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3"/>
  </p:notesMasterIdLst>
  <p:sldIdLst>
    <p:sldId id="281" r:id="rId2"/>
    <p:sldId id="280" r:id="rId3"/>
    <p:sldId id="337" r:id="rId4"/>
    <p:sldId id="341" r:id="rId5"/>
    <p:sldId id="336" r:id="rId6"/>
    <p:sldId id="338" r:id="rId7"/>
    <p:sldId id="346" r:id="rId8"/>
    <p:sldId id="368" r:id="rId9"/>
    <p:sldId id="345" r:id="rId10"/>
    <p:sldId id="347" r:id="rId11"/>
    <p:sldId id="283" r:id="rId12"/>
    <p:sldId id="348" r:id="rId13"/>
    <p:sldId id="349" r:id="rId14"/>
    <p:sldId id="350" r:id="rId15"/>
    <p:sldId id="352" r:id="rId16"/>
    <p:sldId id="353" r:id="rId17"/>
    <p:sldId id="351" r:id="rId18"/>
    <p:sldId id="354" r:id="rId19"/>
    <p:sldId id="355" r:id="rId20"/>
    <p:sldId id="356" r:id="rId21"/>
    <p:sldId id="459" r:id="rId22"/>
    <p:sldId id="358" r:id="rId23"/>
    <p:sldId id="357" r:id="rId24"/>
    <p:sldId id="359" r:id="rId25"/>
    <p:sldId id="361" r:id="rId26"/>
    <p:sldId id="364" r:id="rId27"/>
    <p:sldId id="363" r:id="rId28"/>
    <p:sldId id="460" r:id="rId29"/>
    <p:sldId id="461" r:id="rId30"/>
    <p:sldId id="462" r:id="rId31"/>
    <p:sldId id="463" r:id="rId32"/>
    <p:sldId id="371" r:id="rId33"/>
    <p:sldId id="370" r:id="rId34"/>
    <p:sldId id="372" r:id="rId35"/>
    <p:sldId id="285" r:id="rId36"/>
    <p:sldId id="373" r:id="rId37"/>
    <p:sldId id="464" r:id="rId38"/>
    <p:sldId id="374" r:id="rId39"/>
    <p:sldId id="375" r:id="rId40"/>
    <p:sldId id="376" r:id="rId41"/>
    <p:sldId id="377" r:id="rId42"/>
    <p:sldId id="378" r:id="rId43"/>
    <p:sldId id="379" r:id="rId44"/>
    <p:sldId id="380" r:id="rId45"/>
    <p:sldId id="458" r:id="rId46"/>
    <p:sldId id="457" r:id="rId47"/>
    <p:sldId id="465" r:id="rId48"/>
    <p:sldId id="466" r:id="rId49"/>
    <p:sldId id="287" r:id="rId50"/>
    <p:sldId id="344" r:id="rId51"/>
    <p:sldId id="326" r:id="rId52"/>
    <p:sldId id="327" r:id="rId53"/>
    <p:sldId id="288" r:id="rId54"/>
    <p:sldId id="289" r:id="rId55"/>
    <p:sldId id="291" r:id="rId56"/>
    <p:sldId id="290" r:id="rId57"/>
    <p:sldId id="307" r:id="rId58"/>
    <p:sldId id="320" r:id="rId59"/>
    <p:sldId id="308" r:id="rId60"/>
    <p:sldId id="319" r:id="rId61"/>
    <p:sldId id="309" r:id="rId62"/>
    <p:sldId id="321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65" r:id="rId72"/>
    <p:sldId id="470" r:id="rId73"/>
    <p:sldId id="471" r:id="rId74"/>
    <p:sldId id="467" r:id="rId75"/>
    <p:sldId id="469" r:id="rId76"/>
    <p:sldId id="292" r:id="rId77"/>
    <p:sldId id="328" r:id="rId78"/>
    <p:sldId id="329" r:id="rId79"/>
    <p:sldId id="293" r:id="rId80"/>
    <p:sldId id="294" r:id="rId81"/>
    <p:sldId id="330" r:id="rId82"/>
    <p:sldId id="295" r:id="rId83"/>
    <p:sldId id="296" r:id="rId84"/>
    <p:sldId id="331" r:id="rId85"/>
    <p:sldId id="297" r:id="rId86"/>
    <p:sldId id="332" r:id="rId87"/>
    <p:sldId id="495" r:id="rId88"/>
    <p:sldId id="299" r:id="rId89"/>
    <p:sldId id="300" r:id="rId90"/>
    <p:sldId id="301" r:id="rId91"/>
    <p:sldId id="304" r:id="rId92"/>
    <p:sldId id="468" r:id="rId93"/>
    <p:sldId id="472" r:id="rId94"/>
    <p:sldId id="473" r:id="rId95"/>
    <p:sldId id="381" r:id="rId96"/>
    <p:sldId id="382" r:id="rId97"/>
    <p:sldId id="494" r:id="rId98"/>
    <p:sldId id="384" r:id="rId99"/>
    <p:sldId id="385" r:id="rId100"/>
    <p:sldId id="484" r:id="rId101"/>
    <p:sldId id="483" r:id="rId102"/>
    <p:sldId id="491" r:id="rId103"/>
    <p:sldId id="492" r:id="rId104"/>
    <p:sldId id="369" r:id="rId105"/>
    <p:sldId id="482" r:id="rId106"/>
    <p:sldId id="474" r:id="rId107"/>
    <p:sldId id="475" r:id="rId108"/>
    <p:sldId id="452" r:id="rId109"/>
    <p:sldId id="453" r:id="rId110"/>
    <p:sldId id="454" r:id="rId111"/>
    <p:sldId id="476" r:id="rId112"/>
    <p:sldId id="477" r:id="rId113"/>
    <p:sldId id="478" r:id="rId114"/>
    <p:sldId id="479" r:id="rId115"/>
    <p:sldId id="455" r:id="rId116"/>
    <p:sldId id="456" r:id="rId117"/>
    <p:sldId id="480" r:id="rId118"/>
    <p:sldId id="481" r:id="rId119"/>
    <p:sldId id="362" r:id="rId120"/>
    <p:sldId id="486" r:id="rId121"/>
    <p:sldId id="493" r:id="rId122"/>
    <p:sldId id="487" r:id="rId123"/>
    <p:sldId id="488" r:id="rId124"/>
    <p:sldId id="490" r:id="rId125"/>
    <p:sldId id="520" r:id="rId126"/>
    <p:sldId id="521" r:id="rId127"/>
    <p:sldId id="522" r:id="rId128"/>
    <p:sldId id="499" r:id="rId129"/>
    <p:sldId id="500" r:id="rId130"/>
    <p:sldId id="501" r:id="rId131"/>
    <p:sldId id="523" r:id="rId132"/>
    <p:sldId id="502" r:id="rId133"/>
    <p:sldId id="503" r:id="rId134"/>
    <p:sldId id="504" r:id="rId135"/>
    <p:sldId id="505" r:id="rId136"/>
    <p:sldId id="506" r:id="rId137"/>
    <p:sldId id="507" r:id="rId138"/>
    <p:sldId id="496" r:id="rId139"/>
    <p:sldId id="508" r:id="rId140"/>
    <p:sldId id="511" r:id="rId141"/>
    <p:sldId id="509" r:id="rId142"/>
    <p:sldId id="512" r:id="rId143"/>
    <p:sldId id="513" r:id="rId144"/>
    <p:sldId id="510" r:id="rId145"/>
    <p:sldId id="514" r:id="rId146"/>
    <p:sldId id="515" r:id="rId147"/>
    <p:sldId id="516" r:id="rId148"/>
    <p:sldId id="517" r:id="rId149"/>
    <p:sldId id="518" r:id="rId150"/>
    <p:sldId id="519" r:id="rId151"/>
    <p:sldId id="444" r:id="rId1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F2146-0BB3-4EB7-AE84-85EC205D099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AC7A2-A751-41AA-9E14-D6151D151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53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8B5455C4-746C-4683-97AA-0817DB91BA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104A5D-D327-40F1-AD55-C68F59D52EE5}" type="slidenum">
              <a:rPr lang="cs-CZ" altLang="cs-CZ"/>
              <a:pPr>
                <a:spcBef>
                  <a:spcPct val="0"/>
                </a:spcBef>
              </a:pPr>
              <a:t>55</a:t>
            </a:fld>
            <a:endParaRPr lang="cs-CZ" altLang="cs-CZ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DA67924F-AB01-493B-B4C1-F669AB2C0D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FF27A0BF-009E-4774-B6D9-F484EFD254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Pro I větší než O, jádro má nedostatek kladného nábojke a získá ho emisí negatronu ( z neutronu tam zůstane proton)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962E2BC1-9AC8-4E6A-9AF5-ADEA378D75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EAF87F-E840-4376-A00E-3DC0A536116B}" type="slidenum">
              <a:rPr lang="cs-CZ" altLang="cs-CZ"/>
              <a:pPr>
                <a:spcBef>
                  <a:spcPct val="0"/>
                </a:spcBef>
              </a:pPr>
              <a:t>80</a:t>
            </a:fld>
            <a:endParaRPr lang="cs-CZ" altLang="cs-CZ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F2C5A6EE-F802-4D1B-A903-FDF2910E68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AD658353-E59A-4C62-9547-1ECA349EE1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A/Z X + 2/1d    …..   A+1/Z X + 1/1 p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840DE83A-8C2E-441C-ABD5-73BF992BB6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660DF93-8626-41A1-9792-F23D316C60C2}" type="slidenum">
              <a:rPr lang="cs-CZ" altLang="cs-CZ"/>
              <a:pPr>
                <a:spcBef>
                  <a:spcPct val="0"/>
                </a:spcBef>
              </a:pPr>
              <a:t>81</a:t>
            </a:fld>
            <a:endParaRPr lang="cs-CZ" altLang="cs-CZ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470C9B79-E853-4064-AF32-285DAEB272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23C28517-823F-429E-9E9C-2C208DDB9F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A/Z X + 2/1d    …..   A+1/Z X + 1/1 p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C37A5070-88F3-4C8A-8808-1BA41B6C57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A9421B-455A-4BB0-BCCA-7DA54CC6AD7C}" type="slidenum">
              <a:rPr lang="cs-CZ" altLang="cs-CZ"/>
              <a:pPr>
                <a:spcBef>
                  <a:spcPct val="0"/>
                </a:spcBef>
              </a:pPr>
              <a:t>83</a:t>
            </a:fld>
            <a:endParaRPr lang="cs-CZ" altLang="cs-CZ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3B5E7296-D090-4BA4-9E8C-790D696E00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535DE973-813E-4C05-8998-9247B7270C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Reakcí 7/3 Li vznikají  2 alfa (rozpad 8/4Be)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21A5D28C-074B-4DDC-8329-74C6D4F79E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F0C4DAC-4972-4A8F-B11A-142EB077D5CE}" type="slidenum">
              <a:rPr lang="cs-CZ" altLang="cs-CZ"/>
              <a:pPr>
                <a:spcBef>
                  <a:spcPct val="0"/>
                </a:spcBef>
              </a:pPr>
              <a:t>84</a:t>
            </a:fld>
            <a:endParaRPr lang="cs-CZ" altLang="cs-CZ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124E23E0-F92E-4D50-9D21-BE20BF6293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A305E629-77B3-4E33-AF2B-00B7C08AD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Reakcí 7/3 Li vznikají  2 alfa (rozpad 8/4Be)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F155-2D84-43D8-8420-5E4578BBF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43BA-7AC7-4250-BCAF-328305A0B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40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F155-2D84-43D8-8420-5E4578BBF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43BA-7AC7-4250-BCAF-328305A0B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18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F155-2D84-43D8-8420-5E4578BBF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43BA-7AC7-4250-BCAF-328305A0B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4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F155-2D84-43D8-8420-5E4578BBF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43BA-7AC7-4250-BCAF-328305A0B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5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F155-2D84-43D8-8420-5E4578BBF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43BA-7AC7-4250-BCAF-328305A0B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05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F155-2D84-43D8-8420-5E4578BBF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43BA-7AC7-4250-BCAF-328305A0B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39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F155-2D84-43D8-8420-5E4578BBF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43BA-7AC7-4250-BCAF-328305A0B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6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F155-2D84-43D8-8420-5E4578BBF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43BA-7AC7-4250-BCAF-328305A0B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87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F155-2D84-43D8-8420-5E4578BBF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43BA-7AC7-4250-BCAF-328305A0B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73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F155-2D84-43D8-8420-5E4578BBF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43BA-7AC7-4250-BCAF-328305A0B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41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F155-2D84-43D8-8420-5E4578BBF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343BA-7AC7-4250-BCAF-328305A0B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CF155-2D84-43D8-8420-5E4578BBF22F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343BA-7AC7-4250-BCAF-328305A0B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93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2.e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4.e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2.em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9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32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2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wmf"/><Relationship Id="rId5" Type="http://schemas.openxmlformats.org/officeDocument/2006/relationships/image" Target="../media/image105.wmf"/><Relationship Id="rId4" Type="http://schemas.openxmlformats.org/officeDocument/2006/relationships/image" Target="../media/image104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2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>
            <a:extLst>
              <a:ext uri="{FF2B5EF4-FFF2-40B4-BE49-F238E27FC236}">
                <a16:creationId xmlns:a16="http://schemas.microsoft.com/office/drawing/2014/main" id="{0CD4F2EA-BC2D-46CD-8226-526B6B83A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33400"/>
            <a:ext cx="3333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3600"/>
              <a:t>Jadern</a:t>
            </a:r>
            <a:r>
              <a:rPr lang="cs-CZ" altLang="cs-CZ" sz="3600"/>
              <a:t>é reakce</a:t>
            </a:r>
          </a:p>
        </p:txBody>
      </p:sp>
      <p:pic>
        <p:nvPicPr>
          <p:cNvPr id="3075" name="Picture 1">
            <a:extLst>
              <a:ext uri="{FF2B5EF4-FFF2-40B4-BE49-F238E27FC236}">
                <a16:creationId xmlns:a16="http://schemas.microsoft.com/office/drawing/2014/main" id="{62AEED1D-D4CF-4CB9-A920-34637D05F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1755775"/>
            <a:ext cx="3506787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">
            <a:extLst>
              <a:ext uri="{FF2B5EF4-FFF2-40B4-BE49-F238E27FC236}">
                <a16:creationId xmlns:a16="http://schemas.microsoft.com/office/drawing/2014/main" id="{75A7D498-E6D9-4047-B284-DFC1F49FB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3813175"/>
            <a:ext cx="36655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3">
            <a:extLst>
              <a:ext uri="{FF2B5EF4-FFF2-40B4-BE49-F238E27FC236}">
                <a16:creationId xmlns:a16="http://schemas.microsoft.com/office/drawing/2014/main" id="{DCFCA525-9672-4145-A846-1F83974F6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892300"/>
            <a:ext cx="3162300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>
            <a:extLst>
              <a:ext uri="{FF2B5EF4-FFF2-40B4-BE49-F238E27FC236}">
                <a16:creationId xmlns:a16="http://schemas.microsoft.com/office/drawing/2014/main" id="{E2A63E8D-0130-4D16-AF8D-F8D529FAA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22275"/>
            <a:ext cx="46815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- zápis</a:t>
            </a:r>
          </a:p>
        </p:txBody>
      </p:sp>
      <p:sp>
        <p:nvSpPr>
          <p:cNvPr id="12291" name="Text Box 5">
            <a:extLst>
              <a:ext uri="{FF2B5EF4-FFF2-40B4-BE49-F238E27FC236}">
                <a16:creationId xmlns:a16="http://schemas.microsoft.com/office/drawing/2014/main" id="{C43DB49C-26E0-44D6-B64B-F7B2D1CEF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949325"/>
            <a:ext cx="640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Samovolná (spontánní přeměna) jádra, radioaktivní přeměna </a:t>
            </a:r>
          </a:p>
        </p:txBody>
      </p:sp>
      <p:sp>
        <p:nvSpPr>
          <p:cNvPr id="12292" name="Text Box 8">
            <a:extLst>
              <a:ext uri="{FF2B5EF4-FFF2-40B4-BE49-F238E27FC236}">
                <a16:creationId xmlns:a16="http://schemas.microsoft.com/office/drawing/2014/main" id="{5FD618B7-D3F2-4B39-A436-B275846F4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232150"/>
            <a:ext cx="40322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binukleární - zápis</a:t>
            </a:r>
          </a:p>
        </p:txBody>
      </p:sp>
      <p:graphicFrame>
        <p:nvGraphicFramePr>
          <p:cNvPr id="12293" name="Object 2">
            <a:extLst>
              <a:ext uri="{FF2B5EF4-FFF2-40B4-BE49-F238E27FC236}">
                <a16:creationId xmlns:a16="http://schemas.microsoft.com/office/drawing/2014/main" id="{7FE51240-104D-4C5A-8CC8-D1F09EF810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6325" y="1512888"/>
          <a:ext cx="6099175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CS ChemDraw Drawing" r:id="rId3" imgW="4346507" imgH="908567" progId="ChemDraw.Document.6.0">
                  <p:embed/>
                </p:oleObj>
              </mc:Choice>
              <mc:Fallback>
                <p:oleObj name="CS ChemDraw Drawing" r:id="rId3" imgW="4346507" imgH="908567" progId="ChemDraw.Document.6.0">
                  <p:embed/>
                  <p:pic>
                    <p:nvPicPr>
                      <p:cNvPr id="12293" name="Object 2">
                        <a:extLst>
                          <a:ext uri="{FF2B5EF4-FFF2-40B4-BE49-F238E27FC236}">
                            <a16:creationId xmlns:a16="http://schemas.microsoft.com/office/drawing/2014/main" id="{7FE51240-104D-4C5A-8CC8-D1F09EF810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325" y="1512888"/>
                        <a:ext cx="6099175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4" name="Object 3">
            <a:extLst>
              <a:ext uri="{FF2B5EF4-FFF2-40B4-BE49-F238E27FC236}">
                <a16:creationId xmlns:a16="http://schemas.microsoft.com/office/drawing/2014/main" id="{246E7ABA-E157-4D98-AC7D-3077BD9F09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81188" y="3941763"/>
          <a:ext cx="5368925" cy="138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CS ChemDraw Drawing" r:id="rId5" imgW="3044922" imgH="784650" progId="ChemDraw.Document.6.0">
                  <p:embed/>
                </p:oleObj>
              </mc:Choice>
              <mc:Fallback>
                <p:oleObj name="CS ChemDraw Drawing" r:id="rId5" imgW="3044922" imgH="784650" progId="ChemDraw.Document.6.0">
                  <p:embed/>
                  <p:pic>
                    <p:nvPicPr>
                      <p:cNvPr id="12294" name="Object 3">
                        <a:extLst>
                          <a:ext uri="{FF2B5EF4-FFF2-40B4-BE49-F238E27FC236}">
                            <a16:creationId xmlns:a16="http://schemas.microsoft.com/office/drawing/2014/main" id="{246E7ABA-E157-4D98-AC7D-3077BD9F09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1188" y="3941763"/>
                        <a:ext cx="5368925" cy="1382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49F88-0819-C221-6E36-3FFD05779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">
            <a:extLst>
              <a:ext uri="{FF2B5EF4-FFF2-40B4-BE49-F238E27FC236}">
                <a16:creationId xmlns:a16="http://schemas.microsoft.com/office/drawing/2014/main" id="{07B9147E-F08F-AB59-AB68-9C57F124F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" y="430213"/>
            <a:ext cx="1749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Štěpné reakce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86F1630-70B1-B653-6275-CDAB620BF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71" y="1463610"/>
            <a:ext cx="6342909" cy="351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13729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1ECA2-22C0-7901-A3FA-57D52EFEB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">
            <a:extLst>
              <a:ext uri="{FF2B5EF4-FFF2-40B4-BE49-F238E27FC236}">
                <a16:creationId xmlns:a16="http://schemas.microsoft.com/office/drawing/2014/main" id="{8905299A-EDB5-8B33-35EB-AB2E05A6D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" y="430213"/>
            <a:ext cx="1749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Štěpné reakce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CC6AC-C19B-04BB-0021-BF0AE92F7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225" y="1474235"/>
            <a:ext cx="917543" cy="1698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B84808-6E90-ED7C-0941-4A488559E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372"/>
            <a:ext cx="6845748" cy="187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D38F7C-CAEA-9B14-D25F-0023BB5C2AC8}"/>
              </a:ext>
            </a:extLst>
          </p:cNvPr>
          <p:cNvSpPr txBox="1"/>
          <p:nvPr/>
        </p:nvSpPr>
        <p:spPr>
          <a:xfrm>
            <a:off x="6885992" y="989045"/>
            <a:ext cx="166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u="sng" dirty="0"/>
              <a:t>Složené jádro S:</a:t>
            </a:r>
          </a:p>
        </p:txBody>
      </p:sp>
    </p:spTree>
    <p:extLst>
      <p:ext uri="{BB962C8B-B14F-4D97-AF65-F5344CB8AC3E}">
        <p14:creationId xmlns:p14="http://schemas.microsoft.com/office/powerpoint/2010/main" val="68434419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6768D-889E-D9F9-11D7-0FE411ACC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">
            <a:extLst>
              <a:ext uri="{FF2B5EF4-FFF2-40B4-BE49-F238E27FC236}">
                <a16:creationId xmlns:a16="http://schemas.microsoft.com/office/drawing/2014/main" id="{E1733F20-52E0-8927-22A6-3AF27ACF7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" y="430213"/>
            <a:ext cx="1749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Štěpné reakce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62ADF9-5BAF-98BC-482A-911699AD1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225" y="1474235"/>
            <a:ext cx="917543" cy="1698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0D7606-1063-5059-EF52-CB97FF7E7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372"/>
            <a:ext cx="6845748" cy="1872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Text Box 7">
            <a:extLst>
              <a:ext uri="{FF2B5EF4-FFF2-40B4-BE49-F238E27FC236}">
                <a16:creationId xmlns:a16="http://schemas.microsoft.com/office/drawing/2014/main" id="{FC2AB54D-9AE7-A458-DA52-96812C04B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26" y="4001052"/>
            <a:ext cx="77279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Teorie štěpení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Kapkový model – rovnováha soudržných a odpudivých sil F1/F2 = 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Pro x = 1 není jádro schopné existence, pro x </a:t>
            </a:r>
            <a:r>
              <a:rPr lang="en-US" altLang="cs-CZ" sz="1800" dirty="0">
                <a:cs typeface="Arial" panose="020B0604020202020204" pitchFamily="34" charset="0"/>
              </a:rPr>
              <a:t>&lt;</a:t>
            </a:r>
            <a:r>
              <a:rPr lang="cs-CZ" altLang="cs-CZ" sz="1800" dirty="0">
                <a:cs typeface="Arial" panose="020B0604020202020204" pitchFamily="34" charset="0"/>
              </a:rPr>
              <a:t> 1 </a:t>
            </a:r>
            <a:r>
              <a:rPr lang="cs-CZ" altLang="cs-CZ" sz="1800" dirty="0"/>
              <a:t> je jádro stabilní v oblasti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malých deformací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9BFB3F-AA73-01B8-2E0B-632C660F6CA9}"/>
              </a:ext>
            </a:extLst>
          </p:cNvPr>
          <p:cNvSpPr txBox="1"/>
          <p:nvPr/>
        </p:nvSpPr>
        <p:spPr>
          <a:xfrm>
            <a:off x="6885992" y="989045"/>
            <a:ext cx="166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u="sng" dirty="0"/>
              <a:t>Složené jádro S:</a:t>
            </a:r>
          </a:p>
        </p:txBody>
      </p:sp>
    </p:spTree>
    <p:extLst>
      <p:ext uri="{BB962C8B-B14F-4D97-AF65-F5344CB8AC3E}">
        <p14:creationId xmlns:p14="http://schemas.microsoft.com/office/powerpoint/2010/main" val="115357483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3DCD8-6BE1-1D4E-87A8-08863B97E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>
            <a:extLst>
              <a:ext uri="{FF2B5EF4-FFF2-40B4-BE49-F238E27FC236}">
                <a16:creationId xmlns:a16="http://schemas.microsoft.com/office/drawing/2014/main" id="{3A26CF84-6A5F-9BFA-9BF4-5EEAF672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8" y="922338"/>
            <a:ext cx="5557837" cy="203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Štěpení tepelnými neutrony (</a:t>
            </a:r>
            <a:r>
              <a:rPr lang="cs-CZ" altLang="cs-CZ" sz="1800" baseline="30000" dirty="0"/>
              <a:t>235</a:t>
            </a:r>
            <a:r>
              <a:rPr lang="cs-CZ" altLang="cs-CZ" sz="1800" dirty="0"/>
              <a:t>U, </a:t>
            </a:r>
            <a:r>
              <a:rPr lang="cs-CZ" altLang="cs-CZ" sz="1800" baseline="30000" dirty="0"/>
              <a:t>233</a:t>
            </a:r>
            <a:r>
              <a:rPr lang="cs-CZ" altLang="cs-CZ" sz="1800" dirty="0"/>
              <a:t>U, </a:t>
            </a:r>
            <a:r>
              <a:rPr lang="cs-CZ" altLang="cs-CZ" sz="1800" baseline="30000" dirty="0"/>
              <a:t>239</a:t>
            </a:r>
            <a:r>
              <a:rPr lang="cs-CZ" altLang="cs-CZ" sz="1800" dirty="0"/>
              <a:t>Pu)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Štěpení rychlými neutrony (</a:t>
            </a:r>
            <a:r>
              <a:rPr lang="cs-CZ" altLang="cs-CZ" sz="1800" baseline="30000" dirty="0"/>
              <a:t>238</a:t>
            </a:r>
            <a:r>
              <a:rPr lang="cs-CZ" altLang="cs-CZ" sz="1800" dirty="0"/>
              <a:t>U, </a:t>
            </a:r>
            <a:r>
              <a:rPr lang="cs-CZ" altLang="cs-CZ" sz="1800" baseline="30000" dirty="0"/>
              <a:t>232</a:t>
            </a:r>
            <a:r>
              <a:rPr lang="cs-CZ" altLang="cs-CZ" sz="1800" dirty="0"/>
              <a:t>Th, </a:t>
            </a:r>
            <a:r>
              <a:rPr lang="cs-CZ" altLang="cs-CZ" sz="1800" baseline="30000" dirty="0"/>
              <a:t>231</a:t>
            </a:r>
            <a:r>
              <a:rPr lang="cs-CZ" altLang="cs-CZ" sz="1800" dirty="0"/>
              <a:t>Pa)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Štěpní nabitými částicemi středních energii           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Štěpení nabitými částicemi o velké energii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Fotoštěpení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Spontánní štěpení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Multipartice jádra</a:t>
            </a:r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F27F2BB9-C592-DB76-C4C9-722453014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" y="430213"/>
            <a:ext cx="1749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Štěpné reakce</a:t>
            </a:r>
          </a:p>
        </p:txBody>
      </p:sp>
      <p:pic>
        <p:nvPicPr>
          <p:cNvPr id="13316" name="Picture 2">
            <a:extLst>
              <a:ext uri="{FF2B5EF4-FFF2-40B4-BE49-F238E27FC236}">
                <a16:creationId xmlns:a16="http://schemas.microsoft.com/office/drawing/2014/main" id="{3931F057-5350-0C68-BAAC-5FA0252C5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12" y="941096"/>
            <a:ext cx="2738438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29055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>
            <a:extLst>
              <a:ext uri="{FF2B5EF4-FFF2-40B4-BE49-F238E27FC236}">
                <a16:creationId xmlns:a16="http://schemas.microsoft.com/office/drawing/2014/main" id="{6409FC0C-D5AA-569C-E225-5D41CD4AC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8" y="922338"/>
            <a:ext cx="5557837" cy="203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rgbClr val="FF0000"/>
                </a:solidFill>
              </a:rPr>
              <a:t> Štěpení tepelnými neutrony (</a:t>
            </a:r>
            <a:r>
              <a:rPr lang="cs-CZ" altLang="cs-CZ" sz="1800" baseline="30000" dirty="0">
                <a:solidFill>
                  <a:srgbClr val="FF0000"/>
                </a:solidFill>
              </a:rPr>
              <a:t>235</a:t>
            </a:r>
            <a:r>
              <a:rPr lang="cs-CZ" altLang="cs-CZ" sz="1800" dirty="0">
                <a:solidFill>
                  <a:srgbClr val="FF0000"/>
                </a:solidFill>
              </a:rPr>
              <a:t>U, </a:t>
            </a:r>
            <a:r>
              <a:rPr lang="cs-CZ" altLang="cs-CZ" sz="1800" baseline="30000" dirty="0">
                <a:solidFill>
                  <a:srgbClr val="FF0000"/>
                </a:solidFill>
              </a:rPr>
              <a:t>233</a:t>
            </a:r>
            <a:r>
              <a:rPr lang="cs-CZ" altLang="cs-CZ" sz="1800" dirty="0">
                <a:solidFill>
                  <a:srgbClr val="FF0000"/>
                </a:solidFill>
              </a:rPr>
              <a:t>U, </a:t>
            </a:r>
            <a:r>
              <a:rPr lang="cs-CZ" altLang="cs-CZ" sz="1800" baseline="30000" dirty="0">
                <a:solidFill>
                  <a:srgbClr val="FF0000"/>
                </a:solidFill>
              </a:rPr>
              <a:t>239</a:t>
            </a:r>
            <a:r>
              <a:rPr lang="cs-CZ" altLang="cs-CZ" sz="1800" dirty="0">
                <a:solidFill>
                  <a:srgbClr val="FF0000"/>
                </a:solidFill>
              </a:rPr>
              <a:t>Pu)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Štěpení rychlými neutrony (</a:t>
            </a:r>
            <a:r>
              <a:rPr lang="cs-CZ" altLang="cs-CZ" sz="1800" baseline="30000" dirty="0"/>
              <a:t>238</a:t>
            </a:r>
            <a:r>
              <a:rPr lang="cs-CZ" altLang="cs-CZ" sz="1800" dirty="0"/>
              <a:t>U, </a:t>
            </a:r>
            <a:r>
              <a:rPr lang="cs-CZ" altLang="cs-CZ" sz="1800" baseline="30000" dirty="0"/>
              <a:t>232</a:t>
            </a:r>
            <a:r>
              <a:rPr lang="cs-CZ" altLang="cs-CZ" sz="1800" dirty="0"/>
              <a:t>Th, </a:t>
            </a:r>
            <a:r>
              <a:rPr lang="cs-CZ" altLang="cs-CZ" sz="1800" baseline="30000" dirty="0"/>
              <a:t>231</a:t>
            </a:r>
            <a:r>
              <a:rPr lang="cs-CZ" altLang="cs-CZ" sz="1800" dirty="0"/>
              <a:t>Pa)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Štěpní nabitými částicemi středních energii           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Štěpení nabitými částicemi o velké energii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Fotoštěpení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Spontánní štěpení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Multipartice jádra</a:t>
            </a:r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693FCBF4-0039-FD6B-AEC5-7D81A1470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" y="430213"/>
            <a:ext cx="1749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Štěpné reakce</a:t>
            </a:r>
          </a:p>
        </p:txBody>
      </p:sp>
      <p:pic>
        <p:nvPicPr>
          <p:cNvPr id="13316" name="Picture 2">
            <a:extLst>
              <a:ext uri="{FF2B5EF4-FFF2-40B4-BE49-F238E27FC236}">
                <a16:creationId xmlns:a16="http://schemas.microsoft.com/office/drawing/2014/main" id="{60FBC40F-41ED-3FC7-8B81-848C73A17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12" y="941096"/>
            <a:ext cx="2738438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>
            <a:extLst>
              <a:ext uri="{FF2B5EF4-FFF2-40B4-BE49-F238E27FC236}">
                <a16:creationId xmlns:a16="http://schemas.microsoft.com/office/drawing/2014/main" id="{D89EF14F-E0A3-95EB-725E-BE7C838FF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980" y="3396765"/>
            <a:ext cx="3625708" cy="220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>
            <a:extLst>
              <a:ext uri="{FF2B5EF4-FFF2-40B4-BE49-F238E27FC236}">
                <a16:creationId xmlns:a16="http://schemas.microsoft.com/office/drawing/2014/main" id="{3EC8EFBD-8F18-C9F8-C3B8-32CCA44F4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1" y="3153877"/>
            <a:ext cx="4845374" cy="267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15F29-EA06-A834-75FE-87EF02195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>
            <a:extLst>
              <a:ext uri="{FF2B5EF4-FFF2-40B4-BE49-F238E27FC236}">
                <a16:creationId xmlns:a16="http://schemas.microsoft.com/office/drawing/2014/main" id="{98F28299-979B-5DFD-19C6-196B6C371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8" y="922338"/>
            <a:ext cx="5557837" cy="203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Štěpení tepelnými neutrony (</a:t>
            </a:r>
            <a:r>
              <a:rPr lang="cs-CZ" altLang="cs-CZ" sz="1800" baseline="30000" dirty="0"/>
              <a:t>235</a:t>
            </a:r>
            <a:r>
              <a:rPr lang="cs-CZ" altLang="cs-CZ" sz="1800" dirty="0"/>
              <a:t>U, </a:t>
            </a:r>
            <a:r>
              <a:rPr lang="cs-CZ" altLang="cs-CZ" sz="1800" baseline="30000" dirty="0"/>
              <a:t>233</a:t>
            </a:r>
            <a:r>
              <a:rPr lang="cs-CZ" altLang="cs-CZ" sz="1800" dirty="0"/>
              <a:t>U, </a:t>
            </a:r>
            <a:r>
              <a:rPr lang="cs-CZ" altLang="cs-CZ" sz="1800" baseline="30000" dirty="0"/>
              <a:t>239</a:t>
            </a:r>
            <a:r>
              <a:rPr lang="cs-CZ" altLang="cs-CZ" sz="1800" dirty="0"/>
              <a:t>Pu)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rgbClr val="FF0000"/>
                </a:solidFill>
              </a:rPr>
              <a:t> Štěpení rychlými neutrony (</a:t>
            </a:r>
            <a:r>
              <a:rPr lang="cs-CZ" altLang="cs-CZ" sz="1800" baseline="30000" dirty="0">
                <a:solidFill>
                  <a:srgbClr val="FF0000"/>
                </a:solidFill>
              </a:rPr>
              <a:t>238</a:t>
            </a:r>
            <a:r>
              <a:rPr lang="cs-CZ" altLang="cs-CZ" sz="1800" dirty="0">
                <a:solidFill>
                  <a:srgbClr val="FF0000"/>
                </a:solidFill>
              </a:rPr>
              <a:t>U, </a:t>
            </a:r>
            <a:r>
              <a:rPr lang="cs-CZ" altLang="cs-CZ" sz="1800" baseline="30000" dirty="0">
                <a:solidFill>
                  <a:srgbClr val="FF0000"/>
                </a:solidFill>
              </a:rPr>
              <a:t>232</a:t>
            </a:r>
            <a:r>
              <a:rPr lang="cs-CZ" altLang="cs-CZ" sz="1800" dirty="0">
                <a:solidFill>
                  <a:srgbClr val="FF0000"/>
                </a:solidFill>
              </a:rPr>
              <a:t>Th, </a:t>
            </a:r>
            <a:r>
              <a:rPr lang="cs-CZ" altLang="cs-CZ" sz="1800" baseline="30000" dirty="0">
                <a:solidFill>
                  <a:srgbClr val="FF0000"/>
                </a:solidFill>
              </a:rPr>
              <a:t>231</a:t>
            </a:r>
            <a:r>
              <a:rPr lang="cs-CZ" altLang="cs-CZ" sz="1800" dirty="0">
                <a:solidFill>
                  <a:srgbClr val="FF0000"/>
                </a:solidFill>
              </a:rPr>
              <a:t>Pa)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rgbClr val="FF0000"/>
                </a:solidFill>
              </a:rPr>
              <a:t> Štěpní nabitými částicemi středních energii           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Štěpení nabitými částicemi o velké energii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Fotoštěpení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Spontánní štěpení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Multipartice jádra</a:t>
            </a:r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79CF5543-08AC-1B5F-848E-F189B39D4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" y="430213"/>
            <a:ext cx="1749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Štěpné reakce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859B3F-3A30-0F60-56C8-4A8CFB6D9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936" y="2991325"/>
            <a:ext cx="3010161" cy="337595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BFA707F-7EE9-9A22-D54A-DC4BECCA8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12" y="941096"/>
            <a:ext cx="2738438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46C646-F734-CDF8-E47A-3E0DEEA2A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1" y="3153877"/>
            <a:ext cx="4845374" cy="267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38773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>
            <a:extLst>
              <a:ext uri="{FF2B5EF4-FFF2-40B4-BE49-F238E27FC236}">
                <a16:creationId xmlns:a16="http://schemas.microsoft.com/office/drawing/2014/main" id="{7AB8F3B9-2942-6BBE-60E1-05D6ED69A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3759200"/>
            <a:ext cx="734470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 dirty="0"/>
              <a:t>Sekundární fáze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Fragmenty mají většinou nadbytek neutronů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Podléhají rozpadu –krátké rozpadové řady, max. 7, průměrně 3 členy,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Často rozvětvená přeměna – vznik izomerních jader, emise gama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Emise zpožděných neutronů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14339" name="Picture 4">
            <a:extLst>
              <a:ext uri="{FF2B5EF4-FFF2-40B4-BE49-F238E27FC236}">
                <a16:creationId xmlns:a16="http://schemas.microsoft.com/office/drawing/2014/main" id="{59DA070E-924F-831E-B43C-823721499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138" y="461963"/>
            <a:ext cx="2738437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>
            <a:extLst>
              <a:ext uri="{FF2B5EF4-FFF2-40B4-BE49-F238E27FC236}">
                <a16:creationId xmlns:a16="http://schemas.microsoft.com/office/drawing/2014/main" id="{26A676F7-29C1-6D99-A630-7A271E292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2593975"/>
            <a:ext cx="26733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>
            <a:extLst>
              <a:ext uri="{FF2B5EF4-FFF2-40B4-BE49-F238E27FC236}">
                <a16:creationId xmlns:a16="http://schemas.microsoft.com/office/drawing/2014/main" id="{EB3E6DA5-4C46-1A2D-53BB-D8F71B8AA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333375"/>
            <a:ext cx="6459537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Štěpení uranu 235 (</a:t>
            </a:r>
            <a:r>
              <a:rPr lang="cs-CZ" altLang="cs-CZ" sz="1800" b="1" baseline="30000">
                <a:solidFill>
                  <a:srgbClr val="FF0000"/>
                </a:solidFill>
              </a:rPr>
              <a:t>235</a:t>
            </a:r>
            <a:r>
              <a:rPr lang="cs-CZ" altLang="cs-CZ" sz="1800" b="1">
                <a:solidFill>
                  <a:srgbClr val="FF0000"/>
                </a:solidFill>
              </a:rPr>
              <a:t>U) tepelnými neutrony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/>
              <a:t>Primární fáze </a:t>
            </a:r>
            <a:r>
              <a:rPr lang="cs-CZ" altLang="cs-CZ" sz="1800"/>
              <a:t>(0,7196</a:t>
            </a:r>
            <a:r>
              <a:rPr lang="en-US" altLang="cs-CZ" sz="1800"/>
              <a:t>% </a:t>
            </a:r>
            <a:r>
              <a:rPr lang="cs-CZ" altLang="cs-CZ" sz="1800" baseline="30000"/>
              <a:t>235</a:t>
            </a:r>
            <a:r>
              <a:rPr lang="cs-CZ" altLang="cs-CZ" sz="1800"/>
              <a:t>U v přírodním uranu)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Zachycení tepelného neutronu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Rozštěpení složeného jádra </a:t>
            </a:r>
            <a:r>
              <a:rPr lang="cs-CZ" altLang="cs-CZ" sz="1800" baseline="30000"/>
              <a:t>236</a:t>
            </a:r>
            <a:r>
              <a:rPr lang="cs-CZ" altLang="cs-CZ" sz="1800"/>
              <a:t>U na dva fragmenty (10E</a:t>
            </a:r>
            <a:r>
              <a:rPr lang="cs-CZ" altLang="cs-CZ" sz="1800" baseline="30000"/>
              <a:t>-14</a:t>
            </a:r>
            <a:r>
              <a:rPr lang="cs-CZ" altLang="cs-CZ" sz="1800"/>
              <a:t>s)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Po ca. 10E</a:t>
            </a:r>
            <a:r>
              <a:rPr lang="cs-CZ" altLang="cs-CZ" sz="1800" baseline="30000"/>
              <a:t>-17</a:t>
            </a:r>
            <a:r>
              <a:rPr lang="cs-CZ" altLang="cs-CZ" sz="1800"/>
              <a:t> s po štěpení jsou emitovány okamžité neutrony (2,43 na 1 štěpení)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Po ca. 2E</a:t>
            </a:r>
            <a:r>
              <a:rPr lang="cs-CZ" altLang="cs-CZ" sz="1800" baseline="30000"/>
              <a:t>-14</a:t>
            </a:r>
            <a:r>
              <a:rPr lang="cs-CZ" altLang="cs-CZ" sz="1800"/>
              <a:t> s dochází k emisi okamžitého záření gama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Energetické spektrum okamžitých neutronů spojité (0 – 17 MeV), maximum při 0,7 MeV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>
            <a:extLst>
              <a:ext uri="{FF2B5EF4-FFF2-40B4-BE49-F238E27FC236}">
                <a16:creationId xmlns:a16="http://schemas.microsoft.com/office/drawing/2014/main" id="{AE484532-6E6D-BFEB-EECE-6EBC2375A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601788"/>
            <a:ext cx="514826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ext Box 5">
            <a:extLst>
              <a:ext uri="{FF2B5EF4-FFF2-40B4-BE49-F238E27FC236}">
                <a16:creationId xmlns:a16="http://schemas.microsoft.com/office/drawing/2014/main" id="{09FD7AD6-40F6-A022-84E4-6C2B1596E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452438"/>
            <a:ext cx="23526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Energetická bilance</a:t>
            </a:r>
          </a:p>
        </p:txBody>
      </p:sp>
      <p:sp>
        <p:nvSpPr>
          <p:cNvPr id="15364" name="Text Box 6">
            <a:extLst>
              <a:ext uri="{FF2B5EF4-FFF2-40B4-BE49-F238E27FC236}">
                <a16:creationId xmlns:a16="http://schemas.microsoft.com/office/drawing/2014/main" id="{CD75D4E4-E241-E324-B4D8-B2C143E6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1027113"/>
            <a:ext cx="314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Ca. 200 MeV na 1atom </a:t>
            </a:r>
            <a:r>
              <a:rPr lang="cs-CZ" altLang="cs-CZ" sz="1800" baseline="30000"/>
              <a:t>235</a:t>
            </a:r>
            <a:r>
              <a:rPr lang="cs-CZ" altLang="cs-CZ" sz="1800"/>
              <a:t>U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>
            <a:extLst>
              <a:ext uri="{FF2B5EF4-FFF2-40B4-BE49-F238E27FC236}">
                <a16:creationId xmlns:a16="http://schemas.microsoft.com/office/drawing/2014/main" id="{7B93679B-5ADB-8AFA-1099-27947596F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85825"/>
            <a:ext cx="5576888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 Box 5">
            <a:extLst>
              <a:ext uri="{FF2B5EF4-FFF2-40B4-BE49-F238E27FC236}">
                <a16:creationId xmlns:a16="http://schemas.microsoft.com/office/drawing/2014/main" id="{E1A0FB30-456A-239A-00EF-994C84824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60375"/>
            <a:ext cx="28003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Řetězové štěpné reakce</a:t>
            </a:r>
          </a:p>
        </p:txBody>
      </p:sp>
      <p:sp>
        <p:nvSpPr>
          <p:cNvPr id="17412" name="Text Box 8">
            <a:extLst>
              <a:ext uri="{FF2B5EF4-FFF2-40B4-BE49-F238E27FC236}">
                <a16:creationId xmlns:a16="http://schemas.microsoft.com/office/drawing/2014/main" id="{CBF82357-9071-D730-A122-DC7D983FE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0" y="54229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>
            <a:extLst>
              <a:ext uri="{FF2B5EF4-FFF2-40B4-BE49-F238E27FC236}">
                <a16:creationId xmlns:a16="http://schemas.microsoft.com/office/drawing/2014/main" id="{F28E8EA3-0ECD-E39B-0D1D-8BA8CD6C0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85825"/>
            <a:ext cx="5576888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ext Box 5">
            <a:extLst>
              <a:ext uri="{FF2B5EF4-FFF2-40B4-BE49-F238E27FC236}">
                <a16:creationId xmlns:a16="http://schemas.microsoft.com/office/drawing/2014/main" id="{D6F4CEBD-5B35-1C96-B4B5-F75AACBC4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60375"/>
            <a:ext cx="28003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Řetězové štěpné reakce</a:t>
            </a:r>
          </a:p>
        </p:txBody>
      </p:sp>
      <p:pic>
        <p:nvPicPr>
          <p:cNvPr id="18436" name="Picture 6">
            <a:extLst>
              <a:ext uri="{FF2B5EF4-FFF2-40B4-BE49-F238E27FC236}">
                <a16:creationId xmlns:a16="http://schemas.microsoft.com/office/drawing/2014/main" id="{586D32D4-E577-5C27-9E7E-EF6034019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886075"/>
            <a:ext cx="67056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Text Box 7">
            <a:extLst>
              <a:ext uri="{FF2B5EF4-FFF2-40B4-BE49-F238E27FC236}">
                <a16:creationId xmlns:a16="http://schemas.microsoft.com/office/drawing/2014/main" id="{11266E19-A997-F23A-9DF4-627E9B813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2617788"/>
            <a:ext cx="2800350" cy="3667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/>
              <a:t>Osud neutronů</a:t>
            </a:r>
          </a:p>
        </p:txBody>
      </p:sp>
      <p:sp>
        <p:nvSpPr>
          <p:cNvPr id="18438" name="Text Box 8">
            <a:extLst>
              <a:ext uri="{FF2B5EF4-FFF2-40B4-BE49-F238E27FC236}">
                <a16:creationId xmlns:a16="http://schemas.microsoft.com/office/drawing/2014/main" id="{E376B0DF-5C45-D095-3C93-40622902A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0" y="54229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8">
            <a:extLst>
              <a:ext uri="{FF2B5EF4-FFF2-40B4-BE49-F238E27FC236}">
                <a16:creationId xmlns:a16="http://schemas.microsoft.com/office/drawing/2014/main" id="{1D580BDC-EEDD-4E57-8C80-195A9E480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4800"/>
            <a:ext cx="40322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binukleární - zápis</a:t>
            </a:r>
            <a:endParaRPr lang="cs-CZ" altLang="cs-CZ" sz="2400" b="1">
              <a:solidFill>
                <a:srgbClr val="FF0000"/>
              </a:solidFill>
            </a:endParaRPr>
          </a:p>
        </p:txBody>
      </p:sp>
      <p:graphicFrame>
        <p:nvGraphicFramePr>
          <p:cNvPr id="13315" name="Object 1">
            <a:extLst>
              <a:ext uri="{FF2B5EF4-FFF2-40B4-BE49-F238E27FC236}">
                <a16:creationId xmlns:a16="http://schemas.microsoft.com/office/drawing/2014/main" id="{161B30CB-B26E-4E91-83B1-CDB50CC1C8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3375" y="1843088"/>
          <a:ext cx="8210550" cy="264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CS ChemDraw Drawing" r:id="rId3" imgW="5785400" imgH="1865376" progId="ChemDraw.Document.6.0">
                  <p:embed/>
                </p:oleObj>
              </mc:Choice>
              <mc:Fallback>
                <p:oleObj name="CS ChemDraw Drawing" r:id="rId3" imgW="5785400" imgH="1865376" progId="ChemDraw.Document.6.0">
                  <p:embed/>
                  <p:pic>
                    <p:nvPicPr>
                      <p:cNvPr id="13315" name="Object 1">
                        <a:extLst>
                          <a:ext uri="{FF2B5EF4-FFF2-40B4-BE49-F238E27FC236}">
                            <a16:creationId xmlns:a16="http://schemas.microsoft.com/office/drawing/2014/main" id="{161B30CB-B26E-4E91-83B1-CDB50CC1C8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75" y="1843088"/>
                        <a:ext cx="8210550" cy="264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>
            <a:extLst>
              <a:ext uri="{FF2B5EF4-FFF2-40B4-BE49-F238E27FC236}">
                <a16:creationId xmlns:a16="http://schemas.microsoft.com/office/drawing/2014/main" id="{E078A547-C8CD-0887-E6E1-2130E6236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85825"/>
            <a:ext cx="5576888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 Box 5">
            <a:extLst>
              <a:ext uri="{FF2B5EF4-FFF2-40B4-BE49-F238E27FC236}">
                <a16:creationId xmlns:a16="http://schemas.microsoft.com/office/drawing/2014/main" id="{27EA35FE-0207-4308-CB49-8AD86DD88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60375"/>
            <a:ext cx="28003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Řetězové štěpné reakce</a:t>
            </a:r>
          </a:p>
        </p:txBody>
      </p:sp>
      <p:pic>
        <p:nvPicPr>
          <p:cNvPr id="19460" name="Picture 6">
            <a:extLst>
              <a:ext uri="{FF2B5EF4-FFF2-40B4-BE49-F238E27FC236}">
                <a16:creationId xmlns:a16="http://schemas.microsoft.com/office/drawing/2014/main" id="{2709BFB9-9D74-993F-1A06-7BB663068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886075"/>
            <a:ext cx="67056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Text Box 7">
            <a:extLst>
              <a:ext uri="{FF2B5EF4-FFF2-40B4-BE49-F238E27FC236}">
                <a16:creationId xmlns:a16="http://schemas.microsoft.com/office/drawing/2014/main" id="{3A1DBD1E-297D-A89C-7D02-ED41D208D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2617788"/>
            <a:ext cx="2800350" cy="3667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/>
              <a:t>Osud neutronů</a:t>
            </a:r>
          </a:p>
        </p:txBody>
      </p:sp>
      <p:sp>
        <p:nvSpPr>
          <p:cNvPr id="19462" name="Text Box 8">
            <a:extLst>
              <a:ext uri="{FF2B5EF4-FFF2-40B4-BE49-F238E27FC236}">
                <a16:creationId xmlns:a16="http://schemas.microsoft.com/office/drawing/2014/main" id="{FB1D13BB-F52E-811A-471E-738336BE5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650" y="54229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9463" name="Rectangle 4">
            <a:extLst>
              <a:ext uri="{FF2B5EF4-FFF2-40B4-BE49-F238E27FC236}">
                <a16:creationId xmlns:a16="http://schemas.microsoft.com/office/drawing/2014/main" id="{0BFEB14E-C89E-F5DC-8435-5F2A352BD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3" y="4984750"/>
            <a:ext cx="73882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/>
              <a:t>Multiplikační faktor K </a:t>
            </a:r>
            <a:r>
              <a:rPr lang="cs-CZ" altLang="cs-CZ" sz="1800"/>
              <a:t>– koeficient množení neutronů, poměr neutronů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v jednotlivých stupních reakce</a:t>
            </a:r>
          </a:p>
        </p:txBody>
      </p:sp>
      <p:sp>
        <p:nvSpPr>
          <p:cNvPr id="19464" name="Text Box 5">
            <a:extLst>
              <a:ext uri="{FF2B5EF4-FFF2-40B4-BE49-F238E27FC236}">
                <a16:creationId xmlns:a16="http://schemas.microsoft.com/office/drawing/2014/main" id="{6A6E9F0D-F98B-4B4B-B4CB-EBD0A3CDE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3" y="5575300"/>
            <a:ext cx="732155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Pro k </a:t>
            </a:r>
            <a:r>
              <a:rPr lang="en-US" altLang="cs-CZ" sz="1800">
                <a:cs typeface="Arial" panose="020B0604020202020204" pitchFamily="34" charset="0"/>
              </a:rPr>
              <a:t>&lt;</a:t>
            </a:r>
            <a:r>
              <a:rPr lang="cs-CZ" altLang="cs-CZ" sz="1800">
                <a:cs typeface="Arial" panose="020B0604020202020204" pitchFamily="34" charset="0"/>
              </a:rPr>
              <a:t> 1  reakční řetěz je konvergentní, po určité době reakce ustane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cs typeface="Arial" panose="020B0604020202020204" pitchFamily="34" charset="0"/>
              </a:rPr>
              <a:t>Pro k = 1 stacionární stav při určité konstantní energetické hladině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cs typeface="Arial" panose="020B0604020202020204" pitchFamily="34" charset="0"/>
              </a:rPr>
              <a:t>Pro k </a:t>
            </a:r>
            <a:r>
              <a:rPr lang="en-US" altLang="cs-CZ" sz="1800">
                <a:cs typeface="Arial" panose="020B0604020202020204" pitchFamily="34" charset="0"/>
              </a:rPr>
              <a:t>&gt;</a:t>
            </a:r>
            <a:r>
              <a:rPr lang="cs-CZ" altLang="cs-CZ" sz="1800">
                <a:cs typeface="Arial" panose="020B0604020202020204" pitchFamily="34" charset="0"/>
              </a:rPr>
              <a:t> 1 divergentní řetěz</a:t>
            </a:r>
            <a:endParaRPr lang="en-US" altLang="cs-CZ" sz="18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8F4EE987-A572-F7DF-5C6B-1D00DDBA1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952625"/>
            <a:ext cx="28765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>
            <a:extLst>
              <a:ext uri="{FF2B5EF4-FFF2-40B4-BE49-F238E27FC236}">
                <a16:creationId xmlns:a16="http://schemas.microsoft.com/office/drawing/2014/main" id="{AE3782BF-F252-D9B5-D88A-06D528B77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1981200"/>
            <a:ext cx="562927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>
            <a:extLst>
              <a:ext uri="{FF2B5EF4-FFF2-40B4-BE49-F238E27FC236}">
                <a16:creationId xmlns:a16="http://schemas.microsoft.com/office/drawing/2014/main" id="{34CF442C-4960-646A-1CDB-6DD067F56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60375"/>
            <a:ext cx="50450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Řetězové štěpné reakce – jaderná elektrárna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>
            <a:extLst>
              <a:ext uri="{FF2B5EF4-FFF2-40B4-BE49-F238E27FC236}">
                <a16:creationId xmlns:a16="http://schemas.microsoft.com/office/drawing/2014/main" id="{043BC1A9-1C72-CB8C-FE37-9AAD473F6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60375"/>
            <a:ext cx="46863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Řetězové štěpné reakce – jaderné zbraně</a:t>
            </a:r>
          </a:p>
        </p:txBody>
      </p:sp>
      <p:pic>
        <p:nvPicPr>
          <p:cNvPr id="21507" name="Picture 4">
            <a:extLst>
              <a:ext uri="{FF2B5EF4-FFF2-40B4-BE49-F238E27FC236}">
                <a16:creationId xmlns:a16="http://schemas.microsoft.com/office/drawing/2014/main" id="{9C61C7D7-A298-45A1-8CFB-4DA3408B8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06" y="2074048"/>
            <a:ext cx="6936910" cy="295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8AE2FB-3B31-4011-9273-124B12600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859" y="5279694"/>
            <a:ext cx="2261752" cy="12749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8794EF-F9B7-44A5-A6FB-BC7F097BDF3A}"/>
              </a:ext>
            </a:extLst>
          </p:cNvPr>
          <p:cNvSpPr txBox="1"/>
          <p:nvPr/>
        </p:nvSpPr>
        <p:spPr>
          <a:xfrm>
            <a:off x="2174788" y="6496906"/>
            <a:ext cx="498855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sz="1200" baseline="30000" dirty="0">
                <a:solidFill>
                  <a:srgbClr val="FF0000"/>
                </a:solidFill>
              </a:rPr>
              <a:t>239</a:t>
            </a:r>
            <a:r>
              <a:rPr lang="cs-CZ" sz="1200" dirty="0">
                <a:solidFill>
                  <a:srgbClr val="FF0000"/>
                </a:solidFill>
              </a:rPr>
              <a:t>Pu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65D61F-AB87-409E-980F-FB40C9D2E81B}"/>
              </a:ext>
            </a:extLst>
          </p:cNvPr>
          <p:cNvSpPr txBox="1"/>
          <p:nvPr/>
        </p:nvSpPr>
        <p:spPr>
          <a:xfrm>
            <a:off x="1573428" y="6417276"/>
            <a:ext cx="574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Po, </a:t>
            </a:r>
            <a:r>
              <a:rPr lang="cs-CZ" sz="1200" dirty="0" err="1"/>
              <a:t>Be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347DF4-5952-4DA4-A786-63EA963FE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636740" y="-360976"/>
            <a:ext cx="944363" cy="33363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0F219A-6895-4DB8-931F-C34178B764A5}"/>
              </a:ext>
            </a:extLst>
          </p:cNvPr>
          <p:cNvSpPr txBox="1"/>
          <p:nvPr/>
        </p:nvSpPr>
        <p:spPr>
          <a:xfrm>
            <a:off x="2133601" y="1688757"/>
            <a:ext cx="437940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sz="1200" baseline="30000" dirty="0">
                <a:solidFill>
                  <a:srgbClr val="FF0000"/>
                </a:solidFill>
              </a:rPr>
              <a:t>235</a:t>
            </a:r>
            <a:r>
              <a:rPr lang="cs-CZ" sz="1200" dirty="0">
                <a:solidFill>
                  <a:srgbClr val="FF0000"/>
                </a:solidFill>
              </a:rPr>
              <a:t>U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0EC2D3-C401-4153-A26F-0227167E6148}"/>
              </a:ext>
            </a:extLst>
          </p:cNvPr>
          <p:cNvSpPr txBox="1"/>
          <p:nvPr/>
        </p:nvSpPr>
        <p:spPr>
          <a:xfrm>
            <a:off x="2809104" y="1688757"/>
            <a:ext cx="1645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Po, </a:t>
            </a:r>
            <a:r>
              <a:rPr lang="cs-CZ" sz="1200" dirty="0" err="1"/>
              <a:t>Be</a:t>
            </a:r>
            <a:r>
              <a:rPr lang="cs-CZ" sz="1200" dirty="0"/>
              <a:t> – zdroj neutronů</a:t>
            </a:r>
            <a:endParaRPr lang="en-US" sz="12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D942BAB-17E0-49C1-8612-4856A84EA320}"/>
              </a:ext>
            </a:extLst>
          </p:cNvPr>
          <p:cNvCxnSpPr/>
          <p:nvPr/>
        </p:nvCxnSpPr>
        <p:spPr>
          <a:xfrm flipV="1">
            <a:off x="2561968" y="1359243"/>
            <a:ext cx="411891" cy="3212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83AB55-2103-496F-9C74-76A30F79888F}"/>
              </a:ext>
            </a:extLst>
          </p:cNvPr>
          <p:cNvCxnSpPr/>
          <p:nvPr/>
        </p:nvCxnSpPr>
        <p:spPr>
          <a:xfrm flipH="1" flipV="1">
            <a:off x="1729946" y="1351005"/>
            <a:ext cx="411892" cy="3377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804A5D2D-AE86-C1E0-F557-90B3F1CFD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671638"/>
            <a:ext cx="6867525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5">
            <a:extLst>
              <a:ext uri="{FF2B5EF4-FFF2-40B4-BE49-F238E27FC236}">
                <a16:creationId xmlns:a16="http://schemas.microsoft.com/office/drawing/2014/main" id="{99677A6F-CD7B-7847-EFC2-4E485751A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15827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F</a:t>
            </a:r>
            <a:r>
              <a:rPr lang="cs-CZ" altLang="cs-CZ" sz="1800" b="1">
                <a:solidFill>
                  <a:srgbClr val="FF0000"/>
                </a:solidFill>
              </a:rPr>
              <a:t>úzní reakce</a:t>
            </a:r>
          </a:p>
        </p:txBody>
      </p:sp>
      <p:sp>
        <p:nvSpPr>
          <p:cNvPr id="22532" name="Text Box 6">
            <a:extLst>
              <a:ext uri="{FF2B5EF4-FFF2-40B4-BE49-F238E27FC236}">
                <a16:creationId xmlns:a16="http://schemas.microsoft.com/office/drawing/2014/main" id="{847C5C14-209E-0A94-3B1F-E02ADBA9E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294313"/>
            <a:ext cx="63182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Pro energii 0,5 MeV je třeba teplota 4E9 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Reakce, které probíhají při 10E8 – 10E10 K - termonukleární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>
            <a:extLst>
              <a:ext uri="{FF2B5EF4-FFF2-40B4-BE49-F238E27FC236}">
                <a16:creationId xmlns:a16="http://schemas.microsoft.com/office/drawing/2014/main" id="{AC0ABAD7-C05E-EA4F-5E72-14727A887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4582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>
            <a:extLst>
              <a:ext uri="{FF2B5EF4-FFF2-40B4-BE49-F238E27FC236}">
                <a16:creationId xmlns:a16="http://schemas.microsoft.com/office/drawing/2014/main" id="{C997B8A0-0F64-5177-C987-1761FCE0A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850900"/>
            <a:ext cx="7265988" cy="49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Rectangle 1">
            <a:extLst>
              <a:ext uri="{FF2B5EF4-FFF2-40B4-BE49-F238E27FC236}">
                <a16:creationId xmlns:a16="http://schemas.microsoft.com/office/drawing/2014/main" id="{976AB898-29E7-34EA-F6F5-B7C4CCFFC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8" y="2971800"/>
            <a:ext cx="8788400" cy="34750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4580" name="Picture 2">
            <a:extLst>
              <a:ext uri="{FF2B5EF4-FFF2-40B4-BE49-F238E27FC236}">
                <a16:creationId xmlns:a16="http://schemas.microsoft.com/office/drawing/2014/main" id="{E76EB4EA-4B95-3175-80AE-72007A1D3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8" y="3511550"/>
            <a:ext cx="2151062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8383294B-1FB2-89B6-4E38-A0CB09F8E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15827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F</a:t>
            </a:r>
            <a:r>
              <a:rPr lang="cs-CZ" altLang="cs-CZ" sz="1800" b="1">
                <a:solidFill>
                  <a:srgbClr val="FF0000"/>
                </a:solidFill>
              </a:rPr>
              <a:t>úzní reakce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>
            <a:extLst>
              <a:ext uri="{FF2B5EF4-FFF2-40B4-BE49-F238E27FC236}">
                <a16:creationId xmlns:a16="http://schemas.microsoft.com/office/drawing/2014/main" id="{D931C64B-FC17-F7FF-3F6A-93647DC2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684213"/>
            <a:ext cx="64992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>
            <a:extLst>
              <a:ext uri="{FF2B5EF4-FFF2-40B4-BE49-F238E27FC236}">
                <a16:creationId xmlns:a16="http://schemas.microsoft.com/office/drawing/2014/main" id="{F63D3A49-30F8-1D59-10E2-311330704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3429000"/>
            <a:ext cx="30765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71AF0201-FFA8-6076-8EBF-2F0CDFEA1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15827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F</a:t>
            </a:r>
            <a:r>
              <a:rPr lang="cs-CZ" altLang="cs-CZ" sz="1800" b="1">
                <a:solidFill>
                  <a:srgbClr val="FF0000"/>
                </a:solidFill>
              </a:rPr>
              <a:t>úzní reakce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>
            <a:extLst>
              <a:ext uri="{FF2B5EF4-FFF2-40B4-BE49-F238E27FC236}">
                <a16:creationId xmlns:a16="http://schemas.microsoft.com/office/drawing/2014/main" id="{9F1D0941-1595-39A1-A1BD-357508BCB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819150"/>
            <a:ext cx="68961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1">
            <a:extLst>
              <a:ext uri="{FF2B5EF4-FFF2-40B4-BE49-F238E27FC236}">
                <a16:creationId xmlns:a16="http://schemas.microsoft.com/office/drawing/2014/main" id="{484F4AA6-64BE-65CF-0C47-79FDA8C03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3863975"/>
            <a:ext cx="3355975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863FEDA4-2DF4-72B9-D7EC-E6EE7C443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15827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F</a:t>
            </a:r>
            <a:r>
              <a:rPr lang="cs-CZ" altLang="cs-CZ" sz="1800" b="1">
                <a:solidFill>
                  <a:srgbClr val="FF0000"/>
                </a:solidFill>
              </a:rPr>
              <a:t>úzní reakce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>
            <a:extLst>
              <a:ext uri="{FF2B5EF4-FFF2-40B4-BE49-F238E27FC236}">
                <a16:creationId xmlns:a16="http://schemas.microsoft.com/office/drawing/2014/main" id="{35181977-E8CB-26F8-BBE7-C5568093F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68865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5">
            <a:extLst>
              <a:ext uri="{FF2B5EF4-FFF2-40B4-BE49-F238E27FC236}">
                <a16:creationId xmlns:a16="http://schemas.microsoft.com/office/drawing/2014/main" id="{AA9841AC-7419-AF69-54A7-891299FA8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2076450"/>
            <a:ext cx="581025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84189853-8873-492A-BF40-4C332089F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15827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solidFill>
                  <a:srgbClr val="FF0000"/>
                </a:solidFill>
              </a:rPr>
              <a:t>F</a:t>
            </a:r>
            <a:r>
              <a:rPr lang="cs-CZ" altLang="cs-CZ" sz="1800" b="1">
                <a:solidFill>
                  <a:srgbClr val="FF0000"/>
                </a:solidFill>
              </a:rPr>
              <a:t>úzní reakce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Text Box 5">
            <a:extLst>
              <a:ext uri="{FF2B5EF4-FFF2-40B4-BE49-F238E27FC236}">
                <a16:creationId xmlns:a16="http://schemas.microsoft.com/office/drawing/2014/main" id="{FF294989-5028-3B79-27C2-4D6B1F047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847" y="3124629"/>
            <a:ext cx="2482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Vazebná energie jádra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0C6683-9A5D-3FFA-E077-C1DB485D82D5}"/>
              </a:ext>
            </a:extLst>
          </p:cNvPr>
          <p:cNvSpPr txBox="1"/>
          <p:nvPr/>
        </p:nvSpPr>
        <p:spPr>
          <a:xfrm>
            <a:off x="5824447" y="3429429"/>
            <a:ext cx="2082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E</a:t>
            </a:r>
            <a:r>
              <a:rPr lang="cs-CZ" sz="3200" b="1" baseline="-25000" dirty="0"/>
              <a:t>V</a:t>
            </a:r>
            <a:r>
              <a:rPr lang="cs-CZ" sz="3200" b="1" dirty="0"/>
              <a:t> = </a:t>
            </a:r>
            <a:r>
              <a:rPr lang="cs-CZ" sz="3200" b="1" dirty="0">
                <a:latin typeface="Symbol" panose="05050102010706020507" pitchFamily="18" charset="2"/>
              </a:rPr>
              <a:t>D</a:t>
            </a:r>
            <a:r>
              <a:rPr lang="cs-CZ" sz="3200" b="1" dirty="0"/>
              <a:t>Mc</a:t>
            </a:r>
            <a:r>
              <a:rPr lang="cs-CZ" sz="3200" b="1" baseline="30000" dirty="0"/>
              <a:t>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E1D997-018F-C5BA-6DE4-51E9178C2361}"/>
              </a:ext>
            </a:extLst>
          </p:cNvPr>
          <p:cNvSpPr/>
          <p:nvPr/>
        </p:nvSpPr>
        <p:spPr bwMode="auto">
          <a:xfrm>
            <a:off x="5083468" y="2754139"/>
            <a:ext cx="3846786" cy="282728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C20D7-673A-EEAB-7758-C5C3A52E9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788" y="1076125"/>
            <a:ext cx="3806618" cy="1512629"/>
          </a:xfrm>
          <a:prstGeom prst="rect">
            <a:avLst/>
          </a:prstGeom>
        </p:spPr>
      </p:pic>
      <p:sp>
        <p:nvSpPr>
          <p:cNvPr id="120843" name="Text Box 5">
            <a:extLst>
              <a:ext uri="{FF2B5EF4-FFF2-40B4-BE49-F238E27FC236}">
                <a16:creationId xmlns:a16="http://schemas.microsoft.com/office/drawing/2014/main" id="{360520E6-D209-1E6A-5ED4-54053AAFB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63743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 dirty="0">
                <a:solidFill>
                  <a:srgbClr val="FF0000"/>
                </a:solidFill>
              </a:rPr>
              <a:t>F</a:t>
            </a:r>
            <a:r>
              <a:rPr lang="cs-CZ" altLang="cs-CZ" sz="1800" b="1" dirty="0">
                <a:solidFill>
                  <a:srgbClr val="FF0000"/>
                </a:solidFill>
              </a:rPr>
              <a:t>úzní vs. štěpné reakce – vazebná energie jádra (E</a:t>
            </a:r>
            <a:r>
              <a:rPr lang="cs-CZ" altLang="cs-CZ" sz="1800" b="1" baseline="-25000" dirty="0">
                <a:solidFill>
                  <a:srgbClr val="FF0000"/>
                </a:solidFill>
              </a:rPr>
              <a:t>V</a:t>
            </a:r>
            <a:r>
              <a:rPr lang="cs-CZ" altLang="cs-CZ" sz="1800" b="1" dirty="0">
                <a:solidFill>
                  <a:srgbClr val="FF0000"/>
                </a:solidFill>
              </a:rPr>
              <a:t>, BE)</a:t>
            </a:r>
          </a:p>
        </p:txBody>
      </p:sp>
      <p:sp>
        <p:nvSpPr>
          <p:cNvPr id="120845" name="Rectangle 120844">
            <a:extLst>
              <a:ext uri="{FF2B5EF4-FFF2-40B4-BE49-F238E27FC236}">
                <a16:creationId xmlns:a16="http://schemas.microsoft.com/office/drawing/2014/main" id="{93CDD26C-1463-0B22-B83B-B6FE777DD55D}"/>
              </a:ext>
            </a:extLst>
          </p:cNvPr>
          <p:cNvSpPr/>
          <p:nvPr/>
        </p:nvSpPr>
        <p:spPr>
          <a:xfrm>
            <a:off x="7833360" y="934720"/>
            <a:ext cx="1198880" cy="1686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>
            <a:extLst>
              <a:ext uri="{FF2B5EF4-FFF2-40B4-BE49-F238E27FC236}">
                <a16:creationId xmlns:a16="http://schemas.microsoft.com/office/drawing/2014/main" id="{BD80C4E9-F52F-4014-BB91-540901C41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22275"/>
            <a:ext cx="46815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- zápis</a:t>
            </a:r>
          </a:p>
        </p:txBody>
      </p:sp>
      <p:sp>
        <p:nvSpPr>
          <p:cNvPr id="14339" name="Text Box 5">
            <a:extLst>
              <a:ext uri="{FF2B5EF4-FFF2-40B4-BE49-F238E27FC236}">
                <a16:creationId xmlns:a16="http://schemas.microsoft.com/office/drawing/2014/main" id="{D5C4E1A2-03AF-43A0-B254-F05D4018E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949325"/>
            <a:ext cx="640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Samovolná (spontánní přeměna) jádra, radioaktivní přeměna </a:t>
            </a:r>
          </a:p>
        </p:txBody>
      </p:sp>
      <p:sp>
        <p:nvSpPr>
          <p:cNvPr id="14340" name="Text Box 8">
            <a:extLst>
              <a:ext uri="{FF2B5EF4-FFF2-40B4-BE49-F238E27FC236}">
                <a16:creationId xmlns:a16="http://schemas.microsoft.com/office/drawing/2014/main" id="{69734498-83E6-4836-A0DD-88B0D864F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232150"/>
            <a:ext cx="40322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binukleární - zápis</a:t>
            </a:r>
          </a:p>
        </p:txBody>
      </p:sp>
      <p:graphicFrame>
        <p:nvGraphicFramePr>
          <p:cNvPr id="14341" name="Object 2">
            <a:extLst>
              <a:ext uri="{FF2B5EF4-FFF2-40B4-BE49-F238E27FC236}">
                <a16:creationId xmlns:a16="http://schemas.microsoft.com/office/drawing/2014/main" id="{26BB9586-A16A-487C-9BF8-03F0D7854B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6325" y="1512888"/>
          <a:ext cx="6099175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CS ChemDraw Drawing" r:id="rId3" imgW="4346507" imgH="908567" progId="ChemDraw.Document.6.0">
                  <p:embed/>
                </p:oleObj>
              </mc:Choice>
              <mc:Fallback>
                <p:oleObj name="CS ChemDraw Drawing" r:id="rId3" imgW="4346507" imgH="908567" progId="ChemDraw.Document.6.0">
                  <p:embed/>
                  <p:pic>
                    <p:nvPicPr>
                      <p:cNvPr id="14341" name="Object 2">
                        <a:extLst>
                          <a:ext uri="{FF2B5EF4-FFF2-40B4-BE49-F238E27FC236}">
                            <a16:creationId xmlns:a16="http://schemas.microsoft.com/office/drawing/2014/main" id="{26BB9586-A16A-487C-9BF8-03F0D7854B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325" y="1512888"/>
                        <a:ext cx="6099175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2" name="Object 3">
            <a:extLst>
              <a:ext uri="{FF2B5EF4-FFF2-40B4-BE49-F238E27FC236}">
                <a16:creationId xmlns:a16="http://schemas.microsoft.com/office/drawing/2014/main" id="{B652BADF-FD0D-47FF-90E0-0FBDEEB8F0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81188" y="3941763"/>
          <a:ext cx="5368925" cy="138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CS ChemDraw Drawing" r:id="rId5" imgW="3044922" imgH="784650" progId="ChemDraw.Document.6.0">
                  <p:embed/>
                </p:oleObj>
              </mc:Choice>
              <mc:Fallback>
                <p:oleObj name="CS ChemDraw Drawing" r:id="rId5" imgW="3044922" imgH="784650" progId="ChemDraw.Document.6.0">
                  <p:embed/>
                  <p:pic>
                    <p:nvPicPr>
                      <p:cNvPr id="14342" name="Object 3">
                        <a:extLst>
                          <a:ext uri="{FF2B5EF4-FFF2-40B4-BE49-F238E27FC236}">
                            <a16:creationId xmlns:a16="http://schemas.microsoft.com/office/drawing/2014/main" id="{B652BADF-FD0D-47FF-90E0-0FBDEEB8F0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1188" y="3941763"/>
                        <a:ext cx="5368925" cy="1382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3" name="Text Box 6">
            <a:extLst>
              <a:ext uri="{FF2B5EF4-FFF2-40B4-BE49-F238E27FC236}">
                <a16:creationId xmlns:a16="http://schemas.microsoft.com/office/drawing/2014/main" id="{81C9C2F2-BA1D-4A24-B327-98A61038F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32450"/>
            <a:ext cx="60404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vyšších řádů</a:t>
            </a:r>
            <a:r>
              <a:rPr lang="cs-CZ" altLang="cs-CZ" sz="1800"/>
              <a:t> – jsou nepravděpodobné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E75F5-9707-947A-EE1B-0C6430001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6FE3111-3D2D-5CBC-43A6-F0DE6010BC9C}"/>
              </a:ext>
            </a:extLst>
          </p:cNvPr>
          <p:cNvSpPr/>
          <p:nvPr/>
        </p:nvSpPr>
        <p:spPr bwMode="auto">
          <a:xfrm>
            <a:off x="5034455" y="4298731"/>
            <a:ext cx="31242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0835" name="Text Box 5">
            <a:extLst>
              <a:ext uri="{FF2B5EF4-FFF2-40B4-BE49-F238E27FC236}">
                <a16:creationId xmlns:a16="http://schemas.microsoft.com/office/drawing/2014/main" id="{CE5DA855-3AE8-9008-8514-8FA42FBAC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847" y="3124629"/>
            <a:ext cx="2482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Vazebná energie jádra</a:t>
            </a:r>
          </a:p>
        </p:txBody>
      </p:sp>
      <p:sp>
        <p:nvSpPr>
          <p:cNvPr id="120837" name="Text Box 7">
            <a:extLst>
              <a:ext uri="{FF2B5EF4-FFF2-40B4-BE49-F238E27FC236}">
                <a16:creationId xmlns:a16="http://schemas.microsoft.com/office/drawing/2014/main" id="{AD726E0B-A933-6FC1-72C4-CEE303287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447" y="4039029"/>
            <a:ext cx="385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Střední vazebná energie na nukleon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1CC42A-61D0-8A22-A1B4-BAAACB526973}"/>
              </a:ext>
            </a:extLst>
          </p:cNvPr>
          <p:cNvSpPr txBox="1"/>
          <p:nvPr/>
        </p:nvSpPr>
        <p:spPr>
          <a:xfrm>
            <a:off x="5824447" y="3429429"/>
            <a:ext cx="2082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E</a:t>
            </a:r>
            <a:r>
              <a:rPr lang="cs-CZ" sz="3200" b="1" baseline="-25000" dirty="0"/>
              <a:t>V</a:t>
            </a:r>
            <a:r>
              <a:rPr lang="cs-CZ" sz="3200" b="1" dirty="0"/>
              <a:t> = </a:t>
            </a:r>
            <a:r>
              <a:rPr lang="cs-CZ" sz="3200" b="1" dirty="0">
                <a:latin typeface="Symbol" panose="05050102010706020507" pitchFamily="18" charset="2"/>
              </a:rPr>
              <a:t>D</a:t>
            </a:r>
            <a:r>
              <a:rPr lang="cs-CZ" sz="3200" b="1" dirty="0"/>
              <a:t>Mc</a:t>
            </a:r>
            <a:r>
              <a:rPr lang="cs-CZ" sz="3200" b="1" baseline="30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0B856B-F954-6A46-ED5D-658C485E42DB}"/>
              </a:ext>
            </a:extLst>
          </p:cNvPr>
          <p:cNvSpPr txBox="1"/>
          <p:nvPr/>
        </p:nvSpPr>
        <p:spPr>
          <a:xfrm>
            <a:off x="5976847" y="4572429"/>
            <a:ext cx="1109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E</a:t>
            </a:r>
            <a:r>
              <a:rPr lang="cs-CZ" sz="3200" b="1" baseline="-25000" dirty="0"/>
              <a:t>V</a:t>
            </a:r>
            <a:r>
              <a:rPr lang="cs-CZ" sz="3200" b="1" dirty="0"/>
              <a:t> = </a:t>
            </a:r>
            <a:endParaRPr lang="cs-CZ" sz="3200" b="1" baseline="30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12F6C0-354F-0CCC-C9A1-2A2A818915CE}"/>
              </a:ext>
            </a:extLst>
          </p:cNvPr>
          <p:cNvCxnSpPr>
            <a:cxnSpLocks/>
          </p:cNvCxnSpPr>
          <p:nvPr/>
        </p:nvCxnSpPr>
        <p:spPr bwMode="auto">
          <a:xfrm>
            <a:off x="6053047" y="4648629"/>
            <a:ext cx="3048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70BAC7-32A3-078F-9E5A-A6BA54C53293}"/>
              </a:ext>
            </a:extLst>
          </p:cNvPr>
          <p:cNvSpPr txBox="1"/>
          <p:nvPr/>
        </p:nvSpPr>
        <p:spPr>
          <a:xfrm>
            <a:off x="6967447" y="4267629"/>
            <a:ext cx="641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E</a:t>
            </a:r>
            <a:r>
              <a:rPr lang="cs-CZ" sz="3200" b="1" baseline="-25000" dirty="0"/>
              <a:t>V</a:t>
            </a:r>
            <a:endParaRPr lang="cs-CZ" sz="3200" b="1" baseline="30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E9F5C9-F9F8-178C-0571-5473304AF556}"/>
              </a:ext>
            </a:extLst>
          </p:cNvPr>
          <p:cNvCxnSpPr/>
          <p:nvPr/>
        </p:nvCxnSpPr>
        <p:spPr bwMode="auto">
          <a:xfrm>
            <a:off x="6967447" y="4877229"/>
            <a:ext cx="6096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0C91CBF-4227-D65E-CCBB-909EC80B62B2}"/>
              </a:ext>
            </a:extLst>
          </p:cNvPr>
          <p:cNvSpPr txBox="1"/>
          <p:nvPr/>
        </p:nvSpPr>
        <p:spPr>
          <a:xfrm>
            <a:off x="7043647" y="4877229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A</a:t>
            </a:r>
            <a:endParaRPr lang="cs-CZ" sz="3200" b="1" baseline="30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ED51EA-3378-2C16-5D46-7E9EA953B3F0}"/>
              </a:ext>
            </a:extLst>
          </p:cNvPr>
          <p:cNvSpPr/>
          <p:nvPr/>
        </p:nvSpPr>
        <p:spPr bwMode="auto">
          <a:xfrm>
            <a:off x="5083468" y="2754139"/>
            <a:ext cx="3846786" cy="282728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A2B3BC-898D-3294-1D11-74D180C97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788" y="1076125"/>
            <a:ext cx="3806618" cy="1512629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1FEDBA42-D058-BC19-A26F-C6B4B5999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63743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 dirty="0">
                <a:solidFill>
                  <a:srgbClr val="FF0000"/>
                </a:solidFill>
              </a:rPr>
              <a:t>F</a:t>
            </a:r>
            <a:r>
              <a:rPr lang="cs-CZ" altLang="cs-CZ" sz="1800" b="1" dirty="0">
                <a:solidFill>
                  <a:srgbClr val="FF0000"/>
                </a:solidFill>
              </a:rPr>
              <a:t>úzní vs. štěpné reakce – vazebná energie jádra (E</a:t>
            </a:r>
            <a:r>
              <a:rPr lang="cs-CZ" altLang="cs-CZ" sz="1800" b="1" baseline="-25000" dirty="0">
                <a:solidFill>
                  <a:srgbClr val="FF0000"/>
                </a:solidFill>
              </a:rPr>
              <a:t>V</a:t>
            </a:r>
            <a:r>
              <a:rPr lang="cs-CZ" altLang="cs-CZ" sz="1800" b="1" dirty="0">
                <a:solidFill>
                  <a:srgbClr val="FF0000"/>
                </a:solidFill>
              </a:rPr>
              <a:t>, BE)</a:t>
            </a:r>
          </a:p>
        </p:txBody>
      </p:sp>
    </p:spTree>
    <p:extLst>
      <p:ext uri="{BB962C8B-B14F-4D97-AF65-F5344CB8AC3E}">
        <p14:creationId xmlns:p14="http://schemas.microsoft.com/office/powerpoint/2010/main" val="56731830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0F9FF-15EB-CC5E-1CC6-9209DF0C4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8" name="Picture 8">
            <a:extLst>
              <a:ext uri="{FF2B5EF4-FFF2-40B4-BE49-F238E27FC236}">
                <a16:creationId xmlns:a16="http://schemas.microsoft.com/office/drawing/2014/main" id="{0F963E2F-4132-8EA9-441C-B4837D097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55" y="2088931"/>
            <a:ext cx="76342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9" name="Text Box 9">
            <a:extLst>
              <a:ext uri="{FF2B5EF4-FFF2-40B4-BE49-F238E27FC236}">
                <a16:creationId xmlns:a16="http://schemas.microsoft.com/office/drawing/2014/main" id="{5A4C03B8-9035-35E0-823C-7631B11F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172200"/>
            <a:ext cx="6419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8,2 +/- 0,6     stabilní jádra, nestabilnější A = 55 (Fe), 8,8 MeV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2C5477-FF83-4E62-2513-7C9982E84AA1}"/>
              </a:ext>
            </a:extLst>
          </p:cNvPr>
          <p:cNvSpPr/>
          <p:nvPr/>
        </p:nvSpPr>
        <p:spPr bwMode="auto">
          <a:xfrm>
            <a:off x="5034455" y="4298731"/>
            <a:ext cx="31242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0835" name="Text Box 5">
            <a:extLst>
              <a:ext uri="{FF2B5EF4-FFF2-40B4-BE49-F238E27FC236}">
                <a16:creationId xmlns:a16="http://schemas.microsoft.com/office/drawing/2014/main" id="{055E999F-3F7A-0AF4-B7AC-072C963CA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847" y="3124629"/>
            <a:ext cx="2482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Vazebná energie jádra</a:t>
            </a:r>
          </a:p>
        </p:txBody>
      </p:sp>
      <p:sp>
        <p:nvSpPr>
          <p:cNvPr id="120837" name="Text Box 7">
            <a:extLst>
              <a:ext uri="{FF2B5EF4-FFF2-40B4-BE49-F238E27FC236}">
                <a16:creationId xmlns:a16="http://schemas.microsoft.com/office/drawing/2014/main" id="{8E89025F-9131-3928-C549-38B4096B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447" y="4039029"/>
            <a:ext cx="385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Střední vazebná energie na nukleon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381E03-A442-E25F-AC70-CB0D5145424C}"/>
              </a:ext>
            </a:extLst>
          </p:cNvPr>
          <p:cNvSpPr txBox="1"/>
          <p:nvPr/>
        </p:nvSpPr>
        <p:spPr>
          <a:xfrm>
            <a:off x="5824447" y="3429429"/>
            <a:ext cx="2082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E</a:t>
            </a:r>
            <a:r>
              <a:rPr lang="cs-CZ" sz="3200" b="1" baseline="-25000" dirty="0"/>
              <a:t>V</a:t>
            </a:r>
            <a:r>
              <a:rPr lang="cs-CZ" sz="3200" b="1" dirty="0"/>
              <a:t> = </a:t>
            </a:r>
            <a:r>
              <a:rPr lang="cs-CZ" sz="3200" b="1" dirty="0">
                <a:latin typeface="Symbol" panose="05050102010706020507" pitchFamily="18" charset="2"/>
              </a:rPr>
              <a:t>D</a:t>
            </a:r>
            <a:r>
              <a:rPr lang="cs-CZ" sz="3200" b="1" dirty="0"/>
              <a:t>Mc</a:t>
            </a:r>
            <a:r>
              <a:rPr lang="cs-CZ" sz="3200" b="1" baseline="30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92EC81-999C-1D56-13A4-1C7DFE1A89E2}"/>
              </a:ext>
            </a:extLst>
          </p:cNvPr>
          <p:cNvSpPr txBox="1"/>
          <p:nvPr/>
        </p:nvSpPr>
        <p:spPr>
          <a:xfrm>
            <a:off x="5976847" y="4572429"/>
            <a:ext cx="1109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E</a:t>
            </a:r>
            <a:r>
              <a:rPr lang="cs-CZ" sz="3200" b="1" baseline="-25000" dirty="0"/>
              <a:t>V</a:t>
            </a:r>
            <a:r>
              <a:rPr lang="cs-CZ" sz="3200" b="1" dirty="0"/>
              <a:t> = </a:t>
            </a:r>
            <a:endParaRPr lang="cs-CZ" sz="3200" b="1" baseline="30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68018A-A225-7360-D249-1C6F9091B255}"/>
              </a:ext>
            </a:extLst>
          </p:cNvPr>
          <p:cNvCxnSpPr>
            <a:cxnSpLocks/>
          </p:cNvCxnSpPr>
          <p:nvPr/>
        </p:nvCxnSpPr>
        <p:spPr bwMode="auto">
          <a:xfrm>
            <a:off x="6053047" y="4648629"/>
            <a:ext cx="3048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5FA97C7-A587-27D5-45C4-682D1E1D50B7}"/>
              </a:ext>
            </a:extLst>
          </p:cNvPr>
          <p:cNvSpPr txBox="1"/>
          <p:nvPr/>
        </p:nvSpPr>
        <p:spPr>
          <a:xfrm>
            <a:off x="6967447" y="4267629"/>
            <a:ext cx="641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E</a:t>
            </a:r>
            <a:r>
              <a:rPr lang="cs-CZ" sz="3200" b="1" baseline="-25000" dirty="0"/>
              <a:t>V</a:t>
            </a:r>
            <a:endParaRPr lang="cs-CZ" sz="3200" b="1" baseline="30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C342D3-0AFF-4EDD-93D3-7342EC319111}"/>
              </a:ext>
            </a:extLst>
          </p:cNvPr>
          <p:cNvCxnSpPr/>
          <p:nvPr/>
        </p:nvCxnSpPr>
        <p:spPr bwMode="auto">
          <a:xfrm>
            <a:off x="6967447" y="4877229"/>
            <a:ext cx="6096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F588351-8D68-222A-4FDD-25D66011D816}"/>
              </a:ext>
            </a:extLst>
          </p:cNvPr>
          <p:cNvSpPr txBox="1"/>
          <p:nvPr/>
        </p:nvSpPr>
        <p:spPr>
          <a:xfrm>
            <a:off x="7043647" y="4877229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A</a:t>
            </a:r>
            <a:endParaRPr lang="cs-CZ" sz="3200" b="1" baseline="30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865F6A-0EE1-E99D-83AD-46171BD8A1CF}"/>
              </a:ext>
            </a:extLst>
          </p:cNvPr>
          <p:cNvSpPr/>
          <p:nvPr/>
        </p:nvSpPr>
        <p:spPr bwMode="auto">
          <a:xfrm>
            <a:off x="5083468" y="2754139"/>
            <a:ext cx="3846786" cy="282728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A18899-1F5D-AC3B-13FF-450C28E09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788" y="1076125"/>
            <a:ext cx="3806618" cy="1512629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CCED4538-3573-8080-5B4B-F660DC817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63743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 dirty="0">
                <a:solidFill>
                  <a:srgbClr val="FF0000"/>
                </a:solidFill>
              </a:rPr>
              <a:t>F</a:t>
            </a:r>
            <a:r>
              <a:rPr lang="cs-CZ" altLang="cs-CZ" sz="1800" b="1" dirty="0">
                <a:solidFill>
                  <a:srgbClr val="FF0000"/>
                </a:solidFill>
              </a:rPr>
              <a:t>úzní vs. štěpné reakce – vazebná energie jádra (E</a:t>
            </a:r>
            <a:r>
              <a:rPr lang="cs-CZ" altLang="cs-CZ" sz="1800" b="1" baseline="-25000" dirty="0">
                <a:solidFill>
                  <a:srgbClr val="FF0000"/>
                </a:solidFill>
              </a:rPr>
              <a:t>V</a:t>
            </a:r>
            <a:r>
              <a:rPr lang="cs-CZ" altLang="cs-CZ" sz="1800" b="1" dirty="0">
                <a:solidFill>
                  <a:srgbClr val="FF0000"/>
                </a:solidFill>
              </a:rPr>
              <a:t>, BE)</a:t>
            </a:r>
          </a:p>
        </p:txBody>
      </p:sp>
    </p:spTree>
    <p:extLst>
      <p:ext uri="{BB962C8B-B14F-4D97-AF65-F5344CB8AC3E}">
        <p14:creationId xmlns:p14="http://schemas.microsoft.com/office/powerpoint/2010/main" val="366840358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BA3A1-5803-DC77-F603-77A1EBBFE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8" name="Picture 8">
            <a:extLst>
              <a:ext uri="{FF2B5EF4-FFF2-40B4-BE49-F238E27FC236}">
                <a16:creationId xmlns:a16="http://schemas.microsoft.com/office/drawing/2014/main" id="{42FFDACC-1C2E-B743-3600-C3D895332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55" y="2088931"/>
            <a:ext cx="76342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9" name="Text Box 9">
            <a:extLst>
              <a:ext uri="{FF2B5EF4-FFF2-40B4-BE49-F238E27FC236}">
                <a16:creationId xmlns:a16="http://schemas.microsoft.com/office/drawing/2014/main" id="{8B7C567B-3EED-2E13-B493-928DFA919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172200"/>
            <a:ext cx="6419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8,2 +/- 0,6     stabilní jádra, nestabilnější A = 55 (Fe), 8,8 MeV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E74C0F-1600-BDD2-A741-D1EC16AF52A6}"/>
              </a:ext>
            </a:extLst>
          </p:cNvPr>
          <p:cNvSpPr/>
          <p:nvPr/>
        </p:nvSpPr>
        <p:spPr bwMode="auto">
          <a:xfrm>
            <a:off x="5034455" y="4298731"/>
            <a:ext cx="31242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0835" name="Text Box 5">
            <a:extLst>
              <a:ext uri="{FF2B5EF4-FFF2-40B4-BE49-F238E27FC236}">
                <a16:creationId xmlns:a16="http://schemas.microsoft.com/office/drawing/2014/main" id="{09589BC6-B1B3-C608-258B-436A4A143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847" y="3124629"/>
            <a:ext cx="2482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Vazebná energie jádra</a:t>
            </a:r>
          </a:p>
        </p:txBody>
      </p:sp>
      <p:sp>
        <p:nvSpPr>
          <p:cNvPr id="120837" name="Text Box 7">
            <a:extLst>
              <a:ext uri="{FF2B5EF4-FFF2-40B4-BE49-F238E27FC236}">
                <a16:creationId xmlns:a16="http://schemas.microsoft.com/office/drawing/2014/main" id="{CAE7DDFB-E01A-1683-4E26-0FEED7440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447" y="4039029"/>
            <a:ext cx="385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Střední vazebná energie na nukleon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79BBCD-8075-DBCE-5646-CE8AAF78A019}"/>
              </a:ext>
            </a:extLst>
          </p:cNvPr>
          <p:cNvSpPr txBox="1"/>
          <p:nvPr/>
        </p:nvSpPr>
        <p:spPr>
          <a:xfrm>
            <a:off x="5824447" y="3429429"/>
            <a:ext cx="2082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E</a:t>
            </a:r>
            <a:r>
              <a:rPr lang="cs-CZ" sz="3200" b="1" baseline="-25000" dirty="0"/>
              <a:t>V</a:t>
            </a:r>
            <a:r>
              <a:rPr lang="cs-CZ" sz="3200" b="1" dirty="0"/>
              <a:t> = </a:t>
            </a:r>
            <a:r>
              <a:rPr lang="cs-CZ" sz="3200" b="1" dirty="0">
                <a:latin typeface="Symbol" panose="05050102010706020507" pitchFamily="18" charset="2"/>
              </a:rPr>
              <a:t>D</a:t>
            </a:r>
            <a:r>
              <a:rPr lang="cs-CZ" sz="3200" b="1" dirty="0"/>
              <a:t>Mc</a:t>
            </a:r>
            <a:r>
              <a:rPr lang="cs-CZ" sz="3200" b="1" baseline="30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DE9F0C-EE55-FD39-4BEF-79D4B19AFD0C}"/>
              </a:ext>
            </a:extLst>
          </p:cNvPr>
          <p:cNvSpPr txBox="1"/>
          <p:nvPr/>
        </p:nvSpPr>
        <p:spPr>
          <a:xfrm>
            <a:off x="5976847" y="4572429"/>
            <a:ext cx="1109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E</a:t>
            </a:r>
            <a:r>
              <a:rPr lang="cs-CZ" sz="3200" b="1" baseline="-25000" dirty="0"/>
              <a:t>V</a:t>
            </a:r>
            <a:r>
              <a:rPr lang="cs-CZ" sz="3200" b="1" dirty="0"/>
              <a:t> = </a:t>
            </a:r>
            <a:endParaRPr lang="cs-CZ" sz="3200" b="1" baseline="30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A08CDAF-F2A2-41CE-2835-2AEAEB251841}"/>
              </a:ext>
            </a:extLst>
          </p:cNvPr>
          <p:cNvCxnSpPr>
            <a:cxnSpLocks/>
          </p:cNvCxnSpPr>
          <p:nvPr/>
        </p:nvCxnSpPr>
        <p:spPr bwMode="auto">
          <a:xfrm>
            <a:off x="6053047" y="4648629"/>
            <a:ext cx="3048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855498D-ADA5-2CDB-B7F4-56390AB875BC}"/>
              </a:ext>
            </a:extLst>
          </p:cNvPr>
          <p:cNvSpPr txBox="1"/>
          <p:nvPr/>
        </p:nvSpPr>
        <p:spPr>
          <a:xfrm>
            <a:off x="6967447" y="4267629"/>
            <a:ext cx="641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E</a:t>
            </a:r>
            <a:r>
              <a:rPr lang="cs-CZ" sz="3200" b="1" baseline="-25000" dirty="0"/>
              <a:t>V</a:t>
            </a:r>
            <a:endParaRPr lang="cs-CZ" sz="3200" b="1" baseline="30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BBB445-ECA9-F406-2D3D-486D919F99EF}"/>
              </a:ext>
            </a:extLst>
          </p:cNvPr>
          <p:cNvCxnSpPr/>
          <p:nvPr/>
        </p:nvCxnSpPr>
        <p:spPr bwMode="auto">
          <a:xfrm>
            <a:off x="6967447" y="4877229"/>
            <a:ext cx="6096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AB37C71-611F-696C-3BD8-6388BECE6B29}"/>
              </a:ext>
            </a:extLst>
          </p:cNvPr>
          <p:cNvSpPr txBox="1"/>
          <p:nvPr/>
        </p:nvSpPr>
        <p:spPr>
          <a:xfrm>
            <a:off x="7043647" y="4877229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A</a:t>
            </a:r>
            <a:endParaRPr lang="cs-CZ" sz="3200" b="1" baseline="30000" dirty="0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E1533F61-3111-9DA4-0DB8-787562447AB9}"/>
              </a:ext>
            </a:extLst>
          </p:cNvPr>
          <p:cNvSpPr/>
          <p:nvPr/>
        </p:nvSpPr>
        <p:spPr bwMode="auto">
          <a:xfrm>
            <a:off x="843455" y="1555531"/>
            <a:ext cx="914400" cy="609600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E0FDEB62-204B-8E92-E14D-DCEC0EC4F95F}"/>
              </a:ext>
            </a:extLst>
          </p:cNvPr>
          <p:cNvSpPr/>
          <p:nvPr/>
        </p:nvSpPr>
        <p:spPr bwMode="auto">
          <a:xfrm rot="10800000">
            <a:off x="1834055" y="1555531"/>
            <a:ext cx="2514600" cy="609600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61C0A1-24E7-382A-F2A0-F46D72E2C851}"/>
              </a:ext>
            </a:extLst>
          </p:cNvPr>
          <p:cNvCxnSpPr/>
          <p:nvPr/>
        </p:nvCxnSpPr>
        <p:spPr bwMode="auto">
          <a:xfrm>
            <a:off x="1802175" y="1479331"/>
            <a:ext cx="0" cy="373380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66B87FA-84FF-AEF7-93CB-6424886840F3}"/>
              </a:ext>
            </a:extLst>
          </p:cNvPr>
          <p:cNvSpPr/>
          <p:nvPr/>
        </p:nvSpPr>
        <p:spPr bwMode="auto">
          <a:xfrm>
            <a:off x="5083468" y="2754139"/>
            <a:ext cx="3846786" cy="282728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3A374D-1BD9-FBC4-444A-6649EC2B3EFC}"/>
              </a:ext>
            </a:extLst>
          </p:cNvPr>
          <p:cNvSpPr txBox="1"/>
          <p:nvPr/>
        </p:nvSpPr>
        <p:spPr>
          <a:xfrm>
            <a:off x="2217682" y="1198179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Jaderné štěpení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6B9BCD-8513-7D63-5497-057D2F4B435E}"/>
              </a:ext>
            </a:extLst>
          </p:cNvPr>
          <p:cNvSpPr txBox="1"/>
          <p:nvPr/>
        </p:nvSpPr>
        <p:spPr>
          <a:xfrm>
            <a:off x="788276" y="893379"/>
            <a:ext cx="1103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Jaderné fúze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2A9887-2C48-E61C-D6C7-CE2EBBE1C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788" y="1076125"/>
            <a:ext cx="3806618" cy="1512629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1BD49745-4602-8D2A-FCFA-A0AF01B9B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63743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 dirty="0">
                <a:solidFill>
                  <a:srgbClr val="FF0000"/>
                </a:solidFill>
              </a:rPr>
              <a:t>F</a:t>
            </a:r>
            <a:r>
              <a:rPr lang="cs-CZ" altLang="cs-CZ" sz="1800" b="1" dirty="0">
                <a:solidFill>
                  <a:srgbClr val="FF0000"/>
                </a:solidFill>
              </a:rPr>
              <a:t>úzní vs. štěpné reakce – vazebná energie jádra (E</a:t>
            </a:r>
            <a:r>
              <a:rPr lang="cs-CZ" altLang="cs-CZ" sz="1800" b="1" baseline="-25000" dirty="0">
                <a:solidFill>
                  <a:srgbClr val="FF0000"/>
                </a:solidFill>
              </a:rPr>
              <a:t>V</a:t>
            </a:r>
            <a:r>
              <a:rPr lang="cs-CZ" altLang="cs-CZ" sz="1800" b="1" dirty="0">
                <a:solidFill>
                  <a:srgbClr val="FF0000"/>
                </a:solidFill>
              </a:rPr>
              <a:t>, BE)</a:t>
            </a:r>
          </a:p>
        </p:txBody>
      </p:sp>
    </p:spTree>
    <p:extLst>
      <p:ext uri="{BB962C8B-B14F-4D97-AF65-F5344CB8AC3E}">
        <p14:creationId xmlns:p14="http://schemas.microsoft.com/office/powerpoint/2010/main" val="399255168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EAF02-3BF6-2966-33A2-077AB3493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8" name="Picture 8">
            <a:extLst>
              <a:ext uri="{FF2B5EF4-FFF2-40B4-BE49-F238E27FC236}">
                <a16:creationId xmlns:a16="http://schemas.microsoft.com/office/drawing/2014/main" id="{DE59718B-38CD-B7F2-D1B4-7A35F2185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55" y="2088931"/>
            <a:ext cx="76342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9" name="Text Box 9">
            <a:extLst>
              <a:ext uri="{FF2B5EF4-FFF2-40B4-BE49-F238E27FC236}">
                <a16:creationId xmlns:a16="http://schemas.microsoft.com/office/drawing/2014/main" id="{B3BCF6E0-85D0-6F5E-106B-E6005CA8A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172200"/>
            <a:ext cx="6419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8,2 +/- 0,6     stabilní jádra, nestabilnější A = 55 (Fe), 8,8 MeV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CD3E04-4347-A9F6-2044-25DEDEEBAA38}"/>
              </a:ext>
            </a:extLst>
          </p:cNvPr>
          <p:cNvSpPr/>
          <p:nvPr/>
        </p:nvSpPr>
        <p:spPr bwMode="auto">
          <a:xfrm>
            <a:off x="5034455" y="4298731"/>
            <a:ext cx="31242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0835" name="Text Box 5">
            <a:extLst>
              <a:ext uri="{FF2B5EF4-FFF2-40B4-BE49-F238E27FC236}">
                <a16:creationId xmlns:a16="http://schemas.microsoft.com/office/drawing/2014/main" id="{0D6AAACC-A93C-3531-C510-D1A16F895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847" y="3124629"/>
            <a:ext cx="2482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Vazebná energie jádra</a:t>
            </a:r>
          </a:p>
        </p:txBody>
      </p:sp>
      <p:sp>
        <p:nvSpPr>
          <p:cNvPr id="120837" name="Text Box 7">
            <a:extLst>
              <a:ext uri="{FF2B5EF4-FFF2-40B4-BE49-F238E27FC236}">
                <a16:creationId xmlns:a16="http://schemas.microsoft.com/office/drawing/2014/main" id="{761326B7-D01C-22DB-B070-B459146FB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447" y="4039029"/>
            <a:ext cx="385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Střední vazebná energie na nukleon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D097D0-36D5-3159-BA61-FAFF4F9FFACE}"/>
              </a:ext>
            </a:extLst>
          </p:cNvPr>
          <p:cNvSpPr txBox="1"/>
          <p:nvPr/>
        </p:nvSpPr>
        <p:spPr>
          <a:xfrm>
            <a:off x="5824447" y="3429429"/>
            <a:ext cx="2082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E</a:t>
            </a:r>
            <a:r>
              <a:rPr lang="cs-CZ" sz="3200" b="1" baseline="-25000" dirty="0"/>
              <a:t>V</a:t>
            </a:r>
            <a:r>
              <a:rPr lang="cs-CZ" sz="3200" b="1" dirty="0"/>
              <a:t> = </a:t>
            </a:r>
            <a:r>
              <a:rPr lang="cs-CZ" sz="3200" b="1" dirty="0">
                <a:latin typeface="Symbol" panose="05050102010706020507" pitchFamily="18" charset="2"/>
              </a:rPr>
              <a:t>D</a:t>
            </a:r>
            <a:r>
              <a:rPr lang="cs-CZ" sz="3200" b="1" dirty="0"/>
              <a:t>Mc</a:t>
            </a:r>
            <a:r>
              <a:rPr lang="cs-CZ" sz="3200" b="1" baseline="30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E93807-22DD-25AA-5C28-DCFACF2FE742}"/>
              </a:ext>
            </a:extLst>
          </p:cNvPr>
          <p:cNvSpPr txBox="1"/>
          <p:nvPr/>
        </p:nvSpPr>
        <p:spPr>
          <a:xfrm>
            <a:off x="5976847" y="4572429"/>
            <a:ext cx="1109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E</a:t>
            </a:r>
            <a:r>
              <a:rPr lang="cs-CZ" sz="3200" b="1" baseline="-25000" dirty="0"/>
              <a:t>V</a:t>
            </a:r>
            <a:r>
              <a:rPr lang="cs-CZ" sz="3200" b="1" dirty="0"/>
              <a:t> = </a:t>
            </a:r>
            <a:endParaRPr lang="cs-CZ" sz="3200" b="1" baseline="30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D08309-D17B-0FE4-DDAC-2DFD796D6381}"/>
              </a:ext>
            </a:extLst>
          </p:cNvPr>
          <p:cNvCxnSpPr>
            <a:cxnSpLocks/>
          </p:cNvCxnSpPr>
          <p:nvPr/>
        </p:nvCxnSpPr>
        <p:spPr bwMode="auto">
          <a:xfrm>
            <a:off x="6053047" y="4648629"/>
            <a:ext cx="3048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08BE6E1-EB22-F3C9-EDCE-A4F573206F40}"/>
              </a:ext>
            </a:extLst>
          </p:cNvPr>
          <p:cNvSpPr txBox="1"/>
          <p:nvPr/>
        </p:nvSpPr>
        <p:spPr>
          <a:xfrm>
            <a:off x="6967447" y="4267629"/>
            <a:ext cx="641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E</a:t>
            </a:r>
            <a:r>
              <a:rPr lang="cs-CZ" sz="3200" b="1" baseline="-25000" dirty="0"/>
              <a:t>V</a:t>
            </a:r>
            <a:endParaRPr lang="cs-CZ" sz="3200" b="1" baseline="30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6EDD12-C835-84BA-7D03-D790CC236704}"/>
              </a:ext>
            </a:extLst>
          </p:cNvPr>
          <p:cNvCxnSpPr/>
          <p:nvPr/>
        </p:nvCxnSpPr>
        <p:spPr bwMode="auto">
          <a:xfrm>
            <a:off x="6967447" y="4877229"/>
            <a:ext cx="6096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3BBBAD6-D681-1088-47E2-8855C3286FFD}"/>
              </a:ext>
            </a:extLst>
          </p:cNvPr>
          <p:cNvSpPr txBox="1"/>
          <p:nvPr/>
        </p:nvSpPr>
        <p:spPr>
          <a:xfrm>
            <a:off x="7043647" y="4877229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A</a:t>
            </a:r>
            <a:endParaRPr lang="cs-CZ" sz="3200" b="1" baseline="30000" dirty="0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5676E698-5670-D289-1316-79AAF0973702}"/>
              </a:ext>
            </a:extLst>
          </p:cNvPr>
          <p:cNvSpPr/>
          <p:nvPr/>
        </p:nvSpPr>
        <p:spPr bwMode="auto">
          <a:xfrm>
            <a:off x="843455" y="1555531"/>
            <a:ext cx="914400" cy="609600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5ECE7423-30EB-14EB-46C1-FB0540B70316}"/>
              </a:ext>
            </a:extLst>
          </p:cNvPr>
          <p:cNvSpPr/>
          <p:nvPr/>
        </p:nvSpPr>
        <p:spPr bwMode="auto">
          <a:xfrm rot="10800000">
            <a:off x="1834055" y="1555531"/>
            <a:ext cx="2514600" cy="609600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8141EC0-9179-A21A-3F10-733A1401E392}"/>
              </a:ext>
            </a:extLst>
          </p:cNvPr>
          <p:cNvCxnSpPr/>
          <p:nvPr/>
        </p:nvCxnSpPr>
        <p:spPr bwMode="auto">
          <a:xfrm>
            <a:off x="1802175" y="1479331"/>
            <a:ext cx="0" cy="373380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8AF9DED-6627-AC84-9563-EF6B5BB5918B}"/>
              </a:ext>
            </a:extLst>
          </p:cNvPr>
          <p:cNvSpPr/>
          <p:nvPr/>
        </p:nvSpPr>
        <p:spPr bwMode="auto">
          <a:xfrm>
            <a:off x="5083468" y="2754139"/>
            <a:ext cx="3846786" cy="282728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613AD9-CADF-21F2-75C8-8A18DF7E27C7}"/>
              </a:ext>
            </a:extLst>
          </p:cNvPr>
          <p:cNvSpPr txBox="1"/>
          <p:nvPr/>
        </p:nvSpPr>
        <p:spPr>
          <a:xfrm>
            <a:off x="2217682" y="1198179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Jaderné štěpení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AF83A8-308A-C3E9-6F5B-890A823E7158}"/>
              </a:ext>
            </a:extLst>
          </p:cNvPr>
          <p:cNvSpPr txBox="1"/>
          <p:nvPr/>
        </p:nvSpPr>
        <p:spPr>
          <a:xfrm>
            <a:off x="788276" y="893379"/>
            <a:ext cx="1103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Jaderné fúze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D89256-6F39-6622-5773-88B778C66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788" y="1076125"/>
            <a:ext cx="3806618" cy="1512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CA854B-8A4B-8CBC-0CCB-8E3FCECEDA40}"/>
              </a:ext>
            </a:extLst>
          </p:cNvPr>
          <p:cNvSpPr txBox="1"/>
          <p:nvPr/>
        </p:nvSpPr>
        <p:spPr>
          <a:xfrm>
            <a:off x="957072" y="3846576"/>
            <a:ext cx="25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A010D5-1961-C1D2-5989-45AD7359E7BC}"/>
              </a:ext>
            </a:extLst>
          </p:cNvPr>
          <p:cNvCxnSpPr>
            <a:cxnSpLocks/>
          </p:cNvCxnSpPr>
          <p:nvPr/>
        </p:nvCxnSpPr>
        <p:spPr>
          <a:xfrm flipH="1">
            <a:off x="908304" y="2511552"/>
            <a:ext cx="585216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6A654F-5395-93DB-1A00-8DEB6CF92747}"/>
              </a:ext>
            </a:extLst>
          </p:cNvPr>
          <p:cNvCxnSpPr>
            <a:cxnSpLocks/>
          </p:cNvCxnSpPr>
          <p:nvPr/>
        </p:nvCxnSpPr>
        <p:spPr>
          <a:xfrm flipH="1">
            <a:off x="904875" y="3059881"/>
            <a:ext cx="20383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1771F95-2CA3-7C47-A943-E73B3FF071F3}"/>
              </a:ext>
            </a:extLst>
          </p:cNvPr>
          <p:cNvCxnSpPr>
            <a:cxnSpLocks/>
          </p:cNvCxnSpPr>
          <p:nvPr/>
        </p:nvCxnSpPr>
        <p:spPr>
          <a:xfrm flipH="1">
            <a:off x="914400" y="4038108"/>
            <a:ext cx="11041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2C67C913-17FD-FBE4-EDCD-8FFE809F4C38}"/>
              </a:ext>
            </a:extLst>
          </p:cNvPr>
          <p:cNvSpPr/>
          <p:nvPr/>
        </p:nvSpPr>
        <p:spPr bwMode="auto">
          <a:xfrm>
            <a:off x="941657" y="4160695"/>
            <a:ext cx="178676" cy="18918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453CD32-15DB-D83A-A8A9-385ECEF15534}"/>
              </a:ext>
            </a:extLst>
          </p:cNvPr>
          <p:cNvSpPr/>
          <p:nvPr/>
        </p:nvSpPr>
        <p:spPr bwMode="auto">
          <a:xfrm>
            <a:off x="1013067" y="3739121"/>
            <a:ext cx="178676" cy="18918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1FD35D3-F520-C118-358C-8D61AFBD55A2}"/>
              </a:ext>
            </a:extLst>
          </p:cNvPr>
          <p:cNvCxnSpPr>
            <a:cxnSpLocks/>
          </p:cNvCxnSpPr>
          <p:nvPr/>
        </p:nvCxnSpPr>
        <p:spPr bwMode="auto">
          <a:xfrm flipV="1">
            <a:off x="1194816" y="3517392"/>
            <a:ext cx="146304" cy="170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38DEF82-777E-3575-44DA-64F7DB6602F1}"/>
              </a:ext>
            </a:extLst>
          </p:cNvPr>
          <p:cNvCxnSpPr>
            <a:cxnSpLocks/>
          </p:cNvCxnSpPr>
          <p:nvPr/>
        </p:nvCxnSpPr>
        <p:spPr>
          <a:xfrm flipV="1">
            <a:off x="1490709" y="2504647"/>
            <a:ext cx="0" cy="720137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01C851E-F083-53DE-797A-1CAB46AEE1BF}"/>
              </a:ext>
            </a:extLst>
          </p:cNvPr>
          <p:cNvCxnSpPr>
            <a:cxnSpLocks/>
          </p:cNvCxnSpPr>
          <p:nvPr/>
        </p:nvCxnSpPr>
        <p:spPr>
          <a:xfrm flipV="1">
            <a:off x="1102409" y="3065145"/>
            <a:ext cx="0" cy="67588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840" name="Straight Connector 120839">
            <a:extLst>
              <a:ext uri="{FF2B5EF4-FFF2-40B4-BE49-F238E27FC236}">
                <a16:creationId xmlns:a16="http://schemas.microsoft.com/office/drawing/2014/main" id="{DF18DFC1-4740-66B1-86BF-894B6A67CD8B}"/>
              </a:ext>
            </a:extLst>
          </p:cNvPr>
          <p:cNvCxnSpPr>
            <a:cxnSpLocks/>
          </p:cNvCxnSpPr>
          <p:nvPr/>
        </p:nvCxnSpPr>
        <p:spPr>
          <a:xfrm flipV="1">
            <a:off x="1024938" y="4033520"/>
            <a:ext cx="0" cy="12496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F8657BFF-416E-32C4-83FC-62BA15C00616}"/>
              </a:ext>
            </a:extLst>
          </p:cNvPr>
          <p:cNvSpPr/>
          <p:nvPr/>
        </p:nvSpPr>
        <p:spPr bwMode="auto">
          <a:xfrm>
            <a:off x="1334322" y="3191326"/>
            <a:ext cx="304802" cy="3048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4255D58B-EFC7-A59E-F695-77ADEDCFF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63743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 dirty="0">
                <a:solidFill>
                  <a:srgbClr val="FF0000"/>
                </a:solidFill>
              </a:rPr>
              <a:t>F</a:t>
            </a:r>
            <a:r>
              <a:rPr lang="cs-CZ" altLang="cs-CZ" sz="1800" b="1" dirty="0">
                <a:solidFill>
                  <a:srgbClr val="FF0000"/>
                </a:solidFill>
              </a:rPr>
              <a:t>úzní vs. štěpné reakce – vazebná energie jádra (E</a:t>
            </a:r>
            <a:r>
              <a:rPr lang="cs-CZ" altLang="cs-CZ" sz="1800" b="1" baseline="-25000" dirty="0">
                <a:solidFill>
                  <a:srgbClr val="FF0000"/>
                </a:solidFill>
              </a:rPr>
              <a:t>V</a:t>
            </a:r>
            <a:r>
              <a:rPr lang="cs-CZ" altLang="cs-CZ" sz="1800" b="1" dirty="0">
                <a:solidFill>
                  <a:srgbClr val="FF0000"/>
                </a:solidFill>
              </a:rPr>
              <a:t>, BE)</a:t>
            </a:r>
          </a:p>
        </p:txBody>
      </p:sp>
    </p:spTree>
    <p:extLst>
      <p:ext uri="{BB962C8B-B14F-4D97-AF65-F5344CB8AC3E}">
        <p14:creationId xmlns:p14="http://schemas.microsoft.com/office/powerpoint/2010/main" val="46387339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C6DE4-E466-74E5-C163-213CB885C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8" name="Picture 8">
            <a:extLst>
              <a:ext uri="{FF2B5EF4-FFF2-40B4-BE49-F238E27FC236}">
                <a16:creationId xmlns:a16="http://schemas.microsoft.com/office/drawing/2014/main" id="{0839D284-1818-E1CB-EACB-B7697008C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55" y="2088931"/>
            <a:ext cx="76342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9" name="Text Box 9">
            <a:extLst>
              <a:ext uri="{FF2B5EF4-FFF2-40B4-BE49-F238E27FC236}">
                <a16:creationId xmlns:a16="http://schemas.microsoft.com/office/drawing/2014/main" id="{90CC9F00-AD72-8DB9-2663-C0462D341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172200"/>
            <a:ext cx="6419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8,2 +/- 0,6     stabilní jádra, nestabilnější A = 55 (Fe), 8,8 MeV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E66964-5713-4A83-A3F7-6CDDD3B5CF74}"/>
              </a:ext>
            </a:extLst>
          </p:cNvPr>
          <p:cNvSpPr/>
          <p:nvPr/>
        </p:nvSpPr>
        <p:spPr bwMode="auto">
          <a:xfrm>
            <a:off x="5034455" y="4298731"/>
            <a:ext cx="31242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0835" name="Text Box 5">
            <a:extLst>
              <a:ext uri="{FF2B5EF4-FFF2-40B4-BE49-F238E27FC236}">
                <a16:creationId xmlns:a16="http://schemas.microsoft.com/office/drawing/2014/main" id="{1D2AC600-AF2F-126A-3EF5-159C07362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847" y="3124629"/>
            <a:ext cx="2482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Vazebná energie jádra</a:t>
            </a:r>
          </a:p>
        </p:txBody>
      </p:sp>
      <p:sp>
        <p:nvSpPr>
          <p:cNvPr id="120837" name="Text Box 7">
            <a:extLst>
              <a:ext uri="{FF2B5EF4-FFF2-40B4-BE49-F238E27FC236}">
                <a16:creationId xmlns:a16="http://schemas.microsoft.com/office/drawing/2014/main" id="{D325B777-555D-13EB-940F-93CCCB74E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447" y="4039029"/>
            <a:ext cx="385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Střední vazebná energie na nukleon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A2F37F-ACEE-0D14-75AC-947EEFF36DBF}"/>
              </a:ext>
            </a:extLst>
          </p:cNvPr>
          <p:cNvSpPr txBox="1"/>
          <p:nvPr/>
        </p:nvSpPr>
        <p:spPr>
          <a:xfrm>
            <a:off x="5824447" y="3429429"/>
            <a:ext cx="2082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E</a:t>
            </a:r>
            <a:r>
              <a:rPr lang="cs-CZ" sz="3200" b="1" baseline="-25000" dirty="0"/>
              <a:t>V</a:t>
            </a:r>
            <a:r>
              <a:rPr lang="cs-CZ" sz="3200" b="1" dirty="0"/>
              <a:t> = </a:t>
            </a:r>
            <a:r>
              <a:rPr lang="cs-CZ" sz="3200" b="1" dirty="0">
                <a:latin typeface="Symbol" panose="05050102010706020507" pitchFamily="18" charset="2"/>
              </a:rPr>
              <a:t>D</a:t>
            </a:r>
            <a:r>
              <a:rPr lang="cs-CZ" sz="3200" b="1" dirty="0"/>
              <a:t>Mc</a:t>
            </a:r>
            <a:r>
              <a:rPr lang="cs-CZ" sz="3200" b="1" baseline="30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9BBD09-5B9A-90AB-861E-CDB0E3DA0D2B}"/>
              </a:ext>
            </a:extLst>
          </p:cNvPr>
          <p:cNvSpPr txBox="1"/>
          <p:nvPr/>
        </p:nvSpPr>
        <p:spPr>
          <a:xfrm>
            <a:off x="5976847" y="4572429"/>
            <a:ext cx="1109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E</a:t>
            </a:r>
            <a:r>
              <a:rPr lang="cs-CZ" sz="3200" b="1" baseline="-25000" dirty="0"/>
              <a:t>V</a:t>
            </a:r>
            <a:r>
              <a:rPr lang="cs-CZ" sz="3200" b="1" dirty="0"/>
              <a:t> = </a:t>
            </a:r>
            <a:endParaRPr lang="cs-CZ" sz="3200" b="1" baseline="30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EE34AF-92BF-AA38-FDB1-1A360CB224A8}"/>
              </a:ext>
            </a:extLst>
          </p:cNvPr>
          <p:cNvCxnSpPr>
            <a:cxnSpLocks/>
          </p:cNvCxnSpPr>
          <p:nvPr/>
        </p:nvCxnSpPr>
        <p:spPr bwMode="auto">
          <a:xfrm>
            <a:off x="6053047" y="4648629"/>
            <a:ext cx="3048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E0748A-E59A-1AEE-E97D-A171E84910DC}"/>
              </a:ext>
            </a:extLst>
          </p:cNvPr>
          <p:cNvSpPr txBox="1"/>
          <p:nvPr/>
        </p:nvSpPr>
        <p:spPr>
          <a:xfrm>
            <a:off x="6967447" y="4267629"/>
            <a:ext cx="641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E</a:t>
            </a:r>
            <a:r>
              <a:rPr lang="cs-CZ" sz="3200" b="1" baseline="-25000" dirty="0"/>
              <a:t>V</a:t>
            </a:r>
            <a:endParaRPr lang="cs-CZ" sz="3200" b="1" baseline="30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6E05DB-3881-171D-E3AD-785CF9E97BCF}"/>
              </a:ext>
            </a:extLst>
          </p:cNvPr>
          <p:cNvCxnSpPr/>
          <p:nvPr/>
        </p:nvCxnSpPr>
        <p:spPr bwMode="auto">
          <a:xfrm>
            <a:off x="6967447" y="4877229"/>
            <a:ext cx="6096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F4E642C-C7B3-A20B-94F2-50E7C8F0CA3C}"/>
              </a:ext>
            </a:extLst>
          </p:cNvPr>
          <p:cNvSpPr txBox="1"/>
          <p:nvPr/>
        </p:nvSpPr>
        <p:spPr>
          <a:xfrm>
            <a:off x="7043647" y="4877229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A</a:t>
            </a:r>
            <a:endParaRPr lang="cs-CZ" sz="3200" b="1" baseline="30000" dirty="0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DD00D9A8-B383-CC85-4648-A029BB15F4A6}"/>
              </a:ext>
            </a:extLst>
          </p:cNvPr>
          <p:cNvSpPr/>
          <p:nvPr/>
        </p:nvSpPr>
        <p:spPr bwMode="auto">
          <a:xfrm>
            <a:off x="843455" y="1555531"/>
            <a:ext cx="914400" cy="609600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E1484AC4-2AD6-3349-3FDF-8CAA46462872}"/>
              </a:ext>
            </a:extLst>
          </p:cNvPr>
          <p:cNvSpPr/>
          <p:nvPr/>
        </p:nvSpPr>
        <p:spPr bwMode="auto">
          <a:xfrm rot="10800000">
            <a:off x="1834055" y="1555531"/>
            <a:ext cx="2514600" cy="609600"/>
          </a:xfrm>
          <a:prstGeom prst="leftArrow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45C04D-34B3-CCFD-008C-DD913E2E2047}"/>
              </a:ext>
            </a:extLst>
          </p:cNvPr>
          <p:cNvCxnSpPr/>
          <p:nvPr/>
        </p:nvCxnSpPr>
        <p:spPr bwMode="auto">
          <a:xfrm>
            <a:off x="1802175" y="1479331"/>
            <a:ext cx="0" cy="373380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0FBB2EF-A427-B6B6-E0C5-68035A6DA2C0}"/>
              </a:ext>
            </a:extLst>
          </p:cNvPr>
          <p:cNvSpPr/>
          <p:nvPr/>
        </p:nvSpPr>
        <p:spPr bwMode="auto">
          <a:xfrm>
            <a:off x="5083468" y="2754139"/>
            <a:ext cx="3846786" cy="282728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A79E76-D3B0-992E-F907-8BE55683F2DE}"/>
              </a:ext>
            </a:extLst>
          </p:cNvPr>
          <p:cNvSpPr txBox="1"/>
          <p:nvPr/>
        </p:nvSpPr>
        <p:spPr>
          <a:xfrm>
            <a:off x="2217682" y="1198179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Jaderné štěpení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1FCB4D-05F6-8A72-C986-BF48E0536E11}"/>
              </a:ext>
            </a:extLst>
          </p:cNvPr>
          <p:cNvSpPr txBox="1"/>
          <p:nvPr/>
        </p:nvSpPr>
        <p:spPr>
          <a:xfrm>
            <a:off x="788276" y="893379"/>
            <a:ext cx="1103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Jaderné fúze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F76559-E41E-D5C3-86B3-C3ADDC51B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788" y="1076125"/>
            <a:ext cx="3806618" cy="151262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12342DD-9782-8E79-98FD-801FAE75DCC3}"/>
              </a:ext>
            </a:extLst>
          </p:cNvPr>
          <p:cNvSpPr txBox="1"/>
          <p:nvPr/>
        </p:nvSpPr>
        <p:spPr>
          <a:xfrm>
            <a:off x="2772705" y="3505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+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8D846E1-6A21-271B-0E9E-9268F413844D}"/>
              </a:ext>
            </a:extLst>
          </p:cNvPr>
          <p:cNvCxnSpPr>
            <a:cxnSpLocks/>
          </p:cNvCxnSpPr>
          <p:nvPr/>
        </p:nvCxnSpPr>
        <p:spPr bwMode="auto">
          <a:xfrm flipH="1">
            <a:off x="3342599" y="3689866"/>
            <a:ext cx="2316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36146C4-4B4C-35E7-1A38-3009EBE7D703}"/>
              </a:ext>
            </a:extLst>
          </p:cNvPr>
          <p:cNvCxnSpPr>
            <a:cxnSpLocks/>
          </p:cNvCxnSpPr>
          <p:nvPr/>
        </p:nvCxnSpPr>
        <p:spPr>
          <a:xfrm flipV="1">
            <a:off x="2651760" y="2621280"/>
            <a:ext cx="0" cy="100584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E722CEB-00F8-D65C-BA7A-49E0C33BCA8B}"/>
              </a:ext>
            </a:extLst>
          </p:cNvPr>
          <p:cNvCxnSpPr>
            <a:cxnSpLocks/>
          </p:cNvCxnSpPr>
          <p:nvPr/>
        </p:nvCxnSpPr>
        <p:spPr>
          <a:xfrm flipH="1">
            <a:off x="908304" y="2612206"/>
            <a:ext cx="1748850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2B3CC41-087F-3DD3-2FCE-5399B0EAC987}"/>
              </a:ext>
            </a:extLst>
          </p:cNvPr>
          <p:cNvGrpSpPr/>
          <p:nvPr/>
        </p:nvGrpSpPr>
        <p:grpSpPr>
          <a:xfrm>
            <a:off x="890016" y="2785872"/>
            <a:ext cx="2346960" cy="822960"/>
            <a:chOff x="1487424" y="2624398"/>
            <a:chExt cx="1748850" cy="1014914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9C61B26-41D6-D5DA-FEDB-1219A1B9CB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0880" y="2633472"/>
              <a:ext cx="0" cy="100584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7F00A7C-3397-D003-DD27-963E27BAC8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7424" y="2624398"/>
              <a:ext cx="1748850" cy="0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7F19E66-9CE9-D957-863E-7AFFFFC2619F}"/>
              </a:ext>
            </a:extLst>
          </p:cNvPr>
          <p:cNvCxnSpPr>
            <a:cxnSpLocks/>
          </p:cNvCxnSpPr>
          <p:nvPr/>
        </p:nvCxnSpPr>
        <p:spPr>
          <a:xfrm flipV="1">
            <a:off x="3764512" y="3022807"/>
            <a:ext cx="0" cy="58602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D233DC3-74C9-3FB8-2634-99F0BD082953}"/>
              </a:ext>
            </a:extLst>
          </p:cNvPr>
          <p:cNvCxnSpPr>
            <a:cxnSpLocks/>
          </p:cNvCxnSpPr>
          <p:nvPr/>
        </p:nvCxnSpPr>
        <p:spPr>
          <a:xfrm flipH="1">
            <a:off x="883920" y="3017520"/>
            <a:ext cx="288950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8C089ECF-BC1F-B4AC-99CF-097DD4EA820C}"/>
              </a:ext>
            </a:extLst>
          </p:cNvPr>
          <p:cNvSpPr/>
          <p:nvPr/>
        </p:nvSpPr>
        <p:spPr bwMode="auto">
          <a:xfrm>
            <a:off x="3617274" y="3537466"/>
            <a:ext cx="304802" cy="3048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E9C8D4E-919E-A00C-60E3-8EA53865F2C6}"/>
              </a:ext>
            </a:extLst>
          </p:cNvPr>
          <p:cNvSpPr/>
          <p:nvPr/>
        </p:nvSpPr>
        <p:spPr bwMode="auto">
          <a:xfrm>
            <a:off x="2567257" y="3595273"/>
            <a:ext cx="178676" cy="18918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79B235B-F35E-E5BC-AB2C-1DFFC9D445D6}"/>
              </a:ext>
            </a:extLst>
          </p:cNvPr>
          <p:cNvSpPr/>
          <p:nvPr/>
        </p:nvSpPr>
        <p:spPr bwMode="auto">
          <a:xfrm>
            <a:off x="3144263" y="3595273"/>
            <a:ext cx="178676" cy="18918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A2CA7CA6-9DDD-0F4E-8062-1687E5E64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63743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 dirty="0">
                <a:solidFill>
                  <a:srgbClr val="FF0000"/>
                </a:solidFill>
              </a:rPr>
              <a:t>F</a:t>
            </a:r>
            <a:r>
              <a:rPr lang="cs-CZ" altLang="cs-CZ" sz="1800" b="1" dirty="0">
                <a:solidFill>
                  <a:srgbClr val="FF0000"/>
                </a:solidFill>
              </a:rPr>
              <a:t>úzní vs. štěpné reakce – vazebná energie jádra (E</a:t>
            </a:r>
            <a:r>
              <a:rPr lang="cs-CZ" altLang="cs-CZ" sz="1800" b="1" baseline="-25000" dirty="0">
                <a:solidFill>
                  <a:srgbClr val="FF0000"/>
                </a:solidFill>
              </a:rPr>
              <a:t>V</a:t>
            </a:r>
            <a:r>
              <a:rPr lang="cs-CZ" altLang="cs-CZ" sz="1800" b="1" dirty="0">
                <a:solidFill>
                  <a:srgbClr val="FF0000"/>
                </a:solidFill>
              </a:rPr>
              <a:t>, BE)</a:t>
            </a:r>
          </a:p>
        </p:txBody>
      </p:sp>
    </p:spTree>
    <p:extLst>
      <p:ext uri="{BB962C8B-B14F-4D97-AF65-F5344CB8AC3E}">
        <p14:creationId xmlns:p14="http://schemas.microsoft.com/office/powerpoint/2010/main" val="1586951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12925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6DEB4A-36A7-42BB-AE87-8A78A15B538A}"/>
              </a:ext>
            </a:extLst>
          </p:cNvPr>
          <p:cNvSpPr txBox="1"/>
          <p:nvPr/>
        </p:nvSpPr>
        <p:spPr>
          <a:xfrm>
            <a:off x="1892873" y="2413687"/>
            <a:ext cx="55662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/>
              <a:t>16.9. rezervováno na zápočtovou písemku!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1469675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EBD75D42-A423-2DE6-8EFF-C45BB8B71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41344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Neutronová aktivační analýza (NAA)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4864A-3C47-4EBE-830E-6E1B5E2F428E}"/>
              </a:ext>
            </a:extLst>
          </p:cNvPr>
          <p:cNvSpPr txBox="1"/>
          <p:nvPr/>
        </p:nvSpPr>
        <p:spPr>
          <a:xfrm>
            <a:off x="148281" y="584887"/>
            <a:ext cx="8149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metoda</a:t>
            </a:r>
            <a:r>
              <a:rPr lang="en-US" dirty="0"/>
              <a:t> </a:t>
            </a:r>
            <a:r>
              <a:rPr lang="en-US" dirty="0" err="1"/>
              <a:t>určující</a:t>
            </a:r>
            <a:r>
              <a:rPr lang="en-US" dirty="0"/>
              <a:t> </a:t>
            </a:r>
            <a:r>
              <a:rPr lang="en-US" dirty="0" err="1"/>
              <a:t>složení</a:t>
            </a:r>
            <a:r>
              <a:rPr lang="en-US" dirty="0"/>
              <a:t> </a:t>
            </a:r>
            <a:r>
              <a:rPr lang="en-US" dirty="0" err="1"/>
              <a:t>prvků</a:t>
            </a:r>
            <a:r>
              <a:rPr lang="en-US" dirty="0"/>
              <a:t> </a:t>
            </a:r>
            <a:r>
              <a:rPr lang="en-US" dirty="0" err="1"/>
              <a:t>pomocí</a:t>
            </a:r>
            <a:r>
              <a:rPr lang="en-US" dirty="0"/>
              <a:t> </a:t>
            </a:r>
            <a:r>
              <a:rPr lang="en-US" dirty="0" err="1"/>
              <a:t>indukované</a:t>
            </a:r>
            <a:r>
              <a:rPr lang="en-US" dirty="0"/>
              <a:t> </a:t>
            </a:r>
            <a:r>
              <a:rPr lang="en-US" dirty="0" err="1"/>
              <a:t>radioaktivity</a:t>
            </a:r>
            <a:r>
              <a:rPr lang="en-US" dirty="0"/>
              <a:t> a </a:t>
            </a:r>
            <a:r>
              <a:rPr lang="en-US" dirty="0" err="1"/>
              <a:t>měření</a:t>
            </a:r>
            <a:r>
              <a:rPr lang="en-US" dirty="0"/>
              <a:t> </a:t>
            </a:r>
            <a:r>
              <a:rPr lang="en-US" dirty="0" err="1"/>
              <a:t>gama</a:t>
            </a:r>
            <a:r>
              <a:rPr lang="en-US" dirty="0"/>
              <a:t> </a:t>
            </a:r>
            <a:r>
              <a:rPr lang="en-US" dirty="0" err="1"/>
              <a:t>záření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89789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45E463-F5E3-AA1B-F8F1-3210D1C2C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56" y="1327073"/>
            <a:ext cx="4338734" cy="2722413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EBD75D42-A423-2DE6-8EFF-C45BB8B71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41344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Neutronová aktivační analýza (NAA)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4864A-3C47-4EBE-830E-6E1B5E2F428E}"/>
              </a:ext>
            </a:extLst>
          </p:cNvPr>
          <p:cNvSpPr txBox="1"/>
          <p:nvPr/>
        </p:nvSpPr>
        <p:spPr>
          <a:xfrm>
            <a:off x="148281" y="584887"/>
            <a:ext cx="8149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metoda</a:t>
            </a:r>
            <a:r>
              <a:rPr lang="en-US" dirty="0"/>
              <a:t> </a:t>
            </a:r>
            <a:r>
              <a:rPr lang="en-US" dirty="0" err="1"/>
              <a:t>určující</a:t>
            </a:r>
            <a:r>
              <a:rPr lang="en-US" dirty="0"/>
              <a:t> </a:t>
            </a:r>
            <a:r>
              <a:rPr lang="en-US" dirty="0" err="1"/>
              <a:t>složení</a:t>
            </a:r>
            <a:r>
              <a:rPr lang="en-US" dirty="0"/>
              <a:t> </a:t>
            </a:r>
            <a:r>
              <a:rPr lang="en-US" dirty="0" err="1"/>
              <a:t>prvků</a:t>
            </a:r>
            <a:r>
              <a:rPr lang="en-US" dirty="0"/>
              <a:t> </a:t>
            </a:r>
            <a:r>
              <a:rPr lang="en-US" dirty="0" err="1"/>
              <a:t>pomocí</a:t>
            </a:r>
            <a:r>
              <a:rPr lang="en-US" dirty="0"/>
              <a:t> </a:t>
            </a:r>
            <a:r>
              <a:rPr lang="en-US" dirty="0" err="1"/>
              <a:t>indukované</a:t>
            </a:r>
            <a:r>
              <a:rPr lang="en-US" dirty="0"/>
              <a:t> </a:t>
            </a:r>
            <a:r>
              <a:rPr lang="en-US" dirty="0" err="1"/>
              <a:t>radioaktivity</a:t>
            </a:r>
            <a:r>
              <a:rPr lang="en-US" dirty="0"/>
              <a:t> a </a:t>
            </a:r>
            <a:r>
              <a:rPr lang="en-US" dirty="0" err="1"/>
              <a:t>měření</a:t>
            </a:r>
            <a:r>
              <a:rPr lang="en-US" dirty="0"/>
              <a:t> </a:t>
            </a:r>
            <a:r>
              <a:rPr lang="en-US" dirty="0" err="1"/>
              <a:t>gama</a:t>
            </a:r>
            <a:r>
              <a:rPr lang="en-US" dirty="0"/>
              <a:t> </a:t>
            </a:r>
            <a:r>
              <a:rPr lang="en-US" dirty="0" err="1"/>
              <a:t>záření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2142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04773-55F6-0CA9-214F-D5A2773EF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89D2D-302C-96AE-0AFC-D30D0AE97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56" y="1327073"/>
            <a:ext cx="4338734" cy="27224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57A56E-C0BB-4C32-A4CE-5E24809E8E4F}"/>
              </a:ext>
            </a:extLst>
          </p:cNvPr>
          <p:cNvSpPr/>
          <p:nvPr/>
        </p:nvSpPr>
        <p:spPr>
          <a:xfrm>
            <a:off x="3582954" y="3666930"/>
            <a:ext cx="830424" cy="4945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5B4E2F8E-C71C-A1DD-CC18-6F9584DF4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41344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Neutronová aktivační analýza (NAA)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FDBE4D-BDCF-4821-90B4-268BC6F68189}"/>
              </a:ext>
            </a:extLst>
          </p:cNvPr>
          <p:cNvSpPr txBox="1"/>
          <p:nvPr/>
        </p:nvSpPr>
        <p:spPr>
          <a:xfrm>
            <a:off x="148281" y="584887"/>
            <a:ext cx="8149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metoda</a:t>
            </a:r>
            <a:r>
              <a:rPr lang="en-US" dirty="0"/>
              <a:t> </a:t>
            </a:r>
            <a:r>
              <a:rPr lang="en-US" dirty="0" err="1"/>
              <a:t>určující</a:t>
            </a:r>
            <a:r>
              <a:rPr lang="en-US" dirty="0"/>
              <a:t> </a:t>
            </a:r>
            <a:r>
              <a:rPr lang="en-US" dirty="0" err="1"/>
              <a:t>složení</a:t>
            </a:r>
            <a:r>
              <a:rPr lang="en-US" dirty="0"/>
              <a:t> </a:t>
            </a:r>
            <a:r>
              <a:rPr lang="en-US" dirty="0" err="1"/>
              <a:t>prvků</a:t>
            </a:r>
            <a:r>
              <a:rPr lang="en-US" dirty="0"/>
              <a:t> </a:t>
            </a:r>
            <a:r>
              <a:rPr lang="en-US" dirty="0" err="1"/>
              <a:t>pomocí</a:t>
            </a:r>
            <a:r>
              <a:rPr lang="en-US" dirty="0"/>
              <a:t> </a:t>
            </a:r>
            <a:r>
              <a:rPr lang="en-US" dirty="0" err="1"/>
              <a:t>indukované</a:t>
            </a:r>
            <a:r>
              <a:rPr lang="en-US" dirty="0"/>
              <a:t> </a:t>
            </a:r>
            <a:r>
              <a:rPr lang="en-US" dirty="0" err="1"/>
              <a:t>radioaktivity</a:t>
            </a:r>
            <a:r>
              <a:rPr lang="en-US" dirty="0"/>
              <a:t> a </a:t>
            </a:r>
            <a:r>
              <a:rPr lang="en-US" dirty="0" err="1"/>
              <a:t>měření</a:t>
            </a:r>
            <a:r>
              <a:rPr lang="en-US" dirty="0"/>
              <a:t> </a:t>
            </a:r>
            <a:r>
              <a:rPr lang="en-US" dirty="0" err="1"/>
              <a:t>gama</a:t>
            </a:r>
            <a:r>
              <a:rPr lang="en-US" dirty="0"/>
              <a:t> </a:t>
            </a:r>
            <a:r>
              <a:rPr lang="en-US" dirty="0" err="1"/>
              <a:t>záření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059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305E6CAB-8F24-4C5D-86B9-20A59870B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9213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– přehled typů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A6A6D4-A2E1-44B7-BB57-39828DFDC3A2}"/>
              </a:ext>
            </a:extLst>
          </p:cNvPr>
          <p:cNvSpPr txBox="1"/>
          <p:nvPr/>
        </p:nvSpPr>
        <p:spPr>
          <a:xfrm>
            <a:off x="223838" y="538163"/>
            <a:ext cx="5891212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cs-CZ" dirty="0"/>
              <a:t>Přeměna alfa – emise částic </a:t>
            </a:r>
            <a:r>
              <a:rPr lang="el-GR" dirty="0"/>
              <a:t>α</a:t>
            </a:r>
            <a:endParaRPr lang="cs-CZ" dirty="0"/>
          </a:p>
          <a:p>
            <a:pPr marL="342900" indent="-342900">
              <a:buFontTx/>
              <a:buAutoNum type="arabicPeriod"/>
              <a:defRPr/>
            </a:pPr>
            <a:r>
              <a:rPr lang="cs-CZ" dirty="0"/>
              <a:t>Přeměna beta minus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/>
              <a:t>Přeměna beta plus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/>
              <a:t>Elektronová záchyt (EZ)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/>
              <a:t>Přeměna gamma:</a:t>
            </a:r>
          </a:p>
          <a:p>
            <a:pPr>
              <a:defRPr/>
            </a:pPr>
            <a:r>
              <a:rPr lang="cs-CZ" dirty="0"/>
              <a:t>	a) deexcitace vzbuzeného jádra </a:t>
            </a:r>
          </a:p>
          <a:p>
            <a:pPr>
              <a:defRPr/>
            </a:pPr>
            <a:r>
              <a:rPr lang="cs-CZ" dirty="0"/>
              <a:t>	b) isomerní přechod s měřitelnou délkou života</a:t>
            </a:r>
          </a:p>
          <a:p>
            <a:pPr>
              <a:defRPr/>
            </a:pPr>
            <a:r>
              <a:rPr lang="cs-CZ" dirty="0"/>
              <a:t>	c) interní konverze</a:t>
            </a:r>
          </a:p>
          <a:p>
            <a:pPr>
              <a:defRPr/>
            </a:pPr>
            <a:r>
              <a:rPr lang="cs-CZ" dirty="0"/>
              <a:t>6. Přeměna p nebo n – emise nukleonů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4271D-6C63-0A73-FA92-80B3E53D8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C198B9-599C-AF3D-A663-C5EA2C70D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56" y="1327073"/>
            <a:ext cx="4338734" cy="27224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A42B14-6F53-270D-42A1-208365C16A04}"/>
              </a:ext>
            </a:extLst>
          </p:cNvPr>
          <p:cNvSpPr/>
          <p:nvPr/>
        </p:nvSpPr>
        <p:spPr>
          <a:xfrm>
            <a:off x="3582954" y="3666930"/>
            <a:ext cx="830424" cy="4945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C88DC587-6981-8571-3517-2D5AD5B6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41344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Neutronová aktivační analýza (NAA)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10BCFC-0B11-D8A0-AF64-CA66EDD81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695" y="1129003"/>
            <a:ext cx="3937700" cy="2771706"/>
          </a:xfrm>
          <a:prstGeom prst="rect">
            <a:avLst/>
          </a:prstGeom>
        </p:spPr>
      </p:pic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9DE836D1-BD6A-9FDC-CD9E-EA7C38A1628C}"/>
              </a:ext>
            </a:extLst>
          </p:cNvPr>
          <p:cNvSpPr/>
          <p:nvPr/>
        </p:nvSpPr>
        <p:spPr>
          <a:xfrm rot="21402031" flipV="1">
            <a:off x="4480264" y="3998637"/>
            <a:ext cx="821094" cy="259070"/>
          </a:xfrm>
          <a:prstGeom prst="curved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3D000B-54C4-4ED3-BF2B-CFFB1E1BB6E6}"/>
              </a:ext>
            </a:extLst>
          </p:cNvPr>
          <p:cNvSpPr txBox="1"/>
          <p:nvPr/>
        </p:nvSpPr>
        <p:spPr>
          <a:xfrm>
            <a:off x="148281" y="584887"/>
            <a:ext cx="8149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metoda</a:t>
            </a:r>
            <a:r>
              <a:rPr lang="en-US" dirty="0"/>
              <a:t> </a:t>
            </a:r>
            <a:r>
              <a:rPr lang="en-US" dirty="0" err="1"/>
              <a:t>určující</a:t>
            </a:r>
            <a:r>
              <a:rPr lang="en-US" dirty="0"/>
              <a:t> </a:t>
            </a:r>
            <a:r>
              <a:rPr lang="en-US" dirty="0" err="1"/>
              <a:t>složení</a:t>
            </a:r>
            <a:r>
              <a:rPr lang="en-US" dirty="0"/>
              <a:t> </a:t>
            </a:r>
            <a:r>
              <a:rPr lang="en-US" dirty="0" err="1"/>
              <a:t>prvků</a:t>
            </a:r>
            <a:r>
              <a:rPr lang="en-US" dirty="0"/>
              <a:t> </a:t>
            </a:r>
            <a:r>
              <a:rPr lang="en-US" dirty="0" err="1"/>
              <a:t>pomocí</a:t>
            </a:r>
            <a:r>
              <a:rPr lang="en-US" dirty="0"/>
              <a:t> </a:t>
            </a:r>
            <a:r>
              <a:rPr lang="en-US" dirty="0" err="1"/>
              <a:t>indukované</a:t>
            </a:r>
            <a:r>
              <a:rPr lang="en-US" dirty="0"/>
              <a:t> </a:t>
            </a:r>
            <a:r>
              <a:rPr lang="en-US" dirty="0" err="1"/>
              <a:t>radioaktivity</a:t>
            </a:r>
            <a:r>
              <a:rPr lang="en-US" dirty="0"/>
              <a:t> a </a:t>
            </a:r>
            <a:r>
              <a:rPr lang="en-US" dirty="0" err="1"/>
              <a:t>měření</a:t>
            </a:r>
            <a:r>
              <a:rPr lang="en-US" dirty="0"/>
              <a:t> </a:t>
            </a:r>
            <a:r>
              <a:rPr lang="en-US" dirty="0" err="1"/>
              <a:t>gama</a:t>
            </a:r>
            <a:r>
              <a:rPr lang="en-US" dirty="0"/>
              <a:t> </a:t>
            </a:r>
            <a:r>
              <a:rPr lang="en-US" dirty="0" err="1"/>
              <a:t>záření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98552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6361F-E83E-349D-379A-2A8116D5D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D05476-AEA8-8347-6A05-FA07C8E85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56" y="1327073"/>
            <a:ext cx="4338734" cy="27224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2F33FC-D8E1-0A29-060B-E6E7ED2F376A}"/>
              </a:ext>
            </a:extLst>
          </p:cNvPr>
          <p:cNvSpPr/>
          <p:nvPr/>
        </p:nvSpPr>
        <p:spPr>
          <a:xfrm>
            <a:off x="3582954" y="3666930"/>
            <a:ext cx="830424" cy="4945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150BBCDB-380E-A1B8-08C6-A64D5F53F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41344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Neutronová aktivační analýza (NAA)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1A601-4115-DDD4-370E-3476808DA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695" y="1129003"/>
            <a:ext cx="3937700" cy="2771706"/>
          </a:xfrm>
          <a:prstGeom prst="rect">
            <a:avLst/>
          </a:prstGeom>
        </p:spPr>
      </p:pic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37839D38-C416-0814-687D-E89E738E3547}"/>
              </a:ext>
            </a:extLst>
          </p:cNvPr>
          <p:cNvSpPr/>
          <p:nvPr/>
        </p:nvSpPr>
        <p:spPr>
          <a:xfrm rot="21402031" flipV="1">
            <a:off x="4480264" y="3998637"/>
            <a:ext cx="821094" cy="259070"/>
          </a:xfrm>
          <a:prstGeom prst="curved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F5D8CF-E9C6-95CC-D15D-5737E2544CCC}"/>
              </a:ext>
            </a:extLst>
          </p:cNvPr>
          <p:cNvSpPr txBox="1"/>
          <p:nvPr/>
        </p:nvSpPr>
        <p:spPr>
          <a:xfrm>
            <a:off x="186948" y="4227972"/>
            <a:ext cx="760444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/>
              <a:t>Využití NAA: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 dirty="0"/>
              <a:t>  Geologie a mineralogie:</a:t>
            </a:r>
            <a:r>
              <a:rPr lang="cs-CZ" sz="1600" dirty="0"/>
              <a:t> Pro analýzu obsahu stopových prvků v horninách a minerálech.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 dirty="0"/>
              <a:t>  Forenzní věda:</a:t>
            </a:r>
            <a:r>
              <a:rPr lang="cs-CZ" sz="1600" dirty="0"/>
              <a:t> Pro zjišťování složení materiálů v kriminalistice.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 dirty="0"/>
              <a:t>  Archeologie:</a:t>
            </a:r>
            <a:r>
              <a:rPr lang="cs-CZ" sz="1600" dirty="0"/>
              <a:t> Pro analýzu starověkých artefaktů a identifikaci zdrojů surovin.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 dirty="0"/>
              <a:t>  Medicína a biologie:</a:t>
            </a:r>
            <a:r>
              <a:rPr lang="cs-CZ" sz="1600" dirty="0"/>
              <a:t> Ke studiu stopových prvků v biologických vzorcích.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 dirty="0"/>
              <a:t>  Průmysl:</a:t>
            </a:r>
            <a:r>
              <a:rPr lang="cs-CZ" sz="1600" dirty="0"/>
              <a:t> Kontrola kvality materiálů, například v metalurgii.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dirty="0"/>
              <a:t>   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A1ADA-A51A-4479-87CF-E591FE7D15EC}"/>
              </a:ext>
            </a:extLst>
          </p:cNvPr>
          <p:cNvSpPr txBox="1"/>
          <p:nvPr/>
        </p:nvSpPr>
        <p:spPr>
          <a:xfrm>
            <a:off x="148281" y="584887"/>
            <a:ext cx="8149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metoda</a:t>
            </a:r>
            <a:r>
              <a:rPr lang="en-US" dirty="0"/>
              <a:t> </a:t>
            </a:r>
            <a:r>
              <a:rPr lang="en-US" dirty="0" err="1"/>
              <a:t>určující</a:t>
            </a:r>
            <a:r>
              <a:rPr lang="en-US" dirty="0"/>
              <a:t> </a:t>
            </a:r>
            <a:r>
              <a:rPr lang="en-US" dirty="0" err="1"/>
              <a:t>složení</a:t>
            </a:r>
            <a:r>
              <a:rPr lang="en-US" dirty="0"/>
              <a:t> </a:t>
            </a:r>
            <a:r>
              <a:rPr lang="en-US" dirty="0" err="1"/>
              <a:t>prvků</a:t>
            </a:r>
            <a:r>
              <a:rPr lang="en-US" dirty="0"/>
              <a:t> </a:t>
            </a:r>
            <a:r>
              <a:rPr lang="en-US" dirty="0" err="1"/>
              <a:t>pomocí</a:t>
            </a:r>
            <a:r>
              <a:rPr lang="en-US" dirty="0"/>
              <a:t> </a:t>
            </a:r>
            <a:r>
              <a:rPr lang="en-US" dirty="0" err="1"/>
              <a:t>indukované</a:t>
            </a:r>
            <a:r>
              <a:rPr lang="en-US" dirty="0"/>
              <a:t> </a:t>
            </a:r>
            <a:r>
              <a:rPr lang="en-US" dirty="0" err="1"/>
              <a:t>radioaktivity</a:t>
            </a:r>
            <a:r>
              <a:rPr lang="en-US" dirty="0"/>
              <a:t> a </a:t>
            </a:r>
            <a:r>
              <a:rPr lang="en-US" dirty="0" err="1"/>
              <a:t>měření</a:t>
            </a:r>
            <a:r>
              <a:rPr lang="en-US" dirty="0"/>
              <a:t> </a:t>
            </a:r>
            <a:r>
              <a:rPr lang="en-US" dirty="0" err="1"/>
              <a:t>gama</a:t>
            </a:r>
            <a:r>
              <a:rPr lang="en-US" dirty="0"/>
              <a:t> </a:t>
            </a:r>
            <a:r>
              <a:rPr lang="en-US" dirty="0" err="1"/>
              <a:t>záření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5A438E-AB91-4EE1-8F7B-AE3A7E400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32" y="6140906"/>
            <a:ext cx="76289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en-US" altLang="en-US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Vysoká</a:t>
            </a: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citlivos</a:t>
            </a:r>
            <a:r>
              <a:rPr kumimoji="0" lang="cs-CZ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t, nedestruktivnost </a:t>
            </a:r>
            <a:r>
              <a:rPr kumimoji="0" lang="cs-CZ" altLang="en-US" sz="16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x</a:t>
            </a:r>
            <a:r>
              <a:rPr kumimoji="0" lang="cs-CZ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nákladné, možná radioaktivní kontaminace vzorku</a:t>
            </a:r>
            <a:endParaRPr kumimoji="0" lang="en-US" alt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3587275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6361F-E83E-349D-379A-2A8116D5D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150BBCDB-380E-A1B8-08C6-A64D5F53F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22365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Jaderné elektrárny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52F9EC05-4BD6-4D0C-B1F6-98A2687A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52" y="1285361"/>
            <a:ext cx="2158743" cy="238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568D4F7-78FE-4C6F-94A3-3539173AA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302" y="1075038"/>
            <a:ext cx="4374292" cy="243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https://www.3pol.cz/data/web/obr-1-22/paliv-kazeta.jpg">
            <a:extLst>
              <a:ext uri="{FF2B5EF4-FFF2-40B4-BE49-F238E27FC236}">
                <a16:creationId xmlns:a16="http://schemas.microsoft.com/office/drawing/2014/main" id="{57746A55-1011-4A87-96CF-EBB806D77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496" y="3787348"/>
            <a:ext cx="3830595" cy="287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06028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7D1C0446-6CEA-CA5B-533E-81B891014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43652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Radiodatovací metody - archeologické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5BA5191-7E6E-6137-0A50-EBDA0476A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946" y="866939"/>
            <a:ext cx="4225665" cy="25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1B62E5A-45A4-BF0C-C342-1F37D5FE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79" y="3604570"/>
            <a:ext cx="3465512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3CCCCC-548A-4DA2-844D-D2920B94030F}"/>
              </a:ext>
            </a:extLst>
          </p:cNvPr>
          <p:cNvSpPr/>
          <p:nvPr/>
        </p:nvSpPr>
        <p:spPr>
          <a:xfrm>
            <a:off x="255459" y="4645526"/>
            <a:ext cx="89544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en-US" sz="1600" b="1" dirty="0"/>
              <a:t>  </a:t>
            </a:r>
            <a:r>
              <a:rPr lang="en-US" altLang="en-US" sz="1600" b="1" dirty="0"/>
              <a:t>Willard Libby – </a:t>
            </a:r>
            <a:r>
              <a:rPr lang="en-US" altLang="en-US" sz="1600" dirty="0"/>
              <a:t>40. </a:t>
            </a:r>
            <a:r>
              <a:rPr lang="en-US" altLang="en-US" sz="1600" dirty="0" err="1"/>
              <a:t>léta</a:t>
            </a:r>
            <a:r>
              <a:rPr lang="en-US" altLang="en-US" sz="1600" dirty="0"/>
              <a:t> 20. </a:t>
            </a:r>
            <a:r>
              <a:rPr lang="en-US" altLang="en-US" sz="1600" dirty="0" err="1"/>
              <a:t>stol</a:t>
            </a:r>
            <a:r>
              <a:rPr lang="en-US" altLang="en-US" sz="1600" dirty="0"/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en-US" sz="1600" b="1" dirty="0"/>
              <a:t>  </a:t>
            </a:r>
            <a:r>
              <a:rPr lang="en-US" altLang="en-US" sz="1600" b="1" dirty="0" err="1"/>
              <a:t>Živé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organismy</a:t>
            </a:r>
            <a:r>
              <a:rPr lang="en-US" altLang="en-US" sz="1600" dirty="0"/>
              <a:t> – </a:t>
            </a:r>
            <a:r>
              <a:rPr lang="en-US" altLang="en-US" sz="1600" dirty="0" err="1"/>
              <a:t>Radioaktivní</a:t>
            </a:r>
            <a:r>
              <a:rPr lang="en-US" altLang="en-US" sz="1600" dirty="0"/>
              <a:t> </a:t>
            </a:r>
            <a:r>
              <a:rPr lang="en-US" altLang="en-US" sz="1600" dirty="0" err="1"/>
              <a:t>izotop</a:t>
            </a:r>
            <a:r>
              <a:rPr lang="en-US" altLang="en-US" sz="1600" dirty="0"/>
              <a:t> </a:t>
            </a:r>
            <a:r>
              <a:rPr lang="en-US" altLang="en-US" sz="1600" baseline="30000" dirty="0"/>
              <a:t>14</a:t>
            </a:r>
            <a:r>
              <a:rPr lang="en-US" altLang="en-US" sz="1600" dirty="0"/>
              <a:t>C, za </a:t>
            </a:r>
            <a:r>
              <a:rPr lang="en-US" altLang="en-US" sz="1600" dirty="0" err="1"/>
              <a:t>života</a:t>
            </a:r>
            <a:r>
              <a:rPr lang="en-US" altLang="en-US" sz="1600" dirty="0"/>
              <a:t> </a:t>
            </a:r>
            <a:r>
              <a:rPr lang="en-US" altLang="en-US" sz="1600" dirty="0" err="1"/>
              <a:t>stálá</a:t>
            </a:r>
            <a:r>
              <a:rPr lang="en-US" altLang="en-US" sz="1600" dirty="0"/>
              <a:t> </a:t>
            </a:r>
            <a:r>
              <a:rPr lang="en-US" altLang="en-US" sz="1600" dirty="0" err="1"/>
              <a:t>hladina</a:t>
            </a:r>
            <a:r>
              <a:rPr lang="en-US" altLang="en-US" sz="1600" dirty="0"/>
              <a:t>, po </a:t>
            </a:r>
            <a:r>
              <a:rPr lang="en-US" altLang="en-US" sz="1600" dirty="0" err="1"/>
              <a:t>odumření</a:t>
            </a:r>
            <a:r>
              <a:rPr lang="en-US" altLang="en-US" sz="1600" dirty="0"/>
              <a:t> </a:t>
            </a:r>
            <a:r>
              <a:rPr lang="en-US" altLang="en-US" sz="1600" dirty="0" err="1"/>
              <a:t>dochází</a:t>
            </a:r>
            <a:r>
              <a:rPr lang="en-US" altLang="en-US" sz="1600" dirty="0"/>
              <a:t> k </a:t>
            </a:r>
            <a:r>
              <a:rPr lang="en-US" altLang="en-US" sz="1600" dirty="0" err="1"/>
              <a:t>poklesu</a:t>
            </a:r>
            <a:r>
              <a:rPr lang="en-US" altLang="en-US" sz="1600" dirty="0"/>
              <a:t> s </a:t>
            </a:r>
            <a:r>
              <a:rPr lang="en-US" altLang="en-US" sz="1600" dirty="0" err="1"/>
              <a:t>poločasem</a:t>
            </a:r>
            <a:r>
              <a:rPr lang="en-US" altLang="en-US" sz="1600" dirty="0"/>
              <a:t> </a:t>
            </a:r>
            <a:r>
              <a:rPr lang="en-US" altLang="en-US" sz="1600" dirty="0" err="1"/>
              <a:t>rozpadu</a:t>
            </a:r>
            <a:r>
              <a:rPr lang="en-US" altLang="en-US" sz="1600" dirty="0"/>
              <a:t> T</a:t>
            </a:r>
            <a:r>
              <a:rPr lang="cs-CZ" altLang="en-US" sz="1600" dirty="0"/>
              <a:t> </a:t>
            </a:r>
            <a:r>
              <a:rPr lang="en-US" altLang="en-US" sz="1600" dirty="0"/>
              <a:t>=</a:t>
            </a:r>
            <a:r>
              <a:rPr lang="cs-CZ" altLang="en-US" sz="1600" dirty="0"/>
              <a:t> </a:t>
            </a:r>
            <a:r>
              <a:rPr lang="en-US" altLang="en-US" sz="1600" dirty="0"/>
              <a:t>5730.</a:t>
            </a:r>
            <a:endParaRPr lang="cs-CZ" altLang="en-US" sz="1600" dirty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en-US" sz="1600" b="1" dirty="0"/>
              <a:t>  </a:t>
            </a:r>
            <a:r>
              <a:rPr lang="en-US" altLang="en-US" sz="1600" b="1" dirty="0"/>
              <a:t>Princip </a:t>
            </a:r>
            <a:r>
              <a:rPr lang="en-US" altLang="en-US" sz="1600" b="1" dirty="0" err="1"/>
              <a:t>datování</a:t>
            </a:r>
            <a:r>
              <a:rPr lang="en-US" altLang="en-US" sz="1600" dirty="0"/>
              <a:t> – </a:t>
            </a:r>
            <a:r>
              <a:rPr lang="en-US" altLang="en-US" sz="1600" dirty="0" err="1"/>
              <a:t>Pokud</a:t>
            </a:r>
            <a:r>
              <a:rPr lang="en-US" altLang="en-US" sz="1600" dirty="0"/>
              <a:t> </a:t>
            </a:r>
            <a:r>
              <a:rPr lang="en-US" altLang="en-US" sz="1600" dirty="0" err="1"/>
              <a:t>známe</a:t>
            </a:r>
            <a:r>
              <a:rPr lang="en-US" altLang="en-US" sz="1600" dirty="0"/>
              <a:t> </a:t>
            </a:r>
            <a:r>
              <a:rPr lang="en-US" altLang="en-US" sz="1600" dirty="0" err="1"/>
              <a:t>počáteční</a:t>
            </a:r>
            <a:r>
              <a:rPr lang="en-US" altLang="en-US" sz="1600" dirty="0"/>
              <a:t> </a:t>
            </a:r>
            <a:r>
              <a:rPr lang="en-US" altLang="en-US" sz="1600" dirty="0" err="1"/>
              <a:t>aktivitu</a:t>
            </a:r>
            <a:r>
              <a:rPr lang="en-US" altLang="en-US" sz="1600" dirty="0"/>
              <a:t> </a:t>
            </a:r>
            <a:r>
              <a:rPr lang="en-US" altLang="en-US" sz="1600" baseline="30000" dirty="0"/>
              <a:t>14</a:t>
            </a:r>
            <a:r>
              <a:rPr lang="en-US" altLang="en-US" sz="1600" dirty="0"/>
              <a:t>C</a:t>
            </a:r>
            <a:r>
              <a:rPr lang="cs-CZ" altLang="en-US" sz="1600" dirty="0"/>
              <a:t> </a:t>
            </a:r>
            <a:r>
              <a:rPr lang="en-US" altLang="en-US" sz="1600" dirty="0"/>
              <a:t>(v </a:t>
            </a:r>
            <a:r>
              <a:rPr lang="en-US" altLang="en-US" sz="1600" dirty="0" err="1"/>
              <a:t>atmosféře</a:t>
            </a:r>
            <a:r>
              <a:rPr lang="en-US" altLang="en-US" sz="1600" dirty="0"/>
              <a:t> </a:t>
            </a:r>
            <a:r>
              <a:rPr lang="en-US" altLang="en-US" sz="1600" dirty="0" err="1"/>
              <a:t>či</a:t>
            </a:r>
            <a:r>
              <a:rPr lang="en-US" altLang="en-US" sz="1600" dirty="0"/>
              <a:t> </a:t>
            </a:r>
            <a:r>
              <a:rPr lang="en-US" altLang="en-US" sz="1600" dirty="0" err="1"/>
              <a:t>organismu</a:t>
            </a:r>
            <a:r>
              <a:rPr lang="en-US" altLang="en-US" sz="1600" dirty="0"/>
              <a:t>) a </a:t>
            </a:r>
            <a:r>
              <a:rPr lang="en-US" altLang="en-US" sz="1600" dirty="0" err="1"/>
              <a:t>změříme</a:t>
            </a:r>
            <a:r>
              <a:rPr lang="en-US" altLang="en-US" sz="1600" dirty="0"/>
              <a:t> </a:t>
            </a:r>
            <a:r>
              <a:rPr lang="en-US" altLang="en-US" sz="1600" dirty="0" err="1"/>
              <a:t>současnou</a:t>
            </a:r>
            <a:r>
              <a:rPr lang="en-US" altLang="en-US" sz="1600" dirty="0"/>
              <a:t> </a:t>
            </a:r>
            <a:r>
              <a:rPr lang="en-US" altLang="en-US" sz="1600" dirty="0" err="1"/>
              <a:t>aktivitu</a:t>
            </a:r>
            <a:r>
              <a:rPr lang="en-US" altLang="en-US" sz="1600" dirty="0"/>
              <a:t> </a:t>
            </a:r>
            <a:r>
              <a:rPr lang="en-US" altLang="en-US" sz="1600" dirty="0" err="1"/>
              <a:t>ve</a:t>
            </a:r>
            <a:r>
              <a:rPr lang="en-US" altLang="en-US" sz="1600" dirty="0"/>
              <a:t> </a:t>
            </a:r>
            <a:r>
              <a:rPr lang="en-US" altLang="en-US" sz="1600" dirty="0" err="1"/>
              <a:t>vzorku</a:t>
            </a:r>
            <a:r>
              <a:rPr lang="en-US" altLang="en-US" sz="1600" dirty="0"/>
              <a:t>, </a:t>
            </a:r>
            <a:r>
              <a:rPr lang="en-US" altLang="en-US" sz="1600" dirty="0" err="1"/>
              <a:t>můžeme</a:t>
            </a:r>
            <a:r>
              <a:rPr lang="en-US" altLang="en-US" sz="1600" dirty="0"/>
              <a:t> </a:t>
            </a:r>
            <a:r>
              <a:rPr lang="en-US" altLang="en-US" sz="1600" dirty="0" err="1"/>
              <a:t>určit</a:t>
            </a:r>
            <a:r>
              <a:rPr lang="en-US" altLang="en-US" sz="1600" dirty="0"/>
              <a:t> </a:t>
            </a:r>
            <a:r>
              <a:rPr lang="en-US" altLang="en-US" sz="1600" dirty="0" err="1"/>
              <a:t>dobu</a:t>
            </a:r>
            <a:r>
              <a:rPr lang="en-US" altLang="en-US" sz="1600" dirty="0"/>
              <a:t>, </a:t>
            </a:r>
            <a:r>
              <a:rPr lang="en-US" altLang="en-US" sz="1600" dirty="0" err="1"/>
              <a:t>která</a:t>
            </a:r>
            <a:r>
              <a:rPr lang="en-US" altLang="en-US" sz="1600" dirty="0"/>
              <a:t> </a:t>
            </a:r>
            <a:r>
              <a:rPr lang="en-US" altLang="en-US" sz="1600" dirty="0" err="1"/>
              <a:t>uplynula</a:t>
            </a:r>
            <a:r>
              <a:rPr lang="en-US" altLang="en-US" sz="1600" dirty="0"/>
              <a:t> od </a:t>
            </a:r>
            <a:r>
              <a:rPr lang="en-US" altLang="en-US" sz="1600" dirty="0" err="1"/>
              <a:t>úmrtí</a:t>
            </a:r>
            <a:r>
              <a:rPr lang="en-US" altLang="en-US" sz="1600" dirty="0"/>
              <a:t> </a:t>
            </a:r>
            <a:r>
              <a:rPr lang="en-US" altLang="en-US" sz="1600" dirty="0" err="1"/>
              <a:t>organismu</a:t>
            </a:r>
            <a:r>
              <a:rPr lang="en-US" altLang="en-US" sz="1600" dirty="0"/>
              <a:t>.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en-US" sz="1600" b="1" dirty="0"/>
              <a:t>  </a:t>
            </a:r>
            <a:r>
              <a:rPr lang="en-US" altLang="en-US" sz="1600" b="1" dirty="0" err="1"/>
              <a:t>Rozsah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datování</a:t>
            </a:r>
            <a:r>
              <a:rPr lang="en-US" altLang="en-US" sz="1600" dirty="0"/>
              <a:t> – </a:t>
            </a:r>
            <a:r>
              <a:rPr lang="en-US" altLang="en-US" sz="1600" dirty="0" err="1"/>
              <a:t>Radiokarbonová</a:t>
            </a:r>
            <a:r>
              <a:rPr lang="en-US" altLang="en-US" sz="1600" dirty="0"/>
              <a:t> </a:t>
            </a:r>
            <a:r>
              <a:rPr lang="en-US" altLang="en-US" sz="1600" dirty="0" err="1"/>
              <a:t>metoda</a:t>
            </a:r>
            <a:r>
              <a:rPr lang="en-US" altLang="en-US" sz="1600" dirty="0"/>
              <a:t> je </a:t>
            </a:r>
            <a:r>
              <a:rPr lang="en-US" altLang="en-US" sz="1600" dirty="0" err="1"/>
              <a:t>spolehlivá</a:t>
            </a:r>
            <a:r>
              <a:rPr lang="en-US" altLang="en-US" sz="1600" dirty="0"/>
              <a:t> pro </a:t>
            </a:r>
            <a:r>
              <a:rPr lang="en-US" altLang="en-US" sz="1600" dirty="0" err="1"/>
              <a:t>vzorky</a:t>
            </a:r>
            <a:r>
              <a:rPr lang="en-US" altLang="en-US" sz="1600" dirty="0"/>
              <a:t> </a:t>
            </a:r>
            <a:r>
              <a:rPr lang="en-US" altLang="en-US" sz="1600" dirty="0" err="1"/>
              <a:t>staré</a:t>
            </a:r>
            <a:r>
              <a:rPr lang="en-US" altLang="en-US" sz="1600" dirty="0"/>
              <a:t> </a:t>
            </a:r>
            <a:r>
              <a:rPr lang="en-US" altLang="en-US" sz="1600" dirty="0" err="1"/>
              <a:t>až</a:t>
            </a:r>
            <a:r>
              <a:rPr lang="en-US" altLang="en-US" sz="1600" dirty="0"/>
              <a:t> </a:t>
            </a:r>
            <a:r>
              <a:rPr lang="en-US" altLang="en-US" sz="1600" dirty="0" err="1"/>
              <a:t>přibližně</a:t>
            </a:r>
            <a:r>
              <a:rPr lang="en-US" altLang="en-US" sz="1600" dirty="0"/>
              <a:t> </a:t>
            </a:r>
            <a:r>
              <a:rPr lang="en-US" altLang="en-US" sz="1600" b="1" dirty="0"/>
              <a:t>50 000–60 000 let</a:t>
            </a:r>
            <a:r>
              <a:rPr lang="en-US" altLang="en-US" sz="1600" dirty="0"/>
              <a:t>, po </a:t>
            </a:r>
            <a:r>
              <a:rPr lang="en-US" altLang="en-US" sz="1600" dirty="0" err="1"/>
              <a:t>této</a:t>
            </a:r>
            <a:r>
              <a:rPr lang="en-US" altLang="en-US" sz="1600" dirty="0"/>
              <a:t> </a:t>
            </a:r>
            <a:r>
              <a:rPr lang="en-US" altLang="en-US" sz="1600" dirty="0" err="1"/>
              <a:t>době</a:t>
            </a:r>
            <a:r>
              <a:rPr lang="en-US" altLang="en-US" sz="1600" dirty="0"/>
              <a:t> je </a:t>
            </a:r>
            <a:r>
              <a:rPr lang="en-US" altLang="en-US" sz="1600" dirty="0" err="1"/>
              <a:t>aktivita</a:t>
            </a:r>
            <a:r>
              <a:rPr lang="en-US" altLang="en-US" sz="1600" dirty="0"/>
              <a:t> </a:t>
            </a:r>
            <a:r>
              <a:rPr lang="en-US" altLang="en-US" sz="1600" baseline="30000" dirty="0"/>
              <a:t>14</a:t>
            </a:r>
            <a:r>
              <a:rPr lang="en-US" altLang="en-US" sz="1600" dirty="0"/>
              <a:t>C </a:t>
            </a:r>
            <a:r>
              <a:rPr lang="en-US" altLang="en-US" sz="1600" dirty="0" err="1"/>
              <a:t>příliš</a:t>
            </a:r>
            <a:r>
              <a:rPr lang="en-US" altLang="en-US" sz="1600" dirty="0"/>
              <a:t> </a:t>
            </a:r>
            <a:r>
              <a:rPr lang="en-US" altLang="en-US" sz="1600" dirty="0" err="1"/>
              <a:t>nízká</a:t>
            </a:r>
            <a:r>
              <a:rPr lang="en-US" altLang="en-US" sz="1600" dirty="0"/>
              <a:t> </a:t>
            </a:r>
            <a:r>
              <a:rPr lang="en-US" altLang="en-US" sz="1600" dirty="0" err="1"/>
              <a:t>na</a:t>
            </a:r>
            <a:r>
              <a:rPr lang="en-US" altLang="en-US" sz="1600" dirty="0"/>
              <a:t> </a:t>
            </a:r>
            <a:r>
              <a:rPr lang="en-US" altLang="en-US" sz="1600" dirty="0" err="1"/>
              <a:t>přesné</a:t>
            </a:r>
            <a:r>
              <a:rPr lang="en-US" altLang="en-US" sz="1600" dirty="0"/>
              <a:t> </a:t>
            </a:r>
            <a:r>
              <a:rPr lang="en-US" altLang="en-US" sz="1600" dirty="0" err="1"/>
              <a:t>měření</a:t>
            </a:r>
            <a:r>
              <a:rPr lang="en-US" alt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780748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4733267D-F819-6AC5-36D8-878CB3DFB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40575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Radiodatovací metody - geologické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CAAE1-D784-C836-EE94-1DFADB8AE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0" y="1136779"/>
            <a:ext cx="2838061" cy="518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66356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655AD-3F63-7A9C-CCF8-AB13194AB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F1DEA8-4B2B-7C81-2CE2-F486AB944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701" y="1488358"/>
            <a:ext cx="3983979" cy="2229688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69E4A453-E900-570B-EA4B-9589AE50F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40575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Radiodatovací metody - geologické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E73DA-815F-DC73-15DE-138EE2A7D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0" y="1136779"/>
            <a:ext cx="2838061" cy="518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51569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18DFC-0FDF-A66A-7324-E2CCF3384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C5E100-77C3-2A64-C22F-DC47E84BF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701" y="1488358"/>
            <a:ext cx="3983979" cy="2229688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5F9E43C8-8A07-1986-84CE-81E539F64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40575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Radiodatovací metody - geologické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5EEB19-AC2F-E24E-7AD7-B3955E7D8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0" y="1136779"/>
            <a:ext cx="2838061" cy="518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4DDCFE9F-29B3-9ACE-52A8-477DF4885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2955" y="4477147"/>
            <a:ext cx="510909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Další využívané metody: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Uran-thoriové datování (</a:t>
            </a:r>
            <a:r>
              <a:rPr kumimoji="0" lang="cs-CZ" altLang="cs-CZ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238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 - </a:t>
            </a:r>
            <a:r>
              <a:rPr kumimoji="0" lang="cs-CZ" altLang="cs-CZ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230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Draslík-argonové datování (</a:t>
            </a:r>
            <a:r>
              <a:rPr kumimoji="0" lang="cs-CZ" altLang="cs-CZ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40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 - </a:t>
            </a:r>
            <a:r>
              <a:rPr kumimoji="0" lang="cs-CZ" altLang="cs-CZ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40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Samarium-neodymové datování (</a:t>
            </a:r>
            <a:r>
              <a:rPr kumimoji="0" lang="cs-CZ" altLang="cs-CZ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177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Sm - </a:t>
            </a:r>
            <a:r>
              <a:rPr kumimoji="0" lang="cs-CZ" altLang="cs-CZ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143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Nd)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Rubidium-stronciové datování (</a:t>
            </a:r>
            <a:r>
              <a:rPr kumimoji="0" lang="cs-CZ" altLang="cs-CZ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87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Rb - </a:t>
            </a:r>
            <a:r>
              <a:rPr kumimoji="0" lang="cs-CZ" altLang="cs-CZ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87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Sr)</a:t>
            </a:r>
          </a:p>
        </p:txBody>
      </p:sp>
    </p:spTree>
    <p:extLst>
      <p:ext uri="{BB962C8B-B14F-4D97-AF65-F5344CB8AC3E}">
        <p14:creationId xmlns:p14="http://schemas.microsoft.com/office/powerpoint/2010/main" val="67807628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AD1D27-0425-E583-F141-046989849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47" y="1795234"/>
            <a:ext cx="4154391" cy="1446656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37E174E4-888D-1575-6840-27D8B262B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39677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Nukleární medicína – rentgen a 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913CC3-A864-9FF6-E325-9AA0B7B36FB1}"/>
              </a:ext>
            </a:extLst>
          </p:cNvPr>
          <p:cNvSpPr txBox="1"/>
          <p:nvPr/>
        </p:nvSpPr>
        <p:spPr>
          <a:xfrm>
            <a:off x="139959" y="754521"/>
            <a:ext cx="5579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Transmisní – nejsou založeny na reakci jádra (rtg, CT)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124378-85FD-E2D3-485F-6E12AC19A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492" y="1177811"/>
            <a:ext cx="3668987" cy="30765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B58255-F6B2-479F-AEDA-AD9E965FDEA8}"/>
              </a:ext>
            </a:extLst>
          </p:cNvPr>
          <p:cNvSpPr/>
          <p:nvPr/>
        </p:nvSpPr>
        <p:spPr>
          <a:xfrm>
            <a:off x="506787" y="4323491"/>
            <a:ext cx="28712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u="sng" dirty="0"/>
              <a:t>V nukleární medicíně emisní: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Zobrazovací (PET, SPECT)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Terapeutické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F72AC-7EC0-44C5-AB3A-29E8792CD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180" y="4539049"/>
            <a:ext cx="3364022" cy="199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0089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7BC04-2FE2-D938-57DE-AE7194270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59" y="1063465"/>
            <a:ext cx="8285401" cy="4999941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9F1991A4-3D93-286D-5087-6B83E8EE4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89691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Nukleární medicína – Zobrazovací metody: pozitronová emisní tomografie (PET)</a:t>
            </a:r>
          </a:p>
        </p:txBody>
      </p:sp>
    </p:spTree>
    <p:extLst>
      <p:ext uri="{BB962C8B-B14F-4D97-AF65-F5344CB8AC3E}">
        <p14:creationId xmlns:p14="http://schemas.microsoft.com/office/powerpoint/2010/main" val="186050189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8407F-B90A-7BF7-C893-6C09F3F5D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B9E7BC-D627-1AF7-1971-FBF59FB1F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59" y="1063465"/>
            <a:ext cx="8285401" cy="49999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369B74-E833-C75E-F5CA-C6601B6166C9}"/>
              </a:ext>
            </a:extLst>
          </p:cNvPr>
          <p:cNvSpPr/>
          <p:nvPr/>
        </p:nvSpPr>
        <p:spPr>
          <a:xfrm>
            <a:off x="3452327" y="877078"/>
            <a:ext cx="5374432" cy="5346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D874CF-4DB7-9517-12CD-2C78767A9621}"/>
              </a:ext>
            </a:extLst>
          </p:cNvPr>
          <p:cNvSpPr/>
          <p:nvPr/>
        </p:nvSpPr>
        <p:spPr>
          <a:xfrm>
            <a:off x="335902" y="2164701"/>
            <a:ext cx="3993502" cy="4469363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47AF52-0156-D775-A944-6064D56AD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210" y="1049196"/>
            <a:ext cx="4810970" cy="4086280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C5A4362A-5311-4A29-090E-BF3F0EBE2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89691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Nukleární medicína – Zobrazovací metody: pozitronová emisní tomografie (PET)</a:t>
            </a:r>
          </a:p>
        </p:txBody>
      </p:sp>
    </p:spTree>
    <p:extLst>
      <p:ext uri="{BB962C8B-B14F-4D97-AF65-F5344CB8AC3E}">
        <p14:creationId xmlns:p14="http://schemas.microsoft.com/office/powerpoint/2010/main" val="3527051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>
            <a:extLst>
              <a:ext uri="{FF2B5EF4-FFF2-40B4-BE49-F238E27FC236}">
                <a16:creationId xmlns:a16="http://schemas.microsoft.com/office/drawing/2014/main" id="{BD2170DA-4C0A-4056-BA62-9ADFB56C7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9213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– přehled typů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10257B-2AE6-4E9A-A126-E85AF5310C38}"/>
              </a:ext>
            </a:extLst>
          </p:cNvPr>
          <p:cNvSpPr txBox="1"/>
          <p:nvPr/>
        </p:nvSpPr>
        <p:spPr>
          <a:xfrm>
            <a:off x="223838" y="538163"/>
            <a:ext cx="5891212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cs-CZ" dirty="0"/>
              <a:t>Přeměna alfa – emise částic </a:t>
            </a:r>
            <a:r>
              <a:rPr lang="el-GR" dirty="0"/>
              <a:t>α</a:t>
            </a:r>
            <a:endParaRPr lang="cs-CZ" dirty="0"/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minus – emise negatronu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plus – emise pozitronu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Elektronový záchyt (EZ)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gamma: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a) deexcitace vzbuzeného jádra 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b) isomerní přechod s měřitelnou délkou života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c) interní konverze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6. Přeměna p nebo n – emise nukleonů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03C6A-515A-2E12-5E65-C5B533A90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E28B1-0E0D-426F-B675-5A0D830DF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59" y="1063465"/>
            <a:ext cx="8285401" cy="49999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D391D5-6646-BD3D-73D0-59A6D14938DB}"/>
              </a:ext>
            </a:extLst>
          </p:cNvPr>
          <p:cNvSpPr/>
          <p:nvPr/>
        </p:nvSpPr>
        <p:spPr>
          <a:xfrm>
            <a:off x="3452327" y="877078"/>
            <a:ext cx="5374432" cy="5346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2FF87-489E-A9F1-4DA6-AE85E5595301}"/>
              </a:ext>
            </a:extLst>
          </p:cNvPr>
          <p:cNvSpPr/>
          <p:nvPr/>
        </p:nvSpPr>
        <p:spPr>
          <a:xfrm>
            <a:off x="335902" y="3032449"/>
            <a:ext cx="3993502" cy="3601615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470321-BBE3-DF28-6B88-131319BE9D0F}"/>
              </a:ext>
            </a:extLst>
          </p:cNvPr>
          <p:cNvSpPr/>
          <p:nvPr/>
        </p:nvSpPr>
        <p:spPr>
          <a:xfrm>
            <a:off x="335902" y="793102"/>
            <a:ext cx="3993502" cy="1324947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B5FE9E-5F01-C806-F821-D81D399F2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754" y="1369440"/>
            <a:ext cx="5173665" cy="16816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236CBA-D628-3CA8-1B2B-8E27A0930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610" y="3397266"/>
            <a:ext cx="5100483" cy="2341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80B65C-9A13-BDA1-0753-0D16DC6C4214}"/>
              </a:ext>
            </a:extLst>
          </p:cNvPr>
          <p:cNvSpPr txBox="1"/>
          <p:nvPr/>
        </p:nvSpPr>
        <p:spPr>
          <a:xfrm>
            <a:off x="3750906" y="1054359"/>
            <a:ext cx="21996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Nukleofilní fluorinace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113B26-EAC7-F87E-A024-52A977198190}"/>
              </a:ext>
            </a:extLst>
          </p:cNvPr>
          <p:cNvSpPr txBox="1"/>
          <p:nvPr/>
        </p:nvSpPr>
        <p:spPr>
          <a:xfrm>
            <a:off x="3750906" y="3331028"/>
            <a:ext cx="21931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Elektrofilní fluorinace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89D6C9-0219-DF49-1DE8-D3767736AA0B}"/>
              </a:ext>
            </a:extLst>
          </p:cNvPr>
          <p:cNvSpPr txBox="1"/>
          <p:nvPr/>
        </p:nvSpPr>
        <p:spPr>
          <a:xfrm>
            <a:off x="3750906" y="4525346"/>
            <a:ext cx="26009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Multi fluoromethyl motifs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99F71D96-ED5E-CA98-A06C-7591F6FD1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89691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Nukleární medicína – Zobrazovací metody: pozitronová emisní tomografie (PET)</a:t>
            </a:r>
          </a:p>
        </p:txBody>
      </p:sp>
    </p:spTree>
    <p:extLst>
      <p:ext uri="{BB962C8B-B14F-4D97-AF65-F5344CB8AC3E}">
        <p14:creationId xmlns:p14="http://schemas.microsoft.com/office/powerpoint/2010/main" val="285632992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0E497-C32E-F85A-D3C8-C8F0FF3C9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2C4D9-6609-C1D7-2512-726B7F9DC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59" y="1063465"/>
            <a:ext cx="8285401" cy="49999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2ED723-00AE-FD8D-FF93-1E7826DF939F}"/>
              </a:ext>
            </a:extLst>
          </p:cNvPr>
          <p:cNvSpPr/>
          <p:nvPr/>
        </p:nvSpPr>
        <p:spPr>
          <a:xfrm>
            <a:off x="3452327" y="877078"/>
            <a:ext cx="5374432" cy="5346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45532F-3D5B-4D04-42F8-8B381DBA5275}"/>
              </a:ext>
            </a:extLst>
          </p:cNvPr>
          <p:cNvSpPr/>
          <p:nvPr/>
        </p:nvSpPr>
        <p:spPr>
          <a:xfrm>
            <a:off x="335902" y="3032449"/>
            <a:ext cx="3993502" cy="3601615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940FFB-6780-47D1-61C6-36623AA0E850}"/>
              </a:ext>
            </a:extLst>
          </p:cNvPr>
          <p:cNvSpPr/>
          <p:nvPr/>
        </p:nvSpPr>
        <p:spPr>
          <a:xfrm>
            <a:off x="335902" y="793102"/>
            <a:ext cx="3993502" cy="1324947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6BDD94-E009-A75D-D37C-AD6312C89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690" y="1259633"/>
            <a:ext cx="5712310" cy="46839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1438DA-5AF6-A40E-519A-952FA9847C4F}"/>
              </a:ext>
            </a:extLst>
          </p:cNvPr>
          <p:cNvSpPr/>
          <p:nvPr/>
        </p:nvSpPr>
        <p:spPr>
          <a:xfrm>
            <a:off x="3993502" y="1203648"/>
            <a:ext cx="755780" cy="21460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A87B6A-C34E-1CB7-6426-DF892ECD5FC6}"/>
              </a:ext>
            </a:extLst>
          </p:cNvPr>
          <p:cNvSpPr/>
          <p:nvPr/>
        </p:nvSpPr>
        <p:spPr>
          <a:xfrm>
            <a:off x="3928187" y="3360354"/>
            <a:ext cx="905070" cy="2319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A6DA84-EDE0-CE56-1724-1D9EA41B9CAB}"/>
              </a:ext>
            </a:extLst>
          </p:cNvPr>
          <p:cNvSpPr/>
          <p:nvPr/>
        </p:nvSpPr>
        <p:spPr>
          <a:xfrm>
            <a:off x="6148873" y="3368351"/>
            <a:ext cx="1278294" cy="2239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E90BE5-4ECE-C91D-8854-D104709374F4}"/>
              </a:ext>
            </a:extLst>
          </p:cNvPr>
          <p:cNvSpPr txBox="1"/>
          <p:nvPr/>
        </p:nvSpPr>
        <p:spPr>
          <a:xfrm>
            <a:off x="5225143" y="6139542"/>
            <a:ext cx="3112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Amidy, estery, carbamaty, atd...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719053D9-A875-34B0-AF30-0199F91E4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89691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Nukleární medicína – Zobrazovací metody: pozitronová emisní tomografie (PET)</a:t>
            </a:r>
          </a:p>
        </p:txBody>
      </p:sp>
    </p:spTree>
    <p:extLst>
      <p:ext uri="{BB962C8B-B14F-4D97-AF65-F5344CB8AC3E}">
        <p14:creationId xmlns:p14="http://schemas.microsoft.com/office/powerpoint/2010/main" val="201791175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0856F-E194-27C2-3541-2267AC610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B403C-3133-9CC0-45F5-4444B05CA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59" y="1063465"/>
            <a:ext cx="8285401" cy="49999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5E93EF-F004-BC9B-6F76-13A2679DBA54}"/>
              </a:ext>
            </a:extLst>
          </p:cNvPr>
          <p:cNvSpPr/>
          <p:nvPr/>
        </p:nvSpPr>
        <p:spPr>
          <a:xfrm>
            <a:off x="5122505" y="877078"/>
            <a:ext cx="3704253" cy="5346440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85B093-E3DF-A4A8-7DB2-DBB47D53367C}"/>
              </a:ext>
            </a:extLst>
          </p:cNvPr>
          <p:cNvSpPr/>
          <p:nvPr/>
        </p:nvSpPr>
        <p:spPr>
          <a:xfrm>
            <a:off x="335902" y="877081"/>
            <a:ext cx="4795936" cy="209938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C3602C5-B2AF-AE5F-04A9-8351B5D17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89691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Nukleární medicína – Zobrazovací metody: pozitronová emisní tomografie (PET)</a:t>
            </a:r>
          </a:p>
        </p:txBody>
      </p:sp>
    </p:spTree>
    <p:extLst>
      <p:ext uri="{BB962C8B-B14F-4D97-AF65-F5344CB8AC3E}">
        <p14:creationId xmlns:p14="http://schemas.microsoft.com/office/powerpoint/2010/main" val="159075305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87071-4B37-7C41-3D08-3CF752AFD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E4EF66-337F-55FD-1CA0-C8788C63B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59" y="1063465"/>
            <a:ext cx="8285401" cy="49999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7327AC-8988-956D-30F9-6A8B25729655}"/>
              </a:ext>
            </a:extLst>
          </p:cNvPr>
          <p:cNvSpPr/>
          <p:nvPr/>
        </p:nvSpPr>
        <p:spPr>
          <a:xfrm>
            <a:off x="5122505" y="3498980"/>
            <a:ext cx="2230017" cy="2724537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CFC846-0FD2-C7C5-64D7-ED2066C7A81D}"/>
              </a:ext>
            </a:extLst>
          </p:cNvPr>
          <p:cNvSpPr/>
          <p:nvPr/>
        </p:nvSpPr>
        <p:spPr>
          <a:xfrm>
            <a:off x="335902" y="877081"/>
            <a:ext cx="3116426" cy="209938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4F993D-008F-F169-F196-EC4E877400DE}"/>
              </a:ext>
            </a:extLst>
          </p:cNvPr>
          <p:cNvSpPr/>
          <p:nvPr/>
        </p:nvSpPr>
        <p:spPr>
          <a:xfrm>
            <a:off x="391885" y="2976465"/>
            <a:ext cx="4758613" cy="3237723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1CF963-10E6-A522-E7AD-FBE17E8DBD82}"/>
              </a:ext>
            </a:extLst>
          </p:cNvPr>
          <p:cNvSpPr/>
          <p:nvPr/>
        </p:nvSpPr>
        <p:spPr>
          <a:xfrm>
            <a:off x="6522097" y="5393096"/>
            <a:ext cx="2230017" cy="11010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D06B3F-DA9C-E2A5-83A4-379BDD353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397" y="3478416"/>
            <a:ext cx="4176122" cy="26443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FEDE56A-141B-2241-E9CA-D15CD4D31824}"/>
              </a:ext>
            </a:extLst>
          </p:cNvPr>
          <p:cNvSpPr/>
          <p:nvPr/>
        </p:nvSpPr>
        <p:spPr>
          <a:xfrm>
            <a:off x="3470987" y="886407"/>
            <a:ext cx="5262465" cy="34522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B466E7C7-B88C-758A-2F32-D164E0EC8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89691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Nukleární medicína – Zobrazovací metody: pozitronová emisní tomografie (PET)</a:t>
            </a:r>
          </a:p>
        </p:txBody>
      </p:sp>
    </p:spTree>
    <p:extLst>
      <p:ext uri="{BB962C8B-B14F-4D97-AF65-F5344CB8AC3E}">
        <p14:creationId xmlns:p14="http://schemas.microsoft.com/office/powerpoint/2010/main" val="375443987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25ED6-2E48-04FA-CB17-3E3E30CF3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12FFC-E082-998B-E0DB-2E53CA0CB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59" y="1063465"/>
            <a:ext cx="8285401" cy="49999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7EE946-A02E-399B-3550-BF4E747FE2BD}"/>
              </a:ext>
            </a:extLst>
          </p:cNvPr>
          <p:cNvSpPr/>
          <p:nvPr/>
        </p:nvSpPr>
        <p:spPr>
          <a:xfrm>
            <a:off x="335902" y="830425"/>
            <a:ext cx="4730620" cy="580364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65B0C0-7FC7-DDD8-3504-68FEE20BE878}"/>
              </a:ext>
            </a:extLst>
          </p:cNvPr>
          <p:cNvSpPr/>
          <p:nvPr/>
        </p:nvSpPr>
        <p:spPr>
          <a:xfrm>
            <a:off x="5057191" y="5607698"/>
            <a:ext cx="3769567" cy="72778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B172BC-3887-DC5F-F9D2-EFEB28DAD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47" y="2766149"/>
            <a:ext cx="4000847" cy="1493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60E1D7-F5C9-4EF2-9F15-9BF762750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749" y="4370273"/>
            <a:ext cx="2802072" cy="8455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FF85FC-60A4-E219-D7EF-DAB522B775AA}"/>
              </a:ext>
            </a:extLst>
          </p:cNvPr>
          <p:cNvSpPr txBox="1"/>
          <p:nvPr/>
        </p:nvSpPr>
        <p:spPr>
          <a:xfrm>
            <a:off x="559837" y="1950098"/>
            <a:ext cx="40961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Zobrazení metabolické činnosti (nikoli anatomické). Často v kombinaci s CT. 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490606B5-3A8C-792B-783F-3D0AD1F62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89691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Nukleární medicína – Zobrazovací metody: pozitronová emisní tomografie (PET)</a:t>
            </a:r>
          </a:p>
        </p:txBody>
      </p:sp>
    </p:spTree>
    <p:extLst>
      <p:ext uri="{BB962C8B-B14F-4D97-AF65-F5344CB8AC3E}">
        <p14:creationId xmlns:p14="http://schemas.microsoft.com/office/powerpoint/2010/main" val="351785451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5BF3E-C129-6638-DEE0-3E4055B8A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9C5FE-E6EF-7840-CC04-3F4DACEE1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59" y="1063465"/>
            <a:ext cx="8285401" cy="49999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4FB5F8-B020-2AE1-8ABA-E190B1BBDD09}"/>
              </a:ext>
            </a:extLst>
          </p:cNvPr>
          <p:cNvSpPr/>
          <p:nvPr/>
        </p:nvSpPr>
        <p:spPr>
          <a:xfrm>
            <a:off x="5057191" y="877078"/>
            <a:ext cx="3769567" cy="263123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A97A8E-D7D1-DB50-E869-B3949037494B}"/>
              </a:ext>
            </a:extLst>
          </p:cNvPr>
          <p:cNvSpPr/>
          <p:nvPr/>
        </p:nvSpPr>
        <p:spPr>
          <a:xfrm>
            <a:off x="335902" y="830425"/>
            <a:ext cx="4730620" cy="580364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22F037-F830-0EC5-F7EF-AA676902C7F7}"/>
              </a:ext>
            </a:extLst>
          </p:cNvPr>
          <p:cNvSpPr/>
          <p:nvPr/>
        </p:nvSpPr>
        <p:spPr>
          <a:xfrm>
            <a:off x="5057191" y="5607698"/>
            <a:ext cx="3769567" cy="727788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D78D80-B99E-4465-6A08-75977596D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47" y="2766149"/>
            <a:ext cx="4000847" cy="1493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3E8C95-CE98-18C4-53FF-7E39145E0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749" y="4370273"/>
            <a:ext cx="2802072" cy="8455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D79A41-C37D-042C-0BF6-7A9B82F80044}"/>
              </a:ext>
            </a:extLst>
          </p:cNvPr>
          <p:cNvSpPr txBox="1"/>
          <p:nvPr/>
        </p:nvSpPr>
        <p:spPr>
          <a:xfrm>
            <a:off x="559837" y="1950098"/>
            <a:ext cx="40961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Zobrazení metabolické činnosti (nikoli anatomické). Často v kombinaci s CT. </a:t>
            </a:r>
          </a:p>
        </p:txBody>
      </p:sp>
    </p:spTree>
    <p:extLst>
      <p:ext uri="{BB962C8B-B14F-4D97-AF65-F5344CB8AC3E}">
        <p14:creationId xmlns:p14="http://schemas.microsoft.com/office/powerpoint/2010/main" val="94038287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08D16-F391-7FA4-2789-48E9D7E38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>
            <a:extLst>
              <a:ext uri="{FF2B5EF4-FFF2-40B4-BE49-F238E27FC236}">
                <a16:creationId xmlns:a16="http://schemas.microsoft.com/office/drawing/2014/main" id="{22854CC5-7B1D-E7D6-B618-6E83A0E1C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88673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Nukleární medicína – Zobrazovací metody: single-photon emission computed tomography (SPECT)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2F5460-FD8F-5693-A171-997EF94E1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13" y="1442445"/>
            <a:ext cx="4577790" cy="2700348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1C466C7-2706-EDF5-17AC-C2A68D474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136" y="1525797"/>
            <a:ext cx="3310460" cy="248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73458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DA1DB-787A-92BC-8D3F-50C940055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>
            <a:extLst>
              <a:ext uri="{FF2B5EF4-FFF2-40B4-BE49-F238E27FC236}">
                <a16:creationId xmlns:a16="http://schemas.microsoft.com/office/drawing/2014/main" id="{C6028F10-9376-AD1E-85C9-668DA1E08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88673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Nukleární medicína – Zobrazovací metody: single-photon emission computed tomography (SPECT)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D52AA7-ECDE-CA09-63C2-4BED0844F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13" y="1442445"/>
            <a:ext cx="4577790" cy="2700348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3044034-D436-0758-8BB4-C96A85ADE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136" y="1525797"/>
            <a:ext cx="3310460" cy="248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9AF683-B000-EB25-97CF-EF6518726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51" y="4803902"/>
            <a:ext cx="3331029" cy="13016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9334DF-E54D-AB70-53B6-CF6446B2C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292" y="4339875"/>
            <a:ext cx="3630276" cy="23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5148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48698DDC-23E2-2410-DEB7-6320E98CE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88673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Nukleární medicína – Radiofarmaceutická terapie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F6982B-102D-5F6D-A5C5-EC54CAE74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22" y="721405"/>
            <a:ext cx="2983933" cy="208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3544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41960-DBAE-2F9E-A36E-34218D5FE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9E7C340C-CA06-C236-1D18-9090FE575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88673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Nukleární medicína – Radiofarmaceutická terapie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D5AD52-1477-F72F-C7E6-703FEA7C6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22" y="721405"/>
            <a:ext cx="2983933" cy="2080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84495E-37AE-A6FB-C722-15B4E0FEF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93" y="2878015"/>
            <a:ext cx="2669307" cy="39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89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5AFED75A-6459-494B-9186-56E0BDD90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9213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– přehled typů </a:t>
            </a:r>
          </a:p>
        </p:txBody>
      </p:sp>
      <p:pic>
        <p:nvPicPr>
          <p:cNvPr id="17411" name="Picture 6">
            <a:extLst>
              <a:ext uri="{FF2B5EF4-FFF2-40B4-BE49-F238E27FC236}">
                <a16:creationId xmlns:a16="http://schemas.microsoft.com/office/drawing/2014/main" id="{7D2A6380-B58C-4F03-A5FB-BA2827491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3232150"/>
            <a:ext cx="57689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56F6FC-53F1-42F7-9A70-5F7F7512115F}"/>
              </a:ext>
            </a:extLst>
          </p:cNvPr>
          <p:cNvSpPr txBox="1"/>
          <p:nvPr/>
        </p:nvSpPr>
        <p:spPr>
          <a:xfrm>
            <a:off x="223838" y="538163"/>
            <a:ext cx="5891212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cs-CZ" dirty="0"/>
              <a:t>Přeměna alfa – emise částic </a:t>
            </a:r>
            <a:r>
              <a:rPr lang="el-GR" dirty="0"/>
              <a:t>α</a:t>
            </a:r>
            <a:endParaRPr lang="cs-CZ" dirty="0"/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minus – emise negatronu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plus – emise pozitronu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Elektronový záchyt (EZ)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gamma: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a) deexcitace vzbuzeného jádra 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b) isomerní přechod s měřitelnou délkou života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c) interní konverze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6. Přeměna p nebo n – emise nukleonů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3BCDA-32A4-4FEA-DF3B-0C0C46108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85D562DD-9681-86A6-C80E-0AE280F32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88673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Nukleární medicína – Radiofarmaceutická terapie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95FB76-E798-3884-4BC5-A98197F71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078" y="1084530"/>
            <a:ext cx="4016088" cy="5342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43ABC8-5D64-6CD1-E76E-693D9FD45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22" y="721405"/>
            <a:ext cx="2983933" cy="2080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CCB38B-B739-22AE-DB9B-D01735360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93" y="2878015"/>
            <a:ext cx="2669307" cy="39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7236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http://www.addison.ac.uk/endocrine_modules/module1/lecturers_material/html_files/END1.06/img007.JPG">
            <a:extLst>
              <a:ext uri="{FF2B5EF4-FFF2-40B4-BE49-F238E27FC236}">
                <a16:creationId xmlns:a16="http://schemas.microsoft.com/office/drawing/2014/main" id="{33E83291-8A34-D6EB-046C-E05D4DAFC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10" y="1692875"/>
            <a:ext cx="3037704" cy="227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2BEFAF-B0C5-46E4-9A8B-A5194E4E4ECF}"/>
              </a:ext>
            </a:extLst>
          </p:cNvPr>
          <p:cNvSpPr/>
          <p:nvPr/>
        </p:nvSpPr>
        <p:spPr>
          <a:xfrm>
            <a:off x="374821" y="892944"/>
            <a:ext cx="8513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Metoda stanovení </a:t>
            </a:r>
            <a:r>
              <a:rPr lang="en-US" sz="1600" dirty="0" err="1"/>
              <a:t>nízkých</a:t>
            </a:r>
            <a:r>
              <a:rPr lang="en-US" sz="1600" dirty="0"/>
              <a:t> </a:t>
            </a:r>
            <a:r>
              <a:rPr lang="en-US" sz="1600" dirty="0" err="1"/>
              <a:t>koncentrací</a:t>
            </a:r>
            <a:r>
              <a:rPr lang="en-US" sz="1600" dirty="0"/>
              <a:t> </a:t>
            </a:r>
            <a:r>
              <a:rPr lang="en-US" sz="1600" dirty="0" err="1"/>
              <a:t>specifických</a:t>
            </a:r>
            <a:r>
              <a:rPr lang="en-US" sz="1600" dirty="0"/>
              <a:t> </a:t>
            </a:r>
            <a:r>
              <a:rPr lang="en-US" sz="1600" dirty="0" err="1"/>
              <a:t>látek</a:t>
            </a:r>
            <a:r>
              <a:rPr lang="en-US" sz="1600" dirty="0"/>
              <a:t> </a:t>
            </a:r>
            <a:r>
              <a:rPr lang="cs-CZ" sz="1600" dirty="0"/>
              <a:t>(</a:t>
            </a:r>
            <a:r>
              <a:rPr lang="en-US" sz="1600" dirty="0" err="1"/>
              <a:t>hormony</a:t>
            </a:r>
            <a:r>
              <a:rPr lang="en-US" sz="1600" dirty="0"/>
              <a:t> </a:t>
            </a:r>
            <a:r>
              <a:rPr lang="en-US" sz="1600" dirty="0" err="1"/>
              <a:t>nebo</a:t>
            </a:r>
            <a:r>
              <a:rPr lang="en-US" sz="1600" dirty="0"/>
              <a:t> </a:t>
            </a:r>
            <a:r>
              <a:rPr lang="en-US" sz="1600" dirty="0" err="1"/>
              <a:t>léky</a:t>
            </a:r>
            <a:r>
              <a:rPr lang="cs-CZ" sz="1600" dirty="0"/>
              <a:t>)</a:t>
            </a:r>
            <a:r>
              <a:rPr lang="en-US" sz="1600" dirty="0"/>
              <a:t> v </a:t>
            </a:r>
            <a:r>
              <a:rPr lang="en-US" sz="1600" dirty="0" err="1"/>
              <a:t>krvi</a:t>
            </a:r>
            <a:r>
              <a:rPr lang="en-US" sz="1600" dirty="0"/>
              <a:t> </a:t>
            </a:r>
            <a:r>
              <a:rPr lang="en-US" sz="1600" dirty="0" err="1"/>
              <a:t>nebo</a:t>
            </a:r>
            <a:r>
              <a:rPr lang="en-US" sz="1600" dirty="0"/>
              <a:t> </a:t>
            </a:r>
            <a:r>
              <a:rPr lang="en-US" sz="1600" dirty="0" err="1"/>
              <a:t>jiných</a:t>
            </a:r>
            <a:r>
              <a:rPr lang="en-US" sz="1600" dirty="0"/>
              <a:t> </a:t>
            </a:r>
            <a:r>
              <a:rPr lang="en-US" sz="1600" dirty="0" err="1"/>
              <a:t>biologických</a:t>
            </a:r>
            <a:r>
              <a:rPr lang="en-US" sz="1600" dirty="0"/>
              <a:t> </a:t>
            </a:r>
            <a:r>
              <a:rPr lang="en-US" sz="1600" dirty="0" err="1"/>
              <a:t>vzorcích</a:t>
            </a:r>
            <a:r>
              <a:rPr lang="en-US" sz="1600" dirty="0"/>
              <a:t> </a:t>
            </a:r>
            <a:r>
              <a:rPr lang="en-US" sz="1600" dirty="0" err="1"/>
              <a:t>pomocí</a:t>
            </a:r>
            <a:r>
              <a:rPr lang="en-US" sz="1600" dirty="0"/>
              <a:t> </a:t>
            </a:r>
            <a:r>
              <a:rPr lang="en-US" sz="1600" dirty="0" err="1"/>
              <a:t>radioaktivně</a:t>
            </a:r>
            <a:r>
              <a:rPr lang="en-US" sz="1600" dirty="0"/>
              <a:t> </a:t>
            </a:r>
            <a:r>
              <a:rPr lang="en-US" sz="1600" dirty="0" err="1"/>
              <a:t>značených</a:t>
            </a:r>
            <a:r>
              <a:rPr lang="en-US" sz="1600" dirty="0"/>
              <a:t> </a:t>
            </a:r>
            <a:r>
              <a:rPr lang="en-US" sz="1600" dirty="0" err="1"/>
              <a:t>antigenů</a:t>
            </a:r>
            <a:r>
              <a:rPr lang="en-US" sz="1600" dirty="0"/>
              <a:t>.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5BDCA5AE-17AF-4926-ACCB-27F4EAF2A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80988"/>
            <a:ext cx="88673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Nukleární medicína – </a:t>
            </a:r>
            <a:r>
              <a:rPr lang="cs-CZ" altLang="cs-CZ" sz="1800" b="1" dirty="0" err="1">
                <a:solidFill>
                  <a:srgbClr val="FF0000"/>
                </a:solidFill>
              </a:rPr>
              <a:t>Radioimmunoassay</a:t>
            </a:r>
            <a:r>
              <a:rPr lang="cs-CZ" altLang="cs-CZ" sz="1800" b="1" dirty="0">
                <a:solidFill>
                  <a:srgbClr val="FF0000"/>
                </a:solidFill>
              </a:rPr>
              <a:t> (RIA)</a:t>
            </a:r>
          </a:p>
        </p:txBody>
      </p:sp>
      <p:pic>
        <p:nvPicPr>
          <p:cNvPr id="6" name="Picture 2" descr="http://www.btiinc.com/pic/cata_pic/pic28.jpg">
            <a:extLst>
              <a:ext uri="{FF2B5EF4-FFF2-40B4-BE49-F238E27FC236}">
                <a16:creationId xmlns:a16="http://schemas.microsoft.com/office/drawing/2014/main" id="{5D74ACDE-ACC5-4DA5-955D-19C15B5FD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9" y="4226011"/>
            <a:ext cx="3122631" cy="240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61F1A1-AFE0-4319-90BD-7C1CFECA6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670" y="1735195"/>
            <a:ext cx="3906945" cy="1961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F5DB09-2215-4522-96DF-7DE19ED74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040" y="3755259"/>
            <a:ext cx="3981128" cy="2044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DA9B93-5F02-4633-8F0E-4455014849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2778" y="5814139"/>
            <a:ext cx="4249904" cy="92626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: Rounded Corners 6">
            <a:extLst>
              <a:ext uri="{FF2B5EF4-FFF2-40B4-BE49-F238E27FC236}">
                <a16:creationId xmlns:a16="http://schemas.microsoft.com/office/drawing/2014/main" id="{A11B7AA8-7C57-4B92-8ADF-383FAF5A4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" y="4775200"/>
            <a:ext cx="3251200" cy="8731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8435" name="Rectangle 4">
            <a:extLst>
              <a:ext uri="{FF2B5EF4-FFF2-40B4-BE49-F238E27FC236}">
                <a16:creationId xmlns:a16="http://schemas.microsoft.com/office/drawing/2014/main" id="{D19DF5D1-6036-425B-896C-5F2160364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9213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– přehled typů </a:t>
            </a:r>
          </a:p>
        </p:txBody>
      </p:sp>
      <p:pic>
        <p:nvPicPr>
          <p:cNvPr id="18436" name="Picture 6">
            <a:extLst>
              <a:ext uri="{FF2B5EF4-FFF2-40B4-BE49-F238E27FC236}">
                <a16:creationId xmlns:a16="http://schemas.microsoft.com/office/drawing/2014/main" id="{4D2951FD-FB92-4084-AF37-38D8DCB5E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3232150"/>
            <a:ext cx="57689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>
            <a:extLst>
              <a:ext uri="{FF2B5EF4-FFF2-40B4-BE49-F238E27FC236}">
                <a16:creationId xmlns:a16="http://schemas.microsoft.com/office/drawing/2014/main" id="{592A6ABD-60DC-4BE7-8754-7614E389D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8" y="4192588"/>
            <a:ext cx="37084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38" name="Object 5">
            <a:extLst>
              <a:ext uri="{FF2B5EF4-FFF2-40B4-BE49-F238E27FC236}">
                <a16:creationId xmlns:a16="http://schemas.microsoft.com/office/drawing/2014/main" id="{4612E47A-0314-4470-9DFE-DC64E193BF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6438" y="4997450"/>
          <a:ext cx="2763837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CS ChemDraw Drawing" r:id="rId5" imgW="2020794" imgH="298441" progId="ChemDraw.Document.6.0">
                  <p:embed/>
                </p:oleObj>
              </mc:Choice>
              <mc:Fallback>
                <p:oleObj name="CS ChemDraw Drawing" r:id="rId5" imgW="2020794" imgH="298441" progId="ChemDraw.Document.6.0">
                  <p:embed/>
                  <p:pic>
                    <p:nvPicPr>
                      <p:cNvPr id="18438" name="Object 5">
                        <a:extLst>
                          <a:ext uri="{FF2B5EF4-FFF2-40B4-BE49-F238E27FC236}">
                            <a16:creationId xmlns:a16="http://schemas.microsoft.com/office/drawing/2014/main" id="{4612E47A-0314-4470-9DFE-DC64E193BF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38" y="4997450"/>
                        <a:ext cx="2763837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5C5F235-0E26-4B8E-84F6-D360E6EE696E}"/>
              </a:ext>
            </a:extLst>
          </p:cNvPr>
          <p:cNvSpPr txBox="1"/>
          <p:nvPr/>
        </p:nvSpPr>
        <p:spPr>
          <a:xfrm>
            <a:off x="223838" y="538163"/>
            <a:ext cx="5891212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cs-CZ" dirty="0"/>
              <a:t>Přeměna alfa – emise částic </a:t>
            </a:r>
            <a:r>
              <a:rPr lang="el-GR" dirty="0"/>
              <a:t>α</a:t>
            </a:r>
            <a:endParaRPr lang="cs-CZ" dirty="0"/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minus – emise negatronu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plus – emise pozitronu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Elektronový záchyt (EZ)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gamma: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a) deexcitace vzbuzeného jádra 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b) isomerní přechod s měřitelnou délkou života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c) interní konverze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6. Přeměna p nebo n – emise nukleonů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>
            <a:extLst>
              <a:ext uri="{FF2B5EF4-FFF2-40B4-BE49-F238E27FC236}">
                <a16:creationId xmlns:a16="http://schemas.microsoft.com/office/drawing/2014/main" id="{1CC0CB94-44A1-4CA8-A9BC-2C58EAAF4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9213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– přehled typů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9205D9-C8B4-449B-8999-283CCD0E54A3}"/>
              </a:ext>
            </a:extLst>
          </p:cNvPr>
          <p:cNvSpPr txBox="1"/>
          <p:nvPr/>
        </p:nvSpPr>
        <p:spPr>
          <a:xfrm>
            <a:off x="223838" y="538163"/>
            <a:ext cx="5891212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alfa – emise částic </a:t>
            </a:r>
            <a:r>
              <a:rPr lang="el-GR" dirty="0">
                <a:solidFill>
                  <a:schemeClr val="bg1">
                    <a:lumMod val="85000"/>
                  </a:schemeClr>
                </a:solidFill>
              </a:rPr>
              <a:t>α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cs-CZ" dirty="0"/>
              <a:t>Přeměna beta minus – emise negatronu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plus – emise pozitronu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Elektronový záchyt (EZ)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gamma: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a) deexcitace vzbuzeného jádra 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b) isomerní přechod s měřitelnou délkou života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c) interní konverze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6. Přeměna p nebo n – emise nukleonů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>
            <a:extLst>
              <a:ext uri="{FF2B5EF4-FFF2-40B4-BE49-F238E27FC236}">
                <a16:creationId xmlns:a16="http://schemas.microsoft.com/office/drawing/2014/main" id="{B83784AF-B32A-4AF4-8345-48D0A44F7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9213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– přehled typů </a:t>
            </a:r>
          </a:p>
        </p:txBody>
      </p:sp>
      <p:pic>
        <p:nvPicPr>
          <p:cNvPr id="20483" name="Picture 7">
            <a:extLst>
              <a:ext uri="{FF2B5EF4-FFF2-40B4-BE49-F238E27FC236}">
                <a16:creationId xmlns:a16="http://schemas.microsoft.com/office/drawing/2014/main" id="{FAE6A726-6AFF-4280-9BB2-D3E8F59FE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3360738"/>
            <a:ext cx="5903912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6">
            <a:extLst>
              <a:ext uri="{FF2B5EF4-FFF2-40B4-BE49-F238E27FC236}">
                <a16:creationId xmlns:a16="http://schemas.microsoft.com/office/drawing/2014/main" id="{40997C53-4F9F-4BF6-B272-4BBE70A05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438" y="4073525"/>
            <a:ext cx="403225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Nestabilita jádra (</a:t>
            </a:r>
            <a:r>
              <a:rPr lang="cs-CZ" altLang="cs-CZ" sz="1800">
                <a:solidFill>
                  <a:srgbClr val="FF0000"/>
                </a:solidFill>
              </a:rPr>
              <a:t>nadbytek neutronů</a:t>
            </a:r>
            <a:r>
              <a:rPr lang="cs-CZ" altLang="cs-CZ" sz="180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2ABE07-2A57-49B5-A51D-35092B78FADF}"/>
              </a:ext>
            </a:extLst>
          </p:cNvPr>
          <p:cNvSpPr txBox="1"/>
          <p:nvPr/>
        </p:nvSpPr>
        <p:spPr>
          <a:xfrm>
            <a:off x="223838" y="538163"/>
            <a:ext cx="5891212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alfa – emise částic </a:t>
            </a:r>
            <a:r>
              <a:rPr lang="el-GR" dirty="0">
                <a:solidFill>
                  <a:schemeClr val="bg1">
                    <a:lumMod val="85000"/>
                  </a:schemeClr>
                </a:solidFill>
              </a:rPr>
              <a:t>α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cs-CZ" dirty="0"/>
              <a:t>Přeměna beta minus – emise negatronu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plus – emise pozitronu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Elektronový záchyt (EZ)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gamma: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a) deexcitace vzbuzeného jádra 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b) isomerní přechod s měřitelnou délkou života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c) interní konverze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6. Přeměna p nebo n – emise nukleonů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: Rounded Corners 6">
            <a:extLst>
              <a:ext uri="{FF2B5EF4-FFF2-40B4-BE49-F238E27FC236}">
                <a16:creationId xmlns:a16="http://schemas.microsoft.com/office/drawing/2014/main" id="{8B3606A8-5E3D-463A-AAD3-CC40953BA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5191125"/>
            <a:ext cx="3251200" cy="8731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07" name="Rectangle 4">
            <a:extLst>
              <a:ext uri="{FF2B5EF4-FFF2-40B4-BE49-F238E27FC236}">
                <a16:creationId xmlns:a16="http://schemas.microsoft.com/office/drawing/2014/main" id="{69096024-991B-4C5D-A8B9-22DB9A1D5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9213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– přehled typů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00C5BC-08E9-40D2-8C39-65B129D8850F}"/>
              </a:ext>
            </a:extLst>
          </p:cNvPr>
          <p:cNvSpPr txBox="1"/>
          <p:nvPr/>
        </p:nvSpPr>
        <p:spPr>
          <a:xfrm>
            <a:off x="223838" y="538163"/>
            <a:ext cx="5891212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alfa – emise částic </a:t>
            </a:r>
            <a:r>
              <a:rPr lang="el-GR" dirty="0">
                <a:solidFill>
                  <a:schemeClr val="bg1">
                    <a:lumMod val="85000"/>
                  </a:schemeClr>
                </a:solidFill>
              </a:rPr>
              <a:t>α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cs-CZ" dirty="0"/>
              <a:t>Přeměna beta minus – emise negatronu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plus – emise pozitronu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Elektronový záchyt (EZ)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gamma: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a) deexcitace vzbuzeného jádra 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b) isomerní přechod s měřitelnou délkou života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c) interní konverze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6. Přeměna p nebo n – emise nukleonů</a:t>
            </a:r>
          </a:p>
        </p:txBody>
      </p:sp>
      <p:pic>
        <p:nvPicPr>
          <p:cNvPr id="21509" name="Picture 7">
            <a:extLst>
              <a:ext uri="{FF2B5EF4-FFF2-40B4-BE49-F238E27FC236}">
                <a16:creationId xmlns:a16="http://schemas.microsoft.com/office/drawing/2014/main" id="{D2F9710D-1337-470D-A142-A5E544E5D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3360738"/>
            <a:ext cx="5903912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Obrázek 5">
            <a:extLst>
              <a:ext uri="{FF2B5EF4-FFF2-40B4-BE49-F238E27FC236}">
                <a16:creationId xmlns:a16="http://schemas.microsoft.com/office/drawing/2014/main" id="{34F2D8D5-E959-4B76-9A01-81BDEE24B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4884738"/>
            <a:ext cx="3214688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6">
            <a:extLst>
              <a:ext uri="{FF2B5EF4-FFF2-40B4-BE49-F238E27FC236}">
                <a16:creationId xmlns:a16="http://schemas.microsoft.com/office/drawing/2014/main" id="{727A864E-6798-4962-A6D5-F403068DF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438" y="4073525"/>
            <a:ext cx="403225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Nestabilita jádra (</a:t>
            </a:r>
            <a:r>
              <a:rPr lang="cs-CZ" altLang="cs-CZ" sz="1800">
                <a:solidFill>
                  <a:srgbClr val="FF0000"/>
                </a:solidFill>
              </a:rPr>
              <a:t>nadbytek neutronů</a:t>
            </a:r>
            <a:r>
              <a:rPr lang="cs-CZ" altLang="cs-CZ" sz="180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21512" name="Object 10">
            <a:extLst>
              <a:ext uri="{FF2B5EF4-FFF2-40B4-BE49-F238E27FC236}">
                <a16:creationId xmlns:a16="http://schemas.microsoft.com/office/drawing/2014/main" id="{3C2B3242-6400-4D1B-BFAD-501643A747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6000" y="5413375"/>
          <a:ext cx="2754313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CS ChemDraw Drawing" r:id="rId5" imgW="2015113" imgH="298441" progId="ChemDraw.Document.6.0">
                  <p:embed/>
                </p:oleObj>
              </mc:Choice>
              <mc:Fallback>
                <p:oleObj name="CS ChemDraw Drawing" r:id="rId5" imgW="2015113" imgH="298441" progId="ChemDraw.Document.6.0">
                  <p:embed/>
                  <p:pic>
                    <p:nvPicPr>
                      <p:cNvPr id="21512" name="Object 10">
                        <a:extLst>
                          <a:ext uri="{FF2B5EF4-FFF2-40B4-BE49-F238E27FC236}">
                            <a16:creationId xmlns:a16="http://schemas.microsoft.com/office/drawing/2014/main" id="{3C2B3242-6400-4D1B-BFAD-501643A747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5413375"/>
                        <a:ext cx="2754313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DADA1C-BC04-49DE-9985-5593CC411CFA}"/>
              </a:ext>
            </a:extLst>
          </p:cNvPr>
          <p:cNvSpPr/>
          <p:nvPr/>
        </p:nvSpPr>
        <p:spPr bwMode="auto">
          <a:xfrm>
            <a:off x="2133600" y="914400"/>
            <a:ext cx="4953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4098" name="Text Box 4">
            <a:extLst>
              <a:ext uri="{FF2B5EF4-FFF2-40B4-BE49-F238E27FC236}">
                <a16:creationId xmlns:a16="http://schemas.microsoft.com/office/drawing/2014/main" id="{CBCFE278-2CC8-433F-AF5F-90C705745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990600"/>
            <a:ext cx="5083175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Jaderná (nukleární) reakce, jaderná přeměna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6743BAEE-9DD0-43C4-A134-A2AB2A98A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Jaderné reakce – obecný přehled </a:t>
            </a:r>
          </a:p>
        </p:txBody>
      </p:sp>
      <p:pic>
        <p:nvPicPr>
          <p:cNvPr id="4101" name="Picture 9">
            <a:extLst>
              <a:ext uri="{FF2B5EF4-FFF2-40B4-BE49-F238E27FC236}">
                <a16:creationId xmlns:a16="http://schemas.microsoft.com/office/drawing/2014/main" id="{4CC410D7-3D13-4802-B81D-73FBF2EC1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363" y="2087563"/>
            <a:ext cx="3362325" cy="1628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3">
            <a:extLst>
              <a:ext uri="{FF2B5EF4-FFF2-40B4-BE49-F238E27FC236}">
                <a16:creationId xmlns:a16="http://schemas.microsoft.com/office/drawing/2014/main" id="{77BF571C-E47A-4EA0-B0F6-69A930F4F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4492625"/>
            <a:ext cx="3259138" cy="1390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5">
            <a:extLst>
              <a:ext uri="{FF2B5EF4-FFF2-40B4-BE49-F238E27FC236}">
                <a16:creationId xmlns:a16="http://schemas.microsoft.com/office/drawing/2014/main" id="{335C3E60-61BB-41AE-ABC0-1DC41C63B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5" y="4521200"/>
            <a:ext cx="2906713" cy="1317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7">
            <a:extLst>
              <a:ext uri="{FF2B5EF4-FFF2-40B4-BE49-F238E27FC236}">
                <a16:creationId xmlns:a16="http://schemas.microsoft.com/office/drawing/2014/main" id="{FAD2E1DB-919B-4435-9718-CF498F8AF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4530725"/>
            <a:ext cx="600075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>
            <a:extLst>
              <a:ext uri="{FF2B5EF4-FFF2-40B4-BE49-F238E27FC236}">
                <a16:creationId xmlns:a16="http://schemas.microsoft.com/office/drawing/2014/main" id="{87C1E9B3-4290-4471-9975-4725088BF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9213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– přehled typů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BABBCA-15AE-4F64-A496-CCE005FA2DF7}"/>
              </a:ext>
            </a:extLst>
          </p:cNvPr>
          <p:cNvSpPr txBox="1"/>
          <p:nvPr/>
        </p:nvSpPr>
        <p:spPr>
          <a:xfrm>
            <a:off x="223838" y="538163"/>
            <a:ext cx="5891212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alfa – emise částic </a:t>
            </a:r>
            <a:r>
              <a:rPr lang="el-GR" dirty="0">
                <a:solidFill>
                  <a:schemeClr val="bg1">
                    <a:lumMod val="85000"/>
                  </a:schemeClr>
                </a:solidFill>
              </a:rPr>
              <a:t>α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cs-CZ" dirty="0"/>
              <a:t>Přeměna beta minus – emise negatronu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plus – emise pozitronu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Elektronový záchyt (EZ)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gamma: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a) deexcitace vzbuzeného jádra 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b) isomerní přechod s měřitelnou délkou života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c) interní konverze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6. Přeměna p nebo n – emise nukleonů</a:t>
            </a: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5FCC5838-666E-45B6-99D0-CBA8BAD4A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3489325"/>
            <a:ext cx="4332288" cy="276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>
            <a:extLst>
              <a:ext uri="{FF2B5EF4-FFF2-40B4-BE49-F238E27FC236}">
                <a16:creationId xmlns:a16="http://schemas.microsoft.com/office/drawing/2014/main" id="{3EE8D08F-FF49-4A05-9AFD-7CE2F8D51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9213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– přehled typů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BABBCA-15AE-4F64-A496-CCE005FA2DF7}"/>
              </a:ext>
            </a:extLst>
          </p:cNvPr>
          <p:cNvSpPr txBox="1"/>
          <p:nvPr/>
        </p:nvSpPr>
        <p:spPr>
          <a:xfrm>
            <a:off x="223838" y="538163"/>
            <a:ext cx="5891212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alfa – emise částic </a:t>
            </a:r>
            <a:r>
              <a:rPr lang="el-GR" dirty="0">
                <a:solidFill>
                  <a:schemeClr val="bg1">
                    <a:lumMod val="85000"/>
                  </a:schemeClr>
                </a:solidFill>
              </a:rPr>
              <a:t>α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cs-CZ" dirty="0"/>
              <a:t>Přeměna beta minus – emise negatronu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plus – emise pozitronu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Elektronový záchyt (EZ)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gamma: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a) deexcitace vzbuzeného jádra 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b) isomerní přechod s měřitelnou délkou života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c) interní konverze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6. Přeměna p nebo n – emise nukleonů</a:t>
            </a:r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E798909B-A276-44B9-BF8F-D48CF4B4F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3489325"/>
            <a:ext cx="4332288" cy="276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4">
            <a:extLst>
              <a:ext uri="{FF2B5EF4-FFF2-40B4-BE49-F238E27FC236}">
                <a16:creationId xmlns:a16="http://schemas.microsoft.com/office/drawing/2014/main" id="{9A8D68F1-2EF7-4FC0-9A42-1278FF80D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3495675"/>
            <a:ext cx="4071937" cy="2751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>
            <a:extLst>
              <a:ext uri="{FF2B5EF4-FFF2-40B4-BE49-F238E27FC236}">
                <a16:creationId xmlns:a16="http://schemas.microsoft.com/office/drawing/2014/main" id="{91A73EB4-F381-4DE8-8905-0E9A1C038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9213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– přehled typů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E3F0CC-DAF7-4939-B1C1-92B1AEC728A8}"/>
              </a:ext>
            </a:extLst>
          </p:cNvPr>
          <p:cNvSpPr txBox="1"/>
          <p:nvPr/>
        </p:nvSpPr>
        <p:spPr>
          <a:xfrm>
            <a:off x="223838" y="538163"/>
            <a:ext cx="5891212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alfa – emise částic </a:t>
            </a:r>
            <a:r>
              <a:rPr lang="el-GR" dirty="0">
                <a:solidFill>
                  <a:schemeClr val="bg1">
                    <a:lumMod val="85000"/>
                  </a:schemeClr>
                </a:solidFill>
              </a:rPr>
              <a:t>α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minus – emise negatronu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/>
              <a:t>Přeměna beta plus – emise pozitronu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Elektronový záchyt (EZ)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gamma: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a) deexcitace vzbuzeného jádra 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b) isomerní přechod s měřitelnou délkou života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c) interní konverze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6. Přeměna p nebo n – emise nukleonů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>
            <a:extLst>
              <a:ext uri="{FF2B5EF4-FFF2-40B4-BE49-F238E27FC236}">
                <a16:creationId xmlns:a16="http://schemas.microsoft.com/office/drawing/2014/main" id="{B9274059-D72A-44D0-A521-A2C375114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9213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– přehled typů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C86714-7A8B-4CD6-BC8D-272CB3DAC3D1}"/>
              </a:ext>
            </a:extLst>
          </p:cNvPr>
          <p:cNvSpPr txBox="1"/>
          <p:nvPr/>
        </p:nvSpPr>
        <p:spPr>
          <a:xfrm>
            <a:off x="223838" y="538163"/>
            <a:ext cx="5891212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alfa – emise částic </a:t>
            </a:r>
            <a:r>
              <a:rPr lang="el-GR" dirty="0">
                <a:solidFill>
                  <a:schemeClr val="bg1">
                    <a:lumMod val="85000"/>
                  </a:schemeClr>
                </a:solidFill>
              </a:rPr>
              <a:t>α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minus – emise negatronu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/>
              <a:t>Přeměna beta plus – emise pozitronu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Elektronový záchyt (EZ)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gamma: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a) deexcitace vzbuzeného jádra 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b) isomerní přechod s měřitelnou délkou života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c) interní konverze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6. Přeměna p nebo n – emise nukleonů</a:t>
            </a:r>
          </a:p>
        </p:txBody>
      </p:sp>
      <p:pic>
        <p:nvPicPr>
          <p:cNvPr id="25604" name="Picture 7">
            <a:extLst>
              <a:ext uri="{FF2B5EF4-FFF2-40B4-BE49-F238E27FC236}">
                <a16:creationId xmlns:a16="http://schemas.microsoft.com/office/drawing/2014/main" id="{F1ED59AE-3F6A-44BC-B4CE-7BBA7C246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3221038"/>
            <a:ext cx="59277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6">
            <a:extLst>
              <a:ext uri="{FF2B5EF4-FFF2-40B4-BE49-F238E27FC236}">
                <a16:creationId xmlns:a16="http://schemas.microsoft.com/office/drawing/2014/main" id="{4B49B45F-0F4D-487A-A06A-54252B9D4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3950" y="3919538"/>
            <a:ext cx="4160838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Nestabilita jádra (</a:t>
            </a:r>
            <a:r>
              <a:rPr lang="cs-CZ" altLang="cs-CZ" sz="1800">
                <a:solidFill>
                  <a:srgbClr val="FF0000"/>
                </a:solidFill>
              </a:rPr>
              <a:t>nedostatek neutronů</a:t>
            </a:r>
            <a:r>
              <a:rPr lang="cs-CZ" altLang="cs-CZ" sz="180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>
            <a:extLst>
              <a:ext uri="{FF2B5EF4-FFF2-40B4-BE49-F238E27FC236}">
                <a16:creationId xmlns:a16="http://schemas.microsoft.com/office/drawing/2014/main" id="{EF12C3EE-2642-4BFA-8969-BC0128F1D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9213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– přehled typů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EED139-C02C-4018-B7AD-B32918A492B1}"/>
              </a:ext>
            </a:extLst>
          </p:cNvPr>
          <p:cNvSpPr txBox="1"/>
          <p:nvPr/>
        </p:nvSpPr>
        <p:spPr>
          <a:xfrm>
            <a:off x="223838" y="538163"/>
            <a:ext cx="5891212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alfa – emise částic </a:t>
            </a:r>
            <a:r>
              <a:rPr lang="el-GR" dirty="0">
                <a:solidFill>
                  <a:schemeClr val="bg1">
                    <a:lumMod val="85000"/>
                  </a:schemeClr>
                </a:solidFill>
              </a:rPr>
              <a:t>α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minus – emise negatronu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/>
              <a:t>Přeměna beta plus – emise pozitronu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Elektronový záchyt (EZ)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gamma: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a) deexcitace vzbuzeného jádra 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b) isomerní přechod s měřitelnou délkou života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c) interní konverze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6. Přeměna p nebo n – emise nukleonů</a:t>
            </a:r>
          </a:p>
        </p:txBody>
      </p:sp>
      <p:pic>
        <p:nvPicPr>
          <p:cNvPr id="26628" name="Obrázek 7">
            <a:extLst>
              <a:ext uri="{FF2B5EF4-FFF2-40B4-BE49-F238E27FC236}">
                <a16:creationId xmlns:a16="http://schemas.microsoft.com/office/drawing/2014/main" id="{BCBA7FF9-ABAE-4D13-A2C1-F4365EF94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4803775"/>
            <a:ext cx="2544762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7">
            <a:extLst>
              <a:ext uri="{FF2B5EF4-FFF2-40B4-BE49-F238E27FC236}">
                <a16:creationId xmlns:a16="http://schemas.microsoft.com/office/drawing/2014/main" id="{0E10EA8F-6C3D-4D45-9359-D4D9C3D8F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3221038"/>
            <a:ext cx="59277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6">
            <a:extLst>
              <a:ext uri="{FF2B5EF4-FFF2-40B4-BE49-F238E27FC236}">
                <a16:creationId xmlns:a16="http://schemas.microsoft.com/office/drawing/2014/main" id="{44CC129B-A9B1-4B9A-938F-F7167F1EA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3950" y="3919538"/>
            <a:ext cx="4160838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Nestabilita jádra (</a:t>
            </a:r>
            <a:r>
              <a:rPr lang="cs-CZ" altLang="cs-CZ" sz="1800">
                <a:solidFill>
                  <a:srgbClr val="FF0000"/>
                </a:solidFill>
              </a:rPr>
              <a:t>nedostatek neutronů</a:t>
            </a:r>
            <a:r>
              <a:rPr lang="cs-CZ" altLang="cs-CZ" sz="180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6631" name="Rectangle: Rounded Corners 8">
            <a:extLst>
              <a:ext uri="{FF2B5EF4-FFF2-40B4-BE49-F238E27FC236}">
                <a16:creationId xmlns:a16="http://schemas.microsoft.com/office/drawing/2014/main" id="{5EC3DB8E-F4FE-441D-B399-66530BEF3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5191125"/>
            <a:ext cx="3251200" cy="8731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6632" name="Object 9">
            <a:extLst>
              <a:ext uri="{FF2B5EF4-FFF2-40B4-BE49-F238E27FC236}">
                <a16:creationId xmlns:a16="http://schemas.microsoft.com/office/drawing/2014/main" id="{92A027B3-DB9F-4632-B772-F4EC773E21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2200" y="5413375"/>
          <a:ext cx="2590800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CS ChemDraw Drawing" r:id="rId5" imgW="1897691" imgH="298441" progId="ChemDraw.Document.6.0">
                  <p:embed/>
                </p:oleObj>
              </mc:Choice>
              <mc:Fallback>
                <p:oleObj name="CS ChemDraw Drawing" r:id="rId5" imgW="1897691" imgH="298441" progId="ChemDraw.Document.6.0">
                  <p:embed/>
                  <p:pic>
                    <p:nvPicPr>
                      <p:cNvPr id="26632" name="Object 9">
                        <a:extLst>
                          <a:ext uri="{FF2B5EF4-FFF2-40B4-BE49-F238E27FC236}">
                            <a16:creationId xmlns:a16="http://schemas.microsoft.com/office/drawing/2014/main" id="{92A027B3-DB9F-4632-B772-F4EC773E21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200" y="5413375"/>
                        <a:ext cx="2590800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>
            <a:extLst>
              <a:ext uri="{FF2B5EF4-FFF2-40B4-BE49-F238E27FC236}">
                <a16:creationId xmlns:a16="http://schemas.microsoft.com/office/drawing/2014/main" id="{2475FC4D-E540-4AFD-8799-7C17371AE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9213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– přehled typů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E0E572-1333-4E29-9DB1-EFCDD6FEAC9B}"/>
              </a:ext>
            </a:extLst>
          </p:cNvPr>
          <p:cNvSpPr txBox="1"/>
          <p:nvPr/>
        </p:nvSpPr>
        <p:spPr>
          <a:xfrm>
            <a:off x="223838" y="538163"/>
            <a:ext cx="5891212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alfa – emise částic </a:t>
            </a:r>
            <a:r>
              <a:rPr lang="el-GR" dirty="0">
                <a:solidFill>
                  <a:schemeClr val="bg1">
                    <a:lumMod val="85000"/>
                  </a:schemeClr>
                </a:solidFill>
              </a:rPr>
              <a:t>α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minus – emise negatronu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plus – emise pozitronu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/>
              <a:t>Elektronový záchyt (EZ)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gamma: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a) deexcitace vzbuzeného jádra 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b) isomerní přechod s měřitelnou délkou života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c) interní konverze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6. Přeměna p nebo n – emise nukleonů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>
            <a:extLst>
              <a:ext uri="{FF2B5EF4-FFF2-40B4-BE49-F238E27FC236}">
                <a16:creationId xmlns:a16="http://schemas.microsoft.com/office/drawing/2014/main" id="{C4C60302-93DB-4B4F-A08C-B0A60215A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9213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– přehled typů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A06D5D-4B7F-480A-BD7D-1C271D86DFFF}"/>
              </a:ext>
            </a:extLst>
          </p:cNvPr>
          <p:cNvSpPr txBox="1"/>
          <p:nvPr/>
        </p:nvSpPr>
        <p:spPr>
          <a:xfrm>
            <a:off x="223838" y="538163"/>
            <a:ext cx="5891212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alfa – emise částic </a:t>
            </a:r>
            <a:r>
              <a:rPr lang="el-GR" dirty="0">
                <a:solidFill>
                  <a:schemeClr val="bg1">
                    <a:lumMod val="85000"/>
                  </a:schemeClr>
                </a:solidFill>
              </a:rPr>
              <a:t>α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minus – emise negatronu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plus – emise pozitronu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/>
              <a:t>Elektronový záchyt (EZ)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gamma: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a) deexcitace vzbuzeného jádra 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b) isomerní přechod s měřitelnou délkou života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c) interní konverze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6. Přeměna p nebo n – emise nukleonů</a:t>
            </a:r>
          </a:p>
        </p:txBody>
      </p:sp>
      <p:pic>
        <p:nvPicPr>
          <p:cNvPr id="28676" name="Picture 5">
            <a:extLst>
              <a:ext uri="{FF2B5EF4-FFF2-40B4-BE49-F238E27FC236}">
                <a16:creationId xmlns:a16="http://schemas.microsoft.com/office/drawing/2014/main" id="{9D936578-CDFB-45FD-9834-0F06E8C43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3125788"/>
            <a:ext cx="564515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6">
            <a:extLst>
              <a:ext uri="{FF2B5EF4-FFF2-40B4-BE49-F238E27FC236}">
                <a16:creationId xmlns:a16="http://schemas.microsoft.com/office/drawing/2014/main" id="{4A839CE1-F917-4911-9E73-C4E8CDE3F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150" y="3827463"/>
            <a:ext cx="416083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Nestabilita jádra (</a:t>
            </a:r>
            <a:r>
              <a:rPr lang="cs-CZ" altLang="cs-CZ" sz="1800">
                <a:solidFill>
                  <a:srgbClr val="FF0000"/>
                </a:solidFill>
              </a:rPr>
              <a:t>nedostatek neutronů</a:t>
            </a:r>
            <a:r>
              <a:rPr lang="cs-CZ" altLang="cs-CZ" sz="180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>
            <a:extLst>
              <a:ext uri="{FF2B5EF4-FFF2-40B4-BE49-F238E27FC236}">
                <a16:creationId xmlns:a16="http://schemas.microsoft.com/office/drawing/2014/main" id="{DBE52E08-E58D-4A4F-B667-84953A714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9213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– přehled typů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7AE80D-A956-4A27-ADA6-D2A104EF4275}"/>
              </a:ext>
            </a:extLst>
          </p:cNvPr>
          <p:cNvSpPr txBox="1"/>
          <p:nvPr/>
        </p:nvSpPr>
        <p:spPr>
          <a:xfrm>
            <a:off x="223838" y="538163"/>
            <a:ext cx="5891212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alfa – emise částic </a:t>
            </a:r>
            <a:r>
              <a:rPr lang="el-GR" dirty="0">
                <a:solidFill>
                  <a:schemeClr val="bg1">
                    <a:lumMod val="85000"/>
                  </a:schemeClr>
                </a:solidFill>
              </a:rPr>
              <a:t>α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minus – emise negatronu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plus – emise pozitronu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/>
              <a:t>Elektronový záchyt (EZ)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gamma: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a) deexcitace vzbuzeného jádra 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b) isomerní přechod s měřitelnou délkou života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c) interní konverze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6. Přeměna p nebo n – emise nukleonů</a:t>
            </a:r>
          </a:p>
        </p:txBody>
      </p:sp>
      <p:pic>
        <p:nvPicPr>
          <p:cNvPr id="29700" name="Picture 5">
            <a:extLst>
              <a:ext uri="{FF2B5EF4-FFF2-40B4-BE49-F238E27FC236}">
                <a16:creationId xmlns:a16="http://schemas.microsoft.com/office/drawing/2014/main" id="{563259F5-0075-496E-9FF6-5C3DF1E5D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3125788"/>
            <a:ext cx="564515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0">
            <a:extLst>
              <a:ext uri="{FF2B5EF4-FFF2-40B4-BE49-F238E27FC236}">
                <a16:creationId xmlns:a16="http://schemas.microsoft.com/office/drawing/2014/main" id="{E93DDBA7-E032-42ED-8D25-39C1701FF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4592638"/>
            <a:ext cx="5364163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13">
            <a:extLst>
              <a:ext uri="{FF2B5EF4-FFF2-40B4-BE49-F238E27FC236}">
                <a16:creationId xmlns:a16="http://schemas.microsoft.com/office/drawing/2014/main" id="{AAD6A547-964B-467A-A501-563E94C8B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5275" y="4897438"/>
            <a:ext cx="25209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en-US" sz="1400" b="1" i="1" u="sng"/>
              <a:t>První stádium –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en-US" sz="1400"/>
              <a:t>zachycení K elektronu a formace vakance na K hladině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B9CA09-F747-4336-AEC2-5B61491208A2}"/>
              </a:ext>
            </a:extLst>
          </p:cNvPr>
          <p:cNvSpPr txBox="1"/>
          <p:nvPr/>
        </p:nvSpPr>
        <p:spPr>
          <a:xfrm>
            <a:off x="6858000" y="4835525"/>
            <a:ext cx="2519363" cy="1385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400" b="1" i="1" u="sng" dirty="0"/>
              <a:t>Druhé stádium – </a:t>
            </a:r>
          </a:p>
          <a:p>
            <a:pPr marL="285750" indent="-285750">
              <a:buFontTx/>
              <a:buChar char="-"/>
              <a:defRPr/>
            </a:pPr>
            <a:r>
              <a:rPr lang="cs-CZ" sz="1400" dirty="0"/>
              <a:t>Přeskoky elektronů do nižších hladin (X-ray)</a:t>
            </a:r>
          </a:p>
          <a:p>
            <a:pPr marL="285750" indent="-285750">
              <a:buFontTx/>
              <a:buChar char="-"/>
              <a:defRPr/>
            </a:pPr>
            <a:r>
              <a:rPr lang="cs-CZ" sz="1400" dirty="0"/>
              <a:t>Vyzáření Augerových elektronů</a:t>
            </a:r>
          </a:p>
          <a:p>
            <a:pPr marL="285750" indent="-285750">
              <a:buFontTx/>
              <a:buChar char="-"/>
              <a:defRPr/>
            </a:pPr>
            <a:endParaRPr lang="cs-CZ" sz="1400" dirty="0"/>
          </a:p>
        </p:txBody>
      </p:sp>
      <p:sp>
        <p:nvSpPr>
          <p:cNvPr id="29704" name="Text Box 6">
            <a:extLst>
              <a:ext uri="{FF2B5EF4-FFF2-40B4-BE49-F238E27FC236}">
                <a16:creationId xmlns:a16="http://schemas.microsoft.com/office/drawing/2014/main" id="{24FD1EA6-D8BC-4706-A856-87EDAFED8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150" y="3827463"/>
            <a:ext cx="416083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Nestabilita jádra (</a:t>
            </a:r>
            <a:r>
              <a:rPr lang="cs-CZ" altLang="cs-CZ" sz="1800">
                <a:solidFill>
                  <a:srgbClr val="FF0000"/>
                </a:solidFill>
              </a:rPr>
              <a:t>nedostatek neutronů</a:t>
            </a:r>
            <a:r>
              <a:rPr lang="cs-CZ" altLang="cs-CZ" sz="180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:a16="http://schemas.microsoft.com/office/drawing/2014/main" id="{C1A9BC4B-C9F1-47F1-81D5-3AAD92AE5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9213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– přehled typů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54DD99-0547-4B89-A887-656732BD5997}"/>
              </a:ext>
            </a:extLst>
          </p:cNvPr>
          <p:cNvSpPr txBox="1"/>
          <p:nvPr/>
        </p:nvSpPr>
        <p:spPr>
          <a:xfrm>
            <a:off x="223838" y="538163"/>
            <a:ext cx="5891212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alfa – emise částic </a:t>
            </a:r>
            <a:r>
              <a:rPr lang="el-GR" dirty="0">
                <a:solidFill>
                  <a:schemeClr val="bg1">
                    <a:lumMod val="85000"/>
                  </a:schemeClr>
                </a:solidFill>
              </a:rPr>
              <a:t>α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minus – emise negatronu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plus – emise pozitronu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Elektronový záchyt (EZ)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/>
              <a:t>Přeměna gamma: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cs-CZ" dirty="0"/>
              <a:t>a) deexcitace vzbuzeného jádra 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b) isomerní přechod s měřitelnou délkou života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c) interní konverze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6. Přeměna p nebo n – emise nukleonů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94F01587-7C9C-4C25-A09D-7CDBFD86D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9213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– přehled typů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6A292B-AFD7-45CE-8721-3D17E6FA5885}"/>
              </a:ext>
            </a:extLst>
          </p:cNvPr>
          <p:cNvSpPr txBox="1"/>
          <p:nvPr/>
        </p:nvSpPr>
        <p:spPr>
          <a:xfrm>
            <a:off x="223838" y="538163"/>
            <a:ext cx="5891212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alfa – emise částic </a:t>
            </a:r>
            <a:r>
              <a:rPr lang="el-GR" dirty="0">
                <a:solidFill>
                  <a:schemeClr val="bg1">
                    <a:lumMod val="85000"/>
                  </a:schemeClr>
                </a:solidFill>
              </a:rPr>
              <a:t>α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minus – emise negatronu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plus – emise pozitronu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Elektronový záchyt (EZ)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/>
              <a:t>Přeměna gamma: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cs-CZ" dirty="0"/>
              <a:t>a) deexcitace vzbuzeného jádra 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b) isomerní přechod s měřitelnou délkou života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c) interní konverze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6. Přeměna p nebo n – emise nukleonů</a:t>
            </a:r>
          </a:p>
        </p:txBody>
      </p:sp>
      <p:sp>
        <p:nvSpPr>
          <p:cNvPr id="31748" name="TextBox 3">
            <a:extLst>
              <a:ext uri="{FF2B5EF4-FFF2-40B4-BE49-F238E27FC236}">
                <a16:creationId xmlns:a16="http://schemas.microsoft.com/office/drawing/2014/main" id="{BF16A93D-6B30-4982-BA6F-127F6C4CA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38" y="3535363"/>
            <a:ext cx="86153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cs-CZ" altLang="en-US" sz="1800"/>
              <a:t>Přechod excitovaného jádra (vzniklého předchozí jadernou reakcí) do základního stavu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cs-CZ" altLang="en-US" sz="1800"/>
              <a:t>Velmi krátká doba (prakticky okamřitě 10</a:t>
            </a:r>
            <a:r>
              <a:rPr lang="cs-CZ" altLang="en-US" sz="1800" baseline="30000"/>
              <a:t>-16</a:t>
            </a:r>
            <a:r>
              <a:rPr lang="cs-CZ" altLang="en-US" sz="1800"/>
              <a:t> – 10</a:t>
            </a:r>
            <a:r>
              <a:rPr lang="cs-CZ" altLang="en-US" sz="1800" baseline="30000"/>
              <a:t>-13</a:t>
            </a:r>
            <a:r>
              <a:rPr lang="cs-CZ" altLang="en-US" sz="1800"/>
              <a:t> s) </a:t>
            </a:r>
          </a:p>
        </p:txBody>
      </p:sp>
      <p:sp>
        <p:nvSpPr>
          <p:cNvPr id="31749" name="Rectangle: Rounded Corners 4">
            <a:extLst>
              <a:ext uri="{FF2B5EF4-FFF2-40B4-BE49-F238E27FC236}">
                <a16:creationId xmlns:a16="http://schemas.microsoft.com/office/drawing/2014/main" id="{388F9AC7-D2D9-4F23-A367-5F0F64963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957763"/>
            <a:ext cx="3251200" cy="8731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31750" name="Object 5">
            <a:extLst>
              <a:ext uri="{FF2B5EF4-FFF2-40B4-BE49-F238E27FC236}">
                <a16:creationId xmlns:a16="http://schemas.microsoft.com/office/drawing/2014/main" id="{DDE3870F-C9D2-4534-B2F4-A8A821E749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73413" y="5119688"/>
          <a:ext cx="2449512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CS ChemDraw Drawing" r:id="rId3" imgW="1794000" imgH="386886" progId="ChemDraw.Document.6.0">
                  <p:embed/>
                </p:oleObj>
              </mc:Choice>
              <mc:Fallback>
                <p:oleObj name="CS ChemDraw Drawing" r:id="rId3" imgW="1794000" imgH="386886" progId="ChemDraw.Document.6.0">
                  <p:embed/>
                  <p:pic>
                    <p:nvPicPr>
                      <p:cNvPr id="31750" name="Object 5">
                        <a:extLst>
                          <a:ext uri="{FF2B5EF4-FFF2-40B4-BE49-F238E27FC236}">
                            <a16:creationId xmlns:a16="http://schemas.microsoft.com/office/drawing/2014/main" id="{DDE3870F-C9D2-4534-B2F4-A8A821E749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3413" y="5119688"/>
                        <a:ext cx="2449512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BAF8856A-7D1B-467F-8705-CEBA34F52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2176463"/>
            <a:ext cx="27432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0604AF-F308-4B01-917B-50A5580C16F7}"/>
              </a:ext>
            </a:extLst>
          </p:cNvPr>
          <p:cNvSpPr/>
          <p:nvPr/>
        </p:nvSpPr>
        <p:spPr bwMode="auto">
          <a:xfrm>
            <a:off x="2133600" y="914400"/>
            <a:ext cx="4953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4098" name="Text Box 4">
            <a:extLst>
              <a:ext uri="{FF2B5EF4-FFF2-40B4-BE49-F238E27FC236}">
                <a16:creationId xmlns:a16="http://schemas.microsoft.com/office/drawing/2014/main" id="{2EDF289A-F11B-4030-9335-685BD935A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990600"/>
            <a:ext cx="5083175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Jaderná (nukleární) reakce, jaderná přeměna</a:t>
            </a:r>
          </a:p>
        </p:txBody>
      </p:sp>
      <p:sp>
        <p:nvSpPr>
          <p:cNvPr id="5125" name="Text Box 7">
            <a:extLst>
              <a:ext uri="{FF2B5EF4-FFF2-40B4-BE49-F238E27FC236}">
                <a16:creationId xmlns:a16="http://schemas.microsoft.com/office/drawing/2014/main" id="{840F0C0D-EC2D-4C5E-8E8C-96520CDC8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209800"/>
            <a:ext cx="2667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Samovolná</a:t>
            </a:r>
            <a:br>
              <a:rPr lang="cs-CZ" altLang="cs-CZ" sz="1800"/>
            </a:br>
            <a:r>
              <a:rPr lang="cs-CZ" altLang="cs-CZ" sz="1800"/>
              <a:t>(radioaktivita, mononukleární reakce)</a:t>
            </a:r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3C4114CF-2DE8-4604-B762-406099DE6740}"/>
              </a:ext>
            </a:extLst>
          </p:cNvPr>
          <p:cNvSpPr/>
          <p:nvPr/>
        </p:nvSpPr>
        <p:spPr bwMode="auto">
          <a:xfrm rot="16200000" flipH="1">
            <a:off x="1295400" y="1143000"/>
            <a:ext cx="685800" cy="685800"/>
          </a:xfrm>
          <a:prstGeom prst="bentArrow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5127" name="Rectangle 4">
            <a:extLst>
              <a:ext uri="{FF2B5EF4-FFF2-40B4-BE49-F238E27FC236}">
                <a16:creationId xmlns:a16="http://schemas.microsoft.com/office/drawing/2014/main" id="{D5245FBB-91A2-429F-BAF4-2F9FC8A08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Jaderné reakce – obecný přehled </a:t>
            </a:r>
          </a:p>
        </p:txBody>
      </p:sp>
      <p:pic>
        <p:nvPicPr>
          <p:cNvPr id="5128" name="Picture 6">
            <a:extLst>
              <a:ext uri="{FF2B5EF4-FFF2-40B4-BE49-F238E27FC236}">
                <a16:creationId xmlns:a16="http://schemas.microsoft.com/office/drawing/2014/main" id="{8859550C-1847-4F60-9D34-CDB62A9FC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00400"/>
            <a:ext cx="215265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Rectangle 7">
            <a:extLst>
              <a:ext uri="{FF2B5EF4-FFF2-40B4-BE49-F238E27FC236}">
                <a16:creationId xmlns:a16="http://schemas.microsoft.com/office/drawing/2014/main" id="{81E3C0EA-1562-4630-865A-CBF9EDC53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19800"/>
            <a:ext cx="3276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"/>
              <a:t>https://www.snexplores.org/article/explainer-radiation-radioactive-decay-chemistry-isotopes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>
            <a:extLst>
              <a:ext uri="{FF2B5EF4-FFF2-40B4-BE49-F238E27FC236}">
                <a16:creationId xmlns:a16="http://schemas.microsoft.com/office/drawing/2014/main" id="{02FA893C-EFDE-4695-BB10-4DDC0424F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9213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– přehled typů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209051-4E6E-4537-ACB6-5F316CFD28EF}"/>
              </a:ext>
            </a:extLst>
          </p:cNvPr>
          <p:cNvSpPr txBox="1"/>
          <p:nvPr/>
        </p:nvSpPr>
        <p:spPr>
          <a:xfrm>
            <a:off x="223838" y="538163"/>
            <a:ext cx="5891212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alfa – emise částic </a:t>
            </a:r>
            <a:r>
              <a:rPr lang="el-GR" dirty="0">
                <a:solidFill>
                  <a:schemeClr val="bg1">
                    <a:lumMod val="85000"/>
                  </a:schemeClr>
                </a:solidFill>
              </a:rPr>
              <a:t>α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minus – emise negatronu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plus – emise pozitronu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Elektronový záchyt (EZ)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/>
              <a:t>Přeměna gamma: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a) deexcitace vzbuzeného jádra 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cs-CZ" dirty="0"/>
              <a:t>b) isomerní přechod s měřitelnou délkou života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c) interní konverze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6. Přeměna p nebo n – emise nukleonů</a:t>
            </a:r>
          </a:p>
        </p:txBody>
      </p:sp>
      <p:sp>
        <p:nvSpPr>
          <p:cNvPr id="32772" name="TextBox 3">
            <a:extLst>
              <a:ext uri="{FF2B5EF4-FFF2-40B4-BE49-F238E27FC236}">
                <a16:creationId xmlns:a16="http://schemas.microsoft.com/office/drawing/2014/main" id="{0944EA22-827A-4238-8355-C35E81694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38" y="3535363"/>
            <a:ext cx="86153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cs-CZ" altLang="en-US" sz="1800"/>
              <a:t>Přechod metastabilního jádra (jaderného isomeru) do základního stavu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cs-CZ" altLang="en-US" sz="1800"/>
              <a:t>Měřitelná doba života (min. 10</a:t>
            </a:r>
            <a:r>
              <a:rPr lang="cs-CZ" altLang="en-US" sz="1800" baseline="30000"/>
              <a:t>-9</a:t>
            </a:r>
            <a:r>
              <a:rPr lang="cs-CZ" altLang="en-US" sz="1800"/>
              <a:t>, ale možné i roky!!)</a:t>
            </a:r>
          </a:p>
        </p:txBody>
      </p:sp>
      <p:sp>
        <p:nvSpPr>
          <p:cNvPr id="32773" name="Rectangle: Rounded Corners 4">
            <a:extLst>
              <a:ext uri="{FF2B5EF4-FFF2-40B4-BE49-F238E27FC236}">
                <a16:creationId xmlns:a16="http://schemas.microsoft.com/office/drawing/2014/main" id="{E5B4F582-F2C5-4B52-B705-EB7E6BA72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957763"/>
            <a:ext cx="3251200" cy="8731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32774" name="Object 5">
            <a:extLst>
              <a:ext uri="{FF2B5EF4-FFF2-40B4-BE49-F238E27FC236}">
                <a16:creationId xmlns:a16="http://schemas.microsoft.com/office/drawing/2014/main" id="{9CA854E2-5D81-4914-8F30-6E944F1B69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73413" y="5119688"/>
          <a:ext cx="2449512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CS ChemDraw Drawing" r:id="rId3" imgW="1794000" imgH="386886" progId="ChemDraw.Document.6.0">
                  <p:embed/>
                </p:oleObj>
              </mc:Choice>
              <mc:Fallback>
                <p:oleObj name="CS ChemDraw Drawing" r:id="rId3" imgW="1794000" imgH="386886" progId="ChemDraw.Document.6.0">
                  <p:embed/>
                  <p:pic>
                    <p:nvPicPr>
                      <p:cNvPr id="32774" name="Object 5">
                        <a:extLst>
                          <a:ext uri="{FF2B5EF4-FFF2-40B4-BE49-F238E27FC236}">
                            <a16:creationId xmlns:a16="http://schemas.microsoft.com/office/drawing/2014/main" id="{9CA854E2-5D81-4914-8F30-6E944F1B69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3413" y="5119688"/>
                        <a:ext cx="2449512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>
            <a:extLst>
              <a:ext uri="{FF2B5EF4-FFF2-40B4-BE49-F238E27FC236}">
                <a16:creationId xmlns:a16="http://schemas.microsoft.com/office/drawing/2014/main" id="{A927BE70-E281-4AD9-9FF8-D821234D6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9213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– přehled typů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6A9484-BF35-4860-88BD-F69640C1AAB6}"/>
              </a:ext>
            </a:extLst>
          </p:cNvPr>
          <p:cNvSpPr txBox="1"/>
          <p:nvPr/>
        </p:nvSpPr>
        <p:spPr>
          <a:xfrm>
            <a:off x="223838" y="538163"/>
            <a:ext cx="5891212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alfa – emise částic </a:t>
            </a:r>
            <a:r>
              <a:rPr lang="el-GR" dirty="0">
                <a:solidFill>
                  <a:schemeClr val="bg1">
                    <a:lumMod val="85000"/>
                  </a:schemeClr>
                </a:solidFill>
              </a:rPr>
              <a:t>α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minus – emise negatronu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plus – emise pozitronu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Elektronový záchyt (EZ)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/>
              <a:t>Přeměna gamma: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a) deexcitace vzbuzeného jádra 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b) isomerní přechod s měřitelnou délkou života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cs-CZ" dirty="0"/>
              <a:t>c) interní konverze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6. Přeměna p nebo n – emise nukleonů</a:t>
            </a:r>
          </a:p>
        </p:txBody>
      </p:sp>
      <p:sp>
        <p:nvSpPr>
          <p:cNvPr id="33796" name="Freeform: Shape 8">
            <a:extLst>
              <a:ext uri="{FF2B5EF4-FFF2-40B4-BE49-F238E27FC236}">
                <a16:creationId xmlns:a16="http://schemas.microsoft.com/office/drawing/2014/main" id="{FECEACF0-2297-4915-9B96-2A2948C480E9}"/>
              </a:ext>
            </a:extLst>
          </p:cNvPr>
          <p:cNvSpPr>
            <a:spLocks/>
          </p:cNvSpPr>
          <p:nvPr/>
        </p:nvSpPr>
        <p:spPr bwMode="auto">
          <a:xfrm>
            <a:off x="203200" y="3128963"/>
            <a:ext cx="2559050" cy="1503362"/>
          </a:xfrm>
          <a:custGeom>
            <a:avLst/>
            <a:gdLst>
              <a:gd name="T0" fmla="*/ 132041 w 2559800"/>
              <a:gd name="T1" fmla="*/ 182841 h 1503680"/>
              <a:gd name="T2" fmla="*/ 101570 w 2559800"/>
              <a:gd name="T3" fmla="*/ 264104 h 1503680"/>
              <a:gd name="T4" fmla="*/ 40628 w 2559800"/>
              <a:gd name="T5" fmla="*/ 365683 h 1503680"/>
              <a:gd name="T6" fmla="*/ 0 w 2559800"/>
              <a:gd name="T7" fmla="*/ 497735 h 1503680"/>
              <a:gd name="T8" fmla="*/ 111727 w 2559800"/>
              <a:gd name="T9" fmla="*/ 1198626 h 1503680"/>
              <a:gd name="T10" fmla="*/ 233612 w 2559800"/>
              <a:gd name="T11" fmla="*/ 1320521 h 1503680"/>
              <a:gd name="T12" fmla="*/ 355496 w 2559800"/>
              <a:gd name="T13" fmla="*/ 1411941 h 1503680"/>
              <a:gd name="T14" fmla="*/ 426595 w 2559800"/>
              <a:gd name="T15" fmla="*/ 1472888 h 1503680"/>
              <a:gd name="T16" fmla="*/ 457066 w 2559800"/>
              <a:gd name="T17" fmla="*/ 1483046 h 1503680"/>
              <a:gd name="T18" fmla="*/ 538322 w 2559800"/>
              <a:gd name="T19" fmla="*/ 1503362 h 1503680"/>
              <a:gd name="T20" fmla="*/ 700835 w 2559800"/>
              <a:gd name="T21" fmla="*/ 1483046 h 1503680"/>
              <a:gd name="T22" fmla="*/ 792248 w 2559800"/>
              <a:gd name="T23" fmla="*/ 1442415 h 1503680"/>
              <a:gd name="T24" fmla="*/ 1096959 w 2559800"/>
              <a:gd name="T25" fmla="*/ 1361152 h 1503680"/>
              <a:gd name="T26" fmla="*/ 1848578 w 2559800"/>
              <a:gd name="T27" fmla="*/ 1340836 h 1503680"/>
              <a:gd name="T28" fmla="*/ 2041562 w 2559800"/>
              <a:gd name="T29" fmla="*/ 1300205 h 1503680"/>
              <a:gd name="T30" fmla="*/ 2082190 w 2559800"/>
              <a:gd name="T31" fmla="*/ 1269731 h 1503680"/>
              <a:gd name="T32" fmla="*/ 2143132 w 2559800"/>
              <a:gd name="T33" fmla="*/ 1249416 h 1503680"/>
              <a:gd name="T34" fmla="*/ 2285330 w 2559800"/>
              <a:gd name="T35" fmla="*/ 1198626 h 1503680"/>
              <a:gd name="T36" fmla="*/ 2346272 w 2559800"/>
              <a:gd name="T37" fmla="*/ 1168153 h 1503680"/>
              <a:gd name="T38" fmla="*/ 2407214 w 2559800"/>
              <a:gd name="T39" fmla="*/ 1097048 h 1503680"/>
              <a:gd name="T40" fmla="*/ 2447843 w 2559800"/>
              <a:gd name="T41" fmla="*/ 1036101 h 1503680"/>
              <a:gd name="T42" fmla="*/ 2498628 w 2559800"/>
              <a:gd name="T43" fmla="*/ 934522 h 1503680"/>
              <a:gd name="T44" fmla="*/ 2508785 w 2559800"/>
              <a:gd name="T45" fmla="*/ 893891 h 1503680"/>
              <a:gd name="T46" fmla="*/ 2539256 w 2559800"/>
              <a:gd name="T47" fmla="*/ 843102 h 1503680"/>
              <a:gd name="T48" fmla="*/ 2529099 w 2559800"/>
              <a:gd name="T49" fmla="*/ 578998 h 1503680"/>
              <a:gd name="T50" fmla="*/ 2468157 w 2559800"/>
              <a:gd name="T51" fmla="*/ 497735 h 1503680"/>
              <a:gd name="T52" fmla="*/ 2153289 w 2559800"/>
              <a:gd name="T53" fmla="*/ 264104 h 1503680"/>
              <a:gd name="T54" fmla="*/ 2061876 w 2559800"/>
              <a:gd name="T55" fmla="*/ 243788 h 1503680"/>
              <a:gd name="T56" fmla="*/ 1960305 w 2559800"/>
              <a:gd name="T57" fmla="*/ 192999 h 1503680"/>
              <a:gd name="T58" fmla="*/ 1828264 w 2559800"/>
              <a:gd name="T59" fmla="*/ 111736 h 1503680"/>
              <a:gd name="T60" fmla="*/ 1361041 w 2559800"/>
              <a:gd name="T61" fmla="*/ 50789 h 1503680"/>
              <a:gd name="T62" fmla="*/ 985231 w 2559800"/>
              <a:gd name="T63" fmla="*/ 0 h 1503680"/>
              <a:gd name="T64" fmla="*/ 771934 w 2559800"/>
              <a:gd name="T65" fmla="*/ 20316 h 1503680"/>
              <a:gd name="T66" fmla="*/ 548479 w 2559800"/>
              <a:gd name="T67" fmla="*/ 71105 h 1503680"/>
              <a:gd name="T68" fmla="*/ 375810 w 2559800"/>
              <a:gd name="T69" fmla="*/ 101579 h 1503680"/>
              <a:gd name="T70" fmla="*/ 284397 w 2559800"/>
              <a:gd name="T71" fmla="*/ 121894 h 1503680"/>
              <a:gd name="T72" fmla="*/ 132041 w 2559800"/>
              <a:gd name="T73" fmla="*/ 182841 h 150368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559800" h="1503680">
                <a:moveTo>
                  <a:pt x="132080" y="182880"/>
                </a:moveTo>
                <a:cubicBezTo>
                  <a:pt x="101600" y="206587"/>
                  <a:pt x="114540" y="238279"/>
                  <a:pt x="101600" y="264160"/>
                </a:cubicBezTo>
                <a:cubicBezTo>
                  <a:pt x="83937" y="299485"/>
                  <a:pt x="56388" y="329540"/>
                  <a:pt x="40640" y="365760"/>
                </a:cubicBezTo>
                <a:cubicBezTo>
                  <a:pt x="22273" y="408004"/>
                  <a:pt x="13547" y="453813"/>
                  <a:pt x="0" y="497840"/>
                </a:cubicBezTo>
                <a:cubicBezTo>
                  <a:pt x="33553" y="873634"/>
                  <a:pt x="-23502" y="955409"/>
                  <a:pt x="111760" y="1198880"/>
                </a:cubicBezTo>
                <a:cubicBezTo>
                  <a:pt x="140674" y="1250925"/>
                  <a:pt x="192883" y="1280003"/>
                  <a:pt x="233680" y="1320800"/>
                </a:cubicBezTo>
                <a:cubicBezTo>
                  <a:pt x="330902" y="1418022"/>
                  <a:pt x="262432" y="1393606"/>
                  <a:pt x="355600" y="1412240"/>
                </a:cubicBezTo>
                <a:cubicBezTo>
                  <a:pt x="379307" y="1432560"/>
                  <a:pt x="401141" y="1455294"/>
                  <a:pt x="426720" y="1473200"/>
                </a:cubicBezTo>
                <a:cubicBezTo>
                  <a:pt x="435494" y="1479342"/>
                  <a:pt x="446868" y="1480542"/>
                  <a:pt x="457200" y="1483360"/>
                </a:cubicBezTo>
                <a:cubicBezTo>
                  <a:pt x="484143" y="1490708"/>
                  <a:pt x="511387" y="1496907"/>
                  <a:pt x="538480" y="1503680"/>
                </a:cubicBezTo>
                <a:cubicBezTo>
                  <a:pt x="592667" y="1496907"/>
                  <a:pt x="647940" y="1496104"/>
                  <a:pt x="701040" y="1483360"/>
                </a:cubicBezTo>
                <a:cubicBezTo>
                  <a:pt x="733474" y="1475576"/>
                  <a:pt x="760976" y="1453678"/>
                  <a:pt x="792480" y="1442720"/>
                </a:cubicBezTo>
                <a:cubicBezTo>
                  <a:pt x="821382" y="1432667"/>
                  <a:pt x="1076093" y="1362013"/>
                  <a:pt x="1097280" y="1361440"/>
                </a:cubicBezTo>
                <a:lnTo>
                  <a:pt x="1849120" y="1341120"/>
                </a:lnTo>
                <a:cubicBezTo>
                  <a:pt x="1923521" y="1331820"/>
                  <a:pt x="1967973" y="1330155"/>
                  <a:pt x="2042160" y="1300480"/>
                </a:cubicBezTo>
                <a:cubicBezTo>
                  <a:pt x="2057882" y="1294191"/>
                  <a:pt x="2067654" y="1277573"/>
                  <a:pt x="2082800" y="1270000"/>
                </a:cubicBezTo>
                <a:cubicBezTo>
                  <a:pt x="2101958" y="1260421"/>
                  <a:pt x="2123873" y="1257635"/>
                  <a:pt x="2143760" y="1249680"/>
                </a:cubicBezTo>
                <a:cubicBezTo>
                  <a:pt x="2274807" y="1197261"/>
                  <a:pt x="2190157" y="1218049"/>
                  <a:pt x="2286000" y="1198880"/>
                </a:cubicBezTo>
                <a:cubicBezTo>
                  <a:pt x="2306320" y="1188720"/>
                  <a:pt x="2328057" y="1181002"/>
                  <a:pt x="2346960" y="1168400"/>
                </a:cubicBezTo>
                <a:cubicBezTo>
                  <a:pt x="2368187" y="1154249"/>
                  <a:pt x="2393835" y="1116060"/>
                  <a:pt x="2407920" y="1097280"/>
                </a:cubicBezTo>
                <a:cubicBezTo>
                  <a:pt x="2435516" y="1014492"/>
                  <a:pt x="2393210" y="1126263"/>
                  <a:pt x="2448560" y="1036320"/>
                </a:cubicBezTo>
                <a:cubicBezTo>
                  <a:pt x="2468404" y="1004073"/>
                  <a:pt x="2490177" y="971454"/>
                  <a:pt x="2499360" y="934720"/>
                </a:cubicBezTo>
                <a:cubicBezTo>
                  <a:pt x="2502747" y="921173"/>
                  <a:pt x="2503849" y="906840"/>
                  <a:pt x="2509520" y="894080"/>
                </a:cubicBezTo>
                <a:cubicBezTo>
                  <a:pt x="2517540" y="876035"/>
                  <a:pt x="2529840" y="860213"/>
                  <a:pt x="2540000" y="843280"/>
                </a:cubicBezTo>
                <a:cubicBezTo>
                  <a:pt x="2564536" y="745134"/>
                  <a:pt x="2571616" y="735780"/>
                  <a:pt x="2529840" y="579120"/>
                </a:cubicBezTo>
                <a:cubicBezTo>
                  <a:pt x="2521114" y="546397"/>
                  <a:pt x="2492264" y="522338"/>
                  <a:pt x="2468880" y="497840"/>
                </a:cubicBezTo>
                <a:cubicBezTo>
                  <a:pt x="2358521" y="382226"/>
                  <a:pt x="2298767" y="327893"/>
                  <a:pt x="2153920" y="264160"/>
                </a:cubicBezTo>
                <a:cubicBezTo>
                  <a:pt x="2125341" y="251585"/>
                  <a:pt x="2092960" y="250613"/>
                  <a:pt x="2062480" y="243840"/>
                </a:cubicBezTo>
                <a:cubicBezTo>
                  <a:pt x="2028613" y="226907"/>
                  <a:pt x="1993843" y="211671"/>
                  <a:pt x="1960880" y="193040"/>
                </a:cubicBezTo>
                <a:cubicBezTo>
                  <a:pt x="1915876" y="167603"/>
                  <a:pt x="1878624" y="125541"/>
                  <a:pt x="1828800" y="111760"/>
                </a:cubicBezTo>
                <a:cubicBezTo>
                  <a:pt x="1631029" y="57057"/>
                  <a:pt x="1533463" y="69914"/>
                  <a:pt x="1361440" y="50800"/>
                </a:cubicBezTo>
                <a:cubicBezTo>
                  <a:pt x="1167013" y="29197"/>
                  <a:pt x="1147652" y="24943"/>
                  <a:pt x="985520" y="0"/>
                </a:cubicBezTo>
                <a:cubicBezTo>
                  <a:pt x="930283" y="3946"/>
                  <a:pt x="834471" y="7428"/>
                  <a:pt x="772160" y="20320"/>
                </a:cubicBezTo>
                <a:cubicBezTo>
                  <a:pt x="697338" y="35800"/>
                  <a:pt x="623488" y="55767"/>
                  <a:pt x="548640" y="71120"/>
                </a:cubicBezTo>
                <a:cubicBezTo>
                  <a:pt x="491370" y="82868"/>
                  <a:pt x="433331" y="90559"/>
                  <a:pt x="375920" y="101600"/>
                </a:cubicBezTo>
                <a:cubicBezTo>
                  <a:pt x="345258" y="107496"/>
                  <a:pt x="314603" y="113705"/>
                  <a:pt x="284480" y="121920"/>
                </a:cubicBezTo>
                <a:cubicBezTo>
                  <a:pt x="240039" y="134040"/>
                  <a:pt x="162560" y="159173"/>
                  <a:pt x="132080" y="18288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31CCDAE0-2CCD-4DC3-8E1E-472A63D66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9213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– přehled typů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9F16D7-EC29-4C3E-A693-53E6339BA589}"/>
              </a:ext>
            </a:extLst>
          </p:cNvPr>
          <p:cNvSpPr txBox="1"/>
          <p:nvPr/>
        </p:nvSpPr>
        <p:spPr>
          <a:xfrm>
            <a:off x="223838" y="538163"/>
            <a:ext cx="5891212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alfa – emise částic </a:t>
            </a:r>
            <a:r>
              <a:rPr lang="el-GR" dirty="0">
                <a:solidFill>
                  <a:schemeClr val="bg1">
                    <a:lumMod val="85000"/>
                  </a:schemeClr>
                </a:solidFill>
              </a:rPr>
              <a:t>α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minus – emise negatronu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plus – emise pozitronu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Elektronový záchyt (EZ)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/>
              <a:t>Přeměna gamma: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a) deexcitace vzbuzeného jádra 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b) isomerní přechod s měřitelnou délkou života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cs-CZ" dirty="0"/>
              <a:t>c) interní konverze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6. Přeměna p nebo n – emise nukleonů</a:t>
            </a:r>
          </a:p>
        </p:txBody>
      </p:sp>
      <p:pic>
        <p:nvPicPr>
          <p:cNvPr id="34820" name="Picture 7">
            <a:extLst>
              <a:ext uri="{FF2B5EF4-FFF2-40B4-BE49-F238E27FC236}">
                <a16:creationId xmlns:a16="http://schemas.microsoft.com/office/drawing/2014/main" id="{37C766D3-F28E-44D6-AD22-1BC7E99F9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3209925"/>
            <a:ext cx="4081463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Freeform: Shape 8">
            <a:extLst>
              <a:ext uri="{FF2B5EF4-FFF2-40B4-BE49-F238E27FC236}">
                <a16:creationId xmlns:a16="http://schemas.microsoft.com/office/drawing/2014/main" id="{B3EC0DD8-8A13-4867-93E0-E32A8B066D1D}"/>
              </a:ext>
            </a:extLst>
          </p:cNvPr>
          <p:cNvSpPr>
            <a:spLocks/>
          </p:cNvSpPr>
          <p:nvPr/>
        </p:nvSpPr>
        <p:spPr bwMode="auto">
          <a:xfrm>
            <a:off x="203200" y="3128963"/>
            <a:ext cx="2559050" cy="1503362"/>
          </a:xfrm>
          <a:custGeom>
            <a:avLst/>
            <a:gdLst>
              <a:gd name="T0" fmla="*/ 132041 w 2559800"/>
              <a:gd name="T1" fmla="*/ 182841 h 1503680"/>
              <a:gd name="T2" fmla="*/ 101570 w 2559800"/>
              <a:gd name="T3" fmla="*/ 264104 h 1503680"/>
              <a:gd name="T4" fmla="*/ 40628 w 2559800"/>
              <a:gd name="T5" fmla="*/ 365683 h 1503680"/>
              <a:gd name="T6" fmla="*/ 0 w 2559800"/>
              <a:gd name="T7" fmla="*/ 497735 h 1503680"/>
              <a:gd name="T8" fmla="*/ 111727 w 2559800"/>
              <a:gd name="T9" fmla="*/ 1198626 h 1503680"/>
              <a:gd name="T10" fmla="*/ 233612 w 2559800"/>
              <a:gd name="T11" fmla="*/ 1320521 h 1503680"/>
              <a:gd name="T12" fmla="*/ 355496 w 2559800"/>
              <a:gd name="T13" fmla="*/ 1411941 h 1503680"/>
              <a:gd name="T14" fmla="*/ 426595 w 2559800"/>
              <a:gd name="T15" fmla="*/ 1472888 h 1503680"/>
              <a:gd name="T16" fmla="*/ 457066 w 2559800"/>
              <a:gd name="T17" fmla="*/ 1483046 h 1503680"/>
              <a:gd name="T18" fmla="*/ 538322 w 2559800"/>
              <a:gd name="T19" fmla="*/ 1503362 h 1503680"/>
              <a:gd name="T20" fmla="*/ 700835 w 2559800"/>
              <a:gd name="T21" fmla="*/ 1483046 h 1503680"/>
              <a:gd name="T22" fmla="*/ 792248 w 2559800"/>
              <a:gd name="T23" fmla="*/ 1442415 h 1503680"/>
              <a:gd name="T24" fmla="*/ 1096959 w 2559800"/>
              <a:gd name="T25" fmla="*/ 1361152 h 1503680"/>
              <a:gd name="T26" fmla="*/ 1848578 w 2559800"/>
              <a:gd name="T27" fmla="*/ 1340836 h 1503680"/>
              <a:gd name="T28" fmla="*/ 2041562 w 2559800"/>
              <a:gd name="T29" fmla="*/ 1300205 h 1503680"/>
              <a:gd name="T30" fmla="*/ 2082190 w 2559800"/>
              <a:gd name="T31" fmla="*/ 1269731 h 1503680"/>
              <a:gd name="T32" fmla="*/ 2143132 w 2559800"/>
              <a:gd name="T33" fmla="*/ 1249416 h 1503680"/>
              <a:gd name="T34" fmla="*/ 2285330 w 2559800"/>
              <a:gd name="T35" fmla="*/ 1198626 h 1503680"/>
              <a:gd name="T36" fmla="*/ 2346272 w 2559800"/>
              <a:gd name="T37" fmla="*/ 1168153 h 1503680"/>
              <a:gd name="T38" fmla="*/ 2407214 w 2559800"/>
              <a:gd name="T39" fmla="*/ 1097048 h 1503680"/>
              <a:gd name="T40" fmla="*/ 2447843 w 2559800"/>
              <a:gd name="T41" fmla="*/ 1036101 h 1503680"/>
              <a:gd name="T42" fmla="*/ 2498628 w 2559800"/>
              <a:gd name="T43" fmla="*/ 934522 h 1503680"/>
              <a:gd name="T44" fmla="*/ 2508785 w 2559800"/>
              <a:gd name="T45" fmla="*/ 893891 h 1503680"/>
              <a:gd name="T46" fmla="*/ 2539256 w 2559800"/>
              <a:gd name="T47" fmla="*/ 843102 h 1503680"/>
              <a:gd name="T48" fmla="*/ 2529099 w 2559800"/>
              <a:gd name="T49" fmla="*/ 578998 h 1503680"/>
              <a:gd name="T50" fmla="*/ 2468157 w 2559800"/>
              <a:gd name="T51" fmla="*/ 497735 h 1503680"/>
              <a:gd name="T52" fmla="*/ 2153289 w 2559800"/>
              <a:gd name="T53" fmla="*/ 264104 h 1503680"/>
              <a:gd name="T54" fmla="*/ 2061876 w 2559800"/>
              <a:gd name="T55" fmla="*/ 243788 h 1503680"/>
              <a:gd name="T56" fmla="*/ 1960305 w 2559800"/>
              <a:gd name="T57" fmla="*/ 192999 h 1503680"/>
              <a:gd name="T58" fmla="*/ 1828264 w 2559800"/>
              <a:gd name="T59" fmla="*/ 111736 h 1503680"/>
              <a:gd name="T60" fmla="*/ 1361041 w 2559800"/>
              <a:gd name="T61" fmla="*/ 50789 h 1503680"/>
              <a:gd name="T62" fmla="*/ 985231 w 2559800"/>
              <a:gd name="T63" fmla="*/ 0 h 1503680"/>
              <a:gd name="T64" fmla="*/ 771934 w 2559800"/>
              <a:gd name="T65" fmla="*/ 20316 h 1503680"/>
              <a:gd name="T66" fmla="*/ 548479 w 2559800"/>
              <a:gd name="T67" fmla="*/ 71105 h 1503680"/>
              <a:gd name="T68" fmla="*/ 375810 w 2559800"/>
              <a:gd name="T69" fmla="*/ 101579 h 1503680"/>
              <a:gd name="T70" fmla="*/ 284397 w 2559800"/>
              <a:gd name="T71" fmla="*/ 121894 h 1503680"/>
              <a:gd name="T72" fmla="*/ 132041 w 2559800"/>
              <a:gd name="T73" fmla="*/ 182841 h 150368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559800" h="1503680">
                <a:moveTo>
                  <a:pt x="132080" y="182880"/>
                </a:moveTo>
                <a:cubicBezTo>
                  <a:pt x="101600" y="206587"/>
                  <a:pt x="114540" y="238279"/>
                  <a:pt x="101600" y="264160"/>
                </a:cubicBezTo>
                <a:cubicBezTo>
                  <a:pt x="83937" y="299485"/>
                  <a:pt x="56388" y="329540"/>
                  <a:pt x="40640" y="365760"/>
                </a:cubicBezTo>
                <a:cubicBezTo>
                  <a:pt x="22273" y="408004"/>
                  <a:pt x="13547" y="453813"/>
                  <a:pt x="0" y="497840"/>
                </a:cubicBezTo>
                <a:cubicBezTo>
                  <a:pt x="33553" y="873634"/>
                  <a:pt x="-23502" y="955409"/>
                  <a:pt x="111760" y="1198880"/>
                </a:cubicBezTo>
                <a:cubicBezTo>
                  <a:pt x="140674" y="1250925"/>
                  <a:pt x="192883" y="1280003"/>
                  <a:pt x="233680" y="1320800"/>
                </a:cubicBezTo>
                <a:cubicBezTo>
                  <a:pt x="330902" y="1418022"/>
                  <a:pt x="262432" y="1393606"/>
                  <a:pt x="355600" y="1412240"/>
                </a:cubicBezTo>
                <a:cubicBezTo>
                  <a:pt x="379307" y="1432560"/>
                  <a:pt x="401141" y="1455294"/>
                  <a:pt x="426720" y="1473200"/>
                </a:cubicBezTo>
                <a:cubicBezTo>
                  <a:pt x="435494" y="1479342"/>
                  <a:pt x="446868" y="1480542"/>
                  <a:pt x="457200" y="1483360"/>
                </a:cubicBezTo>
                <a:cubicBezTo>
                  <a:pt x="484143" y="1490708"/>
                  <a:pt x="511387" y="1496907"/>
                  <a:pt x="538480" y="1503680"/>
                </a:cubicBezTo>
                <a:cubicBezTo>
                  <a:pt x="592667" y="1496907"/>
                  <a:pt x="647940" y="1496104"/>
                  <a:pt x="701040" y="1483360"/>
                </a:cubicBezTo>
                <a:cubicBezTo>
                  <a:pt x="733474" y="1475576"/>
                  <a:pt x="760976" y="1453678"/>
                  <a:pt x="792480" y="1442720"/>
                </a:cubicBezTo>
                <a:cubicBezTo>
                  <a:pt x="821382" y="1432667"/>
                  <a:pt x="1076093" y="1362013"/>
                  <a:pt x="1097280" y="1361440"/>
                </a:cubicBezTo>
                <a:lnTo>
                  <a:pt x="1849120" y="1341120"/>
                </a:lnTo>
                <a:cubicBezTo>
                  <a:pt x="1923521" y="1331820"/>
                  <a:pt x="1967973" y="1330155"/>
                  <a:pt x="2042160" y="1300480"/>
                </a:cubicBezTo>
                <a:cubicBezTo>
                  <a:pt x="2057882" y="1294191"/>
                  <a:pt x="2067654" y="1277573"/>
                  <a:pt x="2082800" y="1270000"/>
                </a:cubicBezTo>
                <a:cubicBezTo>
                  <a:pt x="2101958" y="1260421"/>
                  <a:pt x="2123873" y="1257635"/>
                  <a:pt x="2143760" y="1249680"/>
                </a:cubicBezTo>
                <a:cubicBezTo>
                  <a:pt x="2274807" y="1197261"/>
                  <a:pt x="2190157" y="1218049"/>
                  <a:pt x="2286000" y="1198880"/>
                </a:cubicBezTo>
                <a:cubicBezTo>
                  <a:pt x="2306320" y="1188720"/>
                  <a:pt x="2328057" y="1181002"/>
                  <a:pt x="2346960" y="1168400"/>
                </a:cubicBezTo>
                <a:cubicBezTo>
                  <a:pt x="2368187" y="1154249"/>
                  <a:pt x="2393835" y="1116060"/>
                  <a:pt x="2407920" y="1097280"/>
                </a:cubicBezTo>
                <a:cubicBezTo>
                  <a:pt x="2435516" y="1014492"/>
                  <a:pt x="2393210" y="1126263"/>
                  <a:pt x="2448560" y="1036320"/>
                </a:cubicBezTo>
                <a:cubicBezTo>
                  <a:pt x="2468404" y="1004073"/>
                  <a:pt x="2490177" y="971454"/>
                  <a:pt x="2499360" y="934720"/>
                </a:cubicBezTo>
                <a:cubicBezTo>
                  <a:pt x="2502747" y="921173"/>
                  <a:pt x="2503849" y="906840"/>
                  <a:pt x="2509520" y="894080"/>
                </a:cubicBezTo>
                <a:cubicBezTo>
                  <a:pt x="2517540" y="876035"/>
                  <a:pt x="2529840" y="860213"/>
                  <a:pt x="2540000" y="843280"/>
                </a:cubicBezTo>
                <a:cubicBezTo>
                  <a:pt x="2564536" y="745134"/>
                  <a:pt x="2571616" y="735780"/>
                  <a:pt x="2529840" y="579120"/>
                </a:cubicBezTo>
                <a:cubicBezTo>
                  <a:pt x="2521114" y="546397"/>
                  <a:pt x="2492264" y="522338"/>
                  <a:pt x="2468880" y="497840"/>
                </a:cubicBezTo>
                <a:cubicBezTo>
                  <a:pt x="2358521" y="382226"/>
                  <a:pt x="2298767" y="327893"/>
                  <a:pt x="2153920" y="264160"/>
                </a:cubicBezTo>
                <a:cubicBezTo>
                  <a:pt x="2125341" y="251585"/>
                  <a:pt x="2092960" y="250613"/>
                  <a:pt x="2062480" y="243840"/>
                </a:cubicBezTo>
                <a:cubicBezTo>
                  <a:pt x="2028613" y="226907"/>
                  <a:pt x="1993843" y="211671"/>
                  <a:pt x="1960880" y="193040"/>
                </a:cubicBezTo>
                <a:cubicBezTo>
                  <a:pt x="1915876" y="167603"/>
                  <a:pt x="1878624" y="125541"/>
                  <a:pt x="1828800" y="111760"/>
                </a:cubicBezTo>
                <a:cubicBezTo>
                  <a:pt x="1631029" y="57057"/>
                  <a:pt x="1533463" y="69914"/>
                  <a:pt x="1361440" y="50800"/>
                </a:cubicBezTo>
                <a:cubicBezTo>
                  <a:pt x="1167013" y="29197"/>
                  <a:pt x="1147652" y="24943"/>
                  <a:pt x="985520" y="0"/>
                </a:cubicBezTo>
                <a:cubicBezTo>
                  <a:pt x="930283" y="3946"/>
                  <a:pt x="834471" y="7428"/>
                  <a:pt x="772160" y="20320"/>
                </a:cubicBezTo>
                <a:cubicBezTo>
                  <a:pt x="697338" y="35800"/>
                  <a:pt x="623488" y="55767"/>
                  <a:pt x="548640" y="71120"/>
                </a:cubicBezTo>
                <a:cubicBezTo>
                  <a:pt x="491370" y="82868"/>
                  <a:pt x="433331" y="90559"/>
                  <a:pt x="375920" y="101600"/>
                </a:cubicBezTo>
                <a:cubicBezTo>
                  <a:pt x="345258" y="107496"/>
                  <a:pt x="314603" y="113705"/>
                  <a:pt x="284480" y="121920"/>
                </a:cubicBezTo>
                <a:cubicBezTo>
                  <a:pt x="240039" y="134040"/>
                  <a:pt x="162560" y="159173"/>
                  <a:pt x="132080" y="18288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2" name="TextBox 9">
            <a:extLst>
              <a:ext uri="{FF2B5EF4-FFF2-40B4-BE49-F238E27FC236}">
                <a16:creationId xmlns:a16="http://schemas.microsoft.com/office/drawing/2014/main" id="{E933E97D-89CB-4BAB-89BA-F83087763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4703763"/>
            <a:ext cx="44196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cs-CZ" altLang="en-US" sz="1800" u="sng"/>
              <a:t>První fáze </a:t>
            </a:r>
            <a:r>
              <a:rPr lang="cs-CZ" altLang="en-US" sz="1800"/>
              <a:t>–  gamma záření vyrazí konverzní elektron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cs-CZ" altLang="en-US" sz="1800" u="sng"/>
              <a:t>Druhá fáze </a:t>
            </a:r>
            <a:r>
              <a:rPr lang="cs-CZ" altLang="en-US" sz="1800"/>
              <a:t>– podobná jako u EZ: přeskakování elektronů do nižších vrstev, X-Ray, Augerova elektrony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cs-CZ" altLang="en-US" sz="1800"/>
          </a:p>
        </p:txBody>
      </p:sp>
      <p:sp>
        <p:nvSpPr>
          <p:cNvPr id="34823" name="Rectangle 10">
            <a:extLst>
              <a:ext uri="{FF2B5EF4-FFF2-40B4-BE49-F238E27FC236}">
                <a16:creationId xmlns:a16="http://schemas.microsoft.com/office/drawing/2014/main" id="{444EF17F-A0E9-4C52-B6F1-4B1D5A489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5" y="5313363"/>
            <a:ext cx="3992563" cy="9350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>
            <a:extLst>
              <a:ext uri="{FF2B5EF4-FFF2-40B4-BE49-F238E27FC236}">
                <a16:creationId xmlns:a16="http://schemas.microsoft.com/office/drawing/2014/main" id="{E85DFC8D-7946-42A8-85D2-75DDB1BDF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9213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– přehled typů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108C23-E729-46F7-81CD-61CB4B57EC78}"/>
              </a:ext>
            </a:extLst>
          </p:cNvPr>
          <p:cNvSpPr txBox="1"/>
          <p:nvPr/>
        </p:nvSpPr>
        <p:spPr>
          <a:xfrm>
            <a:off x="223838" y="538163"/>
            <a:ext cx="5891212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alfa – emise částic </a:t>
            </a:r>
            <a:r>
              <a:rPr lang="el-GR" dirty="0">
                <a:solidFill>
                  <a:schemeClr val="bg1">
                    <a:lumMod val="85000"/>
                  </a:schemeClr>
                </a:solidFill>
              </a:rPr>
              <a:t>α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minus – emise negatronu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plus – emise pozitronu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Elektronový záchyt (EZ)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/>
              <a:t>Přeměna gamma: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a) deexcitace vzbuzeného jádra 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b) isomerní přechod s měřitelnou délkou života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cs-CZ" dirty="0"/>
              <a:t>c) interní konverze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6. Přeměna p nebo n – emise nukleonů</a:t>
            </a:r>
          </a:p>
        </p:txBody>
      </p:sp>
      <p:pic>
        <p:nvPicPr>
          <p:cNvPr id="35844" name="Picture 7">
            <a:extLst>
              <a:ext uri="{FF2B5EF4-FFF2-40B4-BE49-F238E27FC236}">
                <a16:creationId xmlns:a16="http://schemas.microsoft.com/office/drawing/2014/main" id="{6F0696DD-51DB-42AB-9B2E-DA017E158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3209925"/>
            <a:ext cx="4081463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3">
            <a:extLst>
              <a:ext uri="{FF2B5EF4-FFF2-40B4-BE49-F238E27FC236}">
                <a16:creationId xmlns:a16="http://schemas.microsoft.com/office/drawing/2014/main" id="{5711E4CA-57FC-40B3-B2DD-4FE2B824F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4703763"/>
            <a:ext cx="44196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cs-CZ" altLang="en-US" sz="1800" u="sng"/>
              <a:t>První fáze </a:t>
            </a:r>
            <a:r>
              <a:rPr lang="cs-CZ" altLang="en-US" sz="1800"/>
              <a:t>–  gamma záření vyrazí konverzní elektron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cs-CZ" altLang="en-US" sz="1800" u="sng"/>
              <a:t>Druhá fáze </a:t>
            </a:r>
            <a:r>
              <a:rPr lang="cs-CZ" altLang="en-US" sz="1800"/>
              <a:t>– podobná jako u EZ: přeskakování elektronů do nižších vrstev, X-Ray, Augerova elektrony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cs-CZ" altLang="en-US" sz="1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>
            <a:extLst>
              <a:ext uri="{FF2B5EF4-FFF2-40B4-BE49-F238E27FC236}">
                <a16:creationId xmlns:a16="http://schemas.microsoft.com/office/drawing/2014/main" id="{9BADAD65-F0BB-445D-8E97-B74615506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49213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– přehled typů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0BF057-EC56-4D48-926B-9DE60D7E6328}"/>
              </a:ext>
            </a:extLst>
          </p:cNvPr>
          <p:cNvSpPr txBox="1"/>
          <p:nvPr/>
        </p:nvSpPr>
        <p:spPr>
          <a:xfrm>
            <a:off x="223838" y="538163"/>
            <a:ext cx="5891212" cy="2586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alfa – emise částic </a:t>
            </a:r>
            <a:r>
              <a:rPr lang="el-GR" dirty="0">
                <a:solidFill>
                  <a:schemeClr val="bg1">
                    <a:lumMod val="85000"/>
                  </a:schemeClr>
                </a:solidFill>
              </a:rPr>
              <a:t>α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minus – emise negatronu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Přeměna beta plus – emise pozitronu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Elektronový záchyt (EZ)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dirty="0"/>
              <a:t>Přeměna gamma: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a) deexcitace vzbuzeného jádra 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b) isomerní přechod s měřitelnou délkou života</a:t>
            </a:r>
          </a:p>
          <a:p>
            <a:pPr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	c) interní konverze</a:t>
            </a:r>
          </a:p>
          <a:p>
            <a:pPr>
              <a:defRPr/>
            </a:pPr>
            <a:r>
              <a:rPr lang="cs-CZ" dirty="0"/>
              <a:t>6. Přeměna p nebo n – emise nukleonů</a:t>
            </a:r>
          </a:p>
        </p:txBody>
      </p:sp>
      <p:pic>
        <p:nvPicPr>
          <p:cNvPr id="36868" name="Picture 5">
            <a:extLst>
              <a:ext uri="{FF2B5EF4-FFF2-40B4-BE49-F238E27FC236}">
                <a16:creationId xmlns:a16="http://schemas.microsoft.com/office/drawing/2014/main" id="{1853B004-DEEB-4183-A6F4-1D4E72B1E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575050"/>
            <a:ext cx="6888162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>
            <a:extLst>
              <a:ext uri="{FF2B5EF4-FFF2-40B4-BE49-F238E27FC236}">
                <a16:creationId xmlns:a16="http://schemas.microsoft.com/office/drawing/2014/main" id="{14E9D665-938F-438D-BABC-8FCC8C4BD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</a:t>
            </a:r>
          </a:p>
        </p:txBody>
      </p:sp>
      <p:graphicFrame>
        <p:nvGraphicFramePr>
          <p:cNvPr id="37891" name="Object 1">
            <a:extLst>
              <a:ext uri="{FF2B5EF4-FFF2-40B4-BE49-F238E27FC236}">
                <a16:creationId xmlns:a16="http://schemas.microsoft.com/office/drawing/2014/main" id="{41C370F8-40B7-478A-8B27-6841C71F1D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1413" y="1725613"/>
          <a:ext cx="6503987" cy="296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CS ChemDraw Drawing" r:id="rId3" imgW="4199647" imgH="1913869" progId="ChemDraw.Document.6.0">
                  <p:embed/>
                </p:oleObj>
              </mc:Choice>
              <mc:Fallback>
                <p:oleObj name="CS ChemDraw Drawing" r:id="rId3" imgW="4199647" imgH="1913869" progId="ChemDraw.Document.6.0">
                  <p:embed/>
                  <p:pic>
                    <p:nvPicPr>
                      <p:cNvPr id="37891" name="Object 1">
                        <a:extLst>
                          <a:ext uri="{FF2B5EF4-FFF2-40B4-BE49-F238E27FC236}">
                            <a16:creationId xmlns:a16="http://schemas.microsoft.com/office/drawing/2014/main" id="{41C370F8-40B7-478A-8B27-6841C71F1D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413" y="1725613"/>
                        <a:ext cx="6503987" cy="296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>
            <a:extLst>
              <a:ext uri="{FF2B5EF4-FFF2-40B4-BE49-F238E27FC236}">
                <a16:creationId xmlns:a16="http://schemas.microsoft.com/office/drawing/2014/main" id="{E3E2F4DA-A5D1-4338-A522-476126CEF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1238" y="303213"/>
            <a:ext cx="457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b="1">
                <a:solidFill>
                  <a:srgbClr val="FF0000"/>
                </a:solidFill>
              </a:rPr>
              <a:t>Přirozená radioaktivita</a:t>
            </a:r>
            <a:endParaRPr lang="en-US" altLang="en-US" b="1">
              <a:solidFill>
                <a:srgbClr val="FF0000"/>
              </a:solidFill>
            </a:endParaRPr>
          </a:p>
        </p:txBody>
      </p:sp>
      <p:sp>
        <p:nvSpPr>
          <p:cNvPr id="38915" name="Rectangle 1">
            <a:extLst>
              <a:ext uri="{FF2B5EF4-FFF2-40B4-BE49-F238E27FC236}">
                <a16:creationId xmlns:a16="http://schemas.microsoft.com/office/drawing/2014/main" id="{5D0831E6-FE8D-44DE-BE5E-0F62E70B7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2760663"/>
            <a:ext cx="2293937" cy="3698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/>
              <a:t>Radioaktivita</a:t>
            </a:r>
            <a:endParaRPr lang="en-US" altLang="en-US"/>
          </a:p>
        </p:txBody>
      </p:sp>
      <p:sp>
        <p:nvSpPr>
          <p:cNvPr id="38916" name="Rectangle 21">
            <a:extLst>
              <a:ext uri="{FF2B5EF4-FFF2-40B4-BE49-F238E27FC236}">
                <a16:creationId xmlns:a16="http://schemas.microsoft.com/office/drawing/2014/main" id="{36F2F2D2-5460-42B9-AFCF-F87B89FBA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6084888"/>
            <a:ext cx="2295525" cy="368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/>
              <a:t>Umělá</a:t>
            </a:r>
            <a:endParaRPr lang="en-US" altLang="en-US"/>
          </a:p>
        </p:txBody>
      </p:sp>
      <p:sp>
        <p:nvSpPr>
          <p:cNvPr id="38917" name="Rectangle 22">
            <a:extLst>
              <a:ext uri="{FF2B5EF4-FFF2-40B4-BE49-F238E27FC236}">
                <a16:creationId xmlns:a16="http://schemas.microsoft.com/office/drawing/2014/main" id="{84901C75-E242-45EB-8E49-6E8393D21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688" y="4132263"/>
            <a:ext cx="2928937" cy="3079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1400"/>
              <a:t>Tvořící rozpadové řady</a:t>
            </a:r>
            <a:endParaRPr lang="en-US" altLang="en-US" sz="1400"/>
          </a:p>
        </p:txBody>
      </p:sp>
      <p:sp>
        <p:nvSpPr>
          <p:cNvPr id="38918" name="Rectangle 23">
            <a:extLst>
              <a:ext uri="{FF2B5EF4-FFF2-40B4-BE49-F238E27FC236}">
                <a16:creationId xmlns:a16="http://schemas.microsoft.com/office/drawing/2014/main" id="{0727A77A-93C7-40EF-9C15-EA2EFF93F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688" y="4633913"/>
            <a:ext cx="2928937" cy="3079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1400"/>
              <a:t>Netvořící rozpadové řady</a:t>
            </a:r>
            <a:endParaRPr lang="en-US" altLang="en-US" sz="1400"/>
          </a:p>
        </p:txBody>
      </p:sp>
      <p:sp>
        <p:nvSpPr>
          <p:cNvPr id="38919" name="Rectangle 24">
            <a:extLst>
              <a:ext uri="{FF2B5EF4-FFF2-40B4-BE49-F238E27FC236}">
                <a16:creationId xmlns:a16="http://schemas.microsoft.com/office/drawing/2014/main" id="{4B905924-51B0-4613-9A07-478BAB25D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0088" y="4132263"/>
            <a:ext cx="3349625" cy="3079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1400"/>
              <a:t>Pozůstatek matečných radionuklidů </a:t>
            </a:r>
            <a:endParaRPr lang="en-US" altLang="en-US" sz="1400"/>
          </a:p>
        </p:txBody>
      </p:sp>
      <p:sp>
        <p:nvSpPr>
          <p:cNvPr id="38920" name="Rectangle 25">
            <a:extLst>
              <a:ext uri="{FF2B5EF4-FFF2-40B4-BE49-F238E27FC236}">
                <a16:creationId xmlns:a16="http://schemas.microsoft.com/office/drawing/2014/main" id="{9ACBC56B-659B-4E53-96E6-968C80DD9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0088" y="4633913"/>
            <a:ext cx="3349625" cy="3079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1400"/>
              <a:t>Interakce hmoty s kosmickým zářením</a:t>
            </a:r>
            <a:endParaRPr lang="en-US" altLang="en-US" sz="1400"/>
          </a:p>
        </p:txBody>
      </p:sp>
      <p:cxnSp>
        <p:nvCxnSpPr>
          <p:cNvPr id="38921" name="Connector: Elbow 8">
            <a:extLst>
              <a:ext uri="{FF2B5EF4-FFF2-40B4-BE49-F238E27FC236}">
                <a16:creationId xmlns:a16="http://schemas.microsoft.com/office/drawing/2014/main" id="{470C257A-AFB1-45D5-B686-BC9A38BC60D9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962025" y="4005263"/>
            <a:ext cx="396875" cy="298450"/>
          </a:xfrm>
          <a:prstGeom prst="bentConnector3">
            <a:avLst>
              <a:gd name="adj1" fmla="val 101111"/>
            </a:avLst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22" name="Connector: Elbow 35">
            <a:extLst>
              <a:ext uri="{FF2B5EF4-FFF2-40B4-BE49-F238E27FC236}">
                <a16:creationId xmlns:a16="http://schemas.microsoft.com/office/drawing/2014/main" id="{5668C831-5BDB-4F09-A007-D21217A21E21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962819" y="4409282"/>
            <a:ext cx="395287" cy="298450"/>
          </a:xfrm>
          <a:prstGeom prst="bentConnector3">
            <a:avLst>
              <a:gd name="adj1" fmla="val 101111"/>
            </a:avLst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23" name="Straight Connector 12">
            <a:extLst>
              <a:ext uri="{FF2B5EF4-FFF2-40B4-BE49-F238E27FC236}">
                <a16:creationId xmlns:a16="http://schemas.microsoft.com/office/drawing/2014/main" id="{0CDFB244-E79E-4694-890E-31F038ED7891}"/>
              </a:ext>
            </a:extLst>
          </p:cNvPr>
          <p:cNvCxnSpPr>
            <a:cxnSpLocks/>
          </p:cNvCxnSpPr>
          <p:nvPr/>
        </p:nvCxnSpPr>
        <p:spPr bwMode="auto">
          <a:xfrm flipV="1">
            <a:off x="1011238" y="3648075"/>
            <a:ext cx="2390775" cy="3000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24" name="Connector: Elbow 39">
            <a:extLst>
              <a:ext uri="{FF2B5EF4-FFF2-40B4-BE49-F238E27FC236}">
                <a16:creationId xmlns:a16="http://schemas.microsoft.com/office/drawing/2014/main" id="{A104BC48-39F1-4F23-A8EA-DE25039C1FCA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7829550" y="4013200"/>
            <a:ext cx="395288" cy="300038"/>
          </a:xfrm>
          <a:prstGeom prst="bentConnector3">
            <a:avLst>
              <a:gd name="adj1" fmla="val 101111"/>
            </a:avLst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25" name="Connector: Elbow 40">
            <a:extLst>
              <a:ext uri="{FF2B5EF4-FFF2-40B4-BE49-F238E27FC236}">
                <a16:creationId xmlns:a16="http://schemas.microsoft.com/office/drawing/2014/main" id="{D9D37581-C899-4129-B9C4-F870BF5A29A3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7829550" y="4418013"/>
            <a:ext cx="395287" cy="300038"/>
          </a:xfrm>
          <a:prstGeom prst="bentConnector3">
            <a:avLst>
              <a:gd name="adj1" fmla="val 101111"/>
            </a:avLst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26" name="Straight Connector 41">
            <a:extLst>
              <a:ext uri="{FF2B5EF4-FFF2-40B4-BE49-F238E27FC236}">
                <a16:creationId xmlns:a16="http://schemas.microsoft.com/office/drawing/2014/main" id="{C6A0B652-4399-4D84-A33D-16386C67617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794375" y="3657600"/>
            <a:ext cx="2390775" cy="2984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927" name="Rectangle 20">
            <a:extLst>
              <a:ext uri="{FF2B5EF4-FFF2-40B4-BE49-F238E27FC236}">
                <a16:creationId xmlns:a16="http://schemas.microsoft.com/office/drawing/2014/main" id="{EC313B09-3D3D-4356-9827-51D23656A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388" y="3543300"/>
            <a:ext cx="2716212" cy="3381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en-US" sz="1600"/>
              <a:t>Přirozená</a:t>
            </a:r>
            <a:endParaRPr lang="en-US" altLang="en-US" sz="1600"/>
          </a:p>
        </p:txBody>
      </p:sp>
      <p:sp>
        <p:nvSpPr>
          <p:cNvPr id="38928" name="Arrow: Right 14">
            <a:extLst>
              <a:ext uri="{FF2B5EF4-FFF2-40B4-BE49-F238E27FC236}">
                <a16:creationId xmlns:a16="http://schemas.microsoft.com/office/drawing/2014/main" id="{D95CF470-435B-45C9-BE46-D93D8FA6621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29125" y="3070225"/>
            <a:ext cx="303213" cy="5191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8929" name="Arrow: Right 43">
            <a:extLst>
              <a:ext uri="{FF2B5EF4-FFF2-40B4-BE49-F238E27FC236}">
                <a16:creationId xmlns:a16="http://schemas.microsoft.com/office/drawing/2014/main" id="{E5E33E17-3B2B-4F02-B42C-58452316505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29126" y="5646737"/>
            <a:ext cx="303212" cy="5191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8930" name="TextBox 19">
            <a:extLst>
              <a:ext uri="{FF2B5EF4-FFF2-40B4-BE49-F238E27FC236}">
                <a16:creationId xmlns:a16="http://schemas.microsoft.com/office/drawing/2014/main" id="{493E0C68-88EA-43A5-8549-EBBBDB4FD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1222375"/>
            <a:ext cx="621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/>
              <a:t>- objev: Hanri Bacquerel – první experimentální pozorování</a:t>
            </a:r>
            <a:endParaRPr lang="en-US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BB89B299-5351-49E5-9952-CC2211339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900113"/>
            <a:ext cx="3240087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Rozvětvená radioaktivní přeměna</a:t>
            </a:r>
          </a:p>
        </p:txBody>
      </p:sp>
      <p:graphicFrame>
        <p:nvGraphicFramePr>
          <p:cNvPr id="39939" name="Object 4">
            <a:extLst>
              <a:ext uri="{FF2B5EF4-FFF2-40B4-BE49-F238E27FC236}">
                <a16:creationId xmlns:a16="http://schemas.microsoft.com/office/drawing/2014/main" id="{7468C409-BB02-4002-B7F0-208F2895B6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4" name="Rovnice" r:id="rId3" imgW="114151" imgH="215619" progId="Equation.3">
                  <p:embed/>
                </p:oleObj>
              </mc:Choice>
              <mc:Fallback>
                <p:oleObj name="Rovnice" r:id="rId3" imgW="114151" imgH="215619" progId="Equation.3">
                  <p:embed/>
                  <p:pic>
                    <p:nvPicPr>
                      <p:cNvPr id="39939" name="Object 4">
                        <a:extLst>
                          <a:ext uri="{FF2B5EF4-FFF2-40B4-BE49-F238E27FC236}">
                            <a16:creationId xmlns:a16="http://schemas.microsoft.com/office/drawing/2014/main" id="{7468C409-BB02-4002-B7F0-208F2895B6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0" name="Text Box 12">
            <a:extLst>
              <a:ext uri="{FF2B5EF4-FFF2-40B4-BE49-F238E27FC236}">
                <a16:creationId xmlns:a16="http://schemas.microsoft.com/office/drawing/2014/main" id="{C881899C-9417-459B-B488-34E92C33C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2289175"/>
            <a:ext cx="538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aseline="30000"/>
              <a:t>40</a:t>
            </a:r>
            <a:r>
              <a:rPr lang="cs-CZ" altLang="cs-CZ" sz="2000"/>
              <a:t>K</a:t>
            </a:r>
          </a:p>
        </p:txBody>
      </p:sp>
      <p:sp>
        <p:nvSpPr>
          <p:cNvPr id="39941" name="Line 13">
            <a:extLst>
              <a:ext uri="{FF2B5EF4-FFF2-40B4-BE49-F238E27FC236}">
                <a16:creationId xmlns:a16="http://schemas.microsoft.com/office/drawing/2014/main" id="{169671EB-572B-4299-A9BD-F2CEA3312A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84300" y="184785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9942" name="Line 14">
            <a:extLst>
              <a:ext uri="{FF2B5EF4-FFF2-40B4-BE49-F238E27FC236}">
                <a16:creationId xmlns:a16="http://schemas.microsoft.com/office/drawing/2014/main" id="{B6342855-8508-4A6A-B900-5CCC73AC0589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1384300" y="245745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9943" name="Line 15">
            <a:extLst>
              <a:ext uri="{FF2B5EF4-FFF2-40B4-BE49-F238E27FC236}">
                <a16:creationId xmlns:a16="http://schemas.microsoft.com/office/drawing/2014/main" id="{AA2F4224-3C17-47FD-8A9E-046B983E32DC}"/>
              </a:ext>
            </a:extLst>
          </p:cNvPr>
          <p:cNvSpPr>
            <a:spLocks noChangeShapeType="1"/>
          </p:cNvSpPr>
          <p:nvPr/>
        </p:nvSpPr>
        <p:spPr bwMode="auto">
          <a:xfrm rot="2700000" flipV="1">
            <a:off x="1536700" y="215265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9944" name="Text Box 16">
            <a:extLst>
              <a:ext uri="{FF2B5EF4-FFF2-40B4-BE49-F238E27FC236}">
                <a16:creationId xmlns:a16="http://schemas.microsoft.com/office/drawing/2014/main" id="{7C158702-BBFF-4623-B9FE-9E84C1A6C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575" y="1466850"/>
            <a:ext cx="644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aseline="30000"/>
              <a:t>40</a:t>
            </a:r>
            <a:r>
              <a:rPr lang="cs-CZ" altLang="cs-CZ" sz="1800"/>
              <a:t>Ca</a:t>
            </a:r>
          </a:p>
        </p:txBody>
      </p:sp>
      <p:sp>
        <p:nvSpPr>
          <p:cNvPr id="39945" name="Text Box 17">
            <a:extLst>
              <a:ext uri="{FF2B5EF4-FFF2-40B4-BE49-F238E27FC236}">
                <a16:creationId xmlns:a16="http://schemas.microsoft.com/office/drawing/2014/main" id="{B7D7721A-C89A-41A4-A5D5-448D579E1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239963"/>
            <a:ext cx="622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aseline="30000"/>
              <a:t>40</a:t>
            </a:r>
            <a:r>
              <a:rPr lang="cs-CZ" altLang="cs-CZ" sz="2000"/>
              <a:t>Ar</a:t>
            </a:r>
          </a:p>
        </p:txBody>
      </p:sp>
      <p:sp>
        <p:nvSpPr>
          <p:cNvPr id="39946" name="Text Box 18">
            <a:extLst>
              <a:ext uri="{FF2B5EF4-FFF2-40B4-BE49-F238E27FC236}">
                <a16:creationId xmlns:a16="http://schemas.microsoft.com/office/drawing/2014/main" id="{E4EC1A91-4C5F-4412-A2DA-226629F65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75" y="3005138"/>
            <a:ext cx="581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aseline="30000"/>
              <a:t>40</a:t>
            </a:r>
            <a:r>
              <a:rPr lang="cs-CZ" altLang="cs-CZ" sz="1800"/>
              <a:t>Ar</a:t>
            </a:r>
          </a:p>
        </p:txBody>
      </p:sp>
      <p:sp>
        <p:nvSpPr>
          <p:cNvPr id="39947" name="Text Box 19">
            <a:extLst>
              <a:ext uri="{FF2B5EF4-FFF2-40B4-BE49-F238E27FC236}">
                <a16:creationId xmlns:a16="http://schemas.microsoft.com/office/drawing/2014/main" id="{F789B78C-9928-4AFF-8262-A5C5B9C524C6}"/>
              </a:ext>
            </a:extLst>
          </p:cNvPr>
          <p:cNvSpPr txBox="1">
            <a:spLocks noChangeArrowheads="1"/>
          </p:cNvSpPr>
          <p:nvPr/>
        </p:nvSpPr>
        <p:spPr bwMode="auto">
          <a:xfrm rot="-2586276">
            <a:off x="1292225" y="1804988"/>
            <a:ext cx="36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ym typeface="Symbol" panose="05050102010706020507" pitchFamily="18" charset="2"/>
              </a:rPr>
              <a:t></a:t>
            </a:r>
            <a:r>
              <a:rPr lang="cs-CZ" altLang="cs-CZ" sz="1800" baseline="30000">
                <a:sym typeface="Symbol" panose="05050102010706020507" pitchFamily="18" charset="2"/>
              </a:rPr>
              <a:t>-</a:t>
            </a:r>
          </a:p>
        </p:txBody>
      </p:sp>
      <p:sp>
        <p:nvSpPr>
          <p:cNvPr id="39948" name="Text Box 20">
            <a:extLst>
              <a:ext uri="{FF2B5EF4-FFF2-40B4-BE49-F238E27FC236}">
                <a16:creationId xmlns:a16="http://schemas.microsoft.com/office/drawing/2014/main" id="{F181BB7D-4C24-43C2-A768-63C611628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425" y="21129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</a:t>
            </a:r>
            <a:r>
              <a:rPr lang="cs-CZ" altLang="cs-CZ" sz="1200"/>
              <a:t>z</a:t>
            </a:r>
          </a:p>
        </p:txBody>
      </p:sp>
      <p:sp>
        <p:nvSpPr>
          <p:cNvPr id="39949" name="Text Box 21">
            <a:extLst>
              <a:ext uri="{FF2B5EF4-FFF2-40B4-BE49-F238E27FC236}">
                <a16:creationId xmlns:a16="http://schemas.microsoft.com/office/drawing/2014/main" id="{3740383E-192F-481C-A7D0-CECF7FF7A157}"/>
              </a:ext>
            </a:extLst>
          </p:cNvPr>
          <p:cNvSpPr txBox="1">
            <a:spLocks noChangeArrowheads="1"/>
          </p:cNvSpPr>
          <p:nvPr/>
        </p:nvSpPr>
        <p:spPr bwMode="auto">
          <a:xfrm rot="2771557">
            <a:off x="1382712" y="2701926"/>
            <a:ext cx="3984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ym typeface="Symbol" panose="05050102010706020507" pitchFamily="18" charset="2"/>
              </a:rPr>
              <a:t></a:t>
            </a:r>
            <a:r>
              <a:rPr lang="cs-CZ" altLang="cs-CZ" sz="1800" baseline="30000">
                <a:sym typeface="Symbol" panose="05050102010706020507" pitchFamily="18" charset="2"/>
              </a:rPr>
              <a:t>+</a:t>
            </a:r>
            <a:endParaRPr lang="cs-CZ" altLang="cs-CZ" sz="1800" baseline="30000"/>
          </a:p>
        </p:txBody>
      </p:sp>
      <p:sp>
        <p:nvSpPr>
          <p:cNvPr id="39950" name="Text Box 22">
            <a:extLst>
              <a:ext uri="{FF2B5EF4-FFF2-40B4-BE49-F238E27FC236}">
                <a16:creationId xmlns:a16="http://schemas.microsoft.com/office/drawing/2014/main" id="{480313A8-B936-474C-86C4-B60469326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4825" y="1554163"/>
            <a:ext cx="539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89%</a:t>
            </a:r>
          </a:p>
        </p:txBody>
      </p:sp>
      <p:sp>
        <p:nvSpPr>
          <p:cNvPr id="39951" name="Text Box 23">
            <a:extLst>
              <a:ext uri="{FF2B5EF4-FFF2-40B4-BE49-F238E27FC236}">
                <a16:creationId xmlns:a16="http://schemas.microsoft.com/office/drawing/2014/main" id="{A5FAFD6C-CD33-47DC-A6F5-0E16E12A1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4825" y="2239963"/>
            <a:ext cx="539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11%</a:t>
            </a:r>
          </a:p>
        </p:txBody>
      </p:sp>
      <p:sp>
        <p:nvSpPr>
          <p:cNvPr id="39952" name="Text Box 24">
            <a:extLst>
              <a:ext uri="{FF2B5EF4-FFF2-40B4-BE49-F238E27FC236}">
                <a16:creationId xmlns:a16="http://schemas.microsoft.com/office/drawing/2014/main" id="{485E4A4F-C93E-4AEE-8270-729F3554E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4825" y="3001963"/>
            <a:ext cx="785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0,001%</a:t>
            </a:r>
          </a:p>
        </p:txBody>
      </p:sp>
      <p:sp>
        <p:nvSpPr>
          <p:cNvPr id="39953" name="Text Box 25">
            <a:extLst>
              <a:ext uri="{FF2B5EF4-FFF2-40B4-BE49-F238E27FC236}">
                <a16:creationId xmlns:a16="http://schemas.microsoft.com/office/drawing/2014/main" id="{50859EF7-C5D4-499E-B779-558562453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3740150"/>
            <a:ext cx="300196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Parciální přeměnové konstanty</a:t>
            </a:r>
          </a:p>
        </p:txBody>
      </p:sp>
      <p:graphicFrame>
        <p:nvGraphicFramePr>
          <p:cNvPr id="39954" name="Object 26">
            <a:extLst>
              <a:ext uri="{FF2B5EF4-FFF2-40B4-BE49-F238E27FC236}">
                <a16:creationId xmlns:a16="http://schemas.microsoft.com/office/drawing/2014/main" id="{6ADAFD2E-D971-4AFD-AF59-401CA004FF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6750" y="4135438"/>
          <a:ext cx="3905250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" name="Rovnice" r:id="rId5" imgW="2159000" imgH="368300" progId="Equation.3">
                  <p:embed/>
                </p:oleObj>
              </mc:Choice>
              <mc:Fallback>
                <p:oleObj name="Rovnice" r:id="rId5" imgW="2159000" imgH="368300" progId="Equation.3">
                  <p:embed/>
                  <p:pic>
                    <p:nvPicPr>
                      <p:cNvPr id="39954" name="Object 26">
                        <a:extLst>
                          <a:ext uri="{FF2B5EF4-FFF2-40B4-BE49-F238E27FC236}">
                            <a16:creationId xmlns:a16="http://schemas.microsoft.com/office/drawing/2014/main" id="{6ADAFD2E-D971-4AFD-AF59-401CA004FF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" y="4135438"/>
                        <a:ext cx="3905250" cy="66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55" name="TextBox 1">
            <a:extLst>
              <a:ext uri="{FF2B5EF4-FFF2-40B4-BE49-F238E27FC236}">
                <a16:creationId xmlns:a16="http://schemas.microsoft.com/office/drawing/2014/main" id="{85E5DEE5-D913-4C14-AD6C-78FEC6F9D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398463"/>
            <a:ext cx="2660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 b="1">
                <a:solidFill>
                  <a:srgbClr val="FF0000"/>
                </a:solidFill>
              </a:rPr>
              <a:t>Přirozená radioaktivita</a:t>
            </a:r>
            <a:endParaRPr lang="en-US" altLang="en-US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>
            <a:extLst>
              <a:ext uri="{FF2B5EF4-FFF2-40B4-BE49-F238E27FC236}">
                <a16:creationId xmlns:a16="http://schemas.microsoft.com/office/drawing/2014/main" id="{2163E346-9CE5-4544-BFDF-B969E30F5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57200"/>
            <a:ext cx="36861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Rozpadové řady – thoriová řada</a:t>
            </a:r>
          </a:p>
        </p:txBody>
      </p:sp>
      <p:pic>
        <p:nvPicPr>
          <p:cNvPr id="40963" name="Picture 5">
            <a:extLst>
              <a:ext uri="{FF2B5EF4-FFF2-40B4-BE49-F238E27FC236}">
                <a16:creationId xmlns:a16="http://schemas.microsoft.com/office/drawing/2014/main" id="{378BAF8F-4585-4F8A-B127-6A702752D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5715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1">
            <a:extLst>
              <a:ext uri="{FF2B5EF4-FFF2-40B4-BE49-F238E27FC236}">
                <a16:creationId xmlns:a16="http://schemas.microsoft.com/office/drawing/2014/main" id="{067B30D7-55A5-4F75-9400-6FBC74F1B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23950"/>
            <a:ext cx="2678113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>
            <a:extLst>
              <a:ext uri="{FF2B5EF4-FFF2-40B4-BE49-F238E27FC236}">
                <a16:creationId xmlns:a16="http://schemas.microsoft.com/office/drawing/2014/main" id="{81E41D6C-17FD-4C2D-B03F-F57A779ED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4953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 Box 4">
            <a:extLst>
              <a:ext uri="{FF2B5EF4-FFF2-40B4-BE49-F238E27FC236}">
                <a16:creationId xmlns:a16="http://schemas.microsoft.com/office/drawing/2014/main" id="{6C431AAB-E42F-431C-A0CB-70E769B25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57200"/>
            <a:ext cx="42497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Rozpadové řady – Uranová řada řada</a:t>
            </a: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4300730F-DC01-4114-9AF5-40E5A6CDB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95400"/>
            <a:ext cx="25034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6F25FEF8-F1F3-449A-9EC7-82B52F084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2176463"/>
            <a:ext cx="27432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7" name="Rectangle 8">
            <a:extLst>
              <a:ext uri="{FF2B5EF4-FFF2-40B4-BE49-F238E27FC236}">
                <a16:creationId xmlns:a16="http://schemas.microsoft.com/office/drawing/2014/main" id="{0E83EF25-93CD-4C01-B61C-AA59C8484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176463"/>
            <a:ext cx="27432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0676FF-295B-4298-9B6C-9DD45161BBB1}"/>
              </a:ext>
            </a:extLst>
          </p:cNvPr>
          <p:cNvSpPr/>
          <p:nvPr/>
        </p:nvSpPr>
        <p:spPr bwMode="auto">
          <a:xfrm>
            <a:off x="2133600" y="914400"/>
            <a:ext cx="4953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4098" name="Text Box 4">
            <a:extLst>
              <a:ext uri="{FF2B5EF4-FFF2-40B4-BE49-F238E27FC236}">
                <a16:creationId xmlns:a16="http://schemas.microsoft.com/office/drawing/2014/main" id="{F10FE3FA-5888-4851-9BCD-4F15662DF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990600"/>
            <a:ext cx="5083175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Jaderná (nukleární) reakce, jaderná přeměna</a:t>
            </a:r>
          </a:p>
        </p:txBody>
      </p:sp>
      <p:sp>
        <p:nvSpPr>
          <p:cNvPr id="6150" name="Text Box 7">
            <a:extLst>
              <a:ext uri="{FF2B5EF4-FFF2-40B4-BE49-F238E27FC236}">
                <a16:creationId xmlns:a16="http://schemas.microsoft.com/office/drawing/2014/main" id="{1CA833CD-F71A-4D66-AFF1-CF91F7EF6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209800"/>
            <a:ext cx="2667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Samovolná</a:t>
            </a:r>
            <a:br>
              <a:rPr lang="cs-CZ" altLang="cs-CZ" sz="1800"/>
            </a:br>
            <a:r>
              <a:rPr lang="cs-CZ" altLang="cs-CZ" sz="1800"/>
              <a:t>(radioaktivita, mononukleární reakce)</a:t>
            </a:r>
          </a:p>
        </p:txBody>
      </p:sp>
      <p:sp>
        <p:nvSpPr>
          <p:cNvPr id="6151" name="Text Box 8">
            <a:extLst>
              <a:ext uri="{FF2B5EF4-FFF2-40B4-BE49-F238E27FC236}">
                <a16:creationId xmlns:a16="http://schemas.microsoft.com/office/drawing/2014/main" id="{CF7071DC-3B24-41A6-A75E-F11EA81B0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209800"/>
            <a:ext cx="25908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Účinkem jiného jádra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nebo částice (reakce binukleární)</a:t>
            </a:r>
          </a:p>
        </p:txBody>
      </p:sp>
      <p:sp>
        <p:nvSpPr>
          <p:cNvPr id="4" name="Arrow: Bent 3">
            <a:extLst>
              <a:ext uri="{FF2B5EF4-FFF2-40B4-BE49-F238E27FC236}">
                <a16:creationId xmlns:a16="http://schemas.microsoft.com/office/drawing/2014/main" id="{2CCB943E-78BD-437E-8A97-570134948817}"/>
              </a:ext>
            </a:extLst>
          </p:cNvPr>
          <p:cNvSpPr/>
          <p:nvPr/>
        </p:nvSpPr>
        <p:spPr bwMode="auto">
          <a:xfrm rot="5400000">
            <a:off x="7239000" y="1143000"/>
            <a:ext cx="685800" cy="685800"/>
          </a:xfrm>
          <a:prstGeom prst="bentArrow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1DFD033B-071A-4C09-99FC-D69551394717}"/>
              </a:ext>
            </a:extLst>
          </p:cNvPr>
          <p:cNvSpPr/>
          <p:nvPr/>
        </p:nvSpPr>
        <p:spPr bwMode="auto">
          <a:xfrm rot="16200000" flipH="1">
            <a:off x="1295400" y="1143000"/>
            <a:ext cx="685800" cy="685800"/>
          </a:xfrm>
          <a:prstGeom prst="bentArrow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6154" name="Rectangle 4">
            <a:extLst>
              <a:ext uri="{FF2B5EF4-FFF2-40B4-BE49-F238E27FC236}">
                <a16:creationId xmlns:a16="http://schemas.microsoft.com/office/drawing/2014/main" id="{ED5FF045-9FC8-49C6-9F2A-0A1C3EC7C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Jaderné reakce – obecný přehled </a:t>
            </a:r>
          </a:p>
        </p:txBody>
      </p:sp>
      <p:pic>
        <p:nvPicPr>
          <p:cNvPr id="6155" name="Picture 6">
            <a:extLst>
              <a:ext uri="{FF2B5EF4-FFF2-40B4-BE49-F238E27FC236}">
                <a16:creationId xmlns:a16="http://schemas.microsoft.com/office/drawing/2014/main" id="{F7CB6C6A-1AC6-4000-96AF-743EC53F4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00400"/>
            <a:ext cx="215265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Rectangle 7">
            <a:extLst>
              <a:ext uri="{FF2B5EF4-FFF2-40B4-BE49-F238E27FC236}">
                <a16:creationId xmlns:a16="http://schemas.microsoft.com/office/drawing/2014/main" id="{D05580F1-3B2A-4A01-82C4-0D9D5478D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19800"/>
            <a:ext cx="3276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"/>
              <a:t>https://www.snexplores.org/article/explainer-radiation-radioactive-decay-chemistry-isotopes</a:t>
            </a:r>
          </a:p>
        </p:txBody>
      </p:sp>
      <p:pic>
        <p:nvPicPr>
          <p:cNvPr id="6157" name="Picture 12">
            <a:extLst>
              <a:ext uri="{FF2B5EF4-FFF2-40B4-BE49-F238E27FC236}">
                <a16:creationId xmlns:a16="http://schemas.microsoft.com/office/drawing/2014/main" id="{C64294C0-DA4C-4932-BE0E-EFBAF7B31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581400"/>
            <a:ext cx="32956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Rectangle 14">
            <a:extLst>
              <a:ext uri="{FF2B5EF4-FFF2-40B4-BE49-F238E27FC236}">
                <a16:creationId xmlns:a16="http://schemas.microsoft.com/office/drawing/2014/main" id="{B700FD8A-2B6E-4388-B029-4418AD710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5334000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"/>
              <a:t>https://saylordotorg.github.io/text_general-chemistry-principles-patterns-and-applications-v1.0/s24-02-nuclear-reactions.html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>
            <a:extLst>
              <a:ext uri="{FF2B5EF4-FFF2-40B4-BE49-F238E27FC236}">
                <a16:creationId xmlns:a16="http://schemas.microsoft.com/office/drawing/2014/main" id="{02332DEE-28FB-4F45-96A8-ECE10C94E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350963"/>
            <a:ext cx="5773738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>
            <a:extLst>
              <a:ext uri="{FF2B5EF4-FFF2-40B4-BE49-F238E27FC236}">
                <a16:creationId xmlns:a16="http://schemas.microsoft.com/office/drawing/2014/main" id="{C6849F8D-73C6-4354-AE5C-B8AA8258E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1219200"/>
            <a:ext cx="2714625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4">
            <a:extLst>
              <a:ext uri="{FF2B5EF4-FFF2-40B4-BE49-F238E27FC236}">
                <a16:creationId xmlns:a16="http://schemas.microsoft.com/office/drawing/2014/main" id="{10DF27CC-73E4-427E-876F-9B5E7D073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57200"/>
            <a:ext cx="5613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Rozpadové řady – Aktinová řada (aktino-uranová)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>
            <a:extLst>
              <a:ext uri="{FF2B5EF4-FFF2-40B4-BE49-F238E27FC236}">
                <a16:creationId xmlns:a16="http://schemas.microsoft.com/office/drawing/2014/main" id="{DA0ECBDA-DADE-4917-A808-6DB599181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1350963"/>
            <a:ext cx="514667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Řada thoriová              Th……   Pb (ThD)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Řada uranová              U (UI)……    Pb (RaG)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Řada aktiniová             U (AcU)…….    Pb (AcD)</a:t>
            </a:r>
          </a:p>
        </p:txBody>
      </p:sp>
      <p:sp>
        <p:nvSpPr>
          <p:cNvPr id="44035" name="Text Box 5">
            <a:extLst>
              <a:ext uri="{FF2B5EF4-FFF2-40B4-BE49-F238E27FC236}">
                <a16:creationId xmlns:a16="http://schemas.microsoft.com/office/drawing/2014/main" id="{2A92B8EF-EEA7-4334-B778-9DECAF13B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3124200"/>
            <a:ext cx="5530850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Emanace a aktivní depozit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aseline="30000"/>
              <a:t>222</a:t>
            </a:r>
            <a:r>
              <a:rPr lang="cs-CZ" altLang="cs-CZ" sz="1800"/>
              <a:t>Rn  (Uranová řada) – aktivita depozitu po dobu let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aseline="30000"/>
              <a:t>220</a:t>
            </a:r>
            <a:r>
              <a:rPr lang="cs-CZ" altLang="cs-CZ" sz="1800"/>
              <a:t>Rn – thoron (thoriová řada)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aseline="30000"/>
              <a:t>219</a:t>
            </a:r>
            <a:r>
              <a:rPr lang="cs-CZ" altLang="cs-CZ" sz="1800"/>
              <a:t>Rn – aktinon (aktinová řada)</a:t>
            </a:r>
          </a:p>
        </p:txBody>
      </p:sp>
      <p:sp>
        <p:nvSpPr>
          <p:cNvPr id="44036" name="TextBox 1">
            <a:extLst>
              <a:ext uri="{FF2B5EF4-FFF2-40B4-BE49-F238E27FC236}">
                <a16:creationId xmlns:a16="http://schemas.microsoft.com/office/drawing/2014/main" id="{2AE2F7B4-4A01-4BA8-B003-5E601522C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613" y="1335088"/>
            <a:ext cx="396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en-US" sz="1000"/>
              <a:t>232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en-US" sz="1000"/>
              <a:t>90</a:t>
            </a:r>
            <a:endParaRPr lang="en-US" altLang="en-US" sz="1000"/>
          </a:p>
        </p:txBody>
      </p:sp>
      <p:sp>
        <p:nvSpPr>
          <p:cNvPr id="44037" name="TextBox 4">
            <a:extLst>
              <a:ext uri="{FF2B5EF4-FFF2-40B4-BE49-F238E27FC236}">
                <a16:creationId xmlns:a16="http://schemas.microsoft.com/office/drawing/2014/main" id="{7C320841-8AD5-44C7-A275-6B0ED8D28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013" y="1335088"/>
            <a:ext cx="396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en-US" sz="1000"/>
              <a:t>208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en-US" sz="1000"/>
              <a:t>82</a:t>
            </a:r>
            <a:endParaRPr lang="en-US" altLang="en-US" sz="1000"/>
          </a:p>
        </p:txBody>
      </p:sp>
      <p:sp>
        <p:nvSpPr>
          <p:cNvPr id="44038" name="TextBox 5">
            <a:extLst>
              <a:ext uri="{FF2B5EF4-FFF2-40B4-BE49-F238E27FC236}">
                <a16:creationId xmlns:a16="http://schemas.microsoft.com/office/drawing/2014/main" id="{60D1CAD7-2462-4F02-B762-26EEF11EC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0" y="1884363"/>
            <a:ext cx="396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en-US" sz="1000"/>
              <a:t>206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en-US" sz="1000"/>
              <a:t>82</a:t>
            </a:r>
            <a:endParaRPr lang="en-US" altLang="en-US" sz="1000"/>
          </a:p>
        </p:txBody>
      </p:sp>
      <p:sp>
        <p:nvSpPr>
          <p:cNvPr id="44039" name="TextBox 6">
            <a:extLst>
              <a:ext uri="{FF2B5EF4-FFF2-40B4-BE49-F238E27FC236}">
                <a16:creationId xmlns:a16="http://schemas.microsoft.com/office/drawing/2014/main" id="{C55267F3-9F20-4C52-83A6-0AC70791F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0" y="2435225"/>
            <a:ext cx="396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en-US" sz="1000"/>
              <a:t>207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en-US" sz="1000"/>
              <a:t>82</a:t>
            </a:r>
            <a:endParaRPr lang="en-US" altLang="en-US" sz="1000"/>
          </a:p>
        </p:txBody>
      </p:sp>
      <p:sp>
        <p:nvSpPr>
          <p:cNvPr id="44040" name="TextBox 7">
            <a:extLst>
              <a:ext uri="{FF2B5EF4-FFF2-40B4-BE49-F238E27FC236}">
                <a16:creationId xmlns:a16="http://schemas.microsoft.com/office/drawing/2014/main" id="{C4871B7E-CC4D-4718-83C2-E72E641A5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613" y="1881188"/>
            <a:ext cx="396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en-US" sz="1000"/>
              <a:t>238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en-US" sz="1000"/>
              <a:t>92</a:t>
            </a:r>
            <a:endParaRPr lang="en-US" altLang="en-US" sz="1000"/>
          </a:p>
        </p:txBody>
      </p:sp>
      <p:sp>
        <p:nvSpPr>
          <p:cNvPr id="44041" name="TextBox 8">
            <a:extLst>
              <a:ext uri="{FF2B5EF4-FFF2-40B4-BE49-F238E27FC236}">
                <a16:creationId xmlns:a16="http://schemas.microsoft.com/office/drawing/2014/main" id="{857E4F58-6D7C-4389-A114-53CC943E2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613" y="2417763"/>
            <a:ext cx="396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en-US" sz="1000"/>
              <a:t>235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cs-CZ" altLang="en-US" sz="1000"/>
              <a:t>92</a:t>
            </a:r>
            <a:endParaRPr lang="en-US" altLang="en-US" sz="1000"/>
          </a:p>
        </p:txBody>
      </p:sp>
      <p:sp>
        <p:nvSpPr>
          <p:cNvPr id="44042" name="Rectangle 2">
            <a:extLst>
              <a:ext uri="{FF2B5EF4-FFF2-40B4-BE49-F238E27FC236}">
                <a16:creationId xmlns:a16="http://schemas.microsoft.com/office/drawing/2014/main" id="{9A3B2CFD-EDC5-48EA-919E-A67892916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" y="723900"/>
            <a:ext cx="2954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Rozpadové řady - shrnutí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>
            <a:extLst>
              <a:ext uri="{FF2B5EF4-FFF2-40B4-BE49-F238E27FC236}">
                <a16:creationId xmlns:a16="http://schemas.microsoft.com/office/drawing/2014/main" id="{DA0ACDBF-E831-4FA5-93AE-B3D1CB33E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255588"/>
            <a:ext cx="50450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Přirozené radioaktivní nuklidy netvořící řady</a:t>
            </a:r>
          </a:p>
        </p:txBody>
      </p:sp>
      <p:pic>
        <p:nvPicPr>
          <p:cNvPr id="45059" name="Picture 5">
            <a:extLst>
              <a:ext uri="{FF2B5EF4-FFF2-40B4-BE49-F238E27FC236}">
                <a16:creationId xmlns:a16="http://schemas.microsoft.com/office/drawing/2014/main" id="{13994317-7776-4B7C-AE22-F7CEDF12A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73163"/>
            <a:ext cx="8610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6">
            <a:extLst>
              <a:ext uri="{FF2B5EF4-FFF2-40B4-BE49-F238E27FC236}">
                <a16:creationId xmlns:a16="http://schemas.microsoft.com/office/drawing/2014/main" id="{91537433-EFDB-4AA5-84C9-63C0BEDC4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03625"/>
            <a:ext cx="8382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1" name="Picture 7">
            <a:extLst>
              <a:ext uri="{FF2B5EF4-FFF2-40B4-BE49-F238E27FC236}">
                <a16:creationId xmlns:a16="http://schemas.microsoft.com/office/drawing/2014/main" id="{BD82F385-677D-4287-A60C-FF6D9304F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396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8">
            <a:extLst>
              <a:ext uri="{FF2B5EF4-FFF2-40B4-BE49-F238E27FC236}">
                <a16:creationId xmlns:a16="http://schemas.microsoft.com/office/drawing/2014/main" id="{195285E9-7A92-41E1-869D-A2A5FEEE7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91200"/>
            <a:ext cx="571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3" name="Text Box 9">
            <a:extLst>
              <a:ext uri="{FF2B5EF4-FFF2-40B4-BE49-F238E27FC236}">
                <a16:creationId xmlns:a16="http://schemas.microsoft.com/office/drawing/2014/main" id="{E2D496F9-2158-494F-B7FD-165F5CD49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5402263"/>
            <a:ext cx="36591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7 izotopů, 144, 147, 148, 149, 150, 152, 154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>
            <a:extLst>
              <a:ext uri="{FF2B5EF4-FFF2-40B4-BE49-F238E27FC236}">
                <a16:creationId xmlns:a16="http://schemas.microsoft.com/office/drawing/2014/main" id="{3181B66A-E876-4974-A29D-35003F835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12788"/>
            <a:ext cx="7162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5">
            <a:extLst>
              <a:ext uri="{FF2B5EF4-FFF2-40B4-BE49-F238E27FC236}">
                <a16:creationId xmlns:a16="http://schemas.microsoft.com/office/drawing/2014/main" id="{D115C8E1-56D1-48FF-88E9-7670D1DDF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5562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4" name="Picture 6">
            <a:extLst>
              <a:ext uri="{FF2B5EF4-FFF2-40B4-BE49-F238E27FC236}">
                <a16:creationId xmlns:a16="http://schemas.microsoft.com/office/drawing/2014/main" id="{648A5B4A-2EF3-40F9-972C-0E6F00D7C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73288"/>
            <a:ext cx="762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7">
            <a:extLst>
              <a:ext uri="{FF2B5EF4-FFF2-40B4-BE49-F238E27FC236}">
                <a16:creationId xmlns:a16="http://schemas.microsoft.com/office/drawing/2014/main" id="{C98A1730-61BE-42DB-8438-3563AEBDE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55988"/>
            <a:ext cx="6781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6" name="Picture 9">
            <a:extLst>
              <a:ext uri="{FF2B5EF4-FFF2-40B4-BE49-F238E27FC236}">
                <a16:creationId xmlns:a16="http://schemas.microsoft.com/office/drawing/2014/main" id="{834BDEA4-6FDC-4113-87A1-1D8475554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51375"/>
            <a:ext cx="7620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7" name="Picture 10">
            <a:extLst>
              <a:ext uri="{FF2B5EF4-FFF2-40B4-BE49-F238E27FC236}">
                <a16:creationId xmlns:a16="http://schemas.microsoft.com/office/drawing/2014/main" id="{F4F068E6-DFB3-44AB-918A-9D87C83D6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62600"/>
            <a:ext cx="533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8" name="Text Box 4">
            <a:extLst>
              <a:ext uri="{FF2B5EF4-FFF2-40B4-BE49-F238E27FC236}">
                <a16:creationId xmlns:a16="http://schemas.microsoft.com/office/drawing/2014/main" id="{E53BF80E-4BD7-41F3-A674-18E160D4B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255588"/>
            <a:ext cx="50450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Přirozené radioaktivní nuklidy netvořící řady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>
            <a:extLst>
              <a:ext uri="{FF2B5EF4-FFF2-40B4-BE49-F238E27FC236}">
                <a16:creationId xmlns:a16="http://schemas.microsoft.com/office/drawing/2014/main" id="{4F53B97B-B44B-4FA4-8B7B-B383A8F26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525463"/>
            <a:ext cx="67373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C0000"/>
                </a:solidFill>
              </a:rPr>
              <a:t>Tritium (</a:t>
            </a:r>
            <a:r>
              <a:rPr lang="cs-CZ" altLang="cs-CZ" sz="1800" baseline="30000"/>
              <a:t>3</a:t>
            </a:r>
            <a:r>
              <a:rPr lang="cs-CZ" altLang="cs-CZ" sz="1800">
                <a:solidFill>
                  <a:srgbClr val="CC0000"/>
                </a:solidFill>
              </a:rPr>
              <a:t>H, 12,26 r, beta -)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Vznik působením neutronové složky kosmického záření na dusík</a:t>
            </a:r>
          </a:p>
        </p:txBody>
      </p:sp>
      <p:pic>
        <p:nvPicPr>
          <p:cNvPr id="47107" name="Picture 5">
            <a:extLst>
              <a:ext uri="{FF2B5EF4-FFF2-40B4-BE49-F238E27FC236}">
                <a16:creationId xmlns:a16="http://schemas.microsoft.com/office/drawing/2014/main" id="{0C4B056C-0EAA-4F27-8A6F-2EA5697BF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479550"/>
            <a:ext cx="1905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8" name="Text Box 6">
            <a:extLst>
              <a:ext uri="{FF2B5EF4-FFF2-40B4-BE49-F238E27FC236}">
                <a16:creationId xmlns:a16="http://schemas.microsoft.com/office/drawing/2014/main" id="{EAD8F971-420C-4301-A83A-98E0F4276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2051050"/>
            <a:ext cx="3298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C0000"/>
                </a:solidFill>
              </a:rPr>
              <a:t>Radiouhlík (</a:t>
            </a:r>
            <a:r>
              <a:rPr lang="cs-CZ" altLang="cs-CZ" sz="1800" baseline="30000"/>
              <a:t>14</a:t>
            </a:r>
            <a:r>
              <a:rPr lang="cs-CZ" altLang="cs-CZ" sz="1800">
                <a:solidFill>
                  <a:srgbClr val="CC0000"/>
                </a:solidFill>
              </a:rPr>
              <a:t>C, 5730 r, beta -)</a:t>
            </a:r>
          </a:p>
        </p:txBody>
      </p:sp>
      <p:pic>
        <p:nvPicPr>
          <p:cNvPr id="47109" name="Picture 7">
            <a:extLst>
              <a:ext uri="{FF2B5EF4-FFF2-40B4-BE49-F238E27FC236}">
                <a16:creationId xmlns:a16="http://schemas.microsoft.com/office/drawing/2014/main" id="{499D38AD-6444-40F6-AD74-FE99B34B9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2346325"/>
            <a:ext cx="167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8">
            <a:extLst>
              <a:ext uri="{FF2B5EF4-FFF2-40B4-BE49-F238E27FC236}">
                <a16:creationId xmlns:a16="http://schemas.microsoft.com/office/drawing/2014/main" id="{30B71D1B-9DDD-4FCD-8E93-AF65F91E2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2346325"/>
            <a:ext cx="1981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>
            <a:extLst>
              <a:ext uri="{FF2B5EF4-FFF2-40B4-BE49-F238E27FC236}">
                <a16:creationId xmlns:a16="http://schemas.microsoft.com/office/drawing/2014/main" id="{10EE9F0F-D20F-418A-97C6-877693B37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525463"/>
            <a:ext cx="67373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C0000"/>
                </a:solidFill>
              </a:rPr>
              <a:t>Tritium (</a:t>
            </a:r>
            <a:r>
              <a:rPr lang="cs-CZ" altLang="cs-CZ" sz="1800" baseline="30000"/>
              <a:t>3</a:t>
            </a:r>
            <a:r>
              <a:rPr lang="cs-CZ" altLang="cs-CZ" sz="1800">
                <a:solidFill>
                  <a:srgbClr val="CC0000"/>
                </a:solidFill>
              </a:rPr>
              <a:t>H, 12,26 r, beta -)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Vznik působením neutronové složky kosmického záření na dusík</a:t>
            </a:r>
          </a:p>
        </p:txBody>
      </p:sp>
      <p:pic>
        <p:nvPicPr>
          <p:cNvPr id="48131" name="Picture 5">
            <a:extLst>
              <a:ext uri="{FF2B5EF4-FFF2-40B4-BE49-F238E27FC236}">
                <a16:creationId xmlns:a16="http://schemas.microsoft.com/office/drawing/2014/main" id="{9EF1A5DB-9604-4EE1-808A-95BBCB39D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479550"/>
            <a:ext cx="1905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2" name="Text Box 6">
            <a:extLst>
              <a:ext uri="{FF2B5EF4-FFF2-40B4-BE49-F238E27FC236}">
                <a16:creationId xmlns:a16="http://schemas.microsoft.com/office/drawing/2014/main" id="{12D57A31-9E98-4CCB-AD21-F6B483082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2051050"/>
            <a:ext cx="3298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C0000"/>
                </a:solidFill>
              </a:rPr>
              <a:t>Radiouhlík (</a:t>
            </a:r>
            <a:r>
              <a:rPr lang="cs-CZ" altLang="cs-CZ" sz="1800" baseline="30000"/>
              <a:t>14</a:t>
            </a:r>
            <a:r>
              <a:rPr lang="cs-CZ" altLang="cs-CZ" sz="1800">
                <a:solidFill>
                  <a:srgbClr val="CC0000"/>
                </a:solidFill>
              </a:rPr>
              <a:t>C, 5730 r, beta -)</a:t>
            </a:r>
          </a:p>
        </p:txBody>
      </p:sp>
      <p:pic>
        <p:nvPicPr>
          <p:cNvPr id="48133" name="Picture 7">
            <a:extLst>
              <a:ext uri="{FF2B5EF4-FFF2-40B4-BE49-F238E27FC236}">
                <a16:creationId xmlns:a16="http://schemas.microsoft.com/office/drawing/2014/main" id="{F99EE3FE-147F-4F91-840F-D1EAFDC78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2346325"/>
            <a:ext cx="167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4" name="Picture 8">
            <a:extLst>
              <a:ext uri="{FF2B5EF4-FFF2-40B4-BE49-F238E27FC236}">
                <a16:creationId xmlns:a16="http://schemas.microsoft.com/office/drawing/2014/main" id="{BFA2DC76-3AE3-40A7-BD52-C59837367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2346325"/>
            <a:ext cx="1981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5" name="Picture 1">
            <a:extLst>
              <a:ext uri="{FF2B5EF4-FFF2-40B4-BE49-F238E27FC236}">
                <a16:creationId xmlns:a16="http://schemas.microsoft.com/office/drawing/2014/main" id="{F3818B82-E112-4A71-8B6E-AF2D6AACE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3181350"/>
            <a:ext cx="41163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2">
            <a:extLst>
              <a:ext uri="{FF2B5EF4-FFF2-40B4-BE49-F238E27FC236}">
                <a16:creationId xmlns:a16="http://schemas.microsoft.com/office/drawing/2014/main" id="{991CD3F5-450E-4DDC-9AC4-265A18276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0" y="2933700"/>
            <a:ext cx="2655888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3">
            <a:extLst>
              <a:ext uri="{FF2B5EF4-FFF2-40B4-BE49-F238E27FC236}">
                <a16:creationId xmlns:a16="http://schemas.microsoft.com/office/drawing/2014/main" id="{F6D9BA44-05DD-4A17-B227-E2A10E3AB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5692775"/>
            <a:ext cx="3465512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8" name="Rectangle 4">
            <a:extLst>
              <a:ext uri="{FF2B5EF4-FFF2-40B4-BE49-F238E27FC236}">
                <a16:creationId xmlns:a16="http://schemas.microsoft.com/office/drawing/2014/main" id="{F6DCA084-BBC9-4AD9-B04A-ED9761038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38" y="2854325"/>
            <a:ext cx="3497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Linux Libertine"/>
              </a:rPr>
              <a:t>Radiokarbonová metoda datování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4">
            <a:extLst>
              <a:ext uri="{FF2B5EF4-FFF2-40B4-BE49-F238E27FC236}">
                <a16:creationId xmlns:a16="http://schemas.microsoft.com/office/drawing/2014/main" id="{1C8BDD7C-040D-48B0-8B74-CB5E8BCDF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525463"/>
            <a:ext cx="67373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C0000"/>
                </a:solidFill>
              </a:rPr>
              <a:t>Tritium (</a:t>
            </a:r>
            <a:r>
              <a:rPr lang="cs-CZ" altLang="cs-CZ" sz="1800" baseline="30000"/>
              <a:t>3</a:t>
            </a:r>
            <a:r>
              <a:rPr lang="cs-CZ" altLang="cs-CZ" sz="1800">
                <a:solidFill>
                  <a:srgbClr val="CC0000"/>
                </a:solidFill>
              </a:rPr>
              <a:t>H, 12,26 r, beta -)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Vznik působením neutronové složky kosmického záření na dusík</a:t>
            </a:r>
          </a:p>
        </p:txBody>
      </p:sp>
      <p:pic>
        <p:nvPicPr>
          <p:cNvPr id="49155" name="Picture 5">
            <a:extLst>
              <a:ext uri="{FF2B5EF4-FFF2-40B4-BE49-F238E27FC236}">
                <a16:creationId xmlns:a16="http://schemas.microsoft.com/office/drawing/2014/main" id="{5230BFCE-479F-4558-AD51-36EAE907C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479550"/>
            <a:ext cx="1905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Text Box 6">
            <a:extLst>
              <a:ext uri="{FF2B5EF4-FFF2-40B4-BE49-F238E27FC236}">
                <a16:creationId xmlns:a16="http://schemas.microsoft.com/office/drawing/2014/main" id="{ADBC60CA-9FAF-4017-BC8B-4F5D197FB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2051050"/>
            <a:ext cx="3298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CC0000"/>
                </a:solidFill>
              </a:rPr>
              <a:t>Radiouhlík (</a:t>
            </a:r>
            <a:r>
              <a:rPr lang="cs-CZ" altLang="cs-CZ" sz="1800" baseline="30000"/>
              <a:t>14</a:t>
            </a:r>
            <a:r>
              <a:rPr lang="cs-CZ" altLang="cs-CZ" sz="1800">
                <a:solidFill>
                  <a:srgbClr val="CC0000"/>
                </a:solidFill>
              </a:rPr>
              <a:t>C, 5730 r, beta -)</a:t>
            </a:r>
          </a:p>
        </p:txBody>
      </p:sp>
      <p:pic>
        <p:nvPicPr>
          <p:cNvPr id="49157" name="Picture 7">
            <a:extLst>
              <a:ext uri="{FF2B5EF4-FFF2-40B4-BE49-F238E27FC236}">
                <a16:creationId xmlns:a16="http://schemas.microsoft.com/office/drawing/2014/main" id="{6736621B-F7E9-4256-8707-0E466D299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584450"/>
            <a:ext cx="1676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8" name="Picture 8">
            <a:extLst>
              <a:ext uri="{FF2B5EF4-FFF2-40B4-BE49-F238E27FC236}">
                <a16:creationId xmlns:a16="http://schemas.microsoft.com/office/drawing/2014/main" id="{416B458A-3BF0-4BE4-B6A1-E24C2CF48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2584450"/>
            <a:ext cx="1981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9" name="Text Box 9">
            <a:extLst>
              <a:ext uri="{FF2B5EF4-FFF2-40B4-BE49-F238E27FC236}">
                <a16:creationId xmlns:a16="http://schemas.microsoft.com/office/drawing/2014/main" id="{943D2DB2-E1E7-4E14-8CDB-033367506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3611563"/>
            <a:ext cx="4926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Stejným způsobem vznikají </a:t>
            </a:r>
            <a:r>
              <a:rPr lang="cs-CZ" altLang="cs-CZ" sz="1800" baseline="30000"/>
              <a:t>7</a:t>
            </a:r>
            <a:r>
              <a:rPr lang="cs-CZ" altLang="cs-CZ" sz="1800"/>
              <a:t>Be, </a:t>
            </a:r>
            <a:r>
              <a:rPr lang="cs-CZ" altLang="cs-CZ" sz="1800" baseline="30000"/>
              <a:t>32</a:t>
            </a:r>
            <a:r>
              <a:rPr lang="cs-CZ" altLang="cs-CZ" sz="1800"/>
              <a:t>P, </a:t>
            </a:r>
            <a:r>
              <a:rPr lang="cs-CZ" altLang="cs-CZ" sz="1800" baseline="30000"/>
              <a:t>36</a:t>
            </a:r>
            <a:r>
              <a:rPr lang="cs-CZ" altLang="cs-CZ" sz="1800"/>
              <a:t>Cl, </a:t>
            </a:r>
            <a:r>
              <a:rPr lang="cs-CZ" altLang="cs-CZ" sz="1800" baseline="30000"/>
              <a:t>39</a:t>
            </a:r>
            <a:r>
              <a:rPr lang="cs-CZ" altLang="cs-CZ" sz="1800"/>
              <a:t> Ar</a:t>
            </a:r>
          </a:p>
        </p:txBody>
      </p:sp>
      <p:sp>
        <p:nvSpPr>
          <p:cNvPr id="49160" name="Text Box 10">
            <a:extLst>
              <a:ext uri="{FF2B5EF4-FFF2-40B4-BE49-F238E27FC236}">
                <a16:creationId xmlns:a16="http://schemas.microsoft.com/office/drawing/2014/main" id="{E94DB610-4DD9-45E6-AEAB-087983A6B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4195763"/>
            <a:ext cx="3908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aseline="30000"/>
              <a:t>22</a:t>
            </a:r>
            <a:r>
              <a:rPr lang="cs-CZ" altLang="cs-CZ" sz="1800"/>
              <a:t>Na- reakce kosmického záření s Ar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>
            <a:extLst>
              <a:ext uri="{FF2B5EF4-FFF2-40B4-BE49-F238E27FC236}">
                <a16:creationId xmlns:a16="http://schemas.microsoft.com/office/drawing/2014/main" id="{0F8041B8-516C-46CC-B918-0A130BBF1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397000"/>
            <a:ext cx="7258050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4">
            <a:extLst>
              <a:ext uri="{FF2B5EF4-FFF2-40B4-BE49-F238E27FC236}">
                <a16:creationId xmlns:a16="http://schemas.microsoft.com/office/drawing/2014/main" id="{D6758073-0C92-4CC5-B5C8-1F9C08526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404813"/>
            <a:ext cx="4287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 b="1">
                <a:solidFill>
                  <a:srgbClr val="FF0000"/>
                </a:solidFill>
              </a:rPr>
              <a:t>Průchod a efekt radioaktivního záření</a:t>
            </a:r>
            <a:endParaRPr lang="en-US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7">
            <a:extLst>
              <a:ext uri="{FF2B5EF4-FFF2-40B4-BE49-F238E27FC236}">
                <a16:creationId xmlns:a16="http://schemas.microsoft.com/office/drawing/2014/main" id="{F24F383B-BDB6-4D3F-AF3F-7C367434D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581400"/>
            <a:ext cx="32956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5">
            <a:extLst>
              <a:ext uri="{FF2B5EF4-FFF2-40B4-BE49-F238E27FC236}">
                <a16:creationId xmlns:a16="http://schemas.microsoft.com/office/drawing/2014/main" id="{FC1D1D54-69D5-4146-9747-2984FE267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267200"/>
            <a:ext cx="20574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05A10B19-52BD-4591-8B7B-FC725FA05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2176463"/>
            <a:ext cx="27432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3" name="Rectangle 8">
            <a:extLst>
              <a:ext uri="{FF2B5EF4-FFF2-40B4-BE49-F238E27FC236}">
                <a16:creationId xmlns:a16="http://schemas.microsoft.com/office/drawing/2014/main" id="{47831713-56A6-483B-9AC4-AF51C6CE9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176463"/>
            <a:ext cx="27432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CDBC2B-C59F-4F1E-8635-78618EEEA2F4}"/>
              </a:ext>
            </a:extLst>
          </p:cNvPr>
          <p:cNvSpPr/>
          <p:nvPr/>
        </p:nvSpPr>
        <p:spPr bwMode="auto">
          <a:xfrm>
            <a:off x="2133600" y="914400"/>
            <a:ext cx="4953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4098" name="Text Box 4">
            <a:extLst>
              <a:ext uri="{FF2B5EF4-FFF2-40B4-BE49-F238E27FC236}">
                <a16:creationId xmlns:a16="http://schemas.microsoft.com/office/drawing/2014/main" id="{39459E00-66E8-4F9D-A782-B7883C902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990600"/>
            <a:ext cx="5083175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Jaderná (nukleární) reakce, jaderná přeměna</a:t>
            </a:r>
          </a:p>
        </p:txBody>
      </p:sp>
      <p:sp>
        <p:nvSpPr>
          <p:cNvPr id="7176" name="Text Box 7">
            <a:extLst>
              <a:ext uri="{FF2B5EF4-FFF2-40B4-BE49-F238E27FC236}">
                <a16:creationId xmlns:a16="http://schemas.microsoft.com/office/drawing/2014/main" id="{6D0594BE-4DDE-4C9A-BB07-53FFF5C96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209800"/>
            <a:ext cx="2667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Samovolná</a:t>
            </a:r>
            <a:br>
              <a:rPr lang="cs-CZ" altLang="cs-CZ" sz="1800"/>
            </a:br>
            <a:r>
              <a:rPr lang="cs-CZ" altLang="cs-CZ" sz="1800"/>
              <a:t>(radioaktivita, mononukleární reakce)</a:t>
            </a:r>
          </a:p>
        </p:txBody>
      </p:sp>
      <p:sp>
        <p:nvSpPr>
          <p:cNvPr id="7177" name="Text Box 8">
            <a:extLst>
              <a:ext uri="{FF2B5EF4-FFF2-40B4-BE49-F238E27FC236}">
                <a16:creationId xmlns:a16="http://schemas.microsoft.com/office/drawing/2014/main" id="{F8F9E9CB-8D33-4B50-90CA-29A314B2A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209800"/>
            <a:ext cx="25908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Účinkem jiného jádra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nebo částice (reakce binukleární)</a:t>
            </a:r>
          </a:p>
        </p:txBody>
      </p:sp>
      <p:sp>
        <p:nvSpPr>
          <p:cNvPr id="4" name="Arrow: Bent 3">
            <a:extLst>
              <a:ext uri="{FF2B5EF4-FFF2-40B4-BE49-F238E27FC236}">
                <a16:creationId xmlns:a16="http://schemas.microsoft.com/office/drawing/2014/main" id="{049BA339-4BED-426F-90A5-9B413FD0B136}"/>
              </a:ext>
            </a:extLst>
          </p:cNvPr>
          <p:cNvSpPr/>
          <p:nvPr/>
        </p:nvSpPr>
        <p:spPr bwMode="auto">
          <a:xfrm rot="5400000">
            <a:off x="7239000" y="1143000"/>
            <a:ext cx="685800" cy="685800"/>
          </a:xfrm>
          <a:prstGeom prst="bentArrow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030EED31-5FAE-4DC8-853A-719AD87ED289}"/>
              </a:ext>
            </a:extLst>
          </p:cNvPr>
          <p:cNvSpPr/>
          <p:nvPr/>
        </p:nvSpPr>
        <p:spPr bwMode="auto">
          <a:xfrm rot="16200000" flipH="1">
            <a:off x="1295400" y="1143000"/>
            <a:ext cx="685800" cy="685800"/>
          </a:xfrm>
          <a:prstGeom prst="bentArrow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7180" name="Text Box 9">
            <a:extLst>
              <a:ext uri="{FF2B5EF4-FFF2-40B4-BE49-F238E27FC236}">
                <a16:creationId xmlns:a16="http://schemas.microsoft.com/office/drawing/2014/main" id="{97BD87B3-AB51-41CE-A389-DE6315589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267200"/>
            <a:ext cx="1992313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Produkty: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nové jádro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jaderné záření   </a:t>
            </a:r>
          </a:p>
        </p:txBody>
      </p:sp>
      <p:sp>
        <p:nvSpPr>
          <p:cNvPr id="7181" name="Arrow: Right 4">
            <a:extLst>
              <a:ext uri="{FF2B5EF4-FFF2-40B4-BE49-F238E27FC236}">
                <a16:creationId xmlns:a16="http://schemas.microsoft.com/office/drawing/2014/main" id="{1268B96C-005A-4A6E-8DCC-B40751E59204}"/>
              </a:ext>
            </a:extLst>
          </p:cNvPr>
          <p:cNvSpPr>
            <a:spLocks noChangeArrowheads="1"/>
          </p:cNvSpPr>
          <p:nvPr/>
        </p:nvSpPr>
        <p:spPr bwMode="auto">
          <a:xfrm rot="2915100">
            <a:off x="2986088" y="3649663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82" name="Arrow: Right 13">
            <a:extLst>
              <a:ext uri="{FF2B5EF4-FFF2-40B4-BE49-F238E27FC236}">
                <a16:creationId xmlns:a16="http://schemas.microsoft.com/office/drawing/2014/main" id="{9319327D-3AA7-4395-B9DD-B680C981CE45}"/>
              </a:ext>
            </a:extLst>
          </p:cNvPr>
          <p:cNvSpPr>
            <a:spLocks noChangeArrowheads="1"/>
          </p:cNvSpPr>
          <p:nvPr/>
        </p:nvSpPr>
        <p:spPr bwMode="auto">
          <a:xfrm rot="18684900" flipH="1">
            <a:off x="5119688" y="3649663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83" name="Rectangle 4">
            <a:extLst>
              <a:ext uri="{FF2B5EF4-FFF2-40B4-BE49-F238E27FC236}">
                <a16:creationId xmlns:a16="http://schemas.microsoft.com/office/drawing/2014/main" id="{FE14A2EC-E9C8-4EC2-935F-03A9D6D70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Jaderné reakce – obecný přehled </a:t>
            </a:r>
          </a:p>
        </p:txBody>
      </p:sp>
      <p:pic>
        <p:nvPicPr>
          <p:cNvPr id="7184" name="Picture 6">
            <a:extLst>
              <a:ext uri="{FF2B5EF4-FFF2-40B4-BE49-F238E27FC236}">
                <a16:creationId xmlns:a16="http://schemas.microsoft.com/office/drawing/2014/main" id="{4BD7BF41-4A7D-4FB5-A224-4E990BC44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00400"/>
            <a:ext cx="215265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Rectangle 7">
            <a:extLst>
              <a:ext uri="{FF2B5EF4-FFF2-40B4-BE49-F238E27FC236}">
                <a16:creationId xmlns:a16="http://schemas.microsoft.com/office/drawing/2014/main" id="{E53BC459-C5EB-4FCB-8887-0E2CB4888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19800"/>
            <a:ext cx="3276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"/>
              <a:t>https://www.snexplores.org/article/explainer-radiation-radioactive-decay-chemistry-isotopes</a:t>
            </a:r>
          </a:p>
        </p:txBody>
      </p:sp>
      <p:sp>
        <p:nvSpPr>
          <p:cNvPr id="7186" name="Rectangle 18">
            <a:extLst>
              <a:ext uri="{FF2B5EF4-FFF2-40B4-BE49-F238E27FC236}">
                <a16:creationId xmlns:a16="http://schemas.microsoft.com/office/drawing/2014/main" id="{998BA18B-BC95-49B4-B28B-B484E3C99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5334000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"/>
              <a:t>https://saylordotorg.github.io/text_general-chemistry-principles-patterns-and-applications-v1.0/s24-02-nuclear-reactions.html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8">
            <a:extLst>
              <a:ext uri="{FF2B5EF4-FFF2-40B4-BE49-F238E27FC236}">
                <a16:creationId xmlns:a16="http://schemas.microsoft.com/office/drawing/2014/main" id="{6FDE7B49-E051-45D4-B07E-C1F6D66C6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1133475"/>
            <a:ext cx="8878887" cy="2047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03" name="Text Box 5">
            <a:extLst>
              <a:ext uri="{FF2B5EF4-FFF2-40B4-BE49-F238E27FC236}">
                <a16:creationId xmlns:a16="http://schemas.microsoft.com/office/drawing/2014/main" id="{34889BFE-9E18-4349-A7FC-BDEA41E60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1408113"/>
            <a:ext cx="965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X  +  x  </a:t>
            </a:r>
          </a:p>
        </p:txBody>
      </p:sp>
      <p:sp>
        <p:nvSpPr>
          <p:cNvPr id="51204" name="Line 6">
            <a:extLst>
              <a:ext uri="{FF2B5EF4-FFF2-40B4-BE49-F238E27FC236}">
                <a16:creationId xmlns:a16="http://schemas.microsoft.com/office/drawing/2014/main" id="{E514BE5C-3B95-46E2-B43F-43CA69E7BA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00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5" name="Text Box 7">
            <a:extLst>
              <a:ext uri="{FF2B5EF4-FFF2-40B4-BE49-F238E27FC236}">
                <a16:creationId xmlns:a16="http://schemas.microsoft.com/office/drawing/2014/main" id="{AEA62C8C-0BD0-42D2-957D-AE276B891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25" y="1408113"/>
            <a:ext cx="1028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Y   +    y</a:t>
            </a:r>
          </a:p>
        </p:txBody>
      </p:sp>
      <p:sp>
        <p:nvSpPr>
          <p:cNvPr id="51206" name="Line 8">
            <a:extLst>
              <a:ext uri="{FF2B5EF4-FFF2-40B4-BE49-F238E27FC236}">
                <a16:creationId xmlns:a16="http://schemas.microsoft.com/office/drawing/2014/main" id="{ACF90C2B-3A19-41A1-BC42-8A1D51E045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6275" y="1752600"/>
            <a:ext cx="9525" cy="1000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7" name="Text Box 9">
            <a:extLst>
              <a:ext uri="{FF2B5EF4-FFF2-40B4-BE49-F238E27FC236}">
                <a16:creationId xmlns:a16="http://schemas.microsoft.com/office/drawing/2014/main" id="{3C16779D-48F6-44DA-BC2B-517BADA2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819400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terčové jádro, terč</a:t>
            </a:r>
          </a:p>
        </p:txBody>
      </p:sp>
      <p:sp>
        <p:nvSpPr>
          <p:cNvPr id="51208" name="Line 10">
            <a:extLst>
              <a:ext uri="{FF2B5EF4-FFF2-40B4-BE49-F238E27FC236}">
                <a16:creationId xmlns:a16="http://schemas.microsoft.com/office/drawing/2014/main" id="{2CEC8F63-4E11-4511-AAB9-2C77B6CFED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1752600"/>
            <a:ext cx="1752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9" name="Text Box 11">
            <a:extLst>
              <a:ext uri="{FF2B5EF4-FFF2-40B4-BE49-F238E27FC236}">
                <a16:creationId xmlns:a16="http://schemas.microsoft.com/office/drawing/2014/main" id="{ECB754C3-B25E-430B-A57B-BEABD6BBF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2779713"/>
            <a:ext cx="156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jaderná střela</a:t>
            </a:r>
          </a:p>
        </p:txBody>
      </p:sp>
      <p:sp>
        <p:nvSpPr>
          <p:cNvPr id="51210" name="Line 12">
            <a:extLst>
              <a:ext uri="{FF2B5EF4-FFF2-40B4-BE49-F238E27FC236}">
                <a16:creationId xmlns:a16="http://schemas.microsoft.com/office/drawing/2014/main" id="{4E28A78A-46AA-460C-9680-BF9DA661B53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6764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1" name="Text Box 13">
            <a:extLst>
              <a:ext uri="{FF2B5EF4-FFF2-40B4-BE49-F238E27FC236}">
                <a16:creationId xmlns:a16="http://schemas.microsoft.com/office/drawing/2014/main" id="{D57CB860-41BD-4253-83B4-65BAA1B7B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5" y="27035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výsledné jádro</a:t>
            </a:r>
          </a:p>
        </p:txBody>
      </p:sp>
      <p:sp>
        <p:nvSpPr>
          <p:cNvPr id="51212" name="Line 15">
            <a:extLst>
              <a:ext uri="{FF2B5EF4-FFF2-40B4-BE49-F238E27FC236}">
                <a16:creationId xmlns:a16="http://schemas.microsoft.com/office/drawing/2014/main" id="{C3BEF0DA-BAB5-4A86-AB8C-FA8406EF029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676400"/>
            <a:ext cx="2438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3" name="Text Box 16">
            <a:extLst>
              <a:ext uri="{FF2B5EF4-FFF2-40B4-BE49-F238E27FC236}">
                <a16:creationId xmlns:a16="http://schemas.microsoft.com/office/drawing/2014/main" id="{D156961E-4B4C-4A1C-B274-077F1C57E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2703513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emitovaná částice</a:t>
            </a:r>
          </a:p>
        </p:txBody>
      </p:sp>
      <p:sp>
        <p:nvSpPr>
          <p:cNvPr id="51214" name="Text Box 17">
            <a:extLst>
              <a:ext uri="{FF2B5EF4-FFF2-40B4-BE49-F238E27FC236}">
                <a16:creationId xmlns:a16="http://schemas.microsoft.com/office/drawing/2014/main" id="{389FB725-7BBD-4AA8-A256-624E1B0F9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581400"/>
            <a:ext cx="528955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CC0000"/>
                </a:solidFill>
              </a:rPr>
              <a:t>Terčové jádro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Zpravidla stabilní nuklidy, dlouhodobé radionuklidy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Jádra lehká (do A = 25)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Jádra středně těžká (A = 25 – 80)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Jádra těžká  (A větší než 80)</a:t>
            </a:r>
          </a:p>
        </p:txBody>
      </p:sp>
      <p:pic>
        <p:nvPicPr>
          <p:cNvPr id="51215" name="Picture 18">
            <a:extLst>
              <a:ext uri="{FF2B5EF4-FFF2-40B4-BE49-F238E27FC236}">
                <a16:creationId xmlns:a16="http://schemas.microsoft.com/office/drawing/2014/main" id="{5627163D-B0D5-4EED-B6FA-374DDBA64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867400"/>
            <a:ext cx="701040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16" name="Rectangle 1">
            <a:extLst>
              <a:ext uri="{FF2B5EF4-FFF2-40B4-BE49-F238E27FC236}">
                <a16:creationId xmlns:a16="http://schemas.microsoft.com/office/drawing/2014/main" id="{72420C8F-AB32-4D20-B271-9583EBDEF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581400"/>
            <a:ext cx="7467600" cy="297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17" name="Rectangle 4">
            <a:extLst>
              <a:ext uri="{FF2B5EF4-FFF2-40B4-BE49-F238E27FC236}">
                <a16:creationId xmlns:a16="http://schemas.microsoft.com/office/drawing/2014/main" id="{88B0C7DA-8E87-4A13-AF9D-6F37C85FC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2. Reakce binukleární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7">
            <a:extLst>
              <a:ext uri="{FF2B5EF4-FFF2-40B4-BE49-F238E27FC236}">
                <a16:creationId xmlns:a16="http://schemas.microsoft.com/office/drawing/2014/main" id="{F24F383B-BDB6-4D3F-AF3F-7C367434D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581400"/>
            <a:ext cx="32956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5">
            <a:extLst>
              <a:ext uri="{FF2B5EF4-FFF2-40B4-BE49-F238E27FC236}">
                <a16:creationId xmlns:a16="http://schemas.microsoft.com/office/drawing/2014/main" id="{FC1D1D54-69D5-4146-9747-2984FE267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267200"/>
            <a:ext cx="20574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05A10B19-52BD-4591-8B7B-FC725FA05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2176463"/>
            <a:ext cx="27432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3" name="Rectangle 8">
            <a:extLst>
              <a:ext uri="{FF2B5EF4-FFF2-40B4-BE49-F238E27FC236}">
                <a16:creationId xmlns:a16="http://schemas.microsoft.com/office/drawing/2014/main" id="{47831713-56A6-483B-9AC4-AF51C6CE9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176463"/>
            <a:ext cx="27432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CDBC2B-C59F-4F1E-8635-78618EEEA2F4}"/>
              </a:ext>
            </a:extLst>
          </p:cNvPr>
          <p:cNvSpPr/>
          <p:nvPr/>
        </p:nvSpPr>
        <p:spPr bwMode="auto">
          <a:xfrm>
            <a:off x="2133600" y="914400"/>
            <a:ext cx="4953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4098" name="Text Box 4">
            <a:extLst>
              <a:ext uri="{FF2B5EF4-FFF2-40B4-BE49-F238E27FC236}">
                <a16:creationId xmlns:a16="http://schemas.microsoft.com/office/drawing/2014/main" id="{39459E00-66E8-4F9D-A782-B7883C902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990600"/>
            <a:ext cx="5083175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Jaderná (nukleární) reakce, jaderná přeměna</a:t>
            </a:r>
          </a:p>
        </p:txBody>
      </p:sp>
      <p:sp>
        <p:nvSpPr>
          <p:cNvPr id="7176" name="Text Box 7">
            <a:extLst>
              <a:ext uri="{FF2B5EF4-FFF2-40B4-BE49-F238E27FC236}">
                <a16:creationId xmlns:a16="http://schemas.microsoft.com/office/drawing/2014/main" id="{6D0594BE-4DDE-4C9A-BB07-53FFF5C96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209800"/>
            <a:ext cx="2667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Samovolná</a:t>
            </a:r>
            <a:br>
              <a:rPr lang="cs-CZ" altLang="cs-CZ" sz="1800"/>
            </a:br>
            <a:r>
              <a:rPr lang="cs-CZ" altLang="cs-CZ" sz="1800"/>
              <a:t>(radioaktivita, mononukleární reakce)</a:t>
            </a:r>
          </a:p>
        </p:txBody>
      </p:sp>
      <p:sp>
        <p:nvSpPr>
          <p:cNvPr id="7177" name="Text Box 8">
            <a:extLst>
              <a:ext uri="{FF2B5EF4-FFF2-40B4-BE49-F238E27FC236}">
                <a16:creationId xmlns:a16="http://schemas.microsoft.com/office/drawing/2014/main" id="{F8F9E9CB-8D33-4B50-90CA-29A314B2A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209800"/>
            <a:ext cx="25908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Účinkem jiného jádra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nebo částice (reakce binukleární)</a:t>
            </a:r>
          </a:p>
        </p:txBody>
      </p:sp>
      <p:sp>
        <p:nvSpPr>
          <p:cNvPr id="4" name="Arrow: Bent 3">
            <a:extLst>
              <a:ext uri="{FF2B5EF4-FFF2-40B4-BE49-F238E27FC236}">
                <a16:creationId xmlns:a16="http://schemas.microsoft.com/office/drawing/2014/main" id="{049BA339-4BED-426F-90A5-9B413FD0B136}"/>
              </a:ext>
            </a:extLst>
          </p:cNvPr>
          <p:cNvSpPr/>
          <p:nvPr/>
        </p:nvSpPr>
        <p:spPr bwMode="auto">
          <a:xfrm rot="5400000">
            <a:off x="7239000" y="1143000"/>
            <a:ext cx="685800" cy="685800"/>
          </a:xfrm>
          <a:prstGeom prst="bentArrow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030EED31-5FAE-4DC8-853A-719AD87ED289}"/>
              </a:ext>
            </a:extLst>
          </p:cNvPr>
          <p:cNvSpPr/>
          <p:nvPr/>
        </p:nvSpPr>
        <p:spPr bwMode="auto">
          <a:xfrm rot="16200000" flipH="1">
            <a:off x="1295400" y="1143000"/>
            <a:ext cx="685800" cy="685800"/>
          </a:xfrm>
          <a:prstGeom prst="bentArrow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7180" name="Text Box 9">
            <a:extLst>
              <a:ext uri="{FF2B5EF4-FFF2-40B4-BE49-F238E27FC236}">
                <a16:creationId xmlns:a16="http://schemas.microsoft.com/office/drawing/2014/main" id="{97BD87B3-AB51-41CE-A389-DE6315589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267200"/>
            <a:ext cx="1992313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Produkty: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nové jádro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jaderné záření   </a:t>
            </a:r>
          </a:p>
        </p:txBody>
      </p:sp>
      <p:sp>
        <p:nvSpPr>
          <p:cNvPr id="7181" name="Arrow: Right 4">
            <a:extLst>
              <a:ext uri="{FF2B5EF4-FFF2-40B4-BE49-F238E27FC236}">
                <a16:creationId xmlns:a16="http://schemas.microsoft.com/office/drawing/2014/main" id="{1268B96C-005A-4A6E-8DCC-B40751E59204}"/>
              </a:ext>
            </a:extLst>
          </p:cNvPr>
          <p:cNvSpPr>
            <a:spLocks noChangeArrowheads="1"/>
          </p:cNvSpPr>
          <p:nvPr/>
        </p:nvSpPr>
        <p:spPr bwMode="auto">
          <a:xfrm rot="2915100">
            <a:off x="2986088" y="3649663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82" name="Arrow: Right 13">
            <a:extLst>
              <a:ext uri="{FF2B5EF4-FFF2-40B4-BE49-F238E27FC236}">
                <a16:creationId xmlns:a16="http://schemas.microsoft.com/office/drawing/2014/main" id="{9319327D-3AA7-4395-B9DD-B680C981CE45}"/>
              </a:ext>
            </a:extLst>
          </p:cNvPr>
          <p:cNvSpPr>
            <a:spLocks noChangeArrowheads="1"/>
          </p:cNvSpPr>
          <p:nvPr/>
        </p:nvSpPr>
        <p:spPr bwMode="auto">
          <a:xfrm rot="18684900" flipH="1">
            <a:off x="5119688" y="3649663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83" name="Rectangle 4">
            <a:extLst>
              <a:ext uri="{FF2B5EF4-FFF2-40B4-BE49-F238E27FC236}">
                <a16:creationId xmlns:a16="http://schemas.microsoft.com/office/drawing/2014/main" id="{FE14A2EC-E9C8-4EC2-935F-03A9D6D70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Jaderné reakce – obecný přehled </a:t>
            </a:r>
          </a:p>
        </p:txBody>
      </p:sp>
      <p:pic>
        <p:nvPicPr>
          <p:cNvPr id="7184" name="Picture 6">
            <a:extLst>
              <a:ext uri="{FF2B5EF4-FFF2-40B4-BE49-F238E27FC236}">
                <a16:creationId xmlns:a16="http://schemas.microsoft.com/office/drawing/2014/main" id="{4BD7BF41-4A7D-4FB5-A224-4E990BC44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00400"/>
            <a:ext cx="215265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Rectangle 7">
            <a:extLst>
              <a:ext uri="{FF2B5EF4-FFF2-40B4-BE49-F238E27FC236}">
                <a16:creationId xmlns:a16="http://schemas.microsoft.com/office/drawing/2014/main" id="{E53BC459-C5EB-4FCB-8887-0E2CB4888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19800"/>
            <a:ext cx="3276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"/>
              <a:t>https://www.snexplores.org/article/explainer-radiation-radioactive-decay-chemistry-isotopes</a:t>
            </a:r>
          </a:p>
        </p:txBody>
      </p:sp>
      <p:sp>
        <p:nvSpPr>
          <p:cNvPr id="7186" name="Rectangle 18">
            <a:extLst>
              <a:ext uri="{FF2B5EF4-FFF2-40B4-BE49-F238E27FC236}">
                <a16:creationId xmlns:a16="http://schemas.microsoft.com/office/drawing/2014/main" id="{998BA18B-BC95-49B4-B28B-B484E3C99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5334000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"/>
              <a:t>https://saylordotorg.github.io/text_general-chemistry-principles-patterns-and-applications-v1.0/s24-02-nuclear-reactions.html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8">
            <a:extLst>
              <a:ext uri="{FF2B5EF4-FFF2-40B4-BE49-F238E27FC236}">
                <a16:creationId xmlns:a16="http://schemas.microsoft.com/office/drawing/2014/main" id="{0F308615-0ED7-47F0-85DB-D2CAAA7AC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1133475"/>
            <a:ext cx="8878887" cy="2047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27" name="Text Box 5">
            <a:extLst>
              <a:ext uri="{FF2B5EF4-FFF2-40B4-BE49-F238E27FC236}">
                <a16:creationId xmlns:a16="http://schemas.microsoft.com/office/drawing/2014/main" id="{D8E42BAA-DA08-4CA7-845C-B063AF81C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1408113"/>
            <a:ext cx="965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X  +  x  </a:t>
            </a:r>
          </a:p>
        </p:txBody>
      </p:sp>
      <p:sp>
        <p:nvSpPr>
          <p:cNvPr id="52228" name="Line 6">
            <a:extLst>
              <a:ext uri="{FF2B5EF4-FFF2-40B4-BE49-F238E27FC236}">
                <a16:creationId xmlns:a16="http://schemas.microsoft.com/office/drawing/2014/main" id="{34A5A9BA-485B-4DF8-8967-F59ACEC5C0E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00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9" name="Text Box 7">
            <a:extLst>
              <a:ext uri="{FF2B5EF4-FFF2-40B4-BE49-F238E27FC236}">
                <a16:creationId xmlns:a16="http://schemas.microsoft.com/office/drawing/2014/main" id="{6999EBDF-DC2F-4DE4-937B-D7CFA092B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25" y="1408113"/>
            <a:ext cx="1028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Y   +    y</a:t>
            </a:r>
          </a:p>
        </p:txBody>
      </p:sp>
      <p:sp>
        <p:nvSpPr>
          <p:cNvPr id="52230" name="Line 8">
            <a:extLst>
              <a:ext uri="{FF2B5EF4-FFF2-40B4-BE49-F238E27FC236}">
                <a16:creationId xmlns:a16="http://schemas.microsoft.com/office/drawing/2014/main" id="{66D347C5-660A-4B6C-980E-D57DE17482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6275" y="1752600"/>
            <a:ext cx="9525" cy="1000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1" name="Text Box 9">
            <a:extLst>
              <a:ext uri="{FF2B5EF4-FFF2-40B4-BE49-F238E27FC236}">
                <a16:creationId xmlns:a16="http://schemas.microsoft.com/office/drawing/2014/main" id="{8F5578C2-470D-429B-8B06-857226D6B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819400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terčové jádro, terč</a:t>
            </a:r>
          </a:p>
        </p:txBody>
      </p:sp>
      <p:sp>
        <p:nvSpPr>
          <p:cNvPr id="52232" name="Line 10">
            <a:extLst>
              <a:ext uri="{FF2B5EF4-FFF2-40B4-BE49-F238E27FC236}">
                <a16:creationId xmlns:a16="http://schemas.microsoft.com/office/drawing/2014/main" id="{F00A3FBA-6B94-4FA0-A13A-4411DEC3BBB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1752600"/>
            <a:ext cx="1752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Text Box 11">
            <a:extLst>
              <a:ext uri="{FF2B5EF4-FFF2-40B4-BE49-F238E27FC236}">
                <a16:creationId xmlns:a16="http://schemas.microsoft.com/office/drawing/2014/main" id="{460BE5AD-4141-499A-B5B0-001827A90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2779713"/>
            <a:ext cx="156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jaderná střela</a:t>
            </a:r>
          </a:p>
        </p:txBody>
      </p:sp>
      <p:sp>
        <p:nvSpPr>
          <p:cNvPr id="52234" name="Line 12">
            <a:extLst>
              <a:ext uri="{FF2B5EF4-FFF2-40B4-BE49-F238E27FC236}">
                <a16:creationId xmlns:a16="http://schemas.microsoft.com/office/drawing/2014/main" id="{9EA85D08-A3AF-4E3B-B9C3-31C1AA2A31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6764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5" name="Text Box 13">
            <a:extLst>
              <a:ext uri="{FF2B5EF4-FFF2-40B4-BE49-F238E27FC236}">
                <a16:creationId xmlns:a16="http://schemas.microsoft.com/office/drawing/2014/main" id="{9326C3CD-C30B-4345-9038-B3121F876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5" y="27035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výsledné jádro</a:t>
            </a:r>
          </a:p>
        </p:txBody>
      </p:sp>
      <p:sp>
        <p:nvSpPr>
          <p:cNvPr id="52236" name="Line 15">
            <a:extLst>
              <a:ext uri="{FF2B5EF4-FFF2-40B4-BE49-F238E27FC236}">
                <a16:creationId xmlns:a16="http://schemas.microsoft.com/office/drawing/2014/main" id="{CB584671-DC24-4DDE-9CBF-D70C68BD66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676400"/>
            <a:ext cx="2438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Text Box 16">
            <a:extLst>
              <a:ext uri="{FF2B5EF4-FFF2-40B4-BE49-F238E27FC236}">
                <a16:creationId xmlns:a16="http://schemas.microsoft.com/office/drawing/2014/main" id="{51ED1ED3-EF76-4146-BA7E-096293AD2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2703513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emitovaná částice</a:t>
            </a:r>
          </a:p>
        </p:txBody>
      </p:sp>
      <p:sp>
        <p:nvSpPr>
          <p:cNvPr id="52238" name="Text Box 17">
            <a:extLst>
              <a:ext uri="{FF2B5EF4-FFF2-40B4-BE49-F238E27FC236}">
                <a16:creationId xmlns:a16="http://schemas.microsoft.com/office/drawing/2014/main" id="{3811938F-FE65-4392-8F3E-9FDB6F8BC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581400"/>
            <a:ext cx="528955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CC0000"/>
                </a:solidFill>
              </a:rPr>
              <a:t>Terčové jádro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Zpravidla stabilní nuklidy, dlouhodobé radionuklidy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Jádra lehká (do A = 25)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Jádra středně těžká (A = 25 – 80)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Jádra těžká  (A větší než 80)</a:t>
            </a:r>
          </a:p>
        </p:txBody>
      </p:sp>
      <p:pic>
        <p:nvPicPr>
          <p:cNvPr id="52239" name="Picture 18">
            <a:extLst>
              <a:ext uri="{FF2B5EF4-FFF2-40B4-BE49-F238E27FC236}">
                <a16:creationId xmlns:a16="http://schemas.microsoft.com/office/drawing/2014/main" id="{5D0CDF4E-2509-4DCF-9C3C-8C1F54105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867400"/>
            <a:ext cx="701040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40" name="Rectangle 1">
            <a:extLst>
              <a:ext uri="{FF2B5EF4-FFF2-40B4-BE49-F238E27FC236}">
                <a16:creationId xmlns:a16="http://schemas.microsoft.com/office/drawing/2014/main" id="{DDCA20DB-65E6-4522-B1D3-16720105D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581400"/>
            <a:ext cx="7467600" cy="297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41" name="Rectangle 4">
            <a:extLst>
              <a:ext uri="{FF2B5EF4-FFF2-40B4-BE49-F238E27FC236}">
                <a16:creationId xmlns:a16="http://schemas.microsoft.com/office/drawing/2014/main" id="{A605A81F-557B-48B7-902C-BECC4A9F2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2. Reakce binukleární</a:t>
            </a:r>
          </a:p>
        </p:txBody>
      </p:sp>
      <p:pic>
        <p:nvPicPr>
          <p:cNvPr id="52242" name="Picture 1">
            <a:extLst>
              <a:ext uri="{FF2B5EF4-FFF2-40B4-BE49-F238E27FC236}">
                <a16:creationId xmlns:a16="http://schemas.microsoft.com/office/drawing/2014/main" id="{717397FA-FD0E-41AC-9042-038E68594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3657600"/>
            <a:ext cx="4351338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7">
            <a:extLst>
              <a:ext uri="{FF2B5EF4-FFF2-40B4-BE49-F238E27FC236}">
                <a16:creationId xmlns:a16="http://schemas.microsoft.com/office/drawing/2014/main" id="{5045CD4C-A1DB-4113-9C31-4FE2C0F95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1133475"/>
            <a:ext cx="8878887" cy="2047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3251" name="Picture 26">
            <a:extLst>
              <a:ext uri="{FF2B5EF4-FFF2-40B4-BE49-F238E27FC236}">
                <a16:creationId xmlns:a16="http://schemas.microsoft.com/office/drawing/2014/main" id="{650CDCA5-B77D-4EBF-AB7A-DFFE0A4B0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13" y="3494088"/>
            <a:ext cx="4351337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4">
            <a:extLst>
              <a:ext uri="{FF2B5EF4-FFF2-40B4-BE49-F238E27FC236}">
                <a16:creationId xmlns:a16="http://schemas.microsoft.com/office/drawing/2014/main" id="{719E32F7-6D4C-4F09-893E-701DAA809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2. Reakce binukleární</a:t>
            </a:r>
          </a:p>
        </p:txBody>
      </p:sp>
      <p:sp>
        <p:nvSpPr>
          <p:cNvPr id="53253" name="Text Box 17">
            <a:extLst>
              <a:ext uri="{FF2B5EF4-FFF2-40B4-BE49-F238E27FC236}">
                <a16:creationId xmlns:a16="http://schemas.microsoft.com/office/drawing/2014/main" id="{A4FC1655-2FAA-4A8E-8D8A-581625898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276600"/>
            <a:ext cx="5322888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CC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Zpravidla stabilní nuklidy, dlouhodobé radionuklidy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Jádra lehká (do A = 25)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Jádra středně těžká (A = 25 – 80)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Jádra těžká  (A větší než 80)</a:t>
            </a:r>
          </a:p>
        </p:txBody>
      </p:sp>
      <p:pic>
        <p:nvPicPr>
          <p:cNvPr id="53254" name="Picture 18">
            <a:extLst>
              <a:ext uri="{FF2B5EF4-FFF2-40B4-BE49-F238E27FC236}">
                <a16:creationId xmlns:a16="http://schemas.microsoft.com/office/drawing/2014/main" id="{73079A85-C7AD-43A4-9861-1319DDB5E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235700"/>
            <a:ext cx="701040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5" name="Text Box 5">
            <a:extLst>
              <a:ext uri="{FF2B5EF4-FFF2-40B4-BE49-F238E27FC236}">
                <a16:creationId xmlns:a16="http://schemas.microsoft.com/office/drawing/2014/main" id="{E3E30747-822F-4FCE-9A55-4E7889076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1408113"/>
            <a:ext cx="965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X  +  x  </a:t>
            </a:r>
          </a:p>
        </p:txBody>
      </p:sp>
      <p:sp>
        <p:nvSpPr>
          <p:cNvPr id="53256" name="Line 6">
            <a:extLst>
              <a:ext uri="{FF2B5EF4-FFF2-40B4-BE49-F238E27FC236}">
                <a16:creationId xmlns:a16="http://schemas.microsoft.com/office/drawing/2014/main" id="{E2E8E903-0277-4FDD-B72C-E15DDEC2DB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00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7" name="Text Box 7">
            <a:extLst>
              <a:ext uri="{FF2B5EF4-FFF2-40B4-BE49-F238E27FC236}">
                <a16:creationId xmlns:a16="http://schemas.microsoft.com/office/drawing/2014/main" id="{748AC683-8BF3-45C2-99D5-5786BE940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25" y="1408113"/>
            <a:ext cx="1028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Y   +    y</a:t>
            </a:r>
          </a:p>
        </p:txBody>
      </p:sp>
      <p:sp>
        <p:nvSpPr>
          <p:cNvPr id="53258" name="Line 8">
            <a:extLst>
              <a:ext uri="{FF2B5EF4-FFF2-40B4-BE49-F238E27FC236}">
                <a16:creationId xmlns:a16="http://schemas.microsoft.com/office/drawing/2014/main" id="{9EC6A073-18E3-4267-984C-9DE7EC9FCE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6275" y="1752600"/>
            <a:ext cx="9525" cy="1000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9" name="Text Box 9">
            <a:extLst>
              <a:ext uri="{FF2B5EF4-FFF2-40B4-BE49-F238E27FC236}">
                <a16:creationId xmlns:a16="http://schemas.microsoft.com/office/drawing/2014/main" id="{509F6D34-579E-41A0-9F16-41CC6568E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819400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terčové jádro, terč</a:t>
            </a:r>
          </a:p>
        </p:txBody>
      </p:sp>
      <p:sp>
        <p:nvSpPr>
          <p:cNvPr id="53260" name="Line 10">
            <a:extLst>
              <a:ext uri="{FF2B5EF4-FFF2-40B4-BE49-F238E27FC236}">
                <a16:creationId xmlns:a16="http://schemas.microsoft.com/office/drawing/2014/main" id="{9FAE64FA-1FFF-4DE7-A7F4-ECE336E68E8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1752600"/>
            <a:ext cx="1752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1" name="Text Box 11">
            <a:extLst>
              <a:ext uri="{FF2B5EF4-FFF2-40B4-BE49-F238E27FC236}">
                <a16:creationId xmlns:a16="http://schemas.microsoft.com/office/drawing/2014/main" id="{0526EA16-0095-4A40-AABC-8BF8E44BD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2779713"/>
            <a:ext cx="156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jaderná střela</a:t>
            </a:r>
          </a:p>
        </p:txBody>
      </p:sp>
      <p:sp>
        <p:nvSpPr>
          <p:cNvPr id="53262" name="Line 12">
            <a:extLst>
              <a:ext uri="{FF2B5EF4-FFF2-40B4-BE49-F238E27FC236}">
                <a16:creationId xmlns:a16="http://schemas.microsoft.com/office/drawing/2014/main" id="{03157796-2D31-45BD-B044-F9B3C921AA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6764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3" name="Text Box 13">
            <a:extLst>
              <a:ext uri="{FF2B5EF4-FFF2-40B4-BE49-F238E27FC236}">
                <a16:creationId xmlns:a16="http://schemas.microsoft.com/office/drawing/2014/main" id="{72B35B43-03D0-4DAF-B72D-A1112A2D5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5" y="27035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výsledné jádro</a:t>
            </a:r>
          </a:p>
        </p:txBody>
      </p:sp>
      <p:sp>
        <p:nvSpPr>
          <p:cNvPr id="53264" name="Line 15">
            <a:extLst>
              <a:ext uri="{FF2B5EF4-FFF2-40B4-BE49-F238E27FC236}">
                <a16:creationId xmlns:a16="http://schemas.microsoft.com/office/drawing/2014/main" id="{5D8C0B6C-6DAB-4CDD-9AE6-10DC4EDFEE2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676400"/>
            <a:ext cx="2438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5" name="Text Box 16">
            <a:extLst>
              <a:ext uri="{FF2B5EF4-FFF2-40B4-BE49-F238E27FC236}">
                <a16:creationId xmlns:a16="http://schemas.microsoft.com/office/drawing/2014/main" id="{1D145D8F-AA46-469C-AD36-DCBF03B0A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2703513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emitovaná částice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>
            <a:extLst>
              <a:ext uri="{FF2B5EF4-FFF2-40B4-BE49-F238E27FC236}">
                <a16:creationId xmlns:a16="http://schemas.microsoft.com/office/drawing/2014/main" id="{442CA52A-74BF-4D18-BFCC-F1B688014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1133475"/>
            <a:ext cx="8878887" cy="2047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4275" name="Picture 5">
            <a:extLst>
              <a:ext uri="{FF2B5EF4-FFF2-40B4-BE49-F238E27FC236}">
                <a16:creationId xmlns:a16="http://schemas.microsoft.com/office/drawing/2014/main" id="{DF5245A2-392C-4C88-9709-980F79771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43288"/>
            <a:ext cx="8991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6" name="Rectangle 4">
            <a:extLst>
              <a:ext uri="{FF2B5EF4-FFF2-40B4-BE49-F238E27FC236}">
                <a16:creationId xmlns:a16="http://schemas.microsoft.com/office/drawing/2014/main" id="{E726775F-2945-4341-96F5-6911FC66F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2. Reakce binukleární</a:t>
            </a:r>
          </a:p>
        </p:txBody>
      </p:sp>
      <p:sp>
        <p:nvSpPr>
          <p:cNvPr id="54277" name="Text Box 5">
            <a:extLst>
              <a:ext uri="{FF2B5EF4-FFF2-40B4-BE49-F238E27FC236}">
                <a16:creationId xmlns:a16="http://schemas.microsoft.com/office/drawing/2014/main" id="{2596E6D5-8362-487D-9B5D-903F536D5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1408113"/>
            <a:ext cx="965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X  +  x  </a:t>
            </a:r>
          </a:p>
        </p:txBody>
      </p:sp>
      <p:sp>
        <p:nvSpPr>
          <p:cNvPr id="54278" name="Line 6">
            <a:extLst>
              <a:ext uri="{FF2B5EF4-FFF2-40B4-BE49-F238E27FC236}">
                <a16:creationId xmlns:a16="http://schemas.microsoft.com/office/drawing/2014/main" id="{EB5C40AC-9AD0-498C-AC32-7CFB7222F3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00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9" name="Text Box 7">
            <a:extLst>
              <a:ext uri="{FF2B5EF4-FFF2-40B4-BE49-F238E27FC236}">
                <a16:creationId xmlns:a16="http://schemas.microsoft.com/office/drawing/2014/main" id="{5467C32C-8013-46A0-AE19-F2DAC8F3D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25" y="1408113"/>
            <a:ext cx="1028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Y   +    y</a:t>
            </a:r>
          </a:p>
        </p:txBody>
      </p:sp>
      <p:sp>
        <p:nvSpPr>
          <p:cNvPr id="54280" name="Line 8">
            <a:extLst>
              <a:ext uri="{FF2B5EF4-FFF2-40B4-BE49-F238E27FC236}">
                <a16:creationId xmlns:a16="http://schemas.microsoft.com/office/drawing/2014/main" id="{27AE50FD-9789-4FC8-B4E1-9E78CC2D8F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6275" y="1752600"/>
            <a:ext cx="9525" cy="1000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1" name="Text Box 9">
            <a:extLst>
              <a:ext uri="{FF2B5EF4-FFF2-40B4-BE49-F238E27FC236}">
                <a16:creationId xmlns:a16="http://schemas.microsoft.com/office/drawing/2014/main" id="{DACABDE2-42BA-4D62-8635-0725118F9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819400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terčové jádro, terč</a:t>
            </a:r>
          </a:p>
        </p:txBody>
      </p:sp>
      <p:sp>
        <p:nvSpPr>
          <p:cNvPr id="54282" name="Line 10">
            <a:extLst>
              <a:ext uri="{FF2B5EF4-FFF2-40B4-BE49-F238E27FC236}">
                <a16:creationId xmlns:a16="http://schemas.microsoft.com/office/drawing/2014/main" id="{DE2DB5F6-B1B5-4A24-96E2-5453A5D0BB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1752600"/>
            <a:ext cx="1752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3" name="Text Box 11">
            <a:extLst>
              <a:ext uri="{FF2B5EF4-FFF2-40B4-BE49-F238E27FC236}">
                <a16:creationId xmlns:a16="http://schemas.microsoft.com/office/drawing/2014/main" id="{183666F2-4820-4F78-B54F-ACB41E02A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2779713"/>
            <a:ext cx="156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jaderná střela</a:t>
            </a:r>
          </a:p>
        </p:txBody>
      </p:sp>
      <p:sp>
        <p:nvSpPr>
          <p:cNvPr id="54284" name="Line 12">
            <a:extLst>
              <a:ext uri="{FF2B5EF4-FFF2-40B4-BE49-F238E27FC236}">
                <a16:creationId xmlns:a16="http://schemas.microsoft.com/office/drawing/2014/main" id="{F57570BE-4B9E-4D10-8D32-C410521A1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6764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5" name="Text Box 13">
            <a:extLst>
              <a:ext uri="{FF2B5EF4-FFF2-40B4-BE49-F238E27FC236}">
                <a16:creationId xmlns:a16="http://schemas.microsoft.com/office/drawing/2014/main" id="{C69748D8-540A-4E5E-8CCE-111072E14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5" y="27035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výsledné jádro</a:t>
            </a:r>
          </a:p>
        </p:txBody>
      </p:sp>
      <p:sp>
        <p:nvSpPr>
          <p:cNvPr id="54286" name="Line 15">
            <a:extLst>
              <a:ext uri="{FF2B5EF4-FFF2-40B4-BE49-F238E27FC236}">
                <a16:creationId xmlns:a16="http://schemas.microsoft.com/office/drawing/2014/main" id="{4D13FA5A-DBC1-47B2-8BC4-B1C28FBBEE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676400"/>
            <a:ext cx="2438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7" name="Text Box 16">
            <a:extLst>
              <a:ext uri="{FF2B5EF4-FFF2-40B4-BE49-F238E27FC236}">
                <a16:creationId xmlns:a16="http://schemas.microsoft.com/office/drawing/2014/main" id="{C6AF9520-F9B8-4887-AF33-A55EB102D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2703513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emitovaná částice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>
            <a:extLst>
              <a:ext uri="{FF2B5EF4-FFF2-40B4-BE49-F238E27FC236}">
                <a16:creationId xmlns:a16="http://schemas.microsoft.com/office/drawing/2014/main" id="{DFA8BCCA-D079-4C37-9F81-171BD0CE7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43288"/>
            <a:ext cx="8991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Text Box 6">
            <a:extLst>
              <a:ext uri="{FF2B5EF4-FFF2-40B4-BE49-F238E27FC236}">
                <a16:creationId xmlns:a16="http://schemas.microsoft.com/office/drawing/2014/main" id="{522FD615-AB18-4200-A3FA-D50382B13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5334000"/>
            <a:ext cx="8569325" cy="14779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/>
              <a:t>- Nutnost dostatečně velké energie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/>
              <a:t>- Bez omezení mohou reagovat pouze neutrony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/>
              <a:t>- Lze použít i tritony, jádra lehkého helia, vysoce až úplně ionizované atomy lehkých prvků, elektrony, mezony ……..</a:t>
            </a:r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11FA5107-34FD-40F3-971D-38E646F5A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2. Reakce binukleární</a:t>
            </a:r>
          </a:p>
        </p:txBody>
      </p:sp>
      <p:sp>
        <p:nvSpPr>
          <p:cNvPr id="55301" name="Rectangle 16">
            <a:extLst>
              <a:ext uri="{FF2B5EF4-FFF2-40B4-BE49-F238E27FC236}">
                <a16:creationId xmlns:a16="http://schemas.microsoft.com/office/drawing/2014/main" id="{AE541410-4AD8-4292-81F0-0EBD87E5F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1133475"/>
            <a:ext cx="8878887" cy="2047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5302" name="Text Box 5">
            <a:extLst>
              <a:ext uri="{FF2B5EF4-FFF2-40B4-BE49-F238E27FC236}">
                <a16:creationId xmlns:a16="http://schemas.microsoft.com/office/drawing/2014/main" id="{7A374111-2815-4FF3-BAFA-4E86DF954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1408113"/>
            <a:ext cx="965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X  +  x  </a:t>
            </a:r>
          </a:p>
        </p:txBody>
      </p:sp>
      <p:sp>
        <p:nvSpPr>
          <p:cNvPr id="55303" name="Line 6">
            <a:extLst>
              <a:ext uri="{FF2B5EF4-FFF2-40B4-BE49-F238E27FC236}">
                <a16:creationId xmlns:a16="http://schemas.microsoft.com/office/drawing/2014/main" id="{3CC18DCB-1074-47C4-888D-FC4E3F66D39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00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4" name="Text Box 7">
            <a:extLst>
              <a:ext uri="{FF2B5EF4-FFF2-40B4-BE49-F238E27FC236}">
                <a16:creationId xmlns:a16="http://schemas.microsoft.com/office/drawing/2014/main" id="{C899C265-1A2C-4704-AC13-9CAF3CA10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25" y="1408113"/>
            <a:ext cx="1028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Y   +    y</a:t>
            </a:r>
          </a:p>
        </p:txBody>
      </p:sp>
      <p:sp>
        <p:nvSpPr>
          <p:cNvPr id="55305" name="Line 8">
            <a:extLst>
              <a:ext uri="{FF2B5EF4-FFF2-40B4-BE49-F238E27FC236}">
                <a16:creationId xmlns:a16="http://schemas.microsoft.com/office/drawing/2014/main" id="{4E5B7282-3E5B-4CF9-B471-54B424BA03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6275" y="1752600"/>
            <a:ext cx="9525" cy="1000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6" name="Text Box 9">
            <a:extLst>
              <a:ext uri="{FF2B5EF4-FFF2-40B4-BE49-F238E27FC236}">
                <a16:creationId xmlns:a16="http://schemas.microsoft.com/office/drawing/2014/main" id="{9BFCB96C-EE8E-4A74-AA36-9BA7C7740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819400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terčové jádro, terč</a:t>
            </a:r>
          </a:p>
        </p:txBody>
      </p:sp>
      <p:sp>
        <p:nvSpPr>
          <p:cNvPr id="55307" name="Line 10">
            <a:extLst>
              <a:ext uri="{FF2B5EF4-FFF2-40B4-BE49-F238E27FC236}">
                <a16:creationId xmlns:a16="http://schemas.microsoft.com/office/drawing/2014/main" id="{DA678173-3225-4905-A343-DD13A9B91C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1752600"/>
            <a:ext cx="1752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8" name="Text Box 11">
            <a:extLst>
              <a:ext uri="{FF2B5EF4-FFF2-40B4-BE49-F238E27FC236}">
                <a16:creationId xmlns:a16="http://schemas.microsoft.com/office/drawing/2014/main" id="{5D4EE5E7-9B62-4084-AA9E-641E4D2A1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2779713"/>
            <a:ext cx="156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jaderná střela</a:t>
            </a:r>
          </a:p>
        </p:txBody>
      </p:sp>
      <p:sp>
        <p:nvSpPr>
          <p:cNvPr id="55309" name="Line 12">
            <a:extLst>
              <a:ext uri="{FF2B5EF4-FFF2-40B4-BE49-F238E27FC236}">
                <a16:creationId xmlns:a16="http://schemas.microsoft.com/office/drawing/2014/main" id="{E5551222-3AD8-4838-9B81-0C7551A8C9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6764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0" name="Text Box 13">
            <a:extLst>
              <a:ext uri="{FF2B5EF4-FFF2-40B4-BE49-F238E27FC236}">
                <a16:creationId xmlns:a16="http://schemas.microsoft.com/office/drawing/2014/main" id="{77CBD916-74FA-4FD8-8798-9A607267F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5" y="27035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výsledné jádro</a:t>
            </a:r>
          </a:p>
        </p:txBody>
      </p:sp>
      <p:sp>
        <p:nvSpPr>
          <p:cNvPr id="55311" name="Line 15">
            <a:extLst>
              <a:ext uri="{FF2B5EF4-FFF2-40B4-BE49-F238E27FC236}">
                <a16:creationId xmlns:a16="http://schemas.microsoft.com/office/drawing/2014/main" id="{5CF0C485-F39A-4CD0-B5D9-DBA68D3C650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676400"/>
            <a:ext cx="2438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2" name="Text Box 16">
            <a:extLst>
              <a:ext uri="{FF2B5EF4-FFF2-40B4-BE49-F238E27FC236}">
                <a16:creationId xmlns:a16="http://schemas.microsoft.com/office/drawing/2014/main" id="{97AF5709-9097-442B-AE12-AA9C5A728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2703513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emitovaná částice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>
            <a:extLst>
              <a:ext uri="{FF2B5EF4-FFF2-40B4-BE49-F238E27FC236}">
                <a16:creationId xmlns:a16="http://schemas.microsoft.com/office/drawing/2014/main" id="{BDD23F45-9E4A-46E9-BA85-24E989DAF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315200" cy="514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Rectangle 4">
            <a:extLst>
              <a:ext uri="{FF2B5EF4-FFF2-40B4-BE49-F238E27FC236}">
                <a16:creationId xmlns:a16="http://schemas.microsoft.com/office/drawing/2014/main" id="{00709879-B96F-4830-BDFF-CAFBD1957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2. Reakce binukleární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5">
            <a:extLst>
              <a:ext uri="{FF2B5EF4-FFF2-40B4-BE49-F238E27FC236}">
                <a16:creationId xmlns:a16="http://schemas.microsoft.com/office/drawing/2014/main" id="{90AAA710-6846-4B21-98AA-67D7D08A6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671888"/>
            <a:ext cx="8232775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stabilní nebo radioaktivní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o labilitě lze usuzovat na základě změny nadbytku neutronů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/>
              <a:t> je-li </a:t>
            </a:r>
            <a:r>
              <a:rPr lang="cs-CZ" altLang="cs-CZ" sz="1800">
                <a:latin typeface="Symbol" panose="05050102010706020507" pitchFamily="18" charset="2"/>
              </a:rPr>
              <a:t>D</a:t>
            </a:r>
            <a:r>
              <a:rPr lang="cs-CZ" altLang="cs-CZ" sz="1800"/>
              <a:t> I </a:t>
            </a:r>
            <a:r>
              <a:rPr lang="en-US" altLang="cs-CZ" sz="1800">
                <a:cs typeface="Arial" panose="020B0604020202020204" pitchFamily="34" charset="0"/>
              </a:rPr>
              <a:t>&gt;</a:t>
            </a:r>
            <a:r>
              <a:rPr lang="cs-CZ" altLang="cs-CZ" sz="1800">
                <a:cs typeface="Arial" panose="020B0604020202020204" pitchFamily="34" charset="0"/>
              </a:rPr>
              <a:t> 0 vzrostl nadbytek neutronů (jádro má nedostatek kladného náboje,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cs typeface="Arial" panose="020B0604020202020204" pitchFamily="34" charset="0"/>
              </a:rPr>
              <a:t>                                                            emise negatronu 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cs typeface="Arial" panose="020B0604020202020204" pitchFamily="34" charset="0"/>
              </a:rPr>
              <a:t>Je li </a:t>
            </a:r>
            <a:r>
              <a:rPr lang="cs-CZ" altLang="cs-CZ" sz="1800">
                <a:latin typeface="Symbol" panose="05050102010706020507" pitchFamily="18" charset="2"/>
              </a:rPr>
              <a:t>D</a:t>
            </a:r>
            <a:r>
              <a:rPr lang="cs-CZ" altLang="cs-CZ" sz="1800"/>
              <a:t> I</a:t>
            </a:r>
            <a:r>
              <a:rPr lang="en-US" altLang="cs-CZ" sz="1800">
                <a:cs typeface="Arial" panose="020B0604020202020204" pitchFamily="34" charset="0"/>
              </a:rPr>
              <a:t>&lt;</a:t>
            </a:r>
            <a:r>
              <a:rPr lang="cs-CZ" altLang="cs-CZ" sz="1800">
                <a:cs typeface="Arial" panose="020B0604020202020204" pitchFamily="34" charset="0"/>
              </a:rPr>
              <a:t> 0 přebytek kladného náboje a zbavuje se ho emisí pozitronu nebo </a:t>
            </a:r>
          </a:p>
          <a:p>
            <a:pPr lvl="4"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cs typeface="Arial" panose="020B0604020202020204" pitchFamily="34" charset="0"/>
              </a:rPr>
              <a:t>   elektronovým záchytem</a:t>
            </a:r>
            <a:endParaRPr lang="en-US" altLang="cs-CZ" sz="1800">
              <a:cs typeface="Arial" panose="020B0604020202020204" pitchFamily="34" charset="0"/>
            </a:endParaRPr>
          </a:p>
        </p:txBody>
      </p:sp>
      <p:pic>
        <p:nvPicPr>
          <p:cNvPr id="57347" name="Picture 6">
            <a:extLst>
              <a:ext uri="{FF2B5EF4-FFF2-40B4-BE49-F238E27FC236}">
                <a16:creationId xmlns:a16="http://schemas.microsoft.com/office/drawing/2014/main" id="{E95C870F-83C9-4F0E-87E2-0D690C042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5461000"/>
            <a:ext cx="509587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8" name="Rectangle 4">
            <a:extLst>
              <a:ext uri="{FF2B5EF4-FFF2-40B4-BE49-F238E27FC236}">
                <a16:creationId xmlns:a16="http://schemas.microsoft.com/office/drawing/2014/main" id="{63F83572-4F47-4EE7-8F22-E4B404C57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2. Reakce binukleární</a:t>
            </a:r>
          </a:p>
        </p:txBody>
      </p:sp>
      <p:sp>
        <p:nvSpPr>
          <p:cNvPr id="57349" name="Rectangle 15">
            <a:extLst>
              <a:ext uri="{FF2B5EF4-FFF2-40B4-BE49-F238E27FC236}">
                <a16:creationId xmlns:a16="http://schemas.microsoft.com/office/drawing/2014/main" id="{D0377E9C-F0DD-47E2-9580-97E90AD8C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1133475"/>
            <a:ext cx="8878887" cy="2047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7350" name="Text Box 5">
            <a:extLst>
              <a:ext uri="{FF2B5EF4-FFF2-40B4-BE49-F238E27FC236}">
                <a16:creationId xmlns:a16="http://schemas.microsoft.com/office/drawing/2014/main" id="{1B744B26-CDAF-4F8E-AAD3-4F024F68A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1408113"/>
            <a:ext cx="965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X  +  x  </a:t>
            </a:r>
          </a:p>
        </p:txBody>
      </p:sp>
      <p:sp>
        <p:nvSpPr>
          <p:cNvPr id="57351" name="Line 6">
            <a:extLst>
              <a:ext uri="{FF2B5EF4-FFF2-40B4-BE49-F238E27FC236}">
                <a16:creationId xmlns:a16="http://schemas.microsoft.com/office/drawing/2014/main" id="{D9D48CA5-4B3B-4420-92E1-849A4C88EE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00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2" name="Text Box 7">
            <a:extLst>
              <a:ext uri="{FF2B5EF4-FFF2-40B4-BE49-F238E27FC236}">
                <a16:creationId xmlns:a16="http://schemas.microsoft.com/office/drawing/2014/main" id="{01AFA4B2-0178-4571-84B0-898734803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25" y="1408113"/>
            <a:ext cx="1028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Y   +    y</a:t>
            </a:r>
          </a:p>
        </p:txBody>
      </p:sp>
      <p:sp>
        <p:nvSpPr>
          <p:cNvPr id="57353" name="Line 8">
            <a:extLst>
              <a:ext uri="{FF2B5EF4-FFF2-40B4-BE49-F238E27FC236}">
                <a16:creationId xmlns:a16="http://schemas.microsoft.com/office/drawing/2014/main" id="{8EEED076-F124-45CF-9EA5-FE77EC8593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6275" y="1752600"/>
            <a:ext cx="9525" cy="1000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4" name="Text Box 9">
            <a:extLst>
              <a:ext uri="{FF2B5EF4-FFF2-40B4-BE49-F238E27FC236}">
                <a16:creationId xmlns:a16="http://schemas.microsoft.com/office/drawing/2014/main" id="{3281E687-BCEF-44EB-84B4-B8143428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819400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terčové jádro, terč</a:t>
            </a:r>
          </a:p>
        </p:txBody>
      </p:sp>
      <p:sp>
        <p:nvSpPr>
          <p:cNvPr id="57355" name="Line 10">
            <a:extLst>
              <a:ext uri="{FF2B5EF4-FFF2-40B4-BE49-F238E27FC236}">
                <a16:creationId xmlns:a16="http://schemas.microsoft.com/office/drawing/2014/main" id="{587B083B-164D-48C6-A1A9-EB6E050CDA80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1752600"/>
            <a:ext cx="1752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6" name="Text Box 11">
            <a:extLst>
              <a:ext uri="{FF2B5EF4-FFF2-40B4-BE49-F238E27FC236}">
                <a16:creationId xmlns:a16="http://schemas.microsoft.com/office/drawing/2014/main" id="{61858F0C-3CE8-4E23-83D0-9AFE28171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2779713"/>
            <a:ext cx="156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jaderná střela</a:t>
            </a:r>
          </a:p>
        </p:txBody>
      </p:sp>
      <p:sp>
        <p:nvSpPr>
          <p:cNvPr id="57357" name="Line 12">
            <a:extLst>
              <a:ext uri="{FF2B5EF4-FFF2-40B4-BE49-F238E27FC236}">
                <a16:creationId xmlns:a16="http://schemas.microsoft.com/office/drawing/2014/main" id="{91F6AF3B-2701-4C87-A457-A6D9C83E01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6764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8" name="Text Box 13">
            <a:extLst>
              <a:ext uri="{FF2B5EF4-FFF2-40B4-BE49-F238E27FC236}">
                <a16:creationId xmlns:a16="http://schemas.microsoft.com/office/drawing/2014/main" id="{B1D15E27-2911-451D-A8AD-23F251EC1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5" y="27035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výsledné jádro</a:t>
            </a:r>
          </a:p>
        </p:txBody>
      </p:sp>
      <p:sp>
        <p:nvSpPr>
          <p:cNvPr id="57359" name="Line 15">
            <a:extLst>
              <a:ext uri="{FF2B5EF4-FFF2-40B4-BE49-F238E27FC236}">
                <a16:creationId xmlns:a16="http://schemas.microsoft.com/office/drawing/2014/main" id="{F8E24C7F-A8CC-4DBD-897B-6E80DD45FD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676400"/>
            <a:ext cx="2438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0" name="Text Box 16">
            <a:extLst>
              <a:ext uri="{FF2B5EF4-FFF2-40B4-BE49-F238E27FC236}">
                <a16:creationId xmlns:a16="http://schemas.microsoft.com/office/drawing/2014/main" id="{6EE1D873-68CB-4E82-B84D-95A03D237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2703513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emitovaná částice</a:t>
            </a:r>
          </a:p>
        </p:txBody>
      </p:sp>
      <p:pic>
        <p:nvPicPr>
          <p:cNvPr id="57361" name="Picture 1">
            <a:extLst>
              <a:ext uri="{FF2B5EF4-FFF2-40B4-BE49-F238E27FC236}">
                <a16:creationId xmlns:a16="http://schemas.microsoft.com/office/drawing/2014/main" id="{9022248F-5B43-46DC-B433-2C79DEA2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6076950"/>
            <a:ext cx="39243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rrow: Bent 3">
            <a:extLst>
              <a:ext uri="{FF2B5EF4-FFF2-40B4-BE49-F238E27FC236}">
                <a16:creationId xmlns:a16="http://schemas.microsoft.com/office/drawing/2014/main" id="{D1CEF0BC-51D5-4B4B-9E08-42AD62B0303F}"/>
              </a:ext>
            </a:extLst>
          </p:cNvPr>
          <p:cNvSpPr/>
          <p:nvPr/>
        </p:nvSpPr>
        <p:spPr bwMode="auto">
          <a:xfrm rot="2281915" flipH="1">
            <a:off x="7605713" y="5056188"/>
            <a:ext cx="806450" cy="1095375"/>
          </a:xfrm>
          <a:prstGeom prst="bentArrow">
            <a:avLst>
              <a:gd name="adj1" fmla="val 19567"/>
              <a:gd name="adj2" fmla="val 17537"/>
              <a:gd name="adj3" fmla="val 24254"/>
              <a:gd name="adj4" fmla="val 2584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5">
            <a:extLst>
              <a:ext uri="{FF2B5EF4-FFF2-40B4-BE49-F238E27FC236}">
                <a16:creationId xmlns:a16="http://schemas.microsoft.com/office/drawing/2014/main" id="{7872E2C5-7D2C-45F7-9698-2B7511654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244850"/>
            <a:ext cx="45831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Symbol" panose="05050102010706020507" pitchFamily="18" charset="2"/>
              </a:rPr>
              <a:t>a</a:t>
            </a:r>
            <a:r>
              <a:rPr lang="cs-CZ" altLang="cs-CZ" sz="1800"/>
              <a:t>, p, d, n, </a:t>
            </a:r>
            <a:r>
              <a:rPr lang="cs-CZ" altLang="cs-CZ" sz="1800">
                <a:latin typeface="Symbol" panose="05050102010706020507" pitchFamily="18" charset="2"/>
              </a:rPr>
              <a:t>g - </a:t>
            </a:r>
            <a:r>
              <a:rPr lang="cs-CZ" altLang="cs-CZ" sz="1800"/>
              <a:t>Vyskytují se často kombinace</a:t>
            </a:r>
            <a:endParaRPr lang="cs-CZ" altLang="cs-CZ" sz="1800">
              <a:latin typeface="Symbol" panose="05050102010706020507" pitchFamily="18" charset="2"/>
            </a:endParaRPr>
          </a:p>
        </p:txBody>
      </p:sp>
      <p:pic>
        <p:nvPicPr>
          <p:cNvPr id="59395" name="Picture 6">
            <a:extLst>
              <a:ext uri="{FF2B5EF4-FFF2-40B4-BE49-F238E27FC236}">
                <a16:creationId xmlns:a16="http://schemas.microsoft.com/office/drawing/2014/main" id="{480A9057-3753-459C-97CB-7FC373280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962400"/>
            <a:ext cx="7010400" cy="280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6" name="Rectangle 4">
            <a:extLst>
              <a:ext uri="{FF2B5EF4-FFF2-40B4-BE49-F238E27FC236}">
                <a16:creationId xmlns:a16="http://schemas.microsoft.com/office/drawing/2014/main" id="{5A265198-79B6-4650-8579-A61EAC76A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2. Reakce binukleární</a:t>
            </a:r>
          </a:p>
        </p:txBody>
      </p:sp>
      <p:sp>
        <p:nvSpPr>
          <p:cNvPr id="59397" name="Rectangle 15">
            <a:extLst>
              <a:ext uri="{FF2B5EF4-FFF2-40B4-BE49-F238E27FC236}">
                <a16:creationId xmlns:a16="http://schemas.microsoft.com/office/drawing/2014/main" id="{F03B79E4-4A51-4579-B0A1-87C38CA63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1133475"/>
            <a:ext cx="8878887" cy="2047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9398" name="Text Box 5">
            <a:extLst>
              <a:ext uri="{FF2B5EF4-FFF2-40B4-BE49-F238E27FC236}">
                <a16:creationId xmlns:a16="http://schemas.microsoft.com/office/drawing/2014/main" id="{3A9196A6-8C2B-4378-A12E-EC71CFC15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1408113"/>
            <a:ext cx="965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X  +  x  </a:t>
            </a:r>
          </a:p>
        </p:txBody>
      </p:sp>
      <p:sp>
        <p:nvSpPr>
          <p:cNvPr id="59399" name="Line 6">
            <a:extLst>
              <a:ext uri="{FF2B5EF4-FFF2-40B4-BE49-F238E27FC236}">
                <a16:creationId xmlns:a16="http://schemas.microsoft.com/office/drawing/2014/main" id="{CC0CEF2D-F8D0-4E0D-B693-5C84FAFA90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00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Text Box 7">
            <a:extLst>
              <a:ext uri="{FF2B5EF4-FFF2-40B4-BE49-F238E27FC236}">
                <a16:creationId xmlns:a16="http://schemas.microsoft.com/office/drawing/2014/main" id="{BCAA78CD-100B-49C4-AFBF-FF1638494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25" y="1408113"/>
            <a:ext cx="1028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Y   +    y</a:t>
            </a:r>
          </a:p>
        </p:txBody>
      </p:sp>
      <p:sp>
        <p:nvSpPr>
          <p:cNvPr id="59401" name="Line 8">
            <a:extLst>
              <a:ext uri="{FF2B5EF4-FFF2-40B4-BE49-F238E27FC236}">
                <a16:creationId xmlns:a16="http://schemas.microsoft.com/office/drawing/2014/main" id="{7C689FB3-850E-45C5-BADD-10F19F3FC1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6275" y="1752600"/>
            <a:ext cx="9525" cy="1000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Text Box 9">
            <a:extLst>
              <a:ext uri="{FF2B5EF4-FFF2-40B4-BE49-F238E27FC236}">
                <a16:creationId xmlns:a16="http://schemas.microsoft.com/office/drawing/2014/main" id="{9E571433-6F65-4042-A84C-8793AB593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819400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terčové jádro, terč</a:t>
            </a:r>
          </a:p>
        </p:txBody>
      </p:sp>
      <p:sp>
        <p:nvSpPr>
          <p:cNvPr id="59403" name="Line 10">
            <a:extLst>
              <a:ext uri="{FF2B5EF4-FFF2-40B4-BE49-F238E27FC236}">
                <a16:creationId xmlns:a16="http://schemas.microsoft.com/office/drawing/2014/main" id="{8AE2CBA2-5170-48F7-BE59-5FC413C0B4F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1752600"/>
            <a:ext cx="1752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4" name="Text Box 11">
            <a:extLst>
              <a:ext uri="{FF2B5EF4-FFF2-40B4-BE49-F238E27FC236}">
                <a16:creationId xmlns:a16="http://schemas.microsoft.com/office/drawing/2014/main" id="{209FE89B-DA56-481E-BFC1-3062AAE83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2779713"/>
            <a:ext cx="156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jaderná střela</a:t>
            </a:r>
          </a:p>
        </p:txBody>
      </p:sp>
      <p:sp>
        <p:nvSpPr>
          <p:cNvPr id="59405" name="Line 12">
            <a:extLst>
              <a:ext uri="{FF2B5EF4-FFF2-40B4-BE49-F238E27FC236}">
                <a16:creationId xmlns:a16="http://schemas.microsoft.com/office/drawing/2014/main" id="{5270DAD8-84D6-4A78-B875-20679C87A1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6764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6" name="Text Box 13">
            <a:extLst>
              <a:ext uri="{FF2B5EF4-FFF2-40B4-BE49-F238E27FC236}">
                <a16:creationId xmlns:a16="http://schemas.microsoft.com/office/drawing/2014/main" id="{9C7735A0-AE93-4CCF-B480-85CE44F5F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5" y="27035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výsledné jádro</a:t>
            </a:r>
          </a:p>
        </p:txBody>
      </p:sp>
      <p:sp>
        <p:nvSpPr>
          <p:cNvPr id="59407" name="Line 15">
            <a:extLst>
              <a:ext uri="{FF2B5EF4-FFF2-40B4-BE49-F238E27FC236}">
                <a16:creationId xmlns:a16="http://schemas.microsoft.com/office/drawing/2014/main" id="{1065A74B-C338-4E61-8455-7FE544B8B2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676400"/>
            <a:ext cx="2438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8" name="Text Box 16">
            <a:extLst>
              <a:ext uri="{FF2B5EF4-FFF2-40B4-BE49-F238E27FC236}">
                <a16:creationId xmlns:a16="http://schemas.microsoft.com/office/drawing/2014/main" id="{85B95C9B-46B8-4108-BA46-F9B7392E5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2703513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emitovaná částice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4">
            <a:extLst>
              <a:ext uri="{FF2B5EF4-FFF2-40B4-BE49-F238E27FC236}">
                <a16:creationId xmlns:a16="http://schemas.microsoft.com/office/drawing/2014/main" id="{BC4C0346-DF86-4DE0-8886-AD485A2EF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11958"/>
            <a:ext cx="35958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 u="sng"/>
              <a:t>Mechanismus jadern</a:t>
            </a:r>
            <a:r>
              <a:rPr lang="cs-CZ" altLang="cs-CZ" sz="1800" b="1" u="sng"/>
              <a:t>ých reakcí</a:t>
            </a:r>
          </a:p>
        </p:txBody>
      </p:sp>
      <p:sp>
        <p:nvSpPr>
          <p:cNvPr id="71683" name="Text Box 5">
            <a:extLst>
              <a:ext uri="{FF2B5EF4-FFF2-40B4-BE49-F238E27FC236}">
                <a16:creationId xmlns:a16="http://schemas.microsoft.com/office/drawing/2014/main" id="{D4879C6F-8C0A-4AD0-8B57-C2614A007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1255713"/>
            <a:ext cx="70198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cs-CZ" sz="1800" dirty="0"/>
              <a:t>1. </a:t>
            </a:r>
            <a:r>
              <a:rPr lang="cs-CZ" altLang="cs-CZ" sz="1800" u="sng" dirty="0"/>
              <a:t>Silné interakce </a:t>
            </a:r>
            <a:r>
              <a:rPr lang="cs-CZ" altLang="cs-CZ" sz="1800" dirty="0"/>
              <a:t>(pole jaderných sil, působení na vzdálenost 1 </a:t>
            </a:r>
            <a:r>
              <a:rPr lang="cs-CZ" altLang="cs-CZ" sz="1800" dirty="0" err="1"/>
              <a:t>fm</a:t>
            </a:r>
            <a:r>
              <a:rPr lang="cs-CZ" altLang="cs-CZ" sz="1800" dirty="0"/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       krátká doba trvání  - </a:t>
            </a:r>
            <a:r>
              <a:rPr lang="en-US" altLang="cs-CZ" sz="1800" dirty="0">
                <a:cs typeface="Arial" panose="020B0604020202020204" pitchFamily="34" charset="0"/>
              </a:rPr>
              <a:t>&lt;</a:t>
            </a:r>
            <a:r>
              <a:rPr lang="cs-CZ" altLang="cs-CZ" sz="1800" dirty="0"/>
              <a:t> 10</a:t>
            </a:r>
            <a:r>
              <a:rPr lang="cs-CZ" altLang="cs-CZ" sz="1800" baseline="30000" dirty="0"/>
              <a:t>-21</a:t>
            </a:r>
            <a:r>
              <a:rPr lang="cs-CZ" altLang="cs-CZ" sz="1800" dirty="0"/>
              <a:t> s)</a:t>
            </a:r>
          </a:p>
        </p:txBody>
      </p:sp>
      <p:sp>
        <p:nvSpPr>
          <p:cNvPr id="71684" name="Text Box 6">
            <a:extLst>
              <a:ext uri="{FF2B5EF4-FFF2-40B4-BE49-F238E27FC236}">
                <a16:creationId xmlns:a16="http://schemas.microsoft.com/office/drawing/2014/main" id="{CC26B1EA-195F-4D59-819B-67E07A33F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170113"/>
            <a:ext cx="70421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2. </a:t>
            </a:r>
            <a:r>
              <a:rPr lang="cs-CZ" altLang="cs-CZ" sz="1800" u="sng" dirty="0"/>
              <a:t>Elektromagnetické interakce </a:t>
            </a:r>
            <a:r>
              <a:rPr lang="cs-CZ" altLang="cs-CZ" sz="1800" dirty="0"/>
              <a:t>(rozptyl v elektrickém poli jádra,                  	ionizační a excitační procesy, </a:t>
            </a:r>
            <a:r>
              <a:rPr lang="cs-CZ" altLang="cs-CZ" sz="1800" dirty="0" err="1"/>
              <a:t>Čerenkovovo</a:t>
            </a:r>
            <a:r>
              <a:rPr lang="cs-CZ" altLang="cs-CZ" sz="1800" dirty="0"/>
              <a:t> záření; o 2-3 řády 	slabší než síly jaderné)</a:t>
            </a:r>
          </a:p>
        </p:txBody>
      </p:sp>
      <p:sp>
        <p:nvSpPr>
          <p:cNvPr id="71685" name="Text Box 7">
            <a:extLst>
              <a:ext uri="{FF2B5EF4-FFF2-40B4-BE49-F238E27FC236}">
                <a16:creationId xmlns:a16="http://schemas.microsoft.com/office/drawing/2014/main" id="{8FD2407F-785E-45E7-A5CB-EB0EB94CA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3541713"/>
            <a:ext cx="5924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3. </a:t>
            </a:r>
            <a:r>
              <a:rPr lang="cs-CZ" altLang="cs-CZ" sz="1800" u="sng" dirty="0"/>
              <a:t>Slabé interakce </a:t>
            </a:r>
            <a:r>
              <a:rPr lang="cs-CZ" altLang="cs-CZ" sz="1800" dirty="0"/>
              <a:t>(působení mezi dvěma páry fermionů)</a:t>
            </a:r>
          </a:p>
        </p:txBody>
      </p:sp>
      <p:pic>
        <p:nvPicPr>
          <p:cNvPr id="71686" name="Picture 8">
            <a:extLst>
              <a:ext uri="{FF2B5EF4-FFF2-40B4-BE49-F238E27FC236}">
                <a16:creationId xmlns:a16="http://schemas.microsoft.com/office/drawing/2014/main" id="{B3B0A43B-62DB-4D0C-A06A-455061177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95800"/>
            <a:ext cx="8763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>
            <a:extLst>
              <a:ext uri="{FF2B5EF4-FFF2-40B4-BE49-F238E27FC236}">
                <a16:creationId xmlns:a16="http://schemas.microsoft.com/office/drawing/2014/main" id="{45A9F33A-2953-4BC6-89AC-5EE18C2A7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" y="548845"/>
            <a:ext cx="22923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 dirty="0"/>
              <a:t>Průběh interakce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dirty="0"/>
              <a:t>Nezávislé částice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dirty="0"/>
              <a:t>Složený systém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dirty="0"/>
              <a:t>Konečný stav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1DF13655-FC1F-4D16-BFA7-511293FC8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91" y="670623"/>
            <a:ext cx="6237193" cy="24678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7286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>
            <a:extLst>
              <a:ext uri="{FF2B5EF4-FFF2-40B4-BE49-F238E27FC236}">
                <a16:creationId xmlns:a16="http://schemas.microsoft.com/office/drawing/2014/main" id="{45A9F33A-2953-4BC6-89AC-5EE18C2A7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" y="548845"/>
            <a:ext cx="22923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 dirty="0"/>
              <a:t>Průběh interakce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dirty="0"/>
              <a:t>Nezávislé částice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dirty="0"/>
              <a:t>Složený systém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dirty="0"/>
              <a:t>Konečný stav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8C616023-EC79-4D90-96DF-2060609F5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" y="3310294"/>
            <a:ext cx="928542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 u="sng" dirty="0"/>
              <a:t>Výsledek procesů bez jaderné přeměny, interakcí probíhající v </a:t>
            </a:r>
            <a:r>
              <a:rPr lang="cs-CZ" altLang="cs-CZ" sz="1800" u="sng" dirty="0" err="1"/>
              <a:t>Coulombovském</a:t>
            </a:r>
            <a:r>
              <a:rPr lang="cs-CZ" altLang="cs-CZ" sz="1800" u="sng" dirty="0"/>
              <a:t> poli </a:t>
            </a:r>
            <a:r>
              <a:rPr lang="cs-CZ" altLang="cs-CZ" sz="1800" dirty="0"/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dirty="0"/>
              <a:t>Pružný rozptyl (nenastává přeměna kinetické energie v jinou formu)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dirty="0"/>
              <a:t>Nepružný rozptyl (část kinetické energie střely převezme terčové jádro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         ve formě potenciální energie a jádro je uvedeno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         do vzbuzeného stavu)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1DF13655-FC1F-4D16-BFA7-511293FC8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91" y="670623"/>
            <a:ext cx="6237193" cy="24678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24C8D3-019E-4319-B9CB-FCE72F74BC76}"/>
              </a:ext>
            </a:extLst>
          </p:cNvPr>
          <p:cNvSpPr/>
          <p:nvPr/>
        </p:nvSpPr>
        <p:spPr>
          <a:xfrm>
            <a:off x="2973936" y="800865"/>
            <a:ext cx="1922804" cy="175432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216725-BC35-412F-B7FE-79F3E480BD04}"/>
              </a:ext>
            </a:extLst>
          </p:cNvPr>
          <p:cNvSpPr/>
          <p:nvPr/>
        </p:nvSpPr>
        <p:spPr>
          <a:xfrm>
            <a:off x="4460905" y="2014108"/>
            <a:ext cx="1769749" cy="101964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2FA033-84AC-4360-8CFC-6E3094922D70}"/>
              </a:ext>
            </a:extLst>
          </p:cNvPr>
          <p:cNvSpPr txBox="1"/>
          <p:nvPr/>
        </p:nvSpPr>
        <p:spPr>
          <a:xfrm>
            <a:off x="4572000" y="788368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a)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47B194-BB85-4C77-A2A6-45F2A9AE1066}"/>
              </a:ext>
            </a:extLst>
          </p:cNvPr>
          <p:cNvSpPr txBox="1"/>
          <p:nvPr/>
        </p:nvSpPr>
        <p:spPr>
          <a:xfrm>
            <a:off x="5914460" y="271676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b)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9">
            <a:extLst>
              <a:ext uri="{FF2B5EF4-FFF2-40B4-BE49-F238E27FC236}">
                <a16:creationId xmlns:a16="http://schemas.microsoft.com/office/drawing/2014/main" id="{EBDE23D6-C4AD-4954-A78E-BEF2FC3D8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410200"/>
            <a:ext cx="89916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8F454000-2E79-4B58-B2AE-982D41CAE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2176463"/>
            <a:ext cx="27432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6" name="Rectangle 8">
            <a:extLst>
              <a:ext uri="{FF2B5EF4-FFF2-40B4-BE49-F238E27FC236}">
                <a16:creationId xmlns:a16="http://schemas.microsoft.com/office/drawing/2014/main" id="{9D6C3230-534D-4759-96FB-AC3781ACF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176463"/>
            <a:ext cx="27432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E61FBF-79EB-43E8-99DB-7C74DE31BE86}"/>
              </a:ext>
            </a:extLst>
          </p:cNvPr>
          <p:cNvSpPr/>
          <p:nvPr/>
        </p:nvSpPr>
        <p:spPr bwMode="auto">
          <a:xfrm>
            <a:off x="2133600" y="914400"/>
            <a:ext cx="49530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4098" name="Text Box 4">
            <a:extLst>
              <a:ext uri="{FF2B5EF4-FFF2-40B4-BE49-F238E27FC236}">
                <a16:creationId xmlns:a16="http://schemas.microsoft.com/office/drawing/2014/main" id="{FC614C0D-01D2-4A59-B8EC-F1115F91C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990600"/>
            <a:ext cx="5083175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Jaderná (nukleární) reakce, jaderná přeměna</a:t>
            </a:r>
          </a:p>
        </p:txBody>
      </p:sp>
      <p:sp>
        <p:nvSpPr>
          <p:cNvPr id="8199" name="Text Box 7">
            <a:extLst>
              <a:ext uri="{FF2B5EF4-FFF2-40B4-BE49-F238E27FC236}">
                <a16:creationId xmlns:a16="http://schemas.microsoft.com/office/drawing/2014/main" id="{FFE6D9DB-8747-422C-8A0C-0B3A0715D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209800"/>
            <a:ext cx="2667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Samovolná</a:t>
            </a:r>
            <a:br>
              <a:rPr lang="cs-CZ" altLang="cs-CZ" sz="1800"/>
            </a:br>
            <a:r>
              <a:rPr lang="cs-CZ" altLang="cs-CZ" sz="1800"/>
              <a:t>(radioaktivita, mononukleární reakce)</a:t>
            </a:r>
          </a:p>
        </p:txBody>
      </p:sp>
      <p:sp>
        <p:nvSpPr>
          <p:cNvPr id="8200" name="Text Box 8">
            <a:extLst>
              <a:ext uri="{FF2B5EF4-FFF2-40B4-BE49-F238E27FC236}">
                <a16:creationId xmlns:a16="http://schemas.microsoft.com/office/drawing/2014/main" id="{6CF55480-B53F-41B2-B999-48EBA86BF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209800"/>
            <a:ext cx="25908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Účinkem jiného jádra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nebo částice (reakce binukleární)</a:t>
            </a:r>
          </a:p>
        </p:txBody>
      </p:sp>
      <p:sp>
        <p:nvSpPr>
          <p:cNvPr id="4" name="Arrow: Bent 3">
            <a:extLst>
              <a:ext uri="{FF2B5EF4-FFF2-40B4-BE49-F238E27FC236}">
                <a16:creationId xmlns:a16="http://schemas.microsoft.com/office/drawing/2014/main" id="{20BFDB83-2CB2-4783-9C76-B2538AC78825}"/>
              </a:ext>
            </a:extLst>
          </p:cNvPr>
          <p:cNvSpPr/>
          <p:nvPr/>
        </p:nvSpPr>
        <p:spPr bwMode="auto">
          <a:xfrm rot="5400000">
            <a:off x="7239000" y="1143000"/>
            <a:ext cx="685800" cy="685800"/>
          </a:xfrm>
          <a:prstGeom prst="bentArrow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B608E0A6-CB29-4F34-970D-DE0C3396348E}"/>
              </a:ext>
            </a:extLst>
          </p:cNvPr>
          <p:cNvSpPr/>
          <p:nvPr/>
        </p:nvSpPr>
        <p:spPr bwMode="auto">
          <a:xfrm rot="16200000" flipH="1">
            <a:off x="1295400" y="1143000"/>
            <a:ext cx="685800" cy="685800"/>
          </a:xfrm>
          <a:prstGeom prst="bentArrow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8203" name="Rectangle 4">
            <a:extLst>
              <a:ext uri="{FF2B5EF4-FFF2-40B4-BE49-F238E27FC236}">
                <a16:creationId xmlns:a16="http://schemas.microsoft.com/office/drawing/2014/main" id="{CDC933CC-D689-4844-A316-9275AE81F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87233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Jaderné reakce – obecný přehled </a:t>
            </a:r>
          </a:p>
        </p:txBody>
      </p:sp>
      <p:pic>
        <p:nvPicPr>
          <p:cNvPr id="8204" name="Picture 11">
            <a:extLst>
              <a:ext uri="{FF2B5EF4-FFF2-40B4-BE49-F238E27FC236}">
                <a16:creationId xmlns:a16="http://schemas.microsoft.com/office/drawing/2014/main" id="{B7B2EDB3-FC3B-45A1-906E-1C730DAB8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6172200"/>
            <a:ext cx="56769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2">
            <a:extLst>
              <a:ext uri="{FF2B5EF4-FFF2-40B4-BE49-F238E27FC236}">
                <a16:creationId xmlns:a16="http://schemas.microsoft.com/office/drawing/2014/main" id="{4405C339-9427-4C6A-8F2F-75CC62DBF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38800"/>
            <a:ext cx="8839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6" name="Rectangle 22">
            <a:extLst>
              <a:ext uri="{FF2B5EF4-FFF2-40B4-BE49-F238E27FC236}">
                <a16:creationId xmlns:a16="http://schemas.microsoft.com/office/drawing/2014/main" id="{CFA8915A-74C2-40F1-A077-370D19018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267200"/>
            <a:ext cx="20574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207" name="Text Box 9">
            <a:extLst>
              <a:ext uri="{FF2B5EF4-FFF2-40B4-BE49-F238E27FC236}">
                <a16:creationId xmlns:a16="http://schemas.microsoft.com/office/drawing/2014/main" id="{5EE22876-CF7C-4ADF-87D9-184405C2B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267200"/>
            <a:ext cx="1992313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Produkty: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nové jádro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jaderné záření   </a:t>
            </a:r>
          </a:p>
        </p:txBody>
      </p:sp>
      <p:sp>
        <p:nvSpPr>
          <p:cNvPr id="8208" name="Arrow: Right 24">
            <a:extLst>
              <a:ext uri="{FF2B5EF4-FFF2-40B4-BE49-F238E27FC236}">
                <a16:creationId xmlns:a16="http://schemas.microsoft.com/office/drawing/2014/main" id="{731611CC-5429-4ED2-ABC1-F51D0906AE9E}"/>
              </a:ext>
            </a:extLst>
          </p:cNvPr>
          <p:cNvSpPr>
            <a:spLocks noChangeArrowheads="1"/>
          </p:cNvSpPr>
          <p:nvPr/>
        </p:nvSpPr>
        <p:spPr bwMode="auto">
          <a:xfrm rot="2915100">
            <a:off x="2986088" y="3649663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209" name="Arrow: Right 25">
            <a:extLst>
              <a:ext uri="{FF2B5EF4-FFF2-40B4-BE49-F238E27FC236}">
                <a16:creationId xmlns:a16="http://schemas.microsoft.com/office/drawing/2014/main" id="{8C1B484D-887F-452F-926D-98FEE1CD7AE3}"/>
              </a:ext>
            </a:extLst>
          </p:cNvPr>
          <p:cNvSpPr>
            <a:spLocks noChangeArrowheads="1"/>
          </p:cNvSpPr>
          <p:nvPr/>
        </p:nvSpPr>
        <p:spPr bwMode="auto">
          <a:xfrm rot="18684900" flipH="1">
            <a:off x="5119688" y="3649663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210" name="Text Box 10">
            <a:extLst>
              <a:ext uri="{FF2B5EF4-FFF2-40B4-BE49-F238E27FC236}">
                <a16:creationId xmlns:a16="http://schemas.microsoft.com/office/drawing/2014/main" id="{02043BF0-058A-466A-B0B6-538FBBF04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8" y="5346700"/>
            <a:ext cx="24161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Obecný popis reakce: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>
            <a:extLst>
              <a:ext uri="{FF2B5EF4-FFF2-40B4-BE49-F238E27FC236}">
                <a16:creationId xmlns:a16="http://schemas.microsoft.com/office/drawing/2014/main" id="{7D39CE5F-66DF-4238-8171-20F070E76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91" y="670623"/>
            <a:ext cx="6237193" cy="24678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7" name="Text Box 5">
            <a:extLst>
              <a:ext uri="{FF2B5EF4-FFF2-40B4-BE49-F238E27FC236}">
                <a16:creationId xmlns:a16="http://schemas.microsoft.com/office/drawing/2014/main" id="{25DCFD3A-8C64-4908-847E-5734AF2AA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" y="548845"/>
            <a:ext cx="22923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 dirty="0"/>
              <a:t>Průběh interakce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dirty="0"/>
              <a:t>Nezávislé částice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dirty="0"/>
              <a:t>Složený systém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dirty="0"/>
              <a:t>Konečný stav</a:t>
            </a:r>
          </a:p>
        </p:txBody>
      </p:sp>
      <p:sp>
        <p:nvSpPr>
          <p:cNvPr id="72708" name="Text Box 6">
            <a:extLst>
              <a:ext uri="{FF2B5EF4-FFF2-40B4-BE49-F238E27FC236}">
                <a16:creationId xmlns:a16="http://schemas.microsoft.com/office/drawing/2014/main" id="{A7446197-B55E-4B9F-B081-87B74D76E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" y="3310294"/>
            <a:ext cx="928542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 u="sng" dirty="0"/>
              <a:t>Výsledek procesů bez jaderné přeměny, interakcí probíhající v </a:t>
            </a:r>
            <a:r>
              <a:rPr lang="cs-CZ" altLang="cs-CZ" sz="1800" u="sng" dirty="0" err="1"/>
              <a:t>Coulombovském</a:t>
            </a:r>
            <a:r>
              <a:rPr lang="cs-CZ" altLang="cs-CZ" sz="1800" u="sng" dirty="0"/>
              <a:t> poli </a:t>
            </a:r>
            <a:r>
              <a:rPr lang="cs-CZ" altLang="cs-CZ" sz="1800" dirty="0"/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dirty="0"/>
              <a:t>Pružný rozptyl (nenastává přeměna kinetické energie v jinou formu)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dirty="0"/>
              <a:t>Nepružný rozptyl (část kinetické energie střely převezme terčové jádro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         ve formě potenciální energie a jádro je uvedeno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         do vzbuzeného stavu)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8E2DBECC-AF86-4DD3-82C4-DCF202F8B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" y="5236471"/>
            <a:ext cx="521168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1800" u="sng" dirty="0"/>
              <a:t>Interakce v poli jaderných sil – průnik do jádra</a:t>
            </a:r>
          </a:p>
          <a:p>
            <a:pPr marL="0" indent="0">
              <a:spcBef>
                <a:spcPct val="0"/>
              </a:spcBef>
              <a:buNone/>
            </a:pPr>
            <a:endParaRPr lang="cs-CZ" altLang="cs-CZ" sz="1800" u="sng" dirty="0"/>
          </a:p>
          <a:p>
            <a:pPr>
              <a:spcBef>
                <a:spcPct val="0"/>
              </a:spcBef>
              <a:buAutoNum type="alphaLcParenR"/>
            </a:pPr>
            <a:r>
              <a:rPr lang="cs-CZ" altLang="cs-CZ" sz="1800" dirty="0"/>
              <a:t>Vznik složeného jádra a procesy následné</a:t>
            </a:r>
          </a:p>
          <a:p>
            <a:pPr>
              <a:spcBef>
                <a:spcPct val="0"/>
              </a:spcBef>
              <a:buAutoNum type="alphaLcParenR"/>
            </a:pPr>
            <a:r>
              <a:rPr lang="cs-CZ" altLang="cs-CZ" sz="1800" dirty="0"/>
              <a:t>Přímá interakce bez vzniku složeného jádra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D6ED1-10E2-4F52-A1F8-8D7229D057F7}"/>
              </a:ext>
            </a:extLst>
          </p:cNvPr>
          <p:cNvSpPr/>
          <p:nvPr/>
        </p:nvSpPr>
        <p:spPr>
          <a:xfrm>
            <a:off x="5486400" y="897308"/>
            <a:ext cx="1845892" cy="70930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F81B93-8101-441E-B44A-824EAA875140}"/>
              </a:ext>
            </a:extLst>
          </p:cNvPr>
          <p:cNvSpPr/>
          <p:nvPr/>
        </p:nvSpPr>
        <p:spPr>
          <a:xfrm>
            <a:off x="5486400" y="1659457"/>
            <a:ext cx="1401510" cy="596633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A09BCF-2255-4630-AEEF-7A6AF0ED5A8E}"/>
              </a:ext>
            </a:extLst>
          </p:cNvPr>
          <p:cNvSpPr txBox="1"/>
          <p:nvPr/>
        </p:nvSpPr>
        <p:spPr>
          <a:xfrm>
            <a:off x="6605899" y="1588441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a)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21812A-C217-4621-85F5-18C75B196B08}"/>
              </a:ext>
            </a:extLst>
          </p:cNvPr>
          <p:cNvSpPr txBox="1"/>
          <p:nvPr/>
        </p:nvSpPr>
        <p:spPr>
          <a:xfrm>
            <a:off x="6997342" y="88262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b)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8913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>
            <a:extLst>
              <a:ext uri="{FF2B5EF4-FFF2-40B4-BE49-F238E27FC236}">
                <a16:creationId xmlns:a16="http://schemas.microsoft.com/office/drawing/2014/main" id="{FF2DE820-E842-41EA-AC67-F99923576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" y="1467592"/>
            <a:ext cx="4663011" cy="399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0A9CDB-1CCA-4E03-8D89-8030AF321083}"/>
              </a:ext>
            </a:extLst>
          </p:cNvPr>
          <p:cNvSpPr/>
          <p:nvPr/>
        </p:nvSpPr>
        <p:spPr>
          <a:xfrm>
            <a:off x="220662" y="394174"/>
            <a:ext cx="4865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Interakce v poli jaderných sil – průnik do jádra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F8671D-2FB4-4E00-914C-F9747635D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096" y="967460"/>
            <a:ext cx="2438740" cy="5811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E3C77B-7E2A-49E9-A6D8-FD6291F3C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096" y="1839119"/>
            <a:ext cx="3534149" cy="3815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E5F18B-4FE2-4978-84DF-A43D6ACBD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277" y="1258013"/>
            <a:ext cx="1962424" cy="2095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913A36-CC3D-4866-B41F-13A62B437B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915" y="1484264"/>
            <a:ext cx="1781424" cy="209579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>
            <a:extLst>
              <a:ext uri="{FF2B5EF4-FFF2-40B4-BE49-F238E27FC236}">
                <a16:creationId xmlns:a16="http://schemas.microsoft.com/office/drawing/2014/main" id="{FF2DE820-E842-41EA-AC67-F99923576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" y="1467592"/>
            <a:ext cx="4663011" cy="399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0A9CDB-1CCA-4E03-8D89-8030AF321083}"/>
              </a:ext>
            </a:extLst>
          </p:cNvPr>
          <p:cNvSpPr/>
          <p:nvPr/>
        </p:nvSpPr>
        <p:spPr>
          <a:xfrm>
            <a:off x="220662" y="394174"/>
            <a:ext cx="4865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u="sng" dirty="0">
                <a:latin typeface="Arial" panose="020B0604020202020204" pitchFamily="34" charset="0"/>
                <a:cs typeface="Arial" panose="020B0604020202020204" pitchFamily="34" charset="0"/>
              </a:rPr>
              <a:t>Interakce v poli jaderných sil – průnik do jádra</a:t>
            </a:r>
          </a:p>
        </p:txBody>
      </p:sp>
    </p:spTree>
    <p:extLst>
      <p:ext uri="{BB962C8B-B14F-4D97-AF65-F5344CB8AC3E}">
        <p14:creationId xmlns:p14="http://schemas.microsoft.com/office/powerpoint/2010/main" val="15576516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>
            <a:extLst>
              <a:ext uri="{FF2B5EF4-FFF2-40B4-BE49-F238E27FC236}">
                <a16:creationId xmlns:a16="http://schemas.microsoft.com/office/drawing/2014/main" id="{ED8A2E4B-C5A6-4F4E-B3EC-BE1F940A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48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4">
            <a:extLst>
              <a:ext uri="{FF2B5EF4-FFF2-40B4-BE49-F238E27FC236}">
                <a16:creationId xmlns:a16="http://schemas.microsoft.com/office/drawing/2014/main" id="{5384DF83-C993-4FC5-8CD5-54F2D8A2A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50" y="284445"/>
            <a:ext cx="501932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 dirty="0"/>
              <a:t>Procesy probíhající po vniknutí částice do jádra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/>
              <a:t> Teorie složeného jádra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X  + x </a:t>
            </a:r>
            <a:r>
              <a:rPr lang="cs-CZ" altLang="cs-CZ" sz="1800" dirty="0">
                <a:cs typeface="Arial" panose="020B0604020202020204" pitchFamily="34" charset="0"/>
              </a:rPr>
              <a:t>→  Y + y</a:t>
            </a:r>
          </a:p>
        </p:txBody>
      </p:sp>
      <p:sp>
        <p:nvSpPr>
          <p:cNvPr id="75779" name="Text Box 5">
            <a:extLst>
              <a:ext uri="{FF2B5EF4-FFF2-40B4-BE49-F238E27FC236}">
                <a16:creationId xmlns:a16="http://schemas.microsoft.com/office/drawing/2014/main" id="{0C8817E6-8C9A-4603-9BB5-B6AA9F1C2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84332"/>
            <a:ext cx="1028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1. X + x </a:t>
            </a:r>
          </a:p>
        </p:txBody>
      </p:sp>
      <p:sp>
        <p:nvSpPr>
          <p:cNvPr id="75780" name="Rectangle 6">
            <a:extLst>
              <a:ext uri="{FF2B5EF4-FFF2-40B4-BE49-F238E27FC236}">
                <a16:creationId xmlns:a16="http://schemas.microsoft.com/office/drawing/2014/main" id="{E3A663A1-8468-4BC9-9211-36EA2A229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075" y="1947819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→</a:t>
            </a:r>
          </a:p>
        </p:txBody>
      </p:sp>
      <p:sp>
        <p:nvSpPr>
          <p:cNvPr id="75781" name="Text Box 7">
            <a:extLst>
              <a:ext uri="{FF2B5EF4-FFF2-40B4-BE49-F238E27FC236}">
                <a16:creationId xmlns:a16="http://schemas.microsoft.com/office/drawing/2014/main" id="{8E3787AD-2217-4BAE-AD95-9E1838834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984332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</a:t>
            </a:r>
          </a:p>
        </p:txBody>
      </p:sp>
      <p:sp>
        <p:nvSpPr>
          <p:cNvPr id="75782" name="Text Box 9">
            <a:extLst>
              <a:ext uri="{FF2B5EF4-FFF2-40B4-BE49-F238E27FC236}">
                <a16:creationId xmlns:a16="http://schemas.microsoft.com/office/drawing/2014/main" id="{72549C45-83B0-40FB-8B3A-13354659F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7732"/>
            <a:ext cx="1536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2. S </a:t>
            </a:r>
            <a:r>
              <a:rPr lang="cs-CZ" altLang="cs-CZ" sz="1800">
                <a:cs typeface="Arial" panose="020B0604020202020204" pitchFamily="34" charset="0"/>
              </a:rPr>
              <a:t>→  Y + y</a:t>
            </a:r>
          </a:p>
        </p:txBody>
      </p:sp>
      <p:pic>
        <p:nvPicPr>
          <p:cNvPr id="75783" name="Picture 10">
            <a:extLst>
              <a:ext uri="{FF2B5EF4-FFF2-40B4-BE49-F238E27FC236}">
                <a16:creationId xmlns:a16="http://schemas.microsoft.com/office/drawing/2014/main" id="{04794A26-1D24-42D4-BC5D-44540AEE5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7" y="3763486"/>
            <a:ext cx="4791126" cy="125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9D4C7C9-9A60-4F38-95D8-802D45F2B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74" y="879670"/>
            <a:ext cx="6237193" cy="24678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FCFCB6-F163-4063-BC37-009A2E296F85}"/>
              </a:ext>
            </a:extLst>
          </p:cNvPr>
          <p:cNvSpPr/>
          <p:nvPr/>
        </p:nvSpPr>
        <p:spPr>
          <a:xfrm>
            <a:off x="6101698" y="1948932"/>
            <a:ext cx="2691924" cy="12728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E6722358-C48B-489D-9748-368FF81E31E1}"/>
              </a:ext>
            </a:extLst>
          </p:cNvPr>
          <p:cNvSpPr/>
          <p:nvPr/>
        </p:nvSpPr>
        <p:spPr>
          <a:xfrm>
            <a:off x="919542" y="1611269"/>
            <a:ext cx="335280" cy="26670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D40756-65B4-4DCA-AF45-2C055A7C8C7D}"/>
              </a:ext>
            </a:extLst>
          </p:cNvPr>
          <p:cNvSpPr txBox="1"/>
          <p:nvPr/>
        </p:nvSpPr>
        <p:spPr>
          <a:xfrm>
            <a:off x="5132173" y="3608173"/>
            <a:ext cx="3682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1. fáze – splynutí jaderné střely s jádrem (pozbytí identity, formace „aktivovaného komplexu“ – vysoce energeticky vybuzené jádro</a:t>
            </a:r>
          </a:p>
          <a:p>
            <a:r>
              <a:rPr lang="cs-CZ" dirty="0"/>
              <a:t>2. fáze – vzbuzené jádro ztrácí energii. Dochází k rozpadu na finální jádra různými kanály.</a:t>
            </a:r>
            <a:endParaRPr 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>
            <a:extLst>
              <a:ext uri="{FF2B5EF4-FFF2-40B4-BE49-F238E27FC236}">
                <a16:creationId xmlns:a16="http://schemas.microsoft.com/office/drawing/2014/main" id="{EB9A3DDF-B67E-4E85-8C61-AA981DBA1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671638"/>
            <a:ext cx="8448675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4">
            <a:extLst>
              <a:ext uri="{FF2B5EF4-FFF2-40B4-BE49-F238E27FC236}">
                <a16:creationId xmlns:a16="http://schemas.microsoft.com/office/drawing/2014/main" id="{C0372716-98A4-4CC3-ADD2-0BB1FE887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417513"/>
            <a:ext cx="272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Druhy jaderných procesů</a:t>
            </a:r>
          </a:p>
        </p:txBody>
      </p:sp>
      <p:pic>
        <p:nvPicPr>
          <p:cNvPr id="77827" name="Picture 5">
            <a:extLst>
              <a:ext uri="{FF2B5EF4-FFF2-40B4-BE49-F238E27FC236}">
                <a16:creationId xmlns:a16="http://schemas.microsoft.com/office/drawing/2014/main" id="{A0361958-C415-4E58-A357-E90142DC4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87">
            <a:off x="1066800" y="1828800"/>
            <a:ext cx="66294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4">
            <a:extLst>
              <a:ext uri="{FF2B5EF4-FFF2-40B4-BE49-F238E27FC236}">
                <a16:creationId xmlns:a16="http://schemas.microsoft.com/office/drawing/2014/main" id="{4CC4F6B4-89A9-4EB4-A334-5F8CDE8AB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493713"/>
            <a:ext cx="780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dirty="0"/>
              <a:t>Elastický rozptyl – složené jádro se rozpadá do vstupního kanálu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dirty="0"/>
              <a:t>Neelastický rozptyl – výsledné jádro je stejné, liší se vzbuzeným stavem</a:t>
            </a:r>
          </a:p>
        </p:txBody>
      </p:sp>
      <p:pic>
        <p:nvPicPr>
          <p:cNvPr id="78851" name="Picture 5">
            <a:extLst>
              <a:ext uri="{FF2B5EF4-FFF2-40B4-BE49-F238E27FC236}">
                <a16:creationId xmlns:a16="http://schemas.microsoft.com/office/drawing/2014/main" id="{897CEF9F-C678-41B0-A7AC-7E08280E4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50577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2" name="Picture 6">
            <a:extLst>
              <a:ext uri="{FF2B5EF4-FFF2-40B4-BE49-F238E27FC236}">
                <a16:creationId xmlns:a16="http://schemas.microsoft.com/office/drawing/2014/main" id="{E33299C1-340E-461B-B15E-8A9FCB585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0"/>
            <a:ext cx="4800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3" name="Text Box 7">
            <a:extLst>
              <a:ext uri="{FF2B5EF4-FFF2-40B4-BE49-F238E27FC236}">
                <a16:creationId xmlns:a16="http://schemas.microsoft.com/office/drawing/2014/main" id="{2F233688-3B67-40F6-901F-0C764D4A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4303713"/>
            <a:ext cx="78422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c) Výměnné reakce – hmotná přeměna, substituce částic, zpravidla spojené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      s emisí gama při deexcitaci výsledného jádra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d) Fotoajderné reakce – přímý proces, nepřímý proces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e) Záchytné reakce  - radiační záchyt, nejčastěji (n, gama)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>
            <a:extLst>
              <a:ext uri="{FF2B5EF4-FFF2-40B4-BE49-F238E27FC236}">
                <a16:creationId xmlns:a16="http://schemas.microsoft.com/office/drawing/2014/main" id="{C156BC37-F86B-41D2-ADD8-0738DE856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391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4">
            <a:extLst>
              <a:ext uri="{FF2B5EF4-FFF2-40B4-BE49-F238E27FC236}">
                <a16:creationId xmlns:a16="http://schemas.microsoft.com/office/drawing/2014/main" id="{2373D43A-6447-47D8-9BE0-D80888D0D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493713"/>
            <a:ext cx="1860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f) Štěpné reakce</a:t>
            </a:r>
          </a:p>
        </p:txBody>
      </p:sp>
      <p:pic>
        <p:nvPicPr>
          <p:cNvPr id="80899" name="Picture 5">
            <a:extLst>
              <a:ext uri="{FF2B5EF4-FFF2-40B4-BE49-F238E27FC236}">
                <a16:creationId xmlns:a16="http://schemas.microsoft.com/office/drawing/2014/main" id="{323384EF-F366-449D-980C-54B6D5012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8915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>
            <a:extLst>
              <a:ext uri="{FF2B5EF4-FFF2-40B4-BE49-F238E27FC236}">
                <a16:creationId xmlns:a16="http://schemas.microsoft.com/office/drawing/2014/main" id="{9613AF2F-72B4-4D76-9025-AE713A248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22275"/>
            <a:ext cx="46815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- zápis</a:t>
            </a:r>
          </a:p>
        </p:txBody>
      </p:sp>
      <p:sp>
        <p:nvSpPr>
          <p:cNvPr id="9219" name="Text Box 5">
            <a:extLst>
              <a:ext uri="{FF2B5EF4-FFF2-40B4-BE49-F238E27FC236}">
                <a16:creationId xmlns:a16="http://schemas.microsoft.com/office/drawing/2014/main" id="{CBD59A5E-783D-4DFA-A6E4-333CDFE29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949325"/>
            <a:ext cx="640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Samovolná (spontánní přeměna) jádra, radioaktivní přeměna </a:t>
            </a:r>
          </a:p>
        </p:txBody>
      </p:sp>
      <p:sp>
        <p:nvSpPr>
          <p:cNvPr id="9220" name="Text Box 8">
            <a:extLst>
              <a:ext uri="{FF2B5EF4-FFF2-40B4-BE49-F238E27FC236}">
                <a16:creationId xmlns:a16="http://schemas.microsoft.com/office/drawing/2014/main" id="{78CAD8B4-8BBA-41D9-B73A-E3A99B5A5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232150"/>
            <a:ext cx="40322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binukleární - zápis</a:t>
            </a:r>
          </a:p>
        </p:txBody>
      </p:sp>
      <p:graphicFrame>
        <p:nvGraphicFramePr>
          <p:cNvPr id="9221" name="Object 2">
            <a:extLst>
              <a:ext uri="{FF2B5EF4-FFF2-40B4-BE49-F238E27FC236}">
                <a16:creationId xmlns:a16="http://schemas.microsoft.com/office/drawing/2014/main" id="{DF14FB1E-3E62-45C4-BA69-55AEDC7CA0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6325" y="1512888"/>
          <a:ext cx="6099175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CS ChemDraw Drawing" r:id="rId3" imgW="4346507" imgH="908567" progId="ChemDraw.Document.6.0">
                  <p:embed/>
                </p:oleObj>
              </mc:Choice>
              <mc:Fallback>
                <p:oleObj name="CS ChemDraw Drawing" r:id="rId3" imgW="4346507" imgH="908567" progId="ChemDraw.Document.6.0">
                  <p:embed/>
                  <p:pic>
                    <p:nvPicPr>
                      <p:cNvPr id="9221" name="Object 2">
                        <a:extLst>
                          <a:ext uri="{FF2B5EF4-FFF2-40B4-BE49-F238E27FC236}">
                            <a16:creationId xmlns:a16="http://schemas.microsoft.com/office/drawing/2014/main" id="{DF14FB1E-3E62-45C4-BA69-55AEDC7CA0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325" y="1512888"/>
                        <a:ext cx="6099175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3">
            <a:extLst>
              <a:ext uri="{FF2B5EF4-FFF2-40B4-BE49-F238E27FC236}">
                <a16:creationId xmlns:a16="http://schemas.microsoft.com/office/drawing/2014/main" id="{3E782692-6F97-49E8-93B1-2D2B916725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51025" y="4378325"/>
          <a:ext cx="5368925" cy="1382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CS ChemDraw Drawing" r:id="rId5" imgW="3044922" imgH="784650" progId="ChemDraw.Document.6.0">
                  <p:embed/>
                </p:oleObj>
              </mc:Choice>
              <mc:Fallback>
                <p:oleObj name="CS ChemDraw Drawing" r:id="rId5" imgW="3044922" imgH="784650" progId="ChemDraw.Document.6.0">
                  <p:embed/>
                  <p:pic>
                    <p:nvPicPr>
                      <p:cNvPr id="9222" name="Object 3">
                        <a:extLst>
                          <a:ext uri="{FF2B5EF4-FFF2-40B4-BE49-F238E27FC236}">
                            <a16:creationId xmlns:a16="http://schemas.microsoft.com/office/drawing/2014/main" id="{3E782692-6F97-49E8-93B1-2D2B916725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1025" y="4378325"/>
                        <a:ext cx="5368925" cy="1382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1">
            <a:extLst>
              <a:ext uri="{FF2B5EF4-FFF2-40B4-BE49-F238E27FC236}">
                <a16:creationId xmlns:a16="http://schemas.microsoft.com/office/drawing/2014/main" id="{1015910D-A2C6-4994-92A0-996CB5209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8" y="2082800"/>
            <a:ext cx="8442325" cy="38195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4">
            <a:extLst>
              <a:ext uri="{FF2B5EF4-FFF2-40B4-BE49-F238E27FC236}">
                <a16:creationId xmlns:a16="http://schemas.microsoft.com/office/drawing/2014/main" id="{037982D1-C8F3-4601-85DD-245059C3D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341313"/>
            <a:ext cx="37625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 dirty="0"/>
              <a:t>Přímá interakce - strhovací reakce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B7695F8-5E7A-4A02-84BE-141805424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994" y="852498"/>
            <a:ext cx="6237193" cy="24678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01F505-441F-4B6B-B8BC-ECE3A54B5CD8}"/>
              </a:ext>
            </a:extLst>
          </p:cNvPr>
          <p:cNvSpPr/>
          <p:nvPr/>
        </p:nvSpPr>
        <p:spPr>
          <a:xfrm>
            <a:off x="4661631" y="1007360"/>
            <a:ext cx="2691924" cy="77902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0FCA68-43DA-4E8E-A600-CD4E77AAA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98" y="3464791"/>
            <a:ext cx="4039164" cy="18290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4FB657-4198-48ED-A1F8-C1F7CD051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224" y="3496237"/>
            <a:ext cx="3658111" cy="1876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7CDA68-3C88-40B9-85F0-B20C8CEC7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020" y="5509896"/>
            <a:ext cx="2484540" cy="204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F5BBA8-8D8E-4C85-A92F-D099FF994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5693" y="5612108"/>
            <a:ext cx="2593172" cy="363276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5">
            <a:extLst>
              <a:ext uri="{FF2B5EF4-FFF2-40B4-BE49-F238E27FC236}">
                <a16:creationId xmlns:a16="http://schemas.microsoft.com/office/drawing/2014/main" id="{D7F982C0-050C-4B4C-90D4-50DCB357F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9" y="220362"/>
            <a:ext cx="65197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800" dirty="0"/>
              <a:t>Účinný průřez, výtěžky jaderných reakcí, počet účinných kolizí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121862" name="Picture 9">
            <a:extLst>
              <a:ext uri="{FF2B5EF4-FFF2-40B4-BE49-F238E27FC236}">
                <a16:creationId xmlns:a16="http://schemas.microsoft.com/office/drawing/2014/main" id="{35BC69FD-377B-46B1-B2F6-578F3E25F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730" y="2858532"/>
            <a:ext cx="213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3" name="Picture 10">
            <a:extLst>
              <a:ext uri="{FF2B5EF4-FFF2-40B4-BE49-F238E27FC236}">
                <a16:creationId xmlns:a16="http://schemas.microsoft.com/office/drawing/2014/main" id="{96A7D42B-A345-43D4-93AD-CE719F531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77" y="3140677"/>
            <a:ext cx="3062288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C71D93-3D07-4CFF-91CB-FB67FEBFE367}"/>
              </a:ext>
            </a:extLst>
          </p:cNvPr>
          <p:cNvSpPr txBox="1"/>
          <p:nvPr/>
        </p:nvSpPr>
        <p:spPr>
          <a:xfrm>
            <a:off x="4514336" y="996779"/>
            <a:ext cx="32736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/>
              <a:t>                   P</a:t>
            </a:r>
            <a:r>
              <a:rPr lang="cs-CZ" b="1" dirty="0"/>
              <a:t> = </a:t>
            </a:r>
            <a:r>
              <a:rPr lang="el-GR" b="1" dirty="0"/>
              <a:t>σϕ</a:t>
            </a:r>
            <a:r>
              <a:rPr lang="cs-CZ" b="1" dirty="0"/>
              <a:t>L</a:t>
            </a:r>
            <a:r>
              <a:rPr lang="cs-CZ" b="1" baseline="-25000" dirty="0"/>
              <a:t>X</a:t>
            </a:r>
          </a:p>
          <a:p>
            <a:endParaRPr lang="cs-CZ" dirty="0"/>
          </a:p>
          <a:p>
            <a:r>
              <a:rPr lang="cs-CZ" i="1" dirty="0"/>
              <a:t>P</a:t>
            </a:r>
            <a:r>
              <a:rPr lang="cs-CZ" dirty="0"/>
              <a:t>……</a:t>
            </a:r>
            <a:r>
              <a:rPr lang="cs-CZ" dirty="0">
                <a:solidFill>
                  <a:srgbClr val="FF0000"/>
                </a:solidFill>
              </a:rPr>
              <a:t>počet účinných kolizí</a:t>
            </a:r>
          </a:p>
          <a:p>
            <a:r>
              <a:rPr lang="el-GR" dirty="0"/>
              <a:t>ϕ</a:t>
            </a:r>
            <a:r>
              <a:rPr lang="cs-CZ" dirty="0"/>
              <a:t>……hustota toku jaderných střel</a:t>
            </a:r>
          </a:p>
          <a:p>
            <a:r>
              <a:rPr lang="el-GR" dirty="0"/>
              <a:t>σ</a:t>
            </a:r>
            <a:r>
              <a:rPr lang="cs-CZ" dirty="0"/>
              <a:t>…..účinný průřez</a:t>
            </a:r>
          </a:p>
          <a:p>
            <a:r>
              <a:rPr lang="cs-CZ" dirty="0"/>
              <a:t>L</a:t>
            </a:r>
            <a:r>
              <a:rPr lang="cs-CZ" baseline="-25000" dirty="0"/>
              <a:t>X</a:t>
            </a:r>
            <a:r>
              <a:rPr lang="cs-CZ" dirty="0"/>
              <a:t>……počet terčových jader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DE2FC-C9BC-4BFA-BAF3-0182E29BEEB8}"/>
              </a:ext>
            </a:extLst>
          </p:cNvPr>
          <p:cNvSpPr txBox="1"/>
          <p:nvPr/>
        </p:nvSpPr>
        <p:spPr>
          <a:xfrm>
            <a:off x="4539050" y="3402227"/>
            <a:ext cx="344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(uvažujeme-li snížení hustoty toku)</a:t>
            </a:r>
            <a:endParaRPr lang="en-US" dirty="0"/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D8C4A531-681F-4CE1-BAF8-21216964C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34" y="904103"/>
            <a:ext cx="2892130" cy="24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5">
            <a:extLst>
              <a:ext uri="{FF2B5EF4-FFF2-40B4-BE49-F238E27FC236}">
                <a16:creationId xmlns:a16="http://schemas.microsoft.com/office/drawing/2014/main" id="{D7F982C0-050C-4B4C-90D4-50DCB357F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9" y="220362"/>
            <a:ext cx="65197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800" dirty="0"/>
              <a:t>Účinný průřez, výtěžky jaderných reakcí, počet účinných kolizí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121859" name="Picture 6">
            <a:extLst>
              <a:ext uri="{FF2B5EF4-FFF2-40B4-BE49-F238E27FC236}">
                <a16:creationId xmlns:a16="http://schemas.microsoft.com/office/drawing/2014/main" id="{9C8306E7-564C-4695-96F1-CF82CCF93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34" y="904103"/>
            <a:ext cx="2892130" cy="24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2" name="Picture 9">
            <a:extLst>
              <a:ext uri="{FF2B5EF4-FFF2-40B4-BE49-F238E27FC236}">
                <a16:creationId xmlns:a16="http://schemas.microsoft.com/office/drawing/2014/main" id="{35BC69FD-377B-46B1-B2F6-578F3E25F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730" y="2858532"/>
            <a:ext cx="213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3" name="Picture 10">
            <a:extLst>
              <a:ext uri="{FF2B5EF4-FFF2-40B4-BE49-F238E27FC236}">
                <a16:creationId xmlns:a16="http://schemas.microsoft.com/office/drawing/2014/main" id="{96A7D42B-A345-43D4-93AD-CE719F531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77" y="3140677"/>
            <a:ext cx="3062288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C71D93-3D07-4CFF-91CB-FB67FEBFE367}"/>
              </a:ext>
            </a:extLst>
          </p:cNvPr>
          <p:cNvSpPr txBox="1"/>
          <p:nvPr/>
        </p:nvSpPr>
        <p:spPr>
          <a:xfrm>
            <a:off x="4514336" y="996779"/>
            <a:ext cx="32736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/>
              <a:t>                   P</a:t>
            </a:r>
            <a:r>
              <a:rPr lang="cs-CZ" b="1" dirty="0"/>
              <a:t> = </a:t>
            </a:r>
            <a:r>
              <a:rPr lang="el-GR" b="1" dirty="0"/>
              <a:t>σϕ</a:t>
            </a:r>
            <a:r>
              <a:rPr lang="cs-CZ" b="1" dirty="0"/>
              <a:t>L</a:t>
            </a:r>
            <a:r>
              <a:rPr lang="cs-CZ" b="1" baseline="-25000" dirty="0"/>
              <a:t>X</a:t>
            </a:r>
          </a:p>
          <a:p>
            <a:endParaRPr lang="cs-CZ" dirty="0"/>
          </a:p>
          <a:p>
            <a:r>
              <a:rPr lang="cs-CZ" i="1" dirty="0"/>
              <a:t>P</a:t>
            </a:r>
            <a:r>
              <a:rPr lang="cs-CZ" dirty="0"/>
              <a:t>……</a:t>
            </a:r>
            <a:r>
              <a:rPr lang="cs-CZ" dirty="0">
                <a:solidFill>
                  <a:srgbClr val="FF0000"/>
                </a:solidFill>
              </a:rPr>
              <a:t>počet účinných kolizí</a:t>
            </a:r>
          </a:p>
          <a:p>
            <a:r>
              <a:rPr lang="el-GR" dirty="0"/>
              <a:t>ϕ</a:t>
            </a:r>
            <a:r>
              <a:rPr lang="cs-CZ" dirty="0"/>
              <a:t>……hustota toku jaderných střel</a:t>
            </a:r>
          </a:p>
          <a:p>
            <a:r>
              <a:rPr lang="el-GR" dirty="0"/>
              <a:t>σ</a:t>
            </a:r>
            <a:r>
              <a:rPr lang="cs-CZ" dirty="0"/>
              <a:t>…..účinný průřez</a:t>
            </a:r>
          </a:p>
          <a:p>
            <a:r>
              <a:rPr lang="cs-CZ" dirty="0"/>
              <a:t>L</a:t>
            </a:r>
            <a:r>
              <a:rPr lang="cs-CZ" baseline="-25000" dirty="0"/>
              <a:t>X</a:t>
            </a:r>
            <a:r>
              <a:rPr lang="cs-CZ" dirty="0"/>
              <a:t>……počet terčových jader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DE2FC-C9BC-4BFA-BAF3-0182E29BEEB8}"/>
              </a:ext>
            </a:extLst>
          </p:cNvPr>
          <p:cNvSpPr txBox="1"/>
          <p:nvPr/>
        </p:nvSpPr>
        <p:spPr>
          <a:xfrm>
            <a:off x="4539050" y="3402227"/>
            <a:ext cx="344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(uvažujeme-li snížení hustoty toku)</a:t>
            </a:r>
            <a:endParaRPr lang="en-US" dirty="0"/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id="{F73A28BB-D3F4-4979-A708-8202FB80B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79" y="3483575"/>
            <a:ext cx="4223951" cy="271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5">
            <a:extLst>
              <a:ext uri="{FF2B5EF4-FFF2-40B4-BE49-F238E27FC236}">
                <a16:creationId xmlns:a16="http://schemas.microsoft.com/office/drawing/2014/main" id="{6173E867-26F4-4065-8BC4-BE11D8DCC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90" y="6310056"/>
            <a:ext cx="255230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Jednotka barn (1 b = 100 fm</a:t>
            </a:r>
            <a:r>
              <a:rPr lang="cs-CZ" altLang="cs-CZ" sz="1400" baseline="30000" dirty="0"/>
              <a:t>2</a:t>
            </a:r>
            <a:r>
              <a:rPr lang="cs-CZ" altLang="cs-CZ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480378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5">
            <a:extLst>
              <a:ext uri="{FF2B5EF4-FFF2-40B4-BE49-F238E27FC236}">
                <a16:creationId xmlns:a16="http://schemas.microsoft.com/office/drawing/2014/main" id="{D7F982C0-050C-4B4C-90D4-50DCB357F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9" y="220362"/>
            <a:ext cx="65197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800" dirty="0"/>
              <a:t>Účinný průřez, výtěžky jaderných reakcí, počet účinných kolizí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121862" name="Picture 9">
            <a:extLst>
              <a:ext uri="{FF2B5EF4-FFF2-40B4-BE49-F238E27FC236}">
                <a16:creationId xmlns:a16="http://schemas.microsoft.com/office/drawing/2014/main" id="{35BC69FD-377B-46B1-B2F6-578F3E25F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730" y="2858532"/>
            <a:ext cx="2133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3" name="Picture 10">
            <a:extLst>
              <a:ext uri="{FF2B5EF4-FFF2-40B4-BE49-F238E27FC236}">
                <a16:creationId xmlns:a16="http://schemas.microsoft.com/office/drawing/2014/main" id="{96A7D42B-A345-43D4-93AD-CE719F531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77" y="3140677"/>
            <a:ext cx="3062288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C71D93-3D07-4CFF-91CB-FB67FEBFE367}"/>
              </a:ext>
            </a:extLst>
          </p:cNvPr>
          <p:cNvSpPr txBox="1"/>
          <p:nvPr/>
        </p:nvSpPr>
        <p:spPr>
          <a:xfrm>
            <a:off x="4514336" y="996779"/>
            <a:ext cx="32736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/>
              <a:t>                   P</a:t>
            </a:r>
            <a:r>
              <a:rPr lang="cs-CZ" b="1" dirty="0"/>
              <a:t> = </a:t>
            </a:r>
            <a:r>
              <a:rPr lang="el-GR" b="1" dirty="0"/>
              <a:t>σϕ</a:t>
            </a:r>
            <a:r>
              <a:rPr lang="cs-CZ" b="1" dirty="0"/>
              <a:t>L</a:t>
            </a:r>
            <a:r>
              <a:rPr lang="cs-CZ" b="1" baseline="-25000" dirty="0"/>
              <a:t>X</a:t>
            </a:r>
          </a:p>
          <a:p>
            <a:endParaRPr lang="cs-CZ" dirty="0"/>
          </a:p>
          <a:p>
            <a:r>
              <a:rPr lang="cs-CZ" i="1" dirty="0"/>
              <a:t>P</a:t>
            </a:r>
            <a:r>
              <a:rPr lang="cs-CZ" dirty="0"/>
              <a:t>……</a:t>
            </a:r>
            <a:r>
              <a:rPr lang="cs-CZ" dirty="0">
                <a:solidFill>
                  <a:srgbClr val="FF0000"/>
                </a:solidFill>
              </a:rPr>
              <a:t>počet účinných kolizí</a:t>
            </a:r>
          </a:p>
          <a:p>
            <a:r>
              <a:rPr lang="el-GR" dirty="0"/>
              <a:t>ϕ</a:t>
            </a:r>
            <a:r>
              <a:rPr lang="cs-CZ" dirty="0"/>
              <a:t>……hustota toku jaderných střel</a:t>
            </a:r>
          </a:p>
          <a:p>
            <a:r>
              <a:rPr lang="el-GR" dirty="0"/>
              <a:t>σ</a:t>
            </a:r>
            <a:r>
              <a:rPr lang="cs-CZ" dirty="0"/>
              <a:t>…..účinný průřez</a:t>
            </a:r>
          </a:p>
          <a:p>
            <a:r>
              <a:rPr lang="cs-CZ" dirty="0"/>
              <a:t>L</a:t>
            </a:r>
            <a:r>
              <a:rPr lang="cs-CZ" baseline="-25000" dirty="0"/>
              <a:t>X</a:t>
            </a:r>
            <a:r>
              <a:rPr lang="cs-CZ" dirty="0"/>
              <a:t>……počet terčových jader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DE2FC-C9BC-4BFA-BAF3-0182E29BEEB8}"/>
              </a:ext>
            </a:extLst>
          </p:cNvPr>
          <p:cNvSpPr txBox="1"/>
          <p:nvPr/>
        </p:nvSpPr>
        <p:spPr>
          <a:xfrm>
            <a:off x="4539050" y="3402227"/>
            <a:ext cx="344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(uvažujeme-li snížení hustoty toku)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A6AB8F-AD22-403C-959E-FF321B2472AD}"/>
              </a:ext>
            </a:extLst>
          </p:cNvPr>
          <p:cNvSpPr/>
          <p:nvPr/>
        </p:nvSpPr>
        <p:spPr>
          <a:xfrm>
            <a:off x="5280455" y="4316627"/>
            <a:ext cx="2100649" cy="18452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9966E4-6107-4350-98D0-37F805B1FD61}"/>
              </a:ext>
            </a:extLst>
          </p:cNvPr>
          <p:cNvSpPr txBox="1"/>
          <p:nvPr/>
        </p:nvSpPr>
        <p:spPr>
          <a:xfrm>
            <a:off x="5412261" y="495917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P</a:t>
            </a:r>
            <a:r>
              <a:rPr lang="cs-CZ" baseline="-25000" dirty="0"/>
              <a:t> </a:t>
            </a:r>
            <a:r>
              <a:rPr lang="cs-CZ" dirty="0"/>
              <a:t>=</a:t>
            </a:r>
            <a:endParaRPr lang="en-US" i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240304-F18C-4F63-8A98-20B2004A47F2}"/>
              </a:ext>
            </a:extLst>
          </p:cNvPr>
          <p:cNvSpPr/>
          <p:nvPr/>
        </p:nvSpPr>
        <p:spPr>
          <a:xfrm>
            <a:off x="5951708" y="4793048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d</a:t>
            </a:r>
            <a:r>
              <a:rPr lang="cs-CZ" i="1" dirty="0" err="1"/>
              <a:t>N</a:t>
            </a:r>
            <a:r>
              <a:rPr lang="cs-CZ" baseline="-25000" dirty="0" err="1"/>
              <a:t>X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51057D-8B9D-4A90-B1F8-8374AE6D412F}"/>
              </a:ext>
            </a:extLst>
          </p:cNvPr>
          <p:cNvSpPr/>
          <p:nvPr/>
        </p:nvSpPr>
        <p:spPr>
          <a:xfrm>
            <a:off x="6643686" y="4793048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d</a:t>
            </a:r>
            <a:r>
              <a:rPr lang="cs-CZ" i="1" dirty="0" err="1"/>
              <a:t>N</a:t>
            </a:r>
            <a:r>
              <a:rPr lang="cs-CZ" baseline="-25000" dirty="0" err="1"/>
              <a:t>Y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54EB8F-7A14-4A2A-85DD-4C5AD7F74DAA}"/>
              </a:ext>
            </a:extLst>
          </p:cNvPr>
          <p:cNvCxnSpPr/>
          <p:nvPr/>
        </p:nvCxnSpPr>
        <p:spPr>
          <a:xfrm>
            <a:off x="6021861" y="5148649"/>
            <a:ext cx="3871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4B21FB5-083B-446F-876C-BBB240E36692}"/>
              </a:ext>
            </a:extLst>
          </p:cNvPr>
          <p:cNvCxnSpPr/>
          <p:nvPr/>
        </p:nvCxnSpPr>
        <p:spPr>
          <a:xfrm>
            <a:off x="6713839" y="5148649"/>
            <a:ext cx="3871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62EAFC6-647F-4CAB-85A1-B95DC8CB1310}"/>
              </a:ext>
            </a:extLst>
          </p:cNvPr>
          <p:cNvSpPr txBox="1"/>
          <p:nvPr/>
        </p:nvSpPr>
        <p:spPr>
          <a:xfrm>
            <a:off x="6005386" y="5074509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</a:t>
            </a:r>
            <a:r>
              <a:rPr lang="cs-CZ" i="1" dirty="0" err="1"/>
              <a:t>t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319BDE-19BB-4A8C-ADFB-5A63CD757406}"/>
              </a:ext>
            </a:extLst>
          </p:cNvPr>
          <p:cNvSpPr txBox="1"/>
          <p:nvPr/>
        </p:nvSpPr>
        <p:spPr>
          <a:xfrm>
            <a:off x="6722078" y="5074509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</a:t>
            </a:r>
            <a:r>
              <a:rPr lang="cs-CZ" i="1" dirty="0" err="1"/>
              <a:t>t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30F961-7585-4FA9-81FD-6E1DAB243A1C}"/>
              </a:ext>
            </a:extLst>
          </p:cNvPr>
          <p:cNvSpPr txBox="1"/>
          <p:nvPr/>
        </p:nvSpPr>
        <p:spPr>
          <a:xfrm>
            <a:off x="5758250" y="4950941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C47535-FC0B-48B3-BFDA-C1B62209C90F}"/>
              </a:ext>
            </a:extLst>
          </p:cNvPr>
          <p:cNvSpPr txBox="1"/>
          <p:nvPr/>
        </p:nvSpPr>
        <p:spPr>
          <a:xfrm>
            <a:off x="6425516" y="496741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=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A28A7A-74CD-4EB4-B66B-64838A89DDFD}"/>
              </a:ext>
            </a:extLst>
          </p:cNvPr>
          <p:cNvSpPr/>
          <p:nvPr/>
        </p:nvSpPr>
        <p:spPr>
          <a:xfrm>
            <a:off x="5613958" y="5476790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d</a:t>
            </a:r>
            <a:r>
              <a:rPr lang="cs-CZ" i="1" dirty="0" err="1"/>
              <a:t>N</a:t>
            </a:r>
            <a:r>
              <a:rPr lang="cs-CZ" baseline="-25000" dirty="0" err="1"/>
              <a:t>Y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F064A0-DEBD-4A5A-A179-56EE3DA9521C}"/>
              </a:ext>
            </a:extLst>
          </p:cNvPr>
          <p:cNvCxnSpPr/>
          <p:nvPr/>
        </p:nvCxnSpPr>
        <p:spPr>
          <a:xfrm>
            <a:off x="5684111" y="5832391"/>
            <a:ext cx="3871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B54A364-9C01-49D2-9B17-5C8809EDFFD6}"/>
              </a:ext>
            </a:extLst>
          </p:cNvPr>
          <p:cNvSpPr txBox="1"/>
          <p:nvPr/>
        </p:nvSpPr>
        <p:spPr>
          <a:xfrm>
            <a:off x="5692350" y="5758251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</a:t>
            </a:r>
            <a:r>
              <a:rPr lang="cs-CZ" i="1" dirty="0" err="1"/>
              <a:t>t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2FF3F2-0758-43CE-87D7-6D4D9DCE18F6}"/>
              </a:ext>
            </a:extLst>
          </p:cNvPr>
          <p:cNvSpPr txBox="1"/>
          <p:nvPr/>
        </p:nvSpPr>
        <p:spPr>
          <a:xfrm>
            <a:off x="6104242" y="565115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=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AAFE50-B2D3-438A-9BC1-DF708F758A08}"/>
              </a:ext>
            </a:extLst>
          </p:cNvPr>
          <p:cNvSpPr/>
          <p:nvPr/>
        </p:nvSpPr>
        <p:spPr>
          <a:xfrm>
            <a:off x="6321343" y="5641546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σϕ</a:t>
            </a:r>
            <a:r>
              <a:rPr lang="cs-CZ" dirty="0"/>
              <a:t>N</a:t>
            </a:r>
            <a:r>
              <a:rPr lang="cs-CZ" baseline="-25000" dirty="0"/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15BD2A-6CB3-4E37-A3A1-BDAB18735A1B}"/>
              </a:ext>
            </a:extLst>
          </p:cNvPr>
          <p:cNvSpPr txBox="1"/>
          <p:nvPr/>
        </p:nvSpPr>
        <p:spPr>
          <a:xfrm>
            <a:off x="5461688" y="4366055"/>
            <a:ext cx="164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Výtěžek reakce:</a:t>
            </a:r>
            <a:endParaRPr lang="en-US" dirty="0"/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6175B1C8-354A-43B9-9ABB-BDCC93CFF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34" y="904103"/>
            <a:ext cx="2892130" cy="244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3ED1EF0D-FE42-441C-A11C-7BB3048B0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79" y="3483575"/>
            <a:ext cx="4223951" cy="271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 Box 5">
            <a:extLst>
              <a:ext uri="{FF2B5EF4-FFF2-40B4-BE49-F238E27FC236}">
                <a16:creationId xmlns:a16="http://schemas.microsoft.com/office/drawing/2014/main" id="{787CD3B6-EC75-4F9B-B882-C10BA09D8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990" y="6310056"/>
            <a:ext cx="255230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Jednotka barn (1 b = 100 fm</a:t>
            </a:r>
            <a:r>
              <a:rPr lang="cs-CZ" altLang="cs-CZ" sz="1400" baseline="30000" dirty="0"/>
              <a:t>2</a:t>
            </a:r>
            <a:r>
              <a:rPr lang="cs-CZ" altLang="cs-CZ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775096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6EE958C-8640-475C-92FE-DBB76EB2CDA2}"/>
              </a:ext>
            </a:extLst>
          </p:cNvPr>
          <p:cNvSpPr/>
          <p:nvPr/>
        </p:nvSpPr>
        <p:spPr>
          <a:xfrm>
            <a:off x="2075935" y="2010032"/>
            <a:ext cx="3550508" cy="1112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906" name="Text Box 4">
            <a:extLst>
              <a:ext uri="{FF2B5EF4-FFF2-40B4-BE49-F238E27FC236}">
                <a16:creationId xmlns:a16="http://schemas.microsoft.com/office/drawing/2014/main" id="{6011F27F-7583-4951-94DF-9157122D4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5" y="188913"/>
            <a:ext cx="2571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Výtěžek jaderné reakce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36BDE4-3F21-4669-AF45-5BB1EBE6C552}"/>
              </a:ext>
            </a:extLst>
          </p:cNvPr>
          <p:cNvSpPr txBox="1"/>
          <p:nvPr/>
        </p:nvSpPr>
        <p:spPr>
          <a:xfrm>
            <a:off x="1894703" y="1194486"/>
            <a:ext cx="3946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X   +   x    </a:t>
            </a:r>
            <a:r>
              <a:rPr lang="cs-CZ" sz="3600" dirty="0">
                <a:sym typeface="Wingdings" panose="05000000000000000000" pitchFamily="2" charset="2"/>
              </a:rPr>
              <a:t></a:t>
            </a:r>
            <a:r>
              <a:rPr lang="en-US" sz="3600" dirty="0">
                <a:sym typeface="Wingdings" panose="05000000000000000000" pitchFamily="2" charset="2"/>
              </a:rPr>
              <a:t>   Y   +   y</a:t>
            </a:r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3AE21C-7BFD-496B-B4EF-B477B1D3E7BA}"/>
              </a:ext>
            </a:extLst>
          </p:cNvPr>
          <p:cNvSpPr/>
          <p:nvPr/>
        </p:nvSpPr>
        <p:spPr>
          <a:xfrm>
            <a:off x="2174659" y="1950993"/>
            <a:ext cx="8755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dirty="0" err="1"/>
              <a:t>d</a:t>
            </a:r>
            <a:r>
              <a:rPr lang="cs-CZ" sz="3600" i="1" dirty="0" err="1"/>
              <a:t>N</a:t>
            </a:r>
            <a:r>
              <a:rPr lang="cs-CZ" sz="3600" baseline="-25000" dirty="0" err="1"/>
              <a:t>Y</a:t>
            </a:r>
            <a:endParaRPr lang="en-US" sz="36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70C058-9034-45C4-9EA5-ACD81E0EFCF0}"/>
              </a:ext>
            </a:extLst>
          </p:cNvPr>
          <p:cNvCxnSpPr>
            <a:cxnSpLocks/>
          </p:cNvCxnSpPr>
          <p:nvPr/>
        </p:nvCxnSpPr>
        <p:spPr>
          <a:xfrm>
            <a:off x="2240691" y="2603158"/>
            <a:ext cx="6466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3CDA2C3-0339-4C4B-BB0B-E94979EF162C}"/>
              </a:ext>
            </a:extLst>
          </p:cNvPr>
          <p:cNvSpPr txBox="1"/>
          <p:nvPr/>
        </p:nvSpPr>
        <p:spPr>
          <a:xfrm>
            <a:off x="2277763" y="2529018"/>
            <a:ext cx="580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err="1"/>
              <a:t>d</a:t>
            </a:r>
            <a:r>
              <a:rPr lang="cs-CZ" sz="3600" i="1" dirty="0" err="1"/>
              <a:t>t</a:t>
            </a:r>
            <a:endParaRPr lang="en-US" sz="3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3CC2C9-3F00-4F38-AE63-306286F524BF}"/>
              </a:ext>
            </a:extLst>
          </p:cNvPr>
          <p:cNvSpPr/>
          <p:nvPr/>
        </p:nvSpPr>
        <p:spPr>
          <a:xfrm>
            <a:off x="2975919" y="2267465"/>
            <a:ext cx="26853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= </a:t>
            </a:r>
            <a:r>
              <a:rPr lang="el-GR" sz="3600" dirty="0"/>
              <a:t>σϕ</a:t>
            </a:r>
            <a:r>
              <a:rPr lang="cs-CZ" sz="3600" i="1" dirty="0"/>
              <a:t>N</a:t>
            </a:r>
            <a:r>
              <a:rPr lang="cs-CZ" sz="3600" baseline="-25000" dirty="0"/>
              <a:t>X</a:t>
            </a:r>
            <a:r>
              <a:rPr lang="en-US" sz="3600" dirty="0"/>
              <a:t> - </a:t>
            </a:r>
            <a:r>
              <a:rPr lang="el-GR" sz="3600" dirty="0"/>
              <a:t>λ</a:t>
            </a:r>
            <a:r>
              <a:rPr lang="en-US" sz="3600" baseline="-25000" dirty="0"/>
              <a:t>Y</a:t>
            </a:r>
            <a:r>
              <a:rPr lang="en-US" sz="3600" i="1" dirty="0"/>
              <a:t>N</a:t>
            </a:r>
            <a:r>
              <a:rPr lang="en-US" sz="3600" baseline="-25000" dirty="0"/>
              <a:t>Y</a:t>
            </a:r>
            <a:endParaRPr lang="cs-CZ" sz="3600" baseline="-250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88398F-B224-4536-A417-2CA9CF815603}"/>
              </a:ext>
            </a:extLst>
          </p:cNvPr>
          <p:cNvSpPr/>
          <p:nvPr/>
        </p:nvSpPr>
        <p:spPr bwMode="auto">
          <a:xfrm>
            <a:off x="4250725" y="1155357"/>
            <a:ext cx="609600" cy="6858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A65E8E-248E-4A41-973C-A5F594C2867E}"/>
              </a:ext>
            </a:extLst>
          </p:cNvPr>
          <p:cNvSpPr txBox="1"/>
          <p:nvPr/>
        </p:nvSpPr>
        <p:spPr>
          <a:xfrm>
            <a:off x="4594655" y="840259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č</a:t>
            </a:r>
            <a:r>
              <a:rPr lang="en-US" i="1" dirty="0" err="1"/>
              <a:t>asto</a:t>
            </a:r>
            <a:r>
              <a:rPr lang="en-US" i="1" dirty="0"/>
              <a:t> </a:t>
            </a:r>
            <a:r>
              <a:rPr lang="en-US" i="1" dirty="0" err="1"/>
              <a:t>radioaktivn</a:t>
            </a:r>
            <a:r>
              <a:rPr lang="cs-CZ" i="1" dirty="0"/>
              <a:t>í</a:t>
            </a:r>
            <a:endParaRPr lang="en-US" i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E0F647-AA2E-4273-A700-3E05E26BB131}"/>
              </a:ext>
            </a:extLst>
          </p:cNvPr>
          <p:cNvSpPr/>
          <p:nvPr/>
        </p:nvSpPr>
        <p:spPr>
          <a:xfrm>
            <a:off x="230530" y="3837457"/>
            <a:ext cx="9669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i="1" dirty="0"/>
              <a:t>N</a:t>
            </a:r>
            <a:r>
              <a:rPr lang="cs-CZ" sz="3600" baseline="-25000" dirty="0"/>
              <a:t>Y</a:t>
            </a:r>
            <a:r>
              <a:rPr lang="en-US" sz="3600" dirty="0"/>
              <a:t> 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78B9EB-35BF-438E-B2CC-E60DBCCFB161}"/>
              </a:ext>
            </a:extLst>
          </p:cNvPr>
          <p:cNvSpPr/>
          <p:nvPr/>
        </p:nvSpPr>
        <p:spPr>
          <a:xfrm>
            <a:off x="1262449" y="3585518"/>
            <a:ext cx="1189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/>
              <a:t>σϕ</a:t>
            </a:r>
            <a:r>
              <a:rPr lang="cs-CZ" sz="3600" i="1" dirty="0"/>
              <a:t>N</a:t>
            </a:r>
            <a:r>
              <a:rPr lang="cs-CZ" sz="3600" baseline="-25000" dirty="0"/>
              <a:t>X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56FE49A-B789-4656-8DBA-E5546DF5EE61}"/>
              </a:ext>
            </a:extLst>
          </p:cNvPr>
          <p:cNvCxnSpPr>
            <a:cxnSpLocks/>
          </p:cNvCxnSpPr>
          <p:nvPr/>
        </p:nvCxnSpPr>
        <p:spPr>
          <a:xfrm>
            <a:off x="1285103" y="4217773"/>
            <a:ext cx="11285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1F3C5682-66E1-4E80-A967-43380B440FFD}"/>
              </a:ext>
            </a:extLst>
          </p:cNvPr>
          <p:cNvSpPr/>
          <p:nvPr/>
        </p:nvSpPr>
        <p:spPr>
          <a:xfrm>
            <a:off x="1534298" y="4137453"/>
            <a:ext cx="5485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/>
              <a:t>λ</a:t>
            </a:r>
            <a:r>
              <a:rPr lang="cs-CZ" sz="3600" baseline="-25000" dirty="0"/>
              <a:t>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F19DBA-9197-4C04-9F54-1260399CD743}"/>
              </a:ext>
            </a:extLst>
          </p:cNvPr>
          <p:cNvSpPr/>
          <p:nvPr/>
        </p:nvSpPr>
        <p:spPr>
          <a:xfrm>
            <a:off x="2596979" y="3873842"/>
            <a:ext cx="170912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dirty="0"/>
              <a:t>(1 – e</a:t>
            </a:r>
            <a:r>
              <a:rPr lang="el-GR" sz="3600" baseline="30000" dirty="0"/>
              <a:t>λ</a:t>
            </a:r>
            <a:r>
              <a:rPr lang="cs-CZ" sz="2400" baseline="30000" dirty="0" err="1"/>
              <a:t>Y</a:t>
            </a:r>
            <a:r>
              <a:rPr lang="cs-CZ" sz="3600" i="1" baseline="30000" dirty="0" err="1"/>
              <a:t>t</a:t>
            </a:r>
            <a:r>
              <a:rPr lang="cs-CZ" sz="3600" dirty="0"/>
              <a:t>)</a:t>
            </a:r>
            <a:endParaRPr lang="cs-CZ" sz="3600" i="1" dirty="0"/>
          </a:p>
          <a:p>
            <a:endParaRPr lang="cs-CZ" sz="3600" baseline="-25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C85EE1-1A7D-4A42-A55D-8F4906E0EF91}"/>
              </a:ext>
            </a:extLst>
          </p:cNvPr>
          <p:cNvSpPr/>
          <p:nvPr/>
        </p:nvSpPr>
        <p:spPr>
          <a:xfrm>
            <a:off x="4959049" y="3878647"/>
            <a:ext cx="3674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i="1" dirty="0"/>
              <a:t>A</a:t>
            </a:r>
            <a:r>
              <a:rPr lang="cs-CZ" sz="3600" baseline="-25000" dirty="0"/>
              <a:t>Y</a:t>
            </a:r>
            <a:r>
              <a:rPr lang="en-US" sz="3600" dirty="0"/>
              <a:t> =</a:t>
            </a:r>
            <a:r>
              <a:rPr lang="cs-CZ" sz="3600" dirty="0"/>
              <a:t> </a:t>
            </a:r>
            <a:r>
              <a:rPr lang="el-GR" sz="3600" dirty="0"/>
              <a:t>σϕ</a:t>
            </a:r>
            <a:r>
              <a:rPr lang="cs-CZ" sz="3600" i="1" dirty="0"/>
              <a:t>N</a:t>
            </a:r>
            <a:r>
              <a:rPr lang="cs-CZ" sz="3600" baseline="-25000" dirty="0"/>
              <a:t>X</a:t>
            </a:r>
            <a:r>
              <a:rPr lang="cs-CZ" sz="3600" dirty="0"/>
              <a:t>(1 – e</a:t>
            </a:r>
            <a:r>
              <a:rPr lang="el-GR" sz="3600" baseline="30000" dirty="0"/>
              <a:t>λ</a:t>
            </a:r>
            <a:r>
              <a:rPr lang="cs-CZ" sz="2400" baseline="30000" dirty="0" err="1"/>
              <a:t>Y</a:t>
            </a:r>
            <a:r>
              <a:rPr lang="cs-CZ" sz="3600" i="1" baseline="30000" dirty="0" err="1"/>
              <a:t>t</a:t>
            </a:r>
            <a:r>
              <a:rPr lang="cs-CZ" sz="3600" dirty="0"/>
              <a:t>) 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B4C507-CB6F-4FAB-A154-5C53353B9A16}"/>
              </a:ext>
            </a:extLst>
          </p:cNvPr>
          <p:cNvSpPr txBox="1"/>
          <p:nvPr/>
        </p:nvSpPr>
        <p:spPr>
          <a:xfrm>
            <a:off x="189471" y="3286897"/>
            <a:ext cx="164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Výtěžek reakce: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12E889-9D31-4E9D-8633-61FAE8AC1380}"/>
              </a:ext>
            </a:extLst>
          </p:cNvPr>
          <p:cNvSpPr txBox="1"/>
          <p:nvPr/>
        </p:nvSpPr>
        <p:spPr>
          <a:xfrm>
            <a:off x="4942703" y="3286897"/>
            <a:ext cx="95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Aktivita: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B0A3FB-543A-405E-87B1-5301127E806A}"/>
              </a:ext>
            </a:extLst>
          </p:cNvPr>
          <p:cNvSpPr txBox="1"/>
          <p:nvPr/>
        </p:nvSpPr>
        <p:spPr>
          <a:xfrm>
            <a:off x="2685535" y="4522573"/>
            <a:ext cx="1629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(růstový faktor)</a:t>
            </a:r>
            <a:endParaRPr lang="en-US" dirty="0"/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C4FF828C-63FF-4B3F-8C15-149F821D2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70" y="5020405"/>
            <a:ext cx="295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Pro  krátkou aktivační dobu</a:t>
            </a:r>
          </a:p>
        </p:txBody>
      </p:sp>
      <p:pic>
        <p:nvPicPr>
          <p:cNvPr id="34" name="Picture 9">
            <a:extLst>
              <a:ext uri="{FF2B5EF4-FFF2-40B4-BE49-F238E27FC236}">
                <a16:creationId xmlns:a16="http://schemas.microsoft.com/office/drawing/2014/main" id="{500F787D-002B-4E7F-8D20-623186BC9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45" y="5364892"/>
            <a:ext cx="4648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 Box 10">
            <a:extLst>
              <a:ext uri="{FF2B5EF4-FFF2-40B4-BE49-F238E27FC236}">
                <a16:creationId xmlns:a16="http://schemas.microsoft.com/office/drawing/2014/main" id="{1B62CFF1-B5DF-416B-8939-91969B5D6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270" y="5901853"/>
            <a:ext cx="508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Pro dobu mnohem delší než je poločas produktu</a:t>
            </a:r>
          </a:p>
        </p:txBody>
      </p:sp>
      <p:pic>
        <p:nvPicPr>
          <p:cNvPr id="36" name="Picture 11">
            <a:extLst>
              <a:ext uri="{FF2B5EF4-FFF2-40B4-BE49-F238E27FC236}">
                <a16:creationId xmlns:a16="http://schemas.microsoft.com/office/drawing/2014/main" id="{A2CFF323-9290-49FA-89E1-2143B7FD5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45" y="6219568"/>
            <a:ext cx="4724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5">
            <a:extLst>
              <a:ext uri="{FF2B5EF4-FFF2-40B4-BE49-F238E27FC236}">
                <a16:creationId xmlns:a16="http://schemas.microsoft.com/office/drawing/2014/main" id="{7872E2C5-7D2C-45F7-9698-2B7511654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244850"/>
            <a:ext cx="45831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Symbol" panose="05050102010706020507" pitchFamily="18" charset="2"/>
              </a:rPr>
              <a:t>a</a:t>
            </a:r>
            <a:r>
              <a:rPr lang="cs-CZ" altLang="cs-CZ" sz="1800"/>
              <a:t>, p, d, n, </a:t>
            </a:r>
            <a:r>
              <a:rPr lang="cs-CZ" altLang="cs-CZ" sz="1800">
                <a:latin typeface="Symbol" panose="05050102010706020507" pitchFamily="18" charset="2"/>
              </a:rPr>
              <a:t>g - </a:t>
            </a:r>
            <a:r>
              <a:rPr lang="cs-CZ" altLang="cs-CZ" sz="1800"/>
              <a:t>Vyskytují se často kombinace</a:t>
            </a:r>
            <a:endParaRPr lang="cs-CZ" altLang="cs-CZ" sz="1800">
              <a:latin typeface="Symbol" panose="05050102010706020507" pitchFamily="18" charset="2"/>
            </a:endParaRPr>
          </a:p>
        </p:txBody>
      </p:sp>
      <p:pic>
        <p:nvPicPr>
          <p:cNvPr id="59395" name="Picture 6">
            <a:extLst>
              <a:ext uri="{FF2B5EF4-FFF2-40B4-BE49-F238E27FC236}">
                <a16:creationId xmlns:a16="http://schemas.microsoft.com/office/drawing/2014/main" id="{480A9057-3753-459C-97CB-7FC373280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962400"/>
            <a:ext cx="7010400" cy="280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6" name="Rectangle 4">
            <a:extLst>
              <a:ext uri="{FF2B5EF4-FFF2-40B4-BE49-F238E27FC236}">
                <a16:creationId xmlns:a16="http://schemas.microsoft.com/office/drawing/2014/main" id="{5A265198-79B6-4650-8579-A61EAC76A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2. Reakce binukleární</a:t>
            </a:r>
          </a:p>
        </p:txBody>
      </p:sp>
      <p:sp>
        <p:nvSpPr>
          <p:cNvPr id="59397" name="Rectangle 15">
            <a:extLst>
              <a:ext uri="{FF2B5EF4-FFF2-40B4-BE49-F238E27FC236}">
                <a16:creationId xmlns:a16="http://schemas.microsoft.com/office/drawing/2014/main" id="{F03B79E4-4A51-4579-B0A1-87C38CA63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1133475"/>
            <a:ext cx="8878887" cy="2047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9398" name="Text Box 5">
            <a:extLst>
              <a:ext uri="{FF2B5EF4-FFF2-40B4-BE49-F238E27FC236}">
                <a16:creationId xmlns:a16="http://schemas.microsoft.com/office/drawing/2014/main" id="{3A9196A6-8C2B-4378-A12E-EC71CFC15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1408113"/>
            <a:ext cx="965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X  +  x  </a:t>
            </a:r>
          </a:p>
        </p:txBody>
      </p:sp>
      <p:sp>
        <p:nvSpPr>
          <p:cNvPr id="59399" name="Line 6">
            <a:extLst>
              <a:ext uri="{FF2B5EF4-FFF2-40B4-BE49-F238E27FC236}">
                <a16:creationId xmlns:a16="http://schemas.microsoft.com/office/drawing/2014/main" id="{CC0CEF2D-F8D0-4E0D-B693-5C84FAFA90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00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Text Box 7">
            <a:extLst>
              <a:ext uri="{FF2B5EF4-FFF2-40B4-BE49-F238E27FC236}">
                <a16:creationId xmlns:a16="http://schemas.microsoft.com/office/drawing/2014/main" id="{BCAA78CD-100B-49C4-AFBF-FF1638494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25" y="1408113"/>
            <a:ext cx="1028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Y   +    y</a:t>
            </a:r>
          </a:p>
        </p:txBody>
      </p:sp>
      <p:sp>
        <p:nvSpPr>
          <p:cNvPr id="59401" name="Line 8">
            <a:extLst>
              <a:ext uri="{FF2B5EF4-FFF2-40B4-BE49-F238E27FC236}">
                <a16:creationId xmlns:a16="http://schemas.microsoft.com/office/drawing/2014/main" id="{7C689FB3-850E-45C5-BADD-10F19F3FC1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6275" y="1752600"/>
            <a:ext cx="9525" cy="1000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Text Box 9">
            <a:extLst>
              <a:ext uri="{FF2B5EF4-FFF2-40B4-BE49-F238E27FC236}">
                <a16:creationId xmlns:a16="http://schemas.microsoft.com/office/drawing/2014/main" id="{9E571433-6F65-4042-A84C-8793AB593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819400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terčové jádro, terč</a:t>
            </a:r>
          </a:p>
        </p:txBody>
      </p:sp>
      <p:sp>
        <p:nvSpPr>
          <p:cNvPr id="59403" name="Line 10">
            <a:extLst>
              <a:ext uri="{FF2B5EF4-FFF2-40B4-BE49-F238E27FC236}">
                <a16:creationId xmlns:a16="http://schemas.microsoft.com/office/drawing/2014/main" id="{8AE2CBA2-5170-48F7-BE59-5FC413C0B4F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1752600"/>
            <a:ext cx="1752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4" name="Text Box 11">
            <a:extLst>
              <a:ext uri="{FF2B5EF4-FFF2-40B4-BE49-F238E27FC236}">
                <a16:creationId xmlns:a16="http://schemas.microsoft.com/office/drawing/2014/main" id="{209FE89B-DA56-481E-BFC1-3062AAE83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2779713"/>
            <a:ext cx="156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jaderná střela</a:t>
            </a:r>
          </a:p>
        </p:txBody>
      </p:sp>
      <p:sp>
        <p:nvSpPr>
          <p:cNvPr id="59405" name="Line 12">
            <a:extLst>
              <a:ext uri="{FF2B5EF4-FFF2-40B4-BE49-F238E27FC236}">
                <a16:creationId xmlns:a16="http://schemas.microsoft.com/office/drawing/2014/main" id="{5270DAD8-84D6-4A78-B875-20679C87A1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6764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6" name="Text Box 13">
            <a:extLst>
              <a:ext uri="{FF2B5EF4-FFF2-40B4-BE49-F238E27FC236}">
                <a16:creationId xmlns:a16="http://schemas.microsoft.com/office/drawing/2014/main" id="{9C7735A0-AE93-4CCF-B480-85CE44F5F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5" y="27035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výsledné jádro</a:t>
            </a:r>
          </a:p>
        </p:txBody>
      </p:sp>
      <p:sp>
        <p:nvSpPr>
          <p:cNvPr id="59407" name="Line 15">
            <a:extLst>
              <a:ext uri="{FF2B5EF4-FFF2-40B4-BE49-F238E27FC236}">
                <a16:creationId xmlns:a16="http://schemas.microsoft.com/office/drawing/2014/main" id="{1065A74B-C338-4E61-8455-7FE544B8B2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676400"/>
            <a:ext cx="2438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8" name="Text Box 16">
            <a:extLst>
              <a:ext uri="{FF2B5EF4-FFF2-40B4-BE49-F238E27FC236}">
                <a16:creationId xmlns:a16="http://schemas.microsoft.com/office/drawing/2014/main" id="{85B95C9B-46B8-4108-BA46-F9B7392E5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2703513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emitovaná částice</a:t>
            </a:r>
          </a:p>
        </p:txBody>
      </p:sp>
    </p:spTree>
    <p:extLst>
      <p:ext uri="{BB962C8B-B14F-4D97-AF65-F5344CB8AC3E}">
        <p14:creationId xmlns:p14="http://schemas.microsoft.com/office/powerpoint/2010/main" val="30574002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">
            <a:extLst>
              <a:ext uri="{FF2B5EF4-FFF2-40B4-BE49-F238E27FC236}">
                <a16:creationId xmlns:a16="http://schemas.microsoft.com/office/drawing/2014/main" id="{D81611AE-DA45-4403-8D1D-A75046770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795338"/>
            <a:ext cx="19208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CC0000"/>
                </a:solidFill>
              </a:rPr>
              <a:t>Reakce částic </a:t>
            </a:r>
            <a:r>
              <a:rPr lang="cs-CZ" altLang="cs-CZ" sz="1800" b="1">
                <a:solidFill>
                  <a:srgbClr val="CC0000"/>
                </a:solidFill>
                <a:latin typeface="Symbol" panose="05050102010706020507" pitchFamily="18" charset="2"/>
              </a:rPr>
              <a:t>a</a:t>
            </a:r>
          </a:p>
        </p:txBody>
      </p:sp>
      <p:pic>
        <p:nvPicPr>
          <p:cNvPr id="60419" name="Picture 5">
            <a:extLst>
              <a:ext uri="{FF2B5EF4-FFF2-40B4-BE49-F238E27FC236}">
                <a16:creationId xmlns:a16="http://schemas.microsoft.com/office/drawing/2014/main" id="{E1DBB3E6-067E-4831-8556-7BAE652EE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610552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0" name="Text Box 6">
            <a:extLst>
              <a:ext uri="{FF2B5EF4-FFF2-40B4-BE49-F238E27FC236}">
                <a16:creationId xmlns:a16="http://schemas.microsoft.com/office/drawing/2014/main" id="{C348E2A5-98C8-46F3-861E-D9F60CDF1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3541713"/>
            <a:ext cx="6153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Produktem je většinou stabilní jádro nebo pozitronový zářič</a:t>
            </a:r>
          </a:p>
        </p:txBody>
      </p:sp>
      <p:pic>
        <p:nvPicPr>
          <p:cNvPr id="60421" name="Picture 7">
            <a:extLst>
              <a:ext uri="{FF2B5EF4-FFF2-40B4-BE49-F238E27FC236}">
                <a16:creationId xmlns:a16="http://schemas.microsoft.com/office/drawing/2014/main" id="{2952E9DA-212F-4ABE-BCCE-D4E101A96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2" name="Picture 8">
            <a:extLst>
              <a:ext uri="{FF2B5EF4-FFF2-40B4-BE49-F238E27FC236}">
                <a16:creationId xmlns:a16="http://schemas.microsoft.com/office/drawing/2014/main" id="{6028AF63-B3DF-441F-BCE7-8177FD00A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62400"/>
            <a:ext cx="5029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3" name="Text Box 9">
            <a:extLst>
              <a:ext uri="{FF2B5EF4-FFF2-40B4-BE49-F238E27FC236}">
                <a16:creationId xmlns:a16="http://schemas.microsoft.com/office/drawing/2014/main" id="{133F7E63-38A9-4070-93DD-3C3E42705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419600"/>
            <a:ext cx="2301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Rutherfordova reakce (1919)</a:t>
            </a:r>
          </a:p>
        </p:txBody>
      </p:sp>
      <p:pic>
        <p:nvPicPr>
          <p:cNvPr id="60424" name="Picture 10">
            <a:extLst>
              <a:ext uri="{FF2B5EF4-FFF2-40B4-BE49-F238E27FC236}">
                <a16:creationId xmlns:a16="http://schemas.microsoft.com/office/drawing/2014/main" id="{10BD34EE-762B-4B47-A235-F1B3D5F7B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006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5" name="Text Box 11">
            <a:extLst>
              <a:ext uri="{FF2B5EF4-FFF2-40B4-BE49-F238E27FC236}">
                <a16:creationId xmlns:a16="http://schemas.microsoft.com/office/drawing/2014/main" id="{B5516E3D-F96E-44E4-8891-521E590C3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876800"/>
            <a:ext cx="23098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Chadwick 1932, objev neutronu</a:t>
            </a:r>
          </a:p>
        </p:txBody>
      </p:sp>
      <p:pic>
        <p:nvPicPr>
          <p:cNvPr id="60426" name="Picture 12">
            <a:extLst>
              <a:ext uri="{FF2B5EF4-FFF2-40B4-BE49-F238E27FC236}">
                <a16:creationId xmlns:a16="http://schemas.microsoft.com/office/drawing/2014/main" id="{9A3D2B81-F33F-4A0B-A893-DBFC8802E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626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7" name="Text Box 13">
            <a:extLst>
              <a:ext uri="{FF2B5EF4-FFF2-40B4-BE49-F238E27FC236}">
                <a16:creationId xmlns:a16="http://schemas.microsoft.com/office/drawing/2014/main" id="{3C39FDA9-8D28-4128-8E1F-1934F59C5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638800"/>
            <a:ext cx="28590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Joliotovi 1934, objev umělé radioaktivity</a:t>
            </a:r>
          </a:p>
        </p:txBody>
      </p:sp>
      <p:sp>
        <p:nvSpPr>
          <p:cNvPr id="60428" name="Rectangle 2">
            <a:extLst>
              <a:ext uri="{FF2B5EF4-FFF2-40B4-BE49-F238E27FC236}">
                <a16:creationId xmlns:a16="http://schemas.microsoft.com/office/drawing/2014/main" id="{FB5E0911-2511-475D-B157-C98591013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541713"/>
            <a:ext cx="7924800" cy="28590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0429" name="Rectangle 4">
            <a:extLst>
              <a:ext uri="{FF2B5EF4-FFF2-40B4-BE49-F238E27FC236}">
                <a16:creationId xmlns:a16="http://schemas.microsoft.com/office/drawing/2014/main" id="{9FE26CA1-875D-4290-A369-DC2364154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2. Reakce binukleární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4">
            <a:extLst>
              <a:ext uri="{FF2B5EF4-FFF2-40B4-BE49-F238E27FC236}">
                <a16:creationId xmlns:a16="http://schemas.microsoft.com/office/drawing/2014/main" id="{35CBF21E-2DB9-4934-8681-82DABD221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795338"/>
            <a:ext cx="19208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CC0000"/>
                </a:solidFill>
              </a:rPr>
              <a:t>Reakce částic </a:t>
            </a:r>
            <a:r>
              <a:rPr lang="cs-CZ" altLang="cs-CZ" sz="1800" b="1">
                <a:solidFill>
                  <a:srgbClr val="CC0000"/>
                </a:solidFill>
                <a:latin typeface="Symbol" panose="05050102010706020507" pitchFamily="18" charset="2"/>
              </a:rPr>
              <a:t>a</a:t>
            </a:r>
          </a:p>
        </p:txBody>
      </p:sp>
      <p:pic>
        <p:nvPicPr>
          <p:cNvPr id="61443" name="Picture 5">
            <a:extLst>
              <a:ext uri="{FF2B5EF4-FFF2-40B4-BE49-F238E27FC236}">
                <a16:creationId xmlns:a16="http://schemas.microsoft.com/office/drawing/2014/main" id="{6FB5EBB1-B334-41A2-82C7-FBF3ADAB5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610552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4" name="Text Box 6">
            <a:extLst>
              <a:ext uri="{FF2B5EF4-FFF2-40B4-BE49-F238E27FC236}">
                <a16:creationId xmlns:a16="http://schemas.microsoft.com/office/drawing/2014/main" id="{32013765-6A8F-4D77-B90D-0DEC8C3E4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3541713"/>
            <a:ext cx="6153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Produktem je většinou stabilní jádro nebo pozitronový zářič</a:t>
            </a:r>
          </a:p>
        </p:txBody>
      </p:sp>
      <p:pic>
        <p:nvPicPr>
          <p:cNvPr id="61445" name="Picture 7">
            <a:extLst>
              <a:ext uri="{FF2B5EF4-FFF2-40B4-BE49-F238E27FC236}">
                <a16:creationId xmlns:a16="http://schemas.microsoft.com/office/drawing/2014/main" id="{2BCC0138-559F-4A11-8D67-16209BFD2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6" name="Picture 8">
            <a:extLst>
              <a:ext uri="{FF2B5EF4-FFF2-40B4-BE49-F238E27FC236}">
                <a16:creationId xmlns:a16="http://schemas.microsoft.com/office/drawing/2014/main" id="{CC0BD235-265D-4992-A655-650C9D022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62400"/>
            <a:ext cx="5029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7" name="Text Box 9">
            <a:extLst>
              <a:ext uri="{FF2B5EF4-FFF2-40B4-BE49-F238E27FC236}">
                <a16:creationId xmlns:a16="http://schemas.microsoft.com/office/drawing/2014/main" id="{182B11A2-249A-49C6-8022-DC4F061C6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419600"/>
            <a:ext cx="2301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Rutherfordova reakce (1919)</a:t>
            </a:r>
          </a:p>
        </p:txBody>
      </p:sp>
      <p:pic>
        <p:nvPicPr>
          <p:cNvPr id="61448" name="Picture 10">
            <a:extLst>
              <a:ext uri="{FF2B5EF4-FFF2-40B4-BE49-F238E27FC236}">
                <a16:creationId xmlns:a16="http://schemas.microsoft.com/office/drawing/2014/main" id="{BBEEA7D3-B7E3-4726-AE91-27BAFD645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006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9" name="Text Box 11">
            <a:extLst>
              <a:ext uri="{FF2B5EF4-FFF2-40B4-BE49-F238E27FC236}">
                <a16:creationId xmlns:a16="http://schemas.microsoft.com/office/drawing/2014/main" id="{0A72FB05-0A0B-4339-9BB6-D26DCF7F5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876800"/>
            <a:ext cx="23098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Chadwick 1932, objev neutronu</a:t>
            </a:r>
          </a:p>
        </p:txBody>
      </p:sp>
      <p:pic>
        <p:nvPicPr>
          <p:cNvPr id="61450" name="Picture 12">
            <a:extLst>
              <a:ext uri="{FF2B5EF4-FFF2-40B4-BE49-F238E27FC236}">
                <a16:creationId xmlns:a16="http://schemas.microsoft.com/office/drawing/2014/main" id="{F51AA451-3AAD-4DED-AA47-D0B1CAD08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626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51" name="Text Box 13">
            <a:extLst>
              <a:ext uri="{FF2B5EF4-FFF2-40B4-BE49-F238E27FC236}">
                <a16:creationId xmlns:a16="http://schemas.microsoft.com/office/drawing/2014/main" id="{BCF1963E-9594-4399-B5F6-A26734055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638800"/>
            <a:ext cx="28590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Joliotovi 1934, objev umělé radioaktivity</a:t>
            </a:r>
          </a:p>
        </p:txBody>
      </p:sp>
      <p:sp>
        <p:nvSpPr>
          <p:cNvPr id="61452" name="Rectangle 1">
            <a:extLst>
              <a:ext uri="{FF2B5EF4-FFF2-40B4-BE49-F238E27FC236}">
                <a16:creationId xmlns:a16="http://schemas.microsoft.com/office/drawing/2014/main" id="{4CD01B83-38C3-491A-8885-B3CF87767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694238"/>
            <a:ext cx="7696200" cy="17827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453" name="Rectangle 4">
            <a:extLst>
              <a:ext uri="{FF2B5EF4-FFF2-40B4-BE49-F238E27FC236}">
                <a16:creationId xmlns:a16="http://schemas.microsoft.com/office/drawing/2014/main" id="{ADF79C51-8570-4378-BA77-57BD8B820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2. Reakce binukleární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4">
            <a:extLst>
              <a:ext uri="{FF2B5EF4-FFF2-40B4-BE49-F238E27FC236}">
                <a16:creationId xmlns:a16="http://schemas.microsoft.com/office/drawing/2014/main" id="{FB13AA2E-D159-4015-8D9F-37D3F765F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795338"/>
            <a:ext cx="19208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CC0000"/>
                </a:solidFill>
              </a:rPr>
              <a:t>Reakce částic </a:t>
            </a:r>
            <a:r>
              <a:rPr lang="cs-CZ" altLang="cs-CZ" sz="1800" b="1">
                <a:solidFill>
                  <a:srgbClr val="CC0000"/>
                </a:solidFill>
                <a:latin typeface="Symbol" panose="05050102010706020507" pitchFamily="18" charset="2"/>
              </a:rPr>
              <a:t>a</a:t>
            </a:r>
          </a:p>
        </p:txBody>
      </p:sp>
      <p:pic>
        <p:nvPicPr>
          <p:cNvPr id="62467" name="Picture 5">
            <a:extLst>
              <a:ext uri="{FF2B5EF4-FFF2-40B4-BE49-F238E27FC236}">
                <a16:creationId xmlns:a16="http://schemas.microsoft.com/office/drawing/2014/main" id="{4E7BC442-1DDC-4024-901C-B77831A16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610552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8" name="Text Box 6">
            <a:extLst>
              <a:ext uri="{FF2B5EF4-FFF2-40B4-BE49-F238E27FC236}">
                <a16:creationId xmlns:a16="http://schemas.microsoft.com/office/drawing/2014/main" id="{525F8D41-8615-47D0-BD05-FBB5FAF21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3541713"/>
            <a:ext cx="6153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Produktem je většinou stabilní jádro nebo pozitronový zářič</a:t>
            </a:r>
          </a:p>
        </p:txBody>
      </p:sp>
      <p:pic>
        <p:nvPicPr>
          <p:cNvPr id="62469" name="Picture 7">
            <a:extLst>
              <a:ext uri="{FF2B5EF4-FFF2-40B4-BE49-F238E27FC236}">
                <a16:creationId xmlns:a16="http://schemas.microsoft.com/office/drawing/2014/main" id="{683B0E87-2C11-4724-BF34-9212D3FA5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0" name="Picture 8">
            <a:extLst>
              <a:ext uri="{FF2B5EF4-FFF2-40B4-BE49-F238E27FC236}">
                <a16:creationId xmlns:a16="http://schemas.microsoft.com/office/drawing/2014/main" id="{9A9F608D-A23C-49B7-9CB6-4BF7C016D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62400"/>
            <a:ext cx="5029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1" name="Text Box 9">
            <a:extLst>
              <a:ext uri="{FF2B5EF4-FFF2-40B4-BE49-F238E27FC236}">
                <a16:creationId xmlns:a16="http://schemas.microsoft.com/office/drawing/2014/main" id="{E30BAC01-C551-4E0D-966C-1006F3D96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419600"/>
            <a:ext cx="2301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Rutherfordova reakce (1919)</a:t>
            </a:r>
          </a:p>
        </p:txBody>
      </p:sp>
      <p:pic>
        <p:nvPicPr>
          <p:cNvPr id="62472" name="Picture 10">
            <a:extLst>
              <a:ext uri="{FF2B5EF4-FFF2-40B4-BE49-F238E27FC236}">
                <a16:creationId xmlns:a16="http://schemas.microsoft.com/office/drawing/2014/main" id="{53C6211C-A730-45DF-ABCD-8231348D7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006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3" name="Text Box 11">
            <a:extLst>
              <a:ext uri="{FF2B5EF4-FFF2-40B4-BE49-F238E27FC236}">
                <a16:creationId xmlns:a16="http://schemas.microsoft.com/office/drawing/2014/main" id="{EDD9871D-533D-4C6C-95A7-E258466E0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876800"/>
            <a:ext cx="23098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Chadwick 1932, objev neutronu</a:t>
            </a:r>
          </a:p>
        </p:txBody>
      </p:sp>
      <p:pic>
        <p:nvPicPr>
          <p:cNvPr id="62474" name="Picture 12">
            <a:extLst>
              <a:ext uri="{FF2B5EF4-FFF2-40B4-BE49-F238E27FC236}">
                <a16:creationId xmlns:a16="http://schemas.microsoft.com/office/drawing/2014/main" id="{57A2AE0B-993F-4F3B-BFE1-9D6196BBA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626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5" name="Text Box 13">
            <a:extLst>
              <a:ext uri="{FF2B5EF4-FFF2-40B4-BE49-F238E27FC236}">
                <a16:creationId xmlns:a16="http://schemas.microsoft.com/office/drawing/2014/main" id="{99037FFF-2D4B-4965-A732-455FFB963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643563"/>
            <a:ext cx="28590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Joliotovi 1934, objev umělé radioaktivity</a:t>
            </a:r>
          </a:p>
        </p:txBody>
      </p:sp>
      <p:sp>
        <p:nvSpPr>
          <p:cNvPr id="62476" name="Rectangle 4">
            <a:extLst>
              <a:ext uri="{FF2B5EF4-FFF2-40B4-BE49-F238E27FC236}">
                <a16:creationId xmlns:a16="http://schemas.microsoft.com/office/drawing/2014/main" id="{71411EE9-D846-4B8E-AF2E-9CDE1B75E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2. Reakce binukleární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>
            <a:extLst>
              <a:ext uri="{FF2B5EF4-FFF2-40B4-BE49-F238E27FC236}">
                <a16:creationId xmlns:a16="http://schemas.microsoft.com/office/drawing/2014/main" id="{CD5071EE-6F72-4E7F-9A45-A210315F9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646113"/>
            <a:ext cx="539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Větší energie umožnily i transmutace těžkých prvků</a:t>
            </a:r>
          </a:p>
        </p:txBody>
      </p:sp>
      <p:pic>
        <p:nvPicPr>
          <p:cNvPr id="63491" name="Picture 5">
            <a:extLst>
              <a:ext uri="{FF2B5EF4-FFF2-40B4-BE49-F238E27FC236}">
                <a16:creationId xmlns:a16="http://schemas.microsoft.com/office/drawing/2014/main" id="{01A5034D-9966-4550-9E55-71CCB69DF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89916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2" name="Rectangle 4">
            <a:extLst>
              <a:ext uri="{FF2B5EF4-FFF2-40B4-BE49-F238E27FC236}">
                <a16:creationId xmlns:a16="http://schemas.microsoft.com/office/drawing/2014/main" id="{55462434-0E65-4404-AAA2-C5751C0F1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2. Reakce binukleární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>
            <a:extLst>
              <a:ext uri="{FF2B5EF4-FFF2-40B4-BE49-F238E27FC236}">
                <a16:creationId xmlns:a16="http://schemas.microsoft.com/office/drawing/2014/main" id="{AA0B4684-6D32-46F9-9D05-675844600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22275"/>
            <a:ext cx="46815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- zápis</a:t>
            </a:r>
          </a:p>
        </p:txBody>
      </p:sp>
      <p:sp>
        <p:nvSpPr>
          <p:cNvPr id="10243" name="Text Box 5">
            <a:extLst>
              <a:ext uri="{FF2B5EF4-FFF2-40B4-BE49-F238E27FC236}">
                <a16:creationId xmlns:a16="http://schemas.microsoft.com/office/drawing/2014/main" id="{F080740F-FA5F-43C0-88A0-4192A2AB6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949325"/>
            <a:ext cx="640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Samovolná (spontánní přeměna) jádra, radioaktivní přeměna </a:t>
            </a:r>
          </a:p>
        </p:txBody>
      </p:sp>
      <p:sp>
        <p:nvSpPr>
          <p:cNvPr id="10244" name="Text Box 8">
            <a:extLst>
              <a:ext uri="{FF2B5EF4-FFF2-40B4-BE49-F238E27FC236}">
                <a16:creationId xmlns:a16="http://schemas.microsoft.com/office/drawing/2014/main" id="{D4D3DCE6-A1FD-4130-B17B-D9A65EF4D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232150"/>
            <a:ext cx="40322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binukleární - zápis</a:t>
            </a:r>
          </a:p>
        </p:txBody>
      </p:sp>
      <p:graphicFrame>
        <p:nvGraphicFramePr>
          <p:cNvPr id="10245" name="Object 2">
            <a:extLst>
              <a:ext uri="{FF2B5EF4-FFF2-40B4-BE49-F238E27FC236}">
                <a16:creationId xmlns:a16="http://schemas.microsoft.com/office/drawing/2014/main" id="{0A3B22D3-6AAA-4CA8-ACD7-BA9DA68A4C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6325" y="1512888"/>
          <a:ext cx="6099175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CS ChemDraw Drawing" r:id="rId3" imgW="4346507" imgH="908567" progId="ChemDraw.Document.6.0">
                  <p:embed/>
                </p:oleObj>
              </mc:Choice>
              <mc:Fallback>
                <p:oleObj name="CS ChemDraw Drawing" r:id="rId3" imgW="4346507" imgH="908567" progId="ChemDraw.Document.6.0">
                  <p:embed/>
                  <p:pic>
                    <p:nvPicPr>
                      <p:cNvPr id="10245" name="Object 2">
                        <a:extLst>
                          <a:ext uri="{FF2B5EF4-FFF2-40B4-BE49-F238E27FC236}">
                            <a16:creationId xmlns:a16="http://schemas.microsoft.com/office/drawing/2014/main" id="{0A3B22D3-6AAA-4CA8-ACD7-BA9DA68A4C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325" y="1512888"/>
                        <a:ext cx="6099175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3">
            <a:extLst>
              <a:ext uri="{FF2B5EF4-FFF2-40B4-BE49-F238E27FC236}">
                <a16:creationId xmlns:a16="http://schemas.microsoft.com/office/drawing/2014/main" id="{AAD80D55-225C-4F6D-AC2E-3C8427D0D4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51025" y="4378325"/>
          <a:ext cx="5368925" cy="1382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CS ChemDraw Drawing" r:id="rId5" imgW="3044922" imgH="784650" progId="ChemDraw.Document.6.0">
                  <p:embed/>
                </p:oleObj>
              </mc:Choice>
              <mc:Fallback>
                <p:oleObj name="CS ChemDraw Drawing" r:id="rId5" imgW="3044922" imgH="784650" progId="ChemDraw.Document.6.0">
                  <p:embed/>
                  <p:pic>
                    <p:nvPicPr>
                      <p:cNvPr id="10246" name="Object 3">
                        <a:extLst>
                          <a:ext uri="{FF2B5EF4-FFF2-40B4-BE49-F238E27FC236}">
                            <a16:creationId xmlns:a16="http://schemas.microsoft.com/office/drawing/2014/main" id="{AAD80D55-225C-4F6D-AC2E-3C8427D0D4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1025" y="4378325"/>
                        <a:ext cx="5368925" cy="1382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7" name="Rectangle 5">
            <a:extLst>
              <a:ext uri="{FF2B5EF4-FFF2-40B4-BE49-F238E27FC236}">
                <a16:creationId xmlns:a16="http://schemas.microsoft.com/office/drawing/2014/main" id="{38A0386E-B00C-4907-A153-7073FBFC9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2803525"/>
            <a:ext cx="8280400" cy="31607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4">
            <a:extLst>
              <a:ext uri="{FF2B5EF4-FFF2-40B4-BE49-F238E27FC236}">
                <a16:creationId xmlns:a16="http://schemas.microsoft.com/office/drawing/2014/main" id="{D567BA6F-EB9B-4E39-AE14-342B63618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569913"/>
            <a:ext cx="21859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CC0000"/>
                </a:solidFill>
              </a:rPr>
              <a:t>Reakce deut</a:t>
            </a:r>
            <a:r>
              <a:rPr lang="en-US" altLang="cs-CZ" sz="1800" b="1">
                <a:solidFill>
                  <a:srgbClr val="CC0000"/>
                </a:solidFill>
              </a:rPr>
              <a:t>e</a:t>
            </a:r>
            <a:r>
              <a:rPr lang="cs-CZ" altLang="cs-CZ" sz="1800" b="1">
                <a:solidFill>
                  <a:srgbClr val="CC0000"/>
                </a:solidFill>
              </a:rPr>
              <a:t>ronů</a:t>
            </a:r>
          </a:p>
        </p:txBody>
      </p:sp>
      <p:pic>
        <p:nvPicPr>
          <p:cNvPr id="64515" name="Picture 5">
            <a:extLst>
              <a:ext uri="{FF2B5EF4-FFF2-40B4-BE49-F238E27FC236}">
                <a16:creationId xmlns:a16="http://schemas.microsoft.com/office/drawing/2014/main" id="{470035AA-A5C7-480F-B271-7703CC206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755332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6" name="Picture 6">
            <a:extLst>
              <a:ext uri="{FF2B5EF4-FFF2-40B4-BE49-F238E27FC236}">
                <a16:creationId xmlns:a16="http://schemas.microsoft.com/office/drawing/2014/main" id="{E777715B-C8B0-4422-9B8E-07E9D3011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26670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7" name="Picture 7">
            <a:extLst>
              <a:ext uri="{FF2B5EF4-FFF2-40B4-BE49-F238E27FC236}">
                <a16:creationId xmlns:a16="http://schemas.microsoft.com/office/drawing/2014/main" id="{4E2CCF2A-AB69-482E-965F-0DDEC9712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33800"/>
            <a:ext cx="349567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8" name="Text Box 8">
            <a:extLst>
              <a:ext uri="{FF2B5EF4-FFF2-40B4-BE49-F238E27FC236}">
                <a16:creationId xmlns:a16="http://schemas.microsoft.com/office/drawing/2014/main" id="{8AF59602-7A68-4576-A0AD-F42EC8D3D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4760913"/>
            <a:ext cx="7143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Výsledné jádro je bohatším o 1 neutron, nedostatek kladného náboje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….většinou emise negatronu</a:t>
            </a:r>
          </a:p>
        </p:txBody>
      </p:sp>
      <p:sp>
        <p:nvSpPr>
          <p:cNvPr id="64519" name="Text Box 9">
            <a:extLst>
              <a:ext uri="{FF2B5EF4-FFF2-40B4-BE49-F238E27FC236}">
                <a16:creationId xmlns:a16="http://schemas.microsoft.com/office/drawing/2014/main" id="{12CD6C1A-01D2-4718-B0B5-98524F257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599113"/>
            <a:ext cx="73469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U reakcí d,n musí do terčového jádra proniknout proton, menší výtěžky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Jádro má nadbytek náboje, zbavuje se ho zpravidla EZ,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u jader nad Z = 20 i emisí negatronu</a:t>
            </a:r>
          </a:p>
        </p:txBody>
      </p:sp>
      <p:sp>
        <p:nvSpPr>
          <p:cNvPr id="64520" name="Rectangle 1">
            <a:extLst>
              <a:ext uri="{FF2B5EF4-FFF2-40B4-BE49-F238E27FC236}">
                <a16:creationId xmlns:a16="http://schemas.microsoft.com/office/drawing/2014/main" id="{43A7F7C7-4EB4-4091-A6EA-39B79B01D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733800"/>
            <a:ext cx="8229600" cy="2895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4521" name="Rectangle 4">
            <a:extLst>
              <a:ext uri="{FF2B5EF4-FFF2-40B4-BE49-F238E27FC236}">
                <a16:creationId xmlns:a16="http://schemas.microsoft.com/office/drawing/2014/main" id="{9949A3C6-D09E-478D-8CFC-D07860943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2. Reakce binukleární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4">
            <a:extLst>
              <a:ext uri="{FF2B5EF4-FFF2-40B4-BE49-F238E27FC236}">
                <a16:creationId xmlns:a16="http://schemas.microsoft.com/office/drawing/2014/main" id="{84F3162E-B06F-47D1-A90F-E0BF7C4FD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569913"/>
            <a:ext cx="21859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CC0000"/>
                </a:solidFill>
              </a:rPr>
              <a:t>Reakce deut</a:t>
            </a:r>
            <a:r>
              <a:rPr lang="en-US" altLang="cs-CZ" sz="1800" b="1">
                <a:solidFill>
                  <a:srgbClr val="CC0000"/>
                </a:solidFill>
              </a:rPr>
              <a:t>e</a:t>
            </a:r>
            <a:r>
              <a:rPr lang="cs-CZ" altLang="cs-CZ" sz="1800" b="1">
                <a:solidFill>
                  <a:srgbClr val="CC0000"/>
                </a:solidFill>
              </a:rPr>
              <a:t>ronů</a:t>
            </a:r>
          </a:p>
        </p:txBody>
      </p:sp>
      <p:pic>
        <p:nvPicPr>
          <p:cNvPr id="66563" name="Picture 5">
            <a:extLst>
              <a:ext uri="{FF2B5EF4-FFF2-40B4-BE49-F238E27FC236}">
                <a16:creationId xmlns:a16="http://schemas.microsoft.com/office/drawing/2014/main" id="{C23D44E3-D46E-422F-80C3-462CF3CFE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755332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4" name="Picture 6">
            <a:extLst>
              <a:ext uri="{FF2B5EF4-FFF2-40B4-BE49-F238E27FC236}">
                <a16:creationId xmlns:a16="http://schemas.microsoft.com/office/drawing/2014/main" id="{8BC7EBF8-99EA-4C5D-BF36-B5B9D4414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26670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5" name="Picture 7">
            <a:extLst>
              <a:ext uri="{FF2B5EF4-FFF2-40B4-BE49-F238E27FC236}">
                <a16:creationId xmlns:a16="http://schemas.microsoft.com/office/drawing/2014/main" id="{89C76795-09D8-4DB9-BDAF-683A3CDE8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33800"/>
            <a:ext cx="349567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6" name="Text Box 8">
            <a:extLst>
              <a:ext uri="{FF2B5EF4-FFF2-40B4-BE49-F238E27FC236}">
                <a16:creationId xmlns:a16="http://schemas.microsoft.com/office/drawing/2014/main" id="{AC57A555-3572-47F2-B764-5138EB967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4760913"/>
            <a:ext cx="72898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Menší výtěžky, do jádra musí pronikat kladně nabitý proton.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Výsledné jádro je bohatším o 1 neutron, nedostatek kladného náboje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….většinou emise negatronu</a:t>
            </a:r>
          </a:p>
        </p:txBody>
      </p:sp>
      <p:sp>
        <p:nvSpPr>
          <p:cNvPr id="66567" name="Rectangle 4">
            <a:extLst>
              <a:ext uri="{FF2B5EF4-FFF2-40B4-BE49-F238E27FC236}">
                <a16:creationId xmlns:a16="http://schemas.microsoft.com/office/drawing/2014/main" id="{B5115608-141B-4A4F-B98E-535362A7A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2. Reakce binukleární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>
            <a:extLst>
              <a:ext uri="{FF2B5EF4-FFF2-40B4-BE49-F238E27FC236}">
                <a16:creationId xmlns:a16="http://schemas.microsoft.com/office/drawing/2014/main" id="{C9950CBA-03AF-4180-87BA-83AB561A0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777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- Jádro má nadbytek náboje, zbavuje se ho zpravidla EZ, u jader nad Z = 20 i emisí negatronu</a:t>
            </a:r>
          </a:p>
        </p:txBody>
      </p:sp>
      <p:pic>
        <p:nvPicPr>
          <p:cNvPr id="68611" name="Picture 5">
            <a:extLst>
              <a:ext uri="{FF2B5EF4-FFF2-40B4-BE49-F238E27FC236}">
                <a16:creationId xmlns:a16="http://schemas.microsoft.com/office/drawing/2014/main" id="{2E8703C0-E771-4656-960B-701887F74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33623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2" name="Picture 6">
            <a:extLst>
              <a:ext uri="{FF2B5EF4-FFF2-40B4-BE49-F238E27FC236}">
                <a16:creationId xmlns:a16="http://schemas.microsoft.com/office/drawing/2014/main" id="{1BD827DC-44DB-418E-A204-294C6D015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52600"/>
            <a:ext cx="360045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3" name="Text Box 7">
            <a:extLst>
              <a:ext uri="{FF2B5EF4-FFF2-40B4-BE49-F238E27FC236}">
                <a16:creationId xmlns:a16="http://schemas.microsoft.com/office/drawing/2014/main" id="{E61B97D8-CDA3-4D68-97F1-5D082BD23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81338"/>
            <a:ext cx="67833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Reakce d,</a:t>
            </a:r>
            <a:r>
              <a:rPr lang="cs-CZ" altLang="cs-CZ" sz="1800">
                <a:latin typeface="Symbol" panose="05050102010706020507" pitchFamily="18" charset="2"/>
              </a:rPr>
              <a:t>a</a:t>
            </a:r>
            <a:r>
              <a:rPr lang="cs-CZ" altLang="cs-CZ" sz="1800"/>
              <a:t> hlavně u lehkých prvků (výsledkem zářiče </a:t>
            </a:r>
            <a:r>
              <a:rPr lang="cs-CZ" altLang="cs-CZ" sz="1800">
                <a:latin typeface="Symbol" panose="05050102010706020507" pitchFamily="18" charset="2"/>
              </a:rPr>
              <a:t>b</a:t>
            </a:r>
            <a:r>
              <a:rPr lang="cs-CZ" altLang="cs-CZ" sz="1800"/>
              <a:t>+, </a:t>
            </a:r>
            <a:r>
              <a:rPr lang="cs-CZ" altLang="cs-CZ" sz="1800">
                <a:latin typeface="Symbol" panose="05050102010706020507" pitchFamily="18" charset="2"/>
              </a:rPr>
              <a:t>b</a:t>
            </a:r>
            <a:r>
              <a:rPr lang="cs-CZ" altLang="cs-CZ" sz="1800"/>
              <a:t>-, EZ)</a:t>
            </a:r>
          </a:p>
        </p:txBody>
      </p:sp>
      <p:pic>
        <p:nvPicPr>
          <p:cNvPr id="68614" name="Picture 8">
            <a:extLst>
              <a:ext uri="{FF2B5EF4-FFF2-40B4-BE49-F238E27FC236}">
                <a16:creationId xmlns:a16="http://schemas.microsoft.com/office/drawing/2014/main" id="{B75D1F16-9F7B-435D-8C3C-E396F3C56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861060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5" name="Picture 9">
            <a:extLst>
              <a:ext uri="{FF2B5EF4-FFF2-40B4-BE49-F238E27FC236}">
                <a16:creationId xmlns:a16="http://schemas.microsoft.com/office/drawing/2014/main" id="{727EE403-A9FC-4ECE-8C61-1FAE5C2F7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8672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6" name="TextBox 1">
            <a:extLst>
              <a:ext uri="{FF2B5EF4-FFF2-40B4-BE49-F238E27FC236}">
                <a16:creationId xmlns:a16="http://schemas.microsoft.com/office/drawing/2014/main" id="{43A1870F-37BD-4D8A-9190-916CFEFEB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2163" y="4683125"/>
            <a:ext cx="2051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Přebytek protonů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Přebytek + náboje</a:t>
            </a:r>
            <a:endParaRPr lang="en-US" altLang="en-US" sz="1800"/>
          </a:p>
        </p:txBody>
      </p:sp>
      <p:sp>
        <p:nvSpPr>
          <p:cNvPr id="68617" name="TextBox 8">
            <a:extLst>
              <a:ext uri="{FF2B5EF4-FFF2-40B4-BE49-F238E27FC236}">
                <a16:creationId xmlns:a16="http://schemas.microsoft.com/office/drawing/2014/main" id="{FD40C0E9-A925-41F7-8952-6B85F60DE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683125"/>
            <a:ext cx="23066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Přebytek neutronů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Nedostatek + náboje</a:t>
            </a:r>
            <a:endParaRPr lang="en-US" altLang="en-US" sz="1800"/>
          </a:p>
        </p:txBody>
      </p:sp>
      <p:sp>
        <p:nvSpPr>
          <p:cNvPr id="68618" name="Rectangle 4">
            <a:extLst>
              <a:ext uri="{FF2B5EF4-FFF2-40B4-BE49-F238E27FC236}">
                <a16:creationId xmlns:a16="http://schemas.microsoft.com/office/drawing/2014/main" id="{470A48CF-E40A-4274-AEAC-B0F554C18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2. Reakce binukleární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4">
            <a:extLst>
              <a:ext uri="{FF2B5EF4-FFF2-40B4-BE49-F238E27FC236}">
                <a16:creationId xmlns:a16="http://schemas.microsoft.com/office/drawing/2014/main" id="{2F49C56D-0DED-4185-8BC9-07F8CC7CD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33400"/>
            <a:ext cx="19288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CC0000"/>
                </a:solidFill>
              </a:rPr>
              <a:t>Reakce protonů</a:t>
            </a:r>
          </a:p>
        </p:txBody>
      </p:sp>
      <p:pic>
        <p:nvPicPr>
          <p:cNvPr id="69635" name="Picture 5">
            <a:extLst>
              <a:ext uri="{FF2B5EF4-FFF2-40B4-BE49-F238E27FC236}">
                <a16:creationId xmlns:a16="http://schemas.microsoft.com/office/drawing/2014/main" id="{DA8D171E-6402-4255-9B7E-723337DCD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2486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6" name="Rectangle 4">
            <a:extLst>
              <a:ext uri="{FF2B5EF4-FFF2-40B4-BE49-F238E27FC236}">
                <a16:creationId xmlns:a16="http://schemas.microsoft.com/office/drawing/2014/main" id="{30E875A0-DAFA-40E1-AEB8-2599E9E4C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2. Reakce binukleární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6">
            <a:extLst>
              <a:ext uri="{FF2B5EF4-FFF2-40B4-BE49-F238E27FC236}">
                <a16:creationId xmlns:a16="http://schemas.microsoft.com/office/drawing/2014/main" id="{4956917F-DD67-4444-AE5E-6920FDF20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362200"/>
            <a:ext cx="83502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p, </a:t>
            </a:r>
            <a:r>
              <a:rPr lang="cs-CZ" altLang="cs-CZ" sz="1800">
                <a:latin typeface="Symbol" panose="05050102010706020507" pitchFamily="18" charset="2"/>
              </a:rPr>
              <a:t>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Menší výtěžky než reakce s deuterony, nepříliš časté vzhledem k velké vazebné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energii částice </a:t>
            </a:r>
            <a:r>
              <a:rPr lang="cs-CZ" altLang="cs-CZ" sz="1800">
                <a:latin typeface="Symbol" panose="05050102010706020507" pitchFamily="18" charset="2"/>
              </a:rPr>
              <a:t>a</a:t>
            </a:r>
          </a:p>
        </p:txBody>
      </p:sp>
      <p:pic>
        <p:nvPicPr>
          <p:cNvPr id="71683" name="Picture 7">
            <a:extLst>
              <a:ext uri="{FF2B5EF4-FFF2-40B4-BE49-F238E27FC236}">
                <a16:creationId xmlns:a16="http://schemas.microsoft.com/office/drawing/2014/main" id="{C254933F-024F-4DE9-A9F1-FEC2A18A7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5638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4" name="Text Box 8">
            <a:extLst>
              <a:ext uri="{FF2B5EF4-FFF2-40B4-BE49-F238E27FC236}">
                <a16:creationId xmlns:a16="http://schemas.microsoft.com/office/drawing/2014/main" id="{579AEA71-2AB9-4EEE-8C39-4463D43FE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" y="4191000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p,n</a:t>
            </a:r>
          </a:p>
        </p:txBody>
      </p:sp>
      <p:pic>
        <p:nvPicPr>
          <p:cNvPr id="71685" name="Picture 9">
            <a:extLst>
              <a:ext uri="{FF2B5EF4-FFF2-40B4-BE49-F238E27FC236}">
                <a16:creationId xmlns:a16="http://schemas.microsoft.com/office/drawing/2014/main" id="{E42A03C8-8DE7-4625-AF1C-624ADE76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4572000"/>
            <a:ext cx="84867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6" name="Text Box 10">
            <a:extLst>
              <a:ext uri="{FF2B5EF4-FFF2-40B4-BE49-F238E27FC236}">
                <a16:creationId xmlns:a16="http://schemas.microsoft.com/office/drawing/2014/main" id="{B9742E6D-3001-4E99-876B-D2B97DF8B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" y="5380038"/>
            <a:ext cx="4683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p,</a:t>
            </a:r>
            <a:r>
              <a:rPr lang="cs-CZ" altLang="cs-CZ" sz="1800">
                <a:latin typeface="Symbol" panose="05050102010706020507" pitchFamily="18" charset="2"/>
              </a:rPr>
              <a:t>g</a:t>
            </a:r>
          </a:p>
        </p:txBody>
      </p:sp>
      <p:pic>
        <p:nvPicPr>
          <p:cNvPr id="71687" name="Picture 11">
            <a:extLst>
              <a:ext uri="{FF2B5EF4-FFF2-40B4-BE49-F238E27FC236}">
                <a16:creationId xmlns:a16="http://schemas.microsoft.com/office/drawing/2014/main" id="{BFA4BF8A-839D-46A0-B400-9B9F5D145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562600"/>
            <a:ext cx="55626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8" name="Text Box 12">
            <a:extLst>
              <a:ext uri="{FF2B5EF4-FFF2-40B4-BE49-F238E27FC236}">
                <a16:creationId xmlns:a16="http://schemas.microsoft.com/office/drawing/2014/main" id="{637A61B8-CC27-4C66-B76B-7C38C2FCB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6357938"/>
            <a:ext cx="57261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Výsledné záření </a:t>
            </a:r>
            <a:r>
              <a:rPr lang="cs-CZ" altLang="cs-CZ" sz="1800">
                <a:latin typeface="Symbol" panose="05050102010706020507" pitchFamily="18" charset="2"/>
              </a:rPr>
              <a:t>g</a:t>
            </a:r>
            <a:r>
              <a:rPr lang="cs-CZ" altLang="cs-CZ" sz="1800"/>
              <a:t> o velké energii 11,8 MeV, 21,6 MeV.</a:t>
            </a:r>
          </a:p>
        </p:txBody>
      </p:sp>
      <p:sp>
        <p:nvSpPr>
          <p:cNvPr id="71689" name="Text Box 4">
            <a:extLst>
              <a:ext uri="{FF2B5EF4-FFF2-40B4-BE49-F238E27FC236}">
                <a16:creationId xmlns:a16="http://schemas.microsoft.com/office/drawing/2014/main" id="{04EEAAD2-5783-44DD-9338-D61C014FB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33400"/>
            <a:ext cx="19288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CC0000"/>
                </a:solidFill>
              </a:rPr>
              <a:t>Reakce protonů</a:t>
            </a:r>
          </a:p>
        </p:txBody>
      </p:sp>
      <p:pic>
        <p:nvPicPr>
          <p:cNvPr id="71690" name="Picture 5">
            <a:extLst>
              <a:ext uri="{FF2B5EF4-FFF2-40B4-BE49-F238E27FC236}">
                <a16:creationId xmlns:a16="http://schemas.microsoft.com/office/drawing/2014/main" id="{AD5F7C92-2B20-43A2-8488-7BCD4F4A2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2486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91" name="Rectangle 13">
            <a:extLst>
              <a:ext uri="{FF2B5EF4-FFF2-40B4-BE49-F238E27FC236}">
                <a16:creationId xmlns:a16="http://schemas.microsoft.com/office/drawing/2014/main" id="{45824ADD-91E9-4F98-8D55-D0641EF3D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2. Reakce binukleární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4">
            <a:extLst>
              <a:ext uri="{FF2B5EF4-FFF2-40B4-BE49-F238E27FC236}">
                <a16:creationId xmlns:a16="http://schemas.microsoft.com/office/drawing/2014/main" id="{388106E4-1976-4F51-A04E-2BC8E9B2C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850900"/>
            <a:ext cx="2057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CC0000"/>
                </a:solidFill>
              </a:rPr>
              <a:t>Reakce neutronů</a:t>
            </a:r>
          </a:p>
        </p:txBody>
      </p:sp>
      <p:pic>
        <p:nvPicPr>
          <p:cNvPr id="73731" name="Picture 5">
            <a:extLst>
              <a:ext uri="{FF2B5EF4-FFF2-40B4-BE49-F238E27FC236}">
                <a16:creationId xmlns:a16="http://schemas.microsoft.com/office/drawing/2014/main" id="{94F35643-2164-40B6-9A28-998C95B6D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1166813"/>
            <a:ext cx="75485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2" name="Picture 6">
            <a:extLst>
              <a:ext uri="{FF2B5EF4-FFF2-40B4-BE49-F238E27FC236}">
                <a16:creationId xmlns:a16="http://schemas.microsoft.com/office/drawing/2014/main" id="{2C88C6AF-CF64-4930-A355-E8C124849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8686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3" name="Rectangle 5">
            <a:extLst>
              <a:ext uri="{FF2B5EF4-FFF2-40B4-BE49-F238E27FC236}">
                <a16:creationId xmlns:a16="http://schemas.microsoft.com/office/drawing/2014/main" id="{1E5C0C50-CDB7-4004-91FF-4A99B8790A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2. Reakce binukleární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>
            <a:extLst>
              <a:ext uri="{FF2B5EF4-FFF2-40B4-BE49-F238E27FC236}">
                <a16:creationId xmlns:a16="http://schemas.microsoft.com/office/drawing/2014/main" id="{855C6AF7-B1E0-4459-ADE3-EC8D50CEB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9288"/>
            <a:ext cx="85534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7" name="Rectangle 4">
            <a:extLst>
              <a:ext uri="{FF2B5EF4-FFF2-40B4-BE49-F238E27FC236}">
                <a16:creationId xmlns:a16="http://schemas.microsoft.com/office/drawing/2014/main" id="{18D9AB31-53B4-4F8F-8555-12453A08F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2. Reakce binukleární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>
            <a:extLst>
              <a:ext uri="{FF2B5EF4-FFF2-40B4-BE49-F238E27FC236}">
                <a16:creationId xmlns:a16="http://schemas.microsoft.com/office/drawing/2014/main" id="{855C6AF7-B1E0-4459-ADE3-EC8D50CEB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9288"/>
            <a:ext cx="85534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5" name="Picture 7">
            <a:extLst>
              <a:ext uri="{FF2B5EF4-FFF2-40B4-BE49-F238E27FC236}">
                <a16:creationId xmlns:a16="http://schemas.microsoft.com/office/drawing/2014/main" id="{B95849BB-D2D4-4061-99FE-584EB2CE4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4343400"/>
            <a:ext cx="52705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6" name="TextBox 1">
            <a:extLst>
              <a:ext uri="{FF2B5EF4-FFF2-40B4-BE49-F238E27FC236}">
                <a16:creationId xmlns:a16="http://schemas.microsoft.com/office/drawing/2014/main" id="{49E2F757-D2C2-4807-96C3-74F47972A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362450"/>
            <a:ext cx="285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Polyenergetické neutrony:</a:t>
            </a:r>
            <a:endParaRPr lang="en-US" altLang="en-US" sz="1800"/>
          </a:p>
        </p:txBody>
      </p:sp>
      <p:sp>
        <p:nvSpPr>
          <p:cNvPr id="74757" name="Rectangle 4">
            <a:extLst>
              <a:ext uri="{FF2B5EF4-FFF2-40B4-BE49-F238E27FC236}">
                <a16:creationId xmlns:a16="http://schemas.microsoft.com/office/drawing/2014/main" id="{18D9AB31-53B4-4F8F-8555-12453A08F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2. Reakce binukleární</a:t>
            </a:r>
          </a:p>
        </p:txBody>
      </p:sp>
    </p:spTree>
    <p:extLst>
      <p:ext uri="{BB962C8B-B14F-4D97-AF65-F5344CB8AC3E}">
        <p14:creationId xmlns:p14="http://schemas.microsoft.com/office/powerpoint/2010/main" val="9044658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>
            <a:extLst>
              <a:ext uri="{FF2B5EF4-FFF2-40B4-BE49-F238E27FC236}">
                <a16:creationId xmlns:a16="http://schemas.microsoft.com/office/drawing/2014/main" id="{6E30457D-E763-4C83-BB9F-2C4ACF0CF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239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79" name="Text Box 6">
            <a:extLst>
              <a:ext uri="{FF2B5EF4-FFF2-40B4-BE49-F238E27FC236}">
                <a16:creationId xmlns:a16="http://schemas.microsoft.com/office/drawing/2014/main" id="{D82CFC79-359F-4F69-9C5E-4922D3D5B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717800"/>
            <a:ext cx="46005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Nejhojnější reakcí je n,</a:t>
            </a:r>
            <a:r>
              <a:rPr lang="cs-CZ" altLang="cs-CZ" sz="1800">
                <a:latin typeface="Symbol" panose="05050102010706020507" pitchFamily="18" charset="2"/>
              </a:rPr>
              <a:t>g</a:t>
            </a:r>
            <a:r>
              <a:rPr lang="cs-CZ" altLang="cs-CZ" sz="1800"/>
              <a:t>; exoergický proces</a:t>
            </a:r>
          </a:p>
        </p:txBody>
      </p:sp>
      <p:pic>
        <p:nvPicPr>
          <p:cNvPr id="75780" name="Picture 7">
            <a:extLst>
              <a:ext uri="{FF2B5EF4-FFF2-40B4-BE49-F238E27FC236}">
                <a16:creationId xmlns:a16="http://schemas.microsoft.com/office/drawing/2014/main" id="{38F49623-F3E7-4559-998F-A3C07680A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3132138"/>
            <a:ext cx="6450013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1" name="Picture 8">
            <a:extLst>
              <a:ext uri="{FF2B5EF4-FFF2-40B4-BE49-F238E27FC236}">
                <a16:creationId xmlns:a16="http://schemas.microsoft.com/office/drawing/2014/main" id="{683C9B46-2283-4C96-B84B-31004034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73513"/>
            <a:ext cx="68199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2" name="Rectangle 4">
            <a:extLst>
              <a:ext uri="{FF2B5EF4-FFF2-40B4-BE49-F238E27FC236}">
                <a16:creationId xmlns:a16="http://schemas.microsoft.com/office/drawing/2014/main" id="{63C9A3CF-554D-4BA4-A14A-7DB047783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2. Reakce binukleární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4">
            <a:extLst>
              <a:ext uri="{FF2B5EF4-FFF2-40B4-BE49-F238E27FC236}">
                <a16:creationId xmlns:a16="http://schemas.microsoft.com/office/drawing/2014/main" id="{E02EEE86-A041-444B-B697-CAC52C41E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603250"/>
            <a:ext cx="60007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Reakce fotonů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Fotojaderné reakce, vypuzení nukleonů z terčového jádra</a:t>
            </a:r>
          </a:p>
        </p:txBody>
      </p:sp>
      <p:pic>
        <p:nvPicPr>
          <p:cNvPr id="76803" name="Picture 5">
            <a:extLst>
              <a:ext uri="{FF2B5EF4-FFF2-40B4-BE49-F238E27FC236}">
                <a16:creationId xmlns:a16="http://schemas.microsoft.com/office/drawing/2014/main" id="{28C6AC0A-BEBE-474A-AF1F-75CAFBD5C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676400"/>
            <a:ext cx="865822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4" name="Picture 6">
            <a:extLst>
              <a:ext uri="{FF2B5EF4-FFF2-40B4-BE49-F238E27FC236}">
                <a16:creationId xmlns:a16="http://schemas.microsoft.com/office/drawing/2014/main" id="{65FEF01C-ECB0-4AB2-B820-8C12DF8EE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5162550"/>
            <a:ext cx="35718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5" name="Text Box 7">
            <a:extLst>
              <a:ext uri="{FF2B5EF4-FFF2-40B4-BE49-F238E27FC236}">
                <a16:creationId xmlns:a16="http://schemas.microsoft.com/office/drawing/2014/main" id="{831F0CD2-82EF-4A80-8ABD-D3B04C5B5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552" y="4782579"/>
            <a:ext cx="300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Chadwick, Goldhaber, 1934</a:t>
            </a:r>
          </a:p>
        </p:txBody>
      </p:sp>
      <p:pic>
        <p:nvPicPr>
          <p:cNvPr id="76806" name="Picture 8">
            <a:extLst>
              <a:ext uri="{FF2B5EF4-FFF2-40B4-BE49-F238E27FC236}">
                <a16:creationId xmlns:a16="http://schemas.microsoft.com/office/drawing/2014/main" id="{AA08E789-64B3-4C9A-81C4-CFA8E4047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81600"/>
            <a:ext cx="42576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7" name="Text Box 9">
            <a:extLst>
              <a:ext uri="{FF2B5EF4-FFF2-40B4-BE49-F238E27FC236}">
                <a16:creationId xmlns:a16="http://schemas.microsoft.com/office/drawing/2014/main" id="{63EFAF2B-E08D-4668-8B39-122FDEDBB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6129338"/>
            <a:ext cx="5802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Reakční typ </a:t>
            </a:r>
            <a:r>
              <a:rPr lang="cs-CZ" altLang="cs-CZ" sz="1800" dirty="0" err="1">
                <a:latin typeface="Symbol" panose="05050102010706020507" pitchFamily="18" charset="2"/>
              </a:rPr>
              <a:t>g</a:t>
            </a:r>
            <a:r>
              <a:rPr lang="cs-CZ" altLang="cs-CZ" sz="1800" dirty="0" err="1"/>
              <a:t>,n</a:t>
            </a:r>
            <a:r>
              <a:rPr lang="cs-CZ" altLang="cs-CZ" sz="1800" dirty="0"/>
              <a:t> je nejčastější (z energetických důvodů)</a:t>
            </a:r>
          </a:p>
        </p:txBody>
      </p:sp>
      <p:sp>
        <p:nvSpPr>
          <p:cNvPr id="76808" name="Rectangle 4">
            <a:extLst>
              <a:ext uri="{FF2B5EF4-FFF2-40B4-BE49-F238E27FC236}">
                <a16:creationId xmlns:a16="http://schemas.microsoft.com/office/drawing/2014/main" id="{0E941CB0-3C1E-4547-B948-7B9C6BBA2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2. Reakce binukleární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>
            <a:extLst>
              <a:ext uri="{FF2B5EF4-FFF2-40B4-BE49-F238E27FC236}">
                <a16:creationId xmlns:a16="http://schemas.microsoft.com/office/drawing/2014/main" id="{A7BCB4D8-5133-4449-A2BE-00FE5B83D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22275"/>
            <a:ext cx="46815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mononukleární - zápis</a:t>
            </a:r>
          </a:p>
        </p:txBody>
      </p:sp>
      <p:sp>
        <p:nvSpPr>
          <p:cNvPr id="11267" name="Text Box 5">
            <a:extLst>
              <a:ext uri="{FF2B5EF4-FFF2-40B4-BE49-F238E27FC236}">
                <a16:creationId xmlns:a16="http://schemas.microsoft.com/office/drawing/2014/main" id="{3CD08723-5F7C-41FB-94FE-F18664E1B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949325"/>
            <a:ext cx="640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Samovolná (spontánní přeměna) jádra, radioaktivní přeměna </a:t>
            </a:r>
          </a:p>
        </p:txBody>
      </p:sp>
      <p:sp>
        <p:nvSpPr>
          <p:cNvPr id="11268" name="Text Box 8">
            <a:extLst>
              <a:ext uri="{FF2B5EF4-FFF2-40B4-BE49-F238E27FC236}">
                <a16:creationId xmlns:a16="http://schemas.microsoft.com/office/drawing/2014/main" id="{EAF94785-4F7C-4DF1-AFF5-566C36B3B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232150"/>
            <a:ext cx="40322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3300"/>
                </a:solidFill>
              </a:rPr>
              <a:t>Reakce binukleární - zápis</a:t>
            </a:r>
          </a:p>
        </p:txBody>
      </p:sp>
      <p:graphicFrame>
        <p:nvGraphicFramePr>
          <p:cNvPr id="11269" name="Object 2">
            <a:extLst>
              <a:ext uri="{FF2B5EF4-FFF2-40B4-BE49-F238E27FC236}">
                <a16:creationId xmlns:a16="http://schemas.microsoft.com/office/drawing/2014/main" id="{EEA66E32-463D-4CD6-A5DF-B874CA04BB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6325" y="1512888"/>
          <a:ext cx="6099175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CS ChemDraw Drawing" r:id="rId3" imgW="4346507" imgH="908567" progId="ChemDraw.Document.6.0">
                  <p:embed/>
                </p:oleObj>
              </mc:Choice>
              <mc:Fallback>
                <p:oleObj name="CS ChemDraw Drawing" r:id="rId3" imgW="4346507" imgH="908567" progId="ChemDraw.Document.6.0">
                  <p:embed/>
                  <p:pic>
                    <p:nvPicPr>
                      <p:cNvPr id="11269" name="Object 2">
                        <a:extLst>
                          <a:ext uri="{FF2B5EF4-FFF2-40B4-BE49-F238E27FC236}">
                            <a16:creationId xmlns:a16="http://schemas.microsoft.com/office/drawing/2014/main" id="{EEA66E32-463D-4CD6-A5DF-B874CA04BB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325" y="1512888"/>
                        <a:ext cx="6099175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4">
            <a:extLst>
              <a:ext uri="{FF2B5EF4-FFF2-40B4-BE49-F238E27FC236}">
                <a16:creationId xmlns:a16="http://schemas.microsoft.com/office/drawing/2014/main" id="{AD4375CB-4564-4B05-BF0A-A6F9ECE41B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81188" y="3941763"/>
          <a:ext cx="5368925" cy="138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CS ChemDraw Drawing" r:id="rId5" imgW="3044922" imgH="784650" progId="ChemDraw.Document.6.0">
                  <p:embed/>
                </p:oleObj>
              </mc:Choice>
              <mc:Fallback>
                <p:oleObj name="CS ChemDraw Drawing" r:id="rId5" imgW="3044922" imgH="784650" progId="ChemDraw.Document.6.0">
                  <p:embed/>
                  <p:pic>
                    <p:nvPicPr>
                      <p:cNvPr id="11270" name="Object 4">
                        <a:extLst>
                          <a:ext uri="{FF2B5EF4-FFF2-40B4-BE49-F238E27FC236}">
                            <a16:creationId xmlns:a16="http://schemas.microsoft.com/office/drawing/2014/main" id="{AD4375CB-4564-4B05-BF0A-A6F9ECE41B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1188" y="3941763"/>
                        <a:ext cx="5368925" cy="1382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Rectangle 1">
            <a:extLst>
              <a:ext uri="{FF2B5EF4-FFF2-40B4-BE49-F238E27FC236}">
                <a16:creationId xmlns:a16="http://schemas.microsoft.com/office/drawing/2014/main" id="{3BB31191-840F-478F-B23E-59875645F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200" y="4511675"/>
            <a:ext cx="5781675" cy="8223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4">
            <a:extLst>
              <a:ext uri="{FF2B5EF4-FFF2-40B4-BE49-F238E27FC236}">
                <a16:creationId xmlns:a16="http://schemas.microsoft.com/office/drawing/2014/main" id="{7F01B33B-F8D0-4DDE-A4A3-74B543AAA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652463"/>
            <a:ext cx="153193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CC0000"/>
                </a:solidFill>
              </a:rPr>
              <a:t>Další reakce</a:t>
            </a:r>
          </a:p>
        </p:txBody>
      </p:sp>
      <p:sp>
        <p:nvSpPr>
          <p:cNvPr id="77827" name="Text Box 5">
            <a:extLst>
              <a:ext uri="{FF2B5EF4-FFF2-40B4-BE49-F238E27FC236}">
                <a16:creationId xmlns:a16="http://schemas.microsoft.com/office/drawing/2014/main" id="{DD9C5124-2291-4DC3-BA7E-A40AEDA0B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39825"/>
            <a:ext cx="165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Reakce tritonů</a:t>
            </a:r>
          </a:p>
        </p:txBody>
      </p:sp>
      <p:pic>
        <p:nvPicPr>
          <p:cNvPr id="77828" name="Picture 6">
            <a:extLst>
              <a:ext uri="{FF2B5EF4-FFF2-40B4-BE49-F238E27FC236}">
                <a16:creationId xmlns:a16="http://schemas.microsoft.com/office/drawing/2014/main" id="{7AA678BD-F099-4CD3-995C-E190087AF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1066800"/>
            <a:ext cx="63055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29" name="Text Box 7">
            <a:extLst>
              <a:ext uri="{FF2B5EF4-FFF2-40B4-BE49-F238E27FC236}">
                <a16:creationId xmlns:a16="http://schemas.microsoft.com/office/drawing/2014/main" id="{1C3736BE-BC09-4FCD-BD5D-37A1A5C69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81200"/>
            <a:ext cx="21499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Reakce iontů </a:t>
            </a:r>
            <a:r>
              <a:rPr lang="cs-CZ" altLang="cs-CZ" sz="1800" baseline="30000" dirty="0"/>
              <a:t>3</a:t>
            </a:r>
            <a:r>
              <a:rPr lang="cs-CZ" altLang="cs-CZ" sz="1800" dirty="0"/>
              <a:t>He</a:t>
            </a:r>
            <a:r>
              <a:rPr lang="cs-CZ" altLang="cs-CZ" sz="1800" baseline="30000" dirty="0"/>
              <a:t>2+</a:t>
            </a:r>
          </a:p>
        </p:txBody>
      </p:sp>
      <p:pic>
        <p:nvPicPr>
          <p:cNvPr id="77830" name="Picture 8">
            <a:extLst>
              <a:ext uri="{FF2B5EF4-FFF2-40B4-BE49-F238E27FC236}">
                <a16:creationId xmlns:a16="http://schemas.microsoft.com/office/drawing/2014/main" id="{2C5A1757-AE6F-45AC-B925-4F66BE4C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2057400"/>
            <a:ext cx="617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31" name="Text Box 9">
            <a:extLst>
              <a:ext uri="{FF2B5EF4-FFF2-40B4-BE49-F238E27FC236}">
                <a16:creationId xmlns:a16="http://schemas.microsoft.com/office/drawing/2014/main" id="{4C01CF06-786B-48C8-920F-BC00B2F9F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584450"/>
            <a:ext cx="1587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 = 109,7 min</a:t>
            </a:r>
          </a:p>
        </p:txBody>
      </p:sp>
      <p:sp>
        <p:nvSpPr>
          <p:cNvPr id="77832" name="Text Box 10">
            <a:extLst>
              <a:ext uri="{FF2B5EF4-FFF2-40B4-BE49-F238E27FC236}">
                <a16:creationId xmlns:a16="http://schemas.microsoft.com/office/drawing/2014/main" id="{1222D72B-A081-43A4-8641-4805F7E17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65513"/>
            <a:ext cx="570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Reakce mnohonásobně nabitých prvků těžších nuklidů</a:t>
            </a:r>
          </a:p>
        </p:txBody>
      </p:sp>
      <p:sp>
        <p:nvSpPr>
          <p:cNvPr id="77833" name="Text Box 11">
            <a:extLst>
              <a:ext uri="{FF2B5EF4-FFF2-40B4-BE49-F238E27FC236}">
                <a16:creationId xmlns:a16="http://schemas.microsoft.com/office/drawing/2014/main" id="{13C58811-CBD9-4F0F-8D64-2799C9989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3998913"/>
            <a:ext cx="7956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/>
              <a:t>Jednoduché (jednonukleonové) přenosové reakce – nízká energie střely,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povrchové působení iontu</a:t>
            </a:r>
          </a:p>
        </p:txBody>
      </p:sp>
      <p:pic>
        <p:nvPicPr>
          <p:cNvPr id="77834" name="Picture 12">
            <a:extLst>
              <a:ext uri="{FF2B5EF4-FFF2-40B4-BE49-F238E27FC236}">
                <a16:creationId xmlns:a16="http://schemas.microsoft.com/office/drawing/2014/main" id="{ABAC5C3B-5FE2-449A-AB8C-27D50D2B0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953000"/>
            <a:ext cx="6858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35" name="Rectangle 4">
            <a:extLst>
              <a:ext uri="{FF2B5EF4-FFF2-40B4-BE49-F238E27FC236}">
                <a16:creationId xmlns:a16="http://schemas.microsoft.com/office/drawing/2014/main" id="{AEDB5D47-66A2-4210-A882-FD3C783A4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FF3300"/>
                </a:solidFill>
              </a:rPr>
              <a:t>2. Reakce binukleární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4">
            <a:extLst>
              <a:ext uri="{FF2B5EF4-FFF2-40B4-BE49-F238E27FC236}">
                <a16:creationId xmlns:a16="http://schemas.microsoft.com/office/drawing/2014/main" id="{3313E48F-8433-4457-93DF-06BA43F45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47700"/>
            <a:ext cx="84137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b) Složitější (vícenukleonové) přenosové reakce – přenos alfa, přenos deuteronu,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                         přenos dvou neutronů, jednosměrný přenos,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                         výměnný, proces) </a:t>
            </a:r>
          </a:p>
        </p:txBody>
      </p:sp>
      <p:sp>
        <p:nvSpPr>
          <p:cNvPr id="78851" name="Text Box 5">
            <a:extLst>
              <a:ext uri="{FF2B5EF4-FFF2-40B4-BE49-F238E27FC236}">
                <a16:creationId xmlns:a16="http://schemas.microsoft.com/office/drawing/2014/main" id="{5D9CFB08-4E20-4812-A02A-A32EEF07D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828800"/>
            <a:ext cx="511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c) Reakce při vysokých energiích (nad 100 </a:t>
            </a:r>
            <a:r>
              <a:rPr lang="cs-CZ" altLang="cs-CZ" sz="1800" dirty="0" err="1"/>
              <a:t>MeV</a:t>
            </a:r>
            <a:r>
              <a:rPr lang="cs-CZ" altLang="cs-CZ" sz="1800" dirty="0"/>
              <a:t>)</a:t>
            </a:r>
          </a:p>
        </p:txBody>
      </p:sp>
      <p:sp>
        <p:nvSpPr>
          <p:cNvPr id="78852" name="Text Box 6">
            <a:extLst>
              <a:ext uri="{FF2B5EF4-FFF2-40B4-BE49-F238E27FC236}">
                <a16:creationId xmlns:a16="http://schemas.microsoft.com/office/drawing/2014/main" id="{EE96C4C8-638D-40F7-B436-5B97D5A99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14600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Reakce</a:t>
            </a:r>
          </a:p>
        </p:txBody>
      </p:sp>
      <p:sp>
        <p:nvSpPr>
          <p:cNvPr id="78853" name="Text Box 7">
            <a:extLst>
              <a:ext uri="{FF2B5EF4-FFF2-40B4-BE49-F238E27FC236}">
                <a16:creationId xmlns:a16="http://schemas.microsoft.com/office/drawing/2014/main" id="{053AED20-18C6-4700-BC5F-FAC24569E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0099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Tříštivé</a:t>
            </a:r>
          </a:p>
        </p:txBody>
      </p:sp>
      <p:sp>
        <p:nvSpPr>
          <p:cNvPr id="78854" name="Text Box 8">
            <a:extLst>
              <a:ext uri="{FF2B5EF4-FFF2-40B4-BE49-F238E27FC236}">
                <a16:creationId xmlns:a16="http://schemas.microsoft.com/office/drawing/2014/main" id="{AEBE7C08-7BBE-4CA6-B2E1-C8312D7C6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350" y="3581400"/>
            <a:ext cx="90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Štěpné</a:t>
            </a:r>
          </a:p>
        </p:txBody>
      </p:sp>
      <p:sp>
        <p:nvSpPr>
          <p:cNvPr id="78855" name="Text Box 9">
            <a:extLst>
              <a:ext uri="{FF2B5EF4-FFF2-40B4-BE49-F238E27FC236}">
                <a16:creationId xmlns:a16="http://schemas.microsoft.com/office/drawing/2014/main" id="{3A37A447-ED6C-40C2-BF2F-B9F7CB120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214813"/>
            <a:ext cx="75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Fúzní</a:t>
            </a:r>
          </a:p>
        </p:txBody>
      </p:sp>
      <p:pic>
        <p:nvPicPr>
          <p:cNvPr id="78856" name="Picture 10">
            <a:extLst>
              <a:ext uri="{FF2B5EF4-FFF2-40B4-BE49-F238E27FC236}">
                <a16:creationId xmlns:a16="http://schemas.microsoft.com/office/drawing/2014/main" id="{30C577EC-1C92-4446-B665-E24E1A871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9718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7" name="Picture 11">
            <a:extLst>
              <a:ext uri="{FF2B5EF4-FFF2-40B4-BE49-F238E27FC236}">
                <a16:creationId xmlns:a16="http://schemas.microsoft.com/office/drawing/2014/main" id="{F71D1A0E-1BFE-41DB-8A7A-97D0997D2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81400"/>
            <a:ext cx="457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8" name="Picture 12">
            <a:extLst>
              <a:ext uri="{FF2B5EF4-FFF2-40B4-BE49-F238E27FC236}">
                <a16:creationId xmlns:a16="http://schemas.microsoft.com/office/drawing/2014/main" id="{02E683A6-9604-4F26-9AE3-DECE32BC8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191000"/>
            <a:ext cx="474345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9" name="Picture 13">
            <a:extLst>
              <a:ext uri="{FF2B5EF4-FFF2-40B4-BE49-F238E27FC236}">
                <a16:creationId xmlns:a16="http://schemas.microsoft.com/office/drawing/2014/main" id="{80C727E8-BC89-4457-8974-A38D65F3A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4900613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60" name="Picture 14">
            <a:extLst>
              <a:ext uri="{FF2B5EF4-FFF2-40B4-BE49-F238E27FC236}">
                <a16:creationId xmlns:a16="http://schemas.microsoft.com/office/drawing/2014/main" id="{A5B7B400-D5D7-4DCA-8AA4-079C14870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5586413"/>
            <a:ext cx="2743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61" name="Picture 15">
            <a:extLst>
              <a:ext uri="{FF2B5EF4-FFF2-40B4-BE49-F238E27FC236}">
                <a16:creationId xmlns:a16="http://schemas.microsoft.com/office/drawing/2014/main" id="{93929304-ABB1-455F-802F-55B019446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562600"/>
            <a:ext cx="579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62" name="Text Box 16">
            <a:extLst>
              <a:ext uri="{FF2B5EF4-FFF2-40B4-BE49-F238E27FC236}">
                <a16:creationId xmlns:a16="http://schemas.microsoft.com/office/drawing/2014/main" id="{9294F86B-4575-4625-A6B0-782A90B83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6156325"/>
            <a:ext cx="409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Termonukleární (termojaderné) reakce</a:t>
            </a:r>
          </a:p>
        </p:txBody>
      </p:sp>
      <p:sp>
        <p:nvSpPr>
          <p:cNvPr id="78863" name="Rectangle 4">
            <a:extLst>
              <a:ext uri="{FF2B5EF4-FFF2-40B4-BE49-F238E27FC236}">
                <a16:creationId xmlns:a16="http://schemas.microsoft.com/office/drawing/2014/main" id="{E51D33D3-E3F4-44FA-A0B8-04B66422C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FF3300"/>
                </a:solidFill>
              </a:rPr>
              <a:t>2. Reakce binukleární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5">
            <a:extLst>
              <a:ext uri="{FF2B5EF4-FFF2-40B4-BE49-F238E27FC236}">
                <a16:creationId xmlns:a16="http://schemas.microsoft.com/office/drawing/2014/main" id="{7872E2C5-7D2C-45F7-9698-2B7511654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244850"/>
            <a:ext cx="45831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Symbol" panose="05050102010706020507" pitchFamily="18" charset="2"/>
              </a:rPr>
              <a:t>a</a:t>
            </a:r>
            <a:r>
              <a:rPr lang="cs-CZ" altLang="cs-CZ" sz="1800"/>
              <a:t>, p, d, n, </a:t>
            </a:r>
            <a:r>
              <a:rPr lang="cs-CZ" altLang="cs-CZ" sz="1800">
                <a:latin typeface="Symbol" panose="05050102010706020507" pitchFamily="18" charset="2"/>
              </a:rPr>
              <a:t>g - </a:t>
            </a:r>
            <a:r>
              <a:rPr lang="cs-CZ" altLang="cs-CZ" sz="1800"/>
              <a:t>Vyskytují se často kombinace</a:t>
            </a:r>
            <a:endParaRPr lang="cs-CZ" altLang="cs-CZ" sz="1800">
              <a:latin typeface="Symbol" panose="05050102010706020507" pitchFamily="18" charset="2"/>
            </a:endParaRPr>
          </a:p>
        </p:txBody>
      </p:sp>
      <p:pic>
        <p:nvPicPr>
          <p:cNvPr id="59395" name="Picture 6">
            <a:extLst>
              <a:ext uri="{FF2B5EF4-FFF2-40B4-BE49-F238E27FC236}">
                <a16:creationId xmlns:a16="http://schemas.microsoft.com/office/drawing/2014/main" id="{480A9057-3753-459C-97CB-7FC373280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962400"/>
            <a:ext cx="7010400" cy="280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6" name="Rectangle 4">
            <a:extLst>
              <a:ext uri="{FF2B5EF4-FFF2-40B4-BE49-F238E27FC236}">
                <a16:creationId xmlns:a16="http://schemas.microsoft.com/office/drawing/2014/main" id="{5A265198-79B6-4650-8579-A61EAC76A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141288"/>
            <a:ext cx="43799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3300"/>
                </a:solidFill>
              </a:rPr>
              <a:t>2. Reakce </a:t>
            </a:r>
            <a:r>
              <a:rPr lang="cs-CZ" altLang="cs-CZ" sz="2400" b="1" dirty="0" err="1">
                <a:solidFill>
                  <a:srgbClr val="FF3300"/>
                </a:solidFill>
              </a:rPr>
              <a:t>binukleární</a:t>
            </a:r>
            <a:endParaRPr lang="cs-CZ" altLang="cs-CZ" sz="2400" b="1" dirty="0">
              <a:solidFill>
                <a:srgbClr val="FF3300"/>
              </a:solidFill>
            </a:endParaRPr>
          </a:p>
        </p:txBody>
      </p:sp>
      <p:sp>
        <p:nvSpPr>
          <p:cNvPr id="59397" name="Rectangle 15">
            <a:extLst>
              <a:ext uri="{FF2B5EF4-FFF2-40B4-BE49-F238E27FC236}">
                <a16:creationId xmlns:a16="http://schemas.microsoft.com/office/drawing/2014/main" id="{F03B79E4-4A51-4579-B0A1-87C38CA63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1133475"/>
            <a:ext cx="8878887" cy="2047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9398" name="Text Box 5">
            <a:extLst>
              <a:ext uri="{FF2B5EF4-FFF2-40B4-BE49-F238E27FC236}">
                <a16:creationId xmlns:a16="http://schemas.microsoft.com/office/drawing/2014/main" id="{3A9196A6-8C2B-4378-A12E-EC71CFC15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1408113"/>
            <a:ext cx="965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X  +  x  </a:t>
            </a:r>
          </a:p>
        </p:txBody>
      </p:sp>
      <p:sp>
        <p:nvSpPr>
          <p:cNvPr id="59399" name="Line 6">
            <a:extLst>
              <a:ext uri="{FF2B5EF4-FFF2-40B4-BE49-F238E27FC236}">
                <a16:creationId xmlns:a16="http://schemas.microsoft.com/office/drawing/2014/main" id="{CC0CEF2D-F8D0-4E0D-B693-5C84FAFA90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1600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Text Box 7">
            <a:extLst>
              <a:ext uri="{FF2B5EF4-FFF2-40B4-BE49-F238E27FC236}">
                <a16:creationId xmlns:a16="http://schemas.microsoft.com/office/drawing/2014/main" id="{BCAA78CD-100B-49C4-AFBF-FF1638494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25" y="1408113"/>
            <a:ext cx="1028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Y   +    y</a:t>
            </a:r>
          </a:p>
        </p:txBody>
      </p:sp>
      <p:sp>
        <p:nvSpPr>
          <p:cNvPr id="59401" name="Line 8">
            <a:extLst>
              <a:ext uri="{FF2B5EF4-FFF2-40B4-BE49-F238E27FC236}">
                <a16:creationId xmlns:a16="http://schemas.microsoft.com/office/drawing/2014/main" id="{7C689FB3-850E-45C5-BADD-10F19F3FC1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6275" y="1752600"/>
            <a:ext cx="9525" cy="1000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Text Box 9">
            <a:extLst>
              <a:ext uri="{FF2B5EF4-FFF2-40B4-BE49-F238E27FC236}">
                <a16:creationId xmlns:a16="http://schemas.microsoft.com/office/drawing/2014/main" id="{9E571433-6F65-4042-A84C-8793AB593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819400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terčové jádro, terč</a:t>
            </a:r>
          </a:p>
        </p:txBody>
      </p:sp>
      <p:sp>
        <p:nvSpPr>
          <p:cNvPr id="59403" name="Line 10">
            <a:extLst>
              <a:ext uri="{FF2B5EF4-FFF2-40B4-BE49-F238E27FC236}">
                <a16:creationId xmlns:a16="http://schemas.microsoft.com/office/drawing/2014/main" id="{8AE2CBA2-5170-48F7-BE59-5FC413C0B4F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1752600"/>
            <a:ext cx="1752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4" name="Text Box 11">
            <a:extLst>
              <a:ext uri="{FF2B5EF4-FFF2-40B4-BE49-F238E27FC236}">
                <a16:creationId xmlns:a16="http://schemas.microsoft.com/office/drawing/2014/main" id="{209FE89B-DA56-481E-BFC1-3062AAE83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2779713"/>
            <a:ext cx="156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jaderná střela</a:t>
            </a:r>
          </a:p>
        </p:txBody>
      </p:sp>
      <p:sp>
        <p:nvSpPr>
          <p:cNvPr id="59405" name="Line 12">
            <a:extLst>
              <a:ext uri="{FF2B5EF4-FFF2-40B4-BE49-F238E27FC236}">
                <a16:creationId xmlns:a16="http://schemas.microsoft.com/office/drawing/2014/main" id="{5270DAD8-84D6-4A78-B875-20679C87A1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6764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6" name="Text Box 13">
            <a:extLst>
              <a:ext uri="{FF2B5EF4-FFF2-40B4-BE49-F238E27FC236}">
                <a16:creationId xmlns:a16="http://schemas.microsoft.com/office/drawing/2014/main" id="{9C7735A0-AE93-4CCF-B480-85CE44F5F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25" y="27035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výsledné jádro</a:t>
            </a:r>
          </a:p>
        </p:txBody>
      </p:sp>
      <p:sp>
        <p:nvSpPr>
          <p:cNvPr id="59407" name="Line 15">
            <a:extLst>
              <a:ext uri="{FF2B5EF4-FFF2-40B4-BE49-F238E27FC236}">
                <a16:creationId xmlns:a16="http://schemas.microsoft.com/office/drawing/2014/main" id="{1065A74B-C338-4E61-8455-7FE544B8B2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676400"/>
            <a:ext cx="2438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8" name="Text Box 16">
            <a:extLst>
              <a:ext uri="{FF2B5EF4-FFF2-40B4-BE49-F238E27FC236}">
                <a16:creationId xmlns:a16="http://schemas.microsoft.com/office/drawing/2014/main" id="{85B95C9B-46B8-4108-BA46-F9B7392E5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2703513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emitovaná částice</a:t>
            </a:r>
          </a:p>
        </p:txBody>
      </p:sp>
    </p:spTree>
    <p:extLst>
      <p:ext uri="{BB962C8B-B14F-4D97-AF65-F5344CB8AC3E}">
        <p14:creationId xmlns:p14="http://schemas.microsoft.com/office/powerpoint/2010/main" val="326474271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4">
            <a:extLst>
              <a:ext uri="{FF2B5EF4-FFF2-40B4-BE49-F238E27FC236}">
                <a16:creationId xmlns:a16="http://schemas.microsoft.com/office/drawing/2014/main" id="{29E535B7-F73A-1EEB-ACB3-A7875607C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90688"/>
            <a:ext cx="7010400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171" name="Text Box 5">
            <a:extLst>
              <a:ext uri="{FF2B5EF4-FFF2-40B4-BE49-F238E27FC236}">
                <a16:creationId xmlns:a16="http://schemas.microsoft.com/office/drawing/2014/main" id="{A433ACA1-5DA3-FF62-C633-00D6B9AAE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2" y="75642"/>
            <a:ext cx="2393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Zdroje nabitých částic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4">
            <a:extLst>
              <a:ext uri="{FF2B5EF4-FFF2-40B4-BE49-F238E27FC236}">
                <a16:creationId xmlns:a16="http://schemas.microsoft.com/office/drawing/2014/main" id="{C02960B9-DE3F-43E6-9D2C-C641D491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64" y="972066"/>
            <a:ext cx="6858000" cy="439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94A8BA-F674-4EED-9DF1-6A42303C02C5}"/>
              </a:ext>
            </a:extLst>
          </p:cNvPr>
          <p:cNvSpPr/>
          <p:nvPr/>
        </p:nvSpPr>
        <p:spPr>
          <a:xfrm>
            <a:off x="1046204" y="2323070"/>
            <a:ext cx="6689125" cy="29656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06A62F-B324-4556-86D1-FA482668A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905" y="2077825"/>
            <a:ext cx="3718917" cy="1975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2F85DB-D42E-438A-902A-CAA1D74CE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15" y="1962179"/>
            <a:ext cx="2920516" cy="20414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686D7FC-6074-48E0-B603-B88F875816A7}"/>
              </a:ext>
            </a:extLst>
          </p:cNvPr>
          <p:cNvGrpSpPr/>
          <p:nvPr/>
        </p:nvGrpSpPr>
        <p:grpSpPr>
          <a:xfrm>
            <a:off x="1002956" y="4341341"/>
            <a:ext cx="6867525" cy="2001366"/>
            <a:chOff x="945291" y="4102443"/>
            <a:chExt cx="6867525" cy="2001366"/>
          </a:xfrm>
        </p:grpSpPr>
        <p:sp>
          <p:nvSpPr>
            <p:cNvPr id="136196" name="Text Box 6">
              <a:extLst>
                <a:ext uri="{FF2B5EF4-FFF2-40B4-BE49-F238E27FC236}">
                  <a16:creationId xmlns:a16="http://schemas.microsoft.com/office/drawing/2014/main" id="{AABD0149-3146-B4DB-DEDF-9832220AAF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8839" y="5737097"/>
              <a:ext cx="15557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dirty="0"/>
                <a:t>E </a:t>
              </a:r>
              <a:r>
                <a:rPr lang="cs-CZ" altLang="cs-CZ" sz="1800" dirty="0" err="1"/>
                <a:t>max</a:t>
              </a:r>
              <a:r>
                <a:rPr lang="cs-CZ" altLang="cs-CZ" sz="1800" dirty="0"/>
                <a:t> 5 </a:t>
              </a:r>
              <a:r>
                <a:rPr lang="cs-CZ" altLang="cs-CZ" sz="1800" dirty="0" err="1"/>
                <a:t>MeV</a:t>
              </a:r>
              <a:endParaRPr lang="cs-CZ" altLang="cs-CZ" sz="1800" dirty="0"/>
            </a:p>
          </p:txBody>
        </p:sp>
        <p:pic>
          <p:nvPicPr>
            <p:cNvPr id="136195" name="Picture 5">
              <a:extLst>
                <a:ext uri="{FF2B5EF4-FFF2-40B4-BE49-F238E27FC236}">
                  <a16:creationId xmlns:a16="http://schemas.microsoft.com/office/drawing/2014/main" id="{E8AC3C56-A00E-1CBC-6A14-DFDC706FB0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291" y="4102443"/>
              <a:ext cx="6867525" cy="146685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90ED619-D99C-42E8-882D-3CF2901E37C9}"/>
                </a:ext>
              </a:extLst>
            </p:cNvPr>
            <p:cNvSpPr/>
            <p:nvPr/>
          </p:nvSpPr>
          <p:spPr>
            <a:xfrm>
              <a:off x="1029730" y="4135395"/>
              <a:ext cx="832021" cy="2388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EFCD88-5A07-460C-B0AB-F895BB1DE219}"/>
                </a:ext>
              </a:extLst>
            </p:cNvPr>
            <p:cNvSpPr/>
            <p:nvPr/>
          </p:nvSpPr>
          <p:spPr>
            <a:xfrm>
              <a:off x="5519351" y="5296930"/>
              <a:ext cx="2084173" cy="2224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5048339-98E6-4C4E-88ED-8D5741945B03}"/>
              </a:ext>
            </a:extLst>
          </p:cNvPr>
          <p:cNvSpPr txBox="1"/>
          <p:nvPr/>
        </p:nvSpPr>
        <p:spPr>
          <a:xfrm>
            <a:off x="164757" y="82379"/>
            <a:ext cx="3372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Elektrostatický lineární urychlovač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C11750-B4A8-4206-85FB-B2D5FC186666}"/>
              </a:ext>
            </a:extLst>
          </p:cNvPr>
          <p:cNvSpPr/>
          <p:nvPr/>
        </p:nvSpPr>
        <p:spPr>
          <a:xfrm>
            <a:off x="2945027" y="6627168"/>
            <a:ext cx="619897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https://www.youtube.com/watch?v=-KslGjXEtKk&amp;list=PLA2AJ9WG27hjzpt973sqzkud1-cTg67zj&amp;ab_channel=FortheLoveofPhysics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ED2B61-9150-418B-9521-D37B444CD66C}"/>
              </a:ext>
            </a:extLst>
          </p:cNvPr>
          <p:cNvSpPr/>
          <p:nvPr/>
        </p:nvSpPr>
        <p:spPr>
          <a:xfrm>
            <a:off x="4930346" y="66271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https://www.youtube.com/watch?v=C79838wtRZo&amp;ab_channel=FortheLoveofPhysics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2836A3-0D16-4BD5-9B8C-14A9CC9D19C7}"/>
              </a:ext>
            </a:extLst>
          </p:cNvPr>
          <p:cNvGrpSpPr/>
          <p:nvPr/>
        </p:nvGrpSpPr>
        <p:grpSpPr>
          <a:xfrm>
            <a:off x="883765" y="1009650"/>
            <a:ext cx="6915150" cy="4229100"/>
            <a:chOff x="1287419" y="1009650"/>
            <a:chExt cx="6915150" cy="4229100"/>
          </a:xfrm>
        </p:grpSpPr>
        <p:pic>
          <p:nvPicPr>
            <p:cNvPr id="137218" name="Picture 4">
              <a:extLst>
                <a:ext uri="{FF2B5EF4-FFF2-40B4-BE49-F238E27FC236}">
                  <a16:creationId xmlns:a16="http://schemas.microsoft.com/office/drawing/2014/main" id="{24459FC2-935D-FFD8-0D07-98E1E3EBE7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419" y="1009650"/>
              <a:ext cx="6915150" cy="4229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C211F8B-115C-4DF6-8A6B-F1CAF0A359FB}"/>
                </a:ext>
              </a:extLst>
            </p:cNvPr>
            <p:cNvSpPr/>
            <p:nvPr/>
          </p:nvSpPr>
          <p:spPr>
            <a:xfrm>
              <a:off x="2108886" y="2133600"/>
              <a:ext cx="4926228" cy="19029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B9BFBBC-DD96-475B-8555-95A0FEBE3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86" y="2464263"/>
            <a:ext cx="3896979" cy="1456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090B1C-1E6A-41EA-9CA0-D5C1DBD71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052" y="2240691"/>
            <a:ext cx="3564979" cy="19341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F1D5D7-358B-4EB9-86F2-BD2EDD87DA6B}"/>
              </a:ext>
            </a:extLst>
          </p:cNvPr>
          <p:cNvSpPr txBox="1"/>
          <p:nvPr/>
        </p:nvSpPr>
        <p:spPr>
          <a:xfrm>
            <a:off x="164757" y="82379"/>
            <a:ext cx="364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Vysokofrekvenční lineární urychlovač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6456B0-2618-4F20-961D-40A0076CD237}"/>
              </a:ext>
            </a:extLst>
          </p:cNvPr>
          <p:cNvSpPr/>
          <p:nvPr/>
        </p:nvSpPr>
        <p:spPr>
          <a:xfrm>
            <a:off x="57664" y="5222789"/>
            <a:ext cx="8962767" cy="135924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8242" name="Picture 4">
            <a:extLst>
              <a:ext uri="{FF2B5EF4-FFF2-40B4-BE49-F238E27FC236}">
                <a16:creationId xmlns:a16="http://schemas.microsoft.com/office/drawing/2014/main" id="{5E72AF3A-8220-5A91-C4EA-3AEDD3690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7200"/>
            <a:ext cx="4372429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4" name="Picture 9">
            <a:extLst>
              <a:ext uri="{FF2B5EF4-FFF2-40B4-BE49-F238E27FC236}">
                <a16:creationId xmlns:a16="http://schemas.microsoft.com/office/drawing/2014/main" id="{583774D6-8293-78C0-25FB-25EFCA610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16" y="4712044"/>
            <a:ext cx="34956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6" name="Picture 11">
            <a:extLst>
              <a:ext uri="{FF2B5EF4-FFF2-40B4-BE49-F238E27FC236}">
                <a16:creationId xmlns:a16="http://schemas.microsoft.com/office/drawing/2014/main" id="{F6502129-6135-4C2B-4268-58F8D67AE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286" y="4166287"/>
            <a:ext cx="180975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247" name="Text Box 12">
            <a:extLst>
              <a:ext uri="{FF2B5EF4-FFF2-40B4-BE49-F238E27FC236}">
                <a16:creationId xmlns:a16="http://schemas.microsoft.com/office/drawing/2014/main" id="{7A3BFCB9-1F30-B76B-04C6-4F229FED0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464" y="3398108"/>
            <a:ext cx="23407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Úhlová frekvence,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cyklotronová frekvence: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85D42A-A3F6-C00E-78AF-3A675E090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1" y="609600"/>
            <a:ext cx="4100384" cy="26457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C41A1E-776A-49AD-BAF4-A249DC235F6D}"/>
              </a:ext>
            </a:extLst>
          </p:cNvPr>
          <p:cNvSpPr txBox="1"/>
          <p:nvPr/>
        </p:nvSpPr>
        <p:spPr>
          <a:xfrm>
            <a:off x="164757" y="82379"/>
            <a:ext cx="507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Cyklotron a synchrocyklotron – kruhové urychlovače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6A13BB-5CAF-4BAF-90C9-4393400D5F9A}"/>
              </a:ext>
            </a:extLst>
          </p:cNvPr>
          <p:cNvSpPr/>
          <p:nvPr/>
        </p:nvSpPr>
        <p:spPr>
          <a:xfrm>
            <a:off x="2471352" y="6627168"/>
            <a:ext cx="709689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https://www.youtube.com/watch?v=L5zhpLfnqGc&amp;list=PLA2AJ9WG27hjzpt973sqzkud1-cTg67zj&amp;index=4&amp;ab_channel=FortheLoveofPhysics</a:t>
            </a:r>
          </a:p>
        </p:txBody>
      </p:sp>
      <p:pic>
        <p:nvPicPr>
          <p:cNvPr id="138243" name="Picture 8">
            <a:extLst>
              <a:ext uri="{FF2B5EF4-FFF2-40B4-BE49-F238E27FC236}">
                <a16:creationId xmlns:a16="http://schemas.microsoft.com/office/drawing/2014/main" id="{7DA8C7C2-A802-4673-C50A-E003C84E0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184" y="3715265"/>
            <a:ext cx="252412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5" name="Picture 10">
            <a:extLst>
              <a:ext uri="{FF2B5EF4-FFF2-40B4-BE49-F238E27FC236}">
                <a16:creationId xmlns:a16="http://schemas.microsoft.com/office/drawing/2014/main" id="{BF6F89FD-2655-99AA-699C-F85831CD8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812" y="4094205"/>
            <a:ext cx="202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D7C6FD-2382-4943-A480-0C494C4A2D59}"/>
              </a:ext>
            </a:extLst>
          </p:cNvPr>
          <p:cNvSpPr/>
          <p:nvPr/>
        </p:nvSpPr>
        <p:spPr>
          <a:xfrm>
            <a:off x="1482811" y="3295136"/>
            <a:ext cx="2018271" cy="13592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0E8B72-E916-41C8-8265-E8DCF61BF598}"/>
              </a:ext>
            </a:extLst>
          </p:cNvPr>
          <p:cNvSpPr txBox="1"/>
          <p:nvPr/>
        </p:nvSpPr>
        <p:spPr>
          <a:xfrm>
            <a:off x="1565190" y="3336324"/>
            <a:ext cx="1661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Lawrencův</a:t>
            </a:r>
            <a:r>
              <a:rPr lang="cs-CZ" sz="1600" dirty="0"/>
              <a:t> zákon:</a:t>
            </a:r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3BB869-BC41-4AE9-A5A1-FD877E46BEB9}"/>
              </a:ext>
            </a:extLst>
          </p:cNvPr>
          <p:cNvSpPr/>
          <p:nvPr/>
        </p:nvSpPr>
        <p:spPr>
          <a:xfrm>
            <a:off x="4868562" y="3295136"/>
            <a:ext cx="2545492" cy="13592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216B0D01-6E5D-49A9-ABDE-C7DB3E810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47" y="5214199"/>
            <a:ext cx="8838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600" dirty="0">
                <a:solidFill>
                  <a:srgbClr val="FF0000"/>
                </a:solidFill>
              </a:rPr>
              <a:t>Cyklotrony</a:t>
            </a:r>
            <a:r>
              <a:rPr lang="cs-CZ" altLang="cs-CZ" sz="1600" dirty="0"/>
              <a:t> poskytují p, n, </a:t>
            </a:r>
            <a:r>
              <a:rPr lang="cs-CZ" altLang="cs-CZ" sz="1600" dirty="0">
                <a:latin typeface="Symbol" panose="05050102010706020507" pitchFamily="18" charset="2"/>
              </a:rPr>
              <a:t>a</a:t>
            </a:r>
            <a:r>
              <a:rPr lang="cs-CZ" altLang="cs-CZ" sz="1600" dirty="0"/>
              <a:t> o energiích několika desítek </a:t>
            </a:r>
            <a:r>
              <a:rPr lang="cs-CZ" altLang="cs-CZ" sz="1600" dirty="0" err="1"/>
              <a:t>MeV</a:t>
            </a:r>
            <a:r>
              <a:rPr lang="cs-CZ" altLang="cs-CZ" sz="1600" dirty="0"/>
              <a:t> – při vyšších rychlostech- relativistický problém…</a:t>
            </a:r>
          </a:p>
          <a:p>
            <a:pPr>
              <a:spcBef>
                <a:spcPct val="0"/>
              </a:spcBef>
              <a:buNone/>
            </a:pPr>
            <a:endParaRPr lang="cs-CZ" altLang="cs-CZ" sz="1600" dirty="0"/>
          </a:p>
          <a:p>
            <a:pPr>
              <a:spcBef>
                <a:spcPct val="0"/>
              </a:spcBef>
              <a:buNone/>
            </a:pPr>
            <a:r>
              <a:rPr lang="cs-CZ" altLang="cs-CZ" sz="1600" dirty="0">
                <a:solidFill>
                  <a:srgbClr val="FF0000"/>
                </a:solidFill>
              </a:rPr>
              <a:t>Synchrocyklotron</a:t>
            </a:r>
            <a:r>
              <a:rPr lang="cs-CZ" altLang="cs-CZ" sz="1600" dirty="0"/>
              <a:t> – modulace frekvence při konstantní magnetickém poli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600" dirty="0"/>
              <a:t>Izochronní cyklotron – modulace magnetického pole</a:t>
            </a:r>
          </a:p>
          <a:p>
            <a:pPr>
              <a:spcBef>
                <a:spcPct val="0"/>
              </a:spcBef>
              <a:buNone/>
            </a:pPr>
            <a:endParaRPr lang="cs-CZ" altLang="cs-CZ" sz="16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913082-785D-4D2F-8062-4A32307423B0}"/>
              </a:ext>
            </a:extLst>
          </p:cNvPr>
          <p:cNvSpPr/>
          <p:nvPr/>
        </p:nvSpPr>
        <p:spPr>
          <a:xfrm>
            <a:off x="4493741" y="6627168"/>
            <a:ext cx="500448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https://www.youtube.com/watch?v=W_i5WBgFbFo&amp;t=411s&amp;ab_channel=FortheLoveofPhysics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1B801C-FBBF-4FF0-B944-2A0135CD6A6C}"/>
              </a:ext>
            </a:extLst>
          </p:cNvPr>
          <p:cNvSpPr txBox="1"/>
          <p:nvPr/>
        </p:nvSpPr>
        <p:spPr>
          <a:xfrm>
            <a:off x="164757" y="82379"/>
            <a:ext cx="410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Betatron urychlovač – kruhový urychlovač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101BA5A-1E54-4DD8-B5AB-FF2828996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15" y="1390135"/>
            <a:ext cx="4016420" cy="356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28B298-CEC2-4FA2-A4CD-AB8CD1B65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734" y="1869990"/>
            <a:ext cx="3940024" cy="321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427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4">
            <a:extLst>
              <a:ext uri="{FF2B5EF4-FFF2-40B4-BE49-F238E27FC236}">
                <a16:creationId xmlns:a16="http://schemas.microsoft.com/office/drawing/2014/main" id="{CE921D32-77AF-40DB-A884-CC0A2B6DC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909" y="722313"/>
            <a:ext cx="260840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Jaderné reakce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Neutronové generátory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Reaktory</a:t>
            </a:r>
          </a:p>
        </p:txBody>
      </p:sp>
      <p:pic>
        <p:nvPicPr>
          <p:cNvPr id="140291" name="Picture 5">
            <a:extLst>
              <a:ext uri="{FF2B5EF4-FFF2-40B4-BE49-F238E27FC236}">
                <a16:creationId xmlns:a16="http://schemas.microsoft.com/office/drawing/2014/main" id="{3AC8C4E7-2FB7-4EE8-8DDC-C81FDCB64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68843"/>
            <a:ext cx="32385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2" name="Picture 6">
            <a:extLst>
              <a:ext uri="{FF2B5EF4-FFF2-40B4-BE49-F238E27FC236}">
                <a16:creationId xmlns:a16="http://schemas.microsoft.com/office/drawing/2014/main" id="{B3B1221B-3576-4C85-A412-5E482302E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11843"/>
            <a:ext cx="672465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293" name="Picture 7">
            <a:extLst>
              <a:ext uri="{FF2B5EF4-FFF2-40B4-BE49-F238E27FC236}">
                <a16:creationId xmlns:a16="http://schemas.microsoft.com/office/drawing/2014/main" id="{FC615E4D-8391-47CA-AFF6-3D65DE7E0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54843"/>
            <a:ext cx="673417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DC6557-6419-4254-9D5F-056365299DCB}"/>
              </a:ext>
            </a:extLst>
          </p:cNvPr>
          <p:cNvSpPr/>
          <p:nvPr/>
        </p:nvSpPr>
        <p:spPr>
          <a:xfrm>
            <a:off x="75449" y="81004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Zdroje neutronů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4">
            <a:extLst>
              <a:ext uri="{FF2B5EF4-FFF2-40B4-BE49-F238E27FC236}">
                <a16:creationId xmlns:a16="http://schemas.microsoft.com/office/drawing/2014/main" id="{1831CEE0-8605-4227-9039-F69B16D41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504950"/>
            <a:ext cx="7048500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A79A1A-8E43-47F0-BE6C-22BEF093AC7F}"/>
              </a:ext>
            </a:extLst>
          </p:cNvPr>
          <p:cNvSpPr/>
          <p:nvPr/>
        </p:nvSpPr>
        <p:spPr>
          <a:xfrm>
            <a:off x="75449" y="81004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Zdroje gama záření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1712</TotalTime>
  <Words>5046</Words>
  <Application>Microsoft Office PowerPoint</Application>
  <PresentationFormat>On-screen Show (4:3)</PresentationFormat>
  <Paragraphs>886</Paragraphs>
  <Slides>151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151</vt:i4>
      </vt:variant>
    </vt:vector>
  </HeadingPairs>
  <TitlesOfParts>
    <vt:vector size="160" baseType="lpstr">
      <vt:lpstr>Arial</vt:lpstr>
      <vt:lpstr>Calibri</vt:lpstr>
      <vt:lpstr>Calibri Light</vt:lpstr>
      <vt:lpstr>Linux Libertine</vt:lpstr>
      <vt:lpstr>Symbol</vt:lpstr>
      <vt:lpstr>Wingdings</vt:lpstr>
      <vt:lpstr>Office Theme</vt:lpstr>
      <vt:lpstr>CS ChemDraw Drawing</vt:lpstr>
      <vt:lpstr>Rovnice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LR</dc:creator>
  <cp:lastModifiedBy>Rycek Lukas</cp:lastModifiedBy>
  <cp:revision>70</cp:revision>
  <dcterms:created xsi:type="dcterms:W3CDTF">2022-10-31T09:28:13Z</dcterms:created>
  <dcterms:modified xsi:type="dcterms:W3CDTF">2024-12-09T11:12:26Z</dcterms:modified>
</cp:coreProperties>
</file>