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80" r:id="rId17"/>
    <p:sldId id="273" r:id="rId18"/>
    <p:sldId id="281" r:id="rId19"/>
    <p:sldId id="276" r:id="rId20"/>
    <p:sldId id="274" r:id="rId21"/>
    <p:sldId id="275" r:id="rId22"/>
    <p:sldId id="282" r:id="rId23"/>
    <p:sldId id="283" r:id="rId24"/>
    <p:sldId id="277" r:id="rId25"/>
    <p:sldId id="285" r:id="rId26"/>
    <p:sldId id="278" r:id="rId27"/>
    <p:sldId id="279" r:id="rId28"/>
    <p:sldId id="284" r:id="rId29"/>
    <p:sldId id="286" r:id="rId30"/>
    <p:sldId id="287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9" autoAdjust="0"/>
    <p:restoredTop sz="94692" autoAdjust="0"/>
  </p:normalViewPr>
  <p:slideViewPr>
    <p:cSldViewPr>
      <p:cViewPr>
        <p:scale>
          <a:sx n="100" d="100"/>
          <a:sy n="100" d="100"/>
        </p:scale>
        <p:origin x="-516" y="4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117E1-EFB4-44C5-9231-420A9F62F064}" type="datetimeFigureOut">
              <a:rPr lang="cs-CZ" smtClean="0"/>
              <a:pPr/>
              <a:t>22. 3. 2018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14CD-B829-48F6-93AD-3BDF0CA22A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117E1-EFB4-44C5-9231-420A9F62F064}" type="datetimeFigureOut">
              <a:rPr lang="cs-CZ" smtClean="0"/>
              <a:pPr/>
              <a:t>22. 3. 2018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14CD-B829-48F6-93AD-3BDF0CA22A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117E1-EFB4-44C5-9231-420A9F62F064}" type="datetimeFigureOut">
              <a:rPr lang="cs-CZ" smtClean="0"/>
              <a:pPr/>
              <a:t>22. 3. 2018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14CD-B829-48F6-93AD-3BDF0CA22A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117E1-EFB4-44C5-9231-420A9F62F064}" type="datetimeFigureOut">
              <a:rPr lang="cs-CZ" smtClean="0"/>
              <a:pPr/>
              <a:t>22. 3. 2018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14CD-B829-48F6-93AD-3BDF0CA22A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117E1-EFB4-44C5-9231-420A9F62F064}" type="datetimeFigureOut">
              <a:rPr lang="cs-CZ" smtClean="0"/>
              <a:pPr/>
              <a:t>22. 3. 2018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14CD-B829-48F6-93AD-3BDF0CA22A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117E1-EFB4-44C5-9231-420A9F62F064}" type="datetimeFigureOut">
              <a:rPr lang="cs-CZ" smtClean="0"/>
              <a:pPr/>
              <a:t>22. 3. 2018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14CD-B829-48F6-93AD-3BDF0CA22A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117E1-EFB4-44C5-9231-420A9F62F064}" type="datetimeFigureOut">
              <a:rPr lang="cs-CZ" smtClean="0"/>
              <a:pPr/>
              <a:t>22. 3. 2018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14CD-B829-48F6-93AD-3BDF0CA22A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117E1-EFB4-44C5-9231-420A9F62F064}" type="datetimeFigureOut">
              <a:rPr lang="cs-CZ" smtClean="0"/>
              <a:pPr/>
              <a:t>22. 3. 2018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14CD-B829-48F6-93AD-3BDF0CA22A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117E1-EFB4-44C5-9231-420A9F62F064}" type="datetimeFigureOut">
              <a:rPr lang="cs-CZ" smtClean="0"/>
              <a:pPr/>
              <a:t>22. 3. 2018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14CD-B829-48F6-93AD-3BDF0CA22A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117E1-EFB4-44C5-9231-420A9F62F064}" type="datetimeFigureOut">
              <a:rPr lang="cs-CZ" smtClean="0"/>
              <a:pPr/>
              <a:t>22. 3. 2018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14CD-B829-48F6-93AD-3BDF0CA22A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117E1-EFB4-44C5-9231-420A9F62F064}" type="datetimeFigureOut">
              <a:rPr lang="cs-CZ" smtClean="0"/>
              <a:pPr/>
              <a:t>22. 3. 2018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14CD-B829-48F6-93AD-3BDF0CA22A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117E1-EFB4-44C5-9231-420A9F62F064}" type="datetimeFigureOut">
              <a:rPr lang="cs-CZ" smtClean="0"/>
              <a:pPr/>
              <a:t>22. 3. 2018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914CD-B829-48F6-93AD-3BDF0CA22A8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85786" y="142852"/>
            <a:ext cx="7772400" cy="1470025"/>
          </a:xfrm>
        </p:spPr>
        <p:txBody>
          <a:bodyPr>
            <a:normAutofit/>
          </a:bodyPr>
          <a:lstStyle/>
          <a:p>
            <a:r>
              <a:rPr lang="cs-CZ" sz="5200" b="1" dirty="0" smtClean="0"/>
              <a:t>Úvod do filosofie</a:t>
            </a:r>
            <a:endParaRPr lang="cs-CZ" sz="52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1428736"/>
            <a:ext cx="6400800" cy="5000660"/>
          </a:xfrm>
        </p:spPr>
        <p:txBody>
          <a:bodyPr>
            <a:normAutofit fontScale="25000" lnSpcReduction="20000"/>
          </a:bodyPr>
          <a:lstStyle/>
          <a:p>
            <a:r>
              <a:rPr lang="cs-CZ" sz="6400" dirty="0" smtClean="0"/>
              <a:t>David Rybák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algn="l"/>
            <a:r>
              <a:rPr lang="cs-CZ" sz="5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Povinná literatura pro každého studenta:</a:t>
            </a:r>
          </a:p>
          <a:p>
            <a:pPr algn="l"/>
            <a:r>
              <a:rPr lang="cs-CZ" sz="5200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Platón.</a:t>
            </a:r>
            <a:r>
              <a:rPr lang="cs-CZ" sz="5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5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Obrana Sókratova</a:t>
            </a:r>
            <a:r>
              <a:rPr lang="cs-CZ" sz="5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cs-CZ" sz="5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Euthyfrón</a:t>
            </a:r>
            <a:r>
              <a:rPr lang="cs-CZ" sz="5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cs-CZ" sz="5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Kritón</a:t>
            </a:r>
            <a:r>
              <a:rPr lang="cs-CZ" sz="5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cs-CZ" sz="5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Menón</a:t>
            </a:r>
            <a:r>
              <a:rPr lang="cs-CZ" sz="5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cs-CZ" sz="5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Gorgiás</a:t>
            </a:r>
            <a:r>
              <a:rPr lang="cs-CZ" sz="5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cs-CZ" sz="5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Faidros</a:t>
            </a:r>
            <a:r>
              <a:rPr lang="cs-CZ" sz="5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cs-CZ" sz="5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Ústava; Kratylos; Platónovy Listy; Theaitétos</a:t>
            </a:r>
            <a:r>
              <a:rPr lang="cs-CZ" sz="5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(jakékoliv vydání);</a:t>
            </a:r>
          </a:p>
          <a:p>
            <a:pPr algn="l"/>
            <a:endParaRPr lang="cs-CZ" sz="5200" cap="al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cs-CZ" sz="5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Doporučená literatura:</a:t>
            </a:r>
            <a:endParaRPr lang="cs-CZ" sz="5200" cap="al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cs-CZ" sz="5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DESCARTES, René. </a:t>
            </a:r>
            <a:r>
              <a:rPr lang="cs-CZ" sz="5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Rozprava o metodě</a:t>
            </a:r>
            <a:r>
              <a:rPr lang="cs-CZ" sz="5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3. vyd., ve Svobodě 1. vyd. Praha: Svoboda, 1992, 67 s. ISBN 80-205-0216-5</a:t>
            </a:r>
          </a:p>
          <a:p>
            <a:pPr algn="l"/>
            <a:r>
              <a:rPr lang="cs-CZ" sz="5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KANT, Immanuel. </a:t>
            </a:r>
            <a:r>
              <a:rPr lang="cs-CZ" sz="5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Prolegomena ke každé příští metafyzice, jež se bude moci stát vědou</a:t>
            </a:r>
            <a:r>
              <a:rPr lang="cs-CZ" sz="5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1. vyd. Praha: Svoboda, 1972. 229.</a:t>
            </a:r>
          </a:p>
          <a:p>
            <a:pPr algn="l"/>
            <a:r>
              <a:rPr lang="cs-CZ" sz="5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NIETZSCHE, Friedrich. </a:t>
            </a:r>
            <a:r>
              <a:rPr lang="cs-CZ" sz="5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Soumrak model čili: Jak se filozofuje kladivem. </a:t>
            </a:r>
            <a:r>
              <a:rPr lang="cs-CZ" sz="5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[Olomouc]: Votobia, 1995. 194 s. ISBN 80-85885-33-6.</a:t>
            </a:r>
          </a:p>
          <a:p>
            <a:pPr algn="l"/>
            <a:r>
              <a:rPr lang="cs-CZ" sz="5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GADAMER, Hans-Georg. </a:t>
            </a:r>
            <a:r>
              <a:rPr lang="cs-CZ" sz="5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Problém dějinného vědomí</a:t>
            </a:r>
            <a:r>
              <a:rPr lang="cs-CZ" sz="5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Překlad Jiří Němec a Jan Sokol. Vyd. 1. Praha: Filosofia, 1994. 53 s. ISBN 80-7007-062-5.</a:t>
            </a:r>
          </a:p>
          <a:p>
            <a:pPr algn="l"/>
            <a:r>
              <a:rPr lang="cs-CZ" sz="5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KAFKA, Franz a Václav MAIDL. </a:t>
            </a:r>
            <a:r>
              <a:rPr lang="cs-CZ" sz="5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Proces</a:t>
            </a:r>
            <a:r>
              <a:rPr lang="cs-CZ" sz="5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5. vyd. Praha: Nakladatelství Franze Kafky, 1997, 287 s. ISBN 80-85844-29-x</a:t>
            </a:r>
          </a:p>
          <a:p>
            <a:pPr algn="l"/>
            <a:r>
              <a:rPr lang="cs-CZ" sz="5200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Patočka</a:t>
            </a:r>
            <a:r>
              <a:rPr lang="cs-CZ" sz="5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Jan. </a:t>
            </a:r>
            <a:r>
              <a:rPr lang="cs-CZ" sz="5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Sebrané spisy. Svazek 1. Péče o duši I. Stati z let 1929-1952. Nevydané texty z padesátých let. </a:t>
            </a:r>
            <a:r>
              <a:rPr lang="cs-CZ" sz="5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vyd. Praha: Oikúmené, 1996. 505 s. ISBN 80-86005-24-0</a:t>
            </a:r>
            <a:endParaRPr lang="cs-CZ" sz="5200" cap="al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cs-CZ" sz="5200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PeŠková</a:t>
            </a:r>
            <a:r>
              <a:rPr lang="cs-CZ" sz="5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Jaroslava a </a:t>
            </a:r>
            <a:r>
              <a:rPr lang="cs-CZ" sz="5200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Schücková</a:t>
            </a:r>
            <a:r>
              <a:rPr lang="cs-CZ" sz="5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Ladislava. </a:t>
            </a:r>
            <a:r>
              <a:rPr lang="cs-CZ" sz="5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Já, člověk--: jak dělat vědu o člověku dnes a zítra</a:t>
            </a:r>
            <a:r>
              <a:rPr lang="cs-CZ" sz="5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1. vyd. Praha: SPN - Státní pedagogické nakladatelství, 1991. 270 s. Učebnice a příručky pro vysoké školy. ISBN 80-04-21766-4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Filosofie </a:t>
            </a:r>
            <a:r>
              <a:rPr lang="cs-CZ" smtClean="0"/>
              <a:t>nemyslí </a:t>
            </a:r>
            <a:r>
              <a:rPr lang="cs-CZ" smtClean="0"/>
              <a:t>to, </a:t>
            </a:r>
            <a:r>
              <a:rPr lang="cs-CZ" dirty="0" smtClean="0"/>
              <a:t>co by mělo být (sr. dále)</a:t>
            </a:r>
          </a:p>
          <a:p>
            <a:r>
              <a:rPr lang="cs-CZ" dirty="0" smtClean="0"/>
              <a:t>Filosofie nemyslí něco, co není ani si nevymýšlí</a:t>
            </a:r>
          </a:p>
          <a:p>
            <a:endParaRPr lang="cs-CZ" dirty="0" smtClean="0"/>
          </a:p>
          <a:p>
            <a:r>
              <a:rPr lang="cs-CZ" cap="small" dirty="0" smtClean="0"/>
              <a:t>Filosofie myslí to, co jest, pokud to jest</a:t>
            </a:r>
            <a:endParaRPr lang="cs-CZ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r>
              <a:rPr lang="cs-CZ" dirty="0" smtClean="0"/>
              <a:t>Filosofie nemá předem danou oblast zkoumání.</a:t>
            </a:r>
          </a:p>
          <a:p>
            <a:r>
              <a:rPr lang="cs-CZ" dirty="0" smtClean="0"/>
              <a:t>Filosofie neříká nic o věcech ve světě, nepopisuje je ani jim nepředepisuje nějaké zákonitosti.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Filosofie je úsilím o naprostou bezpředsudečnost dotazováním toho, co je, nakolik to je.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Uvnitř evropské tradice se tato filosofická zkušenost myšlení stává vždy novou samozřejmostí, usazuje se v řeči, vymezuje dráhy našeho rozumění a vidění, ale jí samotné již rozuměno není.</a:t>
            </a:r>
          </a:p>
          <a:p>
            <a:r>
              <a:rPr lang="cs-CZ" dirty="0" smtClean="0"/>
              <a:t>Tak slyšíme neustále nové výtky vůči filosofii a její nepotřebnosti, formulované v řeči filosofie samotné, která se stala samozřejmou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r>
              <a:rPr lang="cs-CZ" dirty="0" smtClean="0"/>
              <a:t>rozlišení mezi faktem a podstatou:</a:t>
            </a:r>
          </a:p>
          <a:p>
            <a:pPr lvl="1"/>
            <a:r>
              <a:rPr lang="cs-CZ" dirty="0" smtClean="0"/>
              <a:t>fakt (lat. facere = tvořit, dělat) se týká toho, co je nahodilé, co může nebýt nebo být jinak – vědění o faktu;</a:t>
            </a:r>
          </a:p>
          <a:p>
            <a:pPr lvl="1"/>
            <a:r>
              <a:rPr lang="cs-CZ" dirty="0" smtClean="0"/>
              <a:t>podstata („CO“ něco je) je tím, co určuje, že věc potkáváme jako to, jako co ji potkáváme (např. jako stůl) – smyslem není zde nahodilost, ale nutnost</a:t>
            </a:r>
          </a:p>
          <a:p>
            <a:pPr lvl="1"/>
            <a:r>
              <a:rPr lang="cs-CZ" dirty="0" smtClean="0"/>
              <a:t>vědění v přísném smyslu se týká pouze podstat – jednoduše vyjádřeno, je možné ho získat pouze pomocí otázek (sr. Sókratovův postup v Menónovi)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proč postupuje Sókratés výhradně pomocí otázek?</a:t>
            </a:r>
          </a:p>
          <a:p>
            <a:r>
              <a:rPr lang="cs-CZ" dirty="0" smtClean="0"/>
              <a:t>protože jenom tak je možné se pokusit, aby žák v každém kroku v dané souvislosti náhledů potřebné pro získání příslušného vědění, prováděl tuto souvislost svým vlastním myšlením</a:t>
            </a:r>
          </a:p>
          <a:p>
            <a:r>
              <a:rPr lang="cs-CZ" dirty="0" smtClean="0"/>
              <a:t>pouhé vědění získané předáním neumožňuje vnitřní proměnu člověka a jeho zkušenosti – co v kontextu dnešní školy proměňuje žáky, je tento kontext sám, ne vědění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r>
              <a:rPr lang="cs-CZ" dirty="0" smtClean="0"/>
              <a:t>co je dialog? – řeč, v níž rozmlouvající míří společně na pravdu věci, a ne na sebeprosazení (protivýchovnost tzv. asertivních kurzů – prosadit se bez ohledu na to, zda je věc sama dobrá či nikoliv)</a:t>
            </a:r>
          </a:p>
          <a:p>
            <a:r>
              <a:rPr lang="cs-CZ" dirty="0" smtClean="0"/>
              <a:t>v dialogu mířím na to, abych porozuměl druhému lépe, než ve své řeči rozumí on sám sobě a zároveň na to, abych porozuměl sobě lépe, v tom, co říkám – „skrze“ (řec. dia) řeč (logos) mířím na říkání řeči jako takové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II.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r>
              <a:rPr lang="cs-CZ" dirty="0" smtClean="0"/>
              <a:t>řec. metafysika – meta ta fysika – věda-vědění, které dotazuje to, co jest, pokud to jest</a:t>
            </a:r>
          </a:p>
          <a:p>
            <a:r>
              <a:rPr lang="cs-CZ" dirty="0" smtClean="0"/>
              <a:t>fysis – jednotná souvislost vz-cházení a za-cházení (řec. fyein = růst, rašit, bučet atd.); „v“ této souvislosti </a:t>
            </a:r>
            <a:r>
              <a:rPr lang="cs-CZ" i="1" dirty="0" smtClean="0"/>
              <a:t>jako jednotné</a:t>
            </a:r>
            <a:r>
              <a:rPr lang="cs-CZ" dirty="0" smtClean="0"/>
              <a:t> je zachytitelný logos </a:t>
            </a:r>
            <a:r>
              <a:rPr lang="cs-CZ" i="1" dirty="0" smtClean="0"/>
              <a:t>jako jednotné zachycení </a:t>
            </a:r>
            <a:r>
              <a:rPr lang="cs-CZ" dirty="0" smtClean="0"/>
              <a:t>této souvislosti – „v“ tom, co se ukazuje, se vždy zároveň ukazuje ukazování samo, jinak by nebylo možno nic jako ukazující se potkat (řec. fós = světlo; gen. fotos)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r>
              <a:rPr lang="cs-CZ" dirty="0" smtClean="0"/>
              <a:t>tématem se v metafysice stává jsoucnost (řec. úsia; sr. řec. parúsia = pří-tomnost)</a:t>
            </a:r>
          </a:p>
          <a:p>
            <a:r>
              <a:rPr lang="cs-CZ" dirty="0" smtClean="0"/>
              <a:t>v latinské tradici přeloženo a vyloženo jako substantia (sub = pod; stare = stát); ale to odpovídá spíše řeckému hypokeimenon (řec. hypo = pod; keisthai = ležet)</a:t>
            </a:r>
          </a:p>
          <a:p>
            <a:r>
              <a:rPr lang="cs-CZ" dirty="0" smtClean="0"/>
              <a:t>nejdůležitější ale je, že řecké termíny jsou v tradici přesazeny do jiného „světa“ a je jim rozuměno z jiného „světa“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V evropské tradici, která je filosofií založena, můžeme zhruba rozlišit 3 základní způsoby, jak je vyloženo, co to znamená „být“:</a:t>
            </a:r>
          </a:p>
          <a:p>
            <a:pPr lvl="1"/>
            <a:r>
              <a:rPr lang="cs-CZ" dirty="0" smtClean="0"/>
              <a:t>fysis</a:t>
            </a:r>
          </a:p>
          <a:p>
            <a:pPr lvl="1"/>
            <a:r>
              <a:rPr lang="cs-CZ" dirty="0" smtClean="0"/>
              <a:t>creatio-creatum</a:t>
            </a:r>
          </a:p>
          <a:p>
            <a:pPr lvl="1"/>
            <a:r>
              <a:rPr lang="cs-CZ" dirty="0" smtClean="0"/>
              <a:t>subjekt-objekt</a:t>
            </a:r>
          </a:p>
          <a:p>
            <a:r>
              <a:rPr lang="cs-CZ" dirty="0" smtClean="0"/>
              <a:t>Pokaždé je celková srostlost světa a člověka úplně odlišná, pokaždé je „v“ ní úplně jinak osvětleno a učiněno srozumitelným, co je to „svět“, kdo jsem „já“, co to znamená, že „žiji“ a že „zemřu“. V tomto „pokaždé“ nejsou rozlišeny jednotlivé případy, např. kulturní či historické, ale vyložení toho, co to uvnitř evropské tradice znamená „být“.</a:t>
            </a:r>
          </a:p>
          <a:p>
            <a:r>
              <a:rPr lang="cs-CZ" dirty="0" smtClean="0"/>
              <a:t>Této celkové souvislosti je potřeba rozumět v její nesamozřejmosti, máme-li být schopni porozumět „sobě“, „světu“ a srostlosti „sebe ve světě“.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Filosofie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500" dirty="0" smtClean="0"/>
              <a:t>Filo-sofie = láska k moudrosti </a:t>
            </a:r>
          </a:p>
          <a:p>
            <a:r>
              <a:rPr lang="cs-CZ" sz="2500" dirty="0" smtClean="0"/>
              <a:t>Je tématickým zachycením nové půdy zkušenosti, jejíž zpřístupnění můžeme zachytit jako údiv (řec. </a:t>
            </a:r>
            <a:r>
              <a:rPr lang="cs-CZ" sz="2500" i="1" dirty="0" smtClean="0"/>
              <a:t>thauma</a:t>
            </a:r>
            <a:r>
              <a:rPr lang="cs-CZ" sz="2500" dirty="0" smtClean="0"/>
              <a:t>), a to nikoliv nad něčím nesamozřejmým, netypickým či anomálním (tím se zabývají žurnalisté), ale naopak nad samozřejmostí samozřejmého:</a:t>
            </a:r>
          </a:p>
          <a:p>
            <a:pPr lvl="1"/>
            <a:r>
              <a:rPr lang="cs-CZ" sz="2500" dirty="0" smtClean="0"/>
              <a:t>Jaktože věci JSOU, když bytí samo není žádná věc?</a:t>
            </a:r>
          </a:p>
          <a:p>
            <a:pPr lvl="1"/>
            <a:r>
              <a:rPr lang="cs-CZ" sz="2500" dirty="0" smtClean="0"/>
              <a:t>Jak o bytí víme, když není žádnou věcí, kterou lze ve světě potkat?</a:t>
            </a:r>
          </a:p>
          <a:p>
            <a:pPr lvl="1"/>
            <a:r>
              <a:rPr lang="cs-CZ" sz="2500" dirty="0" smtClean="0"/>
              <a:t>Jak vůbec víme o tom, že jsme „ve“ světě, když „svět“ není možné potkat? Co myslíme slovem „svět“?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Otázka „kde a kdy“ jsme my?</a:t>
            </a:r>
          </a:p>
          <a:p>
            <a:pPr lvl="1"/>
            <a:r>
              <a:rPr lang="cs-CZ" dirty="0" smtClean="0"/>
              <a:t>nejde o otázku chronologie, ale postavení se do nouze toho, že nerozumíme, v jaké situaci se to vlastně nacházíme, protože jsme této situaci vždy již předem porozuměli</a:t>
            </a:r>
          </a:p>
          <a:p>
            <a:r>
              <a:rPr lang="cs-CZ" dirty="0" smtClean="0"/>
              <a:t>novověk – základní proměnou je nové vyložení smyslu vědění a vědy – proč provozujeme vědu a kým jsme jako bytosti, které mají rozum?</a:t>
            </a:r>
          </a:p>
          <a:p>
            <a:r>
              <a:rPr lang="cs-CZ" dirty="0" smtClean="0"/>
              <a:t>René Descartes: „... abychom učinili člověka jakoby pánem a vlastníkem přírody.“</a:t>
            </a:r>
          </a:p>
          <a:p>
            <a:r>
              <a:rPr lang="cs-CZ" dirty="0" smtClean="0"/>
              <a:t>Francis Bacon: „Scientia est potentia.“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Vše, co je, pokud to je, je v novověku předem, na základě Descartovy metafyziky, pochopeno ze základní souvislosti vztahu subjekt-objekt.</a:t>
            </a:r>
          </a:p>
          <a:p>
            <a:r>
              <a:rPr lang="cs-CZ" dirty="0" smtClean="0"/>
              <a:t>Veškerá novověká věda v uvedeném smyslu je nesena metafyzickým před-sudkem, že vše, co jest, jest předmětem.</a:t>
            </a:r>
          </a:p>
          <a:p>
            <a:r>
              <a:rPr lang="cs-CZ" dirty="0" smtClean="0"/>
              <a:t>Vědění, které nevykazuje tuto zpředmětňující moc, není považováno za vědění. Úplně jinak vyloženo vědění než jak tomu bylo v předchozí tradici.</a:t>
            </a:r>
          </a:p>
          <a:p>
            <a:r>
              <a:rPr lang="cs-CZ" dirty="0" smtClean="0"/>
              <a:t>Výchova je potom na této půdě pochopena, s ohledem na nejzákladnější rovinu vyjádřeno, jako zvládání předmětných psychických procesů.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r>
              <a:rPr lang="cs-CZ" dirty="0" smtClean="0"/>
              <a:t>Descartův dualismus:</a:t>
            </a:r>
          </a:p>
          <a:p>
            <a:pPr lvl="1"/>
            <a:r>
              <a:rPr lang="cs-CZ" dirty="0" smtClean="0"/>
              <a:t>věc myslící (res, substantia cogitans) a věc rozprostraněná (res, substantia extensa)</a:t>
            </a:r>
          </a:p>
          <a:p>
            <a:r>
              <a:rPr lang="cs-CZ" dirty="0" smtClean="0"/>
              <a:t>tyto dvě jsou pouze relativní substance</a:t>
            </a:r>
          </a:p>
          <a:p>
            <a:r>
              <a:rPr lang="cs-CZ" dirty="0" smtClean="0"/>
              <a:t>substance pro Descarta je „to, co nepotřebuje žádné jiné věci k tomu, aby to existovalo“</a:t>
            </a:r>
          </a:p>
          <a:p>
            <a:r>
              <a:rPr lang="cs-CZ" dirty="0" smtClean="0"/>
              <a:t>absolutní substancí je bůh (Deus)</a:t>
            </a:r>
          </a:p>
          <a:p>
            <a:r>
              <a:rPr lang="cs-CZ" dirty="0" smtClean="0"/>
              <a:t>problém vztahu myšlení a tělesovosti – occasionalismus; paralelismus; předzjednanost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r>
              <a:rPr lang="cs-CZ" dirty="0" smtClean="0"/>
              <a:t>Kant – zkoumání podmínek možnosti naší zkušenosti</a:t>
            </a:r>
          </a:p>
          <a:p>
            <a:r>
              <a:rPr lang="cs-CZ" dirty="0" smtClean="0"/>
              <a:t>apriori (lat. prior = před) – půda zkušenosti, která předchází naší zkušenost takovým způsobem, že tuto zkušenost umožňuje</a:t>
            </a:r>
          </a:p>
          <a:p>
            <a:r>
              <a:rPr lang="cs-CZ" dirty="0" smtClean="0"/>
              <a:t>aposteriori (lat. post = po) – půda toho, co je dáno ve zkušenosti</a:t>
            </a:r>
          </a:p>
          <a:p>
            <a:r>
              <a:rPr lang="cs-CZ" dirty="0" smtClean="0"/>
              <a:t>kategorie</a:t>
            </a:r>
          </a:p>
          <a:p>
            <a:r>
              <a:rPr lang="cs-CZ" dirty="0" smtClean="0"/>
              <a:t>rozum a rozvažování</a:t>
            </a:r>
          </a:p>
          <a:p>
            <a:r>
              <a:rPr lang="cs-CZ" dirty="0" smtClean="0"/>
              <a:t>vůle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Autofit/>
          </a:bodyPr>
          <a:lstStyle/>
          <a:p>
            <a:endParaRPr lang="cs-CZ" sz="2900" b="1" dirty="0" smtClean="0"/>
          </a:p>
          <a:p>
            <a:r>
              <a:rPr lang="cs-CZ" sz="2900" b="1" dirty="0" smtClean="0"/>
              <a:t>Ontologie (řec. ón = jsoucno) – nauka o jsoucím</a:t>
            </a:r>
          </a:p>
          <a:p>
            <a:r>
              <a:rPr lang="cs-CZ" sz="2900" b="1" dirty="0" smtClean="0"/>
              <a:t>Noetika </a:t>
            </a:r>
            <a:r>
              <a:rPr lang="cs-CZ" sz="2900" dirty="0" smtClean="0"/>
              <a:t>(řec. noésis = myšlenka); </a:t>
            </a:r>
            <a:r>
              <a:rPr lang="cs-CZ" sz="2900" b="1" dirty="0" smtClean="0"/>
              <a:t>gnoseologie</a:t>
            </a:r>
            <a:r>
              <a:rPr lang="cs-CZ" sz="2900" dirty="0" smtClean="0"/>
              <a:t> (řec. gnósis = poznání), </a:t>
            </a:r>
            <a:r>
              <a:rPr lang="cs-CZ" sz="2900" b="1" dirty="0" smtClean="0"/>
              <a:t>epistemologie</a:t>
            </a:r>
            <a:r>
              <a:rPr lang="cs-CZ" sz="2900" dirty="0" smtClean="0"/>
              <a:t> (řec. epistémé = vědění) – nauka o poznání</a:t>
            </a:r>
          </a:p>
          <a:p>
            <a:r>
              <a:rPr lang="cs-CZ" sz="2900" b="1" dirty="0" smtClean="0"/>
              <a:t>Kosmologie</a:t>
            </a:r>
            <a:r>
              <a:rPr lang="cs-CZ" sz="2900" dirty="0" smtClean="0"/>
              <a:t> = nauka o světě</a:t>
            </a:r>
          </a:p>
          <a:p>
            <a:r>
              <a:rPr lang="cs-CZ" sz="2900" b="1" dirty="0" smtClean="0"/>
              <a:t>Etika</a:t>
            </a:r>
            <a:r>
              <a:rPr lang="cs-CZ" sz="2900" dirty="0" smtClean="0"/>
              <a:t> (řec. ethos = mrav, zvyk) – nauka o dobru pro člověka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Autofit/>
          </a:bodyPr>
          <a:lstStyle/>
          <a:p>
            <a:endParaRPr lang="cs-CZ" sz="2400" b="1" dirty="0" smtClean="0"/>
          </a:p>
          <a:p>
            <a:pPr>
              <a:buNone/>
            </a:pPr>
            <a:endParaRPr lang="cs-CZ" sz="2400" b="1" dirty="0" smtClean="0"/>
          </a:p>
          <a:p>
            <a:r>
              <a:rPr lang="cs-CZ" sz="2900" b="1" dirty="0" smtClean="0"/>
              <a:t>Axiologie</a:t>
            </a:r>
            <a:r>
              <a:rPr lang="cs-CZ" sz="2900" dirty="0" smtClean="0"/>
              <a:t> – věda o hodnotách</a:t>
            </a:r>
          </a:p>
          <a:p>
            <a:pPr lvl="1"/>
            <a:r>
              <a:rPr lang="cs-CZ" sz="2900" dirty="0" smtClean="0"/>
              <a:t>„hodnota“ není nějaká vlastnost předmětů, není ani žádnou vlastností subjektu, není konečně ani žádným vztahem subjektu k objektu</a:t>
            </a:r>
          </a:p>
          <a:p>
            <a:pPr lvl="1"/>
            <a:r>
              <a:rPr lang="cs-CZ" sz="2900" dirty="0" smtClean="0"/>
              <a:t>Hodnota je způsob, jak je vyloženo, co to znamená „být“ v „naší“ pří-tomnosti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Autofit/>
          </a:bodyPr>
          <a:lstStyle/>
          <a:p>
            <a:endParaRPr lang="cs-CZ" sz="2200" dirty="0" smtClean="0"/>
          </a:p>
          <a:p>
            <a:r>
              <a:rPr lang="cs-CZ" sz="3400" dirty="0" smtClean="0"/>
              <a:t>Nietzsche první pochopil, že „nihilismus“ naší přítomnosti neznamená, že došlo k převrácení hodnot, či že hodnoty jsou relativní, nebo konečně že vše hodnotné svou hodnotu ztratilo.</a:t>
            </a:r>
          </a:p>
          <a:p>
            <a:r>
              <a:rPr lang="cs-CZ" sz="3400" dirty="0" smtClean="0"/>
              <a:t>Základem nihilismu je to, že všechno co jest, pokud to jest, se stalo hodnotou.</a:t>
            </a:r>
          </a:p>
          <a:p>
            <a:endParaRPr lang="cs-CZ" sz="2200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Autofit/>
          </a:bodyPr>
          <a:lstStyle/>
          <a:p>
            <a:endParaRPr lang="cs-CZ" sz="2200" dirty="0" smtClean="0"/>
          </a:p>
          <a:p>
            <a:r>
              <a:rPr lang="cs-CZ" sz="3600" dirty="0" smtClean="0"/>
              <a:t>Moralismus stejně jako relativismus, to oboje jsou jen různé podoby nihilismu. Moralismus všeho druhu brání „hodnoty“, relativismus brání svobodu výběru „hodnot“. Ale v obou těchto stránkách nihilismu je obsaženo a předem přehlédnuto a rozhodnuto, že to co jest, je hodnotou.</a:t>
            </a:r>
          </a:p>
          <a:p>
            <a:endParaRPr lang="cs-CZ" sz="2200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500" b="1" dirty="0" smtClean="0"/>
              <a:t>Problém dějinnosti</a:t>
            </a:r>
          </a:p>
          <a:p>
            <a:r>
              <a:rPr lang="cs-CZ" sz="2500" dirty="0" smtClean="0"/>
              <a:t>uvnitř novoké tradice metafyziky předmětu se stává problémem jednání, které nelze zachytit jako předmět vyzískaný z ideje matematizace universa</a:t>
            </a:r>
          </a:p>
          <a:p>
            <a:r>
              <a:rPr lang="cs-CZ" sz="2500" dirty="0" smtClean="0"/>
              <a:t>zároveň je odhaleno, že rozum sám je možný jenom jakožto rozumění – že tedy situace, které rozumíme, není něčím, co stojí „před-“ námi jako předmět, ale naopak vchází do rozumění samotného</a:t>
            </a:r>
          </a:p>
          <a:p>
            <a:r>
              <a:rPr lang="cs-CZ" sz="2500" dirty="0" smtClean="0"/>
              <a:t>Hegel – dějiny jako k-sobě-přicházení rozumu</a:t>
            </a:r>
          </a:p>
          <a:p>
            <a:r>
              <a:rPr lang="cs-CZ" sz="2500" dirty="0" smtClean="0"/>
              <a:t>Dilthey – problém dějinného apriori</a:t>
            </a:r>
          </a:p>
          <a:p>
            <a:r>
              <a:rPr lang="cs-CZ" sz="2500" dirty="0" smtClean="0"/>
              <a:t>Heidegger, Gadamer – hermeneutika (řec. hermeneuein = vykládat, překládat)</a:t>
            </a:r>
          </a:p>
          <a:p>
            <a:endParaRPr lang="cs-CZ" sz="2500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500" b="1" dirty="0" smtClean="0"/>
              <a:t>Positivismus</a:t>
            </a:r>
          </a:p>
          <a:p>
            <a:r>
              <a:rPr lang="cs-CZ" sz="2500" dirty="0" smtClean="0"/>
              <a:t>August Comte</a:t>
            </a:r>
          </a:p>
          <a:p>
            <a:r>
              <a:rPr lang="cs-CZ" sz="2500" dirty="0" smtClean="0"/>
              <a:t>tématická rezignace na poznávání jako poznávání – vědění spočívá pouze ve konstataci faktického – sledování souvislosti jevů a jejich zákonitostí</a:t>
            </a:r>
          </a:p>
          <a:p>
            <a:r>
              <a:rPr lang="cs-CZ" sz="2500" dirty="0" smtClean="0"/>
              <a:t>novopozitivismus – problémem se stává jazyk, v němž jedině může být zkušenost vyjádřena</a:t>
            </a:r>
          </a:p>
          <a:p>
            <a:r>
              <a:rPr lang="cs-CZ" sz="2500" dirty="0" smtClean="0"/>
              <a:t>verifikace – smysl vědecké zkušenosti jako takové spočívá v její ověřitelnosti</a:t>
            </a:r>
          </a:p>
          <a:p>
            <a:r>
              <a:rPr lang="cs-CZ" sz="2500" dirty="0" smtClean="0"/>
              <a:t>falsifikovatelnost </a:t>
            </a:r>
            <a:r>
              <a:rPr lang="cs-CZ" sz="2500" smtClean="0"/>
              <a:t>– smysluplnost </a:t>
            </a:r>
            <a:r>
              <a:rPr lang="cs-CZ" sz="2500" dirty="0" smtClean="0"/>
              <a:t>vědecké zkušenosti jako takové spočívá v možnosti odhalit případy, které ji vyvrátí</a:t>
            </a:r>
          </a:p>
          <a:p>
            <a:endParaRPr lang="cs-CZ" sz="2500" dirty="0" smtClean="0"/>
          </a:p>
          <a:p>
            <a:endParaRPr lang="cs-CZ" sz="25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endParaRPr lang="cs-CZ" sz="2500" dirty="0" smtClean="0"/>
          </a:p>
          <a:p>
            <a:endParaRPr lang="cs-CZ" sz="2500" dirty="0" smtClean="0"/>
          </a:p>
          <a:p>
            <a:r>
              <a:rPr lang="cs-CZ" sz="2500" dirty="0" smtClean="0"/>
              <a:t>Náš vztah ke světu a k sobě ve světě není ničím, co by samo bylo ve světě – to, že víme o „světě“ (řec. kosmos znamená řád, lad – sr. „kosmetika“ jako to, co zvýrazní řád obličeje) je podstatně odlišné vědění, než je běžné vědění, které se týká věcí ve světě (sr. dále).</a:t>
            </a:r>
          </a:p>
          <a:p>
            <a:r>
              <a:rPr lang="cs-CZ" sz="2500" dirty="0" smtClean="0"/>
              <a:t>Filosofie je tématickým zachycením a dotazováním této nové půdy zkušenosti – náš vztah ke světu před-rozvrhuje to, co ve světě vůbec potkáme.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Autofit/>
          </a:bodyPr>
          <a:lstStyle/>
          <a:p>
            <a:pPr>
              <a:buNone/>
            </a:pPr>
            <a:endParaRPr lang="cs-CZ" sz="2500" b="1" dirty="0" smtClean="0"/>
          </a:p>
          <a:p>
            <a:pPr>
              <a:buNone/>
            </a:pPr>
            <a:r>
              <a:rPr lang="cs-CZ" sz="2500" b="1" dirty="0" smtClean="0"/>
              <a:t>Problém techniky a idealizace</a:t>
            </a:r>
          </a:p>
          <a:p>
            <a:r>
              <a:rPr lang="cs-CZ" sz="2500" dirty="0" smtClean="0"/>
              <a:t>řec. techné = umění v nejširším smyslu</a:t>
            </a:r>
          </a:p>
          <a:p>
            <a:r>
              <a:rPr lang="cs-CZ" sz="2500" dirty="0" smtClean="0"/>
              <a:t>Kafkův Proces: Josef K. jako lidství našeho „tady a teď“</a:t>
            </a:r>
          </a:p>
          <a:p>
            <a:r>
              <a:rPr lang="cs-CZ" sz="2500" dirty="0" smtClean="0"/>
              <a:t>matematizace a idealizace – věda rozvíjí postupy „překladu“ matematického nekonečna do přirozeného nekonečna našeho světa – mýtem se stává novověká věda tehdy, když to, co je získáno metodami idealizace, je vyloženo jako skutečnost tohoto světa – vědecké konstrukce</a:t>
            </a:r>
          </a:p>
          <a:p>
            <a:r>
              <a:rPr lang="cs-CZ" sz="2500" dirty="0" smtClean="0"/>
              <a:t>Edmund Husserl: Krize evropských věd (řec. krinein = soudit) – problém přirozeného světa</a:t>
            </a:r>
          </a:p>
          <a:p>
            <a:endParaRPr lang="cs-CZ" sz="2500" dirty="0" smtClean="0"/>
          </a:p>
          <a:p>
            <a:endParaRPr lang="cs-CZ" sz="2500" dirty="0" smtClean="0"/>
          </a:p>
          <a:p>
            <a:endParaRPr lang="cs-CZ" sz="2500" dirty="0" smtClean="0"/>
          </a:p>
          <a:p>
            <a:endParaRPr lang="cs-CZ" sz="2500" dirty="0" smtClean="0"/>
          </a:p>
          <a:p>
            <a:endParaRPr lang="cs-CZ" sz="2500" dirty="0" smtClean="0"/>
          </a:p>
          <a:p>
            <a:endParaRPr lang="cs-CZ" sz="25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lnSpcReduction="10000"/>
          </a:bodyPr>
          <a:lstStyle/>
          <a:p>
            <a:pPr lvl="1"/>
            <a:endParaRPr lang="cs-CZ" sz="2500" dirty="0" smtClean="0"/>
          </a:p>
          <a:p>
            <a:pPr lvl="1"/>
            <a:r>
              <a:rPr lang="cs-CZ" sz="2000" dirty="0" smtClean="0"/>
              <a:t>Elementární příklad rasisty: způsob, jak se vztahuje k lidem jiných ras, je před-rozvržen jeho </a:t>
            </a:r>
            <a:r>
              <a:rPr lang="cs-CZ" sz="2000" i="1" dirty="0" smtClean="0"/>
              <a:t>míněními</a:t>
            </a:r>
            <a:r>
              <a:rPr lang="cs-CZ" sz="2000" dirty="0" smtClean="0"/>
              <a:t>, </a:t>
            </a:r>
            <a:r>
              <a:rPr lang="cs-CZ" sz="2000" i="1" dirty="0" smtClean="0"/>
              <a:t>před-sudky</a:t>
            </a:r>
            <a:r>
              <a:rPr lang="cs-CZ" sz="2000" dirty="0" smtClean="0"/>
              <a:t>, tj. soudy, které jsou vyneseny „předem“ ; to nejsou žádné představy ani psychické stavy, ale způsob, jak rasista ROZUMÍ jinému jako jinému</a:t>
            </a:r>
          </a:p>
          <a:p>
            <a:endParaRPr lang="cs-CZ" sz="2500" dirty="0" smtClean="0"/>
          </a:p>
          <a:p>
            <a:r>
              <a:rPr lang="cs-CZ" sz="2500" dirty="0" smtClean="0"/>
              <a:t>Toto před-rozvržení, rozumění něčemu jako něčemu je něčím universálním, „světovým“, protože </a:t>
            </a:r>
            <a:r>
              <a:rPr lang="cs-CZ" sz="2500" dirty="0" smtClean="0"/>
              <a:t>rozhoduje </a:t>
            </a:r>
            <a:r>
              <a:rPr lang="cs-CZ" sz="2500" dirty="0" smtClean="0"/>
              <a:t>o tom, jak a jako k čemu se budeme vztahovat k čemukoliv ve světě, a přece toto před-rozvržení, mínění, víra (řec. </a:t>
            </a:r>
            <a:r>
              <a:rPr lang="cs-CZ" sz="2500" i="1" dirty="0" smtClean="0"/>
              <a:t>doxa</a:t>
            </a:r>
            <a:r>
              <a:rPr lang="cs-CZ" sz="2500" dirty="0" smtClean="0"/>
              <a:t>) jako takové se nám v běžném životě nestává problémem (leda tak, že je buď potvrzeno nebo zklamáno v tématickém soudu o zkušenosti) – před-sudky jsou obrazy (řec. eidóla), které máme o věci a které nám zahrazují možnost porozumět věci samé</a:t>
            </a:r>
          </a:p>
          <a:p>
            <a:endParaRPr lang="cs-CZ" sz="25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A právě a teprve v podobě filosofie se toto mínění jako vztah před-rozvržení spolu s půdou, na níž se odehrává, stává tématem a problémem.</a:t>
            </a:r>
          </a:p>
          <a:p>
            <a:r>
              <a:rPr lang="cs-CZ" dirty="0" smtClean="0"/>
              <a:t>Tato půda před-rozumění (rozumění něčemu ještě předtím, než jsem se s tím setkal a než jsem vůbec začal o tom přemýšlet) se ve filosofii stává tématem – u Platóna pod titulem „duše“ (řec. psýché).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Tematizací této půdy naší zkušenosti, která se netýká věcí ve světě, ale zároveň rozhoduje o tom, jak tyto věci (včetně nás samých) zakoušíme, otevírá filosofie úplně nové možnosti – tradice a lidství, které žije z těchto nových možností, se nazývá EVROPA</a:t>
            </a:r>
          </a:p>
          <a:p>
            <a:pPr lvl="1"/>
            <a:r>
              <a:rPr lang="cs-CZ" dirty="0" smtClean="0"/>
              <a:t>Identita nás Evropanů </a:t>
            </a:r>
            <a:r>
              <a:rPr lang="cs-CZ" i="1" dirty="0" smtClean="0"/>
              <a:t>jako Evropanů </a:t>
            </a:r>
            <a:r>
              <a:rPr lang="cs-CZ" dirty="0" smtClean="0"/>
              <a:t>není tedy určena konkurenceschopností nebo schopností přežití, ale právě touto základní možností problematizace a sebeproblematizace a sebeproměny našeho vztahování se ke světu, k sobě a k druhým!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r>
              <a:rPr lang="cs-CZ" dirty="0" smtClean="0"/>
              <a:t>Mínění je věděním, k němuž patří, že nevíme, odkud toto vědění máme, odkud plyne jeho oprávnění – filosofie umožňuje dotázat právě pravdu tohoto vědění: Odkud vím, že to co vím, vím? (tj. je věděním?)</a:t>
            </a:r>
          </a:p>
          <a:p>
            <a:r>
              <a:rPr lang="cs-CZ" dirty="0" smtClean="0"/>
              <a:t>„Výchova“ je tématickou péčí o tuto půdu naší zkušenosti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r>
              <a:rPr lang="cs-CZ" dirty="0" smtClean="0"/>
              <a:t>Mýtus je prazkušeností „světa“ jako světa.</a:t>
            </a:r>
          </a:p>
          <a:p>
            <a:r>
              <a:rPr lang="cs-CZ" dirty="0" smtClean="0"/>
              <a:t>Filosofie se rodí tam, kde tato zkušenost sama je zakoušena a stává se problémem.</a:t>
            </a:r>
          </a:p>
          <a:p>
            <a:r>
              <a:rPr lang="cs-CZ" dirty="0" smtClean="0"/>
              <a:t>Osvícenský mýtus absolutní demytologizace. Jeho předpokladem je pochopení rozumu jako absolutně objektivní instance, stojící mimo dějiny a situačnost. Tj. jeho předpokladem je novověká metafyzika subjektu (viz dále).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To umožňuje získávat vědění </a:t>
            </a:r>
            <a:r>
              <a:rPr lang="cs-CZ" i="1" dirty="0" smtClean="0"/>
              <a:t>jako vědění</a:t>
            </a:r>
            <a:r>
              <a:rPr lang="cs-CZ" dirty="0" smtClean="0"/>
              <a:t>, tj. nikoliv s ohledem na jeho využití v přirozeném provozu, ale s ohledem na jeho platnost a oprávněnost; a zároveň pečovat o vztah člověka a světa v celku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2084</Words>
  <Application>Microsoft Office PowerPoint</Application>
  <PresentationFormat>On-screen Show (4:3)</PresentationFormat>
  <Paragraphs>150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Motiv sady Office</vt:lpstr>
      <vt:lpstr>Úvod do filosofie</vt:lpstr>
      <vt:lpstr>Filosofie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Filosofie výchovy</dc:title>
  <dc:creator>David Rybák</dc:creator>
  <cp:lastModifiedBy>DR</cp:lastModifiedBy>
  <cp:revision>76</cp:revision>
  <dcterms:created xsi:type="dcterms:W3CDTF">2016-01-10T15:28:52Z</dcterms:created>
  <dcterms:modified xsi:type="dcterms:W3CDTF">2018-03-22T19:39:58Z</dcterms:modified>
</cp:coreProperties>
</file>