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9" r:id="rId2"/>
    <p:sldId id="448" r:id="rId3"/>
    <p:sldId id="453" r:id="rId4"/>
    <p:sldId id="500" r:id="rId5"/>
    <p:sldId id="504" r:id="rId6"/>
    <p:sldId id="506" r:id="rId7"/>
    <p:sldId id="510" r:id="rId8"/>
    <p:sldId id="519" r:id="rId9"/>
    <p:sldId id="507" r:id="rId10"/>
    <p:sldId id="508" r:id="rId11"/>
    <p:sldId id="527" r:id="rId12"/>
    <p:sldId id="511" r:id="rId13"/>
    <p:sldId id="525" r:id="rId14"/>
    <p:sldId id="512" r:id="rId15"/>
    <p:sldId id="514" r:id="rId16"/>
    <p:sldId id="513" r:id="rId17"/>
    <p:sldId id="517" r:id="rId18"/>
    <p:sldId id="516" r:id="rId19"/>
    <p:sldId id="520" r:id="rId20"/>
    <p:sldId id="521" r:id="rId21"/>
    <p:sldId id="526" r:id="rId22"/>
    <p:sldId id="413" r:id="rId23"/>
    <p:sldId id="412" r:id="rId24"/>
    <p:sldId id="415" r:id="rId25"/>
    <p:sldId id="416" r:id="rId26"/>
    <p:sldId id="471" r:id="rId27"/>
    <p:sldId id="405" r:id="rId28"/>
    <p:sldId id="384" r:id="rId29"/>
    <p:sldId id="387" r:id="rId30"/>
    <p:sldId id="522" r:id="rId31"/>
    <p:sldId id="391" r:id="rId32"/>
    <p:sldId id="533" r:id="rId33"/>
    <p:sldId id="393" r:id="rId34"/>
    <p:sldId id="400" r:id="rId35"/>
    <p:sldId id="529" r:id="rId36"/>
    <p:sldId id="406" r:id="rId37"/>
    <p:sldId id="403" r:id="rId38"/>
    <p:sldId id="385" r:id="rId39"/>
    <p:sldId id="523" r:id="rId40"/>
    <p:sldId id="524" r:id="rId41"/>
    <p:sldId id="474" r:id="rId42"/>
    <p:sldId id="475" r:id="rId43"/>
    <p:sldId id="476" r:id="rId44"/>
    <p:sldId id="477" r:id="rId45"/>
    <p:sldId id="537" r:id="rId46"/>
    <p:sldId id="539" r:id="rId47"/>
    <p:sldId id="541" r:id="rId48"/>
    <p:sldId id="542" r:id="rId49"/>
    <p:sldId id="536" r:id="rId50"/>
    <p:sldId id="407" r:id="rId51"/>
    <p:sldId id="486" r:id="rId52"/>
    <p:sldId id="481" r:id="rId53"/>
    <p:sldId id="488" r:id="rId54"/>
    <p:sldId id="489" r:id="rId55"/>
    <p:sldId id="490" r:id="rId56"/>
    <p:sldId id="482" r:id="rId57"/>
    <p:sldId id="484" r:id="rId58"/>
    <p:sldId id="485" r:id="rId59"/>
    <p:sldId id="491" r:id="rId60"/>
    <p:sldId id="492" r:id="rId61"/>
    <p:sldId id="493" r:id="rId62"/>
    <p:sldId id="494" r:id="rId63"/>
    <p:sldId id="543" r:id="rId64"/>
    <p:sldId id="264" r:id="rId65"/>
    <p:sldId id="265" r:id="rId66"/>
    <p:sldId id="380" r:id="rId67"/>
    <p:sldId id="363" r:id="rId68"/>
    <p:sldId id="531" r:id="rId69"/>
    <p:sldId id="534" r:id="rId70"/>
    <p:sldId id="532" r:id="rId71"/>
    <p:sldId id="364" r:id="rId72"/>
    <p:sldId id="365" r:id="rId73"/>
    <p:sldId id="535" r:id="rId74"/>
    <p:sldId id="545" r:id="rId75"/>
    <p:sldId id="547" r:id="rId76"/>
    <p:sldId id="546" r:id="rId77"/>
  </p:sldIdLst>
  <p:sldSz cx="9144000" cy="6858000" type="screen4x3"/>
  <p:notesSz cx="6888163" cy="9623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00" autoAdjust="0"/>
  </p:normalViewPr>
  <p:slideViewPr>
    <p:cSldViewPr showGuides="1">
      <p:cViewPr varScale="1">
        <p:scale>
          <a:sx n="117" d="100"/>
          <a:sy n="117" d="100"/>
        </p:scale>
        <p:origin x="14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386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81171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81171"/>
          </a:xfrm>
          <a:prstGeom prst="rect">
            <a:avLst/>
          </a:prstGeom>
        </p:spPr>
        <p:txBody>
          <a:bodyPr vert="horz" lIns="94348" tIns="47174" rIns="94348" bIns="47174" rtlCol="0"/>
          <a:lstStyle>
            <a:lvl1pPr algn="r">
              <a:defRPr sz="1200"/>
            </a:lvl1pPr>
          </a:lstStyle>
          <a:p>
            <a:fld id="{01FF991C-BFD7-4FEB-ACA4-BD9C00402FE8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39813" y="722313"/>
            <a:ext cx="4808537" cy="3608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48" tIns="47174" rIns="94348" bIns="47174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571127"/>
            <a:ext cx="5510530" cy="4330541"/>
          </a:xfrm>
          <a:prstGeom prst="rect">
            <a:avLst/>
          </a:prstGeom>
        </p:spPr>
        <p:txBody>
          <a:bodyPr vert="horz" lIns="94348" tIns="47174" rIns="94348" bIns="4717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140584"/>
            <a:ext cx="2984871" cy="48117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140584"/>
            <a:ext cx="2984871" cy="481171"/>
          </a:xfrm>
          <a:prstGeom prst="rect">
            <a:avLst/>
          </a:prstGeom>
        </p:spPr>
        <p:txBody>
          <a:bodyPr vert="horz" lIns="94348" tIns="47174" rIns="94348" bIns="47174" rtlCol="0" anchor="b"/>
          <a:lstStyle>
            <a:lvl1pPr algn="r">
              <a:defRPr sz="1200"/>
            </a:lvl1pPr>
          </a:lstStyle>
          <a:p>
            <a:fld id="{A21D1783-C282-46E2-BE2F-BDC193231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3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benotes.com/venereal-disease-research-laboratory-vdrl-test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78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Staph - </a:t>
            </a:r>
            <a:r>
              <a:rPr lang="en-US" dirty="0" err="1"/>
              <a:t>lysin</a:t>
            </a:r>
            <a:r>
              <a:rPr lang="en-US" dirty="0"/>
              <a:t> that only partially lyses the red blood cells (called beta-</a:t>
            </a:r>
            <a:r>
              <a:rPr lang="en-US" dirty="0" err="1"/>
              <a:t>lysin</a:t>
            </a:r>
            <a:r>
              <a:rPr lang="en-US" dirty="0"/>
              <a:t>). </a:t>
            </a:r>
          </a:p>
          <a:p>
            <a:r>
              <a:rPr lang="en-US" dirty="0"/>
              <a:t>CAMP factor reacts with the partially lysed area to enhance the hemolytic activity.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1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6429E-D7D8-4BE0-8AA7-817B581A4163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6429E-D7D8-4BE0-8AA7-817B581A4163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0361ED-D27D-4864-8EA5-72D167CB4EF8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Ring test:</a:t>
            </a:r>
            <a:r>
              <a:rPr lang="en-US" dirty="0" smtClean="0"/>
              <a:t> In this test, a clear solution of the test antigen is layered slowly over the clear solution of antiserum in narrow test tube. Following a period of incubation, precipitation between antigen and antibodies in the antiserum solution is marked by the appearance of a white ring at the junction of two liquid layers. C-reactive protein (CRP), Lancefield grouping of β-</a:t>
            </a:r>
            <a:r>
              <a:rPr lang="en-US" dirty="0" err="1" smtClean="0"/>
              <a:t>haemolytic</a:t>
            </a:r>
            <a:r>
              <a:rPr lang="en-US" dirty="0" smtClean="0"/>
              <a:t> streptococci, Ascoli’s </a:t>
            </a:r>
            <a:r>
              <a:rPr lang="en-US" dirty="0" err="1" smtClean="0"/>
              <a:t>thermoprecipitin</a:t>
            </a:r>
            <a:r>
              <a:rPr lang="en-US" dirty="0" smtClean="0"/>
              <a:t> test are the examples of the ring test.</a:t>
            </a:r>
          </a:p>
          <a:p>
            <a:r>
              <a:rPr lang="en-US" b="1" dirty="0" smtClean="0"/>
              <a:t>Flocculation test: </a:t>
            </a:r>
            <a:r>
              <a:rPr lang="en-US" dirty="0" smtClean="0"/>
              <a:t>Flocculation test may be performed in a slide or tube. In the slide test, a drop of antigen solution is added to drop of serum solution in the slide and mixed well. Visible clumps appear in positive cases. </a:t>
            </a:r>
            <a:r>
              <a:rPr lang="en-US" dirty="0" smtClean="0">
                <a:hlinkClick r:id="rId3"/>
              </a:rPr>
              <a:t>VDRL</a:t>
            </a:r>
            <a:r>
              <a:rPr lang="en-US" dirty="0" smtClean="0"/>
              <a:t> test for the detection of </a:t>
            </a:r>
            <a:r>
              <a:rPr lang="en-US" dirty="0" err="1" smtClean="0"/>
              <a:t>reaginic</a:t>
            </a:r>
            <a:r>
              <a:rPr lang="en-US" dirty="0" smtClean="0"/>
              <a:t> antibodies in syphilis is an example of a slide flocculation test. Tube flocculation test for standardization of toxins and toxoids, Kahn test for syphilis is an example of a tube flocculation test.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64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04AA13-13BE-4D60-A46B-B1E268BFE3E5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Průkaz </a:t>
            </a:r>
            <a:r>
              <a:rPr lang="cs-CZ" dirty="0" err="1" smtClean="0"/>
              <a:t>ag</a:t>
            </a:r>
            <a:r>
              <a:rPr lang="cs-CZ" dirty="0" smtClean="0"/>
              <a:t> salmonel, </a:t>
            </a:r>
            <a:r>
              <a:rPr lang="cs-CZ" dirty="0" err="1" smtClean="0"/>
              <a:t>shigel,EPEC</a:t>
            </a:r>
            <a:r>
              <a:rPr lang="cs-CZ" dirty="0" smtClean="0"/>
              <a:t>, vibrií, </a:t>
            </a:r>
            <a:r>
              <a:rPr lang="cs-CZ" dirty="0" err="1" smtClean="0"/>
              <a:t>bordtel</a:t>
            </a:r>
            <a:r>
              <a:rPr lang="cs-CZ" dirty="0" smtClean="0"/>
              <a:t>,…</a:t>
            </a:r>
          </a:p>
          <a:p>
            <a:r>
              <a:rPr lang="cs-CZ" dirty="0" smtClean="0"/>
              <a:t>Průkaz ab břišní tyfus (</a:t>
            </a:r>
            <a:r>
              <a:rPr lang="cs-CZ" dirty="0" err="1" smtClean="0"/>
              <a:t>Widal</a:t>
            </a:r>
            <a:r>
              <a:rPr lang="cs-CZ" dirty="0" smtClean="0"/>
              <a:t>. R.), </a:t>
            </a:r>
            <a:r>
              <a:rPr lang="cs-CZ" dirty="0" err="1" smtClean="0"/>
              <a:t>yers</a:t>
            </a:r>
            <a:r>
              <a:rPr lang="cs-CZ" dirty="0" smtClean="0"/>
              <a:t>, </a:t>
            </a:r>
            <a:r>
              <a:rPr lang="cs-CZ" dirty="0" err="1" smtClean="0"/>
              <a:t>lister</a:t>
            </a:r>
            <a:r>
              <a:rPr lang="cs-CZ" dirty="0" smtClean="0"/>
              <a:t>.,m </a:t>
            </a:r>
            <a:r>
              <a:rPr lang="cs-CZ" dirty="0" err="1" smtClean="0"/>
              <a:t>tularem</a:t>
            </a:r>
            <a:r>
              <a:rPr lang="cs-CZ" dirty="0" smtClean="0"/>
              <a:t>, </a:t>
            </a:r>
            <a:r>
              <a:rPr lang="cs-CZ" dirty="0" err="1" smtClean="0"/>
              <a:t>skvrn.tyf</a:t>
            </a:r>
            <a:r>
              <a:rPr lang="cs-CZ" dirty="0" smtClean="0"/>
              <a:t>(</a:t>
            </a:r>
            <a:r>
              <a:rPr lang="cs-CZ" dirty="0" err="1" smtClean="0"/>
              <a:t>Weil</a:t>
            </a:r>
            <a:r>
              <a:rPr lang="cs-CZ" dirty="0" smtClean="0"/>
              <a:t>-Felix r.), brucela(</a:t>
            </a:r>
            <a:r>
              <a:rPr lang="cs-CZ" dirty="0" err="1" smtClean="0"/>
              <a:t>Wright</a:t>
            </a:r>
            <a:r>
              <a:rPr lang="cs-CZ" dirty="0" smtClean="0"/>
              <a:t> r.)</a:t>
            </a:r>
          </a:p>
          <a:p>
            <a:r>
              <a:rPr lang="cs-CZ" dirty="0" err="1" smtClean="0"/>
              <a:t>Hemaglut</a:t>
            </a:r>
            <a:r>
              <a:rPr lang="cs-CZ" dirty="0" smtClean="0"/>
              <a:t> – </a:t>
            </a:r>
            <a:r>
              <a:rPr lang="cs-CZ" dirty="0" err="1" smtClean="0"/>
              <a:t>inf.mononucleosis</a:t>
            </a:r>
            <a:r>
              <a:rPr lang="cs-CZ" dirty="0" smtClean="0"/>
              <a:t> (Paul-</a:t>
            </a:r>
            <a:r>
              <a:rPr lang="cs-CZ" dirty="0" err="1" smtClean="0"/>
              <a:t>Bunnel</a:t>
            </a:r>
            <a:r>
              <a:rPr lang="cs-CZ" dirty="0" smtClean="0"/>
              <a:t> r.), </a:t>
            </a:r>
            <a:r>
              <a:rPr lang="cs-CZ" dirty="0" err="1" smtClean="0"/>
              <a:t>M.pneumoniae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66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11B09-70D5-4ACC-A64F-F3EE4A4DF1BD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dirty="0" err="1" smtClean="0"/>
              <a:t>Průjaz</a:t>
            </a:r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: MM: meningokok, pneumokok, </a:t>
            </a:r>
            <a:r>
              <a:rPr lang="cs-CZ" dirty="0" err="1" smtClean="0"/>
              <a:t>hemofilus</a:t>
            </a:r>
            <a:r>
              <a:rPr lang="cs-CZ" dirty="0" smtClean="0"/>
              <a:t>; stolice – rota/adenovir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A9DA9B-772B-45EF-823F-44653A03D443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6576" indent="-29483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9347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1086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22825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94564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66303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38042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9781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67A0839-73D8-48C5-8D0C-A3563368E86C}" type="slidenum">
              <a:rPr lang="en-GB" smtClean="0"/>
              <a:pPr eaLnBrk="1" hangingPunct="1"/>
              <a:t>55</a:t>
            </a:fld>
            <a:endParaRPr lang="en-GB" dirty="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Průkaz ab:</a:t>
            </a:r>
            <a:r>
              <a:rPr lang="cs-CZ" baseline="0" dirty="0" smtClean="0"/>
              <a:t> pasivní </a:t>
            </a:r>
            <a:r>
              <a:rPr lang="cs-CZ" baseline="0" dirty="0" err="1" smtClean="0"/>
              <a:t>hemaglut</a:t>
            </a:r>
            <a:r>
              <a:rPr lang="cs-CZ" baseline="0" dirty="0" smtClean="0"/>
              <a:t>. : syfilis (TPHA), </a:t>
            </a:r>
            <a:r>
              <a:rPr lang="cs-CZ" baseline="0" dirty="0" err="1" smtClean="0"/>
              <a:t>Vi</a:t>
            </a:r>
            <a:r>
              <a:rPr lang="cs-CZ" baseline="0" dirty="0" smtClean="0"/>
              <a:t> </a:t>
            </a:r>
            <a:r>
              <a:rPr lang="cs-CZ" baseline="0" dirty="0" err="1" smtClean="0"/>
              <a:t>ag</a:t>
            </a:r>
            <a:r>
              <a:rPr lang="cs-CZ" baseline="0" dirty="0" smtClean="0"/>
              <a:t> </a:t>
            </a:r>
            <a:r>
              <a:rPr lang="cs-CZ" baseline="0" dirty="0" err="1" smtClean="0"/>
              <a:t>S.typhi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dift.toxin</a:t>
            </a:r>
            <a:r>
              <a:rPr lang="cs-CZ" baseline="0" dirty="0" smtClean="0"/>
              <a:t> CODI-záškrt, </a:t>
            </a:r>
            <a:r>
              <a:rPr lang="cs-CZ" baseline="0" dirty="0" err="1" smtClean="0"/>
              <a:t>tetanospasmin</a:t>
            </a:r>
            <a:r>
              <a:rPr lang="cs-CZ" baseline="0" dirty="0" smtClean="0"/>
              <a:t> CLTE-tetanus, larvální </a:t>
            </a:r>
            <a:r>
              <a:rPr lang="cs-CZ" baseline="0" dirty="0" err="1" smtClean="0"/>
              <a:t>toxokara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trichinela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hydatidosa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cysticerkosa</a:t>
            </a:r>
            <a:endParaRPr lang="en-US" dirty="0" smtClean="0"/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6429E-D7D8-4BE0-8AA7-817B581A416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06823B-9EC8-4C7D-8E05-EB4E1FA1A16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0E6A8-9C88-4407-B4F9-75FB6441731A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9F742-7519-425B-B73A-C265CEF09935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6576" indent="-294837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9347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51086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22825" indent="-235869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94564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66303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38042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9781" indent="-235869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03E6F32-404B-4ADF-B118-90FEBFCDD3CE}" type="slidenum">
              <a:rPr lang="en-GB" smtClean="0"/>
              <a:pPr eaLnBrk="1" hangingPunct="1"/>
              <a:t>61</a:t>
            </a:fld>
            <a:endParaRPr lang="en-GB" dirty="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Průkaz </a:t>
            </a:r>
            <a:r>
              <a:rPr lang="cs-CZ" dirty="0" err="1" smtClean="0"/>
              <a:t>ag</a:t>
            </a:r>
            <a:r>
              <a:rPr lang="cs-CZ" dirty="0" smtClean="0"/>
              <a:t> – neznámý vir</a:t>
            </a:r>
          </a:p>
          <a:p>
            <a:r>
              <a:rPr lang="cs-CZ" dirty="0" smtClean="0"/>
              <a:t>Průkaz ab – </a:t>
            </a:r>
            <a:r>
              <a:rPr lang="cs-CZ" dirty="0" err="1" smtClean="0"/>
              <a:t>antistreptolysin</a:t>
            </a:r>
            <a:r>
              <a:rPr lang="cs-CZ" dirty="0" smtClean="0"/>
              <a:t> O ASLO; </a:t>
            </a:r>
            <a:r>
              <a:rPr lang="cs-CZ" dirty="0" err="1" smtClean="0"/>
              <a:t>antistaphylolysiny</a:t>
            </a:r>
            <a:r>
              <a:rPr lang="cs-CZ" dirty="0" smtClean="0"/>
              <a:t> (ASTAL), </a:t>
            </a:r>
            <a:r>
              <a:rPr lang="cs-CZ" dirty="0" err="1" smtClean="0"/>
              <a:t>virusneutralizační</a:t>
            </a:r>
            <a:r>
              <a:rPr lang="cs-CZ" dirty="0" smtClean="0"/>
              <a:t> test</a:t>
            </a:r>
            <a:r>
              <a:rPr lang="cs-CZ" baseline="0" dirty="0" smtClean="0"/>
              <a:t> </a:t>
            </a:r>
            <a:r>
              <a:rPr lang="cs-CZ" baseline="0" dirty="0" err="1" smtClean="0"/>
              <a:t>coxsakie</a:t>
            </a:r>
            <a:r>
              <a:rPr lang="cs-CZ" baseline="0" dirty="0" smtClean="0"/>
              <a:t>; </a:t>
            </a:r>
            <a:r>
              <a:rPr lang="cs-CZ" baseline="0" dirty="0" err="1" smtClean="0"/>
              <a:t>inh.hemaglut</a:t>
            </a:r>
            <a:r>
              <a:rPr lang="cs-CZ" baseline="0" dirty="0" smtClean="0"/>
              <a:t>.(HIT)- chřipka, spalničky, zarděnky, TBE,…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6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Komplementační reakce – </a:t>
            </a:r>
            <a:r>
              <a:rPr lang="cs-CZ" baseline="0" dirty="0" smtClean="0"/>
              <a:t>(výjimečně k průkazu virových </a:t>
            </a:r>
            <a:r>
              <a:rPr lang="cs-CZ" baseline="0" dirty="0" err="1" smtClean="0"/>
              <a:t>ag</a:t>
            </a:r>
            <a:r>
              <a:rPr lang="cs-CZ" baseline="0" dirty="0" smtClean="0"/>
              <a:t>)</a:t>
            </a:r>
            <a:endParaRPr lang="en-US" dirty="0" smtClean="0"/>
          </a:p>
          <a:p>
            <a:r>
              <a:rPr lang="cs-CZ" dirty="0" smtClean="0"/>
              <a:t>hl. k průkazu Ab – chřipka, RS-vir, zarděnky, spalničky, HSV, VZV, TBE;</a:t>
            </a:r>
            <a:r>
              <a:rPr lang="cs-CZ" baseline="0" dirty="0" smtClean="0"/>
              <a:t> ornitóza, Q-horečka, M. </a:t>
            </a:r>
            <a:r>
              <a:rPr lang="cs-CZ" baseline="0" dirty="0" err="1" smtClean="0"/>
              <a:t>pneumoniae</a:t>
            </a:r>
            <a:r>
              <a:rPr lang="cs-CZ" baseline="0" dirty="0" smtClean="0"/>
              <a:t>;+ </a:t>
            </a:r>
            <a:r>
              <a:rPr lang="cs-CZ" baseline="0" dirty="0" err="1" smtClean="0"/>
              <a:t>toxoplasmosa</a:t>
            </a:r>
            <a:endParaRPr lang="cs-CZ" baseline="0" dirty="0" smtClean="0"/>
          </a:p>
          <a:p>
            <a:r>
              <a:rPr lang="cs-CZ" baseline="0" dirty="0" smtClean="0"/>
              <a:t>Dříve </a:t>
            </a:r>
            <a:r>
              <a:rPr lang="cs-CZ" baseline="0" dirty="0" err="1" smtClean="0"/>
              <a:t>Bordet</a:t>
            </a:r>
            <a:r>
              <a:rPr lang="cs-CZ" baseline="0" dirty="0" smtClean="0"/>
              <a:t>-Wassermannova reakce - syfilis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7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IF:</a:t>
            </a:r>
            <a:r>
              <a:rPr lang="cs-CZ" baseline="0" dirty="0" smtClean="0"/>
              <a:t> průkaz </a:t>
            </a:r>
            <a:r>
              <a:rPr lang="cs-CZ" baseline="0" dirty="0" err="1" smtClean="0"/>
              <a:t>ag</a:t>
            </a:r>
            <a:r>
              <a:rPr lang="cs-CZ" baseline="0" dirty="0" smtClean="0"/>
              <a:t>: TRPA z </a:t>
            </a:r>
            <a:r>
              <a:rPr lang="cs-CZ" baseline="0" dirty="0" err="1" smtClean="0"/>
              <a:t>ulcus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durum</a:t>
            </a:r>
            <a:r>
              <a:rPr lang="cs-CZ" baseline="0" dirty="0" smtClean="0"/>
              <a:t> (DFT), </a:t>
            </a:r>
            <a:r>
              <a:rPr lang="cs-CZ" baseline="0" dirty="0" err="1" smtClean="0"/>
              <a:t>Legionella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pneumophila</a:t>
            </a:r>
            <a:r>
              <a:rPr lang="cs-CZ" baseline="0" dirty="0" smtClean="0"/>
              <a:t> ze sputa, vzteklina z mozku </a:t>
            </a:r>
            <a:r>
              <a:rPr lang="cs-CZ" baseline="0" dirty="0" err="1" smtClean="0"/>
              <a:t>zviřete</a:t>
            </a:r>
            <a:r>
              <a:rPr lang="cs-CZ" baseline="0" dirty="0" smtClean="0"/>
              <a:t>, CMV v leukocytech, </a:t>
            </a:r>
            <a:r>
              <a:rPr lang="cs-CZ" baseline="0" dirty="0" err="1" smtClean="0"/>
              <a:t>Pneumocystis</a:t>
            </a:r>
            <a:r>
              <a:rPr lang="cs-CZ" baseline="0" dirty="0" smtClean="0"/>
              <a:t> </a:t>
            </a:r>
            <a:r>
              <a:rPr lang="cs-CZ" baseline="0" dirty="0" err="1" smtClean="0"/>
              <a:t>jirovecii</a:t>
            </a:r>
            <a:r>
              <a:rPr lang="cs-CZ" baseline="0" dirty="0" smtClean="0"/>
              <a:t> v BAL</a:t>
            </a:r>
          </a:p>
          <a:p>
            <a:r>
              <a:rPr lang="cs-CZ" baseline="0" dirty="0" smtClean="0"/>
              <a:t>Průkaz ab: syfilis (FTA-ABS), EBV, </a:t>
            </a:r>
            <a:r>
              <a:rPr lang="cs-CZ" baseline="0" dirty="0" err="1" smtClean="0"/>
              <a:t>toxoplasma</a:t>
            </a:r>
            <a:r>
              <a:rPr lang="cs-CZ" baseline="0" dirty="0" smtClean="0"/>
              <a:t>,…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65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Průkaz </a:t>
            </a:r>
            <a:r>
              <a:rPr lang="cs-CZ" dirty="0" err="1" smtClean="0"/>
              <a:t>ag</a:t>
            </a:r>
            <a:r>
              <a:rPr lang="cs-CZ" dirty="0" smtClean="0"/>
              <a:t>: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HBsAg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(Hepatitis B surface Antigen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 seru, respirační viry, chlamydie (</a:t>
            </a:r>
            <a:r>
              <a:rPr lang="cs-CZ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urethra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cervix), STPY, CLDI ve stolici</a:t>
            </a:r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Ab: univerzální (borelióza,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syfilis, HIV, HBV, HCV, </a:t>
            </a:r>
            <a:r>
              <a:rPr lang="cs-CZ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toxopl</a:t>
            </a:r>
            <a:r>
              <a:rPr lang="cs-CZ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9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D376-C382-4E7A-BE92-86BE3913982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E. Coli and coliform bacteria metabolize lactose with the production of aldehyde and acid. The aldehyde liberates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from the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-sulfite compound, the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then colors the colonies red. In the case of E. coli, this reaction is so intense that the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crystallizes out giving the colonies a permanent greenish metallic sheen (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sheen). Lactose-negative and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wealkly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lactose-positive E. coli do not show any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sheen.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2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b="0" i="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is produced (hydrogen sulfide gas) which reacts with the iron compound to form the black precipitate of ferric sulfide.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D1783-C282-46E2-BE2F-BDC1932315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22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D376-C382-4E7A-BE92-86BE3913982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D376-C382-4E7A-BE92-86BE3913982F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D376-C382-4E7A-BE92-86BE3913982F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DD376-C382-4E7A-BE92-86BE3913982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IN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1C65D373-775B-475B-86D6-F8F28CC28AE2}" type="slidenum">
              <a:rPr lang="en-IN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61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9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2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4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6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8A7A4-3149-4A10-AF85-2CAE2A935230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F9030-ED57-4CFC-9F46-F35748AE7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1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urses.lumenlearning.com/boundless-microbiology/chapter/diagnostic-immunology/" TargetMode="External"/><Relationship Id="rId5" Type="http://schemas.openxmlformats.org/officeDocument/2006/relationships/hyperlink" Target="https://www.biologyonline.com/dictionary/agglutination" TargetMode="Externa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0.png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ijms.2013.04.016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doi.org/10.1016/j.ijms.2013.04.016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2" t="4155" r="43287" b="2338"/>
          <a:stretch/>
        </p:blipFill>
        <p:spPr bwMode="auto">
          <a:xfrm>
            <a:off x="344384" y="285008"/>
            <a:ext cx="5070764" cy="641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868144" y="1556792"/>
            <a:ext cx="280831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3C4043"/>
                </a:solidFill>
                <a:latin typeface="+mj-lt"/>
              </a:rPr>
              <a:t>Identification Techniques </a:t>
            </a:r>
            <a:r>
              <a:rPr lang="fr-FR" sz="3600" b="1" dirty="0" smtClean="0">
                <a:solidFill>
                  <a:srgbClr val="3C4043"/>
                </a:solidFill>
                <a:latin typeface="+mj-lt"/>
              </a:rPr>
              <a:t>for</a:t>
            </a:r>
            <a:r>
              <a:rPr lang="cs-CZ" sz="3600" b="1" dirty="0" smtClean="0">
                <a:solidFill>
                  <a:srgbClr val="3C4043"/>
                </a:solidFill>
                <a:latin typeface="+mj-lt"/>
              </a:rPr>
              <a:t> </a:t>
            </a:r>
            <a:r>
              <a:rPr lang="fr-FR" sz="3600" b="1" dirty="0" smtClean="0">
                <a:solidFill>
                  <a:srgbClr val="3C4043"/>
                </a:solidFill>
                <a:latin typeface="+mj-lt"/>
              </a:rPr>
              <a:t>Microbes </a:t>
            </a:r>
            <a:endParaRPr lang="cs-CZ" sz="3600" b="1" dirty="0" smtClean="0">
              <a:solidFill>
                <a:srgbClr val="3C4043"/>
              </a:solidFill>
              <a:latin typeface="+mj-lt"/>
            </a:endParaRPr>
          </a:p>
          <a:p>
            <a:pPr algn="ctr"/>
            <a:endParaRPr lang="cs-CZ" sz="3600" b="1" dirty="0" smtClean="0">
              <a:solidFill>
                <a:srgbClr val="3C4043"/>
              </a:solidFill>
              <a:latin typeface="+mj-lt"/>
            </a:endParaRPr>
          </a:p>
          <a:p>
            <a:pPr algn="ctr"/>
            <a:r>
              <a:rPr lang="fr-FR" sz="2000" b="1" dirty="0" smtClean="0">
                <a:solidFill>
                  <a:srgbClr val="3C4043"/>
                </a:solidFill>
                <a:latin typeface="+mj-lt"/>
              </a:rPr>
              <a:t>RNDr</a:t>
            </a:r>
            <a:r>
              <a:rPr lang="fr-FR" sz="2000" b="1" dirty="0">
                <a:solidFill>
                  <a:srgbClr val="3C4043"/>
                </a:solidFill>
                <a:latin typeface="+mj-lt"/>
              </a:rPr>
              <a:t>. Jan Bobek, </a:t>
            </a:r>
            <a:r>
              <a:rPr lang="fr-FR" sz="2000" b="1" dirty="0" smtClean="0">
                <a:solidFill>
                  <a:srgbClr val="3C4043"/>
                </a:solidFill>
                <a:latin typeface="+mj-lt"/>
              </a:rPr>
              <a:t>Ph.D</a:t>
            </a:r>
            <a:r>
              <a:rPr lang="cs-CZ" sz="2000" b="1" dirty="0" smtClean="0">
                <a:solidFill>
                  <a:srgbClr val="3C4043"/>
                </a:solidFill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51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21633" r="43673" b="55238"/>
          <a:stretch/>
        </p:blipFill>
        <p:spPr bwMode="auto">
          <a:xfrm>
            <a:off x="107504" y="-27383"/>
            <a:ext cx="6984775" cy="181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19935" r="43688" b="10758"/>
          <a:stretch/>
        </p:blipFill>
        <p:spPr bwMode="auto">
          <a:xfrm>
            <a:off x="323528" y="1678425"/>
            <a:ext cx="6696744" cy="5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771800" y="5445224"/>
            <a:ext cx="10801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2790874" y="5229200"/>
            <a:ext cx="17667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Mueller Hinton agar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0" y="3639931"/>
            <a:ext cx="142539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Sabouraud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agar</a:t>
            </a:r>
          </a:p>
          <a:p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71800" y="5517232"/>
            <a:ext cx="288032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for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 susceptibility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endParaRPr lang="cs-CZ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Swarming motility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09195" y="1345847"/>
            <a:ext cx="4041775" cy="639762"/>
          </a:xfrm>
        </p:spPr>
        <p:txBody>
          <a:bodyPr>
            <a:normAutofit fontScale="92500"/>
          </a:bodyPr>
          <a:lstStyle/>
          <a:p>
            <a:r>
              <a:rPr lang="en-US" b="0" i="1" dirty="0" smtClean="0"/>
              <a:t>	Pseudomonas </a:t>
            </a:r>
            <a:r>
              <a:rPr lang="en-US" b="0" i="1" dirty="0" err="1" smtClean="0"/>
              <a:t>aeruginosa</a:t>
            </a:r>
            <a:endParaRPr lang="en-US" b="0" i="1" dirty="0"/>
          </a:p>
        </p:txBody>
      </p:sp>
      <p:pic>
        <p:nvPicPr>
          <p:cNvPr id="5122" name="Picture 2" descr="http://www.bakteriologieatlas.de/Bilder/Proteus_vulgaris_01-1Tag-Columb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439">
            <a:off x="393744" y="2071768"/>
            <a:ext cx="3879304" cy="38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798" y="2212553"/>
            <a:ext cx="2922309" cy="289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s://encrypted-tbn0.gstatic.com/images?q=tbn:ANd9GcSMo6oYQKKKbXsy2UnJIUFZgdF7Y8Zuv2KuIa778kFxDSuZTZf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96421"/>
            <a:ext cx="24384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proteus mirabilis on blood ag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31" y="4869160"/>
            <a:ext cx="2337011" cy="186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26778"/>
            <a:ext cx="4040188" cy="639762"/>
          </a:xfrm>
        </p:spPr>
        <p:txBody>
          <a:bodyPr/>
          <a:lstStyle/>
          <a:p>
            <a:r>
              <a:rPr lang="en-US" b="0" i="1" dirty="0" smtClean="0"/>
              <a:t>Proteus vulgaris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13506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Pigment</a:t>
            </a:r>
            <a:r>
              <a:rPr lang="en-US" sz="4000" b="1" dirty="0">
                <a:solidFill>
                  <a:srgbClr val="66FFCC"/>
                </a:solidFill>
              </a:rPr>
              <a:t> producing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rgbClr val="FFCC00"/>
                </a:solidFill>
              </a:rPr>
              <a:t>Staphylococci</a:t>
            </a:r>
            <a:endParaRPr lang="en-IN" sz="4000" b="1" dirty="0">
              <a:solidFill>
                <a:srgbClr val="FFCC00"/>
              </a:solidFill>
            </a:endParaRPr>
          </a:p>
        </p:txBody>
      </p:sp>
      <p:pic>
        <p:nvPicPr>
          <p:cNvPr id="1464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7338"/>
            <a:ext cx="9144000" cy="5300662"/>
          </a:xfrm>
        </p:spPr>
      </p:pic>
    </p:spTree>
    <p:extLst>
      <p:ext uri="{BB962C8B-B14F-4D97-AF65-F5344CB8AC3E}">
        <p14:creationId xmlns:p14="http://schemas.microsoft.com/office/powerpoint/2010/main" val="31166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452" r="13485" b="-151"/>
          <a:stretch/>
        </p:blipFill>
        <p:spPr bwMode="auto">
          <a:xfrm>
            <a:off x="108642" y="188640"/>
            <a:ext cx="8890503" cy="676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01625" y="2478088"/>
            <a:ext cx="8540750" cy="3514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Nutrient agar + 5 to 10% sheep </a:t>
            </a:r>
            <a:r>
              <a:rPr lang="en-US" sz="2800" dirty="0" smtClean="0"/>
              <a:t>blood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Use: To cultivate </a:t>
            </a:r>
            <a:r>
              <a:rPr lang="cs-CZ" sz="2800" dirty="0" smtClean="0"/>
              <a:t>many </a:t>
            </a:r>
            <a:r>
              <a:rPr lang="en-US" sz="2800" dirty="0" smtClean="0"/>
              <a:t>fastidious </a:t>
            </a:r>
            <a:r>
              <a:rPr lang="en-US" sz="2800" dirty="0"/>
              <a:t>organisms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11560" y="712808"/>
            <a:ext cx="80327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</a:rPr>
              <a:t>Blood </a:t>
            </a:r>
            <a:r>
              <a:rPr lang="en-US" sz="4000" b="1" dirty="0">
                <a:solidFill>
                  <a:srgbClr val="FF0000"/>
                </a:solidFill>
              </a:rPr>
              <a:t>agar</a:t>
            </a:r>
          </a:p>
          <a:p>
            <a:r>
              <a:rPr lang="en-US" sz="3200" b="1" dirty="0">
                <a:solidFill>
                  <a:srgbClr val="FFCC00"/>
                </a:solidFill>
              </a:rPr>
              <a:t/>
            </a:r>
            <a:br>
              <a:rPr lang="en-US" sz="3200" b="1" dirty="0">
                <a:solidFill>
                  <a:srgbClr val="FFCC00"/>
                </a:solidFill>
              </a:rPr>
            </a:br>
            <a:endParaRPr lang="en-US" sz="3200" b="1" dirty="0">
              <a:solidFill>
                <a:srgbClr val="FFCC00"/>
              </a:solidFill>
            </a:endParaRPr>
          </a:p>
        </p:txBody>
      </p:sp>
      <p:pic>
        <p:nvPicPr>
          <p:cNvPr id="7" name="Picture 3" descr="Blood-Agar-Pl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617" y="3861048"/>
            <a:ext cx="2770913" cy="27363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429000"/>
            <a:ext cx="3444542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Hemolysis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olonies of bacteria and hemoly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4" y="649440"/>
            <a:ext cx="7764016" cy="62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1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AP Hemolys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96752"/>
            <a:ext cx="8800708" cy="3581399"/>
          </a:xfrm>
        </p:spPr>
      </p:pic>
      <p:sp>
        <p:nvSpPr>
          <p:cNvPr id="7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324153"/>
            <a:ext cx="8229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b="1" dirty="0" smtClean="0">
                <a:solidFill>
                  <a:srgbClr val="FF0000"/>
                </a:solidFill>
              </a:rPr>
              <a:t>Hemolysis on Blood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sz="4400" b="1" dirty="0" smtClean="0">
                <a:solidFill>
                  <a:srgbClr val="FF0000"/>
                </a:solidFill>
              </a:rPr>
              <a:t>gar</a:t>
            </a:r>
            <a:endParaRPr lang="en-US" sz="4400" b="1" dirty="0">
              <a:solidFill>
                <a:srgbClr val="FF0000"/>
              </a:solidFill>
            </a:endParaRPr>
          </a:p>
          <a:p>
            <a:r>
              <a:rPr lang="en-US" sz="3200" b="1" dirty="0">
                <a:solidFill>
                  <a:srgbClr val="FFCC00"/>
                </a:solidFill>
              </a:rPr>
              <a:t/>
            </a:r>
            <a:br>
              <a:rPr lang="en-US" sz="3200" b="1" dirty="0">
                <a:solidFill>
                  <a:srgbClr val="FFCC00"/>
                </a:solidFill>
              </a:rPr>
            </a:br>
            <a:endParaRPr lang="en-US" sz="3200" b="1" dirty="0">
              <a:solidFill>
                <a:srgbClr val="FFCC00"/>
              </a:solidFill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764860"/>
              </p:ext>
            </p:extLst>
          </p:nvPr>
        </p:nvGraphicFramePr>
        <p:xfrm>
          <a:off x="1" y="4797152"/>
          <a:ext cx="9144000" cy="187220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72208"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complete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lysis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red cells </a:t>
                      </a:r>
                    </a:p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streptolysin</a:t>
                      </a:r>
                      <a:endParaRPr lang="en-US" sz="18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dirty="0" smtClean="0"/>
                        <a:t>-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Streptococcus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pyogenes</a:t>
                      </a:r>
                      <a:endParaRPr lang="cs-CZ" dirty="0" smtClean="0"/>
                    </a:p>
                    <a:p>
                      <a:r>
                        <a:rPr lang="cs-CZ" sz="1600" b="0" dirty="0" smtClean="0"/>
                        <a:t>     - bacitracin sensitive</a:t>
                      </a:r>
                      <a:endParaRPr lang="cs-CZ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- </a:t>
                      </a:r>
                      <a:r>
                        <a:rPr lang="cs-CZ" dirty="0" err="1" smtClean="0">
                          <a:solidFill>
                            <a:srgbClr val="00B050"/>
                          </a:solidFill>
                        </a:rPr>
                        <a:t>Streptococcus</a:t>
                      </a:r>
                      <a:r>
                        <a:rPr lang="cs-CZ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cs-CZ" dirty="0" err="1" smtClean="0">
                          <a:solidFill>
                            <a:srgbClr val="00B050"/>
                          </a:solidFill>
                        </a:rPr>
                        <a:t>pneumoniae</a:t>
                      </a:r>
                      <a:r>
                        <a:rPr lang="cs-CZ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cs-CZ" dirty="0" smtClean="0"/>
                        <a:t>and oral </a:t>
                      </a:r>
                      <a:r>
                        <a:rPr lang="cs-CZ" dirty="0" err="1" smtClean="0">
                          <a:solidFill>
                            <a:srgbClr val="00B050"/>
                          </a:solidFill>
                        </a:rPr>
                        <a:t>viridans</a:t>
                      </a:r>
                      <a:r>
                        <a:rPr lang="cs-CZ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cs-CZ" dirty="0" err="1" smtClean="0">
                          <a:solidFill>
                            <a:srgbClr val="00B050"/>
                          </a:solidFill>
                        </a:rPr>
                        <a:t>streptococci</a:t>
                      </a:r>
                      <a:endParaRPr lang="cs-CZ" dirty="0" smtClean="0">
                        <a:solidFill>
                          <a:srgbClr val="00B050"/>
                        </a:solidFill>
                      </a:endParaRPr>
                    </a:p>
                    <a:p>
                      <a:r>
                        <a:rPr lang="cs-CZ" b="0" dirty="0" smtClean="0"/>
                        <a:t>- </a:t>
                      </a:r>
                      <a:r>
                        <a:rPr lang="cs-CZ" b="0" dirty="0" err="1" smtClean="0"/>
                        <a:t>produced</a:t>
                      </a:r>
                      <a:r>
                        <a:rPr lang="cs-CZ" b="0" dirty="0" smtClean="0"/>
                        <a:t> H2O2</a:t>
                      </a:r>
                      <a:r>
                        <a:rPr lang="en-US" b="0" dirty="0" smtClean="0"/>
                        <a:t> </a:t>
                      </a:r>
                      <a:r>
                        <a:rPr lang="en-US" b="0" baseline="0" dirty="0" smtClean="0"/>
                        <a:t>o</a:t>
                      </a:r>
                      <a:r>
                        <a:rPr lang="cs-CZ" b="0" dirty="0" err="1" smtClean="0"/>
                        <a:t>xidizes</a:t>
                      </a:r>
                      <a:r>
                        <a:rPr lang="en-US" b="0" dirty="0" smtClean="0"/>
                        <a:t> </a:t>
                      </a:r>
                      <a:r>
                        <a:rPr lang="cs-CZ" b="0" dirty="0" smtClean="0"/>
                        <a:t>hemoglobin to</a:t>
                      </a:r>
                      <a:r>
                        <a:rPr lang="en-US" b="0" dirty="0" smtClean="0"/>
                        <a:t> </a:t>
                      </a:r>
                      <a:r>
                        <a:rPr lang="cs-CZ" b="0" dirty="0" smtClean="0"/>
                        <a:t>green</a:t>
                      </a:r>
                      <a:r>
                        <a:rPr lang="en-US" b="0" dirty="0" smtClean="0"/>
                        <a:t> </a:t>
                      </a:r>
                      <a:r>
                        <a:rPr lang="cs-CZ" b="0" dirty="0" err="1" smtClean="0">
                          <a:solidFill>
                            <a:srgbClr val="00B050"/>
                          </a:solidFill>
                        </a:rPr>
                        <a:t>methemoglobin</a:t>
                      </a:r>
                      <a:endParaRPr lang="cs-CZ" b="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 Staphylococcus </a:t>
                      </a:r>
                      <a:r>
                        <a:rPr lang="en-US" dirty="0" err="1" smtClean="0"/>
                        <a:t>epidermidis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- Enterococcus </a:t>
                      </a:r>
                      <a:r>
                        <a:rPr lang="en-US" dirty="0" err="1" smtClean="0"/>
                        <a:t>faecalis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válný bublinový popisek 4"/>
          <p:cNvSpPr/>
          <p:nvPr/>
        </p:nvSpPr>
        <p:spPr>
          <a:xfrm>
            <a:off x="1691680" y="1412776"/>
            <a:ext cx="1296144" cy="38371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/>
              <a:t>Bacitracin disk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59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318709"/>
            <a:ext cx="810343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+mj-lt"/>
                <a:cs typeface="Times New Roman" pitchFamily="18" charset="0"/>
              </a:rPr>
              <a:t>E</a:t>
            </a:r>
            <a:r>
              <a:rPr lang="en-US" dirty="0" err="1">
                <a:latin typeface="+mj-lt"/>
                <a:cs typeface="Times New Roman" pitchFamily="18" charset="0"/>
              </a:rPr>
              <a:t>nhances</a:t>
            </a:r>
            <a:r>
              <a:rPr lang="en-US" dirty="0">
                <a:latin typeface="+mj-lt"/>
                <a:cs typeface="Times New Roman" pitchFamily="18" charset="0"/>
              </a:rPr>
              <a:t> the growth of </a:t>
            </a:r>
            <a:r>
              <a:rPr lang="en-US" b="1" dirty="0">
                <a:solidFill>
                  <a:srgbClr val="FF3399"/>
                </a:solidFill>
                <a:latin typeface="+mj-lt"/>
                <a:cs typeface="Times New Roman" pitchFamily="18" charset="0"/>
              </a:rPr>
              <a:t>Gram-negative bacteria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Sodium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sulfite and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fuchsin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inhibit the growth of gram-positive bacteria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dirty="0" smtClean="0">
              <a:latin typeface="+mj-lt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  <a:latin typeface="+mj-lt"/>
              </a:rPr>
              <a:t>E</a:t>
            </a:r>
            <a:r>
              <a:rPr lang="en-US" i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cs-CZ" i="1" dirty="0" smtClean="0">
                <a:solidFill>
                  <a:srgbClr val="000000"/>
                </a:solidFill>
                <a:latin typeface="+mj-lt"/>
              </a:rPr>
              <a:t>c</a:t>
            </a:r>
            <a:r>
              <a:rPr lang="en-US" i="1" dirty="0" err="1" smtClean="0">
                <a:solidFill>
                  <a:srgbClr val="000000"/>
                </a:solidFill>
                <a:latin typeface="+mj-lt"/>
              </a:rPr>
              <a:t>oli</a:t>
            </a:r>
            <a:r>
              <a:rPr lang="en-US" i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and coliform bacteria metabolize lactose with the production of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acid</a:t>
            </a:r>
            <a:r>
              <a:rPr lang="cs-CZ" dirty="0" smtClean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aldehyde </a:t>
            </a:r>
            <a:r>
              <a:rPr lang="cs-CZ" dirty="0" err="1" smtClean="0">
                <a:solidFill>
                  <a:srgbClr val="000000"/>
                </a:solidFill>
                <a:latin typeface="+mj-lt"/>
              </a:rPr>
              <a:t>that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liberates </a:t>
            </a:r>
            <a:r>
              <a:rPr lang="cs-CZ" dirty="0" err="1" smtClean="0">
                <a:solidFill>
                  <a:srgbClr val="000000"/>
                </a:solidFill>
                <a:latin typeface="+mj-lt"/>
              </a:rPr>
              <a:t>the</a:t>
            </a:r>
            <a:r>
              <a:rPr lang="cs-CZ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+mj-lt"/>
              </a:rPr>
              <a:t>fuchsin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+mj-lt"/>
              </a:rPr>
              <a:t>resulting</a:t>
            </a:r>
            <a:r>
              <a:rPr lang="cs-CZ" dirty="0" smtClean="0">
                <a:solidFill>
                  <a:srgbClr val="000000"/>
                </a:solidFill>
                <a:latin typeface="+mj-lt"/>
              </a:rPr>
              <a:t> in 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red</a:t>
            </a:r>
            <a:r>
              <a:rPr lang="cs-CZ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cs-CZ" dirty="0" err="1" smtClean="0">
                <a:solidFill>
                  <a:srgbClr val="000000"/>
                </a:solidFill>
                <a:latin typeface="+mj-lt"/>
              </a:rPr>
              <a:t>colonies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2050" name="Picture 2" descr="https://upload.wikimedia.org/wikipedia/commons/thumb/e/ee/Endo-Agar.jpg/220px-Endo-Ag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111723" cy="30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59831" y="274764"/>
            <a:ext cx="27142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ENDO agar</a:t>
            </a:r>
            <a:endParaRPr lang="cs-CZ" sz="4400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MacConkey Agar results:&#10;Lactose fermenting colonies&#10;Non-lactose fermenting colo&#10;Eschericia coli and Enterobacter&#10;aerogenes: 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t="10035" r="-179" b="48343"/>
          <a:stretch/>
        </p:blipFill>
        <p:spPr bwMode="auto">
          <a:xfrm>
            <a:off x="5004048" y="3068960"/>
            <a:ext cx="3807541" cy="30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Deoxycholate</a:t>
            </a:r>
            <a:r>
              <a:rPr lang="en-US" b="1" dirty="0">
                <a:solidFill>
                  <a:srgbClr val="FF0000"/>
                </a:solidFill>
              </a:rPr>
              <a:t> citrate Agar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9149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51520" y="1179512"/>
            <a:ext cx="4608512" cy="44989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Suitable for isolation of dysentery bacilli, food poisoning </a:t>
            </a:r>
            <a:r>
              <a:rPr lang="en-US" sz="2000" dirty="0" smtClean="0"/>
              <a:t>Salmonella.</a:t>
            </a:r>
            <a:endParaRPr lang="en-US" sz="2000" dirty="0"/>
          </a:p>
        </p:txBody>
      </p:sp>
      <p:pic>
        <p:nvPicPr>
          <p:cNvPr id="1914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151" y="1341438"/>
            <a:ext cx="3024461" cy="3024213"/>
          </a:xfrm>
          <a:noFill/>
          <a:ln/>
        </p:spPr>
      </p:pic>
      <p:sp>
        <p:nvSpPr>
          <p:cNvPr id="2" name="AutoShape 4" descr="http://www.microbiologyinpictures.com/bacteria%20photos/salmonella%20enterica%20photos/salmonella%20enterica%2001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" t="3252" r="5546"/>
          <a:stretch/>
        </p:blipFill>
        <p:spPr bwMode="auto">
          <a:xfrm>
            <a:off x="339880" y="1916832"/>
            <a:ext cx="5495454" cy="479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921449" y="544522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black </a:t>
            </a:r>
            <a:r>
              <a:rPr lang="en-US" sz="1600" b="1" dirty="0" smtClean="0"/>
              <a:t>colonies indicate </a:t>
            </a:r>
            <a:r>
              <a:rPr lang="en-US" sz="1600" b="1" dirty="0"/>
              <a:t>the deposition of </a:t>
            </a:r>
            <a:r>
              <a:rPr lang="en-US" sz="1600" b="1" dirty="0" smtClean="0"/>
              <a:t>H</a:t>
            </a:r>
            <a:r>
              <a:rPr lang="en-US" sz="1600" b="1" baseline="-25000" dirty="0" smtClean="0"/>
              <a:t>2</a:t>
            </a:r>
            <a:r>
              <a:rPr lang="en-US" sz="1600" b="1" dirty="0" smtClean="0"/>
              <a:t>S </a:t>
            </a:r>
            <a:r>
              <a:rPr lang="en-US" sz="1600" b="1" dirty="0"/>
              <a:t>under alkaline </a:t>
            </a:r>
            <a:r>
              <a:rPr lang="en-US" sz="1600" b="1" dirty="0" smtClean="0"/>
              <a:t>conditions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err="1"/>
              <a:t>l</a:t>
            </a:r>
            <a:r>
              <a:rPr lang="cs-CZ" sz="1600" b="1" dirty="0" err="1" smtClean="0"/>
              <a:t>actose</a:t>
            </a:r>
            <a:r>
              <a:rPr lang="cs-CZ" sz="1600" b="1" dirty="0" smtClean="0"/>
              <a:t> </a:t>
            </a:r>
            <a:r>
              <a:rPr lang="cs-CZ" sz="1600" b="1" dirty="0"/>
              <a:t>negative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773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i="1" dirty="0" err="1">
                <a:solidFill>
                  <a:srgbClr val="FF0000"/>
                </a:solidFill>
              </a:rPr>
              <a:t>Sabouraud's</a:t>
            </a:r>
            <a:r>
              <a:rPr lang="en-US" sz="4000" b="1" i="1" dirty="0">
                <a:solidFill>
                  <a:srgbClr val="FF0000"/>
                </a:solidFill>
              </a:rPr>
              <a:t> Dextrose agar commonly used Fungal Isolation Medium</a:t>
            </a:r>
            <a:endParaRPr lang="en-IN" sz="4000" b="1" i="1" dirty="0">
              <a:solidFill>
                <a:srgbClr val="FF0000"/>
              </a:solidFill>
            </a:endParaRPr>
          </a:p>
        </p:txBody>
      </p:sp>
      <p:pic>
        <p:nvPicPr>
          <p:cNvPr id="2211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8" y="1799481"/>
            <a:ext cx="5220072" cy="4941887"/>
          </a:xfr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993704" y="1700808"/>
            <a:ext cx="5770984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dirty="0" smtClean="0"/>
              <a:t>	</a:t>
            </a:r>
            <a:r>
              <a:rPr lang="en-US" sz="2800" dirty="0" smtClean="0"/>
              <a:t>Dextrose		- 4 %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	</a:t>
            </a:r>
            <a:r>
              <a:rPr lang="en-US" sz="2800" dirty="0" err="1" smtClean="0"/>
              <a:t>Neopeptone</a:t>
            </a:r>
            <a:r>
              <a:rPr lang="en-US" sz="2800" dirty="0" smtClean="0"/>
              <a:t>	- 1 %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	Agar		- 1.5 %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	Distilled water	- 100 ml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Transport Medium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2185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00200"/>
            <a:ext cx="4486399" cy="4498975"/>
          </a:xfrm>
        </p:spPr>
        <p:txBody>
          <a:bodyPr>
            <a:normAutofit/>
          </a:bodyPr>
          <a:lstStyle/>
          <a:p>
            <a:r>
              <a:rPr lang="en-US" sz="2000" dirty="0"/>
              <a:t>Stuart’s medium contain reducing agents to prevent oxidation.</a:t>
            </a:r>
          </a:p>
          <a:p>
            <a:r>
              <a:rPr lang="en-US" sz="2000" dirty="0"/>
              <a:t>Charcoal to neutralize certain bacterial inhibitors to </a:t>
            </a:r>
            <a:r>
              <a:rPr lang="en-US" sz="2000" dirty="0" smtClean="0"/>
              <a:t>Gonococci </a:t>
            </a:r>
            <a:endParaRPr lang="en-IN" sz="2000" dirty="0"/>
          </a:p>
        </p:txBody>
      </p:sp>
      <p:pic>
        <p:nvPicPr>
          <p:cNvPr id="12186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1412776"/>
            <a:ext cx="1909065" cy="2232636"/>
          </a:xfrm>
        </p:spPr>
      </p:pic>
      <p:pic>
        <p:nvPicPr>
          <p:cNvPr id="2052" name="Picture 4" descr="Amies Transport Medium- Composition, Principle, Preparation, Results, U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4293096"/>
            <a:ext cx="4104456" cy="215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492625" y="42930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</a:rPr>
              <a:t>Amies</a:t>
            </a:r>
            <a:r>
              <a:rPr lang="en-US" sz="1600" b="1" dirty="0">
                <a:solidFill>
                  <a:srgbClr val="000000"/>
                </a:solidFill>
              </a:rPr>
              <a:t> Transport Medium</a:t>
            </a:r>
            <a:r>
              <a:rPr lang="en-US" sz="1600" dirty="0">
                <a:solidFill>
                  <a:srgbClr val="000000"/>
                </a:solidFill>
              </a:rPr>
              <a:t> is an improved transport medium, containing charcoal to prolong the viability of pathogenic organisms. It is a semisolid media recommended for use in qualitative procedures for the transport of clinical swab specimens to the laboratory. It is the modified Stuart’s Transport </a:t>
            </a:r>
            <a:r>
              <a:rPr lang="en-US" sz="1600" dirty="0" smtClean="0">
                <a:solidFill>
                  <a:srgbClr val="000000"/>
                </a:solidFill>
              </a:rPr>
              <a:t>Medium</a:t>
            </a:r>
            <a:r>
              <a:rPr lang="cs-CZ" sz="16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1050" dirty="0"/>
              <a:t>https://microbenotes.com/amies-transport-medium/</a:t>
            </a:r>
          </a:p>
        </p:txBody>
      </p:sp>
    </p:spTree>
    <p:extLst>
      <p:ext uri="{BB962C8B-B14F-4D97-AF65-F5344CB8AC3E}">
        <p14:creationId xmlns:p14="http://schemas.microsoft.com/office/powerpoint/2010/main" val="323751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548680"/>
            <a:ext cx="9011344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Lowenstein-Jensen medium is used for the detection of </a:t>
            </a:r>
            <a:r>
              <a:rPr lang="en-US" b="1" i="1" dirty="0">
                <a:solidFill>
                  <a:srgbClr val="FF0000"/>
                </a:solidFill>
              </a:rPr>
              <a:t>M. tuberculosis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71663"/>
            <a:ext cx="4319042" cy="345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12258">
            <a:off x="3248107" y="1199431"/>
            <a:ext cx="1056692" cy="602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54959" y="22768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Malachite green</a:t>
            </a:r>
          </a:p>
          <a:p>
            <a:r>
              <a:rPr lang="en-US" dirty="0"/>
              <a:t>Glycerol</a:t>
            </a:r>
          </a:p>
          <a:p>
            <a:r>
              <a:rPr lang="en-US" dirty="0"/>
              <a:t>Asparagine</a:t>
            </a:r>
          </a:p>
          <a:p>
            <a:r>
              <a:rPr lang="en-US" dirty="0"/>
              <a:t>Potato starch</a:t>
            </a:r>
          </a:p>
          <a:p>
            <a:r>
              <a:rPr lang="en-US" dirty="0"/>
              <a:t>Coagulated eggs</a:t>
            </a:r>
          </a:p>
          <a:p>
            <a:r>
              <a:rPr lang="en-US" dirty="0"/>
              <a:t>Mineral salt solution</a:t>
            </a:r>
          </a:p>
          <a:p>
            <a:r>
              <a:rPr lang="en-US" dirty="0"/>
              <a:t>Potassium dihydrogen phosphate</a:t>
            </a:r>
          </a:p>
          <a:p>
            <a:r>
              <a:rPr lang="en-US" dirty="0"/>
              <a:t>Magnesium sulfate</a:t>
            </a:r>
          </a:p>
          <a:p>
            <a:r>
              <a:rPr lang="en-US" dirty="0"/>
              <a:t>Sodium citrate</a:t>
            </a:r>
          </a:p>
        </p:txBody>
      </p:sp>
    </p:spTree>
    <p:extLst>
      <p:ext uri="{BB962C8B-B14F-4D97-AF65-F5344CB8AC3E}">
        <p14:creationId xmlns:p14="http://schemas.microsoft.com/office/powerpoint/2010/main" val="8792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Colony Morphology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Colony Morphology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6" y="1905372"/>
            <a:ext cx="4100531" cy="3539405"/>
          </a:xfrm>
        </p:spPr>
      </p:pic>
      <p:pic>
        <p:nvPicPr>
          <p:cNvPr id="5122" name="Picture 2" descr="colony morph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54291"/>
            <a:ext cx="5243736" cy="419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Fixation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891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Internal and external structures of microorganisms are preserved and fixed in place.</a:t>
            </a:r>
          </a:p>
          <a:p>
            <a:r>
              <a:rPr lang="en-US" sz="2800" b="1" dirty="0" smtClean="0"/>
              <a:t>Heat fixation </a:t>
            </a:r>
            <a:r>
              <a:rPr lang="en-US" sz="2800" dirty="0" smtClean="0"/>
              <a:t>– </a:t>
            </a:r>
            <a:r>
              <a:rPr lang="en-US" sz="2400" dirty="0" smtClean="0"/>
              <a:t>The prepared smear of microorganisms is gently heated and air-dried.</a:t>
            </a:r>
          </a:p>
          <a:p>
            <a:r>
              <a:rPr lang="en-US" sz="2800" b="1" dirty="0" smtClean="0"/>
              <a:t>Chemical fixation </a:t>
            </a:r>
            <a:r>
              <a:rPr lang="en-US" sz="2800" dirty="0" smtClean="0"/>
              <a:t>– ethanol and formaldehyde.</a:t>
            </a:r>
            <a:endParaRPr lang="en-US" sz="2800" dirty="0"/>
          </a:p>
        </p:txBody>
      </p:sp>
      <p:pic>
        <p:nvPicPr>
          <p:cNvPr id="4" name="Picture 3" descr="bunse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4091136"/>
            <a:ext cx="136815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Staining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72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to increase </a:t>
            </a:r>
            <a:r>
              <a:rPr lang="en-US" sz="2400" b="1" dirty="0" smtClean="0"/>
              <a:t>visibility</a:t>
            </a:r>
            <a:r>
              <a:rPr lang="en-US" sz="2400" dirty="0" smtClean="0"/>
              <a:t> of microorganisms</a:t>
            </a:r>
          </a:p>
          <a:p>
            <a:r>
              <a:rPr lang="en-US" sz="2400" dirty="0" smtClean="0"/>
              <a:t>to identify the </a:t>
            </a:r>
            <a:r>
              <a:rPr lang="en-US" sz="2400" b="1" dirty="0" smtClean="0"/>
              <a:t>shape</a:t>
            </a:r>
            <a:r>
              <a:rPr lang="en-US" sz="2400" dirty="0" smtClean="0"/>
              <a:t> of bacteria</a:t>
            </a:r>
          </a:p>
          <a:p>
            <a:r>
              <a:rPr lang="en-US" sz="2400" dirty="0" smtClean="0"/>
              <a:t>to determine the </a:t>
            </a:r>
            <a:r>
              <a:rPr lang="en-US" sz="2400" b="1" dirty="0" smtClean="0"/>
              <a:t>morphology</a:t>
            </a:r>
            <a:endParaRPr lang="en-US" sz="2400" dirty="0" smtClean="0"/>
          </a:p>
          <a:p>
            <a:r>
              <a:rPr lang="en-US" sz="2400" dirty="0" smtClean="0"/>
              <a:t>to detect </a:t>
            </a:r>
            <a:r>
              <a:rPr lang="en-US" sz="2400" b="1" dirty="0" smtClean="0"/>
              <a:t>contamination </a:t>
            </a:r>
          </a:p>
          <a:p>
            <a:r>
              <a:rPr lang="en-US" sz="2400" dirty="0" smtClean="0"/>
              <a:t>to </a:t>
            </a:r>
            <a:r>
              <a:rPr lang="en-US" sz="2400" b="1" dirty="0" smtClean="0"/>
              <a:t>differentiate and classify </a:t>
            </a:r>
            <a:r>
              <a:rPr lang="en-US" sz="2400" dirty="0" smtClean="0"/>
              <a:t>(</a:t>
            </a:r>
            <a:r>
              <a:rPr lang="en-US" sz="2400" b="1" dirty="0" smtClean="0"/>
              <a:t>differential stains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to detect bacterial </a:t>
            </a:r>
            <a:r>
              <a:rPr lang="en-US" sz="2400" b="1" dirty="0" smtClean="0"/>
              <a:t>structures</a:t>
            </a:r>
            <a:r>
              <a:rPr lang="cs-CZ" sz="2400" b="1" dirty="0" smtClean="0"/>
              <a:t>:</a:t>
            </a:r>
          </a:p>
          <a:p>
            <a:pPr lvl="1"/>
            <a:r>
              <a:rPr lang="en-US" sz="2000" b="1" dirty="0" smtClean="0"/>
              <a:t>Capsule</a:t>
            </a:r>
            <a:r>
              <a:rPr lang="cs-CZ" sz="2000" b="1" dirty="0" smtClean="0"/>
              <a:t>s (</a:t>
            </a:r>
            <a:r>
              <a:rPr lang="cs-CZ" sz="2000" b="1" dirty="0" err="1" smtClean="0"/>
              <a:t>Burri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staining</a:t>
            </a:r>
            <a:r>
              <a:rPr lang="cs-CZ" sz="2000" b="1" dirty="0" smtClean="0"/>
              <a:t>)</a:t>
            </a:r>
          </a:p>
          <a:p>
            <a:pPr lvl="1"/>
            <a:r>
              <a:rPr lang="cs-CZ" sz="2000" b="1" dirty="0" smtClean="0"/>
              <a:t>S</a:t>
            </a:r>
            <a:r>
              <a:rPr lang="en-US" sz="2000" b="1" dirty="0" smtClean="0"/>
              <a:t>pores</a:t>
            </a:r>
            <a:r>
              <a:rPr lang="cs-CZ" sz="2000" b="1" dirty="0" smtClean="0"/>
              <a:t> </a:t>
            </a:r>
            <a:r>
              <a:rPr lang="cs-CZ" sz="2000" b="1" dirty="0"/>
              <a:t>(</a:t>
            </a:r>
            <a:r>
              <a:rPr lang="cs-CZ" sz="2000" b="1" dirty="0" err="1" smtClean="0"/>
              <a:t>Wirtz-Conklin</a:t>
            </a:r>
            <a:r>
              <a:rPr lang="cs-CZ" sz="2000" b="1" dirty="0" smtClean="0"/>
              <a:t>=</a:t>
            </a:r>
            <a:r>
              <a:rPr lang="cs-CZ" sz="2000" b="1" dirty="0" err="1" smtClean="0"/>
              <a:t>Schaeffer</a:t>
            </a:r>
            <a:r>
              <a:rPr lang="cs-CZ" sz="2000" b="1" dirty="0" smtClean="0"/>
              <a:t>–</a:t>
            </a:r>
            <a:r>
              <a:rPr lang="cs-CZ" sz="2000" b="1" dirty="0" err="1" smtClean="0"/>
              <a:t>Fulton</a:t>
            </a:r>
            <a:r>
              <a:rPr lang="cs-CZ" sz="2000" b="1" dirty="0" smtClean="0"/>
              <a:t>)</a:t>
            </a:r>
          </a:p>
          <a:p>
            <a:pPr lvl="1"/>
            <a:r>
              <a:rPr lang="en-US" sz="2000" b="1" dirty="0" smtClean="0"/>
              <a:t>flagella or inclusion bodies</a:t>
            </a:r>
            <a:r>
              <a:rPr lang="en-US" sz="2000" dirty="0" smtClean="0"/>
              <a:t> (</a:t>
            </a:r>
            <a:r>
              <a:rPr lang="en-US" sz="2000" b="1" dirty="0" smtClean="0"/>
              <a:t>special stains</a:t>
            </a:r>
            <a:r>
              <a:rPr lang="en-US" sz="2000" dirty="0" smtClean="0"/>
              <a:t>)</a:t>
            </a:r>
            <a:r>
              <a:rPr lang="cs-CZ" sz="2000" dirty="0" smtClean="0"/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48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Differential Staining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864"/>
            <a:ext cx="8229600" cy="4389120"/>
          </a:xfrm>
        </p:spPr>
        <p:txBody>
          <a:bodyPr/>
          <a:lstStyle/>
          <a:p>
            <a:r>
              <a:rPr lang="en-US" dirty="0" smtClean="0"/>
              <a:t>Used to classify bacteria into separate groups based on their distinct staining properties</a:t>
            </a:r>
          </a:p>
          <a:p>
            <a:r>
              <a:rPr lang="en-US" dirty="0" smtClean="0"/>
              <a:t>Makes use of a primary stain, a </a:t>
            </a:r>
            <a:r>
              <a:rPr lang="en-US" dirty="0" err="1" smtClean="0"/>
              <a:t>decolorizer</a:t>
            </a:r>
            <a:r>
              <a:rPr lang="en-US" dirty="0" smtClean="0"/>
              <a:t>, and a counterstain</a:t>
            </a:r>
          </a:p>
        </p:txBody>
      </p:sp>
    </p:spTree>
    <p:extLst>
      <p:ext uri="{BB962C8B-B14F-4D97-AF65-F5344CB8AC3E}">
        <p14:creationId xmlns:p14="http://schemas.microsoft.com/office/powerpoint/2010/main" val="161108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ram St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67" y="4444720"/>
            <a:ext cx="2870176" cy="215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Gram Stain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Gram positive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FF3399"/>
                </a:solidFill>
              </a:rPr>
              <a:t>Gram negative </a:t>
            </a:r>
            <a:r>
              <a:rPr lang="en-US" sz="2800" dirty="0" smtClean="0"/>
              <a:t>bacteria</a:t>
            </a:r>
          </a:p>
          <a:p>
            <a:r>
              <a:rPr lang="en-US" sz="2800" dirty="0"/>
              <a:t>R</a:t>
            </a:r>
            <a:r>
              <a:rPr lang="en-US" sz="2800" dirty="0" smtClean="0"/>
              <a:t>elated to the thickness of the cell wall, pore size and permeability properties of intact cell envelope</a:t>
            </a:r>
          </a:p>
          <a:p>
            <a:r>
              <a:rPr lang="en-US" sz="2800" dirty="0" smtClean="0"/>
              <a:t>Makes use of a primary stain (</a:t>
            </a:r>
            <a:r>
              <a:rPr lang="en-US" sz="2800" b="1" dirty="0" smtClean="0">
                <a:solidFill>
                  <a:srgbClr val="0070C0"/>
                </a:solidFill>
              </a:rPr>
              <a:t>Crystal Violet</a:t>
            </a:r>
            <a:r>
              <a:rPr lang="en-US" sz="2800" dirty="0" smtClean="0"/>
              <a:t>), a mordant (Gram’s Iodine) a </a:t>
            </a:r>
            <a:r>
              <a:rPr lang="en-US" sz="2800" dirty="0" err="1" smtClean="0"/>
              <a:t>decolorizer</a:t>
            </a:r>
            <a:r>
              <a:rPr lang="en-US" sz="2800" dirty="0" smtClean="0"/>
              <a:t> (</a:t>
            </a:r>
            <a:r>
              <a:rPr lang="en-US" sz="2800" b="1" dirty="0" smtClean="0"/>
              <a:t>Alcohol or Acetone</a:t>
            </a:r>
            <a:r>
              <a:rPr lang="en-US" sz="2800" dirty="0" smtClean="0"/>
              <a:t>) and a counterstain (</a:t>
            </a:r>
            <a:r>
              <a:rPr lang="en-US" sz="2800" b="1" dirty="0" err="1" smtClean="0">
                <a:solidFill>
                  <a:srgbClr val="FF3399"/>
                </a:solidFill>
              </a:rPr>
              <a:t>Carbol</a:t>
            </a:r>
            <a:r>
              <a:rPr lang="en-US" sz="2800" b="1" dirty="0" err="1">
                <a:solidFill>
                  <a:srgbClr val="FF3399"/>
                </a:solidFill>
              </a:rPr>
              <a:t>f</a:t>
            </a:r>
            <a:r>
              <a:rPr lang="en-US" sz="2800" b="1" dirty="0" err="1" smtClean="0">
                <a:solidFill>
                  <a:srgbClr val="FF3399"/>
                </a:solidFill>
              </a:rPr>
              <a:t>uchsin</a:t>
            </a:r>
            <a:r>
              <a:rPr lang="en-US" sz="2800" dirty="0" smtClean="0"/>
              <a:t>).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Most </a:t>
            </a:r>
            <a:r>
              <a:rPr lang="en-US" sz="2800" dirty="0" err="1" smtClean="0">
                <a:solidFill>
                  <a:srgbClr val="0070C0"/>
                </a:solidFill>
              </a:rPr>
              <a:t>cocci</a:t>
            </a:r>
            <a:r>
              <a:rPr lang="en-US" sz="2800" dirty="0" smtClean="0">
                <a:solidFill>
                  <a:srgbClr val="0070C0"/>
                </a:solidFill>
              </a:rPr>
              <a:t> are gram positive</a:t>
            </a:r>
            <a:r>
              <a:rPr lang="en-US" sz="2800" dirty="0" smtClean="0"/>
              <a:t>;</a:t>
            </a:r>
          </a:p>
          <a:p>
            <a:r>
              <a:rPr lang="en-US" sz="2800" dirty="0" smtClean="0">
                <a:solidFill>
                  <a:srgbClr val="FF3399"/>
                </a:solidFill>
              </a:rPr>
              <a:t>a third of all cocci, half of the bacilli, </a:t>
            </a:r>
            <a:endParaRPr lang="cs-CZ" sz="2800" dirty="0" smtClean="0">
              <a:solidFill>
                <a:srgbClr val="FF3399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3399"/>
                </a:solidFill>
              </a:rPr>
              <a:t>and all the spiral bacteria are gram negative.</a:t>
            </a:r>
            <a:endParaRPr lang="en-US" sz="2800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37065" y="1228690"/>
            <a:ext cx="4302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222222"/>
                </a:solidFill>
                <a:latin typeface="Arial" panose="020B0604020202020204" pitchFamily="34" charset="0"/>
              </a:rPr>
              <a:t>resistance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to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decolorization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by acids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86" y="3463680"/>
            <a:ext cx="2800037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t="2361" r="13484" b="9445"/>
          <a:stretch/>
        </p:blipFill>
        <p:spPr bwMode="auto">
          <a:xfrm>
            <a:off x="-180528" y="0"/>
            <a:ext cx="746687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Acid Fast M. gordonae S. epidermidis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552" y="4609746"/>
            <a:ext cx="5288711" cy="2203630"/>
          </a:xfrm>
        </p:spPr>
      </p:pic>
    </p:spTree>
    <p:extLst>
      <p:ext uri="{BB962C8B-B14F-4D97-AF65-F5344CB8AC3E}">
        <p14:creationId xmlns:p14="http://schemas.microsoft.com/office/powerpoint/2010/main" val="25354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://ars.els-cdn.com/content/image/1-s2.0-S1466856408000362-gr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1"/>
          <a:stretch/>
        </p:blipFill>
        <p:spPr bwMode="auto">
          <a:xfrm>
            <a:off x="32264" y="-56133"/>
            <a:ext cx="7761925" cy="694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9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 bwMode="auto">
          <a:xfrm>
            <a:off x="6350" y="836712"/>
            <a:ext cx="91313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t="7756" r="18035" b="62156"/>
          <a:stretch/>
        </p:blipFill>
        <p:spPr bwMode="auto">
          <a:xfrm>
            <a:off x="179512" y="260649"/>
            <a:ext cx="8817430" cy="206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8" t="8571" r="16505" b="24626"/>
          <a:stretch/>
        </p:blipFill>
        <p:spPr bwMode="auto">
          <a:xfrm>
            <a:off x="147059" y="2323296"/>
            <a:ext cx="8889437" cy="44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9" t="4209" r="18907" b="78878"/>
          <a:stretch/>
        </p:blipFill>
        <p:spPr bwMode="auto">
          <a:xfrm>
            <a:off x="778598" y="261256"/>
            <a:ext cx="7559644" cy="115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2" y="2035174"/>
            <a:ext cx="8681916" cy="384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2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CAMP </a:t>
            </a:r>
            <a:r>
              <a:rPr lang="en-US" b="1" dirty="0">
                <a:solidFill>
                  <a:srgbClr val="FF0000"/>
                </a:solidFill>
              </a:rPr>
              <a:t>test </a:t>
            </a:r>
            <a:r>
              <a:rPr lang="en-US" sz="2000" dirty="0"/>
              <a:t>(</a:t>
            </a:r>
            <a:r>
              <a:rPr lang="en-US" sz="2000" u="sng" dirty="0"/>
              <a:t>C</a:t>
            </a:r>
            <a:r>
              <a:rPr lang="en-US" sz="2000" dirty="0"/>
              <a:t>hristie, </a:t>
            </a:r>
            <a:r>
              <a:rPr lang="en-US" sz="2000" u="sng" dirty="0"/>
              <a:t>A</a:t>
            </a:r>
            <a:r>
              <a:rPr lang="en-US" sz="2000" dirty="0"/>
              <a:t>tkinson, </a:t>
            </a:r>
            <a:r>
              <a:rPr lang="en-US" sz="2000" u="sng" dirty="0"/>
              <a:t>M</a:t>
            </a:r>
            <a:r>
              <a:rPr lang="en-US" sz="2000" dirty="0"/>
              <a:t>unch, </a:t>
            </a:r>
            <a:r>
              <a:rPr lang="en-US" sz="2000" u="sng" dirty="0"/>
              <a:t>P</a:t>
            </a:r>
            <a:r>
              <a:rPr lang="en-US" sz="2000" dirty="0"/>
              <a:t>eterson)</a:t>
            </a:r>
          </a:p>
        </p:txBody>
      </p:sp>
      <p:sp>
        <p:nvSpPr>
          <p:cNvPr id="4" name="AutoShape 7" descr="http://www.microbiologyinpictures.com/bacteria%20photos/streptococcus%20agalactiae%20photos/streptococcus%20agalactiae%2001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827" y="2348880"/>
            <a:ext cx="5636401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3635896" y="2511639"/>
            <a:ext cx="2880320" cy="27347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5776" y="764704"/>
            <a:ext cx="6588224" cy="266429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-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	Group </a:t>
            </a:r>
            <a:r>
              <a:rPr lang="en-US" sz="2000" b="1" dirty="0"/>
              <a:t>A Streptococcus</a:t>
            </a:r>
            <a:r>
              <a:rPr lang="en-US" sz="2000" i="1" dirty="0"/>
              <a:t> (Streptococcus </a:t>
            </a:r>
            <a:r>
              <a:rPr lang="en-US" sz="2000" i="1" dirty="0" err="1"/>
              <a:t>pyogenes</a:t>
            </a:r>
            <a:r>
              <a:rPr lang="en-US" sz="2000" dirty="0" smtClean="0"/>
              <a:t>)</a:t>
            </a:r>
          </a:p>
          <a:p>
            <a:pPr lvl="2"/>
            <a:r>
              <a:rPr lang="en-US" sz="1800" dirty="0" smtClean="0"/>
              <a:t>beta-hemolytic</a:t>
            </a:r>
            <a:r>
              <a:rPr lang="en-US" sz="1800" dirty="0"/>
              <a:t>, </a:t>
            </a:r>
            <a:r>
              <a:rPr lang="en-US" sz="1800" dirty="0" smtClean="0"/>
              <a:t>bacitracin sensitive;</a:t>
            </a:r>
          </a:p>
          <a:p>
            <a:pPr marL="0" indent="0">
              <a:buNone/>
            </a:pPr>
            <a:r>
              <a:rPr lang="en-US" sz="2000" b="1" dirty="0" smtClean="0"/>
              <a:t>+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	Group </a:t>
            </a:r>
            <a:r>
              <a:rPr lang="en-US" sz="2000" b="1" dirty="0"/>
              <a:t>B Streptococcus</a:t>
            </a:r>
            <a:r>
              <a:rPr lang="en-US" sz="2000" dirty="0"/>
              <a:t> (</a:t>
            </a:r>
            <a:r>
              <a:rPr lang="en-US" sz="2000" i="1" dirty="0"/>
              <a:t>Streptococcus </a:t>
            </a:r>
            <a:r>
              <a:rPr lang="en-US" sz="2000" i="1" dirty="0" err="1"/>
              <a:t>agalactiae</a:t>
            </a:r>
            <a:r>
              <a:rPr lang="en-US" sz="2000" dirty="0" smtClean="0"/>
              <a:t>)</a:t>
            </a:r>
          </a:p>
          <a:p>
            <a:pPr lvl="2"/>
            <a:r>
              <a:rPr lang="en-US" sz="1800" dirty="0" smtClean="0"/>
              <a:t>beta-hemolytic</a:t>
            </a:r>
            <a:r>
              <a:rPr lang="en-US" sz="1800" dirty="0"/>
              <a:t>, bacitracin </a:t>
            </a:r>
            <a:r>
              <a:rPr lang="en-US" sz="1800" dirty="0" smtClean="0"/>
              <a:t>resistant</a:t>
            </a:r>
          </a:p>
          <a:p>
            <a:pPr marL="914400" lvl="2" indent="0">
              <a:buNone/>
            </a:pPr>
            <a:r>
              <a:rPr lang="cs-CZ" sz="2000" b="1" i="1" dirty="0" err="1"/>
              <a:t>Listeria</a:t>
            </a:r>
            <a:r>
              <a:rPr lang="cs-CZ" sz="2000" b="1" i="1" dirty="0"/>
              <a:t> </a:t>
            </a:r>
            <a:r>
              <a:rPr lang="cs-CZ" sz="2000" b="1" i="1" dirty="0" err="1"/>
              <a:t>monocytogenes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rev.	</a:t>
            </a:r>
            <a:r>
              <a:rPr lang="en-US" sz="2000" i="1" dirty="0" err="1" smtClean="0"/>
              <a:t>Arcanobacterium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haemolyticum</a:t>
            </a:r>
            <a:endParaRPr lang="en-US" sz="2000" i="1" dirty="0" smtClean="0"/>
          </a:p>
          <a:p>
            <a:pPr marL="0" indent="0">
              <a:buNone/>
            </a:pPr>
            <a:r>
              <a:rPr lang="en-US" sz="2000" i="1" dirty="0"/>
              <a:t>	</a:t>
            </a:r>
            <a:r>
              <a:rPr lang="en-US" sz="2000" i="1" dirty="0" err="1" smtClean="0"/>
              <a:t>Corynebacterium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pseudotuberculosis</a:t>
            </a:r>
            <a:endParaRPr lang="en-US" sz="2200" dirty="0"/>
          </a:p>
        </p:txBody>
      </p:sp>
      <p:pic>
        <p:nvPicPr>
          <p:cNvPr id="3074" name="Picture 2" descr="http://www.medschool.lsuhsc.edu/microbiology/DMIP/cam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" y="3429001"/>
            <a:ext cx="457831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10068" r="18877" b="75232"/>
          <a:stretch/>
        </p:blipFill>
        <p:spPr bwMode="auto">
          <a:xfrm>
            <a:off x="107504" y="260648"/>
            <a:ext cx="89289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6123" r="27144" b="6802"/>
          <a:stretch/>
        </p:blipFill>
        <p:spPr bwMode="auto">
          <a:xfrm>
            <a:off x="1259632" y="1340767"/>
            <a:ext cx="6691107" cy="532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96241" y="321297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pyogenes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357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257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/>
              <a:t>Alpha hemolytic </a:t>
            </a:r>
            <a:br>
              <a:rPr lang="en-US" altLang="en-US" sz="4000" smtClean="0"/>
            </a:br>
            <a:r>
              <a:rPr lang="en-US" altLang="en-US" sz="4000" smtClean="0"/>
              <a:t>Streptococcus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828800"/>
            <a:ext cx="8229600" cy="4678363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400" b="1" i="1" dirty="0" smtClean="0"/>
              <a:t>Streptococcus </a:t>
            </a:r>
            <a:r>
              <a:rPr lang="en-US" altLang="en-US" sz="2400" b="1" i="1" dirty="0" err="1" smtClean="0"/>
              <a:t>pneumoniae</a:t>
            </a:r>
            <a:r>
              <a:rPr lang="en-US" altLang="en-US" sz="2400" b="1" i="1" dirty="0" smtClean="0"/>
              <a:t> </a:t>
            </a:r>
            <a:r>
              <a:rPr lang="en-US" altLang="en-US" sz="2400" b="1" dirty="0" smtClean="0"/>
              <a:t>– sensitive to </a:t>
            </a:r>
            <a:r>
              <a:rPr lang="en-US" altLang="en-US" sz="2400" b="1" dirty="0" err="1" smtClean="0"/>
              <a:t>optochin</a:t>
            </a:r>
            <a:endParaRPr lang="en-US" altLang="en-US" sz="2400" b="1" dirty="0" smtClean="0"/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2000" dirty="0" smtClean="0"/>
              <a:t>	</a:t>
            </a:r>
          </a:p>
        </p:txBody>
      </p:sp>
      <p:pic>
        <p:nvPicPr>
          <p:cNvPr id="22532" name="Picture 7" descr="chapt8-figure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724076"/>
            <a:ext cx="2908300" cy="276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hnutá šipka 1"/>
          <p:cNvSpPr/>
          <p:nvPr/>
        </p:nvSpPr>
        <p:spPr>
          <a:xfrm rot="5400000">
            <a:off x="7315200" y="1752600"/>
            <a:ext cx="685800" cy="990600"/>
          </a:xfrm>
          <a:prstGeom prst="bentArrow">
            <a:avLst>
              <a:gd name="adj1" fmla="val 25000"/>
              <a:gd name="adj2" fmla="val 24537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3284" y="25908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24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Viridans</a:t>
            </a:r>
            <a:r>
              <a:rPr lang="en-US" alt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Streptococc</a:t>
            </a:r>
            <a:r>
              <a:rPr lang="cs-CZ" alt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	- </a:t>
            </a:r>
            <a:r>
              <a:rPr lang="en-US" altLang="en-US" sz="2400" dirty="0" smtClean="0"/>
              <a:t>normal flora in mouth</a:t>
            </a:r>
            <a:endParaRPr lang="cs-CZ" altLang="en-US" sz="2400" dirty="0" smtClean="0"/>
          </a:p>
          <a:p>
            <a:pPr eaLnBrk="1" hangingPunct="1">
              <a:buFont typeface="Arial" charset="0"/>
              <a:buNone/>
            </a:pPr>
            <a:r>
              <a:rPr lang="cs-CZ" altLang="en-US" sz="2400" b="1" dirty="0" smtClean="0"/>
              <a:t>							- </a:t>
            </a:r>
            <a:r>
              <a:rPr lang="en-US" altLang="en-US" sz="2400" b="1" dirty="0" err="1" smtClean="0"/>
              <a:t>Optochin</a:t>
            </a:r>
            <a:r>
              <a:rPr lang="en-US" altLang="en-US" sz="2400" b="1" dirty="0" smtClean="0"/>
              <a:t> resistant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 smtClean="0"/>
              <a:t> </a:t>
            </a:r>
            <a:r>
              <a:rPr lang="en-US" altLang="en-US" sz="2400" i="1" dirty="0" smtClean="0"/>
              <a:t>S. </a:t>
            </a:r>
            <a:r>
              <a:rPr lang="en-US" altLang="en-US" sz="2400" i="1" dirty="0" err="1" smtClean="0"/>
              <a:t>mutans</a:t>
            </a:r>
            <a:r>
              <a:rPr lang="en-US" altLang="en-US" sz="2400" i="1" dirty="0" smtClean="0"/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i="1" dirty="0" smtClean="0"/>
              <a:t>S. </a:t>
            </a:r>
            <a:r>
              <a:rPr lang="en-US" altLang="en-US" sz="2400" i="1" dirty="0" err="1" smtClean="0"/>
              <a:t>salivarius</a:t>
            </a:r>
            <a:r>
              <a:rPr lang="en-US" altLang="en-US" sz="2400" i="1" dirty="0" smtClean="0"/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i="1" dirty="0" smtClean="0"/>
              <a:t>S. </a:t>
            </a:r>
            <a:r>
              <a:rPr lang="en-US" altLang="en-US" sz="2400" i="1" dirty="0" err="1" smtClean="0"/>
              <a:t>sanguis</a:t>
            </a:r>
            <a:r>
              <a:rPr lang="en-US" altLang="en-US" sz="2400" i="1" dirty="0" smtClean="0"/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i="1" dirty="0" smtClean="0"/>
              <a:t>S. </a:t>
            </a:r>
            <a:r>
              <a:rPr lang="en-US" altLang="en-US" sz="2400" i="1" dirty="0" err="1" smtClean="0"/>
              <a:t>mitis</a:t>
            </a:r>
            <a:endParaRPr lang="en-US" altLang="en-US" sz="2400" i="1" dirty="0" smtClean="0"/>
          </a:p>
          <a:p>
            <a:pPr eaLnBrk="1" hangingPunct="1"/>
            <a:endParaRPr lang="en-US" altLang="en-US" sz="2400" dirty="0" smtClean="0"/>
          </a:p>
          <a:p>
            <a:pPr eaLnBrk="1" hangingPunct="1"/>
            <a:endParaRPr lang="en-US" altLang="en-US" sz="2400" dirty="0" smtClean="0"/>
          </a:p>
        </p:txBody>
      </p:sp>
      <p:sp>
        <p:nvSpPr>
          <p:cNvPr id="9" name="Šipka doprava 8"/>
          <p:cNvSpPr/>
          <p:nvPr/>
        </p:nvSpPr>
        <p:spPr>
          <a:xfrm>
            <a:off x="2057400" y="3810000"/>
            <a:ext cx="3733800" cy="838200"/>
          </a:xfrm>
          <a:prstGeom prst="rightArrow">
            <a:avLst/>
          </a:prstGeom>
          <a:gradFill>
            <a:gsLst>
              <a:gs pos="0">
                <a:srgbClr val="00B050"/>
              </a:gs>
              <a:gs pos="100000">
                <a:srgbClr val="92D050"/>
              </a:gs>
            </a:gsLst>
          </a:gra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7619" r="19107" b="9659"/>
          <a:stretch/>
        </p:blipFill>
        <p:spPr bwMode="auto">
          <a:xfrm>
            <a:off x="0" y="544421"/>
            <a:ext cx="8789437" cy="567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1268760"/>
            <a:ext cx="8856984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t="36917" r="40077" b="20408"/>
          <a:stretch/>
        </p:blipFill>
        <p:spPr bwMode="auto">
          <a:xfrm>
            <a:off x="107504" y="1327949"/>
            <a:ext cx="7200800" cy="360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6" descr="MVC-01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0600" r="4950" b="8600"/>
          <a:stretch>
            <a:fillRect/>
          </a:stretch>
        </p:blipFill>
        <p:spPr bwMode="auto">
          <a:xfrm>
            <a:off x="6185350" y="3023694"/>
            <a:ext cx="2655406" cy="198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2095500"/>
            <a:ext cx="9171409" cy="4338023"/>
            <a:chOff x="0" y="2095500"/>
            <a:chExt cx="9171409" cy="433802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2" t="27117" r="40152" b="19464"/>
            <a:stretch/>
          </p:blipFill>
          <p:spPr bwMode="auto">
            <a:xfrm>
              <a:off x="0" y="2095500"/>
              <a:ext cx="7155724" cy="433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7" t="21528" r="15579" b="5417"/>
            <a:stretch/>
          </p:blipFill>
          <p:spPr bwMode="auto">
            <a:xfrm>
              <a:off x="3381172" y="3140968"/>
              <a:ext cx="5790237" cy="2558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7619" r="19107" b="80458"/>
          <a:stretch/>
        </p:blipFill>
        <p:spPr bwMode="auto">
          <a:xfrm>
            <a:off x="0" y="544422"/>
            <a:ext cx="8789437" cy="81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3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smtClean="0"/>
              <a:t>Slide Agglutination Test to identify Staphylococcus aureus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0" name="Picture 5" descr="Image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1371600"/>
            <a:ext cx="4330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F103467~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179512" y="4375150"/>
            <a:ext cx="89644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ahoma" charset="0"/>
              </a:rPr>
              <a:t> Clumping factor</a:t>
            </a:r>
            <a:r>
              <a:rPr lang="en-US" altLang="en-US" sz="1800" dirty="0">
                <a:latin typeface="Tahoma" charset="0"/>
              </a:rPr>
              <a:t> and protein A </a:t>
            </a:r>
            <a:r>
              <a:rPr lang="cs-CZ" altLang="en-US" sz="1800" dirty="0" smtClean="0">
                <a:latin typeface="Tahoma" charset="0"/>
              </a:rPr>
              <a:t>- </a:t>
            </a:r>
            <a:r>
              <a:rPr lang="en-US" altLang="en-US" sz="1800" b="1" dirty="0" smtClean="0">
                <a:latin typeface="Tahoma" charset="0"/>
              </a:rPr>
              <a:t>S</a:t>
            </a:r>
            <a:r>
              <a:rPr lang="en-US" altLang="en-US" sz="1800" b="1" dirty="0">
                <a:latin typeface="Tahoma" charset="0"/>
              </a:rPr>
              <a:t>. aureus cell wall.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charset="0"/>
              </a:rPr>
              <a:t> Fibrinogen and IgG to protein A </a:t>
            </a:r>
            <a:r>
              <a:rPr lang="cs-CZ" altLang="en-US" sz="1800" b="1" dirty="0" smtClean="0">
                <a:latin typeface="Tahoma" charset="0"/>
              </a:rPr>
              <a:t>- </a:t>
            </a:r>
            <a:r>
              <a:rPr lang="en-US" altLang="en-US" sz="1800" b="1" dirty="0" smtClean="0">
                <a:latin typeface="Tahoma" charset="0"/>
              </a:rPr>
              <a:t>latex </a:t>
            </a:r>
            <a:r>
              <a:rPr lang="en-US" altLang="en-US" sz="1800" b="1" dirty="0">
                <a:latin typeface="Tahoma" charset="0"/>
              </a:rPr>
              <a:t>beads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charset="0"/>
              </a:rPr>
              <a:t> </a:t>
            </a:r>
            <a:r>
              <a:rPr lang="en-US" altLang="en-US" sz="1800" b="1" dirty="0">
                <a:latin typeface="Tahoma" charset="0"/>
              </a:rPr>
              <a:t>S. aureus will clump </a:t>
            </a:r>
            <a:endParaRPr lang="cs-CZ" altLang="en-US" sz="1800" b="1" dirty="0" smtClean="0">
              <a:latin typeface="Tahoma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ahoma" charset="0"/>
              </a:rPr>
              <a:t>Coagulase </a:t>
            </a:r>
            <a:r>
              <a:rPr lang="en-US" altLang="en-US" sz="1800" b="1" dirty="0">
                <a:latin typeface="Tahoma" charset="0"/>
              </a:rPr>
              <a:t>negative Staphylococcus species </a:t>
            </a:r>
            <a:r>
              <a:rPr lang="en-US" altLang="en-US" sz="1800" b="1" dirty="0" smtClean="0">
                <a:latin typeface="Tahoma" charset="0"/>
              </a:rPr>
              <a:t>remain</a:t>
            </a:r>
            <a:endParaRPr lang="en-US" altLang="en-US" sz="1800" dirty="0">
              <a:latin typeface="Tahoma" charset="0"/>
            </a:endParaRPr>
          </a:p>
        </p:txBody>
      </p:sp>
      <p:sp>
        <p:nvSpPr>
          <p:cNvPr id="14344" name="Text Box 13"/>
          <p:cNvSpPr txBox="1">
            <a:spLocks noChangeArrowheads="1"/>
          </p:cNvSpPr>
          <p:nvPr/>
        </p:nvSpPr>
        <p:spPr bwMode="auto">
          <a:xfrm>
            <a:off x="441325" y="2241550"/>
            <a:ext cx="1093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charset="0"/>
              </a:rPr>
              <a:t>clumping</a:t>
            </a:r>
          </a:p>
        </p:txBody>
      </p:sp>
      <p:sp>
        <p:nvSpPr>
          <p:cNvPr id="14345" name="Text Box 14"/>
          <p:cNvSpPr txBox="1">
            <a:spLocks noChangeArrowheads="1"/>
          </p:cNvSpPr>
          <p:nvPr/>
        </p:nvSpPr>
        <p:spPr bwMode="auto">
          <a:xfrm>
            <a:off x="441325" y="3460750"/>
            <a:ext cx="144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Tahoma" charset="0"/>
              </a:rPr>
              <a:t>No clumping</a:t>
            </a:r>
          </a:p>
        </p:txBody>
      </p:sp>
    </p:spTree>
    <p:extLst>
      <p:ext uri="{BB962C8B-B14F-4D97-AF65-F5344CB8AC3E}">
        <p14:creationId xmlns:p14="http://schemas.microsoft.com/office/powerpoint/2010/main" val="13885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://ars.els-cdn.com/content/image/1-s2.0-S1466856408000362-gr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4"/>
          <a:stretch/>
        </p:blipFill>
        <p:spPr bwMode="auto">
          <a:xfrm>
            <a:off x="188081" y="404664"/>
            <a:ext cx="8668196" cy="564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3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O-F glucose media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5"/>
          <a:stretch/>
        </p:blipFill>
        <p:spPr bwMode="auto">
          <a:xfrm>
            <a:off x="1619673" y="1772816"/>
            <a:ext cx="4248472" cy="24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7" t="38889" r="14343" b="37361"/>
          <a:stretch/>
        </p:blipFill>
        <p:spPr bwMode="auto">
          <a:xfrm>
            <a:off x="1331640" y="4953374"/>
            <a:ext cx="6751356" cy="14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97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5443" r="18572" b="47745"/>
          <a:stretch/>
        </p:blipFill>
        <p:spPr bwMode="auto">
          <a:xfrm>
            <a:off x="232350" y="95854"/>
            <a:ext cx="7147962" cy="258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18639" r="16964" b="12789"/>
          <a:stretch/>
        </p:blipFill>
        <p:spPr bwMode="auto">
          <a:xfrm>
            <a:off x="1043608" y="2702366"/>
            <a:ext cx="7981458" cy="415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Muller Hinton Agar for Antibiotic Testing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8192" y="1556792"/>
            <a:ext cx="5652120" cy="5257800"/>
          </a:xfrm>
        </p:spPr>
      </p:pic>
    </p:spTree>
    <p:extLst>
      <p:ext uri="{BB962C8B-B14F-4D97-AF65-F5344CB8AC3E}">
        <p14:creationId xmlns:p14="http://schemas.microsoft.com/office/powerpoint/2010/main" val="34469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4075" y="188913"/>
            <a:ext cx="5214938" cy="48260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tabLst>
                <a:tab pos="49276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Diagnosis of infectious diseases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7811" name="Left Brace 4"/>
          <p:cNvSpPr>
            <a:spLocks/>
          </p:cNvSpPr>
          <p:nvPr/>
        </p:nvSpPr>
        <p:spPr bwMode="auto">
          <a:xfrm rot="5400000">
            <a:off x="4499769" y="-1467644"/>
            <a:ext cx="412750" cy="4732338"/>
          </a:xfrm>
          <a:prstGeom prst="leftBrace">
            <a:avLst>
              <a:gd name="adj1" fmla="val 26912"/>
              <a:gd name="adj2" fmla="val 5031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7812" name="Rectangle 5"/>
          <p:cNvSpPr>
            <a:spLocks noChangeArrowheads="1"/>
          </p:cNvSpPr>
          <p:nvPr/>
        </p:nvSpPr>
        <p:spPr bwMode="auto">
          <a:xfrm>
            <a:off x="1255713" y="1143000"/>
            <a:ext cx="1944687" cy="422275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Times New Roman" pitchFamily="18" charset="0"/>
              </a:rPr>
              <a:t>DIRECT METHOD</a:t>
            </a:r>
            <a:r>
              <a:rPr lang="en-US" altLang="en-US" sz="2000" b="1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47813" name="Rectangle 6"/>
          <p:cNvSpPr>
            <a:spLocks noChangeArrowheads="1"/>
          </p:cNvSpPr>
          <p:nvPr/>
        </p:nvSpPr>
        <p:spPr bwMode="auto">
          <a:xfrm>
            <a:off x="6035694" y="1143000"/>
            <a:ext cx="2097049" cy="646331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Times New Roman" pitchFamily="18" charset="0"/>
              </a:rPr>
              <a:t>INDIRECT METHOD</a:t>
            </a:r>
          </a:p>
          <a:p>
            <a:pPr algn="ctr"/>
            <a:r>
              <a:rPr lang="en-US" altLang="en-US" sz="2000" dirty="0">
                <a:cs typeface="Times New Roman" pitchFamily="18" charset="0"/>
              </a:rPr>
              <a:t>(Serology)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2275" y="1844675"/>
            <a:ext cx="1236663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Specimen  </a:t>
            </a:r>
          </a:p>
        </p:txBody>
      </p:sp>
      <p:sp>
        <p:nvSpPr>
          <p:cNvPr id="247815" name="Down Arrow 8"/>
          <p:cNvSpPr>
            <a:spLocks noChangeArrowheads="1"/>
          </p:cNvSpPr>
          <p:nvPr/>
        </p:nvSpPr>
        <p:spPr bwMode="auto">
          <a:xfrm>
            <a:off x="2209800" y="1524000"/>
            <a:ext cx="152400" cy="304800"/>
          </a:xfrm>
          <a:prstGeom prst="downArrow">
            <a:avLst>
              <a:gd name="adj1" fmla="val 50000"/>
              <a:gd name="adj2" fmla="val 33093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16" name="Rectangle 9"/>
          <p:cNvSpPr>
            <a:spLocks noChangeArrowheads="1"/>
          </p:cNvSpPr>
          <p:nvPr/>
        </p:nvSpPr>
        <p:spPr bwMode="auto">
          <a:xfrm>
            <a:off x="457200" y="3505200"/>
            <a:ext cx="1981200" cy="392113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ea typeface="Majalla UI"/>
                <a:cs typeface="Majalla UI"/>
              </a:rPr>
              <a:t> </a:t>
            </a:r>
            <a:r>
              <a:rPr lang="en-US" altLang="en-US" sz="1600">
                <a:solidFill>
                  <a:srgbClr val="000000"/>
                </a:solidFill>
                <a:ea typeface="Majalla UI"/>
                <a:cs typeface="Majalla UI"/>
              </a:rPr>
              <a:t>Culture technique</a:t>
            </a:r>
          </a:p>
        </p:txBody>
      </p:sp>
      <p:sp>
        <p:nvSpPr>
          <p:cNvPr id="247817" name="Left Brace 11"/>
          <p:cNvSpPr>
            <a:spLocks/>
          </p:cNvSpPr>
          <p:nvPr/>
        </p:nvSpPr>
        <p:spPr bwMode="auto">
          <a:xfrm rot="5400000">
            <a:off x="2476500" y="1409700"/>
            <a:ext cx="685800" cy="3657600"/>
          </a:xfrm>
          <a:prstGeom prst="leftBrace">
            <a:avLst>
              <a:gd name="adj1" fmla="val 6667"/>
              <a:gd name="adj2" fmla="val 7882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581400"/>
            <a:ext cx="2209800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Non-culture technique</a:t>
            </a:r>
          </a:p>
        </p:txBody>
      </p:sp>
      <p:sp>
        <p:nvSpPr>
          <p:cNvPr id="247819" name="Down Arrow 14"/>
          <p:cNvSpPr>
            <a:spLocks noChangeArrowheads="1"/>
          </p:cNvSpPr>
          <p:nvPr/>
        </p:nvSpPr>
        <p:spPr bwMode="auto">
          <a:xfrm>
            <a:off x="9144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0" name="Rectangle 17"/>
          <p:cNvSpPr>
            <a:spLocks noChangeArrowheads="1"/>
          </p:cNvSpPr>
          <p:nvPr/>
        </p:nvSpPr>
        <p:spPr bwMode="auto">
          <a:xfrm>
            <a:off x="381000" y="6172200"/>
            <a:ext cx="2362200" cy="369888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Constantia" pitchFamily="18" charset="0"/>
              </a:rPr>
              <a:t>Antibiotic sensitivity</a:t>
            </a:r>
          </a:p>
        </p:txBody>
      </p:sp>
      <p:sp>
        <p:nvSpPr>
          <p:cNvPr id="247821" name="Down Arrow 19"/>
          <p:cNvSpPr>
            <a:spLocks noChangeArrowheads="1"/>
          </p:cNvSpPr>
          <p:nvPr/>
        </p:nvSpPr>
        <p:spPr bwMode="auto">
          <a:xfrm>
            <a:off x="45720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2" name="Rectangle 20"/>
          <p:cNvSpPr>
            <a:spLocks noChangeArrowheads="1"/>
          </p:cNvSpPr>
          <p:nvPr/>
        </p:nvSpPr>
        <p:spPr bwMode="auto">
          <a:xfrm>
            <a:off x="5214938" y="2214563"/>
            <a:ext cx="3243262" cy="984250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0000"/>
                </a:solidFill>
              </a:rPr>
              <a:t>Detection of</a:t>
            </a:r>
            <a:endParaRPr lang="en-US" altLang="en-US" u="sng">
              <a:solidFill>
                <a:srgbClr val="000000"/>
              </a:solidFill>
            </a:endParaRPr>
          </a:p>
          <a:p>
            <a:r>
              <a:rPr lang="en-US" altLang="en-US" sz="2000">
                <a:solidFill>
                  <a:srgbClr val="000000"/>
                </a:solidFill>
              </a:rPr>
              <a:t>-IgM</a:t>
            </a:r>
          </a:p>
          <a:p>
            <a:r>
              <a:rPr lang="en-US" altLang="en-US" sz="2000">
                <a:solidFill>
                  <a:srgbClr val="000000"/>
                </a:solidFill>
              </a:rPr>
              <a:t>-rising titre of IgG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7823" name="Down Arrow 21"/>
          <p:cNvSpPr>
            <a:spLocks noChangeArrowheads="1"/>
          </p:cNvSpPr>
          <p:nvPr/>
        </p:nvSpPr>
        <p:spPr bwMode="auto">
          <a:xfrm>
            <a:off x="7092950" y="1844675"/>
            <a:ext cx="144463" cy="360363"/>
          </a:xfrm>
          <a:prstGeom prst="downArrow">
            <a:avLst>
              <a:gd name="adj1" fmla="val 50000"/>
              <a:gd name="adj2" fmla="val 50005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4" name="Text Box 23"/>
          <p:cNvSpPr txBox="1">
            <a:spLocks noChangeArrowheads="1"/>
          </p:cNvSpPr>
          <p:nvPr/>
        </p:nvSpPr>
        <p:spPr bwMode="auto">
          <a:xfrm>
            <a:off x="1371600" y="2500313"/>
            <a:ext cx="1752600" cy="382587"/>
          </a:xfrm>
          <a:prstGeom prst="rect">
            <a:avLst/>
          </a:prstGeom>
          <a:solidFill>
            <a:srgbClr val="A4D0F8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00000"/>
                </a:solidFill>
              </a:rPr>
              <a:t>Microscopy</a:t>
            </a:r>
          </a:p>
        </p:txBody>
      </p:sp>
      <p:sp>
        <p:nvSpPr>
          <p:cNvPr id="247825" name="Down Arrow 8"/>
          <p:cNvSpPr>
            <a:spLocks noChangeArrowheads="1"/>
          </p:cNvSpPr>
          <p:nvPr/>
        </p:nvSpPr>
        <p:spPr bwMode="auto">
          <a:xfrm>
            <a:off x="2209800" y="2209800"/>
            <a:ext cx="152400" cy="304800"/>
          </a:xfrm>
          <a:prstGeom prst="downArrow">
            <a:avLst>
              <a:gd name="adj1" fmla="val 50000"/>
              <a:gd name="adj2" fmla="val 2472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6" name="Down Arrow 19"/>
          <p:cNvSpPr>
            <a:spLocks noChangeArrowheads="1"/>
          </p:cNvSpPr>
          <p:nvPr/>
        </p:nvSpPr>
        <p:spPr bwMode="auto">
          <a:xfrm>
            <a:off x="914400" y="5876925"/>
            <a:ext cx="201613" cy="288925"/>
          </a:xfrm>
          <a:prstGeom prst="downArrow">
            <a:avLst>
              <a:gd name="adj1" fmla="val 50000"/>
              <a:gd name="adj2" fmla="val 38388"/>
            </a:avLst>
          </a:prstGeom>
          <a:solidFill>
            <a:schemeClr val="tx1"/>
          </a:solidFill>
          <a:ln w="25400" algn="ctr">
            <a:solidFill>
              <a:srgbClr val="4F4F4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7" name="Rectangle 15"/>
          <p:cNvSpPr>
            <a:spLocks noChangeArrowheads="1"/>
          </p:cNvSpPr>
          <p:nvPr/>
        </p:nvSpPr>
        <p:spPr bwMode="auto">
          <a:xfrm>
            <a:off x="457200" y="4267200"/>
            <a:ext cx="2819400" cy="1631216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Identification </a:t>
            </a:r>
            <a:r>
              <a:rPr lang="en-US" altLang="en-US" dirty="0">
                <a:solidFill>
                  <a:srgbClr val="000000"/>
                </a:solidFill>
              </a:rPr>
              <a:t>e.g.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- Microscopy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- </a:t>
            </a:r>
            <a:r>
              <a:rPr lang="en-US" altLang="en-US" dirty="0" err="1" smtClean="0">
                <a:solidFill>
                  <a:srgbClr val="000000"/>
                </a:solidFill>
              </a:rPr>
              <a:t>Biochem</a:t>
            </a:r>
            <a:r>
              <a:rPr lang="en-US" altLang="en-US" dirty="0" smtClean="0">
                <a:solidFill>
                  <a:srgbClr val="000000"/>
                </a:solidFill>
              </a:rPr>
              <a:t>. Reactions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altLang="en-US" sz="2000" dirty="0" smtClean="0">
                <a:cs typeface="Times New Roman" pitchFamily="18" charset="0"/>
              </a:rPr>
              <a:t>Serology</a:t>
            </a:r>
            <a:endParaRPr lang="en-US" altLang="en-US" sz="2400" b="1" dirty="0">
              <a:solidFill>
                <a:srgbClr val="CC33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- DNA probes.</a:t>
            </a:r>
          </a:p>
        </p:txBody>
      </p:sp>
      <p:sp>
        <p:nvSpPr>
          <p:cNvPr id="247828" name="Rectangle 18"/>
          <p:cNvSpPr>
            <a:spLocks noChangeArrowheads="1"/>
          </p:cNvSpPr>
          <p:nvPr/>
        </p:nvSpPr>
        <p:spPr bwMode="auto">
          <a:xfrm>
            <a:off x="3581400" y="4267200"/>
            <a:ext cx="2719388" cy="769441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</a:rPr>
              <a:t>- Molecular methods</a:t>
            </a:r>
          </a:p>
          <a:p>
            <a:r>
              <a:rPr lang="en-US" altLang="en-US" sz="2400" dirty="0" smtClean="0">
                <a:cs typeface="Times New Roman" pitchFamily="18" charset="0"/>
              </a:rPr>
              <a:t>- </a:t>
            </a:r>
            <a:r>
              <a:rPr lang="en-US" altLang="en-US" sz="2000" dirty="0" smtClean="0">
                <a:cs typeface="Times New Roman" pitchFamily="18" charset="0"/>
              </a:rPr>
              <a:t>Serology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6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6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4075" y="188913"/>
            <a:ext cx="5214938" cy="48260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tabLst>
                <a:tab pos="49276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Diagnosis of infectious diseases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7811" name="Left Brace 4"/>
          <p:cNvSpPr>
            <a:spLocks/>
          </p:cNvSpPr>
          <p:nvPr/>
        </p:nvSpPr>
        <p:spPr bwMode="auto">
          <a:xfrm rot="5400000">
            <a:off x="4499769" y="-1467644"/>
            <a:ext cx="412750" cy="4732338"/>
          </a:xfrm>
          <a:prstGeom prst="leftBrace">
            <a:avLst>
              <a:gd name="adj1" fmla="val 26912"/>
              <a:gd name="adj2" fmla="val 5031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7812" name="Rectangle 5"/>
          <p:cNvSpPr>
            <a:spLocks noChangeArrowheads="1"/>
          </p:cNvSpPr>
          <p:nvPr/>
        </p:nvSpPr>
        <p:spPr bwMode="auto">
          <a:xfrm>
            <a:off x="1255713" y="1143000"/>
            <a:ext cx="1944687" cy="422275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Times New Roman" pitchFamily="18" charset="0"/>
              </a:rPr>
              <a:t>DIRECT METHOD</a:t>
            </a:r>
            <a:r>
              <a:rPr lang="en-US" altLang="en-US" sz="2000" b="1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47813" name="Rectangle 6"/>
          <p:cNvSpPr>
            <a:spLocks noChangeArrowheads="1"/>
          </p:cNvSpPr>
          <p:nvPr/>
        </p:nvSpPr>
        <p:spPr bwMode="auto">
          <a:xfrm>
            <a:off x="6035694" y="1143000"/>
            <a:ext cx="2097049" cy="646331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Times New Roman" pitchFamily="18" charset="0"/>
              </a:rPr>
              <a:t>INDIRECT METHOD</a:t>
            </a:r>
          </a:p>
          <a:p>
            <a:pPr algn="ctr"/>
            <a:r>
              <a:rPr lang="en-US" altLang="en-US" sz="2000" dirty="0">
                <a:cs typeface="Times New Roman" pitchFamily="18" charset="0"/>
              </a:rPr>
              <a:t>(Serology)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2275" y="1844675"/>
            <a:ext cx="1236663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Specimen  </a:t>
            </a:r>
          </a:p>
        </p:txBody>
      </p:sp>
      <p:sp>
        <p:nvSpPr>
          <p:cNvPr id="247815" name="Down Arrow 8"/>
          <p:cNvSpPr>
            <a:spLocks noChangeArrowheads="1"/>
          </p:cNvSpPr>
          <p:nvPr/>
        </p:nvSpPr>
        <p:spPr bwMode="auto">
          <a:xfrm>
            <a:off x="2209800" y="1524000"/>
            <a:ext cx="152400" cy="304800"/>
          </a:xfrm>
          <a:prstGeom prst="downArrow">
            <a:avLst>
              <a:gd name="adj1" fmla="val 50000"/>
              <a:gd name="adj2" fmla="val 33093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16" name="Rectangle 9"/>
          <p:cNvSpPr>
            <a:spLocks noChangeArrowheads="1"/>
          </p:cNvSpPr>
          <p:nvPr/>
        </p:nvSpPr>
        <p:spPr bwMode="auto">
          <a:xfrm>
            <a:off x="457200" y="3505200"/>
            <a:ext cx="1981200" cy="392113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ea typeface="Majalla UI"/>
                <a:cs typeface="Majalla UI"/>
              </a:rPr>
              <a:t> </a:t>
            </a:r>
            <a:r>
              <a:rPr lang="en-US" altLang="en-US" sz="1600">
                <a:solidFill>
                  <a:srgbClr val="000000"/>
                </a:solidFill>
                <a:ea typeface="Majalla UI"/>
                <a:cs typeface="Majalla UI"/>
              </a:rPr>
              <a:t>Culture technique</a:t>
            </a:r>
          </a:p>
        </p:txBody>
      </p:sp>
      <p:sp>
        <p:nvSpPr>
          <p:cNvPr id="247817" name="Left Brace 11"/>
          <p:cNvSpPr>
            <a:spLocks/>
          </p:cNvSpPr>
          <p:nvPr/>
        </p:nvSpPr>
        <p:spPr bwMode="auto">
          <a:xfrm rot="5400000">
            <a:off x="2476500" y="1409700"/>
            <a:ext cx="685800" cy="3657600"/>
          </a:xfrm>
          <a:prstGeom prst="leftBrace">
            <a:avLst>
              <a:gd name="adj1" fmla="val 6667"/>
              <a:gd name="adj2" fmla="val 7882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581400"/>
            <a:ext cx="2209800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Non-culture technique</a:t>
            </a:r>
          </a:p>
        </p:txBody>
      </p:sp>
      <p:sp>
        <p:nvSpPr>
          <p:cNvPr id="247819" name="Down Arrow 14"/>
          <p:cNvSpPr>
            <a:spLocks noChangeArrowheads="1"/>
          </p:cNvSpPr>
          <p:nvPr/>
        </p:nvSpPr>
        <p:spPr bwMode="auto">
          <a:xfrm>
            <a:off x="9144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0" name="Rectangle 17"/>
          <p:cNvSpPr>
            <a:spLocks noChangeArrowheads="1"/>
          </p:cNvSpPr>
          <p:nvPr/>
        </p:nvSpPr>
        <p:spPr bwMode="auto">
          <a:xfrm>
            <a:off x="381000" y="6172200"/>
            <a:ext cx="2362200" cy="369888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Constantia" pitchFamily="18" charset="0"/>
              </a:rPr>
              <a:t>Antibiotic sensitivity</a:t>
            </a:r>
          </a:p>
        </p:txBody>
      </p:sp>
      <p:sp>
        <p:nvSpPr>
          <p:cNvPr id="247821" name="Down Arrow 19"/>
          <p:cNvSpPr>
            <a:spLocks noChangeArrowheads="1"/>
          </p:cNvSpPr>
          <p:nvPr/>
        </p:nvSpPr>
        <p:spPr bwMode="auto">
          <a:xfrm>
            <a:off x="45720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2" name="Rectangle 20"/>
          <p:cNvSpPr>
            <a:spLocks noChangeArrowheads="1"/>
          </p:cNvSpPr>
          <p:nvPr/>
        </p:nvSpPr>
        <p:spPr bwMode="auto">
          <a:xfrm>
            <a:off x="5214938" y="2214563"/>
            <a:ext cx="3243262" cy="984250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0000"/>
                </a:solidFill>
              </a:rPr>
              <a:t>Detection of</a:t>
            </a:r>
            <a:endParaRPr lang="en-US" altLang="en-US" u="sng">
              <a:solidFill>
                <a:srgbClr val="000000"/>
              </a:solidFill>
            </a:endParaRPr>
          </a:p>
          <a:p>
            <a:r>
              <a:rPr lang="en-US" altLang="en-US" sz="2000">
                <a:solidFill>
                  <a:srgbClr val="000000"/>
                </a:solidFill>
              </a:rPr>
              <a:t>-IgM</a:t>
            </a:r>
          </a:p>
          <a:p>
            <a:r>
              <a:rPr lang="en-US" altLang="en-US" sz="2000">
                <a:solidFill>
                  <a:srgbClr val="000000"/>
                </a:solidFill>
              </a:rPr>
              <a:t>-rising titre of IgG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7823" name="Down Arrow 21"/>
          <p:cNvSpPr>
            <a:spLocks noChangeArrowheads="1"/>
          </p:cNvSpPr>
          <p:nvPr/>
        </p:nvSpPr>
        <p:spPr bwMode="auto">
          <a:xfrm>
            <a:off x="7092950" y="1844675"/>
            <a:ext cx="144463" cy="360363"/>
          </a:xfrm>
          <a:prstGeom prst="downArrow">
            <a:avLst>
              <a:gd name="adj1" fmla="val 50000"/>
              <a:gd name="adj2" fmla="val 50005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4" name="Text Box 23"/>
          <p:cNvSpPr txBox="1">
            <a:spLocks noChangeArrowheads="1"/>
          </p:cNvSpPr>
          <p:nvPr/>
        </p:nvSpPr>
        <p:spPr bwMode="auto">
          <a:xfrm>
            <a:off x="1371600" y="2500313"/>
            <a:ext cx="1752600" cy="382587"/>
          </a:xfrm>
          <a:prstGeom prst="rect">
            <a:avLst/>
          </a:prstGeom>
          <a:solidFill>
            <a:srgbClr val="A4D0F8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00000"/>
                </a:solidFill>
              </a:rPr>
              <a:t>Microscopy</a:t>
            </a:r>
          </a:p>
        </p:txBody>
      </p:sp>
      <p:sp>
        <p:nvSpPr>
          <p:cNvPr id="247825" name="Down Arrow 8"/>
          <p:cNvSpPr>
            <a:spLocks noChangeArrowheads="1"/>
          </p:cNvSpPr>
          <p:nvPr/>
        </p:nvSpPr>
        <p:spPr bwMode="auto">
          <a:xfrm>
            <a:off x="2209800" y="2209800"/>
            <a:ext cx="152400" cy="304800"/>
          </a:xfrm>
          <a:prstGeom prst="downArrow">
            <a:avLst>
              <a:gd name="adj1" fmla="val 50000"/>
              <a:gd name="adj2" fmla="val 2472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6" name="Down Arrow 19"/>
          <p:cNvSpPr>
            <a:spLocks noChangeArrowheads="1"/>
          </p:cNvSpPr>
          <p:nvPr/>
        </p:nvSpPr>
        <p:spPr bwMode="auto">
          <a:xfrm>
            <a:off x="914400" y="5876925"/>
            <a:ext cx="201613" cy="288925"/>
          </a:xfrm>
          <a:prstGeom prst="downArrow">
            <a:avLst>
              <a:gd name="adj1" fmla="val 50000"/>
              <a:gd name="adj2" fmla="val 38388"/>
            </a:avLst>
          </a:prstGeom>
          <a:solidFill>
            <a:schemeClr val="tx1"/>
          </a:solidFill>
          <a:ln w="25400" algn="ctr">
            <a:solidFill>
              <a:srgbClr val="4F4F4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7" name="Rectangle 15"/>
          <p:cNvSpPr>
            <a:spLocks noChangeArrowheads="1"/>
          </p:cNvSpPr>
          <p:nvPr/>
        </p:nvSpPr>
        <p:spPr bwMode="auto">
          <a:xfrm>
            <a:off x="457200" y="4267200"/>
            <a:ext cx="2819400" cy="1631216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b="1" dirty="0">
                <a:solidFill>
                  <a:srgbClr val="000000"/>
                </a:solidFill>
              </a:rPr>
              <a:t>Identification </a:t>
            </a:r>
            <a:r>
              <a:rPr lang="en-US" altLang="en-US" dirty="0">
                <a:solidFill>
                  <a:srgbClr val="000000"/>
                </a:solidFill>
              </a:rPr>
              <a:t>e.g.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- Microscopy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- </a:t>
            </a:r>
            <a:r>
              <a:rPr lang="en-US" altLang="en-US" dirty="0" err="1" smtClean="0">
                <a:solidFill>
                  <a:srgbClr val="000000"/>
                </a:solidFill>
              </a:rPr>
              <a:t>Biochem</a:t>
            </a:r>
            <a:r>
              <a:rPr lang="en-US" altLang="en-US" dirty="0" smtClean="0">
                <a:solidFill>
                  <a:srgbClr val="000000"/>
                </a:solidFill>
              </a:rPr>
              <a:t>. Reactions</a:t>
            </a:r>
          </a:p>
          <a:p>
            <a:r>
              <a:rPr lang="en-US" altLang="en-US" sz="2400" dirty="0" smtClean="0">
                <a:solidFill>
                  <a:srgbClr val="000000"/>
                </a:solidFill>
                <a:cs typeface="Times New Roman" pitchFamily="18" charset="0"/>
              </a:rPr>
              <a:t>- </a:t>
            </a:r>
            <a:r>
              <a:rPr lang="en-US" altLang="en-US" sz="2000" dirty="0" smtClean="0">
                <a:cs typeface="Times New Roman" pitchFamily="18" charset="0"/>
              </a:rPr>
              <a:t>Serology</a:t>
            </a:r>
            <a:endParaRPr lang="en-US" altLang="en-US" sz="2400" b="1" dirty="0">
              <a:solidFill>
                <a:srgbClr val="CC33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- DNA probes.</a:t>
            </a:r>
          </a:p>
        </p:txBody>
      </p:sp>
      <p:sp>
        <p:nvSpPr>
          <p:cNvPr id="247828" name="Rectangle 18"/>
          <p:cNvSpPr>
            <a:spLocks noChangeArrowheads="1"/>
          </p:cNvSpPr>
          <p:nvPr/>
        </p:nvSpPr>
        <p:spPr bwMode="auto">
          <a:xfrm>
            <a:off x="3581400" y="4267200"/>
            <a:ext cx="2719388" cy="769441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</a:rPr>
              <a:t>- Molecular methods</a:t>
            </a:r>
          </a:p>
          <a:p>
            <a:r>
              <a:rPr lang="en-US" altLang="en-US" sz="2400" dirty="0" smtClean="0">
                <a:cs typeface="Times New Roman" pitchFamily="18" charset="0"/>
              </a:rPr>
              <a:t>- </a:t>
            </a:r>
            <a:r>
              <a:rPr lang="en-US" altLang="en-US" sz="2000" dirty="0" smtClean="0">
                <a:cs typeface="Times New Roman" pitchFamily="18" charset="0"/>
              </a:rPr>
              <a:t>Serology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5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4075" y="188913"/>
            <a:ext cx="5214938" cy="48260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tabLst>
                <a:tab pos="4927600" algn="l"/>
              </a:tabLst>
              <a:defRPr/>
            </a:pPr>
            <a:r>
              <a:rPr lang="en-US" sz="2400" b="1" dirty="0">
                <a:solidFill>
                  <a:srgbClr val="000000"/>
                </a:solidFill>
                <a:cs typeface="Times New Roman" pitchFamily="18" charset="0"/>
              </a:rPr>
              <a:t>Diagnosis of infectious diseases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47811" name="Left Brace 4"/>
          <p:cNvSpPr>
            <a:spLocks/>
          </p:cNvSpPr>
          <p:nvPr/>
        </p:nvSpPr>
        <p:spPr bwMode="auto">
          <a:xfrm rot="5400000">
            <a:off x="4499769" y="-1467644"/>
            <a:ext cx="412750" cy="4732338"/>
          </a:xfrm>
          <a:prstGeom prst="leftBrace">
            <a:avLst>
              <a:gd name="adj1" fmla="val 26912"/>
              <a:gd name="adj2" fmla="val 5031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47812" name="Rectangle 5"/>
          <p:cNvSpPr>
            <a:spLocks noChangeArrowheads="1"/>
          </p:cNvSpPr>
          <p:nvPr/>
        </p:nvSpPr>
        <p:spPr bwMode="auto">
          <a:xfrm>
            <a:off x="1255713" y="1143000"/>
            <a:ext cx="1944687" cy="422275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  <a:cs typeface="Times New Roman" pitchFamily="18" charset="0"/>
              </a:rPr>
              <a:t>DIRECT METHOD</a:t>
            </a:r>
            <a:r>
              <a:rPr lang="en-US" altLang="en-US" sz="2000" b="1">
                <a:solidFill>
                  <a:srgbClr val="FFFFFF"/>
                </a:solidFill>
                <a:cs typeface="Times New Roman" pitchFamily="18" charset="0"/>
              </a:rPr>
              <a:t> 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247813" name="Rectangle 6"/>
          <p:cNvSpPr>
            <a:spLocks noChangeArrowheads="1"/>
          </p:cNvSpPr>
          <p:nvPr/>
        </p:nvSpPr>
        <p:spPr bwMode="auto">
          <a:xfrm>
            <a:off x="6032500" y="1143000"/>
            <a:ext cx="2103438" cy="727075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0000"/>
                </a:solidFill>
                <a:cs typeface="Times New Roman" pitchFamily="18" charset="0"/>
              </a:rPr>
              <a:t>INDIRECT METHOD</a:t>
            </a:r>
          </a:p>
          <a:p>
            <a:pPr algn="ctr"/>
            <a:r>
              <a:rPr lang="en-US" altLang="en-US" sz="2400" b="1" dirty="0">
                <a:solidFill>
                  <a:srgbClr val="CC3300"/>
                </a:solidFill>
                <a:cs typeface="Times New Roman" pitchFamily="18" charset="0"/>
              </a:rPr>
              <a:t>(Serology)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2275" y="1844675"/>
            <a:ext cx="1236663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Specimen  </a:t>
            </a:r>
          </a:p>
        </p:txBody>
      </p:sp>
      <p:sp>
        <p:nvSpPr>
          <p:cNvPr id="247815" name="Down Arrow 8"/>
          <p:cNvSpPr>
            <a:spLocks noChangeArrowheads="1"/>
          </p:cNvSpPr>
          <p:nvPr/>
        </p:nvSpPr>
        <p:spPr bwMode="auto">
          <a:xfrm>
            <a:off x="2209800" y="1524000"/>
            <a:ext cx="152400" cy="304800"/>
          </a:xfrm>
          <a:prstGeom prst="downArrow">
            <a:avLst>
              <a:gd name="adj1" fmla="val 50000"/>
              <a:gd name="adj2" fmla="val 33093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16" name="Rectangle 9"/>
          <p:cNvSpPr>
            <a:spLocks noChangeArrowheads="1"/>
          </p:cNvSpPr>
          <p:nvPr/>
        </p:nvSpPr>
        <p:spPr bwMode="auto">
          <a:xfrm>
            <a:off x="457200" y="3505200"/>
            <a:ext cx="1981200" cy="392113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ea typeface="Majalla UI"/>
                <a:cs typeface="Majalla UI"/>
              </a:rPr>
              <a:t> </a:t>
            </a:r>
            <a:r>
              <a:rPr lang="en-US" altLang="en-US" sz="1600">
                <a:solidFill>
                  <a:srgbClr val="000000"/>
                </a:solidFill>
                <a:ea typeface="Majalla UI"/>
                <a:cs typeface="Majalla UI"/>
              </a:rPr>
              <a:t>Culture technique</a:t>
            </a:r>
          </a:p>
        </p:txBody>
      </p:sp>
      <p:sp>
        <p:nvSpPr>
          <p:cNvPr id="247817" name="Left Brace 11"/>
          <p:cNvSpPr>
            <a:spLocks/>
          </p:cNvSpPr>
          <p:nvPr/>
        </p:nvSpPr>
        <p:spPr bwMode="auto">
          <a:xfrm rot="5400000">
            <a:off x="2476500" y="1409700"/>
            <a:ext cx="685800" cy="3657600"/>
          </a:xfrm>
          <a:prstGeom prst="leftBrace">
            <a:avLst>
              <a:gd name="adj1" fmla="val 6667"/>
              <a:gd name="adj2" fmla="val 78829"/>
            </a:avLst>
          </a:prstGeom>
          <a:noFill/>
          <a:ln w="38100" algn="ctr">
            <a:solidFill>
              <a:srgbClr val="3B4453"/>
            </a:solidFill>
            <a:round/>
            <a:headEnd type="triangle" w="med" len="med"/>
            <a:tailEnd type="triangle" w="med" len="med"/>
          </a:ln>
          <a:effectLst>
            <a:outerShdw dist="38100" dir="540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3581400"/>
            <a:ext cx="2209800" cy="361950"/>
          </a:xfrm>
          <a:prstGeom prst="rect">
            <a:avLst/>
          </a:prstGeom>
          <a:solidFill>
            <a:srgbClr val="A4D0F8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Non-culture technique</a:t>
            </a:r>
          </a:p>
        </p:txBody>
      </p:sp>
      <p:sp>
        <p:nvSpPr>
          <p:cNvPr id="247819" name="Down Arrow 14"/>
          <p:cNvSpPr>
            <a:spLocks noChangeArrowheads="1"/>
          </p:cNvSpPr>
          <p:nvPr/>
        </p:nvSpPr>
        <p:spPr bwMode="auto">
          <a:xfrm>
            <a:off x="9144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0" name="Rectangle 17"/>
          <p:cNvSpPr>
            <a:spLocks noChangeArrowheads="1"/>
          </p:cNvSpPr>
          <p:nvPr/>
        </p:nvSpPr>
        <p:spPr bwMode="auto">
          <a:xfrm>
            <a:off x="381000" y="6172200"/>
            <a:ext cx="2362200" cy="369888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latin typeface="Constantia" pitchFamily="18" charset="0"/>
              </a:rPr>
              <a:t>Antibiotic sensitivity</a:t>
            </a:r>
          </a:p>
        </p:txBody>
      </p:sp>
      <p:sp>
        <p:nvSpPr>
          <p:cNvPr id="247821" name="Down Arrow 19"/>
          <p:cNvSpPr>
            <a:spLocks noChangeArrowheads="1"/>
          </p:cNvSpPr>
          <p:nvPr/>
        </p:nvSpPr>
        <p:spPr bwMode="auto">
          <a:xfrm>
            <a:off x="4572000" y="3962400"/>
            <a:ext cx="142875" cy="266700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2" name="Rectangle 20"/>
          <p:cNvSpPr>
            <a:spLocks noChangeArrowheads="1"/>
          </p:cNvSpPr>
          <p:nvPr/>
        </p:nvSpPr>
        <p:spPr bwMode="auto">
          <a:xfrm>
            <a:off x="5214938" y="2214563"/>
            <a:ext cx="3243262" cy="984250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>
                <a:solidFill>
                  <a:srgbClr val="000000"/>
                </a:solidFill>
              </a:rPr>
              <a:t>Detection of</a:t>
            </a:r>
            <a:endParaRPr lang="en-US" altLang="en-US" u="sng">
              <a:solidFill>
                <a:srgbClr val="000000"/>
              </a:solidFill>
            </a:endParaRPr>
          </a:p>
          <a:p>
            <a:r>
              <a:rPr lang="en-US" altLang="en-US" sz="2000">
                <a:solidFill>
                  <a:srgbClr val="000000"/>
                </a:solidFill>
              </a:rPr>
              <a:t>-IgM</a:t>
            </a:r>
          </a:p>
          <a:p>
            <a:r>
              <a:rPr lang="en-US" altLang="en-US" sz="2000">
                <a:solidFill>
                  <a:srgbClr val="000000"/>
                </a:solidFill>
              </a:rPr>
              <a:t>-rising titre of IgG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7823" name="Down Arrow 21"/>
          <p:cNvSpPr>
            <a:spLocks noChangeArrowheads="1"/>
          </p:cNvSpPr>
          <p:nvPr/>
        </p:nvSpPr>
        <p:spPr bwMode="auto">
          <a:xfrm>
            <a:off x="7092950" y="1844675"/>
            <a:ext cx="144463" cy="360363"/>
          </a:xfrm>
          <a:prstGeom prst="downArrow">
            <a:avLst>
              <a:gd name="adj1" fmla="val 50000"/>
              <a:gd name="adj2" fmla="val 50005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4" name="Text Box 23"/>
          <p:cNvSpPr txBox="1">
            <a:spLocks noChangeArrowheads="1"/>
          </p:cNvSpPr>
          <p:nvPr/>
        </p:nvSpPr>
        <p:spPr bwMode="auto">
          <a:xfrm>
            <a:off x="1371600" y="2500313"/>
            <a:ext cx="1752600" cy="382587"/>
          </a:xfrm>
          <a:prstGeom prst="rect">
            <a:avLst/>
          </a:prstGeom>
          <a:solidFill>
            <a:srgbClr val="A4D0F8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000000"/>
                </a:solidFill>
              </a:rPr>
              <a:t>Microscopy</a:t>
            </a:r>
          </a:p>
        </p:txBody>
      </p:sp>
      <p:sp>
        <p:nvSpPr>
          <p:cNvPr id="247825" name="Down Arrow 8"/>
          <p:cNvSpPr>
            <a:spLocks noChangeArrowheads="1"/>
          </p:cNvSpPr>
          <p:nvPr/>
        </p:nvSpPr>
        <p:spPr bwMode="auto">
          <a:xfrm>
            <a:off x="2209800" y="2209800"/>
            <a:ext cx="152400" cy="304800"/>
          </a:xfrm>
          <a:prstGeom prst="downArrow">
            <a:avLst>
              <a:gd name="adj1" fmla="val 50000"/>
              <a:gd name="adj2" fmla="val 24722"/>
            </a:avLst>
          </a:prstGeom>
          <a:solidFill>
            <a:schemeClr val="tx1"/>
          </a:solidFill>
          <a:ln w="25400" algn="ctr">
            <a:solidFill>
              <a:srgbClr val="BFBFB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6" name="Down Arrow 19"/>
          <p:cNvSpPr>
            <a:spLocks noChangeArrowheads="1"/>
          </p:cNvSpPr>
          <p:nvPr/>
        </p:nvSpPr>
        <p:spPr bwMode="auto">
          <a:xfrm>
            <a:off x="914400" y="5876925"/>
            <a:ext cx="201613" cy="288925"/>
          </a:xfrm>
          <a:prstGeom prst="downArrow">
            <a:avLst>
              <a:gd name="adj1" fmla="val 50000"/>
              <a:gd name="adj2" fmla="val 38388"/>
            </a:avLst>
          </a:prstGeom>
          <a:solidFill>
            <a:schemeClr val="tx1"/>
          </a:solidFill>
          <a:ln w="25400" algn="ctr">
            <a:solidFill>
              <a:srgbClr val="4F4F4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47827" name="Rectangle 15"/>
          <p:cNvSpPr>
            <a:spLocks noChangeArrowheads="1"/>
          </p:cNvSpPr>
          <p:nvPr/>
        </p:nvSpPr>
        <p:spPr bwMode="auto">
          <a:xfrm>
            <a:off x="457200" y="4267200"/>
            <a:ext cx="2819400" cy="1643063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Identification </a:t>
            </a:r>
            <a:r>
              <a:rPr lang="en-US" altLang="en-US">
                <a:solidFill>
                  <a:srgbClr val="000000"/>
                </a:solidFill>
              </a:rPr>
              <a:t>e.g.</a:t>
            </a:r>
          </a:p>
          <a:p>
            <a:r>
              <a:rPr lang="en-US" altLang="en-US">
                <a:solidFill>
                  <a:srgbClr val="000000"/>
                </a:solidFill>
              </a:rPr>
              <a:t>-Microscopy</a:t>
            </a:r>
          </a:p>
          <a:p>
            <a:r>
              <a:rPr lang="en-US" altLang="en-US">
                <a:solidFill>
                  <a:srgbClr val="000000"/>
                </a:solidFill>
              </a:rPr>
              <a:t>-Bioch. reactions</a:t>
            </a:r>
          </a:p>
          <a:p>
            <a:r>
              <a:rPr lang="en-US" altLang="en-US" sz="2800" b="1">
                <a:solidFill>
                  <a:srgbClr val="CC3300"/>
                </a:solidFill>
              </a:rPr>
              <a:t>-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US" altLang="en-US" sz="2400" b="1">
                <a:solidFill>
                  <a:srgbClr val="CC3300"/>
                </a:solidFill>
              </a:rPr>
              <a:t>Serology</a:t>
            </a:r>
          </a:p>
          <a:p>
            <a:r>
              <a:rPr lang="en-US" altLang="en-US">
                <a:solidFill>
                  <a:srgbClr val="000000"/>
                </a:solidFill>
              </a:rPr>
              <a:t>- DNA probes.</a:t>
            </a:r>
          </a:p>
        </p:txBody>
      </p:sp>
      <p:sp>
        <p:nvSpPr>
          <p:cNvPr id="247828" name="Rectangle 18"/>
          <p:cNvSpPr>
            <a:spLocks noChangeArrowheads="1"/>
          </p:cNvSpPr>
          <p:nvPr/>
        </p:nvSpPr>
        <p:spPr bwMode="auto">
          <a:xfrm>
            <a:off x="3581400" y="4267200"/>
            <a:ext cx="2719388" cy="830263"/>
          </a:xfrm>
          <a:prstGeom prst="rect">
            <a:avLst/>
          </a:prstGeom>
          <a:solidFill>
            <a:srgbClr val="A4D0F8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000">
                <a:solidFill>
                  <a:srgbClr val="000000"/>
                </a:solidFill>
              </a:rPr>
              <a:t>- Molecular methods</a:t>
            </a:r>
          </a:p>
          <a:p>
            <a:r>
              <a:rPr lang="en-US" altLang="en-US" sz="2400" b="1">
                <a:solidFill>
                  <a:srgbClr val="CC3300"/>
                </a:solidFill>
              </a:rPr>
              <a:t>-</a:t>
            </a:r>
            <a:r>
              <a:rPr lang="en-US" altLang="en-US" sz="2800" b="1">
                <a:solidFill>
                  <a:srgbClr val="000000"/>
                </a:solidFill>
              </a:rPr>
              <a:t> </a:t>
            </a:r>
            <a:r>
              <a:rPr lang="en-US" altLang="en-US" sz="2400" b="1">
                <a:solidFill>
                  <a:srgbClr val="CC3300"/>
                </a:solidFill>
              </a:rPr>
              <a:t>Serology</a:t>
            </a:r>
            <a:r>
              <a:rPr lang="en-US" altLang="en-US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03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Box 1"/>
          <p:cNvSpPr txBox="1">
            <a:spLocks noChangeArrowheads="1"/>
          </p:cNvSpPr>
          <p:nvPr/>
        </p:nvSpPr>
        <p:spPr bwMode="auto">
          <a:xfrm>
            <a:off x="827088" y="404813"/>
            <a:ext cx="7345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50825" y="692150"/>
            <a:ext cx="8785225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3200" b="1" kern="0" dirty="0">
                <a:latin typeface="Calibri" pitchFamily="34" charset="0"/>
                <a:cs typeface="Calibri" pitchFamily="34" charset="0"/>
              </a:rPr>
              <a:t>Antigen-Antibody reactions </a:t>
            </a:r>
            <a:r>
              <a:rPr lang="en-GB" sz="3200" b="1" i="1" kern="0" dirty="0">
                <a:latin typeface="Calibri" pitchFamily="34" charset="0"/>
                <a:cs typeface="Calibri" pitchFamily="34" charset="0"/>
              </a:rPr>
              <a:t>in vitro </a:t>
            </a:r>
            <a:r>
              <a:rPr lang="en-GB" sz="3200" b="1" kern="0" dirty="0">
                <a:latin typeface="Calibri" pitchFamily="34" charset="0"/>
                <a:cs typeface="Calibri" pitchFamily="34" charset="0"/>
              </a:rPr>
              <a:t>= </a:t>
            </a:r>
            <a:r>
              <a:rPr lang="en-GB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Serology</a:t>
            </a:r>
          </a:p>
        </p:txBody>
      </p:sp>
      <p:sp>
        <p:nvSpPr>
          <p:cNvPr id="249860" name="TextBox 3"/>
          <p:cNvSpPr txBox="1">
            <a:spLocks noChangeArrowheads="1"/>
          </p:cNvSpPr>
          <p:nvPr/>
        </p:nvSpPr>
        <p:spPr bwMode="auto">
          <a:xfrm>
            <a:off x="971550" y="1700213"/>
            <a:ext cx="3960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49862" name="TextBox 5"/>
          <p:cNvSpPr txBox="1">
            <a:spLocks noChangeArrowheads="1"/>
          </p:cNvSpPr>
          <p:nvPr/>
        </p:nvSpPr>
        <p:spPr bwMode="auto">
          <a:xfrm>
            <a:off x="5003800" y="1989138"/>
            <a:ext cx="3744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249863" name="TextBox 6"/>
          <p:cNvSpPr txBox="1">
            <a:spLocks noChangeArrowheads="1"/>
          </p:cNvSpPr>
          <p:nvPr/>
        </p:nvSpPr>
        <p:spPr bwMode="auto">
          <a:xfrm>
            <a:off x="4427538" y="213360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249864" name="Picture 5" descr="antigen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33588"/>
            <a:ext cx="52561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4720" t="36000" r="35038" b="15001"/>
          <a:stretch/>
        </p:blipFill>
        <p:spPr>
          <a:xfrm>
            <a:off x="109066" y="1792088"/>
            <a:ext cx="8855421" cy="40515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436096" y="650061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latin typeface="-apple-system"/>
              </a:rPr>
              <a:t>Image Source: </a:t>
            </a:r>
            <a:r>
              <a:rPr lang="en-US" sz="1100" dirty="0">
                <a:solidFill>
                  <a:srgbClr val="0E33C9"/>
                </a:solidFill>
                <a:latin typeface="-apple-system"/>
                <a:hlinkClick r:id="rId5"/>
              </a:rPr>
              <a:t>Biology Online</a:t>
            </a:r>
            <a:r>
              <a:rPr lang="en-US" sz="1100" dirty="0">
                <a:solidFill>
                  <a:srgbClr val="000000"/>
                </a:solidFill>
                <a:latin typeface="-apple-system"/>
              </a:rPr>
              <a:t> and </a:t>
            </a:r>
            <a:r>
              <a:rPr lang="en-US" sz="1100" dirty="0">
                <a:solidFill>
                  <a:srgbClr val="0E33C9"/>
                </a:solidFill>
                <a:latin typeface="-apple-system"/>
                <a:hlinkClick r:id="rId6"/>
              </a:rPr>
              <a:t>Lumen Learning</a:t>
            </a:r>
            <a:r>
              <a:rPr lang="en-US" sz="1100" dirty="0">
                <a:solidFill>
                  <a:srgbClr val="000000"/>
                </a:solidFill>
                <a:latin typeface="-apple-system"/>
              </a:rPr>
              <a:t>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558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" y="207004"/>
            <a:ext cx="8954438" cy="646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1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8" y="207004"/>
            <a:ext cx="8954438" cy="646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504" y="3212976"/>
            <a:ext cx="4680520" cy="352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18-03_Precipiti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76490"/>
            <a:ext cx="4907632" cy="43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</a:t>
            </a:r>
            <a:r>
              <a:rPr lang="en-US" b="1" dirty="0" err="1" smtClean="0"/>
              <a:t>recipitation</a:t>
            </a:r>
            <a:r>
              <a:rPr lang="en-US" b="1" dirty="0" smtClean="0"/>
              <a:t> </a:t>
            </a:r>
            <a:r>
              <a:rPr lang="en-US" b="1" dirty="0"/>
              <a:t>in solution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4704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Ring </a:t>
            </a:r>
            <a:r>
              <a:rPr lang="en-US" b="1" dirty="0"/>
              <a:t>test:</a:t>
            </a:r>
            <a:r>
              <a:rPr lang="en-US" dirty="0"/>
              <a:t> </a:t>
            </a:r>
            <a:endParaRPr lang="cs-CZ" dirty="0" smtClean="0"/>
          </a:p>
          <a:p>
            <a:pPr lvl="1"/>
            <a:r>
              <a:rPr lang="en-US" sz="2200" dirty="0" smtClean="0"/>
              <a:t>C-reactive </a:t>
            </a:r>
            <a:r>
              <a:rPr lang="en-US" sz="2200" dirty="0"/>
              <a:t>protein (CRP</a:t>
            </a:r>
            <a:r>
              <a:rPr lang="en-US" sz="2200" dirty="0" smtClean="0"/>
              <a:t>)</a:t>
            </a:r>
            <a:endParaRPr lang="cs-CZ" sz="2200" dirty="0" smtClean="0"/>
          </a:p>
          <a:p>
            <a:pPr lvl="1"/>
            <a:r>
              <a:rPr lang="en-US" sz="2200" dirty="0" smtClean="0"/>
              <a:t>Lancefield </a:t>
            </a:r>
            <a:r>
              <a:rPr lang="en-US" sz="2200" dirty="0"/>
              <a:t>grouping of β-</a:t>
            </a:r>
            <a:r>
              <a:rPr lang="en-US" sz="2200" dirty="0" err="1"/>
              <a:t>haemolytic</a:t>
            </a:r>
            <a:r>
              <a:rPr lang="en-US" sz="2200" dirty="0"/>
              <a:t> </a:t>
            </a:r>
            <a:r>
              <a:rPr lang="en-US" sz="2200" dirty="0" smtClean="0"/>
              <a:t>streptococci</a:t>
            </a:r>
            <a:endParaRPr lang="cs-CZ" sz="2200" dirty="0" smtClean="0"/>
          </a:p>
          <a:p>
            <a:pPr lvl="1"/>
            <a:r>
              <a:rPr lang="en-US" sz="2200" dirty="0" smtClean="0"/>
              <a:t>Ascoli’s </a:t>
            </a:r>
            <a:r>
              <a:rPr lang="en-US" sz="2200" dirty="0" err="1"/>
              <a:t>thermoprecipitin</a:t>
            </a:r>
            <a:r>
              <a:rPr lang="en-US" sz="2200" dirty="0"/>
              <a:t> </a:t>
            </a:r>
            <a:r>
              <a:rPr lang="en-US" sz="2200" dirty="0" smtClean="0"/>
              <a:t>test</a:t>
            </a:r>
            <a:r>
              <a:rPr lang="cs-CZ" sz="2200" dirty="0" smtClean="0"/>
              <a:t> (</a:t>
            </a:r>
            <a:r>
              <a:rPr lang="cs-CZ" sz="2200" i="1" dirty="0" smtClean="0"/>
              <a:t>B. </a:t>
            </a:r>
            <a:r>
              <a:rPr lang="cs-CZ" sz="2200" i="1" dirty="0" err="1" smtClean="0"/>
              <a:t>anthracis</a:t>
            </a:r>
            <a:r>
              <a:rPr lang="cs-CZ" sz="2200" dirty="0" smtClean="0"/>
              <a:t>)</a:t>
            </a:r>
          </a:p>
          <a:p>
            <a:pPr lvl="1"/>
            <a:endParaRPr lang="en-US" dirty="0"/>
          </a:p>
          <a:p>
            <a:r>
              <a:rPr lang="en-US" b="1" dirty="0"/>
              <a:t>Flocculation test: </a:t>
            </a:r>
            <a:endParaRPr lang="cs-CZ" dirty="0" smtClean="0"/>
          </a:p>
          <a:p>
            <a:pPr lvl="1"/>
            <a:r>
              <a:rPr lang="en-US" b="1" dirty="0" smtClean="0"/>
              <a:t>slide test</a:t>
            </a:r>
            <a:r>
              <a:rPr lang="cs-CZ" dirty="0" smtClean="0"/>
              <a:t>: </a:t>
            </a:r>
            <a:r>
              <a:rPr lang="en-US" b="1" dirty="0" smtClean="0"/>
              <a:t> </a:t>
            </a:r>
            <a:endParaRPr lang="en-US" dirty="0" smtClean="0"/>
          </a:p>
          <a:p>
            <a:pPr lvl="2"/>
            <a:r>
              <a:rPr lang="cs-CZ" b="1" dirty="0" smtClean="0"/>
              <a:t>VDRL</a:t>
            </a:r>
            <a:r>
              <a:rPr lang="en-US" dirty="0"/>
              <a:t> </a:t>
            </a:r>
            <a:r>
              <a:rPr lang="cs-CZ" dirty="0" smtClean="0"/>
              <a:t>(</a:t>
            </a:r>
            <a:r>
              <a:rPr lang="en-US" sz="1900" b="1" dirty="0"/>
              <a:t>Venereal Disease Research </a:t>
            </a:r>
            <a:r>
              <a:rPr lang="en-US" sz="1900" b="1" dirty="0" smtClean="0"/>
              <a:t>Laboratory</a:t>
            </a:r>
            <a:r>
              <a:rPr lang="cs-CZ" b="1" dirty="0" smtClean="0"/>
              <a:t>)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en-US" dirty="0" smtClean="0"/>
              <a:t>syphilis </a:t>
            </a:r>
          </a:p>
          <a:p>
            <a:pPr lvl="1"/>
            <a:r>
              <a:rPr lang="en-US" b="1" dirty="0" smtClean="0"/>
              <a:t>Tube test </a:t>
            </a:r>
          </a:p>
          <a:p>
            <a:pPr lvl="2"/>
            <a:r>
              <a:rPr lang="en-US" dirty="0" smtClean="0"/>
              <a:t>for </a:t>
            </a:r>
            <a:r>
              <a:rPr lang="en-US" dirty="0"/>
              <a:t>standardization of toxins and </a:t>
            </a:r>
            <a:r>
              <a:rPr lang="en-US" dirty="0" smtClean="0"/>
              <a:t>toxoids</a:t>
            </a:r>
          </a:p>
          <a:p>
            <a:pPr lvl="2"/>
            <a:r>
              <a:rPr lang="en-US" dirty="0" smtClean="0"/>
              <a:t>Kahn </a:t>
            </a:r>
            <a:r>
              <a:rPr lang="en-US" dirty="0"/>
              <a:t>test for </a:t>
            </a:r>
            <a:r>
              <a:rPr lang="en-US" dirty="0" smtClean="0"/>
              <a:t>syphilis</a:t>
            </a:r>
            <a:endParaRPr lang="en-US" dirty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5157192"/>
            <a:ext cx="2838450" cy="1609725"/>
          </a:xfrm>
          <a:prstGeom prst="rect">
            <a:avLst/>
          </a:prstGeom>
        </p:spPr>
      </p:pic>
      <p:pic>
        <p:nvPicPr>
          <p:cNvPr id="4100" name="Picture 4" descr="Learning objectives At the end of the presentation, participants shoul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t="28206" r="10857" b="23333"/>
          <a:stretch/>
        </p:blipFill>
        <p:spPr bwMode="auto">
          <a:xfrm>
            <a:off x="6351289" y="3356992"/>
            <a:ext cx="2746972" cy="89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18-03_Precipitin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b="7201"/>
          <a:stretch/>
        </p:blipFill>
        <p:spPr bwMode="auto">
          <a:xfrm>
            <a:off x="8172400" y="846139"/>
            <a:ext cx="944050" cy="22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Precipitation in agar</a:t>
            </a:r>
            <a:r>
              <a:rPr lang="cs-CZ" b="1" dirty="0"/>
              <a:t> (</a:t>
            </a:r>
            <a:r>
              <a:rPr lang="cs-CZ" b="1" i="1" dirty="0" err="1"/>
              <a:t>immunodiffusion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000" dirty="0" smtClean="0"/>
              <a:t>antigen-antibody </a:t>
            </a:r>
            <a:r>
              <a:rPr lang="en-US" sz="2000" dirty="0"/>
              <a:t>combination occurs by means of </a:t>
            </a:r>
            <a:r>
              <a:rPr lang="en-US" sz="2000" dirty="0" smtClean="0"/>
              <a:t>diffusion</a:t>
            </a:r>
            <a:r>
              <a:rPr lang="cs-CZ" sz="2000" dirty="0" smtClean="0"/>
              <a:t> in </a:t>
            </a:r>
            <a:r>
              <a:rPr lang="cs-CZ" sz="2000" dirty="0" err="1" smtClean="0"/>
              <a:t>the</a:t>
            </a:r>
            <a:r>
              <a:rPr lang="cs-CZ" sz="2000" dirty="0" smtClean="0"/>
              <a:t> gel, </a:t>
            </a:r>
            <a:r>
              <a:rPr lang="cs-CZ" sz="2000" dirty="0" err="1" smtClean="0"/>
              <a:t>which</a:t>
            </a:r>
            <a:r>
              <a:rPr lang="cs-CZ" sz="2000" dirty="0" smtClean="0"/>
              <a:t> </a:t>
            </a:r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dependent</a:t>
            </a:r>
            <a:r>
              <a:rPr lang="cs-CZ" sz="2000" dirty="0" smtClean="0"/>
              <a:t> on </a:t>
            </a:r>
            <a:r>
              <a:rPr lang="en-US" sz="2000" dirty="0"/>
              <a:t>the size of the </a:t>
            </a:r>
            <a:r>
              <a:rPr lang="en-US" sz="2000" dirty="0" smtClean="0"/>
              <a:t>particles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2050" name="Picture 2" descr="Double immunodiffusion assay. | Download Scientific Diag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02" y="4643112"/>
            <a:ext cx="2479626" cy="143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xplanation of Coccidioides Diagnostic Testing | UC Davis Center for Valley  Fe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7" r="55162" b="27987"/>
          <a:stretch/>
        </p:blipFill>
        <p:spPr bwMode="auto">
          <a:xfrm>
            <a:off x="107504" y="2723117"/>
            <a:ext cx="3528392" cy="164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xplanation of Coccidioides Diagnostic Testing | UC Davis Center for Valley  Fe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4" r="1"/>
          <a:stretch/>
        </p:blipFill>
        <p:spPr bwMode="auto">
          <a:xfrm>
            <a:off x="5724128" y="2180423"/>
            <a:ext cx="2808312" cy="228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hnutá šipka 3"/>
          <p:cNvSpPr/>
          <p:nvPr/>
        </p:nvSpPr>
        <p:spPr>
          <a:xfrm flipV="1">
            <a:off x="1804343" y="4711291"/>
            <a:ext cx="1224136" cy="762878"/>
          </a:xfrm>
          <a:prstGeom prst="bentArrow">
            <a:avLst>
              <a:gd name="adj1" fmla="val 2602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hnutá šipka 7"/>
          <p:cNvSpPr/>
          <p:nvPr/>
        </p:nvSpPr>
        <p:spPr>
          <a:xfrm rot="16200000" flipV="1">
            <a:off x="6422809" y="4392700"/>
            <a:ext cx="762877" cy="12961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114800" y="648643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https://health.ucdavis.edu/valley-fever/about-valley-fever/coccidioides-diagnostic-testing/index.html</a:t>
            </a:r>
          </a:p>
        </p:txBody>
      </p:sp>
    </p:spTree>
    <p:extLst>
      <p:ext uri="{BB962C8B-B14F-4D97-AF65-F5344CB8AC3E}">
        <p14:creationId xmlns:p14="http://schemas.microsoft.com/office/powerpoint/2010/main" val="29175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Precipitation in agar with an electric </a:t>
            </a:r>
            <a:r>
              <a:rPr lang="en-US" dirty="0" smtClean="0"/>
              <a:t>field</a:t>
            </a:r>
            <a:r>
              <a:rPr lang="cs-CZ" dirty="0" smtClean="0"/>
              <a:t> (</a:t>
            </a:r>
            <a:r>
              <a:rPr lang="cs-CZ" i="1" dirty="0" err="1" smtClean="0"/>
              <a:t>immunoelectrophoresis</a:t>
            </a:r>
            <a:r>
              <a:rPr lang="cs-CZ" dirty="0" smtClean="0"/>
              <a:t>)</a:t>
            </a:r>
            <a:endParaRPr lang="en-US" dirty="0"/>
          </a:p>
        </p:txBody>
      </p:sp>
      <p:pic>
        <p:nvPicPr>
          <p:cNvPr id="2052" name="Picture 4" descr="Counter Current Immunoelectrophoresis Principle, Procedure, Result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 t="57836"/>
          <a:stretch/>
        </p:blipFill>
        <p:spPr bwMode="auto">
          <a:xfrm>
            <a:off x="1495400" y="2492896"/>
            <a:ext cx="6153200" cy="231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283968" y="645333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https://microbiologynote.com/counter-current-immunoelectrophoresis/</a:t>
            </a:r>
          </a:p>
        </p:txBody>
      </p:sp>
    </p:spTree>
    <p:extLst>
      <p:ext uri="{BB962C8B-B14F-4D97-AF65-F5344CB8AC3E}">
        <p14:creationId xmlns:p14="http://schemas.microsoft.com/office/powerpoint/2010/main" val="28806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418"/>
          <a:stretch/>
        </p:blipFill>
        <p:spPr>
          <a:xfrm>
            <a:off x="107504" y="-4019"/>
            <a:ext cx="5328592" cy="710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Pouring the Culture Plates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832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230679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4896544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Serological </a:t>
            </a:r>
            <a:r>
              <a:rPr lang="en-US" sz="3600" b="1" u="sng" dirty="0">
                <a:solidFill>
                  <a:srgbClr val="FF0000"/>
                </a:solidFill>
              </a:rPr>
              <a:t>/ Immunological </a:t>
            </a:r>
            <a:r>
              <a:rPr lang="en-US" sz="3600" b="1" u="sng" dirty="0" smtClean="0">
                <a:solidFill>
                  <a:srgbClr val="FF0000"/>
                </a:solidFill>
              </a:rPr>
              <a:t>Methods</a:t>
            </a:r>
          </a:p>
          <a:p>
            <a:pPr marL="0" indent="0">
              <a:buNone/>
            </a:pPr>
            <a:r>
              <a:rPr lang="en-US" dirty="0" smtClean="0"/>
              <a:t>	demonstrating </a:t>
            </a:r>
            <a:r>
              <a:rPr lang="en-US" dirty="0"/>
              <a:t>an antigen-antibody </a:t>
            </a:r>
            <a:r>
              <a:rPr lang="en-US" dirty="0" smtClean="0"/>
              <a:t>reaction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Haemagglutination</a:t>
            </a:r>
            <a:r>
              <a:rPr lang="en-US" b="1" dirty="0" smtClean="0"/>
              <a:t> </a:t>
            </a:r>
            <a:r>
              <a:rPr lang="en-US" b="1" dirty="0"/>
              <a:t>Assay (HA</a:t>
            </a:r>
            <a:r>
              <a:rPr lang="en-US" b="1" dirty="0" smtClean="0"/>
              <a:t>)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HI)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Virus </a:t>
            </a:r>
            <a:r>
              <a:rPr lang="en-US" b="1" dirty="0" smtClean="0"/>
              <a:t>neutralization </a:t>
            </a:r>
            <a:r>
              <a:rPr lang="en-US" dirty="0" smtClean="0"/>
              <a:t>- </a:t>
            </a:r>
            <a:r>
              <a:rPr lang="en-US" sz="2000" dirty="0"/>
              <a:t>antibody prevents or lowers </a:t>
            </a:r>
            <a:r>
              <a:rPr lang="en-US" sz="2000" dirty="0" smtClean="0"/>
              <a:t>the </a:t>
            </a:r>
            <a:r>
              <a:rPr lang="en-US" sz="2000" dirty="0"/>
              <a:t>viral infectivity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Immunostaining</a:t>
            </a: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sz="2000" dirty="0" smtClean="0"/>
              <a:t>Immunofluorescence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Immunoprecipitation</a:t>
            </a:r>
            <a:r>
              <a:rPr lang="en-US" b="1" dirty="0" smtClean="0"/>
              <a:t> / </a:t>
            </a:r>
            <a:r>
              <a:rPr lang="en-US" b="1" dirty="0" err="1" smtClean="0"/>
              <a:t>Immunoblot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smtClean="0"/>
              <a:t>ELISA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459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>
                <a:solidFill>
                  <a:srgbClr val="009900"/>
                </a:solidFill>
                <a:latin typeface="Calibri" pitchFamily="34" charset="0"/>
              </a:rPr>
              <a:t/>
            </a:r>
            <a:br>
              <a:rPr lang="en-US" altLang="en-US" sz="4000" b="1" dirty="0" smtClean="0">
                <a:solidFill>
                  <a:srgbClr val="009900"/>
                </a:solidFill>
                <a:latin typeface="Calibri" pitchFamily="34" charset="0"/>
              </a:rPr>
            </a:br>
            <a: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  <a:t>AGGLUTINATION</a:t>
            </a:r>
            <a:endParaRPr lang="en-GB" altLang="en-US" sz="3600" b="1" dirty="0" smtClean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009900"/>
                </a:solidFill>
              </a:rPr>
              <a:t>Soluble</a:t>
            </a:r>
            <a:r>
              <a:rPr lang="en-US" altLang="en-US" dirty="0" smtClean="0"/>
              <a:t> antigen + antibody → </a:t>
            </a:r>
            <a:r>
              <a:rPr lang="en-US" altLang="en-US" b="1" dirty="0" smtClean="0">
                <a:solidFill>
                  <a:schemeClr val="accent2"/>
                </a:solidFill>
              </a:rPr>
              <a:t>precipitation</a:t>
            </a:r>
          </a:p>
          <a:p>
            <a:pPr eaLnBrk="1" hangingPunct="1">
              <a:buFontTx/>
              <a:buNone/>
            </a:pPr>
            <a:r>
              <a:rPr lang="en-US" altLang="en-US" sz="2800" dirty="0" smtClean="0"/>
              <a:t>                                                    </a:t>
            </a:r>
            <a:r>
              <a:rPr lang="en-US" altLang="en-US" sz="2800" i="1" dirty="0" smtClean="0"/>
              <a:t>Not very sensitive!!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dirty="0" smtClean="0"/>
              <a:t>We can convert to</a:t>
            </a:r>
            <a:r>
              <a:rPr lang="en-US" altLang="en-US" sz="6000" b="1" dirty="0" smtClean="0">
                <a:solidFill>
                  <a:srgbClr val="CC0000"/>
                </a:solidFill>
                <a:latin typeface="Garamond" pitchFamily="18" charset="0"/>
              </a:rPr>
              <a:t> </a:t>
            </a:r>
            <a:r>
              <a:rPr lang="en-US" altLang="en-US" b="1" dirty="0" smtClean="0">
                <a:solidFill>
                  <a:srgbClr val="CC0000"/>
                </a:solidFill>
              </a:rPr>
              <a:t>agglutination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sz="2400" dirty="0" smtClean="0">
                <a:latin typeface="Calibri" pitchFamily="34" charset="0"/>
              </a:rPr>
              <a:t>known reactant becomes particulate		</a:t>
            </a:r>
            <a:r>
              <a:rPr lang="en-US" altLang="en-US" i="1" dirty="0" smtClean="0"/>
              <a:t>more sensitive !!!</a:t>
            </a:r>
            <a:endParaRPr lang="en-GB" altLang="en-US" i="1" dirty="0" smtClean="0"/>
          </a:p>
        </p:txBody>
      </p:sp>
      <p:sp>
        <p:nvSpPr>
          <p:cNvPr id="262148" name="Right Arrow 3"/>
          <p:cNvSpPr>
            <a:spLocks noChangeArrowheads="1"/>
          </p:cNvSpPr>
          <p:nvPr/>
        </p:nvSpPr>
        <p:spPr bwMode="auto">
          <a:xfrm>
            <a:off x="5083473" y="5158904"/>
            <a:ext cx="568647" cy="214312"/>
          </a:xfrm>
          <a:prstGeom prst="rightArrow">
            <a:avLst>
              <a:gd name="adj1" fmla="val 50000"/>
              <a:gd name="adj2" fmla="val 5001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3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98587"/>
          </a:xfrm>
        </p:spPr>
        <p:txBody>
          <a:bodyPr>
            <a:normAutofit/>
          </a:bodyPr>
          <a:lstStyle/>
          <a:p>
            <a:pPr marL="484188" eaLnBrk="1" hangingPunct="1"/>
            <a:r>
              <a:rPr lang="en-US" sz="4000" b="1" dirty="0" smtClean="0">
                <a:solidFill>
                  <a:srgbClr val="FF0000"/>
                </a:solidFill>
              </a:rPr>
              <a:t>AGGLUTINATION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2608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1800" dirty="0" smtClean="0"/>
              <a:t>The particle antigen may be a </a:t>
            </a:r>
            <a:r>
              <a:rPr lang="en-US" sz="1800" b="1" dirty="0" smtClean="0"/>
              <a:t>bacterium</a:t>
            </a:r>
            <a:r>
              <a:rPr lang="en-US" sz="1800" dirty="0" smtClean="0"/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1800" dirty="0" smtClean="0"/>
              <a:t>  e.g.: Serotyping of E. coli, Salmonella using a specific antiserum</a:t>
            </a:r>
          </a:p>
          <a:p>
            <a:pPr eaLnBrk="1" hangingPunct="1">
              <a:defRPr/>
            </a:pPr>
            <a:r>
              <a:rPr lang="en-US" sz="1800" dirty="0" smtClean="0"/>
              <a:t>The particle antigen may be a </a:t>
            </a:r>
            <a:r>
              <a:rPr lang="en-US" sz="1800" b="1" dirty="0" smtClean="0"/>
              <a:t>parasite</a:t>
            </a:r>
            <a:r>
              <a:rPr lang="en-US" sz="1800" dirty="0" smtClean="0"/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1800" dirty="0" smtClean="0"/>
              <a:t>   e.g.: Serodiagnosis of Toxoplasmosis</a:t>
            </a:r>
          </a:p>
          <a:p>
            <a:pPr eaLnBrk="1" hangingPunct="1">
              <a:defRPr/>
            </a:pPr>
            <a:r>
              <a:rPr lang="en-US" sz="1800" dirty="0" smtClean="0"/>
              <a:t>The particle antigen may be a </a:t>
            </a:r>
            <a:r>
              <a:rPr lang="en-US" sz="1800" b="1" dirty="0" smtClean="0">
                <a:solidFill>
                  <a:srgbClr val="FF0000"/>
                </a:solidFill>
              </a:rPr>
              <a:t>red blood cell</a:t>
            </a:r>
            <a:r>
              <a:rPr lang="en-US" sz="1800" dirty="0" smtClean="0"/>
              <a:t>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1800" dirty="0" smtClean="0"/>
              <a:t>  e.g.: Determination of blood groups</a:t>
            </a:r>
          </a:p>
        </p:txBody>
      </p:sp>
      <p:pic>
        <p:nvPicPr>
          <p:cNvPr id="6146" name="Picture 2" descr="Agglutination test definition, Types, Uses, Advantages, Disadvant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848" y="3068960"/>
            <a:ext cx="5013636" cy="37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3597589" cy="30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FF3300"/>
                </a:solidFill>
                <a:latin typeface="Calibri" pitchFamily="34" charset="0"/>
              </a:rPr>
              <a:t>Soluble known antigen </a:t>
            </a:r>
            <a:r>
              <a:rPr lang="en-US" altLang="en-US" sz="3200" dirty="0" smtClean="0">
                <a:latin typeface="Calibri" pitchFamily="34" charset="0"/>
              </a:rPr>
              <a:t>coated on </a:t>
            </a:r>
            <a:r>
              <a:rPr lang="en-US" altLang="en-US" sz="3200" b="1" dirty="0" smtClean="0">
                <a:solidFill>
                  <a:srgbClr val="16F1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latex particle</a:t>
            </a:r>
            <a:r>
              <a:rPr lang="en-US" altLang="en-US" sz="3200" b="1" dirty="0" smtClean="0">
                <a:solidFill>
                  <a:srgbClr val="16F1F6"/>
                </a:solidFill>
                <a:latin typeface="Calibri" pitchFamily="34" charset="0"/>
              </a:rPr>
              <a:t/>
            </a:r>
            <a:br>
              <a:rPr lang="en-US" altLang="en-US" sz="3200" b="1" dirty="0" smtClean="0">
                <a:solidFill>
                  <a:srgbClr val="16F1F6"/>
                </a:solidFill>
                <a:latin typeface="Calibri" pitchFamily="34" charset="0"/>
              </a:rPr>
            </a:br>
            <a:r>
              <a:rPr lang="en-US" altLang="en-US" sz="3200" b="1" dirty="0" smtClean="0">
                <a:latin typeface="Calibri" pitchFamily="34" charset="0"/>
              </a:rPr>
              <a:t>+</a:t>
            </a:r>
            <a:r>
              <a:rPr lang="en-US" altLang="en-US" sz="3200" b="1" dirty="0">
                <a:latin typeface="Calibri" pitchFamily="34" charset="0"/>
              </a:rPr>
              <a:t/>
            </a:r>
            <a:br>
              <a:rPr lang="en-US" altLang="en-US" sz="3200" b="1" dirty="0">
                <a:latin typeface="Calibri" pitchFamily="34" charset="0"/>
              </a:rPr>
            </a:br>
            <a:r>
              <a:rPr lang="en-US" altLang="en-US" sz="3200" b="1" dirty="0" smtClean="0">
                <a:solidFill>
                  <a:srgbClr val="00B050"/>
                </a:solidFill>
                <a:latin typeface="Calibri" pitchFamily="34" charset="0"/>
              </a:rPr>
              <a:t>Unknown antibody (</a:t>
            </a:r>
            <a:r>
              <a:rPr lang="en-US" altLang="en-US" sz="3200" b="1" dirty="0" err="1" smtClean="0">
                <a:solidFill>
                  <a:srgbClr val="00B050"/>
                </a:solidFill>
                <a:latin typeface="Calibri" pitchFamily="34" charset="0"/>
              </a:rPr>
              <a:t>IgM</a:t>
            </a:r>
            <a:r>
              <a:rPr lang="en-US" altLang="en-US" sz="3200" b="1" dirty="0" smtClean="0">
                <a:solidFill>
                  <a:srgbClr val="00B050"/>
                </a:solidFill>
                <a:latin typeface="Calibri" pitchFamily="34" charset="0"/>
              </a:rPr>
              <a:t>)</a:t>
            </a:r>
            <a:endParaRPr lang="en-GB" altLang="en-US" sz="3200" b="1" dirty="0" smtClean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264195" name="AutoShape 4" descr="Detail View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264196" name="AutoShape 5" descr="Detail View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pic>
        <p:nvPicPr>
          <p:cNvPr id="264197" name="Picture 6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2"/>
          <a:stretch>
            <a:fillRect/>
          </a:stretch>
        </p:blipFill>
        <p:spPr bwMode="auto">
          <a:xfrm>
            <a:off x="1043608" y="1828800"/>
            <a:ext cx="691276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06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714375"/>
            <a:ext cx="8858250" cy="885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92D050"/>
                </a:solidFill>
                <a:latin typeface="Calibri" pitchFamily="34" charset="0"/>
              </a:rPr>
              <a:t/>
            </a:r>
            <a:br>
              <a:rPr lang="en-US" altLang="en-US" sz="3200" b="1" dirty="0" smtClean="0">
                <a:solidFill>
                  <a:srgbClr val="92D050"/>
                </a:solidFill>
                <a:latin typeface="Calibri" pitchFamily="34" charset="0"/>
              </a:rPr>
            </a:br>
            <a:r>
              <a:rPr lang="en-US" altLang="en-US" sz="3200" b="1" dirty="0" smtClean="0">
                <a:solidFill>
                  <a:srgbClr val="009900"/>
                </a:solidFill>
                <a:latin typeface="Calibri" pitchFamily="34" charset="0"/>
              </a:rPr>
              <a:t>(Soluble) known</a:t>
            </a:r>
            <a:r>
              <a:rPr lang="en-US" altLang="en-US" sz="3200" b="1" dirty="0" smtClean="0">
                <a:solidFill>
                  <a:srgbClr val="00B050"/>
                </a:solidFill>
                <a:latin typeface="Calibri" pitchFamily="34" charset="0"/>
              </a:rPr>
              <a:t> antibody </a:t>
            </a:r>
            <a:r>
              <a:rPr lang="en-US" altLang="en-US" sz="3200" dirty="0" smtClean="0">
                <a:latin typeface="Calibri" pitchFamily="34" charset="0"/>
              </a:rPr>
              <a:t>coated on </a:t>
            </a:r>
            <a:r>
              <a:rPr lang="en-US" altLang="en-US" sz="3200" b="1" dirty="0" smtClean="0">
                <a:solidFill>
                  <a:srgbClr val="16F1F6"/>
                </a:solidFill>
                <a:latin typeface="Calibri" pitchFamily="34" charset="0"/>
              </a:rPr>
              <a:t>latex particle</a:t>
            </a:r>
            <a:br>
              <a:rPr lang="en-US" altLang="en-US" sz="3200" b="1" dirty="0" smtClean="0">
                <a:solidFill>
                  <a:srgbClr val="16F1F6"/>
                </a:solidFill>
                <a:latin typeface="Calibri" pitchFamily="34" charset="0"/>
              </a:rPr>
            </a:br>
            <a:r>
              <a:rPr lang="en-US" altLang="en-US" sz="3200" b="1" dirty="0" smtClean="0">
                <a:latin typeface="Calibri" pitchFamily="34" charset="0"/>
              </a:rPr>
              <a:t>+</a:t>
            </a:r>
            <a:r>
              <a:rPr lang="en-US" altLang="en-US" sz="3200" b="1" dirty="0" smtClean="0">
                <a:solidFill>
                  <a:schemeClr val="folHlink"/>
                </a:solidFill>
                <a:latin typeface="Calibri" pitchFamily="34" charset="0"/>
              </a:rPr>
              <a:t/>
            </a:r>
            <a:br>
              <a:rPr lang="en-US" altLang="en-US" sz="3200" b="1" dirty="0" smtClean="0">
                <a:solidFill>
                  <a:schemeClr val="folHlink"/>
                </a:solidFill>
                <a:latin typeface="Calibri" pitchFamily="34" charset="0"/>
              </a:rPr>
            </a:br>
            <a:r>
              <a:rPr lang="en-US" altLang="en-US" sz="3200" b="1" dirty="0" smtClean="0">
                <a:solidFill>
                  <a:srgbClr val="FF0000"/>
                </a:solidFill>
                <a:latin typeface="Calibri" pitchFamily="34" charset="0"/>
              </a:rPr>
              <a:t>Unknown soluble antigen</a:t>
            </a:r>
            <a:r>
              <a:rPr lang="en-US" altLang="en-US" sz="3200" b="1" dirty="0" smtClean="0">
                <a:latin typeface="Calibri" pitchFamily="34" charset="0"/>
              </a:rPr>
              <a:t/>
            </a:r>
            <a:br>
              <a:rPr lang="en-US" altLang="en-US" sz="3200" b="1" dirty="0" smtClean="0">
                <a:latin typeface="Calibri" pitchFamily="34" charset="0"/>
              </a:rPr>
            </a:br>
            <a:r>
              <a:rPr lang="en-US" altLang="en-US" sz="3200" b="1" dirty="0" smtClean="0">
                <a:latin typeface="Calibri" pitchFamily="34" charset="0"/>
              </a:rPr>
              <a:t> </a:t>
            </a:r>
            <a:endParaRPr lang="en-GB" altLang="en-US" sz="3200" b="1" dirty="0" smtClean="0">
              <a:solidFill>
                <a:schemeClr val="folHlink"/>
              </a:solidFill>
              <a:latin typeface="Calibri" pitchFamily="34" charset="0"/>
            </a:endParaRPr>
          </a:p>
        </p:txBody>
      </p:sp>
      <p:sp>
        <p:nvSpPr>
          <p:cNvPr id="265219" name="AutoShape 10" descr="Detail View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sp>
        <p:nvSpPr>
          <p:cNvPr id="265220" name="AutoShape 12" descr="Detail View"/>
          <p:cNvSpPr>
            <a:spLocks noChangeAspect="1" noChangeArrowheads="1"/>
          </p:cNvSpPr>
          <p:nvPr/>
        </p:nvSpPr>
        <p:spPr bwMode="auto">
          <a:xfrm>
            <a:off x="635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 altLang="en-US"/>
          </a:p>
        </p:txBody>
      </p:sp>
      <p:pic>
        <p:nvPicPr>
          <p:cNvPr id="265221" name="Picture 1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/>
          <a:stretch>
            <a:fillRect/>
          </a:stretch>
        </p:blipFill>
        <p:spPr bwMode="auto">
          <a:xfrm>
            <a:off x="971600" y="1828800"/>
            <a:ext cx="7056784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49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dirty="0" smtClean="0"/>
              <a:t>Dr.T.V.Rao MD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cap="small" dirty="0" smtClean="0">
                <a:solidFill>
                  <a:srgbClr val="FF0000"/>
                </a:solidFill>
              </a:rPr>
              <a:t>Haemagglutination</a:t>
            </a:r>
            <a:endParaRPr lang="en-US" sz="5400" b="1" cap="small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502"/>
          <p:cNvGrpSpPr>
            <a:grpSpLocks/>
          </p:cNvGrpSpPr>
          <p:nvPr/>
        </p:nvGrpSpPr>
        <p:grpSpPr bwMode="auto">
          <a:xfrm>
            <a:off x="1511300" y="1628800"/>
            <a:ext cx="5800725" cy="4457700"/>
            <a:chOff x="952" y="1147"/>
            <a:chExt cx="3654" cy="2808"/>
          </a:xfrm>
        </p:grpSpPr>
        <p:grpSp>
          <p:nvGrpSpPr>
            <p:cNvPr id="33812" name="Group 453"/>
            <p:cNvGrpSpPr>
              <a:grpSpLocks/>
            </p:cNvGrpSpPr>
            <p:nvPr/>
          </p:nvGrpSpPr>
          <p:grpSpPr bwMode="auto">
            <a:xfrm>
              <a:off x="4216" y="3027"/>
              <a:ext cx="212" cy="211"/>
              <a:chOff x="409" y="3488"/>
              <a:chExt cx="212" cy="211"/>
            </a:xfrm>
          </p:grpSpPr>
          <p:sp>
            <p:nvSpPr>
              <p:cNvPr id="34284" name="AutoShape 45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85" name="AutoShape 45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86" name="Line 45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7" name="Line 45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8" name="Line 45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9" name="Line 45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90" name="Line 46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91" name="Line 46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92" name="Line 46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93" name="Line 46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94" name="Line 46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3" name="Group 249"/>
            <p:cNvGrpSpPr>
              <a:grpSpLocks/>
            </p:cNvGrpSpPr>
            <p:nvPr/>
          </p:nvGrpSpPr>
          <p:grpSpPr bwMode="auto">
            <a:xfrm>
              <a:off x="3387" y="3191"/>
              <a:ext cx="212" cy="211"/>
              <a:chOff x="409" y="3488"/>
              <a:chExt cx="212" cy="211"/>
            </a:xfrm>
          </p:grpSpPr>
          <p:sp>
            <p:nvSpPr>
              <p:cNvPr id="34273" name="AutoShape 25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74" name="AutoShape 25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75" name="Line 25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6" name="Line 25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7" name="Line 25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8" name="Line 25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9" name="Line 25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0" name="Line 25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1" name="Line 25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2" name="Line 25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83" name="Line 26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4" name="Group 165"/>
            <p:cNvGrpSpPr>
              <a:grpSpLocks/>
            </p:cNvGrpSpPr>
            <p:nvPr/>
          </p:nvGrpSpPr>
          <p:grpSpPr bwMode="auto">
            <a:xfrm>
              <a:off x="2303" y="3205"/>
              <a:ext cx="212" cy="211"/>
              <a:chOff x="409" y="3488"/>
              <a:chExt cx="212" cy="211"/>
            </a:xfrm>
          </p:grpSpPr>
          <p:sp>
            <p:nvSpPr>
              <p:cNvPr id="34262" name="AutoShape 16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63" name="AutoShape 16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64" name="Line 16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5" name="Line 16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6" name="Line 17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7" name="Line 17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8" name="Line 17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9" name="Line 17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0" name="Line 17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1" name="Line 17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72" name="Line 17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5" name="Group 117"/>
            <p:cNvGrpSpPr>
              <a:grpSpLocks/>
            </p:cNvGrpSpPr>
            <p:nvPr/>
          </p:nvGrpSpPr>
          <p:grpSpPr bwMode="auto">
            <a:xfrm>
              <a:off x="1460" y="2635"/>
              <a:ext cx="212" cy="211"/>
              <a:chOff x="409" y="3488"/>
              <a:chExt cx="212" cy="211"/>
            </a:xfrm>
          </p:grpSpPr>
          <p:sp>
            <p:nvSpPr>
              <p:cNvPr id="34251" name="AutoShape 11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52" name="AutoShape 11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53" name="Line 12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4" name="Line 12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5" name="Line 12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6" name="Line 12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7" name="Line 12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8" name="Line 12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9" name="Line 12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0" name="Line 12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61" name="Line 12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6" name="Group 69"/>
            <p:cNvGrpSpPr>
              <a:grpSpLocks/>
            </p:cNvGrpSpPr>
            <p:nvPr/>
          </p:nvGrpSpPr>
          <p:grpSpPr bwMode="auto">
            <a:xfrm>
              <a:off x="3668" y="1908"/>
              <a:ext cx="212" cy="211"/>
              <a:chOff x="409" y="3488"/>
              <a:chExt cx="212" cy="211"/>
            </a:xfrm>
          </p:grpSpPr>
          <p:sp>
            <p:nvSpPr>
              <p:cNvPr id="34240" name="AutoShape 7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41" name="AutoShape 7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42" name="Line 7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3" name="Line 7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4" name="Line 7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5" name="Line 7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6" name="Line 7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7" name="Line 7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8" name="Line 7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49" name="Line 7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50" name="Line 8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7" name="Group 225"/>
            <p:cNvGrpSpPr>
              <a:grpSpLocks/>
            </p:cNvGrpSpPr>
            <p:nvPr/>
          </p:nvGrpSpPr>
          <p:grpSpPr bwMode="auto">
            <a:xfrm>
              <a:off x="2804" y="2862"/>
              <a:ext cx="212" cy="211"/>
              <a:chOff x="409" y="3488"/>
              <a:chExt cx="212" cy="211"/>
            </a:xfrm>
          </p:grpSpPr>
          <p:sp>
            <p:nvSpPr>
              <p:cNvPr id="34229" name="AutoShape 22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30" name="AutoShape 22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31" name="Line 22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2" name="Line 22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3" name="Line 23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4" name="Line 23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5" name="Line 23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6" name="Line 23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7" name="Line 23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8" name="Line 23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39" name="Line 23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18" name="Group 393"/>
            <p:cNvGrpSpPr>
              <a:grpSpLocks/>
            </p:cNvGrpSpPr>
            <p:nvPr/>
          </p:nvGrpSpPr>
          <p:grpSpPr bwMode="auto">
            <a:xfrm>
              <a:off x="2845" y="1531"/>
              <a:ext cx="212" cy="211"/>
              <a:chOff x="409" y="3488"/>
              <a:chExt cx="212" cy="211"/>
            </a:xfrm>
          </p:grpSpPr>
          <p:sp>
            <p:nvSpPr>
              <p:cNvPr id="34218" name="AutoShape 39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19" name="AutoShape 39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20" name="Line 39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1" name="Line 39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2" name="Line 39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3" name="Line 39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4" name="Line 40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5" name="Line 40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6" name="Line 40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7" name="Line 40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28" name="Line 40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sp>
          <p:nvSpPr>
            <p:cNvPr id="33819" name="Oval 24"/>
            <p:cNvSpPr>
              <a:spLocks noChangeArrowheads="1"/>
            </p:cNvSpPr>
            <p:nvPr/>
          </p:nvSpPr>
          <p:spPr bwMode="auto">
            <a:xfrm>
              <a:off x="1547" y="1486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0" name="Oval 18"/>
            <p:cNvSpPr>
              <a:spLocks noChangeArrowheads="1"/>
            </p:cNvSpPr>
            <p:nvPr/>
          </p:nvSpPr>
          <p:spPr bwMode="auto">
            <a:xfrm>
              <a:off x="3749" y="2638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1" name="Oval 19"/>
            <p:cNvSpPr>
              <a:spLocks noChangeArrowheads="1"/>
            </p:cNvSpPr>
            <p:nvPr/>
          </p:nvSpPr>
          <p:spPr bwMode="auto">
            <a:xfrm>
              <a:off x="2953" y="2652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2" name="Oval 20"/>
            <p:cNvSpPr>
              <a:spLocks noChangeArrowheads="1"/>
            </p:cNvSpPr>
            <p:nvPr/>
          </p:nvSpPr>
          <p:spPr bwMode="auto">
            <a:xfrm>
              <a:off x="1720" y="2137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3" name="Oval 21"/>
            <p:cNvSpPr>
              <a:spLocks noChangeArrowheads="1"/>
            </p:cNvSpPr>
            <p:nvPr/>
          </p:nvSpPr>
          <p:spPr bwMode="auto">
            <a:xfrm>
              <a:off x="2275" y="1314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4" name="Oval 22"/>
            <p:cNvSpPr>
              <a:spLocks noChangeArrowheads="1"/>
            </p:cNvSpPr>
            <p:nvPr/>
          </p:nvSpPr>
          <p:spPr bwMode="auto">
            <a:xfrm>
              <a:off x="3235" y="2021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5" name="Oval 23"/>
            <p:cNvSpPr>
              <a:spLocks noChangeArrowheads="1"/>
            </p:cNvSpPr>
            <p:nvPr/>
          </p:nvSpPr>
          <p:spPr bwMode="auto">
            <a:xfrm>
              <a:off x="2247" y="2671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6" name="Oval 25"/>
            <p:cNvSpPr>
              <a:spLocks noChangeArrowheads="1"/>
            </p:cNvSpPr>
            <p:nvPr/>
          </p:nvSpPr>
          <p:spPr bwMode="auto">
            <a:xfrm>
              <a:off x="2981" y="1308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7" name="Oval 26"/>
            <p:cNvSpPr>
              <a:spLocks noChangeArrowheads="1"/>
            </p:cNvSpPr>
            <p:nvPr/>
          </p:nvSpPr>
          <p:spPr bwMode="auto">
            <a:xfrm>
              <a:off x="3446" y="3257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8" name="Oval 27"/>
            <p:cNvSpPr>
              <a:spLocks noChangeArrowheads="1"/>
            </p:cNvSpPr>
            <p:nvPr/>
          </p:nvSpPr>
          <p:spPr bwMode="auto">
            <a:xfrm>
              <a:off x="1932" y="3338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29" name="Oval 28"/>
            <p:cNvSpPr>
              <a:spLocks noChangeArrowheads="1"/>
            </p:cNvSpPr>
            <p:nvPr/>
          </p:nvSpPr>
          <p:spPr bwMode="auto">
            <a:xfrm>
              <a:off x="2664" y="3331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30" name="Oval 29"/>
            <p:cNvSpPr>
              <a:spLocks noChangeArrowheads="1"/>
            </p:cNvSpPr>
            <p:nvPr/>
          </p:nvSpPr>
          <p:spPr bwMode="auto">
            <a:xfrm>
              <a:off x="1073" y="2103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31" name="Oval 30"/>
            <p:cNvSpPr>
              <a:spLocks noChangeArrowheads="1"/>
            </p:cNvSpPr>
            <p:nvPr/>
          </p:nvSpPr>
          <p:spPr bwMode="auto">
            <a:xfrm>
              <a:off x="1478" y="2754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32" name="Oval 31"/>
            <p:cNvSpPr>
              <a:spLocks noChangeArrowheads="1"/>
            </p:cNvSpPr>
            <p:nvPr/>
          </p:nvSpPr>
          <p:spPr bwMode="auto">
            <a:xfrm>
              <a:off x="3989" y="2007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33" name="Oval 32"/>
            <p:cNvSpPr>
              <a:spLocks noChangeArrowheads="1"/>
            </p:cNvSpPr>
            <p:nvPr/>
          </p:nvSpPr>
          <p:spPr bwMode="auto">
            <a:xfrm>
              <a:off x="3673" y="1397"/>
              <a:ext cx="617" cy="61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grpSp>
          <p:nvGrpSpPr>
            <p:cNvPr id="33834" name="Group 33"/>
            <p:cNvGrpSpPr>
              <a:grpSpLocks/>
            </p:cNvGrpSpPr>
            <p:nvPr/>
          </p:nvGrpSpPr>
          <p:grpSpPr bwMode="auto">
            <a:xfrm>
              <a:off x="2625" y="1840"/>
              <a:ext cx="212" cy="211"/>
              <a:chOff x="409" y="3488"/>
              <a:chExt cx="212" cy="211"/>
            </a:xfrm>
          </p:grpSpPr>
          <p:sp>
            <p:nvSpPr>
              <p:cNvPr id="34207" name="AutoShape 3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08" name="AutoShape 3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209" name="Line 3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0" name="Line 3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1" name="Line 3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2" name="Line 3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3" name="Line 4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4" name="Line 4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5" name="Line 4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6" name="Line 4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17" name="Line 4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35" name="Group 45"/>
            <p:cNvGrpSpPr>
              <a:grpSpLocks/>
            </p:cNvGrpSpPr>
            <p:nvPr/>
          </p:nvGrpSpPr>
          <p:grpSpPr bwMode="auto">
            <a:xfrm>
              <a:off x="3544" y="3739"/>
              <a:ext cx="212" cy="211"/>
              <a:chOff x="409" y="3488"/>
              <a:chExt cx="212" cy="211"/>
            </a:xfrm>
          </p:grpSpPr>
          <p:sp>
            <p:nvSpPr>
              <p:cNvPr id="34196" name="AutoShape 4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97" name="AutoShape 4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98" name="Line 4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9" name="Line 4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0" name="Line 5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1" name="Line 5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2" name="Line 5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3" name="Line 5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4" name="Line 5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5" name="Line 5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206" name="Line 5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36" name="Group 57"/>
            <p:cNvGrpSpPr>
              <a:grpSpLocks/>
            </p:cNvGrpSpPr>
            <p:nvPr/>
          </p:nvGrpSpPr>
          <p:grpSpPr bwMode="auto">
            <a:xfrm>
              <a:off x="1905" y="3266"/>
              <a:ext cx="212" cy="211"/>
              <a:chOff x="409" y="3488"/>
              <a:chExt cx="212" cy="211"/>
            </a:xfrm>
          </p:grpSpPr>
          <p:sp>
            <p:nvSpPr>
              <p:cNvPr id="34185" name="AutoShape 5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86" name="AutoShape 5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87" name="Line 6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8" name="Line 6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9" name="Line 6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0" name="Line 6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1" name="Line 6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2" name="Line 6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3" name="Line 6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4" name="Line 6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95" name="Line 6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37" name="Group 81"/>
            <p:cNvGrpSpPr>
              <a:grpSpLocks/>
            </p:cNvGrpSpPr>
            <p:nvPr/>
          </p:nvGrpSpPr>
          <p:grpSpPr bwMode="auto">
            <a:xfrm>
              <a:off x="1487" y="1978"/>
              <a:ext cx="212" cy="211"/>
              <a:chOff x="409" y="3488"/>
              <a:chExt cx="212" cy="211"/>
            </a:xfrm>
          </p:grpSpPr>
          <p:sp>
            <p:nvSpPr>
              <p:cNvPr id="34174" name="AutoShape 8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75" name="AutoShape 8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76" name="Line 8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7" name="Line 8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8" name="Line 8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9" name="Line 8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0" name="Line 8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1" name="Line 8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2" name="Line 9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3" name="Line 9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84" name="Line 9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38" name="Group 93"/>
            <p:cNvGrpSpPr>
              <a:grpSpLocks/>
            </p:cNvGrpSpPr>
            <p:nvPr/>
          </p:nvGrpSpPr>
          <p:grpSpPr bwMode="auto">
            <a:xfrm>
              <a:off x="1830" y="2032"/>
              <a:ext cx="212" cy="211"/>
              <a:chOff x="409" y="3488"/>
              <a:chExt cx="212" cy="211"/>
            </a:xfrm>
          </p:grpSpPr>
          <p:sp>
            <p:nvSpPr>
              <p:cNvPr id="34163" name="AutoShape 9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64" name="AutoShape 9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65" name="Line 9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6" name="Line 9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7" name="Line 9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8" name="Line 9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9" name="Line 10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0" name="Line 10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1" name="Line 10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2" name="Line 10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73" name="Line 10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39" name="Group 105"/>
            <p:cNvGrpSpPr>
              <a:grpSpLocks/>
            </p:cNvGrpSpPr>
            <p:nvPr/>
          </p:nvGrpSpPr>
          <p:grpSpPr bwMode="auto">
            <a:xfrm>
              <a:off x="1596" y="2320"/>
              <a:ext cx="212" cy="211"/>
              <a:chOff x="409" y="3488"/>
              <a:chExt cx="212" cy="211"/>
            </a:xfrm>
          </p:grpSpPr>
          <p:sp>
            <p:nvSpPr>
              <p:cNvPr id="34152" name="AutoShape 10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53" name="AutoShape 10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54" name="Line 10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5" name="Line 10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6" name="Line 11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7" name="Line 11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8" name="Line 11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9" name="Line 11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0" name="Line 11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1" name="Line 11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62" name="Line 11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0" name="Group 129"/>
            <p:cNvGrpSpPr>
              <a:grpSpLocks/>
            </p:cNvGrpSpPr>
            <p:nvPr/>
          </p:nvGrpSpPr>
          <p:grpSpPr bwMode="auto">
            <a:xfrm>
              <a:off x="1823" y="2656"/>
              <a:ext cx="212" cy="211"/>
              <a:chOff x="409" y="3488"/>
              <a:chExt cx="212" cy="211"/>
            </a:xfrm>
          </p:grpSpPr>
          <p:sp>
            <p:nvSpPr>
              <p:cNvPr id="34141" name="AutoShape 13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42" name="AutoShape 13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43" name="Line 13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4" name="Line 13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5" name="Line 13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6" name="Line 13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7" name="Line 13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8" name="Line 13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9" name="Line 13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0" name="Line 13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51" name="Line 14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1" name="Group 141"/>
            <p:cNvGrpSpPr>
              <a:grpSpLocks/>
            </p:cNvGrpSpPr>
            <p:nvPr/>
          </p:nvGrpSpPr>
          <p:grpSpPr bwMode="auto">
            <a:xfrm>
              <a:off x="2077" y="2924"/>
              <a:ext cx="212" cy="211"/>
              <a:chOff x="409" y="3488"/>
              <a:chExt cx="212" cy="211"/>
            </a:xfrm>
          </p:grpSpPr>
          <p:sp>
            <p:nvSpPr>
              <p:cNvPr id="34130" name="AutoShape 14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31" name="AutoShape 14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32" name="Line 14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3" name="Line 14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4" name="Line 14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5" name="Line 14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6" name="Line 14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7" name="Line 14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8" name="Line 15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39" name="Line 15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40" name="Line 15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2" name="Group 153"/>
            <p:cNvGrpSpPr>
              <a:grpSpLocks/>
            </p:cNvGrpSpPr>
            <p:nvPr/>
          </p:nvGrpSpPr>
          <p:grpSpPr bwMode="auto">
            <a:xfrm>
              <a:off x="2509" y="3534"/>
              <a:ext cx="212" cy="211"/>
              <a:chOff x="409" y="3488"/>
              <a:chExt cx="212" cy="211"/>
            </a:xfrm>
          </p:grpSpPr>
          <p:sp>
            <p:nvSpPr>
              <p:cNvPr id="34119" name="AutoShape 15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20" name="AutoShape 15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21" name="Line 15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2" name="Line 15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3" name="Line 15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4" name="Line 15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5" name="Line 16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6" name="Line 16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7" name="Line 16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8" name="Line 16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29" name="Line 16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3" name="Group 177"/>
            <p:cNvGrpSpPr>
              <a:grpSpLocks/>
            </p:cNvGrpSpPr>
            <p:nvPr/>
          </p:nvGrpSpPr>
          <p:grpSpPr bwMode="auto">
            <a:xfrm>
              <a:off x="2180" y="2615"/>
              <a:ext cx="212" cy="211"/>
              <a:chOff x="409" y="3488"/>
              <a:chExt cx="212" cy="211"/>
            </a:xfrm>
          </p:grpSpPr>
          <p:sp>
            <p:nvSpPr>
              <p:cNvPr id="34108" name="AutoShape 17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09" name="AutoShape 17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110" name="Line 18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1" name="Line 18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2" name="Line 18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3" name="Line 18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4" name="Line 18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5" name="Line 18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6" name="Line 18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7" name="Line 18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18" name="Line 18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4" name="Group 189"/>
            <p:cNvGrpSpPr>
              <a:grpSpLocks/>
            </p:cNvGrpSpPr>
            <p:nvPr/>
          </p:nvGrpSpPr>
          <p:grpSpPr bwMode="auto">
            <a:xfrm>
              <a:off x="2303" y="2286"/>
              <a:ext cx="212" cy="211"/>
              <a:chOff x="409" y="3488"/>
              <a:chExt cx="212" cy="211"/>
            </a:xfrm>
          </p:grpSpPr>
          <p:sp>
            <p:nvSpPr>
              <p:cNvPr id="34097" name="AutoShape 19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98" name="AutoShape 19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99" name="Line 19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0" name="Line 19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1" name="Line 19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2" name="Line 19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3" name="Line 19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4" name="Line 19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5" name="Line 19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6" name="Line 19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107" name="Line 20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5" name="Group 201"/>
            <p:cNvGrpSpPr>
              <a:grpSpLocks/>
            </p:cNvGrpSpPr>
            <p:nvPr/>
          </p:nvGrpSpPr>
          <p:grpSpPr bwMode="auto">
            <a:xfrm>
              <a:off x="3030" y="3205"/>
              <a:ext cx="212" cy="211"/>
              <a:chOff x="409" y="3488"/>
              <a:chExt cx="212" cy="211"/>
            </a:xfrm>
          </p:grpSpPr>
          <p:sp>
            <p:nvSpPr>
              <p:cNvPr id="34086" name="AutoShape 20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87" name="AutoShape 20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88" name="Line 20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9" name="Line 20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0" name="Line 20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1" name="Line 20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2" name="Line 20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3" name="Line 20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4" name="Line 21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5" name="Line 21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96" name="Line 21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6" name="Group 213"/>
            <p:cNvGrpSpPr>
              <a:grpSpLocks/>
            </p:cNvGrpSpPr>
            <p:nvPr/>
          </p:nvGrpSpPr>
          <p:grpSpPr bwMode="auto">
            <a:xfrm>
              <a:off x="2653" y="3212"/>
              <a:ext cx="212" cy="211"/>
              <a:chOff x="409" y="3488"/>
              <a:chExt cx="212" cy="211"/>
            </a:xfrm>
          </p:grpSpPr>
          <p:sp>
            <p:nvSpPr>
              <p:cNvPr id="34075" name="AutoShape 21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76" name="AutoShape 21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77" name="Line 21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8" name="Line 21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9" name="Line 21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0" name="Line 21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1" name="Line 22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2" name="Line 22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3" name="Line 22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4" name="Line 22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85" name="Line 22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7" name="Group 237"/>
            <p:cNvGrpSpPr>
              <a:grpSpLocks/>
            </p:cNvGrpSpPr>
            <p:nvPr/>
          </p:nvGrpSpPr>
          <p:grpSpPr bwMode="auto">
            <a:xfrm>
              <a:off x="3249" y="3493"/>
              <a:ext cx="212" cy="211"/>
              <a:chOff x="409" y="3488"/>
              <a:chExt cx="212" cy="211"/>
            </a:xfrm>
          </p:grpSpPr>
          <p:sp>
            <p:nvSpPr>
              <p:cNvPr id="34064" name="AutoShape 23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65" name="AutoShape 23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66" name="Line 24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7" name="Line 24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8" name="Line 24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9" name="Line 24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0" name="Line 24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1" name="Line 24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2" name="Line 24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3" name="Line 24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74" name="Line 24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8" name="Group 261"/>
            <p:cNvGrpSpPr>
              <a:grpSpLocks/>
            </p:cNvGrpSpPr>
            <p:nvPr/>
          </p:nvGrpSpPr>
          <p:grpSpPr bwMode="auto">
            <a:xfrm>
              <a:off x="3819" y="3170"/>
              <a:ext cx="212" cy="211"/>
              <a:chOff x="409" y="3488"/>
              <a:chExt cx="212" cy="211"/>
            </a:xfrm>
          </p:grpSpPr>
          <p:sp>
            <p:nvSpPr>
              <p:cNvPr id="34053" name="AutoShape 26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54" name="AutoShape 26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55" name="Line 26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6" name="Line 26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7" name="Line 26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8" name="Line 26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9" name="Line 26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0" name="Line 26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1" name="Line 27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2" name="Line 27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63" name="Line 27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49" name="Group 273"/>
            <p:cNvGrpSpPr>
              <a:grpSpLocks/>
            </p:cNvGrpSpPr>
            <p:nvPr/>
          </p:nvGrpSpPr>
          <p:grpSpPr bwMode="auto">
            <a:xfrm>
              <a:off x="3311" y="2553"/>
              <a:ext cx="212" cy="211"/>
              <a:chOff x="409" y="3488"/>
              <a:chExt cx="212" cy="211"/>
            </a:xfrm>
          </p:grpSpPr>
          <p:sp>
            <p:nvSpPr>
              <p:cNvPr id="34042" name="AutoShape 27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43" name="AutoShape 27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44" name="Line 27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5" name="Line 27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6" name="Line 27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7" name="Line 27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8" name="Line 28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9" name="Line 28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0" name="Line 28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1" name="Line 28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52" name="Line 28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0" name="Group 285"/>
            <p:cNvGrpSpPr>
              <a:grpSpLocks/>
            </p:cNvGrpSpPr>
            <p:nvPr/>
          </p:nvGrpSpPr>
          <p:grpSpPr bwMode="auto">
            <a:xfrm>
              <a:off x="2920" y="2547"/>
              <a:ext cx="212" cy="211"/>
              <a:chOff x="409" y="3488"/>
              <a:chExt cx="212" cy="211"/>
            </a:xfrm>
          </p:grpSpPr>
          <p:sp>
            <p:nvSpPr>
              <p:cNvPr id="34031" name="AutoShape 28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32" name="AutoShape 28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33" name="Line 28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4" name="Line 28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5" name="Line 29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6" name="Line 29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7" name="Line 29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8" name="Line 29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9" name="Line 29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0" name="Line 29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41" name="Line 29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1" name="Group 297"/>
            <p:cNvGrpSpPr>
              <a:grpSpLocks/>
            </p:cNvGrpSpPr>
            <p:nvPr/>
          </p:nvGrpSpPr>
          <p:grpSpPr bwMode="auto">
            <a:xfrm>
              <a:off x="3695" y="2526"/>
              <a:ext cx="212" cy="211"/>
              <a:chOff x="409" y="3488"/>
              <a:chExt cx="212" cy="211"/>
            </a:xfrm>
          </p:grpSpPr>
          <p:sp>
            <p:nvSpPr>
              <p:cNvPr id="34020" name="AutoShape 29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21" name="AutoShape 29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22" name="Line 30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3" name="Line 30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4" name="Line 30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5" name="Line 30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6" name="Line 30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7" name="Line 30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8" name="Line 30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29" name="Line 30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30" name="Line 30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2" name="Group 309"/>
            <p:cNvGrpSpPr>
              <a:grpSpLocks/>
            </p:cNvGrpSpPr>
            <p:nvPr/>
          </p:nvGrpSpPr>
          <p:grpSpPr bwMode="auto">
            <a:xfrm>
              <a:off x="3565" y="2875"/>
              <a:ext cx="212" cy="211"/>
              <a:chOff x="409" y="3488"/>
              <a:chExt cx="212" cy="211"/>
            </a:xfrm>
          </p:grpSpPr>
          <p:sp>
            <p:nvSpPr>
              <p:cNvPr id="34009" name="AutoShape 31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10" name="AutoShape 31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11" name="Line 31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2" name="Line 31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3" name="Line 31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4" name="Line 31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5" name="Line 31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6" name="Line 31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7" name="Line 31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8" name="Line 31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19" name="Line 32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3" name="Group 321"/>
            <p:cNvGrpSpPr>
              <a:grpSpLocks/>
            </p:cNvGrpSpPr>
            <p:nvPr/>
          </p:nvGrpSpPr>
          <p:grpSpPr bwMode="auto">
            <a:xfrm>
              <a:off x="4079" y="2519"/>
              <a:ext cx="212" cy="211"/>
              <a:chOff x="409" y="3488"/>
              <a:chExt cx="212" cy="211"/>
            </a:xfrm>
          </p:grpSpPr>
          <p:sp>
            <p:nvSpPr>
              <p:cNvPr id="33998" name="AutoShape 32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99" name="AutoShape 32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4000" name="Line 32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1" name="Line 32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2" name="Line 32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3" name="Line 32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4" name="Line 32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5" name="Line 32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6" name="Line 33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7" name="Line 33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4008" name="Line 33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4" name="Group 333"/>
            <p:cNvGrpSpPr>
              <a:grpSpLocks/>
            </p:cNvGrpSpPr>
            <p:nvPr/>
          </p:nvGrpSpPr>
          <p:grpSpPr bwMode="auto">
            <a:xfrm>
              <a:off x="3819" y="2197"/>
              <a:ext cx="212" cy="211"/>
              <a:chOff x="409" y="3488"/>
              <a:chExt cx="212" cy="211"/>
            </a:xfrm>
          </p:grpSpPr>
          <p:sp>
            <p:nvSpPr>
              <p:cNvPr id="33987" name="AutoShape 334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88" name="AutoShape 335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89" name="Line 336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0" name="Line 337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1" name="Line 338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2" name="Line 339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3" name="Line 340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4" name="Line 341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5" name="Line 342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6" name="Line 343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97" name="Line 344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5" name="Group 345"/>
            <p:cNvGrpSpPr>
              <a:grpSpLocks/>
            </p:cNvGrpSpPr>
            <p:nvPr/>
          </p:nvGrpSpPr>
          <p:grpSpPr bwMode="auto">
            <a:xfrm>
              <a:off x="4010" y="1902"/>
              <a:ext cx="212" cy="211"/>
              <a:chOff x="409" y="3488"/>
              <a:chExt cx="212" cy="211"/>
            </a:xfrm>
          </p:grpSpPr>
          <p:sp>
            <p:nvSpPr>
              <p:cNvPr id="33976" name="AutoShape 34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77" name="AutoShape 34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78" name="Line 34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9" name="Line 34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0" name="Line 35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1" name="Line 35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2" name="Line 35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3" name="Line 35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4" name="Line 35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5" name="Line 35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86" name="Line 35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6" name="Group 357"/>
            <p:cNvGrpSpPr>
              <a:grpSpLocks/>
            </p:cNvGrpSpPr>
            <p:nvPr/>
          </p:nvGrpSpPr>
          <p:grpSpPr bwMode="auto">
            <a:xfrm>
              <a:off x="3545" y="1580"/>
              <a:ext cx="212" cy="211"/>
              <a:chOff x="409" y="3488"/>
              <a:chExt cx="212" cy="211"/>
            </a:xfrm>
          </p:grpSpPr>
          <p:sp>
            <p:nvSpPr>
              <p:cNvPr id="33965" name="AutoShape 35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66" name="AutoShape 35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67" name="Line 36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8" name="Line 36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9" name="Line 36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0" name="Line 36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1" name="Line 36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2" name="Line 36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3" name="Line 36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4" name="Line 36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75" name="Line 36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7" name="Group 369"/>
            <p:cNvGrpSpPr>
              <a:grpSpLocks/>
            </p:cNvGrpSpPr>
            <p:nvPr/>
          </p:nvGrpSpPr>
          <p:grpSpPr bwMode="auto">
            <a:xfrm>
              <a:off x="3325" y="1875"/>
              <a:ext cx="212" cy="211"/>
              <a:chOff x="409" y="3488"/>
              <a:chExt cx="212" cy="211"/>
            </a:xfrm>
          </p:grpSpPr>
          <p:sp>
            <p:nvSpPr>
              <p:cNvPr id="33954" name="AutoShape 37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55" name="AutoShape 37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56" name="Line 37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7" name="Line 37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8" name="Line 37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9" name="Line 37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0" name="Line 37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1" name="Line 37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2" name="Line 37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3" name="Line 37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64" name="Line 38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8" name="Group 381"/>
            <p:cNvGrpSpPr>
              <a:grpSpLocks/>
            </p:cNvGrpSpPr>
            <p:nvPr/>
          </p:nvGrpSpPr>
          <p:grpSpPr bwMode="auto">
            <a:xfrm>
              <a:off x="3064" y="2225"/>
              <a:ext cx="212" cy="211"/>
              <a:chOff x="409" y="3488"/>
              <a:chExt cx="212" cy="211"/>
            </a:xfrm>
          </p:grpSpPr>
          <p:sp>
            <p:nvSpPr>
              <p:cNvPr id="33943" name="AutoShape 38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44" name="AutoShape 38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45" name="Line 38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6" name="Line 38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7" name="Line 38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8" name="Line 38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9" name="Line 38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0" name="Line 38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1" name="Line 39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2" name="Line 39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53" name="Line 39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59" name="Group 405"/>
            <p:cNvGrpSpPr>
              <a:grpSpLocks/>
            </p:cNvGrpSpPr>
            <p:nvPr/>
          </p:nvGrpSpPr>
          <p:grpSpPr bwMode="auto">
            <a:xfrm>
              <a:off x="2105" y="1552"/>
              <a:ext cx="212" cy="211"/>
              <a:chOff x="409" y="3488"/>
              <a:chExt cx="212" cy="211"/>
            </a:xfrm>
          </p:grpSpPr>
          <p:sp>
            <p:nvSpPr>
              <p:cNvPr id="33932" name="AutoShape 40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33" name="AutoShape 40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34" name="Line 40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5" name="Line 40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6" name="Line 41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7" name="Line 41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8" name="Line 41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9" name="Line 41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0" name="Line 41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1" name="Line 41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42" name="Line 41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0" name="Group 417"/>
            <p:cNvGrpSpPr>
              <a:grpSpLocks/>
            </p:cNvGrpSpPr>
            <p:nvPr/>
          </p:nvGrpSpPr>
          <p:grpSpPr bwMode="auto">
            <a:xfrm>
              <a:off x="3168" y="1147"/>
              <a:ext cx="212" cy="211"/>
              <a:chOff x="409" y="3488"/>
              <a:chExt cx="212" cy="211"/>
            </a:xfrm>
          </p:grpSpPr>
          <p:sp>
            <p:nvSpPr>
              <p:cNvPr id="33921" name="AutoShape 41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22" name="AutoShape 41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23" name="Line 42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4" name="Line 42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5" name="Line 42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6" name="Line 42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7" name="Line 42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8" name="Line 42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9" name="Line 42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0" name="Line 42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31" name="Line 42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1" name="Group 429"/>
            <p:cNvGrpSpPr>
              <a:grpSpLocks/>
            </p:cNvGrpSpPr>
            <p:nvPr/>
          </p:nvGrpSpPr>
          <p:grpSpPr bwMode="auto">
            <a:xfrm>
              <a:off x="4128" y="1346"/>
              <a:ext cx="212" cy="211"/>
              <a:chOff x="409" y="3488"/>
              <a:chExt cx="212" cy="211"/>
            </a:xfrm>
          </p:grpSpPr>
          <p:sp>
            <p:nvSpPr>
              <p:cNvPr id="33910" name="AutoShape 43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11" name="AutoShape 43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12" name="Line 43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3" name="Line 43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4" name="Line 43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5" name="Line 43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6" name="Line 43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7" name="Line 43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8" name="Line 43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19" name="Line 43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20" name="Line 44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2" name="Group 441"/>
            <p:cNvGrpSpPr>
              <a:grpSpLocks/>
            </p:cNvGrpSpPr>
            <p:nvPr/>
          </p:nvGrpSpPr>
          <p:grpSpPr bwMode="auto">
            <a:xfrm>
              <a:off x="1371" y="3095"/>
              <a:ext cx="212" cy="211"/>
              <a:chOff x="409" y="3488"/>
              <a:chExt cx="212" cy="211"/>
            </a:xfrm>
          </p:grpSpPr>
          <p:sp>
            <p:nvSpPr>
              <p:cNvPr id="33899" name="AutoShape 442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00" name="AutoShape 443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901" name="Line 444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2" name="Line 445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3" name="Line 446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4" name="Line 447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5" name="Line 448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6" name="Line 449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7" name="Line 450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8" name="Line 451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909" name="Line 452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3" name="Group 465"/>
            <p:cNvGrpSpPr>
              <a:grpSpLocks/>
            </p:cNvGrpSpPr>
            <p:nvPr/>
          </p:nvGrpSpPr>
          <p:grpSpPr bwMode="auto">
            <a:xfrm>
              <a:off x="952" y="2348"/>
              <a:ext cx="212" cy="211"/>
              <a:chOff x="409" y="3488"/>
              <a:chExt cx="212" cy="211"/>
            </a:xfrm>
          </p:grpSpPr>
          <p:sp>
            <p:nvSpPr>
              <p:cNvPr id="33888" name="AutoShape 466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89" name="AutoShape 467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90" name="Line 468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1" name="Line 469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2" name="Line 470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3" name="Line 471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4" name="Line 472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5" name="Line 473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6" name="Line 474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7" name="Line 475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98" name="Line 476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4" name="Group 477"/>
            <p:cNvGrpSpPr>
              <a:grpSpLocks/>
            </p:cNvGrpSpPr>
            <p:nvPr/>
          </p:nvGrpSpPr>
          <p:grpSpPr bwMode="auto">
            <a:xfrm>
              <a:off x="1528" y="1415"/>
              <a:ext cx="212" cy="211"/>
              <a:chOff x="409" y="3488"/>
              <a:chExt cx="212" cy="211"/>
            </a:xfrm>
          </p:grpSpPr>
          <p:sp>
            <p:nvSpPr>
              <p:cNvPr id="33877" name="AutoShape 478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78" name="AutoShape 479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79" name="Line 480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0" name="Line 481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1" name="Line 482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2" name="Line 483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3" name="Line 484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4" name="Line 485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5" name="Line 486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6" name="Line 487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87" name="Line 488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  <p:grpSp>
          <p:nvGrpSpPr>
            <p:cNvPr id="33865" name="Group 489"/>
            <p:cNvGrpSpPr>
              <a:grpSpLocks/>
            </p:cNvGrpSpPr>
            <p:nvPr/>
          </p:nvGrpSpPr>
          <p:grpSpPr bwMode="auto">
            <a:xfrm>
              <a:off x="3023" y="1834"/>
              <a:ext cx="212" cy="211"/>
              <a:chOff x="409" y="3488"/>
              <a:chExt cx="212" cy="211"/>
            </a:xfrm>
          </p:grpSpPr>
          <p:sp>
            <p:nvSpPr>
              <p:cNvPr id="33866" name="AutoShape 490"/>
              <p:cNvSpPr>
                <a:spLocks noChangeArrowheads="1"/>
              </p:cNvSpPr>
              <p:nvPr/>
            </p:nvSpPr>
            <p:spPr bwMode="auto">
              <a:xfrm rot="1791481">
                <a:off x="409" y="3502"/>
                <a:ext cx="212" cy="183"/>
              </a:xfrm>
              <a:prstGeom prst="hexagon">
                <a:avLst>
                  <a:gd name="adj" fmla="val 28962"/>
                  <a:gd name="vf" fmla="val 115470"/>
                </a:avLst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67" name="AutoShape 491"/>
              <p:cNvSpPr>
                <a:spLocks noChangeArrowheads="1"/>
              </p:cNvSpPr>
              <p:nvPr/>
            </p:nvSpPr>
            <p:spPr bwMode="auto">
              <a:xfrm>
                <a:off x="459" y="3546"/>
                <a:ext cx="112" cy="9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l"/>
                <a:endParaRPr lang="en-US" dirty="0"/>
              </a:p>
            </p:txBody>
          </p:sp>
          <p:sp>
            <p:nvSpPr>
              <p:cNvPr id="33868" name="Line 492"/>
              <p:cNvSpPr>
                <a:spLocks noChangeShapeType="1"/>
              </p:cNvSpPr>
              <p:nvPr/>
            </p:nvSpPr>
            <p:spPr bwMode="auto">
              <a:xfrm flipH="1" flipV="1">
                <a:off x="514" y="3488"/>
                <a:ext cx="1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69" name="Line 493"/>
              <p:cNvSpPr>
                <a:spLocks noChangeShapeType="1"/>
              </p:cNvSpPr>
              <p:nvPr/>
            </p:nvSpPr>
            <p:spPr bwMode="auto">
              <a:xfrm flipV="1">
                <a:off x="515" y="3540"/>
                <a:ext cx="91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0" name="Line 494"/>
              <p:cNvSpPr>
                <a:spLocks noChangeShapeType="1"/>
              </p:cNvSpPr>
              <p:nvPr/>
            </p:nvSpPr>
            <p:spPr bwMode="auto">
              <a:xfrm flipH="1" flipV="1">
                <a:off x="423" y="3540"/>
                <a:ext cx="92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1" name="Line 495"/>
              <p:cNvSpPr>
                <a:spLocks noChangeShapeType="1"/>
              </p:cNvSpPr>
              <p:nvPr/>
            </p:nvSpPr>
            <p:spPr bwMode="auto">
              <a:xfrm flipH="1">
                <a:off x="423" y="3641"/>
                <a:ext cx="36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2" name="Line 496"/>
              <p:cNvSpPr>
                <a:spLocks noChangeShapeType="1"/>
              </p:cNvSpPr>
              <p:nvPr/>
            </p:nvSpPr>
            <p:spPr bwMode="auto">
              <a:xfrm>
                <a:off x="571" y="3641"/>
                <a:ext cx="36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3" name="Line 497"/>
              <p:cNvSpPr>
                <a:spLocks noChangeShapeType="1"/>
              </p:cNvSpPr>
              <p:nvPr/>
            </p:nvSpPr>
            <p:spPr bwMode="auto">
              <a:xfrm flipH="1">
                <a:off x="514" y="3641"/>
                <a:ext cx="5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4" name="Line 498"/>
              <p:cNvSpPr>
                <a:spLocks noChangeShapeType="1"/>
              </p:cNvSpPr>
              <p:nvPr/>
            </p:nvSpPr>
            <p:spPr bwMode="auto">
              <a:xfrm>
                <a:off x="459" y="3641"/>
                <a:ext cx="56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5" name="Line 499"/>
              <p:cNvSpPr>
                <a:spLocks noChangeShapeType="1"/>
              </p:cNvSpPr>
              <p:nvPr/>
            </p:nvSpPr>
            <p:spPr bwMode="auto">
              <a:xfrm flipV="1">
                <a:off x="571" y="3540"/>
                <a:ext cx="35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  <p:sp>
            <p:nvSpPr>
              <p:cNvPr id="33876" name="Line 500"/>
              <p:cNvSpPr>
                <a:spLocks noChangeShapeType="1"/>
              </p:cNvSpPr>
              <p:nvPr/>
            </p:nvSpPr>
            <p:spPr bwMode="auto">
              <a:xfrm flipH="1" flipV="1">
                <a:off x="422" y="3540"/>
                <a:ext cx="37" cy="1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IN" dirty="0"/>
              </a:p>
            </p:txBody>
          </p:sp>
        </p:grpSp>
      </p:grpSp>
      <p:sp>
        <p:nvSpPr>
          <p:cNvPr id="154629" name="Oval 5"/>
          <p:cNvSpPr>
            <a:spLocks noChangeArrowheads="1"/>
          </p:cNvSpPr>
          <p:nvPr/>
        </p:nvSpPr>
        <p:spPr bwMode="auto">
          <a:xfrm>
            <a:off x="3937000" y="3230563"/>
            <a:ext cx="979488" cy="97948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r>
              <a:rPr lang="en-US" dirty="0"/>
              <a:t>RBC</a:t>
            </a:r>
          </a:p>
        </p:txBody>
      </p:sp>
      <p:grpSp>
        <p:nvGrpSpPr>
          <p:cNvPr id="154635" name="Group 6"/>
          <p:cNvGrpSpPr>
            <a:grpSpLocks/>
          </p:cNvGrpSpPr>
          <p:nvPr/>
        </p:nvGrpSpPr>
        <p:grpSpPr bwMode="auto">
          <a:xfrm>
            <a:off x="2919413" y="2813050"/>
            <a:ext cx="336550" cy="334963"/>
            <a:chOff x="409" y="3488"/>
            <a:chExt cx="212" cy="211"/>
          </a:xfrm>
        </p:grpSpPr>
        <p:sp>
          <p:nvSpPr>
            <p:cNvPr id="33801" name="AutoShape 7"/>
            <p:cNvSpPr>
              <a:spLocks noChangeArrowheads="1"/>
            </p:cNvSpPr>
            <p:nvPr/>
          </p:nvSpPr>
          <p:spPr bwMode="auto">
            <a:xfrm rot="1791481">
              <a:off x="409" y="3502"/>
              <a:ext cx="212" cy="183"/>
            </a:xfrm>
            <a:prstGeom prst="hexagon">
              <a:avLst>
                <a:gd name="adj" fmla="val 28962"/>
                <a:gd name="vf" fmla="val 115470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02" name="AutoShape 8"/>
            <p:cNvSpPr>
              <a:spLocks noChangeArrowheads="1"/>
            </p:cNvSpPr>
            <p:nvPr/>
          </p:nvSpPr>
          <p:spPr bwMode="auto">
            <a:xfrm>
              <a:off x="459" y="3546"/>
              <a:ext cx="112" cy="9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l"/>
              <a:endParaRPr lang="en-US" dirty="0"/>
            </a:p>
          </p:txBody>
        </p:sp>
        <p:sp>
          <p:nvSpPr>
            <p:cNvPr id="33803" name="Line 9"/>
            <p:cNvSpPr>
              <a:spLocks noChangeShapeType="1"/>
            </p:cNvSpPr>
            <p:nvPr/>
          </p:nvSpPr>
          <p:spPr bwMode="auto">
            <a:xfrm flipH="1" flipV="1">
              <a:off x="514" y="3488"/>
              <a:ext cx="1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4" name="Line 10"/>
            <p:cNvSpPr>
              <a:spLocks noChangeShapeType="1"/>
            </p:cNvSpPr>
            <p:nvPr/>
          </p:nvSpPr>
          <p:spPr bwMode="auto">
            <a:xfrm flipV="1">
              <a:off x="515" y="3540"/>
              <a:ext cx="91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5" name="Line 11"/>
            <p:cNvSpPr>
              <a:spLocks noChangeShapeType="1"/>
            </p:cNvSpPr>
            <p:nvPr/>
          </p:nvSpPr>
          <p:spPr bwMode="auto">
            <a:xfrm flipH="1" flipV="1">
              <a:off x="423" y="3540"/>
              <a:ext cx="92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6" name="Line 12"/>
            <p:cNvSpPr>
              <a:spLocks noChangeShapeType="1"/>
            </p:cNvSpPr>
            <p:nvPr/>
          </p:nvSpPr>
          <p:spPr bwMode="auto">
            <a:xfrm flipH="1">
              <a:off x="423" y="3641"/>
              <a:ext cx="3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7" name="Line 13"/>
            <p:cNvSpPr>
              <a:spLocks noChangeShapeType="1"/>
            </p:cNvSpPr>
            <p:nvPr/>
          </p:nvSpPr>
          <p:spPr bwMode="auto">
            <a:xfrm>
              <a:off x="571" y="3641"/>
              <a:ext cx="36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8" name="Line 14"/>
            <p:cNvSpPr>
              <a:spLocks noChangeShapeType="1"/>
            </p:cNvSpPr>
            <p:nvPr/>
          </p:nvSpPr>
          <p:spPr bwMode="auto">
            <a:xfrm flipH="1">
              <a:off x="514" y="3641"/>
              <a:ext cx="57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09" name="Line 15"/>
            <p:cNvSpPr>
              <a:spLocks noChangeShapeType="1"/>
            </p:cNvSpPr>
            <p:nvPr/>
          </p:nvSpPr>
          <p:spPr bwMode="auto">
            <a:xfrm>
              <a:off x="459" y="3641"/>
              <a:ext cx="56" cy="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10" name="Line 16"/>
            <p:cNvSpPr>
              <a:spLocks noChangeShapeType="1"/>
            </p:cNvSpPr>
            <p:nvPr/>
          </p:nvSpPr>
          <p:spPr bwMode="auto">
            <a:xfrm flipV="1">
              <a:off x="571" y="3540"/>
              <a:ext cx="35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33811" name="Line 17"/>
            <p:cNvSpPr>
              <a:spLocks noChangeShapeType="1"/>
            </p:cNvSpPr>
            <p:nvPr/>
          </p:nvSpPr>
          <p:spPr bwMode="auto">
            <a:xfrm flipH="1" flipV="1">
              <a:off x="422" y="3540"/>
              <a:ext cx="37" cy="1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25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08681 0.060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0" name="Group 4"/>
          <p:cNvGrpSpPr>
            <a:grpSpLocks/>
          </p:cNvGrpSpPr>
          <p:nvPr/>
        </p:nvGrpSpPr>
        <p:grpSpPr bwMode="auto">
          <a:xfrm>
            <a:off x="22019" y="2636912"/>
            <a:ext cx="6422189" cy="3528391"/>
            <a:chOff x="543" y="1670"/>
            <a:chExt cx="4716" cy="2591"/>
          </a:xfrm>
        </p:grpSpPr>
        <p:sp>
          <p:nvSpPr>
            <p:cNvPr id="101381" name="Rectangle 5"/>
            <p:cNvSpPr>
              <a:spLocks noChangeArrowheads="1"/>
            </p:cNvSpPr>
            <p:nvPr/>
          </p:nvSpPr>
          <p:spPr bwMode="auto">
            <a:xfrm>
              <a:off x="543" y="1670"/>
              <a:ext cx="4716" cy="25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1382" name="Group 6"/>
            <p:cNvGrpSpPr>
              <a:grpSpLocks/>
            </p:cNvGrpSpPr>
            <p:nvPr/>
          </p:nvGrpSpPr>
          <p:grpSpPr bwMode="auto">
            <a:xfrm>
              <a:off x="579" y="1677"/>
              <a:ext cx="4657" cy="2521"/>
              <a:chOff x="623" y="1567"/>
              <a:chExt cx="4657" cy="2521"/>
            </a:xfrm>
          </p:grpSpPr>
          <p:grpSp>
            <p:nvGrpSpPr>
              <p:cNvPr id="101383" name="Group 7"/>
              <p:cNvGrpSpPr>
                <a:grpSpLocks/>
              </p:cNvGrpSpPr>
              <p:nvPr/>
            </p:nvGrpSpPr>
            <p:grpSpPr bwMode="auto">
              <a:xfrm>
                <a:off x="1171" y="1567"/>
                <a:ext cx="3536" cy="2521"/>
                <a:chOff x="1097" y="1567"/>
                <a:chExt cx="3536" cy="2521"/>
              </a:xfrm>
            </p:grpSpPr>
            <p:sp>
              <p:nvSpPr>
                <p:cNvPr id="101384" name="Rectangle 8"/>
                <p:cNvSpPr>
                  <a:spLocks noChangeAspect="1" noChangeArrowheads="1"/>
                </p:cNvSpPr>
                <p:nvPr/>
              </p:nvSpPr>
              <p:spPr bwMode="auto">
                <a:xfrm>
                  <a:off x="1097" y="2123"/>
                  <a:ext cx="3536" cy="1965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85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2893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86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2895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87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2895"/>
                  <a:ext cx="189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88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2895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89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2895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0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2895"/>
                  <a:ext cx="189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1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2895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2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289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3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289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4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289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5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2898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6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289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7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1164" y="3127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8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456" y="3129"/>
                  <a:ext cx="189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399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3129"/>
                  <a:ext cx="188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0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033" y="3129"/>
                  <a:ext cx="189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321" y="3129"/>
                  <a:ext cx="188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2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608" y="3129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3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895" y="3129"/>
                  <a:ext cx="189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4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3187" y="3132"/>
                  <a:ext cx="189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5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3478" y="3132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6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3765" y="3132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7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4052" y="3132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8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4339" y="3132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09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3363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0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3365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1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3365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2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336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3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336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4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3365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5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336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6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336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7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336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8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336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19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3368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0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3368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1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3598"/>
                  <a:ext cx="188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2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3601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3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3601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4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3601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5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3601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6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3601"/>
                  <a:ext cx="189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7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3601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8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3603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29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3603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0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3603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1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3603"/>
                  <a:ext cx="189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2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3603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3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3834"/>
                  <a:ext cx="188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4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3837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5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3837"/>
                  <a:ext cx="189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6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3837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7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3837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8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3837"/>
                  <a:ext cx="189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3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3837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383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383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2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383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3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3839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4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383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5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2652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6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265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7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2655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265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49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265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0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2655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1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2655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2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2657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3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2657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4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2657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5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2657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6" name="Oval 80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2657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7" name="Oval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2416"/>
                  <a:ext cx="188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8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2419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59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2419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0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241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1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241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2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2419"/>
                  <a:ext cx="189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3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2419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4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2421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5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2421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6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2421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7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2421"/>
                  <a:ext cx="189" cy="189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8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2421"/>
                  <a:ext cx="188" cy="189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69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1167" y="2181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0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1459" y="2183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1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9" y="2183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2" name="Oval 96"/>
                <p:cNvSpPr>
                  <a:spLocks noChangeAspect="1" noChangeArrowheads="1"/>
                </p:cNvSpPr>
                <p:nvPr/>
              </p:nvSpPr>
              <p:spPr bwMode="auto">
                <a:xfrm>
                  <a:off x="2036" y="2183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3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2323" y="2183"/>
                  <a:ext cx="188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4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610" y="2183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5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2898" y="2183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6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3190" y="2186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7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3481" y="2186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8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3767" y="2186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79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4054" y="2186"/>
                  <a:ext cx="189" cy="18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80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4342" y="2186"/>
                  <a:ext cx="188" cy="188"/>
                </a:xfrm>
                <a:prstGeom prst="ellipse">
                  <a:avLst/>
                </a:prstGeom>
                <a:solidFill>
                  <a:srgbClr val="C0C0C0">
                    <a:alpha val="50000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1481" name="Group 105"/>
                <p:cNvGrpSpPr>
                  <a:grpSpLocks noChangeAspect="1"/>
                </p:cNvGrpSpPr>
                <p:nvPr/>
              </p:nvGrpSpPr>
              <p:grpSpPr bwMode="auto">
                <a:xfrm>
                  <a:off x="1157" y="1567"/>
                  <a:ext cx="3423" cy="560"/>
                  <a:chOff x="757" y="929"/>
                  <a:chExt cx="4181" cy="686"/>
                </a:xfrm>
              </p:grpSpPr>
              <p:sp>
                <p:nvSpPr>
                  <p:cNvPr id="101482" name="Text Box 106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714" y="1198"/>
                    <a:ext cx="391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1/2</a:t>
                    </a:r>
                  </a:p>
                </p:txBody>
              </p:sp>
              <p:sp>
                <p:nvSpPr>
                  <p:cNvPr id="101483" name="Text Box 107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1076" y="1196"/>
                    <a:ext cx="391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1/4</a:t>
                    </a:r>
                  </a:p>
                </p:txBody>
              </p:sp>
              <p:sp>
                <p:nvSpPr>
                  <p:cNvPr id="101484" name="Text Box 108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1429" y="1192"/>
                    <a:ext cx="391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1/8</a:t>
                    </a:r>
                  </a:p>
                </p:txBody>
              </p:sp>
              <p:sp>
                <p:nvSpPr>
                  <p:cNvPr id="101485" name="Text Box 109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1724" y="1159"/>
                    <a:ext cx="489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1/16</a:t>
                    </a:r>
                  </a:p>
                </p:txBody>
              </p:sp>
              <p:sp>
                <p:nvSpPr>
                  <p:cNvPr id="101486" name="Text Box 110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2079" y="1165"/>
                    <a:ext cx="489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1/32</a:t>
                    </a:r>
                  </a:p>
                </p:txBody>
              </p:sp>
              <p:sp>
                <p:nvSpPr>
                  <p:cNvPr id="101487" name="Text Box 111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2432" y="1163"/>
                    <a:ext cx="489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1/64</a:t>
                    </a:r>
                  </a:p>
                </p:txBody>
              </p:sp>
              <p:sp>
                <p:nvSpPr>
                  <p:cNvPr id="101488" name="Text Box 112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2719" y="1133"/>
                    <a:ext cx="587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1/128</a:t>
                    </a:r>
                  </a:p>
                </p:txBody>
              </p:sp>
              <p:sp>
                <p:nvSpPr>
                  <p:cNvPr id="101489" name="Text Box 113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3083" y="1129"/>
                    <a:ext cx="588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1/256</a:t>
                    </a:r>
                  </a:p>
                </p:txBody>
              </p:sp>
              <p:sp>
                <p:nvSpPr>
                  <p:cNvPr id="101490" name="Text Box 114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3447" y="1131"/>
                    <a:ext cx="588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1/512</a:t>
                    </a:r>
                  </a:p>
                </p:txBody>
              </p:sp>
              <p:sp>
                <p:nvSpPr>
                  <p:cNvPr id="101491" name="Text Box 115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3750" y="1119"/>
                    <a:ext cx="686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1/1024</a:t>
                    </a:r>
                  </a:p>
                </p:txBody>
              </p:sp>
              <p:sp>
                <p:nvSpPr>
                  <p:cNvPr id="101492" name="Text Box 116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4199" y="1191"/>
                    <a:ext cx="483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Pos.</a:t>
                    </a:r>
                  </a:p>
                </p:txBody>
              </p:sp>
              <p:sp>
                <p:nvSpPr>
                  <p:cNvPr id="101493" name="Text Box 117"/>
                  <p:cNvSpPr txBox="1">
                    <a:spLocks noChangeAspect="1" noChangeArrowheads="1"/>
                  </p:cNvSpPr>
                  <p:nvPr/>
                </p:nvSpPr>
                <p:spPr bwMode="auto">
                  <a:xfrm rot="-5400000">
                    <a:off x="4527" y="1193"/>
                    <a:ext cx="517" cy="3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2000" b="1">
                        <a:latin typeface="Times New Roman" pitchFamily="18" charset="0"/>
                      </a:rPr>
                      <a:t>Neg.</a:t>
                    </a:r>
                  </a:p>
                </p:txBody>
              </p:sp>
            </p:grpSp>
            <p:sp>
              <p:nvSpPr>
                <p:cNvPr id="101494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948" y="2230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95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3238" y="2229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96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3529" y="2231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97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3819" y="2230"/>
                  <a:ext cx="95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98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946" y="2466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499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3237" y="246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0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3527" y="2467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1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3818" y="2466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2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078" y="2466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3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368" y="246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4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659" y="2467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5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946" y="29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6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3237" y="2944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7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3527" y="294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8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3818" y="29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09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1798" y="29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0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078" y="2944"/>
                  <a:ext cx="95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1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2369" y="294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2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2660" y="29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3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13" y="29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4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1504" y="2944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5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3818" y="270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6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317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7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3234" y="317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8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3525" y="3177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19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3815" y="317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0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317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1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3237" y="3413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2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3527" y="341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3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3818" y="3414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4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36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5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3234" y="3644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6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3525" y="3646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7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3815" y="36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8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3645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29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2944" y="3881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0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3234" y="3880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1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3525" y="3882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2" name="Oval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3815" y="3881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3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1795" y="3881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4" name="Oval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2076" y="3880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5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2367" y="3882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6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3881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7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1" y="3410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8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1501" y="3409"/>
                  <a:ext cx="94" cy="9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39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4395" y="2232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0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4393" y="2469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1" name="Oval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4393" y="2948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2" name="Oval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4393" y="2709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3" name="Oval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4391" y="3179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4" name="Oval 168"/>
                <p:cNvSpPr>
                  <a:spLocks noChangeAspect="1" noChangeArrowheads="1"/>
                </p:cNvSpPr>
                <p:nvPr/>
              </p:nvSpPr>
              <p:spPr bwMode="auto">
                <a:xfrm>
                  <a:off x="4393" y="3417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5" name="Oval 169"/>
                <p:cNvSpPr>
                  <a:spLocks noChangeAspect="1" noChangeArrowheads="1"/>
                </p:cNvSpPr>
                <p:nvPr/>
              </p:nvSpPr>
              <p:spPr bwMode="auto">
                <a:xfrm>
                  <a:off x="4391" y="3648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546" name="Oval 170"/>
                <p:cNvSpPr>
                  <a:spLocks noChangeAspect="1" noChangeArrowheads="1"/>
                </p:cNvSpPr>
                <p:nvPr/>
              </p:nvSpPr>
              <p:spPr bwMode="auto">
                <a:xfrm>
                  <a:off x="4391" y="3883"/>
                  <a:ext cx="94" cy="9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1547" name="Text Box 171"/>
              <p:cNvSpPr txBox="1">
                <a:spLocks noChangeArrowheads="1"/>
              </p:cNvSpPr>
              <p:nvPr/>
            </p:nvSpPr>
            <p:spPr bwMode="auto">
              <a:xfrm>
                <a:off x="4818" y="1833"/>
                <a:ext cx="46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Titer</a:t>
                </a:r>
              </a:p>
            </p:txBody>
          </p:sp>
          <p:sp>
            <p:nvSpPr>
              <p:cNvPr id="101548" name="Text Box 172"/>
              <p:cNvSpPr txBox="1">
                <a:spLocks noChangeArrowheads="1"/>
              </p:cNvSpPr>
              <p:nvPr/>
            </p:nvSpPr>
            <p:spPr bwMode="auto">
              <a:xfrm>
                <a:off x="4936" y="2154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64</a:t>
                </a:r>
              </a:p>
            </p:txBody>
          </p:sp>
          <p:sp>
            <p:nvSpPr>
              <p:cNvPr id="101549" name="Text Box 173"/>
              <p:cNvSpPr txBox="1">
                <a:spLocks noChangeArrowheads="1"/>
              </p:cNvSpPr>
              <p:nvPr/>
            </p:nvSpPr>
            <p:spPr bwMode="auto">
              <a:xfrm>
                <a:off x="5015" y="2390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8</a:t>
                </a:r>
              </a:p>
            </p:txBody>
          </p:sp>
          <p:sp>
            <p:nvSpPr>
              <p:cNvPr id="101550" name="Text Box 174"/>
              <p:cNvSpPr txBox="1">
                <a:spLocks noChangeArrowheads="1"/>
              </p:cNvSpPr>
              <p:nvPr/>
            </p:nvSpPr>
            <p:spPr bwMode="auto">
              <a:xfrm>
                <a:off x="4861" y="2626"/>
                <a:ext cx="3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512</a:t>
                </a:r>
              </a:p>
            </p:txBody>
          </p:sp>
          <p:sp>
            <p:nvSpPr>
              <p:cNvPr id="101551" name="Text Box 175"/>
              <p:cNvSpPr txBox="1">
                <a:spLocks noChangeArrowheads="1"/>
              </p:cNvSpPr>
              <p:nvPr/>
            </p:nvSpPr>
            <p:spPr bwMode="auto">
              <a:xfrm>
                <a:off x="4923" y="2870"/>
                <a:ext cx="28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&lt;2</a:t>
                </a:r>
              </a:p>
            </p:txBody>
          </p:sp>
          <p:sp>
            <p:nvSpPr>
              <p:cNvPr id="101552" name="Text Box 176"/>
              <p:cNvSpPr txBox="1">
                <a:spLocks noChangeArrowheads="1"/>
              </p:cNvSpPr>
              <p:nvPr/>
            </p:nvSpPr>
            <p:spPr bwMode="auto">
              <a:xfrm>
                <a:off x="4927" y="3095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32</a:t>
                </a:r>
              </a:p>
            </p:txBody>
          </p:sp>
          <p:sp>
            <p:nvSpPr>
              <p:cNvPr id="101553" name="Text Box 177"/>
              <p:cNvSpPr txBox="1">
                <a:spLocks noChangeArrowheads="1"/>
              </p:cNvSpPr>
              <p:nvPr/>
            </p:nvSpPr>
            <p:spPr bwMode="auto">
              <a:xfrm>
                <a:off x="4853" y="3339"/>
                <a:ext cx="35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128</a:t>
                </a:r>
              </a:p>
            </p:txBody>
          </p:sp>
          <p:sp>
            <p:nvSpPr>
              <p:cNvPr id="101554" name="Text Box 178"/>
              <p:cNvSpPr txBox="1">
                <a:spLocks noChangeArrowheads="1"/>
              </p:cNvSpPr>
              <p:nvPr/>
            </p:nvSpPr>
            <p:spPr bwMode="auto">
              <a:xfrm>
                <a:off x="4937" y="3568"/>
                <a:ext cx="27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32</a:t>
                </a:r>
              </a:p>
            </p:txBody>
          </p:sp>
          <p:sp>
            <p:nvSpPr>
              <p:cNvPr id="101555" name="Text Box 179"/>
              <p:cNvSpPr txBox="1">
                <a:spLocks noChangeArrowheads="1"/>
              </p:cNvSpPr>
              <p:nvPr/>
            </p:nvSpPr>
            <p:spPr bwMode="auto">
              <a:xfrm>
                <a:off x="5014" y="380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101556" name="Text Box 180"/>
              <p:cNvSpPr txBox="1">
                <a:spLocks noChangeArrowheads="1"/>
              </p:cNvSpPr>
              <p:nvPr/>
            </p:nvSpPr>
            <p:spPr bwMode="auto">
              <a:xfrm>
                <a:off x="623" y="1839"/>
                <a:ext cx="6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000" b="1" dirty="0">
                    <a:latin typeface="Times New Roman" pitchFamily="18" charset="0"/>
                  </a:rPr>
                  <a:t>Patient</a:t>
                </a:r>
              </a:p>
            </p:txBody>
          </p:sp>
          <p:sp>
            <p:nvSpPr>
              <p:cNvPr id="101557" name="Text Box 181"/>
              <p:cNvSpPr txBox="1">
                <a:spLocks noChangeArrowheads="1"/>
              </p:cNvSpPr>
              <p:nvPr/>
            </p:nvSpPr>
            <p:spPr bwMode="auto">
              <a:xfrm>
                <a:off x="761" y="2171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101558" name="Text Box 182"/>
              <p:cNvSpPr txBox="1">
                <a:spLocks noChangeArrowheads="1"/>
              </p:cNvSpPr>
              <p:nvPr/>
            </p:nvSpPr>
            <p:spPr bwMode="auto">
              <a:xfrm>
                <a:off x="752" y="240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01559" name="Text Box 183"/>
              <p:cNvSpPr txBox="1">
                <a:spLocks noChangeArrowheads="1"/>
              </p:cNvSpPr>
              <p:nvPr/>
            </p:nvSpPr>
            <p:spPr bwMode="auto">
              <a:xfrm>
                <a:off x="752" y="2643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101560" name="Text Box 184"/>
              <p:cNvSpPr txBox="1">
                <a:spLocks noChangeArrowheads="1"/>
              </p:cNvSpPr>
              <p:nvPr/>
            </p:nvSpPr>
            <p:spPr bwMode="auto">
              <a:xfrm>
                <a:off x="759" y="2887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101561" name="Text Box 185"/>
              <p:cNvSpPr txBox="1">
                <a:spLocks noChangeArrowheads="1"/>
              </p:cNvSpPr>
              <p:nvPr/>
            </p:nvSpPr>
            <p:spPr bwMode="auto">
              <a:xfrm>
                <a:off x="752" y="3112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101562" name="Text Box 186"/>
              <p:cNvSpPr txBox="1">
                <a:spLocks noChangeArrowheads="1"/>
              </p:cNvSpPr>
              <p:nvPr/>
            </p:nvSpPr>
            <p:spPr bwMode="auto">
              <a:xfrm>
                <a:off x="753" y="3356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6</a:t>
                </a:r>
              </a:p>
            </p:txBody>
          </p:sp>
          <p:sp>
            <p:nvSpPr>
              <p:cNvPr id="101563" name="Text Box 187"/>
              <p:cNvSpPr txBox="1">
                <a:spLocks noChangeArrowheads="1"/>
              </p:cNvSpPr>
              <p:nvPr/>
            </p:nvSpPr>
            <p:spPr bwMode="auto">
              <a:xfrm>
                <a:off x="751" y="3585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7</a:t>
                </a:r>
              </a:p>
            </p:txBody>
          </p:sp>
          <p:sp>
            <p:nvSpPr>
              <p:cNvPr id="101564" name="Text Box 188"/>
              <p:cNvSpPr txBox="1">
                <a:spLocks noChangeArrowheads="1"/>
              </p:cNvSpPr>
              <p:nvPr/>
            </p:nvSpPr>
            <p:spPr bwMode="auto">
              <a:xfrm>
                <a:off x="751" y="3824"/>
                <a:ext cx="19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8</a:t>
                </a:r>
              </a:p>
            </p:txBody>
          </p:sp>
        </p:grpSp>
      </p:grpSp>
      <p:pic>
        <p:nvPicPr>
          <p:cNvPr id="18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12192" r="47943" b="13075"/>
          <a:stretch/>
        </p:blipFill>
        <p:spPr>
          <a:xfrm>
            <a:off x="6594691" y="2662167"/>
            <a:ext cx="2441805" cy="3503137"/>
          </a:xfrm>
          <a:noFill/>
        </p:spPr>
      </p:pic>
      <p:sp>
        <p:nvSpPr>
          <p:cNvPr id="1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5400" b="1" cap="small" dirty="0" smtClean="0">
                <a:solidFill>
                  <a:srgbClr val="FF0000"/>
                </a:solidFill>
              </a:rPr>
              <a:t>a</a:t>
            </a:r>
            <a:r>
              <a:rPr lang="en-US" sz="4000" b="1" cap="small" dirty="0" smtClean="0">
                <a:solidFill>
                  <a:srgbClr val="FF0000"/>
                </a:solidFill>
              </a:rPr>
              <a:t>gglutination / </a:t>
            </a:r>
            <a:r>
              <a:rPr lang="en-US" sz="4000" b="1" cap="small" dirty="0" err="1" smtClean="0">
                <a:solidFill>
                  <a:srgbClr val="FF0000"/>
                </a:solidFill>
              </a:rPr>
              <a:t>Haemagglutination</a:t>
            </a:r>
            <a:endParaRPr lang="en-US" sz="5400" b="1" cap="small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/>
              <a:t/>
            </a:r>
            <a:br>
              <a:rPr lang="en-US" altLang="en-US" sz="4000" b="1" dirty="0" smtClean="0"/>
            </a:br>
            <a:r>
              <a:rPr lang="en-US" altLang="en-US" sz="4000" b="1" dirty="0" smtClean="0">
                <a:solidFill>
                  <a:srgbClr val="009900"/>
                </a:solidFill>
              </a:rPr>
              <a:t>1</a:t>
            </a:r>
            <a:r>
              <a:rPr lang="en-US" altLang="en-US" sz="4000" b="1" dirty="0" smtClean="0">
                <a:solidFill>
                  <a:srgbClr val="009900"/>
                </a:solidFill>
                <a:latin typeface="Calibri" pitchFamily="34" charset="0"/>
              </a:rPr>
              <a:t>. Slide agglutination </a:t>
            </a:r>
            <a: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  <a:t/>
            </a:r>
            <a:b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</a:br>
            <a:r>
              <a:rPr lang="en-US" altLang="en-US" sz="3600" b="1" dirty="0" smtClean="0">
                <a:latin typeface="Calibri" pitchFamily="34" charset="0"/>
              </a:rPr>
              <a:t> (Qualitative Test)</a:t>
            </a:r>
            <a:r>
              <a:rPr lang="en-GB" altLang="en-US" sz="3600" dirty="0" smtClean="0">
                <a:latin typeface="Calibri" pitchFamily="34" charset="0"/>
              </a:rPr>
              <a:t> </a:t>
            </a:r>
            <a:r>
              <a:rPr lang="en-US" altLang="en-US" sz="3600" b="1" dirty="0" smtClean="0">
                <a:latin typeface="Calibri" pitchFamily="34" charset="0"/>
              </a:rPr>
              <a:t/>
            </a:r>
            <a:br>
              <a:rPr lang="en-US" altLang="en-US" sz="3600" b="1" dirty="0" smtClean="0">
                <a:latin typeface="Calibri" pitchFamily="34" charset="0"/>
              </a:rPr>
            </a:br>
            <a:r>
              <a:rPr lang="en-US" altLang="en-US" sz="3600" b="1" dirty="0" smtClean="0">
                <a:latin typeface="Calibri" pitchFamily="34" charset="0"/>
              </a:rPr>
              <a:t/>
            </a:r>
            <a:br>
              <a:rPr lang="en-US" altLang="en-US" sz="3600" b="1" dirty="0" smtClean="0">
                <a:latin typeface="Calibri" pitchFamily="34" charset="0"/>
              </a:rPr>
            </a:br>
            <a:endParaRPr lang="en-GB" altLang="en-US" sz="3600" dirty="0" smtClean="0">
              <a:latin typeface="Calibri" pitchFamily="34" charset="0"/>
            </a:endParaRPr>
          </a:p>
        </p:txBody>
      </p:sp>
      <p:sp>
        <p:nvSpPr>
          <p:cNvPr id="256003" name="Content Placeholder 17"/>
          <p:cNvSpPr>
            <a:spLocks noGrp="1"/>
          </p:cNvSpPr>
          <p:nvPr>
            <p:ph sz="half" idx="1"/>
          </p:nvPr>
        </p:nvSpPr>
        <p:spPr>
          <a:xfrm>
            <a:off x="250825" y="1989138"/>
            <a:ext cx="4038600" cy="3886200"/>
          </a:xfrm>
        </p:spPr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sz="3200" dirty="0" smtClean="0">
                <a:solidFill>
                  <a:srgbClr val="FF0000"/>
                </a:solidFill>
                <a:latin typeface="Calibri" pitchFamily="34" charset="0"/>
              </a:rPr>
              <a:t>Unknown</a:t>
            </a:r>
            <a:r>
              <a:rPr lang="en-US" altLang="en-US" sz="3200" dirty="0" smtClean="0">
                <a:latin typeface="Calibri" pitchFamily="34" charset="0"/>
              </a:rPr>
              <a:t> Ag</a:t>
            </a:r>
          </a:p>
          <a:p>
            <a:pPr eaLnBrk="1" hangingPunct="1"/>
            <a:r>
              <a:rPr lang="en-US" altLang="en-US" sz="3200" dirty="0" smtClean="0">
                <a:latin typeface="Calibri" pitchFamily="34" charset="0"/>
              </a:rPr>
              <a:t>Add </a:t>
            </a:r>
            <a:r>
              <a:rPr lang="en-US" altLang="en-US" sz="3200" dirty="0" smtClean="0">
                <a:solidFill>
                  <a:srgbClr val="FF0000"/>
                </a:solidFill>
                <a:latin typeface="Calibri" pitchFamily="34" charset="0"/>
              </a:rPr>
              <a:t>known</a:t>
            </a:r>
            <a:r>
              <a:rPr lang="en-US" altLang="en-US" sz="3200" dirty="0" smtClean="0">
                <a:latin typeface="Calibri" pitchFamily="34" charset="0"/>
              </a:rPr>
              <a:t> antiserum (</a:t>
            </a:r>
            <a:r>
              <a:rPr lang="en-US" altLang="en-US" sz="3200" dirty="0" err="1" smtClean="0">
                <a:latin typeface="Calibri" pitchFamily="34" charset="0"/>
              </a:rPr>
              <a:t>Ab</a:t>
            </a:r>
            <a:r>
              <a:rPr lang="en-US" altLang="en-US" sz="3200" dirty="0" smtClean="0">
                <a:latin typeface="Calibri" pitchFamily="34" charset="0"/>
              </a:rPr>
              <a:t>)</a:t>
            </a:r>
            <a:endParaRPr lang="ar-EG" altLang="en-US" sz="3200" dirty="0" smtClean="0">
              <a:latin typeface="Calibri" pitchFamily="34" charset="0"/>
            </a:endParaRPr>
          </a:p>
        </p:txBody>
      </p:sp>
      <p:pic>
        <p:nvPicPr>
          <p:cNvPr id="256004" name="Picture 4" descr="04-26_AgglutinationTst_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1700808"/>
            <a:ext cx="4752083" cy="4868862"/>
          </a:xfrm>
        </p:spPr>
      </p:pic>
    </p:spTree>
    <p:extLst>
      <p:ext uri="{BB962C8B-B14F-4D97-AF65-F5344CB8AC3E}">
        <p14:creationId xmlns:p14="http://schemas.microsoft.com/office/powerpoint/2010/main" val="8439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29600" cy="14478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  <a:t>2. Tube agglutination </a:t>
            </a:r>
            <a:b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</a:br>
            <a:r>
              <a:rPr lang="en-US" altLang="en-US" sz="3600" b="1" dirty="0" smtClean="0">
                <a:latin typeface="Calibri" pitchFamily="34" charset="0"/>
              </a:rPr>
              <a:t>(Quantitative Test)</a:t>
            </a:r>
            <a:endParaRPr lang="en-GB" altLang="en-US" sz="3600" b="1" dirty="0" smtClean="0"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08" y="1860104"/>
            <a:ext cx="6034617" cy="4525963"/>
          </a:xfr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30016" y="5441504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FFC000"/>
                </a:solidFill>
              </a:rPr>
              <a:t>1/10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334816" y="5441504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C000"/>
                </a:solidFill>
              </a:rPr>
              <a:t>1/20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320480" y="5441504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FFC000"/>
                </a:solidFill>
              </a:rPr>
              <a:t>1/40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125144" y="5441504"/>
            <a:ext cx="76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FFC000"/>
                </a:solidFill>
              </a:rPr>
              <a:t>1/80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014392" y="5441504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FFC000"/>
                </a:solidFill>
              </a:rPr>
              <a:t>1/160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845696" y="5441504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FFC000"/>
                </a:solidFill>
              </a:rPr>
              <a:t>1/320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742584" y="5441504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C000"/>
                </a:solidFill>
              </a:rPr>
              <a:t>1/640</a:t>
            </a:r>
          </a:p>
        </p:txBody>
      </p:sp>
    </p:spTree>
    <p:extLst>
      <p:ext uri="{BB962C8B-B14F-4D97-AF65-F5344CB8AC3E}">
        <p14:creationId xmlns:p14="http://schemas.microsoft.com/office/powerpoint/2010/main" val="21285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38" y="1295400"/>
            <a:ext cx="8915400" cy="1295400"/>
          </a:xfrm>
        </p:spPr>
        <p:txBody>
          <a:bodyPr/>
          <a:lstStyle/>
          <a:p>
            <a:r>
              <a:rPr lang="en-US" dirty="0" smtClean="0"/>
              <a:t>inhibition due </a:t>
            </a:r>
            <a:r>
              <a:rPr lang="en-US" dirty="0"/>
              <a:t>to competition with a soluble </a:t>
            </a:r>
            <a:r>
              <a:rPr lang="en-US" dirty="0" smtClean="0"/>
              <a:t>Ag</a:t>
            </a:r>
            <a:endParaRPr lang="en-US" dirty="0"/>
          </a:p>
        </p:txBody>
      </p:sp>
      <p:grpSp>
        <p:nvGrpSpPr>
          <p:cNvPr id="109572" name="Group 4"/>
          <p:cNvGrpSpPr>
            <a:grpSpLocks/>
          </p:cNvGrpSpPr>
          <p:nvPr/>
        </p:nvGrpSpPr>
        <p:grpSpPr bwMode="auto">
          <a:xfrm>
            <a:off x="106363" y="2590800"/>
            <a:ext cx="8915400" cy="1655763"/>
            <a:chOff x="67" y="1440"/>
            <a:chExt cx="5616" cy="1235"/>
          </a:xfrm>
        </p:grpSpPr>
        <p:sp>
          <p:nvSpPr>
            <p:cNvPr id="109573" name="Rectangle 5"/>
            <p:cNvSpPr>
              <a:spLocks noChangeArrowheads="1"/>
            </p:cNvSpPr>
            <p:nvPr/>
          </p:nvSpPr>
          <p:spPr bwMode="auto">
            <a:xfrm>
              <a:off x="67" y="1440"/>
              <a:ext cx="5616" cy="12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9574" name="Group 6"/>
            <p:cNvGrpSpPr>
              <a:grpSpLocks/>
            </p:cNvGrpSpPr>
            <p:nvPr/>
          </p:nvGrpSpPr>
          <p:grpSpPr bwMode="auto">
            <a:xfrm>
              <a:off x="72" y="1487"/>
              <a:ext cx="4633" cy="1127"/>
              <a:chOff x="72" y="1487"/>
              <a:chExt cx="4633" cy="1127"/>
            </a:xfrm>
          </p:grpSpPr>
          <p:grpSp>
            <p:nvGrpSpPr>
              <p:cNvPr id="109575" name="Group 7"/>
              <p:cNvGrpSpPr>
                <a:grpSpLocks/>
              </p:cNvGrpSpPr>
              <p:nvPr/>
            </p:nvGrpSpPr>
            <p:grpSpPr bwMode="auto">
              <a:xfrm>
                <a:off x="1022" y="1487"/>
                <a:ext cx="3683" cy="1127"/>
                <a:chOff x="1000" y="1993"/>
                <a:chExt cx="3683" cy="1127"/>
              </a:xfrm>
            </p:grpSpPr>
            <p:sp>
              <p:nvSpPr>
                <p:cNvPr id="109576" name="WordArt 8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3587" y="2760"/>
                  <a:ext cx="460" cy="360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56"/>
                    </a:avLst>
                  </a:prstTxWarp>
                </a:bodyPr>
                <a:lstStyle/>
                <a:p>
                  <a:pPr algn="ctr"/>
                  <a:r>
                    <a:rPr lang="en-US" sz="32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CC99"/>
                      </a:solidFill>
                      <a:latin typeface="Arial Black"/>
                    </a:rPr>
                    <a:t>Y</a:t>
                  </a:r>
                </a:p>
              </p:txBody>
            </p:sp>
            <p:sp>
              <p:nvSpPr>
                <p:cNvPr id="109577" name="WordArt 9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 flipV="1">
                  <a:off x="3999" y="1993"/>
                  <a:ext cx="460" cy="360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56"/>
                    </a:avLst>
                  </a:prstTxWarp>
                </a:bodyPr>
                <a:lstStyle/>
                <a:p>
                  <a:pPr algn="ctr"/>
                  <a:r>
                    <a:rPr lang="en-US" sz="32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CC99"/>
                      </a:solidFill>
                      <a:latin typeface="Arial Black"/>
                    </a:rPr>
                    <a:t>Y</a:t>
                  </a:r>
                </a:p>
              </p:txBody>
            </p:sp>
            <p:sp>
              <p:nvSpPr>
                <p:cNvPr id="109578" name="WordArt 10"/>
                <p:cNvSpPr>
                  <a:spLocks noChangeAspect="1" noChangeArrowheads="1" noChangeShapeType="1" noTextEdit="1"/>
                </p:cNvSpPr>
                <p:nvPr/>
              </p:nvSpPr>
              <p:spPr bwMode="auto">
                <a:xfrm>
                  <a:off x="1000" y="2504"/>
                  <a:ext cx="460" cy="360"/>
                </a:xfrm>
                <a:prstGeom prst="rect">
                  <a:avLst/>
                </a:prstGeom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56"/>
                    </a:avLst>
                  </a:prstTxWarp>
                </a:bodyPr>
                <a:lstStyle/>
                <a:p>
                  <a:pPr algn="ctr"/>
                  <a:r>
                    <a:rPr lang="en-US" sz="32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CC99"/>
                      </a:solidFill>
                      <a:latin typeface="Arial Black"/>
                    </a:rPr>
                    <a:t>Y</a:t>
                  </a:r>
                </a:p>
              </p:txBody>
            </p:sp>
            <p:sp>
              <p:nvSpPr>
                <p:cNvPr id="109579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846" y="2511"/>
                  <a:ext cx="262" cy="4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3200" b="1">
                      <a:latin typeface="Times New Roman" pitchFamily="18" charset="0"/>
                    </a:rPr>
                    <a:t>+</a:t>
                  </a:r>
                </a:p>
              </p:txBody>
            </p:sp>
            <p:sp>
              <p:nvSpPr>
                <p:cNvPr id="109580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37" y="2520"/>
                  <a:ext cx="370" cy="4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3200" b="1" dirty="0" smtClean="0">
                      <a:latin typeface="Times New Roman" pitchFamily="18" charset="0"/>
                      <a:sym typeface="Wingdings" pitchFamily="2" charset="2"/>
                    </a:rPr>
                    <a:t></a:t>
                  </a:r>
                  <a:endParaRPr lang="en-US" sz="3200" b="1" dirty="0">
                    <a:latin typeface="Times New Roman" pitchFamily="18" charset="0"/>
                  </a:endParaRPr>
                </a:p>
              </p:txBody>
            </p:sp>
            <p:grpSp>
              <p:nvGrpSpPr>
                <p:cNvPr id="109581" name="Group 13"/>
                <p:cNvGrpSpPr>
                  <a:grpSpLocks/>
                </p:cNvGrpSpPr>
                <p:nvPr/>
              </p:nvGrpSpPr>
              <p:grpSpPr bwMode="auto">
                <a:xfrm>
                  <a:off x="2267" y="2492"/>
                  <a:ext cx="432" cy="411"/>
                  <a:chOff x="2267" y="3296"/>
                  <a:chExt cx="432" cy="411"/>
                </a:xfrm>
              </p:grpSpPr>
              <p:sp>
                <p:nvSpPr>
                  <p:cNvPr id="109582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7" y="3375"/>
                    <a:ext cx="269" cy="26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3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3296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4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13" y="3392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5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1" y="3610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6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7" y="3444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87" name="Oval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9" y="3621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588" name="Group 20"/>
                <p:cNvGrpSpPr>
                  <a:grpSpLocks/>
                </p:cNvGrpSpPr>
                <p:nvPr/>
              </p:nvGrpSpPr>
              <p:grpSpPr bwMode="auto">
                <a:xfrm>
                  <a:off x="3349" y="2350"/>
                  <a:ext cx="432" cy="411"/>
                  <a:chOff x="2267" y="3296"/>
                  <a:chExt cx="432" cy="411"/>
                </a:xfrm>
              </p:grpSpPr>
              <p:sp>
                <p:nvSpPr>
                  <p:cNvPr id="109589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7" y="3375"/>
                    <a:ext cx="269" cy="26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0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3296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1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13" y="3392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2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1" y="3610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3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7" y="3444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4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9" y="3621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595" name="Group 27"/>
                <p:cNvGrpSpPr>
                  <a:grpSpLocks/>
                </p:cNvGrpSpPr>
                <p:nvPr/>
              </p:nvGrpSpPr>
              <p:grpSpPr bwMode="auto">
                <a:xfrm>
                  <a:off x="4251" y="2357"/>
                  <a:ext cx="432" cy="411"/>
                  <a:chOff x="2267" y="3296"/>
                  <a:chExt cx="432" cy="411"/>
                </a:xfrm>
              </p:grpSpPr>
              <p:sp>
                <p:nvSpPr>
                  <p:cNvPr id="109596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7" y="3375"/>
                    <a:ext cx="269" cy="26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7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3296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8" name="Oval 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13" y="3392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599" name="Oval 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1" y="3610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0" name="Oval 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7" y="3444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1" name="Oval 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9" y="3621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9602" name="Group 34"/>
                <p:cNvGrpSpPr>
                  <a:grpSpLocks/>
                </p:cNvGrpSpPr>
                <p:nvPr/>
              </p:nvGrpSpPr>
              <p:grpSpPr bwMode="auto">
                <a:xfrm>
                  <a:off x="3833" y="2348"/>
                  <a:ext cx="432" cy="411"/>
                  <a:chOff x="2267" y="3296"/>
                  <a:chExt cx="432" cy="411"/>
                </a:xfrm>
              </p:grpSpPr>
              <p:sp>
                <p:nvSpPr>
                  <p:cNvPr id="109603" name="Oval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7" y="3375"/>
                    <a:ext cx="269" cy="26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4" name="Oval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11" y="3296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5" name="Oval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13" y="3392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6" name="Oval 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51" y="3610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7" name="Oval 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7" y="3444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08" name="Oval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49" y="3621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9609" name="Text Box 41"/>
              <p:cNvSpPr txBox="1">
                <a:spLocks noChangeArrowheads="1"/>
              </p:cNvSpPr>
              <p:nvPr/>
            </p:nvSpPr>
            <p:spPr bwMode="auto">
              <a:xfrm>
                <a:off x="72" y="1655"/>
                <a:ext cx="986" cy="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Prior to Test</a:t>
                </a:r>
              </a:p>
            </p:txBody>
          </p:sp>
        </p:grpSp>
      </p:grpSp>
      <p:grpSp>
        <p:nvGrpSpPr>
          <p:cNvPr id="109610" name="Group 42"/>
          <p:cNvGrpSpPr>
            <a:grpSpLocks/>
          </p:cNvGrpSpPr>
          <p:nvPr/>
        </p:nvGrpSpPr>
        <p:grpSpPr bwMode="auto">
          <a:xfrm>
            <a:off x="104775" y="4249738"/>
            <a:ext cx="8915400" cy="2468562"/>
            <a:chOff x="66" y="2677"/>
            <a:chExt cx="5616" cy="1555"/>
          </a:xfrm>
        </p:grpSpPr>
        <p:grpSp>
          <p:nvGrpSpPr>
            <p:cNvPr id="109611" name="Group 43"/>
            <p:cNvGrpSpPr>
              <a:grpSpLocks/>
            </p:cNvGrpSpPr>
            <p:nvPr/>
          </p:nvGrpSpPr>
          <p:grpSpPr bwMode="auto">
            <a:xfrm>
              <a:off x="66" y="2677"/>
              <a:ext cx="5616" cy="1555"/>
              <a:chOff x="66" y="2677"/>
              <a:chExt cx="5616" cy="1555"/>
            </a:xfrm>
          </p:grpSpPr>
          <p:grpSp>
            <p:nvGrpSpPr>
              <p:cNvPr id="109612" name="Group 44"/>
              <p:cNvGrpSpPr>
                <a:grpSpLocks/>
              </p:cNvGrpSpPr>
              <p:nvPr/>
            </p:nvGrpSpPr>
            <p:grpSpPr bwMode="auto">
              <a:xfrm>
                <a:off x="66" y="2677"/>
                <a:ext cx="5616" cy="1555"/>
                <a:chOff x="66" y="2677"/>
                <a:chExt cx="5616" cy="1555"/>
              </a:xfrm>
            </p:grpSpPr>
            <p:sp>
              <p:nvSpPr>
                <p:cNvPr id="109613" name="Rectangle 45"/>
                <p:cNvSpPr>
                  <a:spLocks noChangeArrowheads="1"/>
                </p:cNvSpPr>
                <p:nvPr/>
              </p:nvSpPr>
              <p:spPr bwMode="auto">
                <a:xfrm>
                  <a:off x="66" y="2677"/>
                  <a:ext cx="5616" cy="155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09614" name="Group 46"/>
                <p:cNvGrpSpPr>
                  <a:grpSpLocks/>
                </p:cNvGrpSpPr>
                <p:nvPr/>
              </p:nvGrpSpPr>
              <p:grpSpPr bwMode="auto">
                <a:xfrm>
                  <a:off x="439" y="2762"/>
                  <a:ext cx="5081" cy="1369"/>
                  <a:chOff x="439" y="2718"/>
                  <a:chExt cx="5081" cy="1369"/>
                </a:xfrm>
              </p:grpSpPr>
              <p:sp>
                <p:nvSpPr>
                  <p:cNvPr id="109615" name="WordArt 47"/>
                  <p:cNvSpPr>
                    <a:spLocks noChangeAspect="1" noChangeArrowheads="1" noChangeShapeType="1" noTextEdit="1"/>
                  </p:cNvSpPr>
                  <p:nvPr/>
                </p:nvSpPr>
                <p:spPr bwMode="auto">
                  <a:xfrm>
                    <a:off x="439" y="3295"/>
                    <a:ext cx="460" cy="360"/>
                  </a:xfrm>
                  <a:prstGeom prst="rect">
                    <a:avLst/>
                  </a:prstGeom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56"/>
                      </a:avLst>
                    </a:prstTxWarp>
                  </a:bodyPr>
                  <a:lstStyle/>
                  <a:p>
                    <a:pPr algn="ctr"/>
                    <a:r>
                      <a:rPr lang="en-US" sz="32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CC99"/>
                        </a:solidFill>
                        <a:latin typeface="Arial Black"/>
                      </a:rPr>
                      <a:t>Y</a:t>
                    </a:r>
                  </a:p>
                </p:txBody>
              </p:sp>
              <p:sp>
                <p:nvSpPr>
                  <p:cNvPr id="109616" name="Text Box 48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1104" y="3302"/>
                    <a:ext cx="262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3200" b="1">
                        <a:latin typeface="Times New Roman" pitchFamily="18" charset="0"/>
                      </a:rPr>
                      <a:t>+</a:t>
                    </a:r>
                  </a:p>
                </p:txBody>
              </p:sp>
              <p:sp>
                <p:nvSpPr>
                  <p:cNvPr id="109617" name="Text Box 49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223" y="3311"/>
                    <a:ext cx="377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3200" b="1" dirty="0" smtClean="0">
                        <a:latin typeface="Times New Roman" pitchFamily="18" charset="0"/>
                        <a:sym typeface="Wingdings" pitchFamily="2" charset="2"/>
                      </a:rPr>
                      <a:t></a:t>
                    </a:r>
                    <a:endParaRPr lang="en-US" sz="3200" b="1" dirty="0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109618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536" y="3283"/>
                    <a:ext cx="432" cy="411"/>
                    <a:chOff x="1536" y="3283"/>
                    <a:chExt cx="432" cy="411"/>
                  </a:xfrm>
                </p:grpSpPr>
                <p:sp>
                  <p:nvSpPr>
                    <p:cNvPr id="109619" name="Oval 5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6" y="3362"/>
                      <a:ext cx="269" cy="26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0" name="Oval 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80" y="3283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1" name="Oval 5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2" y="3379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2" name="Oval 5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0" y="3597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3" name="Oval 5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36" y="3431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4" name="Oval 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18" y="3608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625" name="WordArt 57"/>
                  <p:cNvSpPr>
                    <a:spLocks noChangeAspect="1" noChangeArrowheads="1" noChangeShapeType="1" noTextEdit="1"/>
                  </p:cNvSpPr>
                  <p:nvPr/>
                </p:nvSpPr>
                <p:spPr bwMode="auto">
                  <a:xfrm>
                    <a:off x="4328" y="3727"/>
                    <a:ext cx="460" cy="360"/>
                  </a:xfrm>
                  <a:prstGeom prst="rect">
                    <a:avLst/>
                  </a:prstGeom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56"/>
                      </a:avLst>
                    </a:prstTxWarp>
                  </a:bodyPr>
                  <a:lstStyle/>
                  <a:p>
                    <a:pPr algn="ctr"/>
                    <a:r>
                      <a:rPr lang="en-US" sz="32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CC99"/>
                        </a:solidFill>
                        <a:latin typeface="Arial Black"/>
                      </a:rPr>
                      <a:t>Y</a:t>
                    </a:r>
                  </a:p>
                </p:txBody>
              </p:sp>
              <p:sp>
                <p:nvSpPr>
                  <p:cNvPr id="109626" name="WordArt 58"/>
                  <p:cNvSpPr>
                    <a:spLocks noChangeAspect="1" noChangeArrowheads="1" noChangeShapeType="1" noTextEdit="1"/>
                  </p:cNvSpPr>
                  <p:nvPr/>
                </p:nvSpPr>
                <p:spPr bwMode="auto">
                  <a:xfrm flipV="1">
                    <a:off x="4564" y="2718"/>
                    <a:ext cx="460" cy="360"/>
                  </a:xfrm>
                  <a:prstGeom prst="rect">
                    <a:avLst/>
                  </a:prstGeom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fromWordArt="1">
                    <a:prstTxWarp prst="textPlain">
                      <a:avLst>
                        <a:gd name="adj" fmla="val 50056"/>
                      </a:avLst>
                    </a:prstTxWarp>
                  </a:bodyPr>
                  <a:lstStyle/>
                  <a:p>
                    <a:pPr algn="ctr"/>
                    <a:r>
                      <a:rPr lang="en-US" sz="3200" kern="10"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olidFill>
                          <a:srgbClr val="FFCC99"/>
                        </a:solidFill>
                        <a:latin typeface="Arial Black"/>
                      </a:rPr>
                      <a:t>Y</a:t>
                    </a:r>
                  </a:p>
                </p:txBody>
              </p:sp>
              <p:grpSp>
                <p:nvGrpSpPr>
                  <p:cNvPr id="109627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3984" y="3072"/>
                    <a:ext cx="432" cy="411"/>
                    <a:chOff x="2267" y="3296"/>
                    <a:chExt cx="432" cy="411"/>
                  </a:xfrm>
                </p:grpSpPr>
                <p:sp>
                  <p:nvSpPr>
                    <p:cNvPr id="109628" name="Oval 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7" y="3375"/>
                      <a:ext cx="269" cy="26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29" name="Oval 6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11" y="3296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0" name="Oval 6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13" y="339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1" name="Oval 6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51" y="3610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2" name="Oval 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67" y="3444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3" name="Oval 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9" y="3621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9634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5088" y="3072"/>
                    <a:ext cx="432" cy="411"/>
                    <a:chOff x="2267" y="3296"/>
                    <a:chExt cx="432" cy="411"/>
                  </a:xfrm>
                </p:grpSpPr>
                <p:sp>
                  <p:nvSpPr>
                    <p:cNvPr id="109635" name="Oval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7" y="3375"/>
                      <a:ext cx="269" cy="26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6" name="Oval 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11" y="3296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7" name="Oval 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13" y="339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8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51" y="3610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39" name="Oval 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67" y="3444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0" name="Oval 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9" y="3621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09641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4944" y="3648"/>
                    <a:ext cx="432" cy="411"/>
                    <a:chOff x="2267" y="3296"/>
                    <a:chExt cx="432" cy="411"/>
                  </a:xfrm>
                </p:grpSpPr>
                <p:sp>
                  <p:nvSpPr>
                    <p:cNvPr id="109642" name="Oval 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7" y="3375"/>
                      <a:ext cx="269" cy="269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3" name="Oval 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411" y="3296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4" name="Oval 7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13" y="339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5" name="Oval 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51" y="3610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6" name="Oval 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67" y="3444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47" name="Oval 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49" y="3621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648" name="Text Box 80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2135" y="3299"/>
                    <a:ext cx="262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3200" b="1">
                        <a:latin typeface="Times New Roman" pitchFamily="18" charset="0"/>
                      </a:rPr>
                      <a:t>+</a:t>
                    </a:r>
                  </a:p>
                </p:txBody>
              </p:sp>
              <p:grpSp>
                <p:nvGrpSpPr>
                  <p:cNvPr id="109649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2506" y="3312"/>
                    <a:ext cx="470" cy="411"/>
                    <a:chOff x="2506" y="3312"/>
                    <a:chExt cx="470" cy="411"/>
                  </a:xfrm>
                </p:grpSpPr>
                <p:sp>
                  <p:nvSpPr>
                    <p:cNvPr id="109650" name="Oval 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06" y="3475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51" name="Oval 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55" y="331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52" name="Oval 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90" y="355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53" name="Oval 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36" y="3456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54" name="Oval 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890" y="3312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655" name="Oval 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46" y="3637"/>
                      <a:ext cx="86" cy="8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09656" name="Oval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48" y="3632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57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659" y="3637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58" name="Oval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97" y="3087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659" name="Oval 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07" y="3087"/>
                    <a:ext cx="86" cy="86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9660" name="Text Box 92"/>
              <p:cNvSpPr txBox="1">
                <a:spLocks noChangeArrowheads="1"/>
              </p:cNvSpPr>
              <p:nvPr/>
            </p:nvSpPr>
            <p:spPr bwMode="auto">
              <a:xfrm>
                <a:off x="77" y="2999"/>
                <a:ext cx="4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>
                    <a:latin typeface="Times New Roman" pitchFamily="18" charset="0"/>
                  </a:rPr>
                  <a:t>Test</a:t>
                </a:r>
              </a:p>
            </p:txBody>
          </p:sp>
        </p:grpSp>
        <p:sp>
          <p:nvSpPr>
            <p:cNvPr id="109661" name="Text Box 93"/>
            <p:cNvSpPr txBox="1">
              <a:spLocks noChangeArrowheads="1"/>
            </p:cNvSpPr>
            <p:nvPr/>
          </p:nvSpPr>
          <p:spPr bwMode="auto">
            <a:xfrm>
              <a:off x="2140" y="3838"/>
              <a:ext cx="12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latin typeface="Times New Roman" pitchFamily="18" charset="0"/>
                </a:rPr>
                <a:t>Patient’s  sample</a:t>
              </a:r>
            </a:p>
          </p:txBody>
        </p:sp>
      </p:grpSp>
      <p:sp>
        <p:nvSpPr>
          <p:cNvPr id="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  <a:t>HAEMAGGLUTINATION INHIBITION </a:t>
            </a:r>
            <a:endParaRPr lang="en-GB" altLang="en-US" sz="3600" b="1" dirty="0" smtClean="0">
              <a:solidFill>
                <a:srgbClr val="0099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7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Basic requirements of culture media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0768"/>
            <a:ext cx="8686800" cy="30231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Nutrients	</a:t>
            </a:r>
            <a:r>
              <a:rPr lang="en-US" sz="2000" dirty="0" smtClean="0"/>
              <a:t>- </a:t>
            </a:r>
            <a:r>
              <a:rPr lang="en-US" sz="2000" b="1" dirty="0"/>
              <a:t>Energy source</a:t>
            </a:r>
            <a:br>
              <a:rPr lang="en-US" sz="2000" b="1" dirty="0"/>
            </a:br>
            <a:r>
              <a:rPr lang="en-US" sz="2000" b="1" dirty="0"/>
              <a:t>      </a:t>
            </a:r>
            <a:r>
              <a:rPr lang="en-US" sz="2000" b="1" dirty="0" smtClean="0"/>
              <a:t>		- </a:t>
            </a:r>
            <a:r>
              <a:rPr lang="en-US" sz="2000" b="1" dirty="0"/>
              <a:t>Carbon source</a:t>
            </a:r>
            <a:br>
              <a:rPr lang="en-US" sz="2000" b="1" dirty="0"/>
            </a:br>
            <a:r>
              <a:rPr lang="en-US" sz="2000" b="1" dirty="0"/>
              <a:t>      </a:t>
            </a:r>
            <a:r>
              <a:rPr lang="en-US" sz="2000" b="1" dirty="0" smtClean="0"/>
              <a:t>		- </a:t>
            </a:r>
            <a:r>
              <a:rPr lang="en-US" sz="2000" b="1" dirty="0"/>
              <a:t>Nitrogen source</a:t>
            </a: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dirty="0"/>
              <a:t>Mineral salts </a:t>
            </a:r>
            <a:r>
              <a:rPr lang="en-US" sz="2000" dirty="0"/>
              <a:t>– </a:t>
            </a:r>
            <a:r>
              <a:rPr lang="en-US" sz="2000" dirty="0" err="1" smtClean="0"/>
              <a:t>sulphate</a:t>
            </a:r>
            <a:r>
              <a:rPr lang="en-US" sz="2000" dirty="0"/>
              <a:t>, phosphates, </a:t>
            </a:r>
            <a:r>
              <a:rPr lang="en-US" sz="2000" dirty="0" smtClean="0"/>
              <a:t>chlorides</a:t>
            </a:r>
            <a:r>
              <a:rPr lang="cs-CZ" sz="2000" dirty="0" smtClean="0"/>
              <a:t>+</a:t>
            </a:r>
            <a:r>
              <a:rPr lang="en-US" sz="2000" dirty="0" smtClean="0"/>
              <a:t>carbonates </a:t>
            </a:r>
            <a:r>
              <a:rPr lang="en-US" sz="2000" dirty="0"/>
              <a:t>of K, Mg &amp; Ca.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 suitable pH – 7.2 – 7.4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Accessory growth </a:t>
            </a:r>
            <a:r>
              <a:rPr lang="en-US" sz="2400" dirty="0" smtClean="0"/>
              <a:t>factors</a:t>
            </a:r>
            <a:r>
              <a:rPr lang="en-US" sz="2400" dirty="0"/>
              <a:t> </a:t>
            </a:r>
            <a:r>
              <a:rPr lang="en-US" sz="2400" dirty="0" smtClean="0"/>
              <a:t>- </a:t>
            </a:r>
            <a:r>
              <a:rPr lang="en-US" sz="2000" dirty="0" smtClean="0"/>
              <a:t>tryptophan </a:t>
            </a:r>
            <a:r>
              <a:rPr lang="en-US" sz="2000" dirty="0"/>
              <a:t>for </a:t>
            </a:r>
            <a:r>
              <a:rPr lang="en-US" sz="2000" b="1" i="1" dirty="0">
                <a:solidFill>
                  <a:srgbClr val="FF3399"/>
                </a:solidFill>
              </a:rPr>
              <a:t>Salmonella </a:t>
            </a:r>
            <a:r>
              <a:rPr lang="en-US" sz="2000" b="1" i="1" dirty="0" err="1" smtClean="0">
                <a:solidFill>
                  <a:srgbClr val="FF3399"/>
                </a:solidFill>
              </a:rPr>
              <a:t>typhi</a:t>
            </a:r>
            <a:endParaRPr lang="en-US" sz="2400" b="1" i="1" dirty="0">
              <a:solidFill>
                <a:srgbClr val="FF3399"/>
              </a:solidFill>
            </a:endParaRPr>
          </a:p>
        </p:txBody>
      </p:sp>
      <p:pic>
        <p:nvPicPr>
          <p:cNvPr id="4" name="Picture 5" descr="various Hardy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427538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HIL_1897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4716462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1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2682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009900"/>
                </a:solidFill>
                <a:latin typeface="Calibri" pitchFamily="34" charset="0"/>
              </a:rPr>
              <a:t>HAEMAGGLUTINATION INHIBITION </a:t>
            </a:r>
            <a:endParaRPr lang="en-GB" altLang="en-US" sz="3600" b="1" dirty="0" smtClean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idx="1"/>
          </p:nvPr>
        </p:nvSpPr>
        <p:spPr>
          <a:xfrm>
            <a:off x="0" y="1428244"/>
            <a:ext cx="9144000" cy="4953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b="1" smtClean="0"/>
              <a:t>     Some viruses agglutinate RBCs in vitro.</a:t>
            </a:r>
          </a:p>
        </p:txBody>
      </p:sp>
      <p:pic>
        <p:nvPicPr>
          <p:cNvPr id="273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11467"/>
          <a:stretch>
            <a:fillRect/>
          </a:stretch>
        </p:blipFill>
        <p:spPr bwMode="auto">
          <a:xfrm>
            <a:off x="1691680" y="2093084"/>
            <a:ext cx="561662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0" y="4010957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b="1" dirty="0"/>
              <a:t>     Antibodies </a:t>
            </a:r>
            <a:r>
              <a:rPr lang="en-US" altLang="en-US" sz="2400" b="1" dirty="0" smtClean="0"/>
              <a:t>prevent </a:t>
            </a:r>
            <a:r>
              <a:rPr lang="en-US" altLang="en-US" sz="2400" b="1" dirty="0" err="1"/>
              <a:t>haemagglutination</a:t>
            </a:r>
            <a:r>
              <a:rPr lang="en-US" altLang="en-US" sz="2400" b="1" dirty="0"/>
              <a:t> </a:t>
            </a:r>
          </a:p>
          <a:p>
            <a:r>
              <a:rPr lang="en-US" altLang="en-US" sz="2400" b="1" dirty="0"/>
              <a:t>                                                   </a:t>
            </a:r>
          </a:p>
        </p:txBody>
      </p:sp>
      <p:pic>
        <p:nvPicPr>
          <p:cNvPr id="273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8" b="12044"/>
          <a:stretch>
            <a:fillRect/>
          </a:stretch>
        </p:blipFill>
        <p:spPr bwMode="auto">
          <a:xfrm>
            <a:off x="611560" y="4553188"/>
            <a:ext cx="816401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f7lf1807_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7"/>
          <a:stretch/>
        </p:blipFill>
        <p:spPr bwMode="auto">
          <a:xfrm>
            <a:off x="13593" y="6517145"/>
            <a:ext cx="8878887" cy="29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38BD9E4-7EBB-44D6-9499-4DD165CE7740}" type="datetime1">
              <a:rPr lang="en-US" smtClean="0"/>
              <a:t>5/27/2022</a:t>
            </a:fld>
            <a:endParaRPr lang="en-US" dirty="0"/>
          </a:p>
        </p:txBody>
      </p:sp>
      <p:sp>
        <p:nvSpPr>
          <p:cNvPr id="5222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dirty="0" smtClean="0"/>
              <a:t>Dr.T.V.Rao MD</a:t>
            </a:r>
          </a:p>
        </p:txBody>
      </p:sp>
      <p:sp>
        <p:nvSpPr>
          <p:cNvPr id="5222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FC952A3-6250-4946-AB24-A614E260CF90}" type="slidenum">
              <a:rPr lang="en-GB" smtClean="0"/>
              <a:pPr eaLnBrk="1" hangingPunct="1"/>
              <a:t>61</a:t>
            </a:fld>
            <a:endParaRPr lang="en-GB" dirty="0" smtClean="0"/>
          </a:p>
        </p:txBody>
      </p:sp>
      <p:graphicFrame>
        <p:nvGraphicFramePr>
          <p:cNvPr id="52227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Bitmap Image" r:id="rId4" imgW="4304762" imgH="3371429" progId="Paint.Picture">
                  <p:embed/>
                </p:oleObj>
              </mc:Choice>
              <mc:Fallback>
                <p:oleObj name="Bitmap Image" r:id="rId4" imgW="4304762" imgH="337142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914400"/>
          </a:xfrm>
        </p:spPr>
        <p:txBody>
          <a:bodyPr/>
          <a:lstStyle/>
          <a:p>
            <a:r>
              <a:rPr lang="en-US" sz="3600" b="1" dirty="0">
                <a:solidFill>
                  <a:srgbClr val="009900"/>
                </a:solidFill>
              </a:rPr>
              <a:t>NEUTRALIZATION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12643" name="Picture 3" descr="tf7lf1808ab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08720"/>
            <a:ext cx="873284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 smtClean="0"/>
              <a:t>C</a:t>
            </a:r>
            <a:r>
              <a:rPr lang="en-US" b="1" dirty="0" err="1" smtClean="0"/>
              <a:t>omplement</a:t>
            </a:r>
            <a:r>
              <a:rPr lang="en-US" b="1" dirty="0" smtClean="0"/>
              <a:t> </a:t>
            </a:r>
            <a:r>
              <a:rPr lang="en-US" b="1" dirty="0"/>
              <a:t>fixation test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1259632" y="908720"/>
            <a:ext cx="6624736" cy="5790225"/>
            <a:chOff x="3097634" y="1268760"/>
            <a:chExt cx="6042960" cy="5281735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7634" y="1268760"/>
              <a:ext cx="6042960" cy="5281735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3097634" y="6308725"/>
              <a:ext cx="4572000" cy="20005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700" dirty="0" err="1">
                  <a:solidFill>
                    <a:srgbClr val="000000"/>
                  </a:solidFill>
                  <a:latin typeface="Courier New" panose="02070309020205020404" pitchFamily="49" charset="0"/>
                </a:rPr>
                <a:t>Alhabbab</a:t>
              </a:r>
              <a:r>
                <a:rPr lang="en-US" sz="700" dirty="0">
                  <a:solidFill>
                    <a:srgbClr val="000000"/>
                  </a:solidFill>
                  <a:latin typeface="Courier New" panose="02070309020205020404" pitchFamily="49" charset="0"/>
                </a:rPr>
                <a:t>, R. Y. (2018). </a:t>
              </a:r>
              <a:r>
                <a:rPr lang="en-US" sz="700" dirty="0" smtClean="0">
                  <a:solidFill>
                    <a:srgbClr val="000000"/>
                  </a:solidFill>
                  <a:latin typeface="Courier New" panose="02070309020205020404" pitchFamily="49" charset="0"/>
                </a:rPr>
                <a:t>doi:10.1007/978-3-319-77694-1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2723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32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32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367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5" r="25677" b="37922"/>
          <a:stretch/>
        </p:blipFill>
        <p:spPr>
          <a:xfrm rot="5400000">
            <a:off x="4647778" y="2440919"/>
            <a:ext cx="6713005" cy="19204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561124" y="260648"/>
            <a:ext cx="42014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ELISA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</a:endParaRPr>
          </a:p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direct          indirect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176932" cy="67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2284436" y="836712"/>
            <a:ext cx="5239892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Enzyme-Linked </a:t>
            </a:r>
            <a:r>
              <a:rPr lang="en-US" sz="2800" dirty="0" err="1" smtClean="0"/>
              <a:t>ImmunoSorbent</a:t>
            </a:r>
            <a:r>
              <a:rPr lang="en-US" sz="2800" dirty="0" smtClean="0"/>
              <a:t> Assay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400" dirty="0" smtClean="0"/>
              <a:t>The antigen   </a:t>
            </a:r>
            <a:r>
              <a:rPr lang="en-US" sz="2400" dirty="0"/>
              <a:t> </a:t>
            </a:r>
            <a:r>
              <a:rPr lang="en-US" sz="2400" dirty="0" smtClean="0"/>
              <a:t> is detected </a:t>
            </a:r>
          </a:p>
          <a:p>
            <a:pPr marL="0" indent="0">
              <a:buNone/>
            </a:pPr>
            <a:r>
              <a:rPr lang="en-US" sz="2400" dirty="0" smtClean="0"/>
              <a:t>by antibody </a:t>
            </a:r>
            <a:r>
              <a:rPr lang="en-US" sz="3600" dirty="0" smtClean="0"/>
              <a:t>Y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An indicator, such as horse radish peroxidase (</a:t>
            </a:r>
            <a:r>
              <a:rPr lang="en-US" sz="2400" b="1" dirty="0" smtClean="0"/>
              <a:t>E</a:t>
            </a:r>
            <a:r>
              <a:rPr lang="en-US" sz="2400" dirty="0" smtClean="0"/>
              <a:t>)</a:t>
            </a:r>
            <a:r>
              <a:rPr lang="en-US" sz="2400" b="1" dirty="0" smtClean="0"/>
              <a:t>,</a:t>
            </a:r>
            <a:r>
              <a:rPr lang="en-US" sz="2400" dirty="0" smtClean="0"/>
              <a:t> is used to label the antibody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Pěticípá hvězda 4"/>
          <p:cNvSpPr/>
          <p:nvPr/>
        </p:nvSpPr>
        <p:spPr>
          <a:xfrm>
            <a:off x="3870970" y="3390900"/>
            <a:ext cx="237626" cy="288032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4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036" y="1268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Western Blot = </a:t>
            </a:r>
            <a:r>
              <a:rPr lang="en-US" sz="4000" b="1" dirty="0" err="1" smtClean="0">
                <a:solidFill>
                  <a:srgbClr val="FF0000"/>
                </a:solidFill>
              </a:rPr>
              <a:t>Immunoblot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334" y="1052737"/>
            <a:ext cx="9227368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Proteins </a:t>
            </a:r>
            <a:r>
              <a:rPr lang="en-US" sz="2000" dirty="0"/>
              <a:t>are separated by the means of gel </a:t>
            </a:r>
            <a:r>
              <a:rPr lang="en-US" sz="2000" dirty="0" smtClean="0"/>
              <a:t>electrophoresis</a:t>
            </a:r>
            <a:r>
              <a:rPr lang="cs-CZ" sz="2000" dirty="0" smtClean="0"/>
              <a:t>, </a:t>
            </a:r>
            <a:r>
              <a:rPr lang="en-US" sz="2000" dirty="0" smtClean="0"/>
              <a:t>transferred </a:t>
            </a:r>
            <a:r>
              <a:rPr lang="en-US" sz="2000" dirty="0"/>
              <a:t>to a nitrocellulose </a:t>
            </a:r>
            <a:r>
              <a:rPr lang="en-US" sz="2000" dirty="0" smtClean="0"/>
              <a:t>or nylon membrane</a:t>
            </a:r>
            <a:r>
              <a:rPr lang="en-US" sz="2000" dirty="0"/>
              <a:t>, </a:t>
            </a:r>
            <a:r>
              <a:rPr lang="en-US" sz="2000" dirty="0" smtClean="0"/>
              <a:t>then </a:t>
            </a:r>
            <a:r>
              <a:rPr lang="en-US" sz="2000" dirty="0"/>
              <a:t>detected using </a:t>
            </a:r>
            <a:r>
              <a:rPr lang="en-US" sz="2000" dirty="0" smtClean="0"/>
              <a:t>antibodies. </a:t>
            </a:r>
            <a:endParaRPr lang="cs-CZ" sz="2000" dirty="0" smtClean="0"/>
          </a:p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dirty="0"/>
              <a:t>sensitive indicator is used to label an </a:t>
            </a:r>
            <a:r>
              <a:rPr lang="en-US" sz="2000" dirty="0" smtClean="0"/>
              <a:t>antibody</a:t>
            </a:r>
            <a:r>
              <a:rPr lang="cs-CZ" sz="2000" dirty="0"/>
              <a:t>.</a:t>
            </a:r>
            <a:endParaRPr lang="en-US" sz="2000" dirty="0" smtClean="0"/>
          </a:p>
        </p:txBody>
      </p:sp>
      <p:sp>
        <p:nvSpPr>
          <p:cNvPr id="4" name="AutoShape 2" descr="http://3.bp.blogspot.com/_GifmgL3NWN0/SWiSdPikqsI/AAAAAAAABS8/2Oh-WTGK7mI/s1600/Methods+of+Study+of+Viruses+pic+2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 descr="http://4.bp.blogspot.com/_GifmgL3NWN0/SWiSMBChO4I/AAAAAAAABSU/CzJC5G51Aac/s320/Methods+of+Study+of+Viruses+pic+26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http://1.bp.blogspot.com/_GifmgL3NWN0/SWiSMGLW7tI/AAAAAAAABSM/wZ8BNKF58ys/s320/Methods+of+Study+of+Viruses+pic+27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1331640" y="2318400"/>
            <a:ext cx="5832648" cy="4386681"/>
            <a:chOff x="2915816" y="2282679"/>
            <a:chExt cx="5472608" cy="4127249"/>
          </a:xfrm>
        </p:grpSpPr>
        <p:pic>
          <p:nvPicPr>
            <p:cNvPr id="8194" name="Picture 2" descr="Introduction to Western Blotting | Bio-R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2348881"/>
              <a:ext cx="509587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ntroduction to Western Blotting | Bio-Rad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8"/>
            <a:stretch/>
          </p:blipFill>
          <p:spPr bwMode="auto">
            <a:xfrm>
              <a:off x="3779912" y="4581128"/>
              <a:ext cx="1855515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23" t="7440" r="23134" b="32867"/>
            <a:stretch/>
          </p:blipFill>
          <p:spPr bwMode="auto">
            <a:xfrm>
              <a:off x="5868144" y="2282679"/>
              <a:ext cx="2520280" cy="3672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5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Virus detection by means of molecular biology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Protein analysis (phenotypic)</a:t>
            </a:r>
            <a:endParaRPr lang="en-US" b="1" dirty="0"/>
          </a:p>
          <a:p>
            <a:pPr lvl="1"/>
            <a:r>
              <a:rPr lang="en-US" dirty="0" err="1" smtClean="0"/>
              <a:t>SDS</a:t>
            </a:r>
            <a:r>
              <a:rPr lang="en-US" dirty="0" smtClean="0"/>
              <a:t> PAGE</a:t>
            </a:r>
          </a:p>
          <a:p>
            <a:pPr lvl="1"/>
            <a:r>
              <a:rPr lang="en-US" dirty="0" smtClean="0"/>
              <a:t>Western blot</a:t>
            </a:r>
          </a:p>
          <a:p>
            <a:pPr lvl="1"/>
            <a:r>
              <a:rPr lang="en-US" dirty="0" smtClean="0"/>
              <a:t>Mass spectrometry</a:t>
            </a:r>
          </a:p>
          <a:p>
            <a:pPr lvl="1"/>
            <a:r>
              <a:rPr lang="en-US" dirty="0" smtClean="0"/>
              <a:t>X-ray crystallography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83506"/>
            <a:ext cx="2687960" cy="182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72" y="4083083"/>
            <a:ext cx="2208845" cy="22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9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Mass</a:t>
            </a:r>
            <a:r>
              <a:rPr lang="cs-CZ" dirty="0" smtClean="0"/>
              <a:t> </a:t>
            </a:r>
            <a:r>
              <a:rPr lang="cs-CZ" dirty="0" err="1" smtClean="0"/>
              <a:t>spectrometry</a:t>
            </a:r>
            <a:endParaRPr lang="en-US" dirty="0"/>
          </a:p>
        </p:txBody>
      </p:sp>
      <p:pic>
        <p:nvPicPr>
          <p:cNvPr id="2050" name="Picture 2" descr="https://ars.els-cdn.com/content/image/1-s2.0-S1387380613001437-fx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30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24442" y="616530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7DBB"/>
                </a:solidFill>
                <a:latin typeface="NexusSans"/>
                <a:hlinkClick r:id="rId3" tooltip="Persistent link using digital object identifier"/>
              </a:rPr>
              <a:t>https://doi.org/10.1016/j.ijms.2013.04.016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Classification of Culture media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Based on the consistency: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 	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</a:t>
            </a:r>
            <a:r>
              <a:rPr lang="en-US" sz="2800" dirty="0"/>
              <a:t>         --  </a:t>
            </a:r>
            <a:r>
              <a:rPr lang="en-US" sz="2400" dirty="0"/>
              <a:t>Peptone water, Nutrient broth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 </a:t>
            </a:r>
            <a:r>
              <a:rPr lang="en-US" sz="2800" i="1" dirty="0"/>
              <a:t>	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Semisolid</a:t>
            </a:r>
            <a:r>
              <a:rPr lang="en-US" sz="2800" dirty="0"/>
              <a:t>   --  </a:t>
            </a:r>
            <a:r>
              <a:rPr lang="en-US" sz="2400" dirty="0"/>
              <a:t>Nutrient agar stabs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   	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</a:t>
            </a:r>
            <a:r>
              <a:rPr lang="en-US" sz="2800" b="1" dirty="0"/>
              <a:t>  </a:t>
            </a:r>
            <a:r>
              <a:rPr lang="en-US" sz="2800" dirty="0"/>
              <a:t>         --  </a:t>
            </a:r>
            <a:r>
              <a:rPr lang="en-US" sz="2400" dirty="0"/>
              <a:t>Blood agar, Serum agar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2123728" cy="174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Virus detection by means of molecular biology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Genome analysis (genotypic)</a:t>
            </a:r>
            <a:endParaRPr lang="en-US" b="1" u="sng" dirty="0"/>
          </a:p>
          <a:p>
            <a:pPr lvl="1"/>
            <a:r>
              <a:rPr lang="en-US" dirty="0" err="1" smtClean="0"/>
              <a:t>Agarose</a:t>
            </a:r>
            <a:r>
              <a:rPr lang="en-US" dirty="0" smtClean="0"/>
              <a:t> gels</a:t>
            </a:r>
          </a:p>
          <a:p>
            <a:pPr lvl="1"/>
            <a:r>
              <a:rPr lang="en-US" dirty="0" smtClean="0"/>
              <a:t>Restriction analysis</a:t>
            </a:r>
          </a:p>
          <a:p>
            <a:pPr lvl="1"/>
            <a:r>
              <a:rPr lang="en-US" dirty="0" smtClean="0"/>
              <a:t>Sequencing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outhern </a:t>
            </a:r>
            <a:r>
              <a:rPr lang="en-US" dirty="0"/>
              <a:t>blot, northern </a:t>
            </a:r>
            <a:r>
              <a:rPr lang="en-US" dirty="0" smtClean="0"/>
              <a:t>blot</a:t>
            </a:r>
          </a:p>
          <a:p>
            <a:pPr lvl="1"/>
            <a:r>
              <a:rPr lang="en-US" dirty="0" err="1" smtClean="0"/>
              <a:t>PCR</a:t>
            </a:r>
            <a:r>
              <a:rPr lang="en-US" dirty="0" smtClean="0"/>
              <a:t> or </a:t>
            </a:r>
            <a:r>
              <a:rPr lang="en-US" dirty="0" err="1" smtClean="0"/>
              <a:t>RT-PCR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Restriction Analysis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67333"/>
            <a:ext cx="8229600" cy="4525963"/>
          </a:xfrm>
        </p:spPr>
        <p:txBody>
          <a:bodyPr>
            <a:noAutofit/>
          </a:bodyPr>
          <a:lstStyle/>
          <a:p>
            <a:r>
              <a:rPr lang="en-US" sz="2000" dirty="0"/>
              <a:t>A restriction enzyme cuts </a:t>
            </a:r>
            <a:r>
              <a:rPr lang="en-US" sz="2000" dirty="0" smtClean="0"/>
              <a:t>DNA at </a:t>
            </a:r>
            <a:r>
              <a:rPr lang="en-US" sz="2000" dirty="0"/>
              <a:t>a particular recognition </a:t>
            </a:r>
            <a:r>
              <a:rPr lang="en-US" sz="2000" dirty="0" smtClean="0"/>
              <a:t>sequences = restriction </a:t>
            </a:r>
            <a:r>
              <a:rPr lang="en-US" sz="2000" dirty="0"/>
              <a:t>sites.</a:t>
            </a:r>
          </a:p>
          <a:p>
            <a:r>
              <a:rPr lang="en-US" sz="2000" dirty="0" smtClean="0"/>
              <a:t>Present in bacteria </a:t>
            </a:r>
            <a:r>
              <a:rPr lang="en-US" sz="2000" dirty="0"/>
              <a:t>and </a:t>
            </a:r>
            <a:r>
              <a:rPr lang="en-US" sz="2000" dirty="0" err="1" smtClean="0"/>
              <a:t>archaea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These </a:t>
            </a:r>
            <a:r>
              <a:rPr lang="en-US" sz="2000" dirty="0"/>
              <a:t>enzymes evolved to give a defense mechanism against viruses that invade </a:t>
            </a:r>
            <a:r>
              <a:rPr lang="en-US" sz="2000" dirty="0" smtClean="0"/>
              <a:t>them</a:t>
            </a:r>
          </a:p>
        </p:txBody>
      </p:sp>
      <p:sp>
        <p:nvSpPr>
          <p:cNvPr id="4" name="AutoShape 2" descr="data:image/jpeg;base64,/9j/4AAQSkZJRgABAQAAAQABAAD/2wCEAAkGBhAPEBAREREQEA8WDg8REBAPGBcRDw8QFhAVFBYQEhUYJyciIxklHBIVHzAhLzMrLS0wGB4xNTAqNyYrLCkBCQoKDgwOGg8PGjUkHiU0LTU1NC0wKS8sLzQvKikwLCo0LCouKiwvNCkpKiwvKSksKSwsLCwsLCksLCksLCw0LP/AABEIAMMBAwMBIgACEQEDEQH/xAAbAAEBAAMBAQEAAAAAAAAAAAAABQMEBgIBB//EAD8QAAICAQICBQcKBQUAAwAAAAECAAMRBBIFIQYTFiIxFEFRVGGS0jJSU2SRk6LT4eMVIzNxgSRCYnW0BzSx/8QAGQEBAAMBAQAAAAAAAAAAAAAAAAECAwQF/8QAMhEBAAIAAwQIBQQDAQAAAAAAAAECAxESBBOR8BQhMVFSYYHhBTJTVKEjQXHxJDPBIv/aAAwDAQACEQMRAD8A/cYiICIiAiIgIiICIiAiIga2q4nRUQtltVbEZAsZUJGcZAJmxmRGou8td8XrWVorVquoNTIu5z1m/LjvWMOQB5f2mrXRqiqsy6kOXQakLYveXLs3ULu7oBCLkFSVJ84zNdEd7Dezn2Lt/E6K2CPbUjkAhHdVYgnAIBOfEETMlqtnaQcHa2Dna2Adp9vMfbOVs4HqnTUZNne0oVaiyOLR1+pcaa12y3JLEXcCPlHvHGZd4VpmRtQWGN2pd18DlSiAHl7VMWrWI6pKYlrT1xlzKhERMm5ERAREQEREBERAREQEREBERAREQEREBERAREQEREBERAREQEj9JLyq0BWIPl2jDBTg7WvAIOPMeYlic/0t6MV60U7mCMl9feztLVlgHqB9J5Y9oE0w8tUZssbVonT2ryMCMggj0jmJ6nmqoKoVQFUABVHIAAYAA9E9TNqREQEREBERAREQEREBERAREQEREBERAREQEw6zWJSjWWEhFAyQCx5nAAVcknJAwJmmnxfQ9fRZV3DuAx1gZkyGDDcFKnHLzEQPh4vVt3Heo6q23Do6OErIDEqwBHiMA+PmzJY6b6b5mo+7M2dFwTq9LbSzqN41HyBiulbCx2Vg/wC1d3L/APAOQ55ejagAeX6bwH+wfmTk2m20Vy3ERPfn/cOnArgznvZmP4WO2+n+ZqPuzHbfT/M1H3Zkjs4vr+m9wfmR2cX1/Te4PzJybz4h4K8+ro0bH4p59Fftvp/maj7sx230/wAzUfdmSOzi+v6b3B+ZHZxfX9N7g/MjefEPBXn1NGx+KefRX7b6f5mo+7Mdt9P8zUfdmSOzi+v6b3B+ZHZxfX9N7g/MjefEPBXn1NGx+KefR1n8Wq8nGpLEUmpbdxBzsKhh3fHPMcvHPKT9ZxCu1U62rUV7dXpNquoUlzYDWwbmpXPiAcjzgcpmbgyNoV0xs7o09SLcuBg1qpW0DmPFQ2OYk2rT2oLdVU9OqNlul3rpUAQpXa3WOoaxgbCHxnI+QPRPXp2w8zE+WVyjitT3WUKT1laoWBGB3hnCnzkZXPo3L6Y4hxWvT9X1hI32rWuBnvN5z6F9J8BkTm+GrWtumsre+28te1wVq3AFrZsD1h+4N+xuW7ATEy8c6m624ag31BdNZWih66esDt32Q78tu2JjIAGz2y+jrb/p64jry/iefP8AC9xXii6as2MljoMljWAxQAfKIJHKZPLD1fWdXbnH9LA63xxjGce3xkjiF72aLZZXqMvUUsfZWGTAwbXUvgA8z4mVBrz1jp1N2FUsLML1b8gdqHdnPP0DwMjSz10yjvz83zhXFF1KdYqWIp+SbAF3D0gAmY9Dxyu99qLbtIcpaUIptCMFbY39zyzjcOa5HOanBNalVGnrK2rm1qFLhQS4DvkhWYAd1h4+In3gul6hxpxqq3rqrYJpwqi5ULAobW3EnaO6CAuc88yLRlJNqzadPY839MtOjum24lXZCVQldysVOD/cGY+2+n+ZqPuzJus6Nr1tp8toTddY+x0BZC7lypPWD53oExdnF9f03uD8yeVfE26LTppXL9uc3dWmyaY1WnPnyV+2+n+ZqPuzHbfT/M1H3Zkjs4vr+m9wfmR2cX1/Te4PzJTefEPBXn1W0bH4p59Fftvp/maj7sx230/zNR92ZI7OL6/pvcH5kdnF9f03uD8yN58Q8FefU0bH4p59Fftvp/maj7syjw3jdWorexNyqjFX6wbCpCK5znzYcHM5fs4vr+m9wfmS90e4X1FNoS9LWe1nFiKNiN1SIBt3HONgPj550bPfapt+tWIjy/tjjV2eK/pTMz5/02tFx2i7GxmyXCBWR0bcazaMqwBAKgkHwMoSRwLhL0G97GRnttFhFYYIG2BSwLktlsZxnA5AecmvO5yEREBERAREQE0+MVhqLFapr1IG6pMBnG4ZHMgHl5s8/DzzciBzHCOCuNFYrV7bjXrq6gcJ/LtsZgBWCQgOE7vmwPDmJppwm0Af6M+A8+n+OdnEwxcCuLlq/Zrh41sPPJxv8Lt9TP26f44/hVvqZ+3T/HOyiY9BwvNt0vEcb/CrfUz9un+OP4Vb6mft0/xzsojoOF5nS8Rxv8Kt9TP26f459HC7fUz9un+OdjEdBwvNHS8RA1HCLW4amnCr1q6fTq1ZICvs2F6CfDDBWT0d70Shwtf6jHTDTFrAcEobLMVqvWWdXkZ5bRzPJR4eA34na5UzhvDurv1TlFUPbWayMZKiitT4eHNTPvFOH9ZZpW2KwTUMzk45J5Leg8fHvWLy9spRJzX1znnz2ZJfH9HbeiU1hNrWL1xs5p1S98oVBBIYqqkegtMGip1VWjNWFbUIrVUtkbGAO2q05OcBSpIPPunxyM09Fr671Zq23KtttTHBGLK3KOvP0MpH+JsRn+yYxJiunLqcvwzhV+kZKjXXbT5RU6OoOKSaXWxsEkhsorbvObnnjhfDNRVZpkNXKu7VG68ilktFi2kXo2etFjMyZGAObDmME3+IVbmo/mdXi8Njw63+W46rx9ufP8mbkm055M5vN7zaeepxz8HuD2/6Uvm+9w4NOGV7mcHvMD4MJ8/hVvqZ+3T/ABzsonDbY8O0zMumNqvEZQ43+F2+pn7dP8cfwq31M/bp/jnZRI6Dhea3S8Rxv8Kt9TP26f44/hVvqZ+3T/HOyiOg4XmdLxHG/wALt9TP26f45T4Lw2xKdUrVmo2WOUUFC2Dp668904zlD55fia4WzUwp1VZ4mPbEjKXM9EuEmtMPUa0R0anfXXTabOo6uxnWrkcZYAnnzPMgBj00ROhgREQEREBERAREQEREBERAREQESJbxLU2X316cUBaDSrC4Pm53UWFVZT3AEZe9hsknkMc9R+m9NKnr+TdbrRhNo200ap6esIdgScKO6uSeeBA6aJC1PTHT12W1sHBrR7HI2HFaNWruVDbgq9aGyQMgEjOJ94j0w0+nV3YOUS22tnGxVzWgZypdhuxkrgZYlWABxAuRI9vSilbCrLYEFttRvwOp6yul7rFzndyWtueMZBAJnvgfSOnWh+qyCoQkMUPdcEq2ULDntPLORjmBygafQj+hqP8AtOKf+66dDOe6Ef0NR/2nFP8A3XSmvFN1rVrVawVwj2DZ1asUV8c2B5Bx4CTEZomYjtQumfDbbrdCVvNSjVoqBV3EW9XY/Wtk88dXjH/JufOdTXnA3Y3YGceGfPj2SfrvJ7RVY1yBatQLAwZdnWBGXYxPsc8vHwnw8eQWFClm3rlp63CmrrWUMq8jnnuHPGJpOdqxHcwrppe1pntyU4mDQ6xbq0sXO1hkZ5HHtmeZT1N4nOM4IiISREQEREBERAREQEREBERAREQEREBERAREQJmt6O0XWGxg4LKi2BHetLlQkqLVUgNjJ8fMcHI5Tzb0Z07HIFiHNxJrsdC4utNtiMVPNS5Jx5snGMmVYgS6ejenV3faxLDUAo7M1YF7h7gEJx3mUEzDb0Q0rVV07bFrSm2kBbHVmqtx1iO2ctuKqSTzJGc+MtRA55+iQbU9azqaeust6nD4Zn0zUMGBcpzDsSQoJ5e0tV4bwpNOCENrZCj+a72kKowqjcTgAfb58zcmLV6pakexzhFUsxALYUDJOBzgQ+hH9DUf9pxT/wB10+9mm/1GTQHt8p23qh69DbkL3s+CqQvm8PNNH/484zRfXqUqtWxhr9fadneUV2a21q2LDl3hzHpHOddLVtNexS9K37UN+C27kdTp1cLam0Vnq0DLWquOfNlWsrzxyYjkPHxpeiaVFWQqHS+p0sK98VJSlJqJ8+VVvZz8JfiW3llNzTtyanCtEaKa6idxVdu4DAP+JtxEpM5zm1iIiMoIiJCSIiAiIgIiICIiAiIgIiICIiAiIgIiICIiAiIgIiafE+KLpwmVd3ss6uqusZex9jPtGSByVGbJIGFgbkESWvSKkqPlraarbRp3GzUFa22v3Gx5+WfA+IJHOZ9fxeqhXZ2HcVWdFwbApYKDt8cZMDV6N9GaOH12V0LhXvtuP93bIUexV2qPYsrzGNSne7y935XMd3mR3vR4H7DFupRCoZlUsdqhiAWb5q58TAyRMSalCxUOpcDJUEFgM4yR/cYmrTx3Tu1gFiYr6vc5I6vv52gNnB+SRA34iICIiAiIgIiICIiAiIgIiICIiAiIgIiICIiAiIgIiICS+kHC21Faqq0WAWBmq1K7q7FCsMBhkqwJDBgD8nHnlSIHIW9DLWq2G2t2Oh4hpWZ97Gsahg1YQsSxRMbOZzj7Jl1nRGyzylN1G217nW4q3lSm162Kbx4KBXjI8QE8NvPqp8dwASSAAMknkAPSYHG39GjU2kV2rWhd1Wqs5VpdQl62adbcn+qbGAPiG6y3w3ASh0j6MNqrVdWXaaGodXLqFU2B967CMnl4ZHgpyMc/dGmXiLddcobRgMNNS47t25Sp1VinzEEhB6CW8WAXNw299PYNJcxZSD5JcxybUUZNFjHxtUDOfFlGeZV8BP1PQneHAdEZ24pusVO/t1YYLz5Z27l/vtHsmHVdD7rOsfGmR2sodUr3otZTT2UkhsEEkWeBUgrlceDDsIgYNDQa6q0JDMtaKWVQisVUAkIOQHLw80zxEBERAREQEREBERAREQEREBERAREQEREBERAREQEREBERASFqf9dY1I/+nW+3UN5tTap56YemtT8v0nueZxMvFdW9tnklDFXKhtRcvjpqT4bT9K+CF9HNj4ANS0mkSmtK61CVqoVVHgAPNAzTV4lw5NRWa3yBkFWU4et1OVsQ+ZgQCDPet1tdFbWWNtQYycE+LBQABkkkkD/Mn9qtN6bvuL/gge+EcRcltPfgaqsAsQMJfWThdRWPQfAr/tbI5jaWqTmOL8X01wVq3tr1FZLUWmi8hWxzRxs51sOTL/YjBCkbOh6Y0PWrOt9T479bU3nawOCAwTmOXI+cYPKBeiSO1Wm9N33F/wAE2NBxyi9ylbNvC7yrpZWducbhvAyMwN+IiAiIgIiICIiAiIgIiIGDXXMlVjIAXWt2UHwLBSQD/mSuA8RvuythxZXYvXq6KhCtQGUJsdxzLA5z4AjHnli8gIxKlxtbKAZLDHyQD6fCRujuupKmujS9QF1DV2JWK+rRxUHLFqyVOO6hA5g8vAZgcpT0p1TKCdXgnngLTgezms99pdT63+Gj4ZWq4qLFDjQ6bDDcNzjdg+n+Wec9+XfUdJ7/AO1PDtS2c/5E8Pd69b1y/wBP59kbtLqfW/w0fDHaXU+t/ho+GWfLvqOk9/8Aajy76jpPf/ald3f7meHunXX6H59kbtLqfW/w0fDHaXU+t/ho+GWfLvqOk9/9qPLvqOk9/wDajd3+5nh7muv0Pz7I3aXU+t/ho+GdRwXi9jaBtQ5NzqNUe6ADYK7bAqgKMZIQCaHl31HSe/8AtSxw/iiDSteyLTXWNQXVO8qCp3DEYA+YT4eedmx1tFpzxdfo5dptE1jLD0tXgvErWtRLbRZ1mkGoXbXtqPNN3U2BjlR1qDBBPMHMvTnNJwxbK9QE0aaKyzTMqWqKycWq3IlOYZSAWXw5jBPPGtRwbTdf5OdBT3a1c27hzQllDbcZySh5e2elk44rM9jrJO4vxJqwtdKh9TZkVIc7VAxuusx4VrkE+klVHNhJXGOCaTTqrLoabQbK0PMIVayxK08fNlx/bEzv0b0FdZut0lFZWotZyDFFA3Ebh4gYMnI0zlE96nwrhq6evaCXcsXttb5d1rfKsfHnOAMeAAAGAAJuTneFcD0OoqD+R11tlletwN9bqxVkbHLzf5BBmDhOh0z6kPp6loNL2BsDHlNTK9QdcH5PWI/j8zPnEZJ0W6/J0HEdPXZWRYcIClhOduOrcWAk+gFAZK6NdIG1JtV8BsJdWArIRRZnajbvF1KkMRy5iW7aldSrAMpBVlYZVlIwQQfNBpUsG2jeFKhsd4KSCVB9BKr9ggrNYrMTHWg6npLt1q05HU7kps7rZF9iF1O/wwP5a485tHo57XHbb0NHVWisPclTAoH+Vk7gT5+UonSV4K7E2l95GBgvu3byPTkA59M92VK2NwDYYMuRnDDwYe2TnC+usTExCfx622rS22V2BbK6bLNxUMHKVsdpHtIEw6xTp6bdYxN19WjvIONgdQDbs2j2qBmV7alZSrAMpBVlYZVlIwQQfNMer1CVVvY5xWlbO58cIqkk4/sDIU1f+cmpwvrQWFt9V5KVONihGXduBOAT/LO3u+fk3M+bh9L0q1TojHV4LIjEBacAlQT/ALfbOt6P2Vqz1ppKtLlEt21mrdg8gtqJzDAY9K8+TSXp+KixEcaHS4ZFcZfnhgDz/lePOcG2VmYjLE0f9dGyzETOdNSV2l1Prf4aPhjtLqfW/wANHwyz5d9R0nv/ALUeXfUdJ7/7U8/d3+5nh7u3XX6H59kbtLqfXPw0fDHaXU+t/ho+GWfLvqOk9/8Aajy76jpPf/ajd3+5nh7muv0Pz7I3aXU+t/ho+GO0up9b/DR8Ms+XfUdJ7/7UeXfUdJ7/AO1G7v8Aczw9zXX6H59m/wAJ4hdboVs6yvriXUWWAFCRe1YO1SoJIAAGRkkTL0d19+orV7Ngw2orddu2zel5RdwyQpCpzAJGW5HA54buKU+QNbbQnVc0ajuGvIv6rGX2rt3DOTibfBNVW1dYpqWuopYw6oo1SEWbdoZCQSTuPL0HPOe5T5Y683k27ZU4iJZV4ur3Ky5ZcqRlTtYZGMqfMfbNPhXCBp+sO+y17HDu9mwFiEVByQKvgo82TN+IEROidKgBbNQFHgA/ID0DlPvZav6XUe/+ktRM9zh+GOENN5fvlF7LV/S6j3/0jstX9LqPf/SWokbnD8McIN7fvnii9lq/pdR7/wCkdlq/pdR7/wCktRG5w/DHCDe3754ovZav6XUe/wDpN2jhFS0Np8F6mFocOSS4sLF8n27zN2JatK1+WMlZva3bLR4bww0Zzffd3UUdcVO1VzjARVGefNjknAyeUzDRKLjdz3mpayP9u1WZhy9OXM2Il0ROTX1ujW5QrZAFlVnLkd1dq2L/AIygnniPD01FZrfOwshZRy3hWDbG/wCJxgjzjIm1EEWmOxoaPg1dIuFRasWEMQpGEfYE3pkHngL6R3Ry8c4uH9HKNO6PSpQrSaiAeViZUjfnxIK5B/5N6ZUiTnK28t19faRESFCIiAmPUadbEetwGRlZHU+DKwwQf8GZIgSuH9H1ptFptttcU9Spt6vK17lOCUVSx7i8yT4e0zBX0SpVQq2agKAFUb/AAYA8PZLkStqVt80ZrRaa9kovZav6XUe/+kdlq/pdR7/6S1EpucPwxwhbe3754ovZav6XUe/+kdlq/pdR7/6S1EbnD8McIN7fvnii9lq/pdR7/wCkdlq/pdR7/wCktRG5w/DHCDe3754tBeEItHUI1iDmQ4IawMX378sCM7jnmCPZMnDeHLp0KBmcmyyx3fG53dyzMdoA8T4AATbiasyIiAiIgIiICIiAiIgIiICIiAiIgIiICIiAiIgIiICIiAiIgIiICIiAiIgIiICIiAiIgIiICIiAiIgIiICIiAiIgIiICIiAiIgIiICIiAiIgIiICIiAiIg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16146"/>
            <a:ext cx="4570680" cy="344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openi.nlm.nih.gov/imgs/rescaled512/1289284_1471-2334-5-96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73954"/>
            <a:ext cx="3563888" cy="36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PCR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://4.bp.blogspot.com/_GifmgL3NWN0/SWiRk-NmbHI/AAAAAAAABQ8/EUcoE3F9jyU/s1600/Methods+of+Study+of+Viruses+pic+32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2" t="14222" r="28520" b="19319"/>
          <a:stretch/>
        </p:blipFill>
        <p:spPr bwMode="auto">
          <a:xfrm>
            <a:off x="467544" y="1484783"/>
            <a:ext cx="5904656" cy="515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8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Mass</a:t>
            </a:r>
            <a:r>
              <a:rPr lang="cs-CZ" dirty="0" smtClean="0"/>
              <a:t> </a:t>
            </a:r>
            <a:r>
              <a:rPr lang="cs-CZ" dirty="0" err="1" smtClean="0"/>
              <a:t>spectrometry</a:t>
            </a:r>
            <a:endParaRPr lang="en-US" dirty="0"/>
          </a:p>
        </p:txBody>
      </p:sp>
      <p:sp>
        <p:nvSpPr>
          <p:cNvPr id="4" name="Obdélník 3"/>
          <p:cNvSpPr/>
          <p:nvPr/>
        </p:nvSpPr>
        <p:spPr>
          <a:xfrm>
            <a:off x="4724442" y="616530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C7DBB"/>
                </a:solidFill>
                <a:latin typeface="NexusSans"/>
                <a:hlinkClick r:id="rId2" tooltip="Persistent link using digital object identifier"/>
              </a:rPr>
              <a:t>https://doi.org/10.1016/j.ijms.2013.04.016</a:t>
            </a:r>
            <a:endParaRPr lang="en-US" dirty="0"/>
          </a:p>
        </p:txBody>
      </p:sp>
      <p:pic>
        <p:nvPicPr>
          <p:cNvPr id="4098" name="Picture 2" descr="https://ars.els-cdn.com/content/image/1-s2.0-S1387380613001437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9"/>
            <a:ext cx="5157666" cy="464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614348" y="1332311"/>
            <a:ext cx="352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23232"/>
                </a:solidFill>
                <a:latin typeface="NexusSerif"/>
              </a:rPr>
              <a:t>SEQUENOM </a:t>
            </a:r>
            <a:r>
              <a:rPr lang="en-US" dirty="0" err="1">
                <a:solidFill>
                  <a:srgbClr val="323232"/>
                </a:solidFill>
                <a:latin typeface="NexusSerif"/>
              </a:rPr>
              <a:t>MassARRAY</a:t>
            </a:r>
            <a:r>
              <a:rPr lang="en-US" dirty="0">
                <a:solidFill>
                  <a:srgbClr val="323232"/>
                </a:solidFill>
                <a:latin typeface="NexusSerif"/>
              </a:rPr>
              <a:t> </a:t>
            </a:r>
            <a:r>
              <a:rPr lang="en-US" dirty="0" err="1">
                <a:solidFill>
                  <a:srgbClr val="323232"/>
                </a:solidFill>
                <a:latin typeface="NexusSerif"/>
              </a:rPr>
              <a:t>iSEQ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6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otential Diagnostic Systems for Coronavirus Detection: a Critical Review |  Biological Procedures Online | Full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" y="274638"/>
            <a:ext cx="7575749" cy="612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347864" y="1417638"/>
            <a:ext cx="5688632" cy="532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Potential Diagnostic Systems for Coronavirus Detection: a Critical Review |  Biological Procedures Online | Full T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" y="274638"/>
            <a:ext cx="7575749" cy="612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779912" y="1417638"/>
            <a:ext cx="5256584" cy="532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132856"/>
            <a:ext cx="5537867" cy="38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Fig.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437112"/>
            <a:ext cx="4542520" cy="213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ig.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40" y="2035824"/>
            <a:ext cx="4257124" cy="48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2000"/>
    </mc:Choice>
    <mc:Fallback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Anaerobic Culture </a:t>
            </a:r>
            <a:r>
              <a:rPr lang="en-US" sz="4000" b="1" dirty="0" smtClean="0">
                <a:solidFill>
                  <a:srgbClr val="FF0000"/>
                </a:solidFill>
              </a:rPr>
              <a:t>Methods</a:t>
            </a:r>
            <a:r>
              <a:rPr lang="en-US" sz="3600" b="1" dirty="0">
                <a:solidFill>
                  <a:srgbClr val="66FFCC"/>
                </a:solidFill>
              </a:rPr>
              <a:t/>
            </a:r>
            <a:br>
              <a:rPr lang="en-US" sz="3600" b="1" dirty="0">
                <a:solidFill>
                  <a:srgbClr val="66FFCC"/>
                </a:solidFill>
              </a:rPr>
            </a:br>
            <a:endParaRPr lang="en-US" sz="3600" b="1" dirty="0">
              <a:solidFill>
                <a:srgbClr val="66FFCC"/>
              </a:solidFill>
            </a:endParaRPr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3190255" cy="4394200"/>
          </a:xfrm>
        </p:spPr>
        <p:txBody>
          <a:bodyPr/>
          <a:lstStyle/>
          <a:p>
            <a:r>
              <a:rPr lang="en-US" sz="2800" dirty="0"/>
              <a:t>Anaerobic </a:t>
            </a:r>
            <a:r>
              <a:rPr lang="en-US" sz="2800" dirty="0" smtClean="0"/>
              <a:t>jar = </a:t>
            </a:r>
            <a:r>
              <a:rPr lang="en-US" sz="2800" b="1" dirty="0" err="1" smtClean="0"/>
              <a:t>ANAEROSTAT</a:t>
            </a:r>
            <a:endParaRPr lang="en-US" sz="2800" b="1" dirty="0"/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96200" y="64770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/>
            <a:r>
              <a:rPr lang="en-US" sz="1200">
                <a:latin typeface="Arial" charset="0"/>
              </a:rPr>
              <a:t>Figure 6.5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537" r="2660" b="5307"/>
          <a:stretch>
            <a:fillRect/>
          </a:stretch>
        </p:blipFill>
        <p:spPr bwMode="auto">
          <a:xfrm>
            <a:off x="3707904" y="1341438"/>
            <a:ext cx="5436096" cy="55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naerobic med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6" t="22445"/>
          <a:stretch/>
        </p:blipFill>
        <p:spPr bwMode="auto">
          <a:xfrm>
            <a:off x="683568" y="2996952"/>
            <a:ext cx="21966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2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Types of Culture Medium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Nutrient broth and Nutrient agar </a:t>
            </a:r>
            <a:endParaRPr lang="cs-CZ" b="1" dirty="0" smtClean="0"/>
          </a:p>
          <a:p>
            <a:pPr lvl="1"/>
            <a:r>
              <a:rPr lang="en-US" sz="2400" dirty="0" smtClean="0"/>
              <a:t>contain proteins, salts, and growth enhancers.  </a:t>
            </a:r>
            <a:endParaRPr lang="en-US" dirty="0" smtClean="0"/>
          </a:p>
          <a:p>
            <a:r>
              <a:rPr lang="en-US" b="1" dirty="0" smtClean="0"/>
              <a:t>Selective Medium </a:t>
            </a:r>
            <a:endParaRPr lang="cs-CZ" b="1" dirty="0" smtClean="0"/>
          </a:p>
          <a:p>
            <a:pPr lvl="1"/>
            <a:r>
              <a:rPr lang="en-US" sz="2400" u="sng" dirty="0" smtClean="0"/>
              <a:t>enhances</a:t>
            </a:r>
            <a:r>
              <a:rPr lang="en-US" sz="2400" dirty="0" smtClean="0"/>
              <a:t> the growth of a desired organism while </a:t>
            </a:r>
            <a:r>
              <a:rPr lang="en-US" sz="2400" u="sng" dirty="0" smtClean="0"/>
              <a:t>retards</a:t>
            </a:r>
            <a:r>
              <a:rPr lang="en-US" sz="2400" dirty="0" smtClean="0"/>
              <a:t> the growth of unwanted organisms.</a:t>
            </a:r>
          </a:p>
          <a:p>
            <a:r>
              <a:rPr lang="en-US" b="1" dirty="0" smtClean="0"/>
              <a:t>Differential </a:t>
            </a:r>
            <a:r>
              <a:rPr lang="cs-CZ" b="1" dirty="0" smtClean="0"/>
              <a:t>(</a:t>
            </a:r>
            <a:r>
              <a:rPr lang="en-US" b="1" dirty="0" smtClean="0"/>
              <a:t>diagnostic</a:t>
            </a:r>
            <a:r>
              <a:rPr lang="cs-CZ" b="1" dirty="0" smtClean="0"/>
              <a:t>) </a:t>
            </a:r>
            <a:r>
              <a:rPr lang="en-US" b="1" dirty="0" smtClean="0"/>
              <a:t>Medium </a:t>
            </a:r>
            <a:endParaRPr lang="cs-CZ" b="1" dirty="0" smtClean="0"/>
          </a:p>
          <a:p>
            <a:pPr marL="457200" lvl="1" indent="0">
              <a:buNone/>
            </a:pPr>
            <a:r>
              <a:rPr lang="en-US" dirty="0" smtClean="0"/>
              <a:t>– </a:t>
            </a:r>
            <a:r>
              <a:rPr lang="en-US" sz="2400" u="sng" dirty="0" smtClean="0"/>
              <a:t>bacteria can be differentiated </a:t>
            </a:r>
            <a:r>
              <a:rPr lang="en-US" sz="2400" dirty="0" smtClean="0"/>
              <a:t>from each other.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06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000"/>
    </mc:Choice>
    <mc:Fallback xmlns="">
      <p:transition advTm="72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ST_TIMELINE" val="3.8|16.3|22.9|31.6|50.5"/>
  <p:tag name="HST_TIMELINE_INTERVALS" val="|3.8|12.4|6.7|8.6"/>
  <p:tag name="TIMING" val="|3.8|12.4|6.7|8.6"/>
  <p:tag name="HST_ACTIVE_THIS_SESSION" val="NO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16750</TotalTime>
  <Words>2108</Words>
  <Application>Microsoft Office PowerPoint</Application>
  <PresentationFormat>Předvádění na obrazovce (4:3)</PresentationFormat>
  <Paragraphs>385</Paragraphs>
  <Slides>76</Slides>
  <Notes>27</Notes>
  <HiddenSlides>10</HiddenSlides>
  <MMClips>0</MMClips>
  <ScaleCrop>false</ScaleCrop>
  <HeadingPairs>
    <vt:vector size="8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93" baseType="lpstr">
      <vt:lpstr>ＭＳ Ｐゴシック</vt:lpstr>
      <vt:lpstr>-apple-system</vt:lpstr>
      <vt:lpstr>Arial</vt:lpstr>
      <vt:lpstr>Arial Black</vt:lpstr>
      <vt:lpstr>Calibri</vt:lpstr>
      <vt:lpstr>Constantia</vt:lpstr>
      <vt:lpstr>Courier New</vt:lpstr>
      <vt:lpstr>Garamond</vt:lpstr>
      <vt:lpstr>Majalla UI</vt:lpstr>
      <vt:lpstr>NexusSans</vt:lpstr>
      <vt:lpstr>NexusSerif</vt:lpstr>
      <vt:lpstr>Tahoma</vt:lpstr>
      <vt:lpstr>Times New Roman</vt:lpstr>
      <vt:lpstr>Wingdings</vt:lpstr>
      <vt:lpstr>Wingdings 2</vt:lpstr>
      <vt:lpstr>Motiv systému Office</vt:lpstr>
      <vt:lpstr>Bitmap Image</vt:lpstr>
      <vt:lpstr>Prezentace aplikace PowerPoint</vt:lpstr>
      <vt:lpstr>Transport Medium</vt:lpstr>
      <vt:lpstr>Prezentace aplikace PowerPoint</vt:lpstr>
      <vt:lpstr>Prezentace aplikace PowerPoint</vt:lpstr>
      <vt:lpstr>Pouring the Culture Plates</vt:lpstr>
      <vt:lpstr>Basic requirements of culture media </vt:lpstr>
      <vt:lpstr>Classification of Culture media</vt:lpstr>
      <vt:lpstr>Anaerobic Culture Methods </vt:lpstr>
      <vt:lpstr>Types of Culture Medium</vt:lpstr>
      <vt:lpstr>Prezentace aplikace PowerPoint</vt:lpstr>
      <vt:lpstr>Swarming motility</vt:lpstr>
      <vt:lpstr>Pigment producing Staphylococci</vt:lpstr>
      <vt:lpstr>Prezentace aplikace PowerPoint</vt:lpstr>
      <vt:lpstr>Prezentace aplikace PowerPoint</vt:lpstr>
      <vt:lpstr>Hemolysis</vt:lpstr>
      <vt:lpstr>Hemolysis on Blood Agar  </vt:lpstr>
      <vt:lpstr>Prezentace aplikace PowerPoint</vt:lpstr>
      <vt:lpstr>Deoxycholate citrate Agar</vt:lpstr>
      <vt:lpstr>Sabouraud's Dextrose agar commonly used Fungal Isolation Medium</vt:lpstr>
      <vt:lpstr>Lowenstein-Jensen medium is used for the detection of M. tuberculosis</vt:lpstr>
      <vt:lpstr>Colony Morphology</vt:lpstr>
      <vt:lpstr>Fixation</vt:lpstr>
      <vt:lpstr>Staining</vt:lpstr>
      <vt:lpstr>Differential Staining</vt:lpstr>
      <vt:lpstr>Gram Stain</vt:lpstr>
      <vt:lpstr>Prezentace aplikace PowerPoint</vt:lpstr>
      <vt:lpstr>Prezentace aplikace PowerPoint</vt:lpstr>
      <vt:lpstr>Prezentace aplikace PowerPoint</vt:lpstr>
      <vt:lpstr>Prezentace aplikace PowerPoint</vt:lpstr>
      <vt:lpstr>CAMP test (Christie, Atkinson, Munch, Peterson)</vt:lpstr>
      <vt:lpstr>Prezentace aplikace PowerPoint</vt:lpstr>
      <vt:lpstr>Alpha hemolytic  Streptococcus</vt:lpstr>
      <vt:lpstr>Prezentace aplikace PowerPoint</vt:lpstr>
      <vt:lpstr>Prezentace aplikace PowerPoint</vt:lpstr>
      <vt:lpstr>Slide Agglutination Test to identify Staphylococcus aureus</vt:lpstr>
      <vt:lpstr>Prezentace aplikace PowerPoint</vt:lpstr>
      <vt:lpstr>O-F glucose media</vt:lpstr>
      <vt:lpstr>Prezentace aplikace PowerPoint</vt:lpstr>
      <vt:lpstr>Muller Hinton Agar for Antibiotic Testing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Precipitation in solution </vt:lpstr>
      <vt:lpstr>Precipitation in agar (immunodiffusion)</vt:lpstr>
      <vt:lpstr>Precipitation in agar with an electric field (immunoelectrophoresis)</vt:lpstr>
      <vt:lpstr>Prezentace aplikace PowerPoint</vt:lpstr>
      <vt:lpstr>Prezentace aplikace PowerPoint</vt:lpstr>
      <vt:lpstr> AGGLUTINATION</vt:lpstr>
      <vt:lpstr>AGGLUTINATION</vt:lpstr>
      <vt:lpstr>Soluble known antigen coated on latex particle + Unknown antibody (IgM)</vt:lpstr>
      <vt:lpstr> (Soluble) known antibody coated on latex particle + Unknown soluble antigen  </vt:lpstr>
      <vt:lpstr>Haemagglutination</vt:lpstr>
      <vt:lpstr>agglutination / Haemagglutination</vt:lpstr>
      <vt:lpstr>  1. Slide agglutination   (Qualitative Test)   </vt:lpstr>
      <vt:lpstr>2. Tube agglutination  (Quantitative Test)</vt:lpstr>
      <vt:lpstr>HAEMAGGLUTINATION INHIBITION </vt:lpstr>
      <vt:lpstr>HAEMAGGLUTINATION INHIBITION </vt:lpstr>
      <vt:lpstr>Prezentace aplikace PowerPoint</vt:lpstr>
      <vt:lpstr>NEUTRALIZATION</vt:lpstr>
      <vt:lpstr>Complement fixation test</vt:lpstr>
      <vt:lpstr>Prezentace aplikace PowerPoint</vt:lpstr>
      <vt:lpstr>Prezentace aplikace PowerPoint</vt:lpstr>
      <vt:lpstr>Prezentace aplikace PowerPoint</vt:lpstr>
      <vt:lpstr>Western Blot = Immunoblot</vt:lpstr>
      <vt:lpstr>Virus detection by means of molecular biology</vt:lpstr>
      <vt:lpstr>Mass spectrometry</vt:lpstr>
      <vt:lpstr>Virus detection by means of molecular biology</vt:lpstr>
      <vt:lpstr>Restriction Analysis</vt:lpstr>
      <vt:lpstr>PCR</vt:lpstr>
      <vt:lpstr>Mass spectrometry</vt:lpstr>
      <vt:lpstr>Prezentace aplikace PowerPoint</vt:lpstr>
      <vt:lpstr>Prezentace aplikace PowerPoint</vt:lpstr>
      <vt:lpstr>Prezentace aplikace PowerPoint</vt:lpstr>
    </vt:vector>
  </TitlesOfParts>
  <Company>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-</dc:creator>
  <cp:lastModifiedBy>Jan Bobek</cp:lastModifiedBy>
  <cp:revision>176</cp:revision>
  <cp:lastPrinted>2021-03-22T19:35:37Z</cp:lastPrinted>
  <dcterms:created xsi:type="dcterms:W3CDTF">2013-02-14T12:11:10Z</dcterms:created>
  <dcterms:modified xsi:type="dcterms:W3CDTF">2022-05-27T08:02:09Z</dcterms:modified>
</cp:coreProperties>
</file>