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4" r:id="rId5"/>
    <p:sldId id="261" r:id="rId6"/>
    <p:sldId id="262" r:id="rId7"/>
    <p:sldId id="268" r:id="rId8"/>
    <p:sldId id="269" r:id="rId9"/>
    <p:sldId id="263" r:id="rId10"/>
    <p:sldId id="265" r:id="rId11"/>
    <p:sldId id="267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4" d="100"/>
          <a:sy n="104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cs-CZ" dirty="0"/>
              <a:t>PRÁVO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Druhá přednáška – </a:t>
            </a:r>
            <a:r>
              <a:rPr lang="cs-CZ" b="1" dirty="0"/>
              <a:t>Základy trestní odpovědnosti trest a trestní řízení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PRÁVO II – Základy trestní odpovědnosti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Vyloučení trestní odpovědnosti - </a:t>
            </a:r>
            <a:r>
              <a:rPr lang="cs-CZ" b="1" dirty="0"/>
              <a:t>Okolnosti vylučující protiprávnost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Nutná obrana </a:t>
            </a:r>
            <a:r>
              <a:rPr lang="cs-CZ" dirty="0"/>
              <a:t>– jednání, jímž se odvrací přímo hrozící nebo trvající útok na chráněný zájem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Jednání v </a:t>
            </a:r>
            <a:r>
              <a:rPr lang="cs-CZ" b="1" dirty="0"/>
              <a:t>krajní nouzi </a:t>
            </a:r>
            <a:r>
              <a:rPr lang="cs-CZ" dirty="0"/>
              <a:t>– jednání, jímž se odvrací nebezpečí přímo hrozící chráněnému zájmu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Svolení poškozeného </a:t>
            </a:r>
            <a:r>
              <a:rPr lang="cs-CZ" dirty="0"/>
              <a:t>– tj. osoby přímo dotčené jednáním, svolení se poskytuje předem či alespoň současně, nelze dát svolení k usmrcení, či k poškození zdraví 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Přípustné riziko </a:t>
            </a:r>
            <a:r>
              <a:rPr lang="cs-CZ" dirty="0"/>
              <a:t>– ohrožení zájmu v rámci výkonu prospěšné profese či povolání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Oprávněné použití zbraně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PRÁVO II – Základy trestní odpovědnosti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Zánik trestnosti:</a:t>
            </a:r>
          </a:p>
          <a:p>
            <a:pPr marL="514350" indent="-514350">
              <a:buAutoNum type="alphaLcParenR"/>
            </a:pPr>
            <a:r>
              <a:rPr lang="cs-CZ" dirty="0"/>
              <a:t>Promlčení:</a:t>
            </a:r>
          </a:p>
          <a:p>
            <a:pPr marL="400050" lvl="1" indent="0">
              <a:buNone/>
            </a:pPr>
            <a:r>
              <a:rPr lang="cs-CZ" dirty="0"/>
              <a:t>Uplynutí promlčecí lhůty, která je 	odstupňována podle závažnosti od tří do dvaceti let, stanovené t.č. se nepromlčují</a:t>
            </a:r>
          </a:p>
          <a:p>
            <a:pPr marL="514350" indent="-514350">
              <a:buAutoNum type="alphaLcParenR"/>
            </a:pPr>
            <a:r>
              <a:rPr lang="cs-CZ" dirty="0"/>
              <a:t>Účinná lítost:</a:t>
            </a:r>
          </a:p>
          <a:p>
            <a:pPr marL="400050" lvl="1" indent="0">
              <a:buNone/>
            </a:pPr>
            <a:r>
              <a:rPr lang="cs-CZ" dirty="0"/>
              <a:t>Pachatel dobrovolně zamezí nebo napraví škodlivý následek anebo učiní dobrovolné oznámení o t.č. v době, kdy lze následku ještě zabránit, vztahuje se k vyjmenovaným t.č.</a:t>
            </a:r>
          </a:p>
        </p:txBody>
      </p:sp>
    </p:spTree>
    <p:extLst>
      <p:ext uri="{BB962C8B-B14F-4D97-AF65-F5344CB8AC3E}">
        <p14:creationId xmlns:p14="http://schemas.microsoft.com/office/powerpoint/2010/main" val="736682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700" dirty="0"/>
              <a:t>	Dílčí </a:t>
            </a:r>
            <a:r>
              <a:rPr lang="cs-CZ" sz="2700" b="1" dirty="0"/>
              <a:t>výjimka ze zásady trestní odpovědnosti pouze fyzických osob</a:t>
            </a:r>
          </a:p>
          <a:p>
            <a:pPr>
              <a:buNone/>
            </a:pPr>
            <a:endParaRPr lang="cs-CZ" sz="2700" b="1" dirty="0"/>
          </a:p>
          <a:p>
            <a:pPr>
              <a:buFontTx/>
              <a:buChar char="-"/>
            </a:pPr>
            <a:r>
              <a:rPr lang="cs-CZ" sz="2700" dirty="0"/>
              <a:t>V českém právním řádu až od roku 2012, zákon č. 418/2012 Sb.  o trestní odpovědnosti právnických osob, subsidiárně působí trestní zákoník a trestní řád</a:t>
            </a:r>
          </a:p>
          <a:p>
            <a:pPr>
              <a:buFontTx/>
              <a:buChar char="-"/>
            </a:pPr>
            <a:endParaRPr lang="cs-CZ" sz="2700" dirty="0"/>
          </a:p>
          <a:p>
            <a:pPr>
              <a:buFontTx/>
              <a:buChar char="-"/>
            </a:pPr>
            <a:r>
              <a:rPr lang="cs-CZ" sz="2700" dirty="0"/>
              <a:t>Jen u 84 vyjmenovaných </a:t>
            </a:r>
            <a:r>
              <a:rPr lang="cs-CZ" sz="2700" dirty="0" err="1"/>
              <a:t>tč</a:t>
            </a:r>
            <a:r>
              <a:rPr lang="cs-CZ" sz="2700" dirty="0"/>
              <a:t> mimo první hlavu zvl. části</a:t>
            </a:r>
          </a:p>
          <a:p>
            <a:pPr>
              <a:buFontTx/>
              <a:buChar char="-"/>
            </a:pPr>
            <a:endParaRPr lang="cs-CZ" sz="2700" dirty="0"/>
          </a:p>
          <a:p>
            <a:pPr>
              <a:buFontTx/>
              <a:buChar char="-"/>
            </a:pPr>
            <a:r>
              <a:rPr lang="cs-CZ" sz="2700" dirty="0"/>
              <a:t>Jen protiprávní jednání osob, které jednají jménem PO, či v rámci činnosti PO nebo v jejím zájmu, odpovědnost vzniká i tehdy pokud se nepodaří zjistit která osoba jednala</a:t>
            </a:r>
          </a:p>
          <a:p>
            <a:pPr>
              <a:buFontTx/>
              <a:buChar char="-"/>
            </a:pPr>
            <a:endParaRPr lang="cs-CZ" sz="2700" dirty="0"/>
          </a:p>
          <a:p>
            <a:pPr>
              <a:buFontTx/>
              <a:buChar char="-"/>
            </a:pPr>
            <a:r>
              <a:rPr lang="cs-CZ" sz="2700" dirty="0"/>
              <a:t>jen vyjmenované tresty</a:t>
            </a:r>
          </a:p>
          <a:p>
            <a:pPr>
              <a:buFontTx/>
              <a:buChar char="-"/>
            </a:pPr>
            <a:endParaRPr lang="cs-CZ" sz="2700" dirty="0"/>
          </a:p>
          <a:p>
            <a:pPr>
              <a:buFontTx/>
              <a:buChar char="-"/>
            </a:pPr>
            <a:endParaRPr lang="cs-CZ" sz="2700" dirty="0"/>
          </a:p>
          <a:p>
            <a:pPr>
              <a:buFontTx/>
              <a:buChar char="-"/>
            </a:pPr>
            <a:endParaRPr lang="cs-CZ" sz="27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PRÁVO II – </a:t>
            </a:r>
            <a:r>
              <a:rPr lang="cs-CZ" sz="2400" b="1" dirty="0"/>
              <a:t>Trestní právo – </a:t>
            </a:r>
            <a:r>
              <a:rPr lang="cs-CZ" sz="2200" b="1" dirty="0"/>
              <a:t>TRESTNÍ ODPOVĚDNOST PRÁVNICKÝCH OSOB</a:t>
            </a:r>
            <a:endParaRPr lang="cs-CZ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400" dirty="0"/>
              <a:t>PRÁVO II – </a:t>
            </a:r>
            <a:r>
              <a:rPr lang="cs-CZ" sz="2400" b="1" dirty="0"/>
              <a:t>TRESTNÍ SANKCE (tresty a ochranná opatření)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400" b="1" dirty="0"/>
              <a:t>TREST</a:t>
            </a:r>
          </a:p>
          <a:p>
            <a:pPr algn="just"/>
            <a:r>
              <a:rPr lang="cs-CZ" sz="2400" dirty="0"/>
              <a:t>prostředek státního donucení (represe), následek trestného činu, obsahuje prvek negativního hodnocení pachatele a jeho jednání.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dirty="0"/>
              <a:t>ukládají pouze soudy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zákaz nelidských, ponižujících, krutých trestů, při ukládání nesmí být porušena důstojnost člověka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Zásada přiměřenosti trestu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Účel trestu – ochrana společnosti před tč. a pachateli + převýchova či náprava pachatele (individuální prevence) a výchovné působení na ostatní členy společnosti  (generální prevence)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dirty="0"/>
              <a:t>PRÁVO II – D</a:t>
            </a:r>
            <a:r>
              <a:rPr lang="cs-CZ" sz="2000" b="1" dirty="0"/>
              <a:t>ruhy trestů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s-CZ" b="1" dirty="0"/>
              <a:t>Peněžitý trest</a:t>
            </a:r>
          </a:p>
          <a:p>
            <a:pPr>
              <a:buFontTx/>
              <a:buChar char="-"/>
            </a:pPr>
            <a:r>
              <a:rPr lang="cs-CZ" b="1" dirty="0"/>
              <a:t>Trest odnětí svobody</a:t>
            </a:r>
          </a:p>
          <a:p>
            <a:pPr>
              <a:buFontTx/>
              <a:buChar char="-"/>
            </a:pPr>
            <a:r>
              <a:rPr lang="cs-CZ" b="1" dirty="0"/>
              <a:t>Propadnutí věci</a:t>
            </a:r>
          </a:p>
          <a:p>
            <a:pPr>
              <a:buFontTx/>
              <a:buChar char="-"/>
            </a:pPr>
            <a:r>
              <a:rPr lang="cs-CZ" b="1" dirty="0"/>
              <a:t>Propadnutí majetku</a:t>
            </a:r>
          </a:p>
          <a:p>
            <a:pPr>
              <a:buFontTx/>
              <a:buChar char="-"/>
            </a:pPr>
            <a:r>
              <a:rPr lang="cs-CZ" b="1" dirty="0"/>
              <a:t>Zákaz činnosti</a:t>
            </a:r>
          </a:p>
          <a:p>
            <a:pPr>
              <a:buFontTx/>
              <a:buChar char="-"/>
            </a:pPr>
            <a:r>
              <a:rPr lang="cs-CZ" b="1" dirty="0"/>
              <a:t>Zákaz vstupu na sportovní, kulturní a jiné společenské akce</a:t>
            </a:r>
          </a:p>
          <a:p>
            <a:pPr>
              <a:buFontTx/>
              <a:buChar char="-"/>
            </a:pPr>
            <a:r>
              <a:rPr lang="cs-CZ" b="1" dirty="0"/>
              <a:t>Domácí vězení</a:t>
            </a:r>
          </a:p>
          <a:p>
            <a:pPr>
              <a:buFontTx/>
              <a:buChar char="-"/>
            </a:pPr>
            <a:r>
              <a:rPr lang="cs-CZ" b="1" dirty="0"/>
              <a:t>Obecně prospěšné práce</a:t>
            </a:r>
          </a:p>
          <a:p>
            <a:pPr>
              <a:buFontTx/>
              <a:buChar char="-"/>
            </a:pPr>
            <a:r>
              <a:rPr lang="cs-CZ" b="1" dirty="0"/>
              <a:t>Zákaz pobytu</a:t>
            </a:r>
          </a:p>
          <a:p>
            <a:pPr>
              <a:buFontTx/>
              <a:buChar char="-"/>
            </a:pPr>
            <a:r>
              <a:rPr lang="cs-CZ" b="1" dirty="0"/>
              <a:t>Vyhoštění</a:t>
            </a:r>
          </a:p>
          <a:p>
            <a:pPr>
              <a:buFontTx/>
              <a:buChar char="-"/>
            </a:pPr>
            <a:r>
              <a:rPr lang="cs-CZ" b="1" dirty="0"/>
              <a:t>Ztráta čestných titulů a vyznamenání</a:t>
            </a:r>
          </a:p>
          <a:p>
            <a:pPr>
              <a:buFontTx/>
              <a:buChar char="-"/>
            </a:pPr>
            <a:r>
              <a:rPr lang="cs-CZ" b="1" dirty="0"/>
              <a:t>Ztráta vojenské hodnosti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Úhrnný trest</a:t>
            </a:r>
          </a:p>
          <a:p>
            <a:pPr>
              <a:buFontTx/>
              <a:buChar char="-"/>
            </a:pPr>
            <a:r>
              <a:rPr lang="cs-CZ" b="1" dirty="0"/>
              <a:t>Souhrnný trest</a:t>
            </a:r>
          </a:p>
          <a:p>
            <a:pPr>
              <a:buFontTx/>
              <a:buChar char="-"/>
            </a:pPr>
            <a:r>
              <a:rPr lang="cs-CZ" b="1" dirty="0"/>
              <a:t>Recidiva</a:t>
            </a:r>
          </a:p>
          <a:p>
            <a:pPr>
              <a:buFontTx/>
              <a:buChar char="-"/>
            </a:pP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PRÁVO II – </a:t>
            </a:r>
            <a:r>
              <a:rPr lang="cs-CZ" sz="2000" b="1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/>
              <a:t>Ukládání v zájmu prevence a ochrany společnosti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Ochranné léčení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Zabezpečovací detence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Zabrání věci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Ochranná výchova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PRÁVO II – </a:t>
            </a:r>
            <a:r>
              <a:rPr lang="cs-CZ" sz="2000" b="1" dirty="0"/>
              <a:t>Základy trestní odpovědnosti mládeže za protiprávní činy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	Jen u osob, které nedovršily 18 rok věku, pokud tento zákon nestanoví jinak použije se TZ a TŘ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15 let = počátek trestní odpovědnosti – mladiství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Mladiství + děti mladší 15 let = mládež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Provinění – páchají mladiství</a:t>
            </a:r>
          </a:p>
          <a:p>
            <a:pPr>
              <a:buNone/>
            </a:pPr>
            <a:r>
              <a:rPr lang="cs-CZ" b="1" dirty="0"/>
              <a:t>Čin jinak trestný – páchají děti mladší 15 let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Ukládají se:</a:t>
            </a:r>
          </a:p>
          <a:p>
            <a:pPr marL="514350" indent="-514350">
              <a:buAutoNum type="alphaLcParenR"/>
            </a:pPr>
            <a:r>
              <a:rPr lang="cs-CZ" b="1" dirty="0"/>
              <a:t>Ochranná opatření</a:t>
            </a:r>
          </a:p>
          <a:p>
            <a:pPr marL="514350" indent="-514350">
              <a:buAutoNum type="alphaLcParenR"/>
            </a:pPr>
            <a:r>
              <a:rPr lang="cs-CZ" b="1" dirty="0"/>
              <a:t>Výchovná opatření</a:t>
            </a:r>
          </a:p>
          <a:p>
            <a:pPr marL="514350" indent="-514350">
              <a:buAutoNum type="alphaLcParenR"/>
            </a:pPr>
            <a:r>
              <a:rPr lang="cs-CZ" b="1" dirty="0"/>
              <a:t>Trestní opatření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PRÁVO II – </a:t>
            </a:r>
            <a:r>
              <a:rPr lang="cs-CZ" sz="3200" b="1"/>
              <a:t>Základní zásady </a:t>
            </a:r>
            <a:r>
              <a:rPr lang="cs-CZ" sz="3200" b="1" dirty="0"/>
              <a:t>trestního řízení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Základní zásady</a:t>
            </a:r>
          </a:p>
          <a:p>
            <a:pPr>
              <a:buFontTx/>
              <a:buChar char="-"/>
            </a:pPr>
            <a:r>
              <a:rPr lang="cs-CZ" dirty="0"/>
              <a:t>Stíhání jen ze zákonných důvodů</a:t>
            </a:r>
          </a:p>
          <a:p>
            <a:pPr>
              <a:buFontTx/>
              <a:buChar char="-"/>
            </a:pPr>
            <a:r>
              <a:rPr lang="cs-CZ" dirty="0"/>
              <a:t>presumpce neviny</a:t>
            </a:r>
          </a:p>
          <a:p>
            <a:pPr>
              <a:buFontTx/>
              <a:buChar char="-"/>
            </a:pPr>
            <a:r>
              <a:rPr lang="cs-CZ" dirty="0"/>
              <a:t>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reo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Zásada </a:t>
            </a:r>
            <a:r>
              <a:rPr lang="cs-CZ" dirty="0" err="1"/>
              <a:t>legalitity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Zásada oficiality</a:t>
            </a:r>
          </a:p>
          <a:p>
            <a:pPr>
              <a:buFontTx/>
              <a:buChar char="-"/>
            </a:pPr>
            <a:r>
              <a:rPr lang="cs-CZ" dirty="0"/>
              <a:t>Zásada vyhledávací x zásada vyšetřovací</a:t>
            </a:r>
          </a:p>
          <a:p>
            <a:pPr>
              <a:buFontTx/>
              <a:buChar char="-"/>
            </a:pPr>
            <a:r>
              <a:rPr lang="cs-CZ" dirty="0"/>
              <a:t>Zásada obžalovací</a:t>
            </a:r>
          </a:p>
          <a:p>
            <a:pPr>
              <a:buFontTx/>
              <a:buChar char="-"/>
            </a:pPr>
            <a:r>
              <a:rPr lang="cs-CZ" dirty="0"/>
              <a:t>Zásada volného hodnocení důkazů</a:t>
            </a:r>
          </a:p>
          <a:p>
            <a:pPr>
              <a:buFontTx/>
              <a:buChar char="-"/>
            </a:pPr>
            <a:r>
              <a:rPr lang="cs-CZ" dirty="0"/>
              <a:t>Zásada ústnosti, veřejnosti a bezprostřednosti</a:t>
            </a:r>
          </a:p>
          <a:p>
            <a:pPr>
              <a:buFontTx/>
              <a:buChar char="-"/>
            </a:pPr>
            <a:r>
              <a:rPr lang="cs-CZ" dirty="0"/>
              <a:t>Zásada práva na obhajobu</a:t>
            </a:r>
          </a:p>
          <a:p>
            <a:pPr>
              <a:buFontTx/>
              <a:buChar char="-"/>
            </a:pPr>
            <a:r>
              <a:rPr lang="cs-CZ" dirty="0"/>
              <a:t>Zásada mateřského jazyka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u="sng" dirty="0"/>
              <a:t>Trestní právo:</a:t>
            </a:r>
          </a:p>
          <a:p>
            <a:pPr>
              <a:buNone/>
            </a:pPr>
            <a:r>
              <a:rPr lang="cs-CZ" sz="2700" dirty="0"/>
              <a:t>	Součást veřejného práva se specifickým postavením mezi ostatními odvětvími (integrované ochrana),  cíl:  </a:t>
            </a:r>
            <a:r>
              <a:rPr lang="cs-CZ" sz="2700" b="1" dirty="0"/>
              <a:t>ochrana </a:t>
            </a:r>
            <a:r>
              <a:rPr lang="cs-CZ" sz="2700" b="1" u="sng" dirty="0"/>
              <a:t>důležitých</a:t>
            </a:r>
            <a:r>
              <a:rPr lang="cs-CZ" sz="2700" b="1" dirty="0"/>
              <a:t> individuálních i společenských zájmů a vztahů před útoky, které vykazují </a:t>
            </a:r>
            <a:r>
              <a:rPr lang="cs-CZ" sz="2700" b="1" u="sng" dirty="0"/>
              <a:t>nejvyšší stupeň nebezpečnosti</a:t>
            </a:r>
            <a:r>
              <a:rPr lang="cs-CZ" sz="2700" dirty="0"/>
              <a:t> ( zásada </a:t>
            </a:r>
            <a:r>
              <a:rPr lang="cs-CZ" sz="2700" dirty="0" err="1"/>
              <a:t>ultimae</a:t>
            </a:r>
            <a:r>
              <a:rPr lang="cs-CZ" sz="2700" dirty="0"/>
              <a:t> </a:t>
            </a:r>
            <a:r>
              <a:rPr lang="cs-CZ" sz="2700" dirty="0" err="1"/>
              <a:t>rationis</a:t>
            </a:r>
            <a:r>
              <a:rPr lang="cs-CZ" sz="2700" dirty="0"/>
              <a:t> trestní represe) a to prostřednictvím ukládání trestů a ochranných opatření</a:t>
            </a:r>
          </a:p>
          <a:p>
            <a:pPr>
              <a:buNone/>
            </a:pPr>
            <a:r>
              <a:rPr lang="cs-CZ" sz="2700" b="1" u="sng" dirty="0"/>
              <a:t>Trestní právo hmotné:</a:t>
            </a:r>
          </a:p>
          <a:p>
            <a:pPr>
              <a:buNone/>
            </a:pPr>
            <a:r>
              <a:rPr lang="cs-CZ" sz="2700" dirty="0"/>
              <a:t>	Stanoví, která jednání jsou trestná (tj. trestnými činy), jaké se za ně ukládají tresty a co trestem je a obecné předpoklady trestní odpovědnosti</a:t>
            </a:r>
          </a:p>
          <a:p>
            <a:pPr>
              <a:buNone/>
            </a:pPr>
            <a:r>
              <a:rPr lang="cs-CZ" sz="2700" b="1" u="sng" dirty="0"/>
              <a:t>Trestní právo procesní:</a:t>
            </a:r>
          </a:p>
          <a:p>
            <a:pPr>
              <a:buNone/>
            </a:pPr>
            <a:r>
              <a:rPr lang="cs-CZ" sz="2700" dirty="0"/>
              <a:t>	Stanoví postup (proces), v němž se zjišťují trestné činy a pachatelé a ukládají se tresty tj. trestní řízení a upravuje postup orgánů činných v trestním řízení</a:t>
            </a:r>
          </a:p>
          <a:p>
            <a:pPr>
              <a:buNone/>
            </a:pPr>
            <a:endParaRPr lang="cs-CZ" sz="27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400" dirty="0"/>
              <a:t>PRÁVO II – </a:t>
            </a:r>
            <a:r>
              <a:rPr lang="cs-CZ" sz="2400" b="1" dirty="0"/>
              <a:t>Základy trestní odpovědnosti – pojem, předmět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PRÁVO II – </a:t>
            </a:r>
            <a:r>
              <a:rPr lang="cs-CZ" b="1" dirty="0"/>
              <a:t>prameny trestního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Typická je kodexová úprava:</a:t>
            </a:r>
          </a:p>
          <a:p>
            <a:r>
              <a:rPr lang="cs-CZ" b="1" dirty="0"/>
              <a:t>Zákon č. 40/2009 Sb. trestní zákoník</a:t>
            </a:r>
          </a:p>
          <a:p>
            <a:r>
              <a:rPr lang="cs-CZ" b="1" dirty="0"/>
              <a:t>Zákon č. 141/1961 Sb. o trestním řízení soudním</a:t>
            </a:r>
          </a:p>
          <a:p>
            <a:r>
              <a:rPr lang="cs-CZ" b="1" dirty="0"/>
              <a:t>Zákon č. 218/2003 Sb. o odpovědnosti mládeže za protiprávní činy</a:t>
            </a:r>
          </a:p>
          <a:p>
            <a:r>
              <a:rPr lang="cs-CZ" dirty="0"/>
              <a:t>Zákon č. 293/1993 Sb. O výkonu vazby</a:t>
            </a:r>
          </a:p>
          <a:p>
            <a:r>
              <a:rPr lang="cs-CZ" dirty="0"/>
              <a:t>Zákon č. 169/1999 Sb. o výkonu trestu odnětí svobody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90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400" dirty="0"/>
              <a:t>PRÁVO II – </a:t>
            </a:r>
            <a:r>
              <a:rPr lang="cs-CZ" sz="2000" b="1" dirty="0"/>
              <a:t>Základy trestní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cs-CZ" sz="2400" dirty="0"/>
              <a:t>Trestní právo hmotné - trestní zákoník</a:t>
            </a:r>
          </a:p>
          <a:p>
            <a:pPr marL="514350" indent="-514350">
              <a:buAutoNum type="alphaLcParenR"/>
            </a:pPr>
            <a:r>
              <a:rPr lang="cs-CZ" sz="2400" b="1" dirty="0"/>
              <a:t>Obecná část</a:t>
            </a:r>
            <a:r>
              <a:rPr lang="cs-CZ" sz="2400" dirty="0"/>
              <a:t>:</a:t>
            </a:r>
          </a:p>
          <a:p>
            <a:pPr marL="514350" indent="-514350">
              <a:buNone/>
            </a:pPr>
            <a:r>
              <a:rPr lang="cs-CZ" sz="2400" dirty="0"/>
              <a:t>	Úprava působnosti trestního práva, obecné základy trestní odpovědnosti, druhy trestů a ochranných opatření, případy zániku trestní odpovědnosti a okolnosti vylučující trestnost činu,</a:t>
            </a:r>
          </a:p>
          <a:p>
            <a:pPr marL="514350" indent="-514350">
              <a:buNone/>
            </a:pPr>
            <a:r>
              <a:rPr lang="cs-CZ" sz="2400" b="1" dirty="0"/>
              <a:t>b)	Zvláštní část</a:t>
            </a:r>
            <a:r>
              <a:rPr lang="cs-CZ" sz="2400" dirty="0"/>
              <a:t>:</a:t>
            </a:r>
          </a:p>
          <a:p>
            <a:pPr marL="514350" indent="-514350">
              <a:buNone/>
            </a:pPr>
            <a:r>
              <a:rPr lang="cs-CZ" sz="2400" dirty="0"/>
              <a:t>	Ve třinácti hlavách jednotlivé skutkové podstaty řazené dle charakteristiky a významu chráněných zájmů</a:t>
            </a:r>
          </a:p>
          <a:p>
            <a:pPr marL="514350" indent="-514350">
              <a:buNone/>
            </a:pPr>
            <a:r>
              <a:rPr lang="cs-CZ" sz="2400" b="1" dirty="0"/>
              <a:t>Zásady působnosti trestního zákoníku:</a:t>
            </a:r>
          </a:p>
          <a:p>
            <a:pPr marL="514350" indent="-514350"/>
            <a:r>
              <a:rPr lang="cs-CZ" sz="2400" dirty="0"/>
              <a:t>zásada teritoriality</a:t>
            </a:r>
          </a:p>
          <a:p>
            <a:pPr marL="514350" indent="-514350"/>
            <a:r>
              <a:rPr lang="cs-CZ" sz="2400" dirty="0"/>
              <a:t>Zásada registrace</a:t>
            </a:r>
          </a:p>
          <a:p>
            <a:pPr marL="514350" indent="-514350"/>
            <a:r>
              <a:rPr lang="cs-CZ" sz="2400" dirty="0"/>
              <a:t>Zásada personality</a:t>
            </a:r>
          </a:p>
          <a:p>
            <a:pPr marL="514350" indent="-514350"/>
            <a:r>
              <a:rPr lang="cs-CZ" sz="2400" dirty="0"/>
              <a:t>Zásada ochrany</a:t>
            </a:r>
          </a:p>
          <a:p>
            <a:pPr marL="514350" indent="-514350"/>
            <a:r>
              <a:rPr lang="cs-CZ" sz="2400" dirty="0"/>
              <a:t>Zásada univerzality</a:t>
            </a:r>
          </a:p>
          <a:p>
            <a:pPr marL="514350" indent="-514350"/>
            <a:endParaRPr lang="cs-CZ" sz="2400" dirty="0"/>
          </a:p>
          <a:p>
            <a:pPr marL="514350" indent="-514350"/>
            <a:endParaRPr lang="cs-CZ" sz="2400" dirty="0"/>
          </a:p>
          <a:p>
            <a:pPr marL="514350" indent="-514350">
              <a:buNone/>
            </a:pPr>
            <a:endParaRPr lang="cs-CZ" sz="2400" dirty="0"/>
          </a:p>
          <a:p>
            <a:pPr marL="514350" indent="-514350">
              <a:buAutoNum type="alphaLcParenR"/>
            </a:pP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dirty="0"/>
              <a:t>PRÁVO II – </a:t>
            </a:r>
            <a:r>
              <a:rPr lang="cs-CZ" sz="2000" b="1" dirty="0"/>
              <a:t>Základy trestní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Pojem</a:t>
            </a:r>
            <a:r>
              <a:rPr lang="cs-CZ" b="1" dirty="0"/>
              <a:t> trestní odpovědnost:</a:t>
            </a:r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dirty="0"/>
              <a:t>Pojem</a:t>
            </a:r>
            <a:r>
              <a:rPr lang="cs-CZ" b="1" dirty="0"/>
              <a:t> trestný čin:</a:t>
            </a:r>
          </a:p>
          <a:p>
            <a:pPr>
              <a:buNone/>
            </a:pPr>
            <a:r>
              <a:rPr lang="cs-CZ" b="1" dirty="0"/>
              <a:t>	</a:t>
            </a:r>
            <a:endParaRPr lang="cs-CZ" dirty="0"/>
          </a:p>
          <a:p>
            <a:pPr>
              <a:buNone/>
            </a:pPr>
            <a:r>
              <a:rPr lang="cs-CZ" dirty="0"/>
              <a:t>Trestné činy se dělí na:</a:t>
            </a:r>
          </a:p>
          <a:p>
            <a:pPr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Přečiny – nedbalostní trestné činy a ty úmyslné t.č. pro něž zákon stanoví trest odnětí svobody nepřevyšující 5 let</a:t>
            </a:r>
          </a:p>
          <a:p>
            <a:pPr marL="514350" indent="-514350">
              <a:buAutoNum type="alphaLcParenR"/>
            </a:pPr>
            <a:r>
              <a:rPr lang="cs-CZ" b="1" dirty="0"/>
              <a:t>Zločiny – ostatní + zvlášť závažné zločiny (trest odnětí svobody s horní sazbou nejméně 10 let)</a:t>
            </a:r>
          </a:p>
          <a:p>
            <a:pPr marL="514350" indent="-514350">
              <a:buNone/>
            </a:pPr>
            <a:endParaRPr lang="cs-CZ" b="1" dirty="0"/>
          </a:p>
          <a:p>
            <a:pPr marL="514350" indent="-514350">
              <a:buNone/>
            </a:pPr>
            <a:r>
              <a:rPr lang="cs-CZ" b="1" dirty="0"/>
              <a:t>Formální pojetí trestného činu + společenská škodlivost jako materiální korektiv</a:t>
            </a:r>
          </a:p>
          <a:p>
            <a:pPr marL="514350" indent="-514350">
              <a:buNone/>
            </a:pPr>
            <a:endParaRPr lang="cs-CZ" b="1" dirty="0"/>
          </a:p>
          <a:p>
            <a:pPr marL="514350" indent="-514350">
              <a:buNone/>
            </a:pPr>
            <a:r>
              <a:rPr lang="cs-CZ" b="1" dirty="0"/>
              <a:t>Zásady uplatnění trestní odpovědnosti:</a:t>
            </a:r>
          </a:p>
          <a:p>
            <a:pPr marL="514350" indent="-514350">
              <a:buNone/>
            </a:pPr>
            <a:endParaRPr lang="cs-CZ" b="1" dirty="0"/>
          </a:p>
          <a:p>
            <a:pPr marL="514350" indent="-514350"/>
            <a:r>
              <a:rPr lang="cs-CZ" b="1" dirty="0"/>
              <a:t>Zásada zákazu retroaktivity - „</a:t>
            </a:r>
            <a:r>
              <a:rPr lang="cs-CZ" b="1" dirty="0" err="1"/>
              <a:t>Nullum</a:t>
            </a:r>
            <a:r>
              <a:rPr lang="cs-CZ" b="1" dirty="0"/>
              <a:t> </a:t>
            </a:r>
            <a:r>
              <a:rPr lang="cs-CZ" b="1" dirty="0" err="1"/>
              <a:t>crimen</a:t>
            </a:r>
            <a:r>
              <a:rPr lang="cs-CZ" b="1" dirty="0"/>
              <a:t> sine lege </a:t>
            </a:r>
            <a:r>
              <a:rPr lang="cs-CZ" b="1" dirty="0" err="1"/>
              <a:t>previa</a:t>
            </a:r>
            <a:r>
              <a:rPr lang="cs-CZ" b="1" dirty="0"/>
              <a:t>!“</a:t>
            </a:r>
          </a:p>
          <a:p>
            <a:pPr marL="514350" indent="-514350"/>
            <a:r>
              <a:rPr lang="cs-CZ" b="1" dirty="0"/>
              <a:t>Zásada zákonnosti – „</a:t>
            </a:r>
            <a:r>
              <a:rPr lang="cs-CZ" b="1" dirty="0" err="1"/>
              <a:t>Nullum</a:t>
            </a:r>
            <a:r>
              <a:rPr lang="cs-CZ" b="1" dirty="0"/>
              <a:t> </a:t>
            </a:r>
            <a:r>
              <a:rPr lang="cs-CZ" b="1" dirty="0" err="1"/>
              <a:t>crimen</a:t>
            </a:r>
            <a:r>
              <a:rPr lang="cs-CZ" b="1" dirty="0"/>
              <a:t> sine lege, </a:t>
            </a:r>
            <a:r>
              <a:rPr lang="cs-CZ" b="1" dirty="0" err="1"/>
              <a:t>nulla</a:t>
            </a:r>
            <a:r>
              <a:rPr lang="cs-CZ" b="1" dirty="0"/>
              <a:t> </a:t>
            </a:r>
            <a:r>
              <a:rPr lang="cs-CZ" b="1" dirty="0" err="1"/>
              <a:t>poena</a:t>
            </a:r>
            <a:r>
              <a:rPr lang="cs-CZ" b="1" dirty="0"/>
              <a:t> sine lege!“</a:t>
            </a:r>
          </a:p>
          <a:p>
            <a:pPr marL="514350" indent="-514350"/>
            <a:r>
              <a:rPr lang="cs-CZ" b="1" dirty="0"/>
              <a:t>Zásada subsidiarity trestní represe</a:t>
            </a:r>
          </a:p>
          <a:p>
            <a:pPr marL="514350" indent="-514350"/>
            <a:r>
              <a:rPr lang="cs-CZ" b="1" dirty="0"/>
              <a:t>Zásada odpovědnosti pouze fyzických osob – vylučuje se kolektivní odpovědnost (až na výjimky), </a:t>
            </a:r>
          </a:p>
          <a:p>
            <a:pPr marL="514350" indent="-514350"/>
            <a:r>
              <a:rPr lang="cs-CZ" b="1" dirty="0"/>
              <a:t>Zásada odpovědnosti pouze za vinu  </a:t>
            </a:r>
          </a:p>
          <a:p>
            <a:pPr marL="514350" indent="-514350">
              <a:buNone/>
            </a:pPr>
            <a:r>
              <a:rPr lang="cs-CZ" b="1" dirty="0"/>
              <a:t>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PRÁVO II – </a:t>
            </a:r>
            <a:r>
              <a:rPr lang="cs-CZ" sz="2000" b="1" dirty="0"/>
              <a:t>Základy trestní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b="1" dirty="0"/>
              <a:t>Formální znaky </a:t>
            </a:r>
            <a:r>
              <a:rPr lang="cs-CZ" sz="2800" dirty="0"/>
              <a:t>trestní odpovědnosti:</a:t>
            </a:r>
          </a:p>
          <a:p>
            <a:pPr marL="514350" indent="-514350">
              <a:buAutoNum type="alphaLcParenR"/>
            </a:pPr>
            <a:r>
              <a:rPr lang="cs-CZ" sz="2800" b="1" dirty="0"/>
              <a:t>Objekt</a:t>
            </a:r>
            <a:r>
              <a:rPr lang="cs-CZ" sz="2800" dirty="0"/>
              <a:t> tč. – společenské </a:t>
            </a:r>
            <a:r>
              <a:rPr lang="cs-CZ" sz="2800" b="1" dirty="0"/>
              <a:t>zájmy, hodnoty, právní statky </a:t>
            </a:r>
            <a:r>
              <a:rPr lang="cs-CZ" sz="2800" dirty="0"/>
              <a:t>(život, zdraví, řádný výkon veřejné správy, rodina, svoboda), objekt není předmětem t.č.</a:t>
            </a:r>
          </a:p>
          <a:p>
            <a:pPr marL="514350" indent="-514350">
              <a:buAutoNum type="alphaLcParenR"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b) Objektivní stránka </a:t>
            </a:r>
            <a:r>
              <a:rPr lang="cs-CZ" sz="2800" dirty="0"/>
              <a:t>tč. = </a:t>
            </a:r>
            <a:r>
              <a:rPr lang="cs-CZ" sz="2800" b="1" dirty="0"/>
              <a:t>jednání</a:t>
            </a:r>
            <a:r>
              <a:rPr lang="cs-CZ" sz="2800" dirty="0"/>
              <a:t> (konání/opomenutí + </a:t>
            </a:r>
            <a:r>
              <a:rPr lang="cs-CZ" sz="2800" b="1" dirty="0"/>
              <a:t>následek</a:t>
            </a:r>
            <a:r>
              <a:rPr lang="cs-CZ" sz="2800" dirty="0"/>
              <a:t> v příčinné souvislosti (</a:t>
            </a:r>
            <a:r>
              <a:rPr lang="cs-CZ" sz="2800" b="1" dirty="0"/>
              <a:t>kauzální nexus</a:t>
            </a:r>
            <a:r>
              <a:rPr lang="cs-CZ" sz="2800" dirty="0"/>
              <a:t>)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c) Subjekt</a:t>
            </a:r>
            <a:r>
              <a:rPr lang="cs-CZ" sz="2800" dirty="0"/>
              <a:t> tč. – pachatel, účastenství, příčetnost, věk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dirty="0"/>
              <a:t>d) Subjektivní stránka tč</a:t>
            </a:r>
            <a:r>
              <a:rPr lang="cs-CZ" sz="2800" dirty="0"/>
              <a:t>. –  zavinění (nedbalost/úmysl)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PRÁVO II – </a:t>
            </a:r>
            <a:r>
              <a:rPr lang="cs-CZ" sz="2400" b="1" dirty="0"/>
              <a:t>Základy trestní odpovědnosti – subjekt t.č.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Subjekt t.č. </a:t>
            </a:r>
            <a:r>
              <a:rPr lang="cs-CZ" dirty="0"/>
              <a:t>= </a:t>
            </a:r>
            <a:r>
              <a:rPr lang="cs-CZ" b="1" dirty="0"/>
              <a:t>pachatel</a:t>
            </a:r>
          </a:p>
          <a:p>
            <a:pPr>
              <a:buFontTx/>
              <a:buChar char="-"/>
            </a:pPr>
            <a:r>
              <a:rPr lang="cs-CZ" dirty="0"/>
              <a:t>V zásadě jen </a:t>
            </a:r>
            <a:r>
              <a:rPr lang="cs-CZ" b="1" dirty="0"/>
              <a:t>fyzická osoba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Příčetný</a:t>
            </a:r>
            <a:r>
              <a:rPr lang="cs-CZ" dirty="0"/>
              <a:t> = schopnost rozpoznat protiprávnost jednání a ovládnout své jednání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b="1" dirty="0"/>
              <a:t>Věk</a:t>
            </a:r>
            <a:r>
              <a:rPr lang="cs-CZ" dirty="0"/>
              <a:t> = starší 15 let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68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PRÁVO II – </a:t>
            </a:r>
            <a:r>
              <a:rPr lang="cs-CZ" sz="2400" b="1" dirty="0"/>
              <a:t>Základy trestní odpovědnosti – subjektivní stránka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Subjektivní stránka </a:t>
            </a:r>
            <a:r>
              <a:rPr lang="cs-CZ" dirty="0"/>
              <a:t>= </a:t>
            </a:r>
            <a:r>
              <a:rPr lang="cs-CZ" b="1" dirty="0"/>
              <a:t>zavinění</a:t>
            </a:r>
            <a:r>
              <a:rPr lang="cs-CZ" dirty="0"/>
              <a:t> = vnitřní vztah pachatele k jednání a následku</a:t>
            </a:r>
          </a:p>
          <a:p>
            <a:pPr marL="514350" indent="-514350">
              <a:buAutoNum type="alphaLcParenR"/>
            </a:pPr>
            <a:r>
              <a:rPr lang="cs-CZ" b="1" dirty="0"/>
              <a:t>Přímý úmysl </a:t>
            </a:r>
            <a:r>
              <a:rPr lang="cs-CZ" dirty="0"/>
              <a:t>- věděl, že může způsobit následek, a chtěl jej způsobit</a:t>
            </a:r>
          </a:p>
          <a:p>
            <a:pPr marL="514350" indent="-514350">
              <a:buAutoNum type="alphaLcParenR"/>
            </a:pPr>
            <a:r>
              <a:rPr lang="cs-CZ" b="1" dirty="0"/>
              <a:t>Nepřímý úmysl </a:t>
            </a:r>
            <a:r>
              <a:rPr lang="cs-CZ" dirty="0"/>
              <a:t>– věděl, že může způsobit následek, a byl pro případ, že následek způsobí s tím srozuměn</a:t>
            </a:r>
          </a:p>
          <a:p>
            <a:pPr marL="514350" indent="-514350">
              <a:buAutoNum type="alphaLcParenR"/>
            </a:pPr>
            <a:r>
              <a:rPr lang="cs-CZ" b="1" dirty="0"/>
              <a:t>Vědomá nedbalost </a:t>
            </a:r>
            <a:r>
              <a:rPr lang="cs-CZ" dirty="0"/>
              <a:t>– věděl že může způsobit následek, ale bez přiměřených důvodů se spolehl, že jej nezpůsobí</a:t>
            </a:r>
          </a:p>
          <a:p>
            <a:pPr marL="514350" indent="-514350">
              <a:buAutoNum type="alphaLcParenR"/>
            </a:pPr>
            <a:r>
              <a:rPr lang="cs-CZ" b="1" dirty="0"/>
              <a:t>Nevědomá nedbalost </a:t>
            </a:r>
            <a:r>
              <a:rPr lang="cs-CZ" dirty="0"/>
              <a:t>– </a:t>
            </a:r>
            <a:r>
              <a:rPr lang="cs-CZ" b="1" dirty="0"/>
              <a:t>nevěděl</a:t>
            </a:r>
            <a:r>
              <a:rPr lang="cs-CZ" dirty="0"/>
              <a:t>, ačkoli vzhledem k okolnostem a svým osobním poměrům </a:t>
            </a:r>
            <a:r>
              <a:rPr lang="cs-CZ" b="1" dirty="0"/>
              <a:t>měl a mohl vědět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19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PRÁVO II – Základy trestní odpovědnosti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Stadia </a:t>
            </a:r>
            <a:r>
              <a:rPr lang="cs-CZ"/>
              <a:t>tč.:</a:t>
            </a:r>
            <a:endParaRPr lang="cs-CZ" dirty="0"/>
          </a:p>
          <a:p>
            <a:pPr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Příprava – </a:t>
            </a:r>
            <a:r>
              <a:rPr lang="cs-CZ" dirty="0"/>
              <a:t>vytváření podmínek pro spáchání t.č. – sama o sobě trestná jen u zvl. </a:t>
            </a:r>
            <a:r>
              <a:rPr lang="cs-CZ" dirty="0" err="1"/>
              <a:t>záv</a:t>
            </a:r>
            <a:r>
              <a:rPr lang="cs-CZ" dirty="0"/>
              <a:t>. zločinů</a:t>
            </a:r>
          </a:p>
          <a:p>
            <a:pPr marL="514350" indent="-514350">
              <a:buAutoNum type="alphaLcParenR"/>
            </a:pPr>
            <a:r>
              <a:rPr lang="cs-CZ" b="1" dirty="0"/>
              <a:t>Pokus – </a:t>
            </a:r>
            <a:r>
              <a:rPr lang="cs-CZ" dirty="0"/>
              <a:t>bezprostředně směřuje k dokonání t.č.</a:t>
            </a:r>
            <a:endParaRPr lang="cs-CZ" b="1" dirty="0"/>
          </a:p>
          <a:p>
            <a:pPr marL="514350" indent="-514350">
              <a:buAutoNum type="alphaLcParenR"/>
            </a:pPr>
            <a:r>
              <a:rPr lang="cs-CZ" b="1" dirty="0"/>
              <a:t>Dokonaný t.č. – </a:t>
            </a:r>
            <a:r>
              <a:rPr lang="cs-CZ" dirty="0"/>
              <a:t>vznikl škodlivý následek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1191</Words>
  <Application>Microsoft Office PowerPoint</Application>
  <PresentationFormat>Předvádění na obrazovce (4:3)</PresentationFormat>
  <Paragraphs>167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sady Office</vt:lpstr>
      <vt:lpstr>PRÁVO II</vt:lpstr>
      <vt:lpstr>PRÁVO II – Základy trestní odpovědnosti – pojem, předmět</vt:lpstr>
      <vt:lpstr>PRÁVO II – prameny trestního práva</vt:lpstr>
      <vt:lpstr>PRÁVO II – Základy trestní odpovědnosti</vt:lpstr>
      <vt:lpstr>PRÁVO II – Základy trestní odpovědnosti</vt:lpstr>
      <vt:lpstr>PRÁVO II – Základy trestní odpovědnosti</vt:lpstr>
      <vt:lpstr>PRÁVO II – Základy trestní odpovědnosti – subjekt t.č.</vt:lpstr>
      <vt:lpstr>PRÁVO II – Základy trestní odpovědnosti – subjektivní stránka</vt:lpstr>
      <vt:lpstr>PRÁVO II – Základy trestní odpovědnosti</vt:lpstr>
      <vt:lpstr>PRÁVO II – Základy trestní odpovědnosti</vt:lpstr>
      <vt:lpstr>PRÁVO II – Základy trestní odpovědnosti</vt:lpstr>
      <vt:lpstr>PRÁVO II – Trestní právo – TRESTNÍ ODPOVĚDNOST PRÁVNICKÝCH OSOB</vt:lpstr>
      <vt:lpstr>PRÁVO II – TRESTNÍ SANKCE (tresty a ochranná opatření)</vt:lpstr>
      <vt:lpstr>PRÁVO II – Druhy trestů</vt:lpstr>
      <vt:lpstr>PRÁVO II – Ochranná opatření</vt:lpstr>
      <vt:lpstr>PRÁVO II – Základy trestní odpovědnosti mládeže za protiprávní činy </vt:lpstr>
      <vt:lpstr>PRÁVO II – Základní zásady trestního řízení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</cp:lastModifiedBy>
  <cp:revision>103</cp:revision>
  <dcterms:created xsi:type="dcterms:W3CDTF">2015-10-04T18:04:49Z</dcterms:created>
  <dcterms:modified xsi:type="dcterms:W3CDTF">2021-03-16T10:14:31Z</dcterms:modified>
</cp:coreProperties>
</file>