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2"/>
  </p:notesMasterIdLst>
  <p:handoutMasterIdLst>
    <p:handoutMasterId r:id="rId23"/>
  </p:handoutMasterIdLst>
  <p:sldIdLst>
    <p:sldId id="256" r:id="rId2"/>
    <p:sldId id="333" r:id="rId3"/>
    <p:sldId id="335" r:id="rId4"/>
    <p:sldId id="336" r:id="rId5"/>
    <p:sldId id="334" r:id="rId6"/>
    <p:sldId id="337" r:id="rId7"/>
    <p:sldId id="338" r:id="rId8"/>
    <p:sldId id="339" r:id="rId9"/>
    <p:sldId id="340" r:id="rId10"/>
    <p:sldId id="341" r:id="rId11"/>
    <p:sldId id="324" r:id="rId12"/>
    <p:sldId id="325" r:id="rId13"/>
    <p:sldId id="343" r:id="rId14"/>
    <p:sldId id="342" r:id="rId15"/>
    <p:sldId id="327" r:id="rId16"/>
    <p:sldId id="328" r:id="rId17"/>
    <p:sldId id="332" r:id="rId18"/>
    <p:sldId id="329" r:id="rId19"/>
    <p:sldId id="330" r:id="rId20"/>
    <p:sldId id="331" r:id="rId21"/>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1" autoAdjust="0"/>
    <p:restoredTop sz="94622" autoAdjust="0"/>
  </p:normalViewPr>
  <p:slideViewPr>
    <p:cSldViewPr>
      <p:cViewPr varScale="1">
        <p:scale>
          <a:sx n="95" d="100"/>
          <a:sy n="95" d="100"/>
        </p:scale>
        <p:origin x="-9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10/25/2023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10/25/2023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2</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3</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4</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Human_Actio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ustwartheor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Cicer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David_Hum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David_Hum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_Treatise_of_Human_Natur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Human_A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72008"/>
          </a:xfrm>
        </p:spPr>
        <p:txBody>
          <a:bodyPr>
            <a:normAutofit fontScale="90000"/>
          </a:bodyPr>
          <a:lstStyle/>
          <a:p>
            <a:pPr algn="l"/>
            <a:r>
              <a:rPr lang="cs-CZ" dirty="0" smtClean="0"/>
              <a:t> </a:t>
            </a:r>
            <a:endParaRPr lang="en-US" dirty="0"/>
          </a:p>
        </p:txBody>
      </p:sp>
      <p:sp>
        <p:nvSpPr>
          <p:cNvPr id="115718" name="Rectangle 6"/>
          <p:cNvSpPr>
            <a:spLocks noGrp="1" noChangeArrowheads="1"/>
          </p:cNvSpPr>
          <p:nvPr>
            <p:ph type="subTitle" idx="1"/>
          </p:nvPr>
        </p:nvSpPr>
        <p:spPr>
          <a:xfrm>
            <a:off x="179512" y="1052736"/>
            <a:ext cx="8784976" cy="5805264"/>
          </a:xfrm>
        </p:spPr>
        <p:txBody>
          <a:bodyPr>
            <a:normAutofit/>
          </a:bodyPr>
          <a:lstStyle/>
          <a:p>
            <a:pPr algn="ctr"/>
            <a:r>
              <a:rPr lang="cs-CZ" sz="9600" dirty="0" err="1" smtClean="0"/>
              <a:t>Ethics</a:t>
            </a:r>
            <a:r>
              <a:rPr lang="cs-CZ" sz="9600" dirty="0" smtClean="0"/>
              <a:t> </a:t>
            </a:r>
            <a:r>
              <a:rPr lang="cs-CZ" sz="9600" dirty="0" err="1" smtClean="0"/>
              <a:t>of</a:t>
            </a:r>
            <a:r>
              <a:rPr lang="cs-CZ" sz="9600" dirty="0" smtClean="0"/>
              <a:t> </a:t>
            </a:r>
            <a:r>
              <a:rPr lang="cs-CZ" sz="9600" dirty="0" err="1" smtClean="0"/>
              <a:t>War</a:t>
            </a:r>
            <a:r>
              <a:rPr lang="cs-CZ" sz="9600" dirty="0" smtClean="0"/>
              <a:t> and </a:t>
            </a:r>
            <a:r>
              <a:rPr lang="cs-CZ" sz="9600" dirty="0" err="1" smtClean="0"/>
              <a:t>Peace</a:t>
            </a:r>
            <a:endParaRPr lang="en-U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Ludwig von Mises: </a:t>
            </a:r>
            <a:r>
              <a:rPr lang="en-US" sz="3200" dirty="0">
                <a:hlinkClick r:id="rId2"/>
              </a:rPr>
              <a:t>Human Action</a:t>
            </a:r>
            <a:r>
              <a:rPr lang="en-US" sz="3200" dirty="0"/>
              <a:t>. </a:t>
            </a:r>
            <a:r>
              <a:rPr lang="en-US" sz="3200" dirty="0" smtClean="0"/>
              <a:t>Introduction</a:t>
            </a:r>
            <a:r>
              <a:rPr lang="en-US" sz="3200" dirty="0"/>
              <a:t>  and Chapter I "Acting Man" </a:t>
            </a:r>
            <a:endParaRPr lang="cs-CZ" sz="3200" dirty="0" smtClean="0"/>
          </a:p>
          <a:p>
            <a:pPr marL="457200" indent="-457200" algn="l">
              <a:buFont typeface="Wingdings" panose="05000000000000000000" pitchFamily="2" charset="2"/>
              <a:buChar char="q"/>
            </a:pPr>
            <a:r>
              <a:rPr lang="en-US" sz="2800" dirty="0"/>
              <a:t>Praxeology is the science of action as such, which studies the results deduced from the fact that people have goals and adopt means to achieve them</a:t>
            </a:r>
            <a:r>
              <a:rPr lang="en-US" sz="2800" dirty="0" smtClean="0"/>
              <a:t>.</a:t>
            </a:r>
            <a:endParaRPr lang="cs-CZ" sz="2800" dirty="0" smtClean="0"/>
          </a:p>
          <a:p>
            <a:pPr marL="457200" indent="-457200" algn="l">
              <a:buFont typeface="Wingdings" panose="05000000000000000000" pitchFamily="2" charset="2"/>
              <a:buChar char="q"/>
            </a:pPr>
            <a:r>
              <a:rPr lang="en-US" sz="2800" dirty="0"/>
              <a:t>For an action to occur, the actor must be in a state of unease, imagine a more satisfactory state, and believe that purposeful behavior can reduce the uneasiness</a:t>
            </a:r>
            <a:r>
              <a:rPr lang="en-US" sz="2800" dirty="0" smtClean="0"/>
              <a:t>.</a:t>
            </a:r>
            <a:endParaRPr lang="cs-CZ" sz="2800" dirty="0" smtClean="0"/>
          </a:p>
          <a:p>
            <a:pPr marL="457200" indent="-457200" algn="l">
              <a:buFont typeface="Wingdings" panose="05000000000000000000" pitchFamily="2" charset="2"/>
              <a:buChar char="q"/>
            </a:pPr>
            <a:r>
              <a:rPr lang="en-US" sz="2800" dirty="0"/>
              <a:t>The study of human action begins with the ultimate given of human action </a:t>
            </a:r>
            <a:r>
              <a:rPr lang="en-US" sz="2800" dirty="0" smtClean="0"/>
              <a:t>itself</a:t>
            </a:r>
            <a:r>
              <a:rPr lang="cs-CZ" sz="2800" dirty="0" smtClean="0"/>
              <a:t>.</a:t>
            </a:r>
            <a:endParaRPr lang="cs-CZ" sz="2800" dirty="0"/>
          </a:p>
        </p:txBody>
      </p:sp>
    </p:spTree>
    <p:extLst>
      <p:ext uri="{BB962C8B-B14F-4D97-AF65-F5344CB8AC3E}">
        <p14:creationId xmlns:p14="http://schemas.microsoft.com/office/powerpoint/2010/main" val="168211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Outline</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514350" indent="-514350">
              <a:buFont typeface="+mj-lt"/>
              <a:buAutoNum type="arabicPeriod"/>
            </a:pPr>
            <a:endParaRPr lang="cs-CZ" dirty="0"/>
          </a:p>
        </p:txBody>
      </p:sp>
      <p:sp>
        <p:nvSpPr>
          <p:cNvPr id="2" name="Obdélník 1"/>
          <p:cNvSpPr/>
          <p:nvPr/>
        </p:nvSpPr>
        <p:spPr>
          <a:xfrm>
            <a:off x="251520" y="1351508"/>
            <a:ext cx="8640960" cy="2677656"/>
          </a:xfrm>
          <a:prstGeom prst="rect">
            <a:avLst/>
          </a:prstGeom>
        </p:spPr>
        <p:txBody>
          <a:bodyPr wrap="square">
            <a:spAutoFit/>
          </a:bodyPr>
          <a:lstStyle/>
          <a:p>
            <a:pPr marL="514350" lvl="0" indent="-514350">
              <a:buFont typeface="Wingdings" panose="05000000000000000000" pitchFamily="2" charset="2"/>
              <a:buChar char="v"/>
            </a:pPr>
            <a:r>
              <a:rPr lang="cs-CZ" sz="2800" dirty="0" err="1" smtClean="0"/>
              <a:t>Introduction</a:t>
            </a:r>
            <a:endParaRPr lang="cs-CZ" sz="2800" dirty="0" smtClean="0"/>
          </a:p>
          <a:p>
            <a:pPr marL="514350" lvl="0" indent="-514350">
              <a:buFont typeface="Wingdings" panose="05000000000000000000" pitchFamily="2" charset="2"/>
              <a:buChar char="v"/>
            </a:pPr>
            <a:r>
              <a:rPr lang="cs-CZ" sz="2800" dirty="0" smtClean="0"/>
              <a:t>Just </a:t>
            </a:r>
            <a:r>
              <a:rPr lang="cs-CZ" sz="2800" dirty="0" err="1" smtClean="0"/>
              <a:t>war</a:t>
            </a:r>
            <a:r>
              <a:rPr lang="cs-CZ" sz="2800" dirty="0" smtClean="0"/>
              <a:t> </a:t>
            </a:r>
            <a:r>
              <a:rPr lang="cs-CZ" sz="2800" dirty="0" err="1" smtClean="0"/>
              <a:t>theories</a:t>
            </a:r>
            <a:endParaRPr lang="cs-CZ" sz="2800" dirty="0" smtClean="0"/>
          </a:p>
          <a:p>
            <a:pPr marL="514350" lvl="0" indent="-514350">
              <a:buFont typeface="Wingdings" panose="05000000000000000000" pitchFamily="2" charset="2"/>
              <a:buChar char="v"/>
            </a:pPr>
            <a:r>
              <a:rPr lang="cs-CZ" sz="2800" dirty="0" err="1" smtClean="0"/>
              <a:t>Jus</a:t>
            </a:r>
            <a:r>
              <a:rPr lang="cs-CZ" sz="2800" dirty="0" smtClean="0"/>
              <a:t> ad </a:t>
            </a:r>
            <a:r>
              <a:rPr lang="cs-CZ" sz="2800" dirty="0" err="1" smtClean="0"/>
              <a:t>bellum</a:t>
            </a:r>
            <a:endParaRPr lang="cs-CZ" sz="2800" dirty="0" smtClean="0"/>
          </a:p>
          <a:p>
            <a:pPr marL="514350" lvl="0" indent="-514350">
              <a:buFont typeface="Wingdings" panose="05000000000000000000" pitchFamily="2" charset="2"/>
              <a:buChar char="v"/>
            </a:pPr>
            <a:r>
              <a:rPr lang="cs-CZ" sz="2800" dirty="0" err="1" smtClean="0">
                <a:solidFill>
                  <a:prstClr val="white"/>
                </a:solidFill>
              </a:rPr>
              <a:t>Jus</a:t>
            </a:r>
            <a:r>
              <a:rPr lang="cs-CZ" sz="2800" dirty="0" smtClean="0">
                <a:solidFill>
                  <a:prstClr val="white"/>
                </a:solidFill>
              </a:rPr>
              <a:t> de </a:t>
            </a:r>
            <a:r>
              <a:rPr lang="cs-CZ" sz="2800" dirty="0" err="1" smtClean="0">
                <a:solidFill>
                  <a:prstClr val="white"/>
                </a:solidFill>
              </a:rPr>
              <a:t>bello</a:t>
            </a:r>
            <a:endParaRPr lang="cs-CZ" sz="2800" dirty="0" smtClean="0">
              <a:solidFill>
                <a:prstClr val="white"/>
              </a:solidFill>
            </a:endParaRPr>
          </a:p>
          <a:p>
            <a:pPr marL="514350" lvl="0" indent="-514350">
              <a:buFont typeface="Wingdings" panose="05000000000000000000" pitchFamily="2" charset="2"/>
              <a:buChar char="v"/>
            </a:pPr>
            <a:r>
              <a:rPr lang="cs-CZ" sz="2800" dirty="0" err="1" smtClean="0">
                <a:solidFill>
                  <a:prstClr val="white"/>
                </a:solidFill>
              </a:rPr>
              <a:t>Jus</a:t>
            </a:r>
            <a:r>
              <a:rPr lang="cs-CZ" sz="2800" dirty="0" smtClean="0">
                <a:solidFill>
                  <a:prstClr val="white"/>
                </a:solidFill>
              </a:rPr>
              <a:t> post </a:t>
            </a:r>
            <a:r>
              <a:rPr lang="cs-CZ" sz="2800" dirty="0" err="1" smtClean="0">
                <a:solidFill>
                  <a:prstClr val="white"/>
                </a:solidFill>
              </a:rPr>
              <a:t>bellum</a:t>
            </a:r>
            <a:endParaRPr lang="cs-CZ" sz="2800" dirty="0" smtClean="0"/>
          </a:p>
          <a:p>
            <a:pPr lvl="0"/>
            <a:endParaRPr lang="cs-CZ" sz="2800" dirty="0"/>
          </a:p>
        </p:txBody>
      </p:sp>
    </p:spTree>
    <p:extLst>
      <p:ext uri="{BB962C8B-B14F-4D97-AF65-F5344CB8AC3E}">
        <p14:creationId xmlns:p14="http://schemas.microsoft.com/office/powerpoint/2010/main" val="359283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Introduction</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908720"/>
            <a:ext cx="8640960" cy="5262979"/>
          </a:xfrm>
          <a:prstGeom prst="rect">
            <a:avLst/>
          </a:prstGeom>
        </p:spPr>
        <p:txBody>
          <a:bodyPr wrap="square">
            <a:spAutoFit/>
          </a:bodyPr>
          <a:lstStyle/>
          <a:p>
            <a:pPr marL="514350" lvl="0" indent="-514350">
              <a:buFont typeface="Wingdings" panose="05000000000000000000" pitchFamily="2" charset="2"/>
              <a:buChar char="v"/>
            </a:pPr>
            <a:r>
              <a:rPr lang="cs-CZ" sz="2800" dirty="0" err="1" smtClean="0"/>
              <a:t>War</a:t>
            </a:r>
            <a:r>
              <a:rPr lang="cs-CZ" sz="2800" dirty="0" smtClean="0"/>
              <a:t> </a:t>
            </a:r>
            <a:r>
              <a:rPr lang="cs-CZ" sz="2800" dirty="0" err="1" smtClean="0"/>
              <a:t>is</a:t>
            </a:r>
            <a:r>
              <a:rPr lang="cs-CZ" sz="2800" dirty="0" smtClean="0"/>
              <a:t> a </a:t>
            </a:r>
            <a:r>
              <a:rPr lang="cs-CZ" sz="2800" dirty="0" err="1" smtClean="0"/>
              <a:t>controlled</a:t>
            </a:r>
            <a:r>
              <a:rPr lang="cs-CZ" sz="2800" dirty="0" smtClean="0"/>
              <a:t> use </a:t>
            </a:r>
            <a:r>
              <a:rPr lang="cs-CZ" sz="2800" dirty="0" err="1" smtClean="0"/>
              <a:t>of</a:t>
            </a:r>
            <a:r>
              <a:rPr lang="cs-CZ" sz="2800" dirty="0" smtClean="0"/>
              <a:t> </a:t>
            </a:r>
            <a:r>
              <a:rPr lang="cs-CZ" sz="2800" dirty="0" err="1" smtClean="0"/>
              <a:t>force</a:t>
            </a:r>
            <a:r>
              <a:rPr lang="cs-CZ" sz="2800" dirty="0" smtClean="0"/>
              <a:t> by </a:t>
            </a:r>
            <a:r>
              <a:rPr lang="cs-CZ" sz="2800" dirty="0" err="1" smtClean="0"/>
              <a:t>persons</a:t>
            </a:r>
            <a:r>
              <a:rPr lang="cs-CZ" sz="2800" dirty="0" smtClean="0"/>
              <a:t> </a:t>
            </a:r>
            <a:r>
              <a:rPr lang="cs-CZ" sz="2800" dirty="0" err="1" smtClean="0"/>
              <a:t>organized</a:t>
            </a:r>
            <a:r>
              <a:rPr lang="cs-CZ" sz="2800" dirty="0" smtClean="0"/>
              <a:t> in a </a:t>
            </a:r>
            <a:r>
              <a:rPr lang="cs-CZ" sz="2800" dirty="0" err="1" smtClean="0"/>
              <a:t>chain</a:t>
            </a:r>
            <a:r>
              <a:rPr lang="cs-CZ" sz="2800" dirty="0" smtClean="0"/>
              <a:t> </a:t>
            </a:r>
            <a:r>
              <a:rPr lang="cs-CZ" sz="2800" dirty="0" err="1" smtClean="0"/>
              <a:t>of</a:t>
            </a:r>
            <a:r>
              <a:rPr lang="cs-CZ" sz="2800" dirty="0" smtClean="0"/>
              <a:t> </a:t>
            </a:r>
            <a:r>
              <a:rPr lang="cs-CZ" sz="2800" dirty="0" err="1" smtClean="0"/>
              <a:t>commands</a:t>
            </a:r>
            <a:r>
              <a:rPr lang="cs-CZ" sz="2800" dirty="0" smtClean="0"/>
              <a:t>.</a:t>
            </a:r>
          </a:p>
          <a:p>
            <a:pPr marL="514350" lvl="0" indent="-514350">
              <a:buFont typeface="Wingdings" panose="05000000000000000000" pitchFamily="2" charset="2"/>
              <a:buChar char="v"/>
            </a:pPr>
            <a:r>
              <a:rPr lang="cs-CZ" sz="2800" dirty="0" err="1" smtClean="0"/>
              <a:t>The</a:t>
            </a:r>
            <a:r>
              <a:rPr lang="cs-CZ" sz="2800" dirty="0" smtClean="0"/>
              <a:t> use </a:t>
            </a:r>
            <a:r>
              <a:rPr lang="cs-CZ" sz="2800" dirty="0" err="1" smtClean="0"/>
              <a:t>of</a:t>
            </a:r>
            <a:r>
              <a:rPr lang="cs-CZ" sz="2800" dirty="0" smtClean="0"/>
              <a:t> </a:t>
            </a:r>
            <a:r>
              <a:rPr lang="cs-CZ" sz="2800" dirty="0" err="1" smtClean="0"/>
              <a:t>force</a:t>
            </a:r>
            <a:r>
              <a:rPr lang="cs-CZ" sz="2800" dirty="0" smtClean="0"/>
              <a:t> in </a:t>
            </a:r>
            <a:r>
              <a:rPr lang="cs-CZ" sz="2800" dirty="0" err="1" smtClean="0"/>
              <a:t>war</a:t>
            </a:r>
            <a:r>
              <a:rPr lang="cs-CZ" sz="2800" dirty="0" smtClean="0"/>
              <a:t> </a:t>
            </a:r>
            <a:r>
              <a:rPr lang="cs-CZ" sz="2800" dirty="0" err="1" smtClean="0"/>
              <a:t>must</a:t>
            </a:r>
            <a:r>
              <a:rPr lang="cs-CZ" sz="2800" dirty="0" smtClean="0"/>
              <a:t> </a:t>
            </a:r>
            <a:r>
              <a:rPr lang="cs-CZ" sz="2800" dirty="0" err="1" smtClean="0"/>
              <a:t>be</a:t>
            </a:r>
            <a:r>
              <a:rPr lang="cs-CZ" sz="2800" dirty="0" smtClean="0"/>
              <a:t> </a:t>
            </a:r>
            <a:r>
              <a:rPr lang="cs-CZ" sz="2800" dirty="0" err="1" smtClean="0"/>
              <a:t>directed</a:t>
            </a:r>
            <a:r>
              <a:rPr lang="cs-CZ" sz="2800" dirty="0" smtClean="0"/>
              <a:t> to </a:t>
            </a:r>
            <a:r>
              <a:rPr lang="cs-CZ" sz="2800" dirty="0" err="1" smtClean="0"/>
              <a:t>an</a:t>
            </a:r>
            <a:r>
              <a:rPr lang="cs-CZ" sz="2800" dirty="0" smtClean="0"/>
              <a:t> </a:t>
            </a:r>
            <a:r>
              <a:rPr lang="cs-CZ" sz="2800" dirty="0" err="1" smtClean="0"/>
              <a:t>identifieble</a:t>
            </a:r>
            <a:r>
              <a:rPr lang="cs-CZ" sz="2800" dirty="0" smtClean="0"/>
              <a:t> </a:t>
            </a:r>
            <a:r>
              <a:rPr lang="cs-CZ" sz="2800" dirty="0" err="1" smtClean="0"/>
              <a:t>political</a:t>
            </a:r>
            <a:r>
              <a:rPr lang="cs-CZ" sz="2800" dirty="0" smtClean="0"/>
              <a:t> </a:t>
            </a:r>
            <a:r>
              <a:rPr lang="cs-CZ" sz="2800" dirty="0" err="1" smtClean="0"/>
              <a:t>result</a:t>
            </a:r>
            <a:r>
              <a:rPr lang="cs-CZ" sz="2800" dirty="0" smtClean="0"/>
              <a:t> (Carl </a:t>
            </a:r>
            <a:r>
              <a:rPr lang="cs-CZ" sz="2800" dirty="0" smtClean="0"/>
              <a:t>von </a:t>
            </a:r>
            <a:r>
              <a:rPr lang="cs-CZ" sz="2800" dirty="0" err="1" smtClean="0"/>
              <a:t>Clausewitz</a:t>
            </a:r>
            <a:r>
              <a:rPr lang="cs-CZ" sz="2800" dirty="0" smtClean="0"/>
              <a:t>)</a:t>
            </a:r>
          </a:p>
          <a:p>
            <a:pPr lvl="0"/>
            <a:endParaRPr lang="cs-CZ" sz="2800" dirty="0" smtClean="0"/>
          </a:p>
          <a:p>
            <a:pPr marL="342900" indent="-342900">
              <a:buFont typeface="Wingdings" panose="05000000000000000000" pitchFamily="2" charset="2"/>
              <a:buChar char="v"/>
            </a:pPr>
            <a:r>
              <a:rPr lang="en-US" sz="2800" b="1" dirty="0"/>
              <a:t>Realpolitik:</a:t>
            </a:r>
            <a:r>
              <a:rPr lang="en-US" sz="2800" dirty="0"/>
              <a:t> From the perspective of realpolitik, or "political realism," armed conflicts are essentially struggles for power to which ethical norms do not apply. </a:t>
            </a:r>
            <a:endParaRPr lang="cs-CZ" sz="2800" dirty="0"/>
          </a:p>
          <a:p>
            <a:pPr marL="342900" indent="-342900">
              <a:buFont typeface="Wingdings" panose="05000000000000000000" pitchFamily="2" charset="2"/>
              <a:buChar char="v"/>
            </a:pPr>
            <a:r>
              <a:rPr lang="en-US" sz="2800" b="1" dirty="0"/>
              <a:t>Pacifism:</a:t>
            </a:r>
            <a:r>
              <a:rPr lang="en-US" sz="2800" dirty="0"/>
              <a:t> </a:t>
            </a:r>
            <a:r>
              <a:rPr lang="cs-CZ" sz="2800" dirty="0" err="1"/>
              <a:t>The</a:t>
            </a:r>
            <a:r>
              <a:rPr lang="cs-CZ" sz="2800" dirty="0"/>
              <a:t> use </a:t>
            </a:r>
            <a:r>
              <a:rPr lang="cs-CZ" sz="2800" dirty="0" err="1"/>
              <a:t>of</a:t>
            </a:r>
            <a:r>
              <a:rPr lang="cs-CZ" sz="2800" dirty="0"/>
              <a:t> </a:t>
            </a:r>
            <a:r>
              <a:rPr lang="cs-CZ" sz="2800" dirty="0" err="1"/>
              <a:t>arms</a:t>
            </a:r>
            <a:r>
              <a:rPr lang="cs-CZ" sz="2800" dirty="0"/>
              <a:t> </a:t>
            </a:r>
            <a:r>
              <a:rPr lang="cs-CZ" sz="2800" dirty="0" err="1"/>
              <a:t>is</a:t>
            </a:r>
            <a:r>
              <a:rPr lang="cs-CZ" sz="2800" dirty="0"/>
              <a:t> </a:t>
            </a:r>
            <a:r>
              <a:rPr lang="cs-CZ" sz="2800" dirty="0" err="1" smtClean="0"/>
              <a:t>unjustifiable</a:t>
            </a:r>
            <a:endParaRPr lang="cs-CZ" sz="2800" dirty="0" smtClean="0"/>
          </a:p>
          <a:p>
            <a:pPr lvl="0"/>
            <a:endParaRPr lang="cs-CZ" sz="2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78185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Introduction</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908720"/>
            <a:ext cx="8640960" cy="3970318"/>
          </a:xfrm>
          <a:prstGeom prst="rect">
            <a:avLst/>
          </a:prstGeom>
        </p:spPr>
        <p:txBody>
          <a:bodyPr wrap="square">
            <a:spAutoFit/>
          </a:bodyPr>
          <a:lstStyle/>
          <a:p>
            <a:r>
              <a:rPr lang="cs-CZ" sz="2800" dirty="0" err="1" smtClean="0"/>
              <a:t>Following</a:t>
            </a:r>
            <a:r>
              <a:rPr lang="cs-CZ" sz="2800" dirty="0" smtClean="0"/>
              <a:t> </a:t>
            </a:r>
            <a:r>
              <a:rPr lang="cs-CZ" sz="2800" dirty="0" err="1" smtClean="0"/>
              <a:t>topics</a:t>
            </a:r>
            <a:r>
              <a:rPr lang="cs-CZ" sz="2800" dirty="0" smtClean="0"/>
              <a:t> are </a:t>
            </a:r>
            <a:r>
              <a:rPr lang="cs-CZ" sz="2800" dirty="0" err="1" smtClean="0"/>
              <a:t>specific</a:t>
            </a:r>
            <a:r>
              <a:rPr lang="cs-CZ" sz="2800" dirty="0" smtClean="0"/>
              <a:t>, </a:t>
            </a:r>
            <a:r>
              <a:rPr lang="cs-CZ" sz="2800" dirty="0" err="1" smtClean="0"/>
              <a:t>we</a:t>
            </a:r>
            <a:r>
              <a:rPr lang="cs-CZ" sz="2800" dirty="0" smtClean="0"/>
              <a:t> </a:t>
            </a:r>
            <a:r>
              <a:rPr lang="cs-CZ" sz="2800" dirty="0" err="1" smtClean="0"/>
              <a:t>will</a:t>
            </a:r>
            <a:r>
              <a:rPr lang="cs-CZ" sz="2800" dirty="0" smtClean="0"/>
              <a:t> </a:t>
            </a:r>
            <a:r>
              <a:rPr lang="cs-CZ" sz="2800" dirty="0" err="1" smtClean="0"/>
              <a:t>discuss</a:t>
            </a:r>
            <a:r>
              <a:rPr lang="cs-CZ" sz="2800" dirty="0" smtClean="0"/>
              <a:t> just </a:t>
            </a:r>
            <a:r>
              <a:rPr lang="cs-CZ" sz="2800" dirty="0" err="1" smtClean="0"/>
              <a:t>the</a:t>
            </a:r>
            <a:r>
              <a:rPr lang="cs-CZ" sz="2800" dirty="0" smtClean="0"/>
              <a:t> 1st </a:t>
            </a:r>
            <a:r>
              <a:rPr lang="cs-CZ" sz="2800" dirty="0" err="1" smtClean="0"/>
              <a:t>one</a:t>
            </a:r>
            <a:r>
              <a:rPr lang="cs-CZ" sz="2800" dirty="0" smtClean="0"/>
              <a:t> </a:t>
            </a:r>
            <a:r>
              <a:rPr lang="cs-CZ" sz="2800" dirty="0" err="1" smtClean="0"/>
              <a:t>next</a:t>
            </a:r>
            <a:r>
              <a:rPr lang="cs-CZ" sz="2800" dirty="0" smtClean="0"/>
              <a:t> </a:t>
            </a:r>
            <a:r>
              <a:rPr lang="cs-CZ" sz="2800" dirty="0" err="1" smtClean="0"/>
              <a:t>week</a:t>
            </a:r>
            <a:r>
              <a:rPr lang="cs-CZ" sz="2800" dirty="0" smtClean="0"/>
              <a:t>:</a:t>
            </a:r>
          </a:p>
          <a:p>
            <a:endParaRPr lang="cs-CZ" sz="2800" dirty="0"/>
          </a:p>
          <a:p>
            <a:pPr marL="342900" indent="-342900">
              <a:buFont typeface="Wingdings" panose="05000000000000000000" pitchFamily="2" charset="2"/>
              <a:buChar char="v"/>
            </a:pPr>
            <a:r>
              <a:rPr lang="cs-CZ" sz="2800" dirty="0" err="1" smtClean="0"/>
              <a:t>Terrorism</a:t>
            </a:r>
            <a:r>
              <a:rPr lang="cs-CZ" sz="2800" dirty="0" smtClean="0"/>
              <a:t> and </a:t>
            </a:r>
            <a:r>
              <a:rPr lang="cs-CZ" sz="2800" dirty="0" err="1" smtClean="0"/>
              <a:t>Counterterrorism</a:t>
            </a:r>
            <a:r>
              <a:rPr lang="cs-CZ" sz="2800" dirty="0" smtClean="0"/>
              <a:t> </a:t>
            </a:r>
            <a:r>
              <a:rPr lang="cs-CZ" sz="2800" dirty="0" err="1" smtClean="0"/>
              <a:t>warfare</a:t>
            </a:r>
            <a:endParaRPr lang="cs-CZ" sz="2800" dirty="0" smtClean="0"/>
          </a:p>
          <a:p>
            <a:pPr marL="342900" indent="-342900">
              <a:buFont typeface="Wingdings" panose="05000000000000000000" pitchFamily="2" charset="2"/>
              <a:buChar char="v"/>
            </a:pPr>
            <a:r>
              <a:rPr lang="cs-CZ" sz="2800" dirty="0" err="1" smtClean="0"/>
              <a:t>Humanitarian</a:t>
            </a:r>
            <a:r>
              <a:rPr lang="cs-CZ" sz="2800" dirty="0" smtClean="0"/>
              <a:t> </a:t>
            </a:r>
            <a:r>
              <a:rPr lang="cs-CZ" sz="2800" dirty="0" err="1" smtClean="0"/>
              <a:t>intervention</a:t>
            </a:r>
            <a:endParaRPr lang="cs-CZ" sz="2800" dirty="0" smtClean="0"/>
          </a:p>
          <a:p>
            <a:pPr marL="342900" indent="-342900">
              <a:buFont typeface="Wingdings" panose="05000000000000000000" pitchFamily="2" charset="2"/>
              <a:buChar char="v"/>
            </a:pPr>
            <a:r>
              <a:rPr lang="cs-CZ" sz="2800" dirty="0" smtClean="0"/>
              <a:t>Civil </a:t>
            </a:r>
            <a:r>
              <a:rPr lang="cs-CZ" sz="2800" dirty="0" err="1" smtClean="0"/>
              <a:t>war</a:t>
            </a:r>
            <a:endParaRPr lang="cs-CZ" sz="2800" dirty="0" smtClean="0"/>
          </a:p>
          <a:p>
            <a:pPr marL="514350" lvl="0" indent="-514350">
              <a:buFont typeface="Wingdings" panose="05000000000000000000" pitchFamily="2" charset="2"/>
              <a:buChar char="v"/>
            </a:pPr>
            <a:endParaRPr lang="cs-CZ" sz="2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4135462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smtClean="0">
                <a:hlinkClick r:id="rId2"/>
              </a:rPr>
              <a:t>Just </a:t>
            </a:r>
            <a:r>
              <a:rPr lang="cs-CZ" dirty="0" err="1" smtClean="0">
                <a:hlinkClick r:id="rId2"/>
              </a:rPr>
              <a:t>war</a:t>
            </a:r>
            <a:r>
              <a:rPr lang="cs-CZ" dirty="0" smtClean="0">
                <a:hlinkClick r:id="rId2"/>
              </a:rPr>
              <a:t> </a:t>
            </a:r>
            <a:r>
              <a:rPr lang="cs-CZ" dirty="0" err="1" smtClean="0">
                <a:hlinkClick r:id="rId2"/>
              </a:rPr>
              <a:t>theory</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351508"/>
            <a:ext cx="8640960" cy="954107"/>
          </a:xfrm>
          <a:prstGeom prst="rect">
            <a:avLst/>
          </a:prstGeom>
        </p:spPr>
        <p:txBody>
          <a:bodyPr wrap="square">
            <a:spAutoFit/>
          </a:bodyPr>
          <a:lstStyle/>
          <a:p>
            <a:pPr lvl="0"/>
            <a:endParaRPr lang="cs-CZ" sz="2800" dirty="0" smtClean="0"/>
          </a:p>
          <a:p>
            <a:pPr marL="514350" lvl="0" indent="-514350">
              <a:buFont typeface="Wingdings" panose="05000000000000000000" pitchFamily="2" charset="2"/>
              <a:buChar char="v"/>
            </a:pPr>
            <a:endParaRPr lang="cs-CZ" sz="2800" dirty="0"/>
          </a:p>
        </p:txBody>
      </p:sp>
      <p:sp>
        <p:nvSpPr>
          <p:cNvPr id="3" name="Obdélník 2"/>
          <p:cNvSpPr/>
          <p:nvPr/>
        </p:nvSpPr>
        <p:spPr>
          <a:xfrm>
            <a:off x="611560" y="1151453"/>
            <a:ext cx="8273648" cy="6494085"/>
          </a:xfrm>
          <a:prstGeom prst="rect">
            <a:avLst/>
          </a:prstGeom>
        </p:spPr>
        <p:txBody>
          <a:bodyPr wrap="square">
            <a:spAutoFit/>
          </a:bodyPr>
          <a:lstStyle/>
          <a:p>
            <a:pPr marL="342900" indent="-342900">
              <a:buFont typeface="Wingdings" panose="05000000000000000000" pitchFamily="2" charset="2"/>
              <a:buChar char="v"/>
            </a:pPr>
            <a:r>
              <a:rPr lang="cs-CZ" b="1" dirty="0" smtClean="0"/>
              <a:t>International </a:t>
            </a:r>
            <a:r>
              <a:rPr lang="cs-CZ" b="1" dirty="0" err="1"/>
              <a:t>l</a:t>
            </a:r>
            <a:r>
              <a:rPr lang="cs-CZ" b="1" dirty="0" err="1" smtClean="0"/>
              <a:t>aw</a:t>
            </a:r>
            <a:r>
              <a:rPr lang="cs-CZ" b="1" dirty="0" smtClean="0"/>
              <a:t> </a:t>
            </a:r>
            <a:r>
              <a:rPr lang="cs-CZ" b="1" dirty="0" err="1" smtClean="0"/>
              <a:t>specifies</a:t>
            </a:r>
            <a:r>
              <a:rPr lang="cs-CZ" b="1" dirty="0" smtClean="0"/>
              <a:t> </a:t>
            </a:r>
            <a:r>
              <a:rPr lang="cs-CZ" b="1" dirty="0" err="1" smtClean="0"/>
              <a:t>legal</a:t>
            </a:r>
            <a:r>
              <a:rPr lang="cs-CZ" b="1" dirty="0" smtClean="0"/>
              <a:t> </a:t>
            </a:r>
            <a:r>
              <a:rPr lang="cs-CZ" b="1" dirty="0" err="1" smtClean="0"/>
              <a:t>rules</a:t>
            </a:r>
            <a:r>
              <a:rPr lang="cs-CZ" b="1" dirty="0" smtClean="0"/>
              <a:t> and </a:t>
            </a:r>
            <a:r>
              <a:rPr lang="cs-CZ" b="1" dirty="0" err="1" smtClean="0"/>
              <a:t>mirrors</a:t>
            </a:r>
            <a:r>
              <a:rPr lang="cs-CZ" b="1" dirty="0" smtClean="0"/>
              <a:t> just </a:t>
            </a:r>
            <a:r>
              <a:rPr lang="cs-CZ" b="1" dirty="0" err="1" smtClean="0"/>
              <a:t>war</a:t>
            </a:r>
            <a:r>
              <a:rPr lang="cs-CZ" b="1" dirty="0" smtClean="0"/>
              <a:t> </a:t>
            </a:r>
            <a:r>
              <a:rPr lang="cs-CZ" b="1" dirty="0" err="1" smtClean="0"/>
              <a:t>theories</a:t>
            </a:r>
            <a:r>
              <a:rPr lang="cs-CZ" b="1" dirty="0" smtClean="0"/>
              <a:t>.</a:t>
            </a:r>
            <a:endParaRPr lang="cs-CZ" b="1" dirty="0" smtClean="0"/>
          </a:p>
          <a:p>
            <a:pPr marL="342900" indent="-342900">
              <a:buFont typeface="Wingdings" panose="05000000000000000000" pitchFamily="2" charset="2"/>
              <a:buChar char="v"/>
            </a:pPr>
            <a:r>
              <a:rPr lang="en-US" b="1" dirty="0" smtClean="0"/>
              <a:t>Just </a:t>
            </a:r>
            <a:r>
              <a:rPr lang="en-US" b="1" dirty="0"/>
              <a:t>war theories attempt to conceive of how the use of arms might be restrained, made more humane, and ultimately directed towards the aim of establishing lasting peace and justice.</a:t>
            </a:r>
            <a:r>
              <a:rPr lang="en-US" dirty="0"/>
              <a:t> </a:t>
            </a:r>
            <a:endParaRPr lang="cs-CZ" dirty="0" smtClean="0"/>
          </a:p>
          <a:p>
            <a:pPr marL="514350" lvl="0" indent="-514350">
              <a:buFont typeface="Wingdings" panose="05000000000000000000" pitchFamily="2" charset="2"/>
              <a:buChar char="v"/>
            </a:pPr>
            <a:r>
              <a:rPr lang="cs-CZ" sz="2800" dirty="0" err="1"/>
              <a:t>For</a:t>
            </a:r>
            <a:r>
              <a:rPr lang="cs-CZ" sz="2800" dirty="0"/>
              <a:t> early </a:t>
            </a:r>
            <a:r>
              <a:rPr lang="cs-CZ" sz="2800" dirty="0" err="1"/>
              <a:t>Christians</a:t>
            </a:r>
            <a:r>
              <a:rPr lang="cs-CZ" sz="2800" dirty="0"/>
              <a:t>, „do not </a:t>
            </a:r>
            <a:r>
              <a:rPr lang="cs-CZ" sz="2800" dirty="0" err="1"/>
              <a:t>meet</a:t>
            </a:r>
            <a:r>
              <a:rPr lang="cs-CZ" sz="2800" dirty="0"/>
              <a:t> </a:t>
            </a:r>
            <a:r>
              <a:rPr lang="cs-CZ" sz="2800" dirty="0" err="1"/>
              <a:t>violence</a:t>
            </a:r>
            <a:r>
              <a:rPr lang="cs-CZ" sz="2800" dirty="0"/>
              <a:t> </a:t>
            </a:r>
            <a:r>
              <a:rPr lang="cs-CZ" sz="2800" dirty="0" err="1"/>
              <a:t>with</a:t>
            </a:r>
            <a:r>
              <a:rPr lang="cs-CZ" sz="2800" dirty="0"/>
              <a:t> </a:t>
            </a:r>
            <a:r>
              <a:rPr lang="cs-CZ" sz="2800" dirty="0" err="1"/>
              <a:t>violence“was</a:t>
            </a:r>
            <a:r>
              <a:rPr lang="cs-CZ" sz="2800" dirty="0"/>
              <a:t> </a:t>
            </a:r>
            <a:r>
              <a:rPr lang="cs-CZ" sz="2800" dirty="0" err="1"/>
              <a:t>unambiguous</a:t>
            </a:r>
            <a:r>
              <a:rPr lang="cs-CZ" sz="2800" dirty="0"/>
              <a:t> </a:t>
            </a:r>
          </a:p>
          <a:p>
            <a:pPr marL="514350" lvl="0" indent="-514350">
              <a:buFont typeface="Wingdings" panose="05000000000000000000" pitchFamily="2" charset="2"/>
              <a:buChar char="v"/>
            </a:pPr>
            <a:r>
              <a:rPr lang="cs-CZ" sz="2800" dirty="0" err="1"/>
              <a:t>Becoming</a:t>
            </a:r>
            <a:r>
              <a:rPr lang="cs-CZ" sz="2800" dirty="0"/>
              <a:t> </a:t>
            </a:r>
            <a:r>
              <a:rPr lang="cs-CZ" sz="2800" dirty="0" err="1"/>
              <a:t>the</a:t>
            </a:r>
            <a:r>
              <a:rPr lang="cs-CZ" sz="2800" dirty="0"/>
              <a:t> „</a:t>
            </a:r>
            <a:r>
              <a:rPr lang="cs-CZ" sz="2800" dirty="0" err="1"/>
              <a:t>state</a:t>
            </a:r>
            <a:r>
              <a:rPr lang="cs-CZ" sz="2800" dirty="0"/>
              <a:t> religion“, </a:t>
            </a:r>
            <a:r>
              <a:rPr lang="cs-CZ" sz="2800" dirty="0" err="1"/>
              <a:t>Christianity</a:t>
            </a:r>
            <a:r>
              <a:rPr lang="cs-CZ" sz="2800" dirty="0"/>
              <a:t> </a:t>
            </a:r>
            <a:r>
              <a:rPr lang="cs-CZ" sz="2800" dirty="0" err="1"/>
              <a:t>adopted</a:t>
            </a:r>
            <a:r>
              <a:rPr lang="cs-CZ" sz="2800" dirty="0"/>
              <a:t> </a:t>
            </a:r>
            <a:r>
              <a:rPr lang="cs-CZ" sz="2800" dirty="0" err="1"/>
              <a:t>the</a:t>
            </a:r>
            <a:r>
              <a:rPr lang="cs-CZ" sz="2800" dirty="0"/>
              <a:t> early </a:t>
            </a:r>
            <a:r>
              <a:rPr lang="cs-CZ" sz="2800" dirty="0" err="1"/>
              <a:t>Greek</a:t>
            </a:r>
            <a:r>
              <a:rPr lang="cs-CZ" sz="2800" dirty="0"/>
              <a:t> </a:t>
            </a:r>
            <a:r>
              <a:rPr lang="cs-CZ" sz="2800" dirty="0" err="1"/>
              <a:t>notion</a:t>
            </a:r>
            <a:r>
              <a:rPr lang="cs-CZ" sz="2800" dirty="0"/>
              <a:t> </a:t>
            </a:r>
            <a:r>
              <a:rPr lang="cs-CZ" sz="2800" dirty="0" err="1"/>
              <a:t>that</a:t>
            </a:r>
            <a:r>
              <a:rPr lang="cs-CZ" sz="2800" dirty="0"/>
              <a:t> </a:t>
            </a:r>
            <a:r>
              <a:rPr lang="cs-CZ" sz="2800" dirty="0" err="1"/>
              <a:t>some</a:t>
            </a:r>
            <a:r>
              <a:rPr lang="cs-CZ" sz="2800" dirty="0"/>
              <a:t> </a:t>
            </a:r>
            <a:r>
              <a:rPr lang="cs-CZ" sz="2800" dirty="0" err="1"/>
              <a:t>wars</a:t>
            </a:r>
            <a:r>
              <a:rPr lang="cs-CZ" sz="2800" dirty="0"/>
              <a:t> are just</a:t>
            </a:r>
          </a:p>
          <a:p>
            <a:pPr marL="514350" lvl="0" indent="-514350">
              <a:buFont typeface="Wingdings" panose="05000000000000000000" pitchFamily="2" charset="2"/>
              <a:buChar char="v"/>
            </a:pPr>
            <a:r>
              <a:rPr lang="cs-CZ" sz="2800" dirty="0"/>
              <a:t>Thomas </a:t>
            </a:r>
            <a:r>
              <a:rPr lang="cs-CZ" sz="2800" dirty="0" err="1"/>
              <a:t>Aquinas</a:t>
            </a:r>
            <a:r>
              <a:rPr lang="cs-CZ" sz="2800" dirty="0"/>
              <a:t>: a </a:t>
            </a:r>
            <a:r>
              <a:rPr lang="cs-CZ" sz="2800" dirty="0" err="1"/>
              <a:t>war</a:t>
            </a:r>
            <a:r>
              <a:rPr lang="cs-CZ" sz="2800" dirty="0"/>
              <a:t> </a:t>
            </a:r>
            <a:r>
              <a:rPr lang="cs-CZ" sz="2800" dirty="0" err="1"/>
              <a:t>is</a:t>
            </a:r>
            <a:r>
              <a:rPr lang="cs-CZ" sz="2800" dirty="0"/>
              <a:t> just, </a:t>
            </a:r>
            <a:r>
              <a:rPr lang="cs-CZ" sz="2800" dirty="0" err="1"/>
              <a:t>when</a:t>
            </a:r>
            <a:r>
              <a:rPr lang="cs-CZ" sz="2800" dirty="0"/>
              <a:t>:</a:t>
            </a:r>
          </a:p>
          <a:p>
            <a:pPr marL="971550" lvl="1" indent="-514350">
              <a:buFont typeface="Wingdings" panose="05000000000000000000" pitchFamily="2" charset="2"/>
              <a:buChar char="v"/>
            </a:pPr>
            <a:r>
              <a:rPr lang="cs-CZ" sz="2800" dirty="0"/>
              <a:t>A </a:t>
            </a:r>
            <a:r>
              <a:rPr lang="cs-CZ" sz="2800" dirty="0" err="1"/>
              <a:t>legitimate</a:t>
            </a:r>
            <a:r>
              <a:rPr lang="cs-CZ" sz="2800" dirty="0"/>
              <a:t> </a:t>
            </a:r>
            <a:r>
              <a:rPr lang="cs-CZ" sz="2800" dirty="0" err="1"/>
              <a:t>authority</a:t>
            </a:r>
            <a:r>
              <a:rPr lang="cs-CZ" sz="2800" dirty="0"/>
              <a:t> </a:t>
            </a:r>
            <a:r>
              <a:rPr lang="cs-CZ" sz="2800" dirty="0" err="1"/>
              <a:t>declares</a:t>
            </a:r>
            <a:r>
              <a:rPr lang="cs-CZ" sz="2800" dirty="0"/>
              <a:t> </a:t>
            </a:r>
            <a:r>
              <a:rPr lang="cs-CZ" sz="2800" dirty="0" err="1"/>
              <a:t>the</a:t>
            </a:r>
            <a:r>
              <a:rPr lang="cs-CZ" sz="2800" dirty="0"/>
              <a:t> </a:t>
            </a:r>
            <a:r>
              <a:rPr lang="cs-CZ" sz="2800" dirty="0" err="1"/>
              <a:t>war</a:t>
            </a:r>
            <a:endParaRPr lang="cs-CZ" sz="2800" dirty="0"/>
          </a:p>
          <a:p>
            <a:pPr marL="971550" lvl="1" indent="-514350">
              <a:buFont typeface="Wingdings" panose="05000000000000000000" pitchFamily="2" charset="2"/>
              <a:buChar char="v"/>
            </a:pPr>
            <a:r>
              <a:rPr lang="cs-CZ" sz="2800" dirty="0" err="1"/>
              <a:t>The</a:t>
            </a:r>
            <a:r>
              <a:rPr lang="cs-CZ" sz="2800" dirty="0"/>
              <a:t> </a:t>
            </a:r>
            <a:r>
              <a:rPr lang="cs-CZ" sz="2800" dirty="0" err="1"/>
              <a:t>war</a:t>
            </a:r>
            <a:r>
              <a:rPr lang="cs-CZ" sz="2800" dirty="0"/>
              <a:t> </a:t>
            </a:r>
            <a:r>
              <a:rPr lang="cs-CZ" sz="2800" dirty="0" err="1"/>
              <a:t>is</a:t>
            </a:r>
            <a:r>
              <a:rPr lang="cs-CZ" sz="2800" dirty="0"/>
              <a:t> </a:t>
            </a:r>
            <a:r>
              <a:rPr lang="cs-CZ" sz="2800" dirty="0" err="1"/>
              <a:t>waged</a:t>
            </a:r>
            <a:r>
              <a:rPr lang="cs-CZ" sz="2800" dirty="0"/>
              <a:t> </a:t>
            </a:r>
            <a:r>
              <a:rPr lang="cs-CZ" sz="2800" dirty="0" err="1"/>
              <a:t>for</a:t>
            </a:r>
            <a:r>
              <a:rPr lang="cs-CZ" sz="2800" dirty="0"/>
              <a:t> a just cause</a:t>
            </a:r>
          </a:p>
          <a:p>
            <a:pPr marL="971550" lvl="1" indent="-514350">
              <a:buFont typeface="Wingdings" panose="05000000000000000000" pitchFamily="2" charset="2"/>
              <a:buChar char="v"/>
            </a:pPr>
            <a:r>
              <a:rPr lang="cs-CZ" sz="2800" dirty="0" err="1"/>
              <a:t>The</a:t>
            </a:r>
            <a:r>
              <a:rPr lang="cs-CZ" sz="2800" dirty="0"/>
              <a:t> </a:t>
            </a:r>
            <a:r>
              <a:rPr lang="cs-CZ" sz="2800" dirty="0" err="1"/>
              <a:t>war</a:t>
            </a:r>
            <a:r>
              <a:rPr lang="cs-CZ" sz="2800" dirty="0"/>
              <a:t> </a:t>
            </a:r>
            <a:r>
              <a:rPr lang="cs-CZ" sz="2800" dirty="0" err="1"/>
              <a:t>is</a:t>
            </a:r>
            <a:r>
              <a:rPr lang="cs-CZ" sz="2800" dirty="0"/>
              <a:t> </a:t>
            </a:r>
            <a:r>
              <a:rPr lang="cs-CZ" sz="2800" dirty="0" err="1"/>
              <a:t>fought</a:t>
            </a:r>
            <a:r>
              <a:rPr lang="cs-CZ" sz="2800" dirty="0"/>
              <a:t> </a:t>
            </a:r>
            <a:r>
              <a:rPr lang="cs-CZ" sz="2800" dirty="0" err="1"/>
              <a:t>using</a:t>
            </a:r>
            <a:r>
              <a:rPr lang="cs-CZ" sz="2800" dirty="0"/>
              <a:t> just </a:t>
            </a:r>
            <a:r>
              <a:rPr lang="cs-CZ" sz="2800" dirty="0" err="1"/>
              <a:t>means</a:t>
            </a:r>
            <a:endParaRPr lang="cs-CZ" sz="2800" dirty="0"/>
          </a:p>
          <a:p>
            <a:pPr marL="342900" indent="-342900">
              <a:buFont typeface="Wingdings" panose="05000000000000000000" pitchFamily="2" charset="2"/>
              <a:buChar char="v"/>
            </a:pPr>
            <a:endParaRPr lang="cs-CZ" dirty="0" smtClean="0"/>
          </a:p>
          <a:p>
            <a:endParaRPr lang="cs-CZ" dirty="0"/>
          </a:p>
        </p:txBody>
      </p:sp>
    </p:spTree>
    <p:extLst>
      <p:ext uri="{BB962C8B-B14F-4D97-AF65-F5344CB8AC3E}">
        <p14:creationId xmlns:p14="http://schemas.microsoft.com/office/powerpoint/2010/main" val="1763031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Jus</a:t>
            </a:r>
            <a:r>
              <a:rPr lang="cs-CZ" dirty="0" smtClean="0"/>
              <a:t> ad </a:t>
            </a:r>
            <a:r>
              <a:rPr lang="cs-CZ" dirty="0" err="1" smtClean="0"/>
              <a:t>bellum</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36022" y="1196752"/>
            <a:ext cx="8640960" cy="6986528"/>
          </a:xfrm>
          <a:prstGeom prst="rect">
            <a:avLst/>
          </a:prstGeom>
        </p:spPr>
        <p:txBody>
          <a:bodyPr wrap="square">
            <a:spAutoFit/>
          </a:bodyPr>
          <a:lstStyle/>
          <a:p>
            <a:pPr marL="514350" lvl="0" indent="-514350">
              <a:buFont typeface="Wingdings" panose="05000000000000000000" pitchFamily="2" charset="2"/>
              <a:buChar char="v"/>
            </a:pPr>
            <a:r>
              <a:rPr lang="cs-CZ" sz="2800" dirty="0" err="1" smtClean="0"/>
              <a:t>Rules</a:t>
            </a:r>
            <a:r>
              <a:rPr lang="cs-CZ" sz="2800" dirty="0" smtClean="0"/>
              <a:t> </a:t>
            </a:r>
            <a:r>
              <a:rPr lang="cs-CZ" sz="2800" dirty="0" err="1" smtClean="0"/>
              <a:t>of</a:t>
            </a:r>
            <a:r>
              <a:rPr lang="cs-CZ" sz="2800" dirty="0" smtClean="0"/>
              <a:t> justice </a:t>
            </a:r>
            <a:r>
              <a:rPr lang="cs-CZ" sz="2800" dirty="0" err="1" smtClean="0"/>
              <a:t>before</a:t>
            </a:r>
            <a:r>
              <a:rPr lang="cs-CZ" sz="2800" dirty="0" smtClean="0"/>
              <a:t> </a:t>
            </a:r>
            <a:r>
              <a:rPr lang="cs-CZ" sz="2800" dirty="0" err="1" smtClean="0"/>
              <a:t>war</a:t>
            </a:r>
            <a:r>
              <a:rPr lang="cs-CZ" sz="2800" dirty="0" smtClean="0"/>
              <a:t>:</a:t>
            </a:r>
            <a:endParaRPr lang="cs-CZ" sz="2800" dirty="0" smtClean="0"/>
          </a:p>
          <a:p>
            <a:pPr marL="971550" lvl="1" indent="-514350">
              <a:buFont typeface="Wingdings" panose="05000000000000000000" pitchFamily="2" charset="2"/>
              <a:buChar char="v"/>
            </a:pPr>
            <a:r>
              <a:rPr lang="cs-CZ" sz="2800" dirty="0" err="1" smtClean="0"/>
              <a:t>War</a:t>
            </a:r>
            <a:r>
              <a:rPr lang="cs-CZ" sz="2800" dirty="0" smtClean="0"/>
              <a:t> </a:t>
            </a:r>
            <a:r>
              <a:rPr lang="cs-CZ" sz="2800" dirty="0" err="1" smtClean="0"/>
              <a:t>is</a:t>
            </a:r>
            <a:r>
              <a:rPr lang="cs-CZ" sz="2800" dirty="0" smtClean="0"/>
              <a:t> </a:t>
            </a:r>
            <a:r>
              <a:rPr lang="cs-CZ" sz="2800" dirty="0" err="1" smtClean="0"/>
              <a:t>declared</a:t>
            </a:r>
            <a:r>
              <a:rPr lang="cs-CZ" sz="2800" dirty="0" smtClean="0"/>
              <a:t> </a:t>
            </a:r>
            <a:r>
              <a:rPr lang="cs-CZ" sz="2800" dirty="0" smtClean="0"/>
              <a:t>by </a:t>
            </a:r>
            <a:r>
              <a:rPr lang="cs-CZ" sz="2800" dirty="0" err="1" smtClean="0"/>
              <a:t>competent</a:t>
            </a:r>
            <a:r>
              <a:rPr lang="cs-CZ" sz="2800" dirty="0" smtClean="0"/>
              <a:t> </a:t>
            </a:r>
            <a:r>
              <a:rPr lang="cs-CZ" sz="2800" dirty="0" err="1" smtClean="0"/>
              <a:t>authority</a:t>
            </a:r>
            <a:endParaRPr lang="cs-CZ" sz="2800" dirty="0" smtClean="0"/>
          </a:p>
          <a:p>
            <a:pPr marL="971550" lvl="1" indent="-514350">
              <a:buFont typeface="Wingdings" panose="05000000000000000000" pitchFamily="2" charset="2"/>
              <a:buChar char="v"/>
            </a:pPr>
            <a:r>
              <a:rPr lang="cs-CZ" sz="2800" dirty="0" smtClean="0"/>
              <a:t>Just </a:t>
            </a:r>
            <a:r>
              <a:rPr lang="cs-CZ" sz="2800" dirty="0" err="1" smtClean="0"/>
              <a:t>intention</a:t>
            </a:r>
            <a:r>
              <a:rPr lang="cs-CZ" sz="2800" dirty="0" smtClean="0"/>
              <a:t> </a:t>
            </a:r>
            <a:r>
              <a:rPr lang="cs-CZ" sz="2800" dirty="0" err="1" smtClean="0"/>
              <a:t>or</a:t>
            </a:r>
            <a:r>
              <a:rPr lang="cs-CZ" sz="2800" dirty="0" smtClean="0"/>
              <a:t> </a:t>
            </a:r>
            <a:r>
              <a:rPr lang="cs-CZ" sz="2800" dirty="0" smtClean="0"/>
              <a:t>cause (</a:t>
            </a:r>
            <a:r>
              <a:rPr lang="cs-CZ" sz="2800" dirty="0" err="1" smtClean="0"/>
              <a:t>it</a:t>
            </a:r>
            <a:r>
              <a:rPr lang="cs-CZ" sz="2800" dirty="0" smtClean="0"/>
              <a:t> </a:t>
            </a:r>
            <a:r>
              <a:rPr lang="cs-CZ" sz="2800" dirty="0" err="1" smtClean="0"/>
              <a:t>does</a:t>
            </a:r>
            <a:r>
              <a:rPr lang="cs-CZ" sz="2800" dirty="0" smtClean="0"/>
              <a:t> not </a:t>
            </a:r>
            <a:r>
              <a:rPr lang="cs-CZ" sz="2800" dirty="0" err="1" smtClean="0"/>
              <a:t>need</a:t>
            </a:r>
            <a:r>
              <a:rPr lang="cs-CZ" sz="2800" dirty="0" smtClean="0"/>
              <a:t> to </a:t>
            </a:r>
            <a:r>
              <a:rPr lang="cs-CZ" sz="2800" dirty="0" err="1" smtClean="0"/>
              <a:t>be</a:t>
            </a:r>
            <a:r>
              <a:rPr lang="cs-CZ" sz="2800" dirty="0" smtClean="0"/>
              <a:t> </a:t>
            </a:r>
            <a:r>
              <a:rPr lang="cs-CZ" sz="2800" dirty="0" err="1" smtClean="0"/>
              <a:t>the</a:t>
            </a:r>
            <a:r>
              <a:rPr lang="cs-CZ" sz="2800" dirty="0" smtClean="0"/>
              <a:t> </a:t>
            </a:r>
            <a:r>
              <a:rPr lang="cs-CZ" sz="2800" dirty="0" err="1" smtClean="0"/>
              <a:t>same</a:t>
            </a:r>
            <a:r>
              <a:rPr lang="cs-CZ" sz="2800" dirty="0" smtClean="0"/>
              <a:t>) </a:t>
            </a:r>
            <a:endParaRPr lang="cs-CZ" sz="2800" dirty="0" smtClean="0"/>
          </a:p>
          <a:p>
            <a:pPr marL="1428750" lvl="2" indent="-514350">
              <a:buFont typeface="Wingdings" panose="05000000000000000000" pitchFamily="2" charset="2"/>
              <a:buChar char="v"/>
            </a:pPr>
            <a:r>
              <a:rPr lang="cs-CZ" sz="2800" dirty="0" err="1" smtClean="0"/>
              <a:t>Aristotle</a:t>
            </a:r>
            <a:r>
              <a:rPr lang="cs-CZ" sz="2800" dirty="0" smtClean="0"/>
              <a:t>: </a:t>
            </a:r>
          </a:p>
          <a:p>
            <a:pPr marL="1885950" lvl="3" indent="-514350">
              <a:buFont typeface="Wingdings" panose="05000000000000000000" pitchFamily="2" charset="2"/>
              <a:buChar char="v"/>
            </a:pPr>
            <a:r>
              <a:rPr lang="cs-CZ" sz="2800" dirty="0" smtClean="0"/>
              <a:t>„</a:t>
            </a:r>
            <a:r>
              <a:rPr lang="cs-CZ" sz="2800" dirty="0"/>
              <a:t>to </a:t>
            </a:r>
            <a:r>
              <a:rPr lang="cs-CZ" sz="2800" dirty="0" err="1"/>
              <a:t>enslave</a:t>
            </a:r>
            <a:r>
              <a:rPr lang="cs-CZ" sz="2800" dirty="0"/>
              <a:t> </a:t>
            </a:r>
            <a:r>
              <a:rPr lang="cs-CZ" sz="2800" dirty="0" err="1"/>
              <a:t>those</a:t>
            </a:r>
            <a:r>
              <a:rPr lang="cs-CZ" sz="2800" dirty="0"/>
              <a:t> </a:t>
            </a:r>
            <a:r>
              <a:rPr lang="cs-CZ" sz="2800" dirty="0" err="1"/>
              <a:t>who</a:t>
            </a:r>
            <a:r>
              <a:rPr lang="cs-CZ" sz="2800" dirty="0"/>
              <a:t> </a:t>
            </a:r>
            <a:r>
              <a:rPr lang="cs-CZ" sz="2800" dirty="0" err="1"/>
              <a:t>naturally</a:t>
            </a:r>
            <a:r>
              <a:rPr lang="cs-CZ" sz="2800" dirty="0"/>
              <a:t> </a:t>
            </a:r>
            <a:r>
              <a:rPr lang="cs-CZ" sz="2800" dirty="0" err="1"/>
              <a:t>deserve</a:t>
            </a:r>
            <a:r>
              <a:rPr lang="cs-CZ" sz="2800" dirty="0"/>
              <a:t> to </a:t>
            </a:r>
            <a:r>
              <a:rPr lang="cs-CZ" sz="2800" dirty="0" err="1"/>
              <a:t>be</a:t>
            </a:r>
            <a:r>
              <a:rPr lang="cs-CZ" sz="2800" dirty="0"/>
              <a:t> </a:t>
            </a:r>
            <a:r>
              <a:rPr lang="cs-CZ" sz="2800" dirty="0" err="1"/>
              <a:t>slaves</a:t>
            </a:r>
            <a:r>
              <a:rPr lang="cs-CZ" sz="2800" dirty="0"/>
              <a:t>“</a:t>
            </a:r>
          </a:p>
          <a:p>
            <a:pPr marL="1885950" lvl="3" indent="-514350">
              <a:buFont typeface="Wingdings" panose="05000000000000000000" pitchFamily="2" charset="2"/>
              <a:buChar char="v"/>
            </a:pPr>
            <a:r>
              <a:rPr lang="cs-CZ" sz="2800" dirty="0" smtClean="0"/>
              <a:t>“</a:t>
            </a:r>
            <a:r>
              <a:rPr lang="cs-CZ" sz="2800" dirty="0" err="1" smtClean="0"/>
              <a:t>We</a:t>
            </a:r>
            <a:r>
              <a:rPr lang="cs-CZ" sz="2800" dirty="0" smtClean="0"/>
              <a:t> </a:t>
            </a:r>
            <a:r>
              <a:rPr lang="cs-CZ" sz="2800" dirty="0" err="1" smtClean="0"/>
              <a:t>should</a:t>
            </a:r>
            <a:r>
              <a:rPr lang="cs-CZ" sz="2800" dirty="0" smtClean="0"/>
              <a:t> </a:t>
            </a:r>
            <a:r>
              <a:rPr lang="cs-CZ" sz="2800" dirty="0" err="1" smtClean="0"/>
              <a:t>wage</a:t>
            </a:r>
            <a:r>
              <a:rPr lang="cs-CZ" sz="2800" dirty="0" smtClean="0"/>
              <a:t> </a:t>
            </a:r>
            <a:r>
              <a:rPr lang="cs-CZ" sz="2800" dirty="0" err="1" smtClean="0"/>
              <a:t>ware</a:t>
            </a:r>
            <a:r>
              <a:rPr lang="cs-CZ" sz="2800" dirty="0" smtClean="0"/>
              <a:t> </a:t>
            </a:r>
            <a:r>
              <a:rPr lang="cs-CZ" sz="2800" dirty="0" err="1" smtClean="0"/>
              <a:t>for</a:t>
            </a:r>
            <a:r>
              <a:rPr lang="cs-CZ" sz="2800" dirty="0" smtClean="0"/>
              <a:t> </a:t>
            </a:r>
            <a:r>
              <a:rPr lang="cs-CZ" sz="2800" dirty="0" err="1" smtClean="0"/>
              <a:t>the</a:t>
            </a:r>
            <a:r>
              <a:rPr lang="cs-CZ" sz="2800" dirty="0" smtClean="0"/>
              <a:t> </a:t>
            </a:r>
            <a:r>
              <a:rPr lang="cs-CZ" sz="2800" dirty="0" err="1" smtClean="0"/>
              <a:t>sake</a:t>
            </a:r>
            <a:r>
              <a:rPr lang="cs-CZ" sz="2800" dirty="0" smtClean="0"/>
              <a:t> </a:t>
            </a:r>
            <a:r>
              <a:rPr lang="cs-CZ" sz="2800" dirty="0" err="1" smtClean="0"/>
              <a:t>of</a:t>
            </a:r>
            <a:r>
              <a:rPr lang="cs-CZ" sz="2800" dirty="0" smtClean="0"/>
              <a:t> </a:t>
            </a:r>
            <a:r>
              <a:rPr lang="cs-CZ" sz="2800" dirty="0" err="1" smtClean="0"/>
              <a:t>peace</a:t>
            </a:r>
            <a:r>
              <a:rPr lang="cs-CZ" sz="2800" dirty="0" smtClean="0"/>
              <a:t>“</a:t>
            </a:r>
          </a:p>
          <a:p>
            <a:pPr marL="1428750" lvl="2" indent="-514350">
              <a:buFont typeface="Wingdings" panose="05000000000000000000" pitchFamily="2" charset="2"/>
              <a:buChar char="v"/>
            </a:pPr>
            <a:r>
              <a:rPr lang="cs-CZ" sz="2800" dirty="0" err="1" smtClean="0"/>
              <a:t>J.S.Mill</a:t>
            </a:r>
            <a:r>
              <a:rPr lang="cs-CZ" sz="2800" dirty="0"/>
              <a:t>: „to </a:t>
            </a:r>
            <a:r>
              <a:rPr lang="cs-CZ" sz="2800" dirty="0" err="1"/>
              <a:t>bestowe</a:t>
            </a:r>
            <a:r>
              <a:rPr lang="cs-CZ" sz="2800" dirty="0"/>
              <a:t> </a:t>
            </a:r>
            <a:r>
              <a:rPr lang="cs-CZ" sz="2800" dirty="0" err="1"/>
              <a:t>the</a:t>
            </a:r>
            <a:r>
              <a:rPr lang="cs-CZ" sz="2800" dirty="0"/>
              <a:t> </a:t>
            </a:r>
            <a:r>
              <a:rPr lang="cs-CZ" sz="2800" dirty="0" err="1"/>
              <a:t>benefits</a:t>
            </a:r>
            <a:r>
              <a:rPr lang="cs-CZ" sz="2800" dirty="0"/>
              <a:t> </a:t>
            </a:r>
            <a:r>
              <a:rPr lang="cs-CZ" sz="2800" dirty="0" err="1"/>
              <a:t>of</a:t>
            </a:r>
            <a:r>
              <a:rPr lang="cs-CZ" sz="2800" dirty="0"/>
              <a:t> Western </a:t>
            </a:r>
            <a:r>
              <a:rPr lang="cs-CZ" sz="2800" dirty="0" err="1"/>
              <a:t>civilization</a:t>
            </a:r>
            <a:r>
              <a:rPr lang="cs-CZ" sz="2800" dirty="0"/>
              <a:t> on </a:t>
            </a:r>
            <a:r>
              <a:rPr lang="cs-CZ" sz="2800" dirty="0" err="1"/>
              <a:t>less</a:t>
            </a:r>
            <a:r>
              <a:rPr lang="cs-CZ" sz="2800" dirty="0"/>
              <a:t> </a:t>
            </a:r>
            <a:r>
              <a:rPr lang="cs-CZ" sz="2800" dirty="0" err="1"/>
              <a:t>advanced</a:t>
            </a:r>
            <a:r>
              <a:rPr lang="cs-CZ" sz="2800" dirty="0"/>
              <a:t> </a:t>
            </a:r>
            <a:r>
              <a:rPr lang="cs-CZ" sz="2800" dirty="0" err="1"/>
              <a:t>people</a:t>
            </a:r>
            <a:r>
              <a:rPr lang="cs-CZ" sz="2800" dirty="0"/>
              <a:t>“</a:t>
            </a:r>
          </a:p>
          <a:p>
            <a:pPr marL="1428750" lvl="2" indent="-514350">
              <a:buFont typeface="Wingdings" panose="05000000000000000000" pitchFamily="2" charset="2"/>
              <a:buChar char="v"/>
            </a:pPr>
            <a:r>
              <a:rPr lang="cs-CZ" sz="2800" dirty="0" err="1"/>
              <a:t>Forcible</a:t>
            </a:r>
            <a:r>
              <a:rPr lang="cs-CZ" sz="2800" dirty="0"/>
              <a:t> </a:t>
            </a:r>
            <a:r>
              <a:rPr lang="cs-CZ" sz="2800" dirty="0" err="1"/>
              <a:t>conversion</a:t>
            </a:r>
            <a:r>
              <a:rPr lang="cs-CZ" sz="2800" dirty="0"/>
              <a:t> </a:t>
            </a:r>
            <a:endParaRPr lang="cs-CZ" sz="2800" dirty="0" smtClean="0"/>
          </a:p>
          <a:p>
            <a:pPr marL="1428750" lvl="2" indent="-514350">
              <a:buFont typeface="Wingdings" panose="05000000000000000000" pitchFamily="2" charset="2"/>
              <a:buChar char="v"/>
            </a:pPr>
            <a:r>
              <a:rPr lang="cs-CZ" sz="2800" dirty="0"/>
              <a:t>L</a:t>
            </a:r>
            <a:r>
              <a:rPr lang="cs-CZ" sz="2800" dirty="0" smtClean="0"/>
              <a:t>ove </a:t>
            </a:r>
            <a:r>
              <a:rPr lang="cs-CZ" sz="2800" dirty="0" err="1" smtClean="0"/>
              <a:t>of</a:t>
            </a:r>
            <a:r>
              <a:rPr lang="cs-CZ" sz="2800" dirty="0" smtClean="0"/>
              <a:t> </a:t>
            </a:r>
            <a:r>
              <a:rPr lang="cs-CZ" sz="2800" dirty="0" err="1" smtClean="0"/>
              <a:t>war</a:t>
            </a:r>
            <a:endParaRPr lang="cs-CZ" sz="2800" dirty="0" smtClean="0"/>
          </a:p>
          <a:p>
            <a:pPr marL="1428750" lvl="2" indent="-514350">
              <a:buFont typeface="Wingdings" panose="05000000000000000000" pitchFamily="2" charset="2"/>
              <a:buChar char="v"/>
            </a:pPr>
            <a:r>
              <a:rPr lang="cs-CZ" sz="2800" dirty="0"/>
              <a:t>L</a:t>
            </a:r>
            <a:r>
              <a:rPr lang="cs-CZ" sz="2800" dirty="0" smtClean="0"/>
              <a:t>ove </a:t>
            </a:r>
            <a:r>
              <a:rPr lang="cs-CZ" sz="2800" dirty="0" err="1" smtClean="0"/>
              <a:t>of</a:t>
            </a:r>
            <a:r>
              <a:rPr lang="cs-CZ" sz="2800" dirty="0" smtClean="0"/>
              <a:t> </a:t>
            </a:r>
            <a:r>
              <a:rPr lang="cs-CZ" sz="2800" dirty="0" err="1" smtClean="0"/>
              <a:t>conquest</a:t>
            </a:r>
            <a:endParaRPr lang="cs-CZ" sz="2800" dirty="0"/>
          </a:p>
          <a:p>
            <a:pPr lvl="1"/>
            <a:endParaRPr lang="cs-CZ" sz="2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708693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Jus</a:t>
            </a:r>
            <a:r>
              <a:rPr lang="cs-CZ" dirty="0" smtClean="0"/>
              <a:t> ad </a:t>
            </a:r>
            <a:r>
              <a:rPr lang="cs-CZ" dirty="0" err="1" smtClean="0"/>
              <a:t>bellum</a:t>
            </a:r>
            <a:endParaRPr lang="en-US" dirty="0"/>
          </a:p>
        </p:txBody>
      </p:sp>
      <p:sp>
        <p:nvSpPr>
          <p:cNvPr id="169987" name="Rectangle 3"/>
          <p:cNvSpPr>
            <a:spLocks noGrp="1" noChangeArrowheads="1"/>
          </p:cNvSpPr>
          <p:nvPr>
            <p:ph type="body" idx="1"/>
          </p:nvPr>
        </p:nvSpPr>
        <p:spPr>
          <a:xfrm>
            <a:off x="494965" y="62068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78941" y="908720"/>
            <a:ext cx="8640960" cy="5386090"/>
          </a:xfrm>
          <a:prstGeom prst="rect">
            <a:avLst/>
          </a:prstGeom>
        </p:spPr>
        <p:txBody>
          <a:bodyPr wrap="square">
            <a:spAutoFit/>
          </a:bodyPr>
          <a:lstStyle/>
          <a:p>
            <a:pPr marL="971550" lvl="1" indent="-514350">
              <a:buFont typeface="Wingdings" panose="05000000000000000000" pitchFamily="2" charset="2"/>
              <a:buChar char="v"/>
            </a:pPr>
            <a:r>
              <a:rPr lang="cs-CZ" dirty="0">
                <a:hlinkClick r:id="rId2"/>
              </a:rPr>
              <a:t>Cicero</a:t>
            </a:r>
            <a:r>
              <a:rPr lang="cs-CZ" dirty="0"/>
              <a:t> (106 – 43 </a:t>
            </a:r>
            <a:r>
              <a:rPr lang="cs-CZ" dirty="0" smtClean="0"/>
              <a:t>BCE): </a:t>
            </a:r>
            <a:r>
              <a:rPr lang="cs-CZ" dirty="0" err="1" smtClean="0"/>
              <a:t>The</a:t>
            </a:r>
            <a:r>
              <a:rPr lang="cs-CZ" dirty="0" smtClean="0"/>
              <a:t> </a:t>
            </a:r>
            <a:r>
              <a:rPr lang="cs-CZ" dirty="0" err="1" smtClean="0"/>
              <a:t>only</a:t>
            </a:r>
            <a:r>
              <a:rPr lang="cs-CZ" dirty="0" smtClean="0"/>
              <a:t> proper </a:t>
            </a:r>
            <a:r>
              <a:rPr lang="cs-CZ" dirty="0" smtClean="0"/>
              <a:t>cause </a:t>
            </a:r>
            <a:r>
              <a:rPr lang="cs-CZ" dirty="0" err="1" smtClean="0"/>
              <a:t>for</a:t>
            </a:r>
            <a:r>
              <a:rPr lang="cs-CZ" dirty="0" smtClean="0"/>
              <a:t> </a:t>
            </a:r>
            <a:r>
              <a:rPr lang="cs-CZ" dirty="0" err="1" smtClean="0"/>
              <a:t>the</a:t>
            </a:r>
            <a:r>
              <a:rPr lang="cs-CZ" dirty="0" smtClean="0"/>
              <a:t> use </a:t>
            </a:r>
            <a:r>
              <a:rPr lang="cs-CZ" dirty="0" err="1" smtClean="0"/>
              <a:t>of</a:t>
            </a:r>
            <a:r>
              <a:rPr lang="cs-CZ" dirty="0" smtClean="0"/>
              <a:t> </a:t>
            </a:r>
            <a:r>
              <a:rPr lang="cs-CZ" dirty="0" err="1" smtClean="0"/>
              <a:t>force</a:t>
            </a:r>
            <a:r>
              <a:rPr lang="cs-CZ" dirty="0" smtClean="0"/>
              <a:t> </a:t>
            </a:r>
            <a:r>
              <a:rPr lang="cs-CZ" dirty="0" err="1" smtClean="0"/>
              <a:t>is</a:t>
            </a:r>
            <a:r>
              <a:rPr lang="cs-CZ" dirty="0" smtClean="0"/>
              <a:t> „</a:t>
            </a:r>
            <a:r>
              <a:rPr lang="cs-CZ" dirty="0" err="1" smtClean="0"/>
              <a:t>wrong</a:t>
            </a:r>
            <a:r>
              <a:rPr lang="cs-CZ" dirty="0" smtClean="0"/>
              <a:t> </a:t>
            </a:r>
            <a:r>
              <a:rPr lang="cs-CZ" dirty="0" err="1" smtClean="0"/>
              <a:t>received</a:t>
            </a:r>
            <a:r>
              <a:rPr lang="cs-CZ" dirty="0" smtClean="0"/>
              <a:t>“</a:t>
            </a:r>
          </a:p>
          <a:p>
            <a:pPr marL="1428750" lvl="2" indent="-514350">
              <a:buFont typeface="Wingdings" panose="05000000000000000000" pitchFamily="2" charset="2"/>
              <a:buChar char="v"/>
            </a:pPr>
            <a:r>
              <a:rPr lang="cs-CZ" dirty="0" err="1" smtClean="0"/>
              <a:t>Examples</a:t>
            </a:r>
            <a:r>
              <a:rPr lang="cs-CZ" dirty="0" smtClean="0"/>
              <a:t> </a:t>
            </a:r>
            <a:r>
              <a:rPr lang="cs-CZ" dirty="0" err="1" smtClean="0"/>
              <a:t>of</a:t>
            </a:r>
            <a:r>
              <a:rPr lang="cs-CZ" dirty="0" smtClean="0"/>
              <a:t> „</a:t>
            </a:r>
            <a:r>
              <a:rPr lang="cs-CZ" dirty="0" err="1" smtClean="0"/>
              <a:t>wrong</a:t>
            </a:r>
            <a:r>
              <a:rPr lang="cs-CZ" dirty="0" smtClean="0"/>
              <a:t> </a:t>
            </a:r>
            <a:r>
              <a:rPr lang="cs-CZ" dirty="0" err="1" smtClean="0"/>
              <a:t>received</a:t>
            </a:r>
            <a:r>
              <a:rPr lang="cs-CZ" dirty="0" smtClean="0"/>
              <a:t>“</a:t>
            </a:r>
          </a:p>
          <a:p>
            <a:pPr marL="1885950" lvl="3" indent="-514350">
              <a:buFont typeface="Wingdings" panose="05000000000000000000" pitchFamily="2" charset="2"/>
              <a:buChar char="v"/>
            </a:pPr>
            <a:r>
              <a:rPr lang="cs-CZ" dirty="0" err="1" smtClean="0"/>
              <a:t>Verbal</a:t>
            </a:r>
            <a:r>
              <a:rPr lang="cs-CZ" dirty="0" smtClean="0"/>
              <a:t> </a:t>
            </a:r>
            <a:r>
              <a:rPr lang="cs-CZ" dirty="0" err="1" smtClean="0"/>
              <a:t>disrespect</a:t>
            </a:r>
            <a:endParaRPr lang="cs-CZ" dirty="0" smtClean="0"/>
          </a:p>
          <a:p>
            <a:pPr marL="1885950" lvl="3" indent="-514350">
              <a:buFont typeface="Wingdings" panose="05000000000000000000" pitchFamily="2" charset="2"/>
              <a:buChar char="v"/>
            </a:pPr>
            <a:r>
              <a:rPr lang="cs-CZ" dirty="0" err="1" smtClean="0"/>
              <a:t>Acts</a:t>
            </a:r>
            <a:r>
              <a:rPr lang="cs-CZ" dirty="0" smtClean="0"/>
              <a:t> </a:t>
            </a:r>
            <a:r>
              <a:rPr lang="cs-CZ" dirty="0" err="1" smtClean="0"/>
              <a:t>or</a:t>
            </a:r>
            <a:r>
              <a:rPr lang="cs-CZ" dirty="0" smtClean="0"/>
              <a:t> </a:t>
            </a:r>
            <a:r>
              <a:rPr lang="cs-CZ" dirty="0" err="1" smtClean="0"/>
              <a:t>policies</a:t>
            </a:r>
            <a:r>
              <a:rPr lang="cs-CZ" dirty="0" smtClean="0"/>
              <a:t> </a:t>
            </a:r>
            <a:r>
              <a:rPr lang="cs-CZ" dirty="0" err="1" smtClean="0"/>
              <a:t>of</a:t>
            </a:r>
            <a:r>
              <a:rPr lang="cs-CZ" dirty="0" smtClean="0"/>
              <a:t> a </a:t>
            </a:r>
            <a:r>
              <a:rPr lang="cs-CZ" dirty="0" err="1" smtClean="0"/>
              <a:t>foreign</a:t>
            </a:r>
            <a:r>
              <a:rPr lang="cs-CZ" dirty="0" smtClean="0"/>
              <a:t> </a:t>
            </a:r>
            <a:r>
              <a:rPr lang="cs-CZ" dirty="0" err="1" smtClean="0"/>
              <a:t>government</a:t>
            </a:r>
            <a:r>
              <a:rPr lang="cs-CZ" dirty="0" smtClean="0"/>
              <a:t> </a:t>
            </a:r>
            <a:r>
              <a:rPr lang="cs-CZ" dirty="0" err="1" smtClean="0"/>
              <a:t>resulting</a:t>
            </a:r>
            <a:r>
              <a:rPr lang="cs-CZ" dirty="0" smtClean="0"/>
              <a:t> in </a:t>
            </a:r>
            <a:r>
              <a:rPr lang="cs-CZ" dirty="0" err="1" smtClean="0"/>
              <a:t>violation</a:t>
            </a:r>
            <a:r>
              <a:rPr lang="cs-CZ" dirty="0" smtClean="0"/>
              <a:t> </a:t>
            </a:r>
            <a:r>
              <a:rPr lang="cs-CZ" dirty="0" err="1" smtClean="0"/>
              <a:t>of</a:t>
            </a:r>
            <a:r>
              <a:rPr lang="cs-CZ" dirty="0" smtClean="0"/>
              <a:t> „</a:t>
            </a:r>
            <a:r>
              <a:rPr lang="cs-CZ" dirty="0" err="1" smtClean="0"/>
              <a:t>our</a:t>
            </a:r>
            <a:r>
              <a:rPr lang="cs-CZ" dirty="0" smtClean="0"/>
              <a:t> </a:t>
            </a:r>
            <a:r>
              <a:rPr lang="cs-CZ" dirty="0" err="1" smtClean="0"/>
              <a:t>rights</a:t>
            </a:r>
            <a:r>
              <a:rPr lang="cs-CZ" dirty="0" smtClean="0"/>
              <a:t>“ – </a:t>
            </a:r>
            <a:r>
              <a:rPr lang="cs-CZ" dirty="0" err="1" smtClean="0"/>
              <a:t>is</a:t>
            </a:r>
            <a:r>
              <a:rPr lang="cs-CZ" dirty="0" smtClean="0"/>
              <a:t> </a:t>
            </a:r>
            <a:r>
              <a:rPr lang="cs-CZ" dirty="0" err="1" smtClean="0"/>
              <a:t>this</a:t>
            </a:r>
            <a:r>
              <a:rPr lang="cs-CZ" dirty="0" smtClean="0"/>
              <a:t> </a:t>
            </a:r>
            <a:r>
              <a:rPr lang="cs-CZ" dirty="0" err="1" smtClean="0"/>
              <a:t>sufficient</a:t>
            </a:r>
            <a:r>
              <a:rPr lang="cs-CZ" dirty="0" smtClean="0"/>
              <a:t>?</a:t>
            </a:r>
          </a:p>
          <a:p>
            <a:pPr marL="971550" lvl="1" indent="-514350">
              <a:buFont typeface="Wingdings" panose="05000000000000000000" pitchFamily="2" charset="2"/>
              <a:buChar char="v"/>
            </a:pPr>
            <a:r>
              <a:rPr lang="cs-CZ" dirty="0" err="1" smtClean="0"/>
              <a:t>What</a:t>
            </a:r>
            <a:r>
              <a:rPr lang="cs-CZ" dirty="0" smtClean="0"/>
              <a:t> </a:t>
            </a:r>
            <a:r>
              <a:rPr lang="cs-CZ" dirty="0" err="1" smtClean="0"/>
              <a:t>about</a:t>
            </a:r>
            <a:r>
              <a:rPr lang="cs-CZ" dirty="0" smtClean="0"/>
              <a:t> </a:t>
            </a:r>
            <a:r>
              <a:rPr lang="cs-CZ" dirty="0" err="1" smtClean="0"/>
              <a:t>anticipatory</a:t>
            </a:r>
            <a:r>
              <a:rPr lang="cs-CZ" dirty="0" smtClean="0"/>
              <a:t> </a:t>
            </a:r>
            <a:r>
              <a:rPr lang="cs-CZ" dirty="0" err="1" smtClean="0"/>
              <a:t>self-defence</a:t>
            </a:r>
            <a:r>
              <a:rPr lang="cs-CZ" dirty="0" smtClean="0"/>
              <a:t>?</a:t>
            </a:r>
          </a:p>
          <a:p>
            <a:pPr marL="971550" lvl="1" indent="-514350">
              <a:buFont typeface="Wingdings" panose="05000000000000000000" pitchFamily="2" charset="2"/>
              <a:buChar char="v"/>
            </a:pPr>
            <a:r>
              <a:rPr lang="cs-CZ" dirty="0" err="1" smtClean="0"/>
              <a:t>What</a:t>
            </a:r>
            <a:r>
              <a:rPr lang="cs-CZ" dirty="0" smtClean="0"/>
              <a:t> </a:t>
            </a:r>
            <a:r>
              <a:rPr lang="cs-CZ" dirty="0" err="1" smtClean="0"/>
              <a:t>about</a:t>
            </a:r>
            <a:r>
              <a:rPr lang="cs-CZ" dirty="0" smtClean="0"/>
              <a:t> </a:t>
            </a:r>
            <a:r>
              <a:rPr lang="cs-CZ" dirty="0" err="1" smtClean="0"/>
              <a:t>the</a:t>
            </a:r>
            <a:r>
              <a:rPr lang="cs-CZ" dirty="0" smtClean="0"/>
              <a:t> </a:t>
            </a:r>
            <a:r>
              <a:rPr lang="cs-CZ" dirty="0" err="1" smtClean="0"/>
              <a:t>right</a:t>
            </a:r>
            <a:r>
              <a:rPr lang="cs-CZ" dirty="0" smtClean="0"/>
              <a:t> </a:t>
            </a:r>
            <a:r>
              <a:rPr lang="cs-CZ" dirty="0" err="1" smtClean="0"/>
              <a:t>of</a:t>
            </a:r>
            <a:r>
              <a:rPr lang="cs-CZ" dirty="0" smtClean="0"/>
              <a:t> </a:t>
            </a:r>
            <a:r>
              <a:rPr lang="cs-CZ" dirty="0" err="1" smtClean="0"/>
              <a:t>collective</a:t>
            </a:r>
            <a:r>
              <a:rPr lang="cs-CZ" dirty="0" smtClean="0"/>
              <a:t> </a:t>
            </a:r>
            <a:r>
              <a:rPr lang="cs-CZ" dirty="0" err="1" smtClean="0"/>
              <a:t>self-defence</a:t>
            </a:r>
            <a:r>
              <a:rPr lang="cs-CZ" dirty="0" smtClean="0"/>
              <a:t>?</a:t>
            </a:r>
          </a:p>
          <a:p>
            <a:pPr marL="1428750" lvl="2" indent="-514350">
              <a:buFont typeface="Wingdings" panose="05000000000000000000" pitchFamily="2" charset="2"/>
              <a:buChar char="v"/>
            </a:pPr>
            <a:r>
              <a:rPr lang="cs-CZ" dirty="0" err="1" smtClean="0"/>
              <a:t>Is</a:t>
            </a:r>
            <a:r>
              <a:rPr lang="cs-CZ" dirty="0" smtClean="0"/>
              <a:t> </a:t>
            </a:r>
            <a:r>
              <a:rPr lang="cs-CZ" dirty="0" err="1" smtClean="0"/>
              <a:t>some</a:t>
            </a:r>
            <a:r>
              <a:rPr lang="cs-CZ" dirty="0" smtClean="0"/>
              <a:t> prior </a:t>
            </a:r>
            <a:r>
              <a:rPr lang="cs-CZ" dirty="0" err="1" smtClean="0"/>
              <a:t>mutual</a:t>
            </a:r>
            <a:r>
              <a:rPr lang="cs-CZ" dirty="0" smtClean="0"/>
              <a:t> defense </a:t>
            </a:r>
            <a:r>
              <a:rPr lang="cs-CZ" dirty="0" err="1" smtClean="0"/>
              <a:t>agreement</a:t>
            </a:r>
            <a:r>
              <a:rPr lang="cs-CZ" dirty="0" smtClean="0"/>
              <a:t> </a:t>
            </a:r>
            <a:r>
              <a:rPr lang="cs-CZ" dirty="0" err="1" smtClean="0"/>
              <a:t>necessary</a:t>
            </a:r>
            <a:r>
              <a:rPr lang="cs-CZ" dirty="0" smtClean="0"/>
              <a:t>?</a:t>
            </a:r>
          </a:p>
          <a:p>
            <a:pPr marL="971550" lvl="1" indent="-514350">
              <a:buFont typeface="Wingdings" panose="05000000000000000000" pitchFamily="2" charset="2"/>
              <a:buChar char="v"/>
            </a:pPr>
            <a:r>
              <a:rPr lang="cs-CZ" dirty="0" err="1" smtClean="0"/>
              <a:t>The</a:t>
            </a:r>
            <a:r>
              <a:rPr lang="cs-CZ" dirty="0" smtClean="0"/>
              <a:t> rule </a:t>
            </a:r>
            <a:r>
              <a:rPr lang="cs-CZ" dirty="0" err="1" smtClean="0"/>
              <a:t>of</a:t>
            </a:r>
            <a:r>
              <a:rPr lang="cs-CZ" dirty="0" smtClean="0"/>
              <a:t> </a:t>
            </a:r>
            <a:r>
              <a:rPr lang="cs-CZ" dirty="0" err="1" smtClean="0"/>
              <a:t>proportionality</a:t>
            </a:r>
            <a:r>
              <a:rPr lang="cs-CZ" dirty="0" smtClean="0"/>
              <a:t> and „</a:t>
            </a:r>
            <a:r>
              <a:rPr lang="cs-CZ" dirty="0" err="1" smtClean="0"/>
              <a:t>chance</a:t>
            </a:r>
            <a:r>
              <a:rPr lang="cs-CZ" dirty="0" smtClean="0"/>
              <a:t> </a:t>
            </a:r>
            <a:r>
              <a:rPr lang="cs-CZ" dirty="0" err="1" smtClean="0"/>
              <a:t>of</a:t>
            </a:r>
            <a:r>
              <a:rPr lang="cs-CZ" dirty="0" smtClean="0"/>
              <a:t> </a:t>
            </a:r>
            <a:r>
              <a:rPr lang="cs-CZ" dirty="0" err="1" smtClean="0"/>
              <a:t>victory</a:t>
            </a:r>
            <a:r>
              <a:rPr lang="cs-CZ" dirty="0" smtClean="0"/>
              <a:t>“ </a:t>
            </a:r>
            <a:r>
              <a:rPr lang="cs-CZ" dirty="0" err="1" smtClean="0"/>
              <a:t>requirement</a:t>
            </a:r>
            <a:endParaRPr lang="cs-CZ" dirty="0" smtClean="0"/>
          </a:p>
          <a:p>
            <a:pPr marL="971550" lvl="1" indent="-514350">
              <a:buFont typeface="Wingdings" panose="05000000000000000000" pitchFamily="2" charset="2"/>
              <a:buChar char="v"/>
            </a:pPr>
            <a:r>
              <a:rPr lang="cs-CZ" dirty="0" err="1" smtClean="0"/>
              <a:t>Targeted</a:t>
            </a:r>
            <a:r>
              <a:rPr lang="cs-CZ" dirty="0" smtClean="0"/>
              <a:t> </a:t>
            </a:r>
            <a:r>
              <a:rPr lang="cs-CZ" dirty="0" err="1" smtClean="0"/>
              <a:t>outcome</a:t>
            </a:r>
            <a:r>
              <a:rPr lang="cs-CZ" dirty="0" smtClean="0"/>
              <a:t> </a:t>
            </a:r>
            <a:r>
              <a:rPr lang="cs-CZ" dirty="0" err="1" smtClean="0"/>
              <a:t>of</a:t>
            </a:r>
            <a:r>
              <a:rPr lang="cs-CZ" dirty="0" smtClean="0"/>
              <a:t> </a:t>
            </a:r>
            <a:r>
              <a:rPr lang="cs-CZ" dirty="0" err="1" smtClean="0"/>
              <a:t>war</a:t>
            </a:r>
            <a:r>
              <a:rPr lang="cs-CZ" dirty="0" smtClean="0"/>
              <a:t> </a:t>
            </a:r>
            <a:r>
              <a:rPr lang="cs-CZ" dirty="0" err="1" smtClean="0"/>
              <a:t>is</a:t>
            </a:r>
            <a:r>
              <a:rPr lang="cs-CZ" dirty="0" smtClean="0"/>
              <a:t> just </a:t>
            </a:r>
            <a:r>
              <a:rPr lang="cs-CZ" dirty="0" err="1" smtClean="0"/>
              <a:t>peace</a:t>
            </a:r>
            <a:r>
              <a:rPr lang="cs-CZ" dirty="0" smtClean="0"/>
              <a:t>.</a:t>
            </a:r>
            <a:endParaRPr lang="cs-CZ"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4171743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Jus</a:t>
            </a:r>
            <a:r>
              <a:rPr lang="cs-CZ" dirty="0" smtClean="0"/>
              <a:t> ad </a:t>
            </a:r>
            <a:r>
              <a:rPr lang="cs-CZ" dirty="0" err="1" smtClean="0"/>
              <a:t>bellum</a:t>
            </a:r>
            <a:endParaRPr lang="en-US" dirty="0"/>
          </a:p>
        </p:txBody>
      </p:sp>
      <p:sp>
        <p:nvSpPr>
          <p:cNvPr id="169987" name="Rectangle 3"/>
          <p:cNvSpPr>
            <a:spLocks noGrp="1" noChangeArrowheads="1"/>
          </p:cNvSpPr>
          <p:nvPr>
            <p:ph type="body" idx="1"/>
          </p:nvPr>
        </p:nvSpPr>
        <p:spPr>
          <a:xfrm>
            <a:off x="494965" y="62068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78941" y="908720"/>
            <a:ext cx="8640960" cy="2677656"/>
          </a:xfrm>
          <a:prstGeom prst="rect">
            <a:avLst/>
          </a:prstGeom>
        </p:spPr>
        <p:txBody>
          <a:bodyPr wrap="square">
            <a:spAutoFit/>
          </a:bodyPr>
          <a:lstStyle/>
          <a:p>
            <a:pPr marL="971550" lvl="1" indent="-514350">
              <a:buFont typeface="Wingdings" panose="05000000000000000000" pitchFamily="2" charset="2"/>
              <a:buChar char="v"/>
            </a:pPr>
            <a:r>
              <a:rPr lang="cs-CZ" sz="2800" dirty="0" err="1" smtClean="0"/>
              <a:t>Who</a:t>
            </a:r>
            <a:r>
              <a:rPr lang="cs-CZ" sz="2800" dirty="0" smtClean="0"/>
              <a:t> </a:t>
            </a:r>
            <a:r>
              <a:rPr lang="cs-CZ" sz="2800" dirty="0" err="1" smtClean="0"/>
              <a:t>fights</a:t>
            </a:r>
            <a:r>
              <a:rPr lang="cs-CZ" sz="2800" dirty="0" smtClean="0"/>
              <a:t> </a:t>
            </a:r>
            <a:r>
              <a:rPr lang="cs-CZ" sz="2800" dirty="0" err="1" smtClean="0"/>
              <a:t>for</a:t>
            </a:r>
            <a:r>
              <a:rPr lang="cs-CZ" sz="2800" dirty="0" smtClean="0"/>
              <a:t> </a:t>
            </a:r>
            <a:r>
              <a:rPr lang="cs-CZ" sz="2800" dirty="0" err="1" smtClean="0"/>
              <a:t>right</a:t>
            </a:r>
            <a:r>
              <a:rPr lang="cs-CZ" sz="2800" dirty="0" smtClean="0"/>
              <a:t> </a:t>
            </a:r>
            <a:r>
              <a:rPr lang="cs-CZ" sz="2800" dirty="0" err="1" smtClean="0"/>
              <a:t>reason</a:t>
            </a:r>
            <a:r>
              <a:rPr lang="cs-CZ" sz="2800" dirty="0" smtClean="0"/>
              <a:t> </a:t>
            </a:r>
            <a:r>
              <a:rPr lang="cs-CZ" sz="2800" dirty="0" err="1" smtClean="0"/>
              <a:t>according</a:t>
            </a:r>
            <a:r>
              <a:rPr lang="cs-CZ" sz="2800" dirty="0" smtClean="0"/>
              <a:t> to </a:t>
            </a:r>
            <a:r>
              <a:rPr lang="cs-CZ" sz="2800" dirty="0" err="1" smtClean="0"/>
              <a:t>international</a:t>
            </a:r>
            <a:r>
              <a:rPr lang="cs-CZ" sz="2800" dirty="0" smtClean="0"/>
              <a:t> </a:t>
            </a:r>
            <a:r>
              <a:rPr lang="cs-CZ" sz="2800" dirty="0" err="1" smtClean="0"/>
              <a:t>law</a:t>
            </a:r>
            <a:r>
              <a:rPr lang="cs-CZ" sz="2800" dirty="0" smtClean="0"/>
              <a:t>?</a:t>
            </a:r>
          </a:p>
          <a:p>
            <a:pPr marL="1428750" lvl="2" indent="-514350">
              <a:buFont typeface="Wingdings" panose="05000000000000000000" pitchFamily="2" charset="2"/>
              <a:buChar char="v"/>
            </a:pPr>
            <a:r>
              <a:rPr lang="cs-CZ" sz="2800" dirty="0" err="1" smtClean="0"/>
              <a:t>Victims</a:t>
            </a:r>
            <a:r>
              <a:rPr lang="cs-CZ" sz="2800" dirty="0" smtClean="0"/>
              <a:t> </a:t>
            </a:r>
            <a:r>
              <a:rPr lang="cs-CZ" sz="2800" dirty="0" err="1" smtClean="0"/>
              <a:t>of</a:t>
            </a:r>
            <a:r>
              <a:rPr lang="cs-CZ" sz="2800" dirty="0" smtClean="0"/>
              <a:t> </a:t>
            </a:r>
            <a:r>
              <a:rPr lang="cs-CZ" sz="2800" dirty="0" err="1" smtClean="0"/>
              <a:t>aggression</a:t>
            </a:r>
            <a:endParaRPr lang="cs-CZ" sz="2800" dirty="0" smtClean="0"/>
          </a:p>
          <a:p>
            <a:pPr marL="1428750" lvl="2" indent="-514350">
              <a:buFont typeface="Wingdings" panose="05000000000000000000" pitchFamily="2" charset="2"/>
              <a:buChar char="v"/>
            </a:pPr>
            <a:r>
              <a:rPr lang="cs-CZ" sz="2800" dirty="0" err="1" smtClean="0"/>
              <a:t>States</a:t>
            </a:r>
            <a:r>
              <a:rPr lang="cs-CZ" sz="2800" dirty="0" smtClean="0"/>
              <a:t> </a:t>
            </a:r>
            <a:r>
              <a:rPr lang="cs-CZ" sz="2800" dirty="0" err="1" smtClean="0"/>
              <a:t>that</a:t>
            </a:r>
            <a:r>
              <a:rPr lang="cs-CZ" sz="2800" dirty="0" smtClean="0"/>
              <a:t> </a:t>
            </a:r>
            <a:r>
              <a:rPr lang="cs-CZ" sz="2800" dirty="0" err="1" smtClean="0"/>
              <a:t>have</a:t>
            </a:r>
            <a:r>
              <a:rPr lang="cs-CZ" sz="2800" dirty="0" smtClean="0"/>
              <a:t>  </a:t>
            </a:r>
            <a:r>
              <a:rPr lang="cs-CZ" sz="2800" dirty="0" err="1" smtClean="0"/>
              <a:t>an</a:t>
            </a:r>
            <a:r>
              <a:rPr lang="cs-CZ" sz="2800" dirty="0" smtClean="0"/>
              <a:t> </a:t>
            </a:r>
            <a:r>
              <a:rPr lang="cs-CZ" sz="2800" dirty="0" err="1" smtClean="0"/>
              <a:t>agreement</a:t>
            </a:r>
            <a:r>
              <a:rPr lang="cs-CZ" sz="2800" dirty="0" smtClean="0"/>
              <a:t> </a:t>
            </a:r>
            <a:r>
              <a:rPr lang="cs-CZ" sz="2800" dirty="0" err="1" smtClean="0"/>
              <a:t>about</a:t>
            </a:r>
            <a:r>
              <a:rPr lang="cs-CZ" sz="2800" dirty="0" smtClean="0"/>
              <a:t> </a:t>
            </a:r>
            <a:r>
              <a:rPr lang="cs-CZ" sz="2800" dirty="0" err="1" smtClean="0"/>
              <a:t>collective</a:t>
            </a:r>
            <a:r>
              <a:rPr lang="cs-CZ" sz="2800" dirty="0" smtClean="0"/>
              <a:t> </a:t>
            </a:r>
            <a:r>
              <a:rPr lang="cs-CZ" sz="2800" dirty="0" err="1" smtClean="0"/>
              <a:t>self</a:t>
            </a:r>
            <a:r>
              <a:rPr lang="cs-CZ" sz="2800" dirty="0" smtClean="0"/>
              <a:t> </a:t>
            </a:r>
            <a:r>
              <a:rPr lang="cs-CZ" sz="2800" dirty="0" err="1" smtClean="0"/>
              <a:t>defence</a:t>
            </a:r>
            <a:r>
              <a:rPr lang="cs-CZ" sz="2800" dirty="0" smtClean="0"/>
              <a:t>, </a:t>
            </a:r>
            <a:r>
              <a:rPr lang="cs-CZ" sz="2800" dirty="0" err="1" smtClean="0"/>
              <a:t>if</a:t>
            </a:r>
            <a:r>
              <a:rPr lang="cs-CZ" sz="2800" dirty="0" smtClean="0"/>
              <a:t> </a:t>
            </a:r>
            <a:r>
              <a:rPr lang="cs-CZ" sz="2800" dirty="0" err="1" smtClean="0"/>
              <a:t>some</a:t>
            </a:r>
            <a:r>
              <a:rPr lang="cs-CZ" sz="2800" dirty="0" smtClean="0"/>
              <a:t> </a:t>
            </a:r>
            <a:r>
              <a:rPr lang="cs-CZ" sz="2800" dirty="0" err="1" smtClean="0"/>
              <a:t>member</a:t>
            </a:r>
            <a:r>
              <a:rPr lang="cs-CZ" sz="2800" dirty="0" smtClean="0"/>
              <a:t> </a:t>
            </a:r>
            <a:r>
              <a:rPr lang="cs-CZ" sz="2800" dirty="0" err="1" smtClean="0"/>
              <a:t>is</a:t>
            </a:r>
            <a:r>
              <a:rPr lang="cs-CZ" sz="2800" dirty="0" smtClean="0"/>
              <a:t> </a:t>
            </a:r>
            <a:r>
              <a:rPr lang="cs-CZ" sz="2800" dirty="0" err="1" smtClean="0"/>
              <a:t>attacked</a:t>
            </a:r>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1115393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Jus</a:t>
            </a:r>
            <a:r>
              <a:rPr lang="cs-CZ" dirty="0" smtClean="0"/>
              <a:t> in </a:t>
            </a:r>
            <a:r>
              <a:rPr lang="cs-CZ" dirty="0" err="1" smtClean="0"/>
              <a:t>bello</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0" lvl="0" indent="0">
              <a:buNone/>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78941" y="1196752"/>
            <a:ext cx="8640960" cy="6186309"/>
          </a:xfrm>
          <a:prstGeom prst="rect">
            <a:avLst/>
          </a:prstGeom>
        </p:spPr>
        <p:txBody>
          <a:bodyPr wrap="square">
            <a:spAutoFit/>
          </a:bodyPr>
          <a:lstStyle/>
          <a:p>
            <a:pPr marL="971550" lvl="1" indent="-514350">
              <a:buFont typeface="Wingdings" panose="05000000000000000000" pitchFamily="2" charset="2"/>
              <a:buChar char="v"/>
            </a:pPr>
            <a:r>
              <a:rPr lang="cs-CZ" sz="2800" dirty="0" err="1"/>
              <a:t>Rules</a:t>
            </a:r>
            <a:r>
              <a:rPr lang="cs-CZ" sz="2800" dirty="0"/>
              <a:t> </a:t>
            </a:r>
            <a:r>
              <a:rPr lang="cs-CZ" sz="2800" dirty="0" err="1"/>
              <a:t>of</a:t>
            </a:r>
            <a:r>
              <a:rPr lang="cs-CZ" sz="2800" dirty="0"/>
              <a:t> justice </a:t>
            </a:r>
            <a:r>
              <a:rPr lang="cs-CZ" sz="2800" dirty="0" err="1" smtClean="0"/>
              <a:t>during</a:t>
            </a:r>
            <a:r>
              <a:rPr lang="cs-CZ" sz="2800" dirty="0" smtClean="0"/>
              <a:t> </a:t>
            </a:r>
            <a:r>
              <a:rPr lang="cs-CZ" sz="2800" dirty="0" err="1"/>
              <a:t>war</a:t>
            </a:r>
            <a:r>
              <a:rPr lang="cs-CZ" sz="2800" dirty="0" smtClean="0"/>
              <a:t>:</a:t>
            </a:r>
            <a:endParaRPr lang="cs-CZ" sz="2800" dirty="0" smtClean="0"/>
          </a:p>
          <a:p>
            <a:pPr marL="1428750" lvl="2" indent="-514350">
              <a:buFont typeface="Wingdings" panose="05000000000000000000" pitchFamily="2" charset="2"/>
              <a:buChar char="v"/>
            </a:pPr>
            <a:r>
              <a:rPr lang="cs-CZ" dirty="0" err="1" smtClean="0"/>
              <a:t>Over</a:t>
            </a:r>
            <a:r>
              <a:rPr lang="cs-CZ" dirty="0" smtClean="0"/>
              <a:t> </a:t>
            </a:r>
            <a:r>
              <a:rPr lang="cs-CZ" dirty="0" err="1" smtClean="0"/>
              <a:t>centuries</a:t>
            </a:r>
            <a:r>
              <a:rPr lang="cs-CZ" dirty="0" smtClean="0"/>
              <a:t>, a </a:t>
            </a:r>
            <a:r>
              <a:rPr lang="cs-CZ" dirty="0" err="1" smtClean="0"/>
              <a:t>vast</a:t>
            </a:r>
            <a:r>
              <a:rPr lang="cs-CZ" dirty="0" smtClean="0"/>
              <a:t> </a:t>
            </a:r>
            <a:r>
              <a:rPr lang="cs-CZ" dirty="0" err="1" smtClean="0"/>
              <a:t>array</a:t>
            </a:r>
            <a:r>
              <a:rPr lang="cs-CZ" dirty="0" smtClean="0"/>
              <a:t> </a:t>
            </a:r>
            <a:r>
              <a:rPr lang="cs-CZ" dirty="0" err="1" smtClean="0"/>
              <a:t>of</a:t>
            </a:r>
            <a:r>
              <a:rPr lang="cs-CZ" dirty="0" smtClean="0"/>
              <a:t> </a:t>
            </a:r>
            <a:r>
              <a:rPr lang="cs-CZ" dirty="0" err="1" smtClean="0"/>
              <a:t>rules</a:t>
            </a:r>
            <a:r>
              <a:rPr lang="cs-CZ" dirty="0" smtClean="0"/>
              <a:t> and </a:t>
            </a:r>
            <a:r>
              <a:rPr lang="cs-CZ" dirty="0" err="1" smtClean="0"/>
              <a:t>customs</a:t>
            </a:r>
            <a:r>
              <a:rPr lang="cs-CZ" dirty="0" smtClean="0"/>
              <a:t> </a:t>
            </a:r>
            <a:r>
              <a:rPr lang="cs-CZ" dirty="0" err="1" smtClean="0"/>
              <a:t>have</a:t>
            </a:r>
            <a:r>
              <a:rPr lang="cs-CZ" dirty="0" smtClean="0"/>
              <a:t> </a:t>
            </a:r>
            <a:r>
              <a:rPr lang="cs-CZ" dirty="0" err="1" smtClean="0"/>
              <a:t>been</a:t>
            </a:r>
            <a:r>
              <a:rPr lang="cs-CZ" dirty="0" smtClean="0"/>
              <a:t> </a:t>
            </a:r>
            <a:r>
              <a:rPr lang="cs-CZ" dirty="0" err="1" smtClean="0"/>
              <a:t>elaborated</a:t>
            </a:r>
            <a:r>
              <a:rPr lang="cs-CZ" dirty="0" smtClean="0"/>
              <a:t>.</a:t>
            </a:r>
          </a:p>
          <a:p>
            <a:pPr marL="1714500" lvl="3" indent="-342900">
              <a:buFont typeface="Wingdings" panose="05000000000000000000" pitchFamily="2" charset="2"/>
              <a:buChar char="v"/>
            </a:pPr>
            <a:r>
              <a:rPr lang="cs-CZ" dirty="0" err="1" smtClean="0"/>
              <a:t>E.g</a:t>
            </a:r>
            <a:r>
              <a:rPr lang="cs-CZ" dirty="0" smtClean="0"/>
              <a:t>.: </a:t>
            </a:r>
            <a:r>
              <a:rPr lang="cs-CZ" dirty="0" err="1"/>
              <a:t>t</a:t>
            </a:r>
            <a:r>
              <a:rPr lang="cs-CZ" dirty="0" err="1" smtClean="0"/>
              <a:t>he</a:t>
            </a:r>
            <a:r>
              <a:rPr lang="cs-CZ" dirty="0" smtClean="0"/>
              <a:t> </a:t>
            </a:r>
            <a:r>
              <a:rPr lang="cs-CZ" dirty="0" err="1"/>
              <a:t>rights</a:t>
            </a:r>
            <a:r>
              <a:rPr lang="cs-CZ" dirty="0"/>
              <a:t> </a:t>
            </a:r>
            <a:r>
              <a:rPr lang="cs-CZ" dirty="0" err="1"/>
              <a:t>of</a:t>
            </a:r>
            <a:r>
              <a:rPr lang="cs-CZ" dirty="0"/>
              <a:t> (</a:t>
            </a:r>
            <a:r>
              <a:rPr lang="cs-CZ" dirty="0" err="1"/>
              <a:t>suspected</a:t>
            </a:r>
            <a:r>
              <a:rPr lang="cs-CZ" dirty="0"/>
              <a:t>) </a:t>
            </a:r>
            <a:r>
              <a:rPr lang="cs-CZ" dirty="0" err="1"/>
              <a:t>enemy</a:t>
            </a:r>
            <a:r>
              <a:rPr lang="cs-CZ" dirty="0"/>
              <a:t> </a:t>
            </a:r>
            <a:r>
              <a:rPr lang="cs-CZ" dirty="0" err="1" smtClean="0"/>
              <a:t>combatants</a:t>
            </a:r>
            <a:r>
              <a:rPr lang="cs-CZ" dirty="0" smtClean="0"/>
              <a:t>, </a:t>
            </a:r>
            <a:r>
              <a:rPr lang="cs-CZ" dirty="0" err="1" smtClean="0"/>
              <a:t>behaviour</a:t>
            </a:r>
            <a:r>
              <a:rPr lang="cs-CZ" dirty="0" smtClean="0"/>
              <a:t> </a:t>
            </a:r>
            <a:r>
              <a:rPr lang="cs-CZ" dirty="0" err="1" smtClean="0"/>
              <a:t>toward</a:t>
            </a:r>
            <a:r>
              <a:rPr lang="cs-CZ" dirty="0" smtClean="0"/>
              <a:t> </a:t>
            </a:r>
            <a:r>
              <a:rPr lang="cs-CZ" dirty="0" err="1" smtClean="0"/>
              <a:t>neutral</a:t>
            </a:r>
            <a:r>
              <a:rPr lang="cs-CZ" dirty="0" smtClean="0"/>
              <a:t> </a:t>
            </a:r>
            <a:r>
              <a:rPr lang="cs-CZ" dirty="0" err="1" smtClean="0"/>
              <a:t>countries</a:t>
            </a:r>
            <a:r>
              <a:rPr lang="cs-CZ" dirty="0" smtClean="0"/>
              <a:t>, </a:t>
            </a:r>
            <a:r>
              <a:rPr lang="cs-CZ" dirty="0" err="1" smtClean="0"/>
              <a:t>neutral</a:t>
            </a:r>
            <a:r>
              <a:rPr lang="cs-CZ" dirty="0" smtClean="0"/>
              <a:t> </a:t>
            </a:r>
            <a:r>
              <a:rPr lang="cs-CZ" dirty="0" err="1" smtClean="0"/>
              <a:t>ships</a:t>
            </a:r>
            <a:r>
              <a:rPr lang="cs-CZ" dirty="0" smtClean="0"/>
              <a:t>…</a:t>
            </a:r>
          </a:p>
          <a:p>
            <a:pPr marL="1428750" lvl="2" indent="-514350">
              <a:buFont typeface="Wingdings" panose="05000000000000000000" pitchFamily="2" charset="2"/>
              <a:buChar char="v"/>
            </a:pPr>
            <a:r>
              <a:rPr lang="cs-CZ" dirty="0" err="1" smtClean="0"/>
              <a:t>Three</a:t>
            </a:r>
            <a:r>
              <a:rPr lang="cs-CZ" dirty="0" smtClean="0"/>
              <a:t> </a:t>
            </a:r>
            <a:r>
              <a:rPr lang="cs-CZ" dirty="0" err="1" smtClean="0"/>
              <a:t>leading</a:t>
            </a:r>
            <a:r>
              <a:rPr lang="cs-CZ" dirty="0" smtClean="0"/>
              <a:t> </a:t>
            </a:r>
            <a:r>
              <a:rPr lang="cs-CZ" dirty="0" err="1" smtClean="0"/>
              <a:t>principles</a:t>
            </a:r>
            <a:r>
              <a:rPr lang="cs-CZ" dirty="0" smtClean="0"/>
              <a:t>:</a:t>
            </a:r>
          </a:p>
          <a:p>
            <a:pPr marL="1885950" lvl="3" indent="-514350">
              <a:buFont typeface="Wingdings" panose="05000000000000000000" pitchFamily="2" charset="2"/>
              <a:buChar char="v"/>
            </a:pPr>
            <a:r>
              <a:rPr lang="cs-CZ" dirty="0" err="1" smtClean="0"/>
              <a:t>Principle</a:t>
            </a:r>
            <a:r>
              <a:rPr lang="cs-CZ" dirty="0" smtClean="0"/>
              <a:t> </a:t>
            </a:r>
            <a:r>
              <a:rPr lang="cs-CZ" dirty="0" err="1" smtClean="0"/>
              <a:t>of</a:t>
            </a:r>
            <a:r>
              <a:rPr lang="cs-CZ" dirty="0" smtClean="0"/>
              <a:t> </a:t>
            </a:r>
            <a:r>
              <a:rPr lang="cs-CZ" dirty="0" err="1" smtClean="0"/>
              <a:t>necessity</a:t>
            </a:r>
            <a:r>
              <a:rPr lang="cs-CZ" dirty="0" smtClean="0"/>
              <a:t>: A </a:t>
            </a:r>
            <a:r>
              <a:rPr lang="cs-CZ" dirty="0" err="1" smtClean="0"/>
              <a:t>wanton</a:t>
            </a:r>
            <a:r>
              <a:rPr lang="cs-CZ" dirty="0" smtClean="0"/>
              <a:t> </a:t>
            </a:r>
            <a:r>
              <a:rPr lang="cs-CZ" dirty="0" err="1" smtClean="0"/>
              <a:t>destruction</a:t>
            </a:r>
            <a:r>
              <a:rPr lang="cs-CZ" dirty="0" smtClean="0"/>
              <a:t> </a:t>
            </a:r>
            <a:r>
              <a:rPr lang="cs-CZ" dirty="0" err="1" smtClean="0"/>
              <a:t>is</a:t>
            </a:r>
            <a:r>
              <a:rPr lang="cs-CZ" dirty="0" smtClean="0"/>
              <a:t> </a:t>
            </a:r>
            <a:r>
              <a:rPr lang="cs-CZ" dirty="0" err="1" smtClean="0"/>
              <a:t>forbidden</a:t>
            </a:r>
            <a:endParaRPr lang="cs-CZ" dirty="0" smtClean="0"/>
          </a:p>
          <a:p>
            <a:pPr marL="1885950" lvl="3" indent="-514350">
              <a:buFont typeface="Wingdings" panose="05000000000000000000" pitchFamily="2" charset="2"/>
              <a:buChar char="v"/>
            </a:pPr>
            <a:r>
              <a:rPr lang="cs-CZ" dirty="0" err="1" smtClean="0"/>
              <a:t>Military</a:t>
            </a:r>
            <a:r>
              <a:rPr lang="cs-CZ" dirty="0" smtClean="0"/>
              <a:t> </a:t>
            </a:r>
            <a:r>
              <a:rPr lang="cs-CZ" dirty="0" err="1" smtClean="0"/>
              <a:t>principle</a:t>
            </a:r>
            <a:r>
              <a:rPr lang="cs-CZ" dirty="0" smtClean="0"/>
              <a:t> </a:t>
            </a:r>
            <a:r>
              <a:rPr lang="cs-CZ" dirty="0" err="1" smtClean="0"/>
              <a:t>of</a:t>
            </a:r>
            <a:r>
              <a:rPr lang="cs-CZ" dirty="0" smtClean="0"/>
              <a:t> </a:t>
            </a:r>
            <a:r>
              <a:rPr lang="cs-CZ" dirty="0" err="1" smtClean="0"/>
              <a:t>proportionality</a:t>
            </a:r>
            <a:r>
              <a:rPr lang="cs-CZ" dirty="0" smtClean="0"/>
              <a:t>: </a:t>
            </a:r>
            <a:r>
              <a:rPr lang="cs-CZ" dirty="0" err="1" smtClean="0"/>
              <a:t>Amount</a:t>
            </a:r>
            <a:r>
              <a:rPr lang="cs-CZ" dirty="0" smtClean="0"/>
              <a:t> </a:t>
            </a:r>
            <a:r>
              <a:rPr lang="cs-CZ" dirty="0" err="1" smtClean="0"/>
              <a:t>of</a:t>
            </a:r>
            <a:r>
              <a:rPr lang="cs-CZ" dirty="0" smtClean="0"/>
              <a:t> </a:t>
            </a:r>
            <a:r>
              <a:rPr lang="cs-CZ" dirty="0" err="1" smtClean="0"/>
              <a:t>destruction</a:t>
            </a:r>
            <a:r>
              <a:rPr lang="cs-CZ" dirty="0" smtClean="0"/>
              <a:t> </a:t>
            </a:r>
            <a:r>
              <a:rPr lang="cs-CZ" dirty="0" err="1" smtClean="0"/>
              <a:t>must</a:t>
            </a:r>
            <a:r>
              <a:rPr lang="cs-CZ" dirty="0" smtClean="0"/>
              <a:t> </a:t>
            </a:r>
            <a:r>
              <a:rPr lang="cs-CZ" dirty="0" err="1" smtClean="0"/>
              <a:t>be</a:t>
            </a:r>
            <a:r>
              <a:rPr lang="cs-CZ" dirty="0" smtClean="0"/>
              <a:t> </a:t>
            </a:r>
            <a:r>
              <a:rPr lang="cs-CZ" dirty="0" err="1" smtClean="0"/>
              <a:t>proportionate</a:t>
            </a:r>
            <a:r>
              <a:rPr lang="cs-CZ" dirty="0" smtClean="0"/>
              <a:t> to </a:t>
            </a:r>
            <a:r>
              <a:rPr lang="cs-CZ" dirty="0" err="1" smtClean="0"/>
              <a:t>the</a:t>
            </a:r>
            <a:r>
              <a:rPr lang="cs-CZ" dirty="0" smtClean="0"/>
              <a:t> </a:t>
            </a:r>
            <a:r>
              <a:rPr lang="cs-CZ" dirty="0" err="1" smtClean="0"/>
              <a:t>importance</a:t>
            </a:r>
            <a:r>
              <a:rPr lang="cs-CZ" dirty="0" smtClean="0"/>
              <a:t> </a:t>
            </a:r>
            <a:r>
              <a:rPr lang="cs-CZ" dirty="0" err="1" smtClean="0"/>
              <a:t>of</a:t>
            </a:r>
            <a:r>
              <a:rPr lang="cs-CZ" dirty="0" smtClean="0"/>
              <a:t> </a:t>
            </a:r>
            <a:r>
              <a:rPr lang="cs-CZ" dirty="0" err="1" smtClean="0"/>
              <a:t>the</a:t>
            </a:r>
            <a:r>
              <a:rPr lang="cs-CZ" dirty="0" smtClean="0"/>
              <a:t> </a:t>
            </a:r>
            <a:r>
              <a:rPr lang="cs-CZ" dirty="0" err="1" smtClean="0"/>
              <a:t>military</a:t>
            </a:r>
            <a:r>
              <a:rPr lang="cs-CZ" dirty="0" smtClean="0"/>
              <a:t> </a:t>
            </a:r>
            <a:r>
              <a:rPr lang="cs-CZ" dirty="0" err="1" smtClean="0"/>
              <a:t>objective</a:t>
            </a:r>
            <a:endParaRPr lang="cs-CZ" dirty="0" smtClean="0"/>
          </a:p>
          <a:p>
            <a:pPr marL="1885950" lvl="3" indent="-514350">
              <a:buFont typeface="Wingdings" panose="05000000000000000000" pitchFamily="2" charset="2"/>
              <a:buChar char="v"/>
            </a:pPr>
            <a:r>
              <a:rPr lang="cs-CZ" dirty="0" err="1" smtClean="0"/>
              <a:t>The</a:t>
            </a:r>
            <a:r>
              <a:rPr lang="cs-CZ" dirty="0" smtClean="0"/>
              <a:t> </a:t>
            </a:r>
            <a:r>
              <a:rPr lang="cs-CZ" dirty="0" err="1" smtClean="0"/>
              <a:t>principle</a:t>
            </a:r>
            <a:r>
              <a:rPr lang="cs-CZ" dirty="0" smtClean="0"/>
              <a:t> </a:t>
            </a:r>
            <a:r>
              <a:rPr lang="cs-CZ" dirty="0" err="1" smtClean="0"/>
              <a:t>of</a:t>
            </a:r>
            <a:r>
              <a:rPr lang="cs-CZ" dirty="0" smtClean="0"/>
              <a:t> non-</a:t>
            </a:r>
            <a:r>
              <a:rPr lang="cs-CZ" dirty="0" err="1" smtClean="0"/>
              <a:t>combatant</a:t>
            </a:r>
            <a:r>
              <a:rPr lang="cs-CZ" dirty="0" smtClean="0"/>
              <a:t> </a:t>
            </a:r>
            <a:r>
              <a:rPr lang="cs-CZ" dirty="0" err="1" smtClean="0"/>
              <a:t>immunity</a:t>
            </a:r>
            <a:r>
              <a:rPr lang="cs-CZ" dirty="0" smtClean="0"/>
              <a:t> (</a:t>
            </a:r>
            <a:r>
              <a:rPr lang="cs-CZ" dirty="0" err="1" smtClean="0"/>
              <a:t>principle</a:t>
            </a:r>
            <a:r>
              <a:rPr lang="cs-CZ" dirty="0" smtClean="0"/>
              <a:t> </a:t>
            </a:r>
            <a:r>
              <a:rPr lang="cs-CZ" dirty="0" err="1" smtClean="0"/>
              <a:t>of</a:t>
            </a:r>
            <a:r>
              <a:rPr lang="cs-CZ" dirty="0" smtClean="0"/>
              <a:t> </a:t>
            </a:r>
            <a:r>
              <a:rPr lang="cs-CZ" dirty="0" err="1" smtClean="0"/>
              <a:t>discrimination</a:t>
            </a:r>
            <a:r>
              <a:rPr lang="cs-CZ" dirty="0" smtClean="0"/>
              <a:t>)</a:t>
            </a:r>
          </a:p>
          <a:p>
            <a:pPr marL="2343150" lvl="4" indent="-514350">
              <a:buFont typeface="Wingdings" panose="05000000000000000000" pitchFamily="2" charset="2"/>
              <a:buChar char="v"/>
            </a:pPr>
            <a:r>
              <a:rPr lang="cs-CZ" dirty="0" err="1" smtClean="0"/>
              <a:t>Intentional</a:t>
            </a:r>
            <a:r>
              <a:rPr lang="cs-CZ" dirty="0" smtClean="0"/>
              <a:t> x </a:t>
            </a:r>
            <a:r>
              <a:rPr lang="cs-CZ" dirty="0" err="1" smtClean="0"/>
              <a:t>unintentional</a:t>
            </a:r>
            <a:r>
              <a:rPr lang="cs-CZ" dirty="0" smtClean="0"/>
              <a:t> </a:t>
            </a:r>
            <a:r>
              <a:rPr lang="cs-CZ" dirty="0" err="1" smtClean="0"/>
              <a:t>killing</a:t>
            </a:r>
            <a:endParaRPr lang="cs-CZ"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717757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Jus</a:t>
            </a:r>
            <a:r>
              <a:rPr lang="cs-CZ" dirty="0" smtClean="0"/>
              <a:t> in </a:t>
            </a:r>
            <a:r>
              <a:rPr lang="cs-CZ" dirty="0" err="1" smtClean="0"/>
              <a:t>bello</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78941" y="1196752"/>
            <a:ext cx="8640960" cy="7417415"/>
          </a:xfrm>
          <a:prstGeom prst="rect">
            <a:avLst/>
          </a:prstGeom>
        </p:spPr>
        <p:txBody>
          <a:bodyPr wrap="square">
            <a:spAutoFit/>
          </a:bodyPr>
          <a:lstStyle/>
          <a:p>
            <a:pPr marL="514350" indent="-514350">
              <a:buFont typeface="Wingdings" panose="05000000000000000000" pitchFamily="2" charset="2"/>
              <a:buChar char="v"/>
            </a:pPr>
            <a:r>
              <a:rPr lang="cs-CZ" sz="2800" dirty="0" err="1"/>
              <a:t>What</a:t>
            </a:r>
            <a:r>
              <a:rPr lang="cs-CZ" sz="2800" dirty="0"/>
              <a:t> are </a:t>
            </a:r>
            <a:r>
              <a:rPr lang="cs-CZ" sz="2800" dirty="0" err="1"/>
              <a:t>current</a:t>
            </a:r>
            <a:r>
              <a:rPr lang="cs-CZ" sz="2800" dirty="0"/>
              <a:t> </a:t>
            </a:r>
            <a:r>
              <a:rPr lang="cs-CZ" sz="2800" dirty="0" err="1"/>
              <a:t>wars</a:t>
            </a:r>
            <a:r>
              <a:rPr lang="cs-CZ" sz="2800" dirty="0"/>
              <a:t> </a:t>
            </a:r>
            <a:r>
              <a:rPr lang="cs-CZ" sz="2800" dirty="0" err="1"/>
              <a:t>like</a:t>
            </a:r>
            <a:r>
              <a:rPr lang="cs-CZ" sz="2800" dirty="0"/>
              <a:t>? (</a:t>
            </a:r>
            <a:r>
              <a:rPr lang="cs-CZ" sz="2800" dirty="0" err="1"/>
              <a:t>Alvin</a:t>
            </a:r>
            <a:r>
              <a:rPr lang="cs-CZ" sz="2800" dirty="0"/>
              <a:t> and Heidi </a:t>
            </a:r>
            <a:r>
              <a:rPr lang="cs-CZ" sz="2800" dirty="0" err="1"/>
              <a:t>Toffler</a:t>
            </a:r>
            <a:r>
              <a:rPr lang="cs-CZ" sz="2800" dirty="0"/>
              <a:t>: </a:t>
            </a:r>
            <a:r>
              <a:rPr lang="cs-CZ" sz="2800" dirty="0" err="1"/>
              <a:t>War</a:t>
            </a:r>
            <a:r>
              <a:rPr lang="cs-CZ" sz="2800" dirty="0"/>
              <a:t> and </a:t>
            </a:r>
            <a:r>
              <a:rPr lang="cs-CZ" sz="2800" dirty="0" err="1" smtClean="0"/>
              <a:t>Antiwar</a:t>
            </a:r>
            <a:r>
              <a:rPr lang="cs-CZ" sz="2800" dirty="0" smtClean="0"/>
              <a:t> – </a:t>
            </a:r>
            <a:r>
              <a:rPr lang="cs-CZ" sz="2800" dirty="0" err="1" smtClean="0"/>
              <a:t>Making</a:t>
            </a:r>
            <a:r>
              <a:rPr lang="cs-CZ" sz="2800" dirty="0" smtClean="0"/>
              <a:t> </a:t>
            </a:r>
            <a:r>
              <a:rPr lang="cs-CZ" sz="2800" dirty="0" err="1" smtClean="0"/>
              <a:t>Sense</a:t>
            </a:r>
            <a:r>
              <a:rPr lang="cs-CZ" sz="2800" dirty="0" smtClean="0"/>
              <a:t> </a:t>
            </a:r>
            <a:r>
              <a:rPr lang="cs-CZ" sz="2800" dirty="0" err="1" smtClean="0"/>
              <a:t>of</a:t>
            </a:r>
            <a:r>
              <a:rPr lang="cs-CZ" sz="2800" dirty="0" smtClean="0"/>
              <a:t> </a:t>
            </a:r>
            <a:r>
              <a:rPr lang="cs-CZ" sz="2800" dirty="0" err="1" smtClean="0"/>
              <a:t>Today´s</a:t>
            </a:r>
            <a:r>
              <a:rPr lang="cs-CZ" sz="2800" dirty="0" smtClean="0"/>
              <a:t> </a:t>
            </a:r>
            <a:r>
              <a:rPr lang="cs-CZ" sz="2800" dirty="0" err="1" smtClean="0"/>
              <a:t>Global</a:t>
            </a:r>
            <a:r>
              <a:rPr lang="cs-CZ" sz="2800" dirty="0" smtClean="0"/>
              <a:t> Chaos, </a:t>
            </a:r>
            <a:r>
              <a:rPr lang="cs-CZ" sz="2800" dirty="0"/>
              <a:t>1993</a:t>
            </a:r>
            <a:r>
              <a:rPr lang="cs-CZ" sz="2800" dirty="0" smtClean="0"/>
              <a:t>)</a:t>
            </a:r>
          </a:p>
          <a:p>
            <a:pPr marL="514350" indent="-514350">
              <a:buFont typeface="Wingdings" panose="05000000000000000000" pitchFamily="2" charset="2"/>
              <a:buChar char="v"/>
            </a:pPr>
            <a:r>
              <a:rPr lang="cs-CZ" sz="2800" dirty="0" err="1" smtClean="0"/>
              <a:t>What</a:t>
            </a:r>
            <a:r>
              <a:rPr lang="cs-CZ" sz="2800" dirty="0" smtClean="0"/>
              <a:t> </a:t>
            </a:r>
            <a:r>
              <a:rPr lang="cs-CZ" sz="2800" dirty="0" err="1" smtClean="0"/>
              <a:t>about</a:t>
            </a:r>
            <a:r>
              <a:rPr lang="cs-CZ" sz="2800" dirty="0" smtClean="0"/>
              <a:t> </a:t>
            </a:r>
            <a:r>
              <a:rPr lang="cs-CZ" sz="2800" dirty="0" err="1" smtClean="0"/>
              <a:t>mass</a:t>
            </a:r>
            <a:r>
              <a:rPr lang="cs-CZ" sz="2800" dirty="0" smtClean="0"/>
              <a:t> </a:t>
            </a:r>
            <a:r>
              <a:rPr lang="cs-CZ" sz="2800" dirty="0" err="1" smtClean="0"/>
              <a:t>desinformation</a:t>
            </a:r>
            <a:r>
              <a:rPr lang="cs-CZ" sz="2800" dirty="0" smtClean="0"/>
              <a:t> to </a:t>
            </a:r>
            <a:r>
              <a:rPr lang="cs-CZ" sz="2800" dirty="0" err="1" smtClean="0"/>
              <a:t>get</a:t>
            </a:r>
            <a:r>
              <a:rPr lang="cs-CZ" sz="2800" dirty="0" smtClean="0"/>
              <a:t> </a:t>
            </a:r>
            <a:r>
              <a:rPr lang="cs-CZ" sz="2800" dirty="0" err="1" smtClean="0"/>
              <a:t>the</a:t>
            </a:r>
            <a:r>
              <a:rPr lang="cs-CZ" sz="2800" dirty="0" smtClean="0"/>
              <a:t> support </a:t>
            </a:r>
            <a:r>
              <a:rPr lang="cs-CZ" sz="2800" dirty="0" err="1" smtClean="0"/>
              <a:t>of</a:t>
            </a:r>
            <a:r>
              <a:rPr lang="cs-CZ" sz="2800" dirty="0" smtClean="0"/>
              <a:t> </a:t>
            </a:r>
            <a:r>
              <a:rPr lang="cs-CZ" sz="2800" dirty="0" err="1" smtClean="0"/>
              <a:t>population</a:t>
            </a:r>
            <a:r>
              <a:rPr lang="cs-CZ" sz="2800" dirty="0" smtClean="0"/>
              <a:t>? </a:t>
            </a:r>
            <a:r>
              <a:rPr lang="cs-CZ" sz="2800" dirty="0" err="1" smtClean="0"/>
              <a:t>Is</a:t>
            </a:r>
            <a:r>
              <a:rPr lang="cs-CZ" sz="2800" dirty="0" smtClean="0"/>
              <a:t> </a:t>
            </a:r>
            <a:r>
              <a:rPr lang="cs-CZ" sz="2800" dirty="0" err="1" smtClean="0"/>
              <a:t>it</a:t>
            </a:r>
            <a:r>
              <a:rPr lang="cs-CZ" sz="2800" dirty="0" smtClean="0"/>
              <a:t> </a:t>
            </a:r>
            <a:r>
              <a:rPr lang="cs-CZ" sz="2800" dirty="0" err="1" smtClean="0"/>
              <a:t>moral</a:t>
            </a:r>
            <a:r>
              <a:rPr lang="cs-CZ" sz="2800" dirty="0" smtClean="0"/>
              <a:t>?</a:t>
            </a:r>
          </a:p>
          <a:p>
            <a:pPr marL="971550" lvl="1" indent="-514350">
              <a:buFont typeface="Wingdings" panose="05000000000000000000" pitchFamily="2" charset="2"/>
              <a:buChar char="v"/>
            </a:pPr>
            <a:r>
              <a:rPr lang="cs-CZ" sz="2800" dirty="0" err="1" smtClean="0"/>
              <a:t>Exaggeration</a:t>
            </a:r>
            <a:r>
              <a:rPr lang="cs-CZ" sz="2800" dirty="0" smtClean="0"/>
              <a:t> </a:t>
            </a:r>
            <a:r>
              <a:rPr lang="cs-CZ" sz="2800" dirty="0" err="1" smtClean="0"/>
              <a:t>of</a:t>
            </a:r>
            <a:r>
              <a:rPr lang="cs-CZ" sz="2800" dirty="0" smtClean="0"/>
              <a:t> </a:t>
            </a:r>
            <a:r>
              <a:rPr lang="cs-CZ" sz="2800" dirty="0" err="1" smtClean="0"/>
              <a:t>enemy´s</a:t>
            </a:r>
            <a:r>
              <a:rPr lang="cs-CZ" sz="2800" dirty="0" smtClean="0"/>
              <a:t> </a:t>
            </a:r>
            <a:r>
              <a:rPr lang="cs-CZ" sz="2800" dirty="0" err="1" smtClean="0"/>
              <a:t>cruelty</a:t>
            </a:r>
            <a:endParaRPr lang="cs-CZ" sz="2800" dirty="0" smtClean="0"/>
          </a:p>
          <a:p>
            <a:pPr marL="971550" lvl="1" indent="-514350">
              <a:buFont typeface="Wingdings" panose="05000000000000000000" pitchFamily="2" charset="2"/>
              <a:buChar char="v"/>
            </a:pPr>
            <a:r>
              <a:rPr lang="cs-CZ" sz="2800" dirty="0" err="1" smtClean="0"/>
              <a:t>Exaggeration</a:t>
            </a:r>
            <a:r>
              <a:rPr lang="cs-CZ" sz="2800" dirty="0" smtClean="0"/>
              <a:t> </a:t>
            </a:r>
            <a:r>
              <a:rPr lang="cs-CZ" sz="2800" dirty="0" err="1" smtClean="0"/>
              <a:t>of</a:t>
            </a:r>
            <a:r>
              <a:rPr lang="cs-CZ" sz="2800" dirty="0" smtClean="0"/>
              <a:t> „</a:t>
            </a:r>
            <a:r>
              <a:rPr lang="cs-CZ" sz="2800" dirty="0" err="1" smtClean="0"/>
              <a:t>what</a:t>
            </a:r>
            <a:r>
              <a:rPr lang="cs-CZ" sz="2800" dirty="0" smtClean="0"/>
              <a:t> </a:t>
            </a:r>
            <a:r>
              <a:rPr lang="cs-CZ" sz="2800" dirty="0" err="1" smtClean="0"/>
              <a:t>is</a:t>
            </a:r>
            <a:r>
              <a:rPr lang="cs-CZ" sz="2800" dirty="0" smtClean="0"/>
              <a:t> in </a:t>
            </a:r>
            <a:r>
              <a:rPr lang="cs-CZ" sz="2800" dirty="0" err="1" smtClean="0"/>
              <a:t>stake</a:t>
            </a:r>
            <a:r>
              <a:rPr lang="cs-CZ" sz="2800" dirty="0" smtClean="0"/>
              <a:t>“</a:t>
            </a:r>
          </a:p>
          <a:p>
            <a:pPr marL="971550" lvl="1" indent="-514350">
              <a:buFont typeface="Wingdings" panose="05000000000000000000" pitchFamily="2" charset="2"/>
              <a:buChar char="v"/>
            </a:pPr>
            <a:r>
              <a:rPr lang="cs-CZ" sz="2800" dirty="0" err="1" smtClean="0"/>
              <a:t>Demonization</a:t>
            </a:r>
            <a:r>
              <a:rPr lang="cs-CZ" sz="2800" dirty="0" smtClean="0"/>
              <a:t> </a:t>
            </a:r>
            <a:r>
              <a:rPr lang="cs-CZ" sz="2800" dirty="0" err="1" smtClean="0"/>
              <a:t>or</a:t>
            </a:r>
            <a:r>
              <a:rPr lang="cs-CZ" sz="2800" dirty="0" smtClean="0"/>
              <a:t> </a:t>
            </a:r>
            <a:r>
              <a:rPr lang="cs-CZ" sz="2800" dirty="0" err="1" smtClean="0"/>
              <a:t>dehumanization</a:t>
            </a:r>
            <a:r>
              <a:rPr lang="cs-CZ" sz="2800" dirty="0" smtClean="0"/>
              <a:t> </a:t>
            </a:r>
            <a:r>
              <a:rPr lang="cs-CZ" sz="2800" dirty="0" err="1" smtClean="0"/>
              <a:t>of</a:t>
            </a:r>
            <a:r>
              <a:rPr lang="cs-CZ" sz="2800" dirty="0" smtClean="0"/>
              <a:t> </a:t>
            </a:r>
            <a:r>
              <a:rPr lang="cs-CZ" sz="2800" dirty="0" err="1" smtClean="0"/>
              <a:t>the</a:t>
            </a:r>
            <a:r>
              <a:rPr lang="cs-CZ" sz="2800" dirty="0" smtClean="0"/>
              <a:t> </a:t>
            </a:r>
            <a:r>
              <a:rPr lang="cs-CZ" sz="2800" dirty="0" err="1" smtClean="0"/>
              <a:t>enemy</a:t>
            </a:r>
            <a:endParaRPr lang="cs-CZ" sz="2800" dirty="0" smtClean="0"/>
          </a:p>
          <a:p>
            <a:pPr marL="971550" lvl="1" indent="-514350">
              <a:buFont typeface="Wingdings" panose="05000000000000000000" pitchFamily="2" charset="2"/>
              <a:buChar char="v"/>
            </a:pPr>
            <a:r>
              <a:rPr lang="cs-CZ" sz="2800" dirty="0" err="1" smtClean="0"/>
              <a:t>Polarization</a:t>
            </a:r>
            <a:r>
              <a:rPr lang="cs-CZ" sz="2800" dirty="0" smtClean="0"/>
              <a:t>: „</a:t>
            </a:r>
            <a:r>
              <a:rPr lang="cs-CZ" sz="2800" dirty="0" err="1" smtClean="0"/>
              <a:t>Who</a:t>
            </a:r>
            <a:r>
              <a:rPr lang="cs-CZ" sz="2800" dirty="0" smtClean="0"/>
              <a:t> </a:t>
            </a:r>
            <a:r>
              <a:rPr lang="cs-CZ" sz="2800" dirty="0" err="1" smtClean="0"/>
              <a:t>is</a:t>
            </a:r>
            <a:r>
              <a:rPr lang="cs-CZ" sz="2800" dirty="0" smtClean="0"/>
              <a:t> not </a:t>
            </a:r>
            <a:r>
              <a:rPr lang="cs-CZ" sz="2800" dirty="0" err="1" smtClean="0"/>
              <a:t>with</a:t>
            </a:r>
            <a:r>
              <a:rPr lang="cs-CZ" sz="2800" dirty="0" smtClean="0"/>
              <a:t> </a:t>
            </a:r>
            <a:r>
              <a:rPr lang="cs-CZ" sz="2800" dirty="0" err="1" smtClean="0"/>
              <a:t>us</a:t>
            </a:r>
            <a:r>
              <a:rPr lang="cs-CZ" sz="2800" dirty="0" smtClean="0"/>
              <a:t>, </a:t>
            </a:r>
            <a:r>
              <a:rPr lang="cs-CZ" sz="2800" dirty="0" err="1" smtClean="0"/>
              <a:t>is</a:t>
            </a:r>
            <a:r>
              <a:rPr lang="cs-CZ" sz="2800" dirty="0" smtClean="0"/>
              <a:t> </a:t>
            </a:r>
            <a:r>
              <a:rPr lang="cs-CZ" sz="2800" dirty="0" err="1" smtClean="0"/>
              <a:t>with</a:t>
            </a:r>
            <a:r>
              <a:rPr lang="cs-CZ" sz="2800" dirty="0" smtClean="0"/>
              <a:t> </a:t>
            </a:r>
            <a:r>
              <a:rPr lang="cs-CZ" sz="2800" dirty="0" err="1" smtClean="0"/>
              <a:t>the</a:t>
            </a:r>
            <a:r>
              <a:rPr lang="cs-CZ" sz="2800" dirty="0" smtClean="0"/>
              <a:t> </a:t>
            </a:r>
            <a:r>
              <a:rPr lang="cs-CZ" sz="2800" dirty="0" err="1" smtClean="0"/>
              <a:t>enemy</a:t>
            </a:r>
            <a:r>
              <a:rPr lang="cs-CZ" sz="2800" dirty="0" smtClean="0"/>
              <a:t>“</a:t>
            </a:r>
          </a:p>
          <a:p>
            <a:pPr marL="971550" lvl="1" indent="-514350">
              <a:buFont typeface="Wingdings" panose="05000000000000000000" pitchFamily="2" charset="2"/>
              <a:buChar char="v"/>
            </a:pPr>
            <a:r>
              <a:rPr lang="cs-CZ" sz="2800" dirty="0" err="1" smtClean="0"/>
              <a:t>God´s</a:t>
            </a:r>
            <a:r>
              <a:rPr lang="cs-CZ" sz="2800" dirty="0" smtClean="0"/>
              <a:t> (</a:t>
            </a:r>
            <a:r>
              <a:rPr lang="cs-CZ" sz="2800" dirty="0" err="1" smtClean="0"/>
              <a:t>or</a:t>
            </a:r>
            <a:r>
              <a:rPr lang="cs-CZ" sz="2800" dirty="0" smtClean="0"/>
              <a:t> </a:t>
            </a:r>
            <a:r>
              <a:rPr lang="cs-CZ" sz="2800" dirty="0" err="1" smtClean="0"/>
              <a:t>ideological</a:t>
            </a:r>
            <a:r>
              <a:rPr lang="cs-CZ" sz="2800" dirty="0" smtClean="0"/>
              <a:t>) support:  „</a:t>
            </a:r>
            <a:r>
              <a:rPr lang="cs-CZ" sz="2800" dirty="0" err="1" smtClean="0"/>
              <a:t>We</a:t>
            </a:r>
            <a:r>
              <a:rPr lang="cs-CZ" sz="2800" dirty="0" smtClean="0"/>
              <a:t> </a:t>
            </a:r>
            <a:r>
              <a:rPr lang="cs-CZ" sz="2800" dirty="0" err="1" smtClean="0"/>
              <a:t>fight</a:t>
            </a:r>
            <a:r>
              <a:rPr lang="cs-CZ" sz="2800" dirty="0" smtClean="0"/>
              <a:t> </a:t>
            </a:r>
            <a:r>
              <a:rPr lang="cs-CZ" sz="2800" dirty="0" err="1" smtClean="0"/>
              <a:t>for</a:t>
            </a:r>
            <a:r>
              <a:rPr lang="cs-CZ" sz="2800" dirty="0" smtClean="0"/>
              <a:t> </a:t>
            </a:r>
            <a:r>
              <a:rPr lang="cs-CZ" sz="2800" dirty="0" err="1" smtClean="0"/>
              <a:t>the</a:t>
            </a:r>
            <a:r>
              <a:rPr lang="cs-CZ" sz="2800" dirty="0" smtClean="0"/>
              <a:t> </a:t>
            </a:r>
            <a:r>
              <a:rPr lang="cs-CZ" sz="2800" dirty="0" err="1" smtClean="0"/>
              <a:t>Good</a:t>
            </a:r>
            <a:r>
              <a:rPr lang="cs-CZ" sz="2800" dirty="0" smtClean="0"/>
              <a:t>“</a:t>
            </a:r>
          </a:p>
          <a:p>
            <a:pPr marL="971550" lvl="1" indent="-514350">
              <a:buFont typeface="Wingdings" panose="05000000000000000000" pitchFamily="2" charset="2"/>
              <a:buChar char="v"/>
            </a:pPr>
            <a:r>
              <a:rPr lang="cs-CZ" sz="2800" dirty="0" smtClean="0"/>
              <a:t>Meta propaganda: :</a:t>
            </a:r>
            <a:r>
              <a:rPr lang="cs-CZ" sz="2800" dirty="0" err="1" smtClean="0"/>
              <a:t>The</a:t>
            </a:r>
            <a:r>
              <a:rPr lang="cs-CZ" sz="2800" dirty="0" smtClean="0"/>
              <a:t> </a:t>
            </a:r>
            <a:r>
              <a:rPr lang="cs-CZ" sz="2800" dirty="0" err="1" smtClean="0"/>
              <a:t>enemy</a:t>
            </a:r>
            <a:r>
              <a:rPr lang="cs-CZ" sz="2800" dirty="0" smtClean="0"/>
              <a:t> </a:t>
            </a:r>
            <a:r>
              <a:rPr lang="cs-CZ" sz="2800" dirty="0" err="1" smtClean="0"/>
              <a:t>always</a:t>
            </a:r>
            <a:r>
              <a:rPr lang="cs-CZ" sz="2800" dirty="0" smtClean="0"/>
              <a:t> </a:t>
            </a:r>
            <a:r>
              <a:rPr lang="cs-CZ" sz="2800" dirty="0" err="1" smtClean="0"/>
              <a:t>lies</a:t>
            </a:r>
            <a:r>
              <a:rPr lang="cs-CZ" sz="2800" dirty="0" smtClean="0"/>
              <a:t>“</a:t>
            </a:r>
          </a:p>
          <a:p>
            <a:pPr marL="971550" lvl="1" indent="-514350">
              <a:buFont typeface="Wingdings" panose="05000000000000000000" pitchFamily="2" charset="2"/>
              <a:buChar char="v"/>
            </a:pPr>
            <a:endParaRPr lang="cs-CZ" sz="2800" dirty="0" smtClean="0"/>
          </a:p>
          <a:p>
            <a:pPr marL="514350" indent="-514350">
              <a:buFont typeface="Wingdings" panose="05000000000000000000" pitchFamily="2" charset="2"/>
              <a:buChar char="v"/>
            </a:pPr>
            <a:endParaRPr lang="cs-CZ" sz="2800" dirty="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79898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David Hume: The Treatise of Human Nature. Book 3 “Morals”, Part 2 “Justice and injustice”, from 1 to </a:t>
            </a:r>
            <a:r>
              <a:rPr lang="en-US" dirty="0" smtClean="0"/>
              <a:t>6</a:t>
            </a:r>
            <a:endParaRPr lang="cs-CZ" dirty="0" smtClean="0"/>
          </a:p>
          <a:p>
            <a:endParaRPr lang="cs-CZ" sz="3600" dirty="0"/>
          </a:p>
          <a:p>
            <a:r>
              <a:rPr lang="cs-CZ" sz="3600" dirty="0" smtClean="0">
                <a:hlinkClick r:id="rId3"/>
              </a:rPr>
              <a:t>David </a:t>
            </a:r>
            <a:r>
              <a:rPr lang="cs-CZ" sz="3600" dirty="0" err="1" smtClean="0">
                <a:hlinkClick r:id="rId3"/>
              </a:rPr>
              <a:t>Hume</a:t>
            </a:r>
            <a:r>
              <a:rPr lang="cs-CZ" sz="3600" dirty="0" smtClean="0">
                <a:hlinkClick r:id="rId3"/>
              </a:rPr>
              <a:t> </a:t>
            </a:r>
            <a:r>
              <a:rPr lang="cs-CZ" sz="3600" dirty="0" smtClean="0"/>
              <a:t>(1711 – 1776)</a:t>
            </a:r>
            <a:endParaRPr lang="cs-CZ" sz="3600" dirty="0"/>
          </a:p>
          <a:p>
            <a:endParaRPr lang="cs-CZ" sz="1800"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2780928"/>
            <a:ext cx="3143250"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6988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Jus</a:t>
            </a:r>
            <a:r>
              <a:rPr lang="cs-CZ" dirty="0" smtClean="0"/>
              <a:t> post </a:t>
            </a:r>
            <a:r>
              <a:rPr lang="cs-CZ" dirty="0" err="1" smtClean="0"/>
              <a:t>bellum</a:t>
            </a:r>
            <a:endParaRPr lang="en-US" dirty="0"/>
          </a:p>
        </p:txBody>
      </p:sp>
      <p:sp>
        <p:nvSpPr>
          <p:cNvPr id="169987" name="Rectangle 3"/>
          <p:cNvSpPr>
            <a:spLocks noGrp="1" noChangeArrowheads="1"/>
          </p:cNvSpPr>
          <p:nvPr>
            <p:ph type="body" idx="1"/>
          </p:nvPr>
        </p:nvSpPr>
        <p:spPr>
          <a:xfrm>
            <a:off x="386953" y="1412776"/>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78941" y="1196752"/>
            <a:ext cx="8640960" cy="5262979"/>
          </a:xfrm>
          <a:prstGeom prst="rect">
            <a:avLst/>
          </a:prstGeom>
        </p:spPr>
        <p:txBody>
          <a:bodyPr wrap="square">
            <a:spAutoFit/>
          </a:bodyPr>
          <a:lstStyle/>
          <a:p>
            <a:pPr marL="514350" indent="-514350">
              <a:buFont typeface="Wingdings" panose="05000000000000000000" pitchFamily="2" charset="2"/>
              <a:buChar char="v"/>
            </a:pPr>
            <a:endParaRPr lang="cs-CZ" sz="2800" dirty="0" smtClean="0"/>
          </a:p>
          <a:p>
            <a:pPr marL="514350" indent="-514350">
              <a:buFont typeface="Wingdings" panose="05000000000000000000" pitchFamily="2" charset="2"/>
              <a:buChar char="v"/>
            </a:pPr>
            <a:r>
              <a:rPr lang="cs-CZ" sz="2800" dirty="0" err="1" smtClean="0"/>
              <a:t>The</a:t>
            </a:r>
            <a:r>
              <a:rPr lang="cs-CZ" sz="2800" dirty="0" smtClean="0"/>
              <a:t> </a:t>
            </a:r>
            <a:r>
              <a:rPr lang="cs-CZ" sz="2800" dirty="0"/>
              <a:t>rule </a:t>
            </a:r>
            <a:r>
              <a:rPr lang="cs-CZ" sz="2800" dirty="0" err="1"/>
              <a:t>of</a:t>
            </a:r>
            <a:r>
              <a:rPr lang="cs-CZ" sz="2800" dirty="0"/>
              <a:t> just </a:t>
            </a:r>
            <a:r>
              <a:rPr lang="cs-CZ" sz="2800" dirty="0" err="1"/>
              <a:t>peace</a:t>
            </a:r>
            <a:r>
              <a:rPr lang="cs-CZ" sz="2800" dirty="0"/>
              <a:t> </a:t>
            </a:r>
          </a:p>
          <a:p>
            <a:pPr marL="971550" lvl="1" indent="-514350">
              <a:buFont typeface="Wingdings" panose="05000000000000000000" pitchFamily="2" charset="2"/>
              <a:buChar char="v"/>
            </a:pPr>
            <a:r>
              <a:rPr lang="cs-CZ" sz="2800" dirty="0" err="1"/>
              <a:t>What</a:t>
            </a:r>
            <a:r>
              <a:rPr lang="cs-CZ" sz="2800" dirty="0"/>
              <a:t> </a:t>
            </a:r>
            <a:r>
              <a:rPr lang="cs-CZ" sz="2800" dirty="0" err="1"/>
              <a:t>about</a:t>
            </a:r>
            <a:r>
              <a:rPr lang="cs-CZ" sz="2800" dirty="0"/>
              <a:t> </a:t>
            </a:r>
            <a:r>
              <a:rPr lang="cs-CZ" sz="2800" dirty="0" err="1"/>
              <a:t>war</a:t>
            </a:r>
            <a:r>
              <a:rPr lang="cs-CZ" sz="2800" dirty="0"/>
              <a:t> </a:t>
            </a:r>
            <a:r>
              <a:rPr lang="cs-CZ" sz="2800" dirty="0" err="1"/>
              <a:t>reparations</a:t>
            </a:r>
            <a:r>
              <a:rPr lang="cs-CZ" sz="2800" dirty="0"/>
              <a:t>?</a:t>
            </a:r>
            <a:endParaRPr lang="cs-CZ" sz="2800" dirty="0" smtClean="0"/>
          </a:p>
          <a:p>
            <a:pPr marL="514350" indent="-514350">
              <a:buFont typeface="Wingdings" panose="05000000000000000000" pitchFamily="2" charset="2"/>
              <a:buChar char="v"/>
            </a:pPr>
            <a:r>
              <a:rPr lang="cs-CZ" sz="2800" dirty="0" err="1" smtClean="0"/>
              <a:t>War</a:t>
            </a:r>
            <a:r>
              <a:rPr lang="cs-CZ" sz="2800" dirty="0" smtClean="0"/>
              <a:t> </a:t>
            </a:r>
            <a:r>
              <a:rPr lang="cs-CZ" sz="2800" dirty="0" err="1" smtClean="0"/>
              <a:t>criminals</a:t>
            </a:r>
            <a:endParaRPr lang="cs-CZ" sz="2800" dirty="0" smtClean="0"/>
          </a:p>
          <a:p>
            <a:pPr marL="514350" indent="-514350">
              <a:buFont typeface="Wingdings" panose="05000000000000000000" pitchFamily="2" charset="2"/>
              <a:buChar char="v"/>
            </a:pPr>
            <a:r>
              <a:rPr lang="cs-CZ" sz="2800" dirty="0" err="1" smtClean="0"/>
              <a:t>How</a:t>
            </a:r>
            <a:r>
              <a:rPr lang="cs-CZ" sz="2800" dirty="0" smtClean="0"/>
              <a:t> </a:t>
            </a:r>
            <a:r>
              <a:rPr lang="cs-CZ" sz="2800" dirty="0" err="1" smtClean="0"/>
              <a:t>can</a:t>
            </a:r>
            <a:r>
              <a:rPr lang="cs-CZ" sz="2800" dirty="0" smtClean="0"/>
              <a:t> </a:t>
            </a:r>
            <a:r>
              <a:rPr lang="cs-CZ" sz="2800" dirty="0" err="1" smtClean="0"/>
              <a:t>we</a:t>
            </a:r>
            <a:r>
              <a:rPr lang="cs-CZ" sz="2800" dirty="0" smtClean="0"/>
              <a:t> </a:t>
            </a:r>
            <a:r>
              <a:rPr lang="cs-CZ" sz="2800" dirty="0" err="1" smtClean="0"/>
              <a:t>fight</a:t>
            </a:r>
            <a:r>
              <a:rPr lang="cs-CZ" sz="2800" dirty="0" smtClean="0"/>
              <a:t> </a:t>
            </a:r>
            <a:r>
              <a:rPr lang="cs-CZ" sz="2800" dirty="0" err="1" smtClean="0"/>
              <a:t>for</a:t>
            </a:r>
            <a:r>
              <a:rPr lang="cs-CZ" sz="2800" dirty="0" smtClean="0"/>
              <a:t> </a:t>
            </a:r>
            <a:r>
              <a:rPr lang="cs-CZ" sz="2800" dirty="0" err="1" smtClean="0"/>
              <a:t>peace</a:t>
            </a:r>
            <a:r>
              <a:rPr lang="cs-CZ" sz="2800" dirty="0" smtClean="0"/>
              <a:t>?</a:t>
            </a:r>
          </a:p>
          <a:p>
            <a:pPr marL="971550" lvl="1" indent="-514350">
              <a:buFont typeface="Wingdings" panose="05000000000000000000" pitchFamily="2" charset="2"/>
              <a:buChar char="v"/>
            </a:pPr>
            <a:r>
              <a:rPr lang="cs-CZ" sz="2800" dirty="0" err="1" smtClean="0"/>
              <a:t>What</a:t>
            </a:r>
            <a:r>
              <a:rPr lang="cs-CZ" sz="2800" dirty="0" smtClean="0"/>
              <a:t> </a:t>
            </a:r>
            <a:r>
              <a:rPr lang="cs-CZ" sz="2800" dirty="0" err="1" smtClean="0"/>
              <a:t>about</a:t>
            </a:r>
            <a:r>
              <a:rPr lang="cs-CZ" sz="2800" dirty="0" smtClean="0"/>
              <a:t> to </a:t>
            </a:r>
            <a:r>
              <a:rPr lang="cs-CZ" sz="2800" dirty="0" err="1" smtClean="0"/>
              <a:t>fight</a:t>
            </a:r>
            <a:r>
              <a:rPr lang="cs-CZ" sz="2800" dirty="0" smtClean="0"/>
              <a:t> </a:t>
            </a:r>
            <a:r>
              <a:rPr lang="cs-CZ" sz="2800" dirty="0" err="1" smtClean="0"/>
              <a:t>agains</a:t>
            </a:r>
            <a:r>
              <a:rPr lang="cs-CZ" sz="2800" dirty="0" smtClean="0"/>
              <a:t> </a:t>
            </a:r>
            <a:r>
              <a:rPr lang="cs-CZ" sz="2800" dirty="0" err="1" smtClean="0"/>
              <a:t>the</a:t>
            </a:r>
            <a:r>
              <a:rPr lang="cs-CZ" sz="2800" dirty="0" smtClean="0"/>
              <a:t> </a:t>
            </a:r>
            <a:r>
              <a:rPr lang="cs-CZ" sz="2800" dirty="0" err="1" smtClean="0"/>
              <a:t>weapon</a:t>
            </a:r>
            <a:r>
              <a:rPr lang="cs-CZ" sz="2800" dirty="0" smtClean="0"/>
              <a:t> </a:t>
            </a:r>
            <a:r>
              <a:rPr lang="cs-CZ" sz="2800" dirty="0" err="1" smtClean="0"/>
              <a:t>industry</a:t>
            </a:r>
            <a:r>
              <a:rPr lang="cs-CZ" sz="2800" dirty="0" smtClean="0"/>
              <a:t>?</a:t>
            </a:r>
          </a:p>
          <a:p>
            <a:pPr marL="971550" lvl="1" indent="-514350">
              <a:buFont typeface="Wingdings" panose="05000000000000000000" pitchFamily="2" charset="2"/>
              <a:buChar char="v"/>
            </a:pPr>
            <a:r>
              <a:rPr lang="cs-CZ" sz="2800" dirty="0" err="1" smtClean="0"/>
              <a:t>What</a:t>
            </a:r>
            <a:r>
              <a:rPr lang="cs-CZ" sz="2800" dirty="0" smtClean="0"/>
              <a:t> </a:t>
            </a:r>
            <a:r>
              <a:rPr lang="cs-CZ" sz="2800" dirty="0" err="1" smtClean="0"/>
              <a:t>about</a:t>
            </a:r>
            <a:r>
              <a:rPr lang="cs-CZ" sz="2800" dirty="0" smtClean="0"/>
              <a:t> to </a:t>
            </a:r>
            <a:r>
              <a:rPr lang="cs-CZ" sz="2800" dirty="0" err="1" smtClean="0"/>
              <a:t>change</a:t>
            </a:r>
            <a:r>
              <a:rPr lang="cs-CZ" sz="2800" dirty="0" smtClean="0"/>
              <a:t> to </a:t>
            </a:r>
            <a:r>
              <a:rPr lang="cs-CZ" sz="2800" dirty="0" err="1" smtClean="0"/>
              <a:t>professional</a:t>
            </a:r>
            <a:r>
              <a:rPr lang="cs-CZ" sz="2800" dirty="0" smtClean="0"/>
              <a:t> </a:t>
            </a:r>
            <a:r>
              <a:rPr lang="cs-CZ" sz="2800" dirty="0" err="1" smtClean="0"/>
              <a:t>armies</a:t>
            </a:r>
            <a:r>
              <a:rPr lang="cs-CZ" sz="2800" dirty="0" smtClean="0"/>
              <a:t>?</a:t>
            </a:r>
          </a:p>
          <a:p>
            <a:pPr marL="971550" lvl="1" indent="-514350">
              <a:buFont typeface="Wingdings" panose="05000000000000000000" pitchFamily="2" charset="2"/>
              <a:buChar char="v"/>
            </a:pPr>
            <a:r>
              <a:rPr lang="cs-CZ" sz="2800" dirty="0" err="1" smtClean="0"/>
              <a:t>What</a:t>
            </a:r>
            <a:r>
              <a:rPr lang="cs-CZ" sz="2800" dirty="0" smtClean="0"/>
              <a:t> </a:t>
            </a:r>
            <a:r>
              <a:rPr lang="cs-CZ" sz="2800" dirty="0" err="1" smtClean="0"/>
              <a:t>about</a:t>
            </a:r>
            <a:r>
              <a:rPr lang="cs-CZ" sz="2800" dirty="0" smtClean="0"/>
              <a:t> </a:t>
            </a:r>
            <a:r>
              <a:rPr lang="cs-CZ" sz="2800" dirty="0" err="1" smtClean="0"/>
              <a:t>international</a:t>
            </a:r>
            <a:r>
              <a:rPr lang="cs-CZ" sz="2800" dirty="0" smtClean="0"/>
              <a:t> </a:t>
            </a:r>
            <a:r>
              <a:rPr lang="cs-CZ" sz="2800" dirty="0" err="1" smtClean="0"/>
              <a:t>control</a:t>
            </a:r>
            <a:r>
              <a:rPr lang="cs-CZ" sz="2800" dirty="0" smtClean="0"/>
              <a:t> </a:t>
            </a:r>
            <a:r>
              <a:rPr lang="cs-CZ" sz="2800" dirty="0" err="1" smtClean="0"/>
              <a:t>of</a:t>
            </a:r>
            <a:r>
              <a:rPr lang="cs-CZ" sz="2800" dirty="0" smtClean="0"/>
              <a:t> </a:t>
            </a:r>
            <a:r>
              <a:rPr lang="cs-CZ" sz="2800" dirty="0" err="1" smtClean="0"/>
              <a:t>weapons</a:t>
            </a:r>
            <a:r>
              <a:rPr lang="cs-CZ" sz="2800" dirty="0" smtClean="0"/>
              <a:t> and </a:t>
            </a:r>
            <a:r>
              <a:rPr lang="cs-CZ" sz="2800" dirty="0" err="1" smtClean="0"/>
              <a:t>technologies</a:t>
            </a:r>
            <a:r>
              <a:rPr lang="cs-CZ" sz="2800" dirty="0" smtClean="0"/>
              <a:t>?</a:t>
            </a:r>
          </a:p>
          <a:p>
            <a:pPr marL="514350" indent="-514350">
              <a:buFont typeface="Wingdings" panose="05000000000000000000" pitchFamily="2" charset="2"/>
              <a:buChar char="v"/>
            </a:pPr>
            <a:endParaRPr lang="cs-CZ" sz="2800" dirty="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09386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David Hume: The Treatise of Human Nature. Book 3 “Morals”, Part 2 “Justice and injustice”, from 1 to </a:t>
            </a:r>
            <a:r>
              <a:rPr lang="en-US" dirty="0" smtClean="0"/>
              <a:t>6</a:t>
            </a:r>
            <a:endParaRPr lang="cs-CZ" dirty="0" smtClean="0"/>
          </a:p>
          <a:p>
            <a:endParaRPr lang="cs-CZ" sz="3600" dirty="0"/>
          </a:p>
          <a:p>
            <a:r>
              <a:rPr lang="cs-CZ" sz="3600" dirty="0" smtClean="0">
                <a:hlinkClick r:id="rId3"/>
              </a:rPr>
              <a:t>David </a:t>
            </a:r>
            <a:r>
              <a:rPr lang="cs-CZ" sz="3600" dirty="0" err="1" smtClean="0">
                <a:hlinkClick r:id="rId3"/>
              </a:rPr>
              <a:t>Hume</a:t>
            </a:r>
            <a:r>
              <a:rPr lang="cs-CZ" sz="3600" dirty="0" smtClean="0">
                <a:hlinkClick r:id="rId3"/>
              </a:rPr>
              <a:t> </a:t>
            </a:r>
            <a:r>
              <a:rPr lang="cs-CZ" sz="3600" dirty="0" smtClean="0"/>
              <a:t>(1711 – 1776)</a:t>
            </a:r>
            <a:endParaRPr lang="cs-CZ" sz="3600" dirty="0"/>
          </a:p>
          <a:p>
            <a:endParaRPr lang="cs-CZ" sz="1800" dirty="0" smtClean="0"/>
          </a:p>
          <a:p>
            <a:r>
              <a:rPr lang="en-US" dirty="0"/>
              <a:t>An opponent of </a:t>
            </a:r>
            <a:r>
              <a:rPr lang="en-US" dirty="0" smtClean="0"/>
              <a:t>philosophical</a:t>
            </a:r>
            <a:r>
              <a:rPr lang="cs-CZ" dirty="0" smtClean="0"/>
              <a:t> </a:t>
            </a:r>
            <a:r>
              <a:rPr lang="cs-CZ" dirty="0" err="1" smtClean="0"/>
              <a:t>rationalists</a:t>
            </a:r>
            <a:r>
              <a:rPr lang="en-US" dirty="0" smtClean="0"/>
              <a:t>, </a:t>
            </a:r>
            <a:r>
              <a:rPr lang="en-US" dirty="0"/>
              <a:t>Hume held that passions rather than reason govern human </a:t>
            </a:r>
            <a:r>
              <a:rPr lang="en-US" dirty="0" err="1" smtClean="0"/>
              <a:t>behaviour</a:t>
            </a:r>
            <a:r>
              <a:rPr lang="cs-CZ" dirty="0" smtClean="0"/>
              <a:t>. </a:t>
            </a:r>
            <a:r>
              <a:rPr lang="en-US" dirty="0" smtClean="0"/>
              <a:t>Hume </a:t>
            </a:r>
            <a:r>
              <a:rPr lang="en-US" dirty="0"/>
              <a:t>was also </a:t>
            </a:r>
            <a:r>
              <a:rPr lang="en-US" dirty="0" smtClean="0"/>
              <a:t>a</a:t>
            </a:r>
            <a:r>
              <a:rPr lang="cs-CZ" dirty="0" smtClean="0"/>
              <a:t> </a:t>
            </a:r>
            <a:r>
              <a:rPr lang="cs-CZ" dirty="0" err="1" smtClean="0"/>
              <a:t>sentimentalist</a:t>
            </a:r>
            <a:r>
              <a:rPr lang="en-US" dirty="0" smtClean="0"/>
              <a:t> </a:t>
            </a:r>
            <a:r>
              <a:rPr lang="en-US" dirty="0"/>
              <a:t>who held that ethics are based on emotion or sentiment rather than abstract moral principle. He maintained an early commitment to naturalistic explanations of moral phenomena and is usually accepted by historians of European philosophy to have first clearly expounded the </a:t>
            </a:r>
            <a:r>
              <a:rPr lang="en-US" dirty="0" smtClean="0"/>
              <a:t>idea </a:t>
            </a:r>
            <a:r>
              <a:rPr lang="en-US" dirty="0"/>
              <a:t>that a statement of fact alone can never give rise to </a:t>
            </a:r>
            <a:r>
              <a:rPr lang="en-US" dirty="0" smtClean="0"/>
              <a:t>a</a:t>
            </a:r>
            <a:r>
              <a:rPr lang="cs-CZ" dirty="0" smtClean="0"/>
              <a:t> normative</a:t>
            </a:r>
            <a:r>
              <a:rPr lang="en-US" dirty="0" smtClean="0"/>
              <a:t> </a:t>
            </a:r>
            <a:r>
              <a:rPr lang="en-US" dirty="0"/>
              <a:t>conclusion of what </a:t>
            </a:r>
            <a:r>
              <a:rPr lang="en-US" i="1" dirty="0"/>
              <a:t>ought</a:t>
            </a:r>
            <a:r>
              <a:rPr lang="en-US" dirty="0"/>
              <a:t> to be done</a:t>
            </a:r>
            <a:r>
              <a:rPr lang="en-US" dirty="0" smtClean="0"/>
              <a:t>.</a:t>
            </a: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7118917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David Hume: The Treatise of Human Nature. Book 3 “Morals”, Part 2 “Justice and injustice”, from 1 to </a:t>
            </a:r>
            <a:r>
              <a:rPr lang="en-US" dirty="0" smtClean="0"/>
              <a:t>6</a:t>
            </a:r>
            <a:endParaRPr lang="cs-CZ" dirty="0" smtClean="0"/>
          </a:p>
          <a:p>
            <a:endParaRPr lang="cs-CZ" sz="3600" dirty="0"/>
          </a:p>
          <a:p>
            <a:r>
              <a:rPr lang="en-US" dirty="0"/>
              <a:t>The </a:t>
            </a:r>
            <a:r>
              <a:rPr lang="en-US" i="1" dirty="0">
                <a:hlinkClick r:id="rId3"/>
              </a:rPr>
              <a:t>Treatise</a:t>
            </a:r>
            <a:r>
              <a:rPr lang="en-US" dirty="0"/>
              <a:t> is a classic statement of </a:t>
            </a:r>
            <a:r>
              <a:rPr lang="en-US" dirty="0" smtClean="0"/>
              <a:t>philosophical</a:t>
            </a:r>
            <a:r>
              <a:rPr lang="cs-CZ" dirty="0" smtClean="0"/>
              <a:t> </a:t>
            </a:r>
            <a:r>
              <a:rPr lang="cs-CZ" dirty="0" err="1" smtClean="0"/>
              <a:t>empiricism</a:t>
            </a:r>
            <a:r>
              <a:rPr lang="cs-CZ" dirty="0" smtClean="0"/>
              <a:t>, </a:t>
            </a:r>
            <a:r>
              <a:rPr lang="cs-CZ" dirty="0" err="1" smtClean="0"/>
              <a:t>scepticism</a:t>
            </a:r>
            <a:r>
              <a:rPr lang="cs-CZ" dirty="0" smtClean="0"/>
              <a:t> and </a:t>
            </a:r>
            <a:r>
              <a:rPr lang="cs-CZ" dirty="0" err="1" smtClean="0"/>
              <a:t>naturalism</a:t>
            </a:r>
            <a:r>
              <a:rPr lang="en-US" dirty="0" smtClean="0"/>
              <a:t>. </a:t>
            </a:r>
            <a:r>
              <a:rPr lang="en-US" dirty="0"/>
              <a:t>In the introduction Hume presents the idea of placing all science and philosophy on a novel foundation: namely, </a:t>
            </a:r>
            <a:r>
              <a:rPr lang="en-US" dirty="0" smtClean="0"/>
              <a:t>an</a:t>
            </a:r>
            <a:r>
              <a:rPr lang="cs-CZ" dirty="0" smtClean="0"/>
              <a:t> </a:t>
            </a:r>
            <a:r>
              <a:rPr lang="cs-CZ" dirty="0" err="1" smtClean="0"/>
              <a:t>empirical</a:t>
            </a:r>
            <a:r>
              <a:rPr lang="cs-CZ" dirty="0" smtClean="0"/>
              <a:t> </a:t>
            </a:r>
            <a:r>
              <a:rPr lang="cs-CZ" dirty="0" err="1" smtClean="0"/>
              <a:t>investigation</a:t>
            </a:r>
            <a:r>
              <a:rPr lang="cs-CZ" dirty="0" smtClean="0"/>
              <a:t> </a:t>
            </a:r>
            <a:r>
              <a:rPr lang="cs-CZ" dirty="0" err="1" smtClean="0"/>
              <a:t>into</a:t>
            </a:r>
            <a:r>
              <a:rPr lang="cs-CZ" dirty="0" smtClean="0"/>
              <a:t> </a:t>
            </a:r>
            <a:r>
              <a:rPr lang="cs-CZ" dirty="0" err="1" smtClean="0"/>
              <a:t>human</a:t>
            </a:r>
            <a:r>
              <a:rPr lang="cs-CZ" dirty="0" smtClean="0"/>
              <a:t> </a:t>
            </a:r>
            <a:r>
              <a:rPr lang="cs-CZ" dirty="0" err="1" smtClean="0"/>
              <a:t>nature</a:t>
            </a:r>
            <a:r>
              <a:rPr lang="cs-CZ" dirty="0" smtClean="0"/>
              <a:t>.</a:t>
            </a:r>
            <a:r>
              <a:rPr lang="en-US" dirty="0" smtClean="0"/>
              <a:t> Impressed by</a:t>
            </a:r>
            <a:r>
              <a:rPr lang="cs-CZ" dirty="0" smtClean="0"/>
              <a:t> Isaac </a:t>
            </a:r>
            <a:r>
              <a:rPr lang="cs-CZ" dirty="0" err="1" smtClean="0"/>
              <a:t>Newton´s</a:t>
            </a:r>
            <a:r>
              <a:rPr lang="en-US" dirty="0" smtClean="0"/>
              <a:t> achievements </a:t>
            </a:r>
            <a:r>
              <a:rPr lang="en-US" dirty="0"/>
              <a:t>in the physical sciences, Hume sought to introduce the same experimental method of reasoning into the study of human psychology, with the aim of discovering the "extent and force of human understanding". </a:t>
            </a: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727197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Jeremy Bentham: An Introduction to the Principles of Moral and Legislation. Chapters 1-4</a:t>
            </a:r>
            <a:r>
              <a:rPr lang="en-US" sz="3200" dirty="0" smtClean="0"/>
              <a:t>.</a:t>
            </a:r>
            <a:endParaRPr lang="cs-CZ" sz="3200" dirty="0" smtClean="0"/>
          </a:p>
          <a:p>
            <a:pPr marL="457200" indent="-457200" algn="l">
              <a:buFont typeface="Wingdings" panose="05000000000000000000" pitchFamily="2" charset="2"/>
              <a:buChar char="q"/>
            </a:pPr>
            <a:r>
              <a:rPr lang="cs-CZ" sz="2800" dirty="0" smtClean="0"/>
              <a:t>„</a:t>
            </a:r>
            <a:r>
              <a:rPr lang="en-US" sz="2800" dirty="0" smtClean="0"/>
              <a:t>Nature </a:t>
            </a:r>
            <a:r>
              <a:rPr lang="en-US" sz="2800" dirty="0"/>
              <a:t>has placed mankind under the governance of two sovereign masters,</a:t>
            </a:r>
            <a:br>
              <a:rPr lang="en-US" sz="2800" dirty="0"/>
            </a:br>
            <a:r>
              <a:rPr lang="en-US" sz="2800" i="1" dirty="0"/>
              <a:t>pain</a:t>
            </a:r>
            <a:r>
              <a:rPr lang="en-US" sz="2800" dirty="0"/>
              <a:t> </a:t>
            </a:r>
            <a:r>
              <a:rPr lang="en-US" sz="2800" dirty="0" smtClean="0"/>
              <a:t>and</a:t>
            </a:r>
            <a:r>
              <a:rPr lang="cs-CZ" sz="2800" dirty="0" smtClean="0"/>
              <a:t> </a:t>
            </a:r>
            <a:r>
              <a:rPr lang="en-US" sz="2800" i="1" dirty="0" smtClean="0"/>
              <a:t>pleasure.</a:t>
            </a:r>
            <a:r>
              <a:rPr lang="cs-CZ" sz="2800" i="1" dirty="0" smtClean="0"/>
              <a:t>“</a:t>
            </a:r>
          </a:p>
          <a:p>
            <a:pPr marL="457200" indent="-457200" algn="l">
              <a:buFont typeface="Wingdings" panose="05000000000000000000" pitchFamily="2" charset="2"/>
              <a:buChar char="q"/>
            </a:pPr>
            <a:r>
              <a:rPr lang="cs-CZ" sz="2800" dirty="0" smtClean="0"/>
              <a:t>„T</a:t>
            </a:r>
            <a:r>
              <a:rPr lang="en-US" sz="2800" dirty="0" smtClean="0"/>
              <a:t>he</a:t>
            </a:r>
            <a:r>
              <a:rPr lang="cs-CZ" sz="2800" dirty="0" smtClean="0"/>
              <a:t> </a:t>
            </a:r>
            <a:r>
              <a:rPr lang="en-US" sz="2800" i="1" dirty="0" smtClean="0"/>
              <a:t>principle </a:t>
            </a:r>
            <a:r>
              <a:rPr lang="en-US" sz="2800" i="1" dirty="0"/>
              <a:t>of </a:t>
            </a:r>
            <a:r>
              <a:rPr lang="en-US" sz="2800" i="1" dirty="0" smtClean="0"/>
              <a:t>utility</a:t>
            </a:r>
            <a:r>
              <a:rPr lang="cs-CZ" sz="2800" dirty="0"/>
              <a:t> </a:t>
            </a:r>
            <a:r>
              <a:rPr lang="en-US" sz="2800" dirty="0" smtClean="0"/>
              <a:t>recognizes </a:t>
            </a:r>
            <a:r>
              <a:rPr lang="en-US" sz="2800" dirty="0"/>
              <a:t>this </a:t>
            </a:r>
            <a:r>
              <a:rPr lang="en-US" sz="2800" dirty="0" smtClean="0"/>
              <a:t>subjection</a:t>
            </a:r>
            <a:r>
              <a:rPr lang="cs-CZ" sz="2800" dirty="0" smtClean="0"/>
              <a:t>.“</a:t>
            </a:r>
          </a:p>
          <a:p>
            <a:pPr marL="457200" indent="-457200" algn="l">
              <a:buFont typeface="Wingdings" panose="05000000000000000000" pitchFamily="2" charset="2"/>
              <a:buChar char="q"/>
            </a:pPr>
            <a:r>
              <a:rPr lang="cs-CZ" sz="2800" dirty="0" smtClean="0"/>
              <a:t>„</a:t>
            </a:r>
            <a:r>
              <a:rPr lang="en-US" sz="2800" dirty="0" smtClean="0"/>
              <a:t>The </a:t>
            </a:r>
            <a:r>
              <a:rPr lang="en-US" sz="2800" dirty="0"/>
              <a:t>community is a </a:t>
            </a:r>
            <a:r>
              <a:rPr lang="en-US" sz="2800" dirty="0" smtClean="0"/>
              <a:t>fictitious</a:t>
            </a:r>
            <a:r>
              <a:rPr lang="cs-CZ" sz="2800" dirty="0" smtClean="0"/>
              <a:t> </a:t>
            </a:r>
            <a:r>
              <a:rPr lang="en-US" sz="2800" i="1" dirty="0" smtClean="0"/>
              <a:t>body</a:t>
            </a:r>
            <a:r>
              <a:rPr lang="en-US" sz="2800" i="1" dirty="0"/>
              <a:t>,</a:t>
            </a:r>
            <a:r>
              <a:rPr lang="en-US" sz="2800" dirty="0"/>
              <a:t> composed of the individual </a:t>
            </a:r>
            <a:r>
              <a:rPr lang="en-US" sz="2800" dirty="0" smtClean="0"/>
              <a:t>persons</a:t>
            </a:r>
            <a:r>
              <a:rPr lang="cs-CZ" sz="2800" dirty="0" smtClean="0"/>
              <a:t>.</a:t>
            </a:r>
            <a:r>
              <a:rPr lang="en-US" sz="2800" dirty="0" smtClean="0"/>
              <a:t> </a:t>
            </a:r>
            <a:r>
              <a:rPr lang="en-US" sz="2800" dirty="0"/>
              <a:t>The interest of the community then </a:t>
            </a:r>
            <a:r>
              <a:rPr lang="en-US" sz="2800" dirty="0" smtClean="0"/>
              <a:t>is</a:t>
            </a:r>
            <a:r>
              <a:rPr lang="cs-CZ" sz="2800" dirty="0" smtClean="0"/>
              <a:t> </a:t>
            </a:r>
            <a:r>
              <a:rPr lang="en-US" sz="2800" dirty="0" smtClean="0"/>
              <a:t>the </a:t>
            </a:r>
            <a:r>
              <a:rPr lang="en-US" sz="2800" dirty="0"/>
              <a:t>sum of the interests of the several members who compose it</a:t>
            </a:r>
            <a:r>
              <a:rPr lang="en-US" sz="2800" dirty="0" smtClean="0"/>
              <a:t>.</a:t>
            </a:r>
            <a:r>
              <a:rPr lang="cs-CZ" sz="2800" dirty="0" smtClean="0"/>
              <a:t>“</a:t>
            </a:r>
            <a:endParaRPr lang="cs-CZ" sz="2800" dirty="0"/>
          </a:p>
        </p:txBody>
      </p:sp>
    </p:spTree>
    <p:extLst>
      <p:ext uri="{BB962C8B-B14F-4D97-AF65-F5344CB8AC3E}">
        <p14:creationId xmlns:p14="http://schemas.microsoft.com/office/powerpoint/2010/main" val="120399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Jeremy Bentham: An Introduction to the Principles of Moral and Legislation. Chapters 1-4</a:t>
            </a:r>
            <a:r>
              <a:rPr lang="en-US" sz="3200" dirty="0" smtClean="0"/>
              <a:t>.</a:t>
            </a:r>
            <a:endParaRPr lang="cs-CZ" sz="3200" dirty="0" smtClean="0"/>
          </a:p>
          <a:p>
            <a:pPr marL="457200" indent="-457200" algn="l">
              <a:buFont typeface="Wingdings" panose="05000000000000000000" pitchFamily="2" charset="2"/>
              <a:buChar char="q"/>
            </a:pPr>
            <a:r>
              <a:rPr lang="cs-CZ" sz="2800" dirty="0" smtClean="0"/>
              <a:t>„</a:t>
            </a:r>
            <a:r>
              <a:rPr lang="en-US" sz="2800" dirty="0" smtClean="0"/>
              <a:t>Is </a:t>
            </a:r>
            <a:r>
              <a:rPr lang="cs-CZ" sz="2800" dirty="0" err="1" smtClean="0"/>
              <a:t>the</a:t>
            </a:r>
            <a:r>
              <a:rPr lang="cs-CZ" sz="2800" dirty="0" smtClean="0"/>
              <a:t> </a:t>
            </a:r>
            <a:r>
              <a:rPr lang="cs-CZ" sz="2800" dirty="0" err="1" smtClean="0"/>
              <a:t>principle</a:t>
            </a:r>
            <a:r>
              <a:rPr lang="cs-CZ" sz="2800" dirty="0" smtClean="0"/>
              <a:t> </a:t>
            </a:r>
            <a:r>
              <a:rPr lang="cs-CZ" sz="2800" dirty="0" err="1" smtClean="0"/>
              <a:t>of</a:t>
            </a:r>
            <a:r>
              <a:rPr lang="cs-CZ" sz="2800" dirty="0" smtClean="0"/>
              <a:t> utility</a:t>
            </a:r>
            <a:r>
              <a:rPr lang="en-US" sz="2800" dirty="0" smtClean="0"/>
              <a:t> </a:t>
            </a:r>
            <a:r>
              <a:rPr lang="en-US" sz="2800" dirty="0"/>
              <a:t>susceptible of any direct proof? it should seem not: for that which is used to prove every thing else, cannot itself be proved: a chain of proofs must have their commencement somewhere. To give such proof is as impossible as it is needless</a:t>
            </a:r>
            <a:r>
              <a:rPr lang="en-US" sz="2800" dirty="0" smtClean="0"/>
              <a:t>.</a:t>
            </a:r>
            <a:r>
              <a:rPr lang="cs-CZ" sz="2800" dirty="0" smtClean="0"/>
              <a:t>“</a:t>
            </a:r>
          </a:p>
          <a:p>
            <a:pPr marL="457200" indent="-457200" algn="l">
              <a:buFont typeface="Wingdings" panose="05000000000000000000" pitchFamily="2" charset="2"/>
              <a:buChar char="q"/>
            </a:pPr>
            <a:r>
              <a:rPr lang="cs-CZ" sz="2800" dirty="0" smtClean="0"/>
              <a:t>„</a:t>
            </a:r>
            <a:r>
              <a:rPr lang="en-US" sz="2800" dirty="0" smtClean="0"/>
              <a:t>To </a:t>
            </a:r>
            <a:r>
              <a:rPr lang="en-US" sz="2800" dirty="0"/>
              <a:t>prove any other principle, therefore, to be a wrong one, there needs no more than just to show it to be what it is, a principle of which the dictates are in some point or other different from those of the principle of utility: to state it is to confute it</a:t>
            </a:r>
            <a:r>
              <a:rPr lang="en-US" sz="2800" dirty="0" smtClean="0"/>
              <a:t>.</a:t>
            </a:r>
            <a:r>
              <a:rPr lang="cs-CZ" sz="2800" dirty="0" smtClean="0"/>
              <a:t>“</a:t>
            </a:r>
          </a:p>
          <a:p>
            <a:pPr marL="457200" indent="-457200" algn="l">
              <a:buFont typeface="Wingdings" panose="05000000000000000000" pitchFamily="2" charset="2"/>
              <a:buChar char="q"/>
            </a:pPr>
            <a:endParaRPr lang="cs-CZ" sz="2800" dirty="0"/>
          </a:p>
        </p:txBody>
      </p:sp>
    </p:spTree>
    <p:extLst>
      <p:ext uri="{BB962C8B-B14F-4D97-AF65-F5344CB8AC3E}">
        <p14:creationId xmlns:p14="http://schemas.microsoft.com/office/powerpoint/2010/main" val="1262560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Jeremy Bentham: An Introduction to the Principles of Moral and Legislation. Chapters 1-4</a:t>
            </a:r>
            <a:r>
              <a:rPr lang="en-US" sz="3200" dirty="0" smtClean="0"/>
              <a:t>.</a:t>
            </a:r>
            <a:endParaRPr lang="cs-CZ" sz="3200" dirty="0" smtClean="0"/>
          </a:p>
          <a:p>
            <a:pPr marL="457200" indent="-457200" algn="l">
              <a:buFont typeface="Wingdings" panose="05000000000000000000" pitchFamily="2" charset="2"/>
              <a:buChar char="q"/>
            </a:pPr>
            <a:r>
              <a:rPr lang="cs-CZ" sz="2800" dirty="0" smtClean="0"/>
              <a:t>„</a:t>
            </a:r>
            <a:r>
              <a:rPr lang="en-US" sz="2800" dirty="0" smtClean="0"/>
              <a:t>It </a:t>
            </a:r>
            <a:r>
              <a:rPr lang="en-US" sz="2800" dirty="0"/>
              <a:t>has been shown that the happiness of the individuals, of whom a community is composed, that is their pleasures and their security, is the end and the sole end which the legislator ought to have in view: the sole standard, in conformity to which each individual ought, as far as depends upon the legislator, to be</a:t>
            </a:r>
            <a:br>
              <a:rPr lang="en-US" sz="2800" dirty="0"/>
            </a:br>
            <a:r>
              <a:rPr lang="en-US" sz="2800" i="1" dirty="0"/>
              <a:t>made</a:t>
            </a:r>
            <a:r>
              <a:rPr lang="en-US" sz="2800" dirty="0"/>
              <a:t> to fashion his </a:t>
            </a:r>
            <a:r>
              <a:rPr lang="en-US" sz="2800" dirty="0" err="1"/>
              <a:t>behaviour</a:t>
            </a:r>
            <a:r>
              <a:rPr lang="en-US" sz="2800" dirty="0"/>
              <a:t>. But whether it be this or any thing else that is to be</a:t>
            </a:r>
            <a:br>
              <a:rPr lang="en-US" sz="2800" dirty="0"/>
            </a:br>
            <a:r>
              <a:rPr lang="en-US" sz="2800" i="1" dirty="0"/>
              <a:t>done,</a:t>
            </a:r>
            <a:r>
              <a:rPr lang="en-US" sz="2800" dirty="0"/>
              <a:t> there is nothing by which a man can ultimately be</a:t>
            </a:r>
            <a:br>
              <a:rPr lang="en-US" sz="2800" dirty="0"/>
            </a:br>
            <a:r>
              <a:rPr lang="en-US" sz="2800" i="1" dirty="0"/>
              <a:t>made</a:t>
            </a:r>
            <a:r>
              <a:rPr lang="en-US" sz="2800" dirty="0"/>
              <a:t> to do it, but either pain or pleasure</a:t>
            </a:r>
            <a:r>
              <a:rPr lang="en-US" sz="2800" dirty="0" smtClean="0"/>
              <a:t>.</a:t>
            </a:r>
            <a:r>
              <a:rPr lang="cs-CZ" sz="2800" dirty="0" smtClean="0"/>
              <a:t>“</a:t>
            </a:r>
            <a:endParaRPr lang="cs-CZ" sz="2800" dirty="0"/>
          </a:p>
        </p:txBody>
      </p:sp>
    </p:spTree>
    <p:extLst>
      <p:ext uri="{BB962C8B-B14F-4D97-AF65-F5344CB8AC3E}">
        <p14:creationId xmlns:p14="http://schemas.microsoft.com/office/powerpoint/2010/main" val="2332227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Jeremy Bentham: An Introduction to the Principles of Moral and Legislation. Chapters 1-4</a:t>
            </a:r>
            <a:r>
              <a:rPr lang="en-US" sz="3200" dirty="0" smtClean="0"/>
              <a:t>.</a:t>
            </a:r>
            <a:endParaRPr lang="cs-CZ" sz="3200" dirty="0" smtClean="0"/>
          </a:p>
          <a:p>
            <a:pPr marL="457200" indent="-457200" algn="l">
              <a:buFont typeface="Wingdings" panose="05000000000000000000" pitchFamily="2" charset="2"/>
              <a:buChar char="q"/>
            </a:pPr>
            <a:r>
              <a:rPr lang="cs-CZ" sz="2800" dirty="0" smtClean="0"/>
              <a:t>„</a:t>
            </a:r>
            <a:r>
              <a:rPr lang="en-US" sz="2800" dirty="0" smtClean="0"/>
              <a:t>Pleasures </a:t>
            </a:r>
            <a:r>
              <a:rPr lang="en-US" sz="2800" dirty="0"/>
              <a:t>then, and the avoidance of pains, are the</a:t>
            </a:r>
            <a:br>
              <a:rPr lang="en-US" sz="2800" dirty="0"/>
            </a:br>
            <a:r>
              <a:rPr lang="en-US" sz="2800" i="1" dirty="0"/>
              <a:t>ends</a:t>
            </a:r>
            <a:r>
              <a:rPr lang="en-US" sz="2800" dirty="0"/>
              <a:t> that the legislator has in view; it </a:t>
            </a:r>
            <a:r>
              <a:rPr lang="en-US" sz="2800" dirty="0" err="1"/>
              <a:t>behoves</a:t>
            </a:r>
            <a:r>
              <a:rPr lang="en-US" sz="2800" dirty="0"/>
              <a:t> him therefore to understand their</a:t>
            </a:r>
            <a:br>
              <a:rPr lang="en-US" sz="2800" dirty="0"/>
            </a:br>
            <a:r>
              <a:rPr lang="en-US" sz="2800" i="1" dirty="0"/>
              <a:t>value.</a:t>
            </a:r>
            <a:r>
              <a:rPr lang="en-US" sz="2800" dirty="0"/>
              <a:t> Pleasures and pains are the</a:t>
            </a:r>
            <a:br>
              <a:rPr lang="en-US" sz="2800" dirty="0"/>
            </a:br>
            <a:r>
              <a:rPr lang="en-US" sz="2800" i="1" dirty="0"/>
              <a:t>instruments</a:t>
            </a:r>
            <a:r>
              <a:rPr lang="en-US" sz="2800" dirty="0"/>
              <a:t> he has to work with: it </a:t>
            </a:r>
            <a:r>
              <a:rPr lang="en-US" sz="2800" dirty="0" err="1"/>
              <a:t>behoves</a:t>
            </a:r>
            <a:r>
              <a:rPr lang="en-US" sz="2800" dirty="0"/>
              <a:t> him therefore to understand their force, which is again, in other words, their value</a:t>
            </a:r>
            <a:r>
              <a:rPr lang="en-US" sz="2800" dirty="0" smtClean="0"/>
              <a:t>.</a:t>
            </a:r>
            <a:r>
              <a:rPr lang="cs-CZ" sz="2800" dirty="0" smtClean="0"/>
              <a:t>“</a:t>
            </a:r>
            <a:endParaRPr lang="cs-CZ" sz="2800" dirty="0"/>
          </a:p>
        </p:txBody>
      </p:sp>
    </p:spTree>
    <p:extLst>
      <p:ext uri="{BB962C8B-B14F-4D97-AF65-F5344CB8AC3E}">
        <p14:creationId xmlns:p14="http://schemas.microsoft.com/office/powerpoint/2010/main" val="77693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553200"/>
          </a:xfrm>
        </p:spPr>
        <p:txBody>
          <a:bodyPr>
            <a:normAutofit/>
          </a:bodyPr>
          <a:lstStyle/>
          <a:p>
            <a:pPr algn="l"/>
            <a:r>
              <a:rPr lang="en-US" sz="3200" dirty="0"/>
              <a:t>Ludwig von Mises: </a:t>
            </a:r>
            <a:r>
              <a:rPr lang="en-US" sz="3200" dirty="0">
                <a:hlinkClick r:id="rId2"/>
              </a:rPr>
              <a:t>Human Action</a:t>
            </a:r>
            <a:r>
              <a:rPr lang="en-US" sz="3200" dirty="0"/>
              <a:t>. </a:t>
            </a:r>
            <a:r>
              <a:rPr lang="en-US" sz="3200" dirty="0" smtClean="0"/>
              <a:t>Introduction</a:t>
            </a:r>
            <a:r>
              <a:rPr lang="en-US" sz="3200" dirty="0"/>
              <a:t>  and Chapter I "Acting Man" </a:t>
            </a:r>
            <a:endParaRPr lang="cs-CZ" sz="3200" dirty="0" smtClean="0"/>
          </a:p>
          <a:p>
            <a:pPr marL="457200" indent="-457200" algn="l">
              <a:buFont typeface="Wingdings" panose="05000000000000000000" pitchFamily="2" charset="2"/>
              <a:buChar char="q"/>
            </a:pPr>
            <a:r>
              <a:rPr lang="cs-CZ" sz="3200" dirty="0" smtClean="0"/>
              <a:t>E</a:t>
            </a:r>
            <a:r>
              <a:rPr lang="en-US" sz="3200" dirty="0" err="1" smtClean="0"/>
              <a:t>conomics</a:t>
            </a:r>
            <a:r>
              <a:rPr lang="en-US" sz="3200" dirty="0" smtClean="0"/>
              <a:t> </a:t>
            </a:r>
            <a:r>
              <a:rPr lang="en-US" sz="3200" dirty="0"/>
              <a:t>emerged as a science when a regularity in the sequence and interdependence of market phenomena was discovered</a:t>
            </a:r>
            <a:r>
              <a:rPr lang="en-US" sz="3200" dirty="0" smtClean="0"/>
              <a:t>.</a:t>
            </a:r>
            <a:endParaRPr lang="cs-CZ" sz="3200" dirty="0" smtClean="0"/>
          </a:p>
          <a:p>
            <a:pPr marL="457200" indent="-457200" algn="l">
              <a:buFont typeface="Wingdings" panose="05000000000000000000" pitchFamily="2" charset="2"/>
              <a:buChar char="q"/>
            </a:pPr>
            <a:r>
              <a:rPr lang="cs-CZ" sz="3200" dirty="0" smtClean="0"/>
              <a:t>E</a:t>
            </a:r>
            <a:r>
              <a:rPr lang="en-US" sz="3200" dirty="0" err="1" smtClean="0"/>
              <a:t>conomic</a:t>
            </a:r>
            <a:r>
              <a:rPr lang="en-US" sz="3200" dirty="0" smtClean="0"/>
              <a:t> </a:t>
            </a:r>
            <a:r>
              <a:rPr lang="en-US" sz="3200" dirty="0"/>
              <a:t>problems cannot be isolated as they are just a segment of a general science of human </a:t>
            </a:r>
            <a:r>
              <a:rPr lang="en-US" sz="3200" dirty="0" smtClean="0"/>
              <a:t>action</a:t>
            </a:r>
            <a:r>
              <a:rPr lang="cs-CZ" sz="3200" dirty="0" smtClean="0"/>
              <a:t>.</a:t>
            </a:r>
            <a:endParaRPr lang="cs-CZ" sz="3200" dirty="0"/>
          </a:p>
        </p:txBody>
      </p:sp>
    </p:spTree>
    <p:extLst>
      <p:ext uri="{BB962C8B-B14F-4D97-AF65-F5344CB8AC3E}">
        <p14:creationId xmlns:p14="http://schemas.microsoft.com/office/powerpoint/2010/main" val="2563497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2530</TotalTime>
  <Words>1234</Words>
  <Application>Microsoft Office PowerPoint</Application>
  <PresentationFormat>On-screen Show (4:3)</PresentationFormat>
  <Paragraphs>140</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Tok</vt:lpstr>
      <vt:lpstr> </vt:lpstr>
      <vt:lpstr>PowerPoint Presentation</vt:lpstr>
      <vt:lpstr>PowerPoint Presentation</vt:lpstr>
      <vt:lpstr>PowerPoint Presentation</vt:lpstr>
      <vt:lpstr>Discussion of Readings </vt:lpstr>
      <vt:lpstr>Discussion of Readings </vt:lpstr>
      <vt:lpstr>Discussion of Readings </vt:lpstr>
      <vt:lpstr>Discussion of Readings </vt:lpstr>
      <vt:lpstr>Discussion of Readings </vt:lpstr>
      <vt:lpstr>Discussion of Readings </vt:lpstr>
      <vt:lpstr>Outline</vt:lpstr>
      <vt:lpstr>Introduction</vt:lpstr>
      <vt:lpstr>Introduction</vt:lpstr>
      <vt:lpstr>Just war theory</vt:lpstr>
      <vt:lpstr>Jus ad bellum</vt:lpstr>
      <vt:lpstr>Jus ad bellum</vt:lpstr>
      <vt:lpstr>Jus ad bellum</vt:lpstr>
      <vt:lpstr>Jus in bello</vt:lpstr>
      <vt:lpstr>Jus in bello</vt:lpstr>
      <vt:lpstr>Jus post bellum</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183</cp:revision>
  <dcterms:created xsi:type="dcterms:W3CDTF">2003-12-01T09:44:04Z</dcterms:created>
  <dcterms:modified xsi:type="dcterms:W3CDTF">2023-10-25T08:59:51Z</dcterms:modified>
</cp:coreProperties>
</file>