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8"/>
  </p:notesMasterIdLst>
  <p:sldIdLst>
    <p:sldId id="259" r:id="rId3"/>
    <p:sldId id="292" r:id="rId4"/>
    <p:sldId id="260" r:id="rId5"/>
    <p:sldId id="278" r:id="rId6"/>
    <p:sldId id="281" r:id="rId7"/>
    <p:sldId id="277" r:id="rId8"/>
    <p:sldId id="280" r:id="rId9"/>
    <p:sldId id="285" r:id="rId10"/>
    <p:sldId id="284" r:id="rId11"/>
    <p:sldId id="282" r:id="rId12"/>
    <p:sldId id="283" r:id="rId13"/>
    <p:sldId id="293" r:id="rId14"/>
    <p:sldId id="261" r:id="rId15"/>
    <p:sldId id="266" r:id="rId16"/>
    <p:sldId id="262" r:id="rId17"/>
    <p:sldId id="258" r:id="rId18"/>
    <p:sldId id="264" r:id="rId19"/>
    <p:sldId id="265" r:id="rId20"/>
    <p:sldId id="273" r:id="rId21"/>
    <p:sldId id="272" r:id="rId22"/>
    <p:sldId id="290" r:id="rId23"/>
    <p:sldId id="269" r:id="rId24"/>
    <p:sldId id="268" r:id="rId25"/>
    <p:sldId id="291" r:id="rId26"/>
    <p:sldId id="270" r:id="rId27"/>
    <p:sldId id="287" r:id="rId28"/>
    <p:sldId id="279" r:id="rId29"/>
    <p:sldId id="294" r:id="rId30"/>
    <p:sldId id="286" r:id="rId31"/>
    <p:sldId id="289" r:id="rId32"/>
    <p:sldId id="274" r:id="rId33"/>
    <p:sldId id="276" r:id="rId34"/>
    <p:sldId id="296" r:id="rId35"/>
    <p:sldId id="288" r:id="rId36"/>
    <p:sldId id="271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757" autoAdjust="0"/>
  </p:normalViewPr>
  <p:slideViewPr>
    <p:cSldViewPr>
      <p:cViewPr>
        <p:scale>
          <a:sx n="100" d="100"/>
          <a:sy n="100" d="100"/>
        </p:scale>
        <p:origin x="-510" y="7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6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DFEC6-6DE7-48F3-A386-8ACEE83B0B8B}" type="datetimeFigureOut">
              <a:rPr lang="cs-CZ" smtClean="0"/>
              <a:pPr/>
              <a:t>18.04.2023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85252-9B27-41D8-A72E-104B7A5BFC1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63470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85252-9B27-41D8-A72E-104B7A5BFC15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84222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85252-9B27-41D8-A72E-104B7A5BFC15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60566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4734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1692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1309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734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5455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5823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38316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254387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1450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9570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107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83433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30299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63002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18687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>
                <a:solidFill>
                  <a:srgbClr val="FFFFFF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3220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64660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74397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7935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60864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87762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pPr/>
              <a:t>4/18/2023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97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457200"/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457200"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defTabSz="457200"/>
            <a:fld id="{8A7A6979-0714-4377-B894-6BE4C2D6E202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7253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457200"/>
            <a:fld id="{1160EA64-D806-43AC-9DF2-F8C432F32B4C}" type="datetimeFigureOut">
              <a:rPr lang="en-US" smtClean="0">
                <a:solidFill>
                  <a:srgbClr val="000000">
                    <a:alpha val="70000"/>
                  </a:srgbClr>
                </a:solidFill>
              </a:rPr>
              <a:pPr defTabSz="457200"/>
              <a:t>4/18/2023</a:t>
            </a:fld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defTabSz="457200"/>
            <a:fld id="{8A7A6979-0714-4377-B894-6BE4C2D6E202}" type="slidenum">
              <a:rPr lang="en-US" smtClean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519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atena@hbu.cas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Výživa a krmení ryb </a:t>
            </a:r>
            <a:br>
              <a:rPr lang="cs-CZ" b="1" dirty="0" smtClean="0"/>
            </a:br>
            <a:r>
              <a:rPr lang="cs-CZ" b="1" dirty="0" smtClean="0"/>
              <a:t>v akvaristice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91680" y="2276872"/>
            <a:ext cx="5937755" cy="3101983"/>
          </a:xfrm>
        </p:spPr>
        <p:txBody>
          <a:bodyPr>
            <a:normAutofit/>
          </a:bodyPr>
          <a:lstStyle/>
          <a:p>
            <a:pPr lvl="8"/>
            <a:endParaRPr lang="cs-CZ" dirty="0" smtClean="0"/>
          </a:p>
          <a:p>
            <a:pPr marL="1600200" lvl="8" indent="0">
              <a:buNone/>
            </a:pPr>
            <a:r>
              <a:rPr lang="cs-CZ" sz="2400" dirty="0" smtClean="0"/>
              <a:t>Josef Matěna</a:t>
            </a:r>
          </a:p>
          <a:p>
            <a:pPr marL="1600200" lvl="8" indent="0">
              <a:buNone/>
            </a:pPr>
            <a:r>
              <a:rPr lang="cs-CZ" smtClean="0">
                <a:hlinkClick r:id="rId3"/>
              </a:rPr>
              <a:t> </a:t>
            </a:r>
            <a:endParaRPr lang="cs-CZ" dirty="0" smtClean="0"/>
          </a:p>
          <a:p>
            <a:pPr marL="1600200" lvl="8" indent="0">
              <a:buNone/>
            </a:pPr>
            <a:endParaRPr lang="cs-CZ" dirty="0"/>
          </a:p>
          <a:p>
            <a:pPr marL="1600200" lvl="8" indent="0">
              <a:buNone/>
            </a:pPr>
            <a:r>
              <a:rPr lang="cs-CZ" dirty="0" smtClean="0"/>
              <a:t>   	</a:t>
            </a:r>
            <a:r>
              <a:rPr lang="cs-CZ" smtClean="0"/>
              <a:t>    </a:t>
            </a:r>
            <a:r>
              <a:rPr lang="cs-CZ" dirty="0" smtClean="0"/>
              <a:t>		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802306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469" y="1202133"/>
            <a:ext cx="3156045" cy="3103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295" y="1202342"/>
            <a:ext cx="2837283" cy="189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63932"/>
            <a:ext cx="20764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295" y="3023770"/>
            <a:ext cx="3110767" cy="207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811" y="4941168"/>
            <a:ext cx="2726432" cy="1608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556" y="4725144"/>
            <a:ext cx="3422154" cy="139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94021"/>
            <a:ext cx="5937755" cy="858715"/>
          </a:xfrm>
        </p:spPr>
        <p:txBody>
          <a:bodyPr>
            <a:normAutofit fontScale="90000"/>
          </a:bodyPr>
          <a:lstStyle/>
          <a:p>
            <a:r>
              <a:rPr lang="cs-CZ" sz="2000" dirty="0" smtClean="0"/>
              <a:t>Postavení tlamy hodně napoví </a:t>
            </a:r>
            <a:br>
              <a:rPr lang="cs-CZ" sz="2000" dirty="0" smtClean="0"/>
            </a:br>
            <a:r>
              <a:rPr lang="cs-CZ" sz="2000" dirty="0" smtClean="0"/>
              <a:t>o převládající potravě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37275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332656"/>
            <a:ext cx="5937755" cy="72008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Živá potrava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83568" y="1133889"/>
            <a:ext cx="7632700" cy="1235568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		        Lovená v přírodních vodách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z</a:t>
            </a:r>
            <a:r>
              <a:rPr lang="cs-CZ" b="1" dirty="0" smtClean="0"/>
              <a:t>ooplankton</a:t>
            </a:r>
            <a:r>
              <a:rPr lang="cs-CZ" dirty="0" smtClean="0"/>
              <a:t>		</a:t>
            </a:r>
            <a:r>
              <a:rPr lang="cs-CZ" b="1" dirty="0" smtClean="0"/>
              <a:t>larvy hmyzu</a:t>
            </a:r>
            <a:r>
              <a:rPr lang="cs-CZ" dirty="0" smtClean="0"/>
              <a:t>		</a:t>
            </a:r>
            <a:r>
              <a:rPr lang="cs-CZ" b="1" dirty="0" smtClean="0"/>
              <a:t>ostatní</a:t>
            </a:r>
            <a:endParaRPr lang="cs-CZ" b="1" dirty="0"/>
          </a:p>
        </p:txBody>
      </p:sp>
      <p:cxnSp>
        <p:nvCxnSpPr>
          <p:cNvPr id="5" name="Přímá spojnice se šipkou 4"/>
          <p:cNvCxnSpPr/>
          <p:nvPr/>
        </p:nvCxnSpPr>
        <p:spPr>
          <a:xfrm flipH="1">
            <a:off x="1331640" y="1628800"/>
            <a:ext cx="2736304" cy="28803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4067944" y="1628800"/>
            <a:ext cx="0" cy="37261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4067944" y="1628800"/>
            <a:ext cx="2304256" cy="37261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69501"/>
            <a:ext cx="1176337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279" y="3501008"/>
            <a:ext cx="1712913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641" y="4824463"/>
            <a:ext cx="2173998" cy="1618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72270"/>
            <a:ext cx="2458616" cy="1639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369456"/>
            <a:ext cx="1509578" cy="113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6395" y="3656447"/>
            <a:ext cx="1276531" cy="127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78485"/>
            <a:ext cx="2716775" cy="1547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437903"/>
            <a:ext cx="1187824" cy="118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61048"/>
            <a:ext cx="2192625" cy="1455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1271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3133" y="404664"/>
            <a:ext cx="5937755" cy="1008112"/>
          </a:xfrm>
        </p:spPr>
        <p:txBody>
          <a:bodyPr>
            <a:noAutofit/>
          </a:bodyPr>
          <a:lstStyle/>
          <a:p>
            <a:r>
              <a:rPr lang="cs-CZ" sz="2000" dirty="0"/>
              <a:t>Výživná hodnota vybraných potravních </a:t>
            </a:r>
            <a:r>
              <a:rPr lang="cs-CZ" sz="2000" dirty="0" smtClean="0"/>
              <a:t>organismů</a:t>
            </a:r>
            <a:endParaRPr lang="cs-CZ" sz="2000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3677422195"/>
              </p:ext>
            </p:extLst>
          </p:nvPr>
        </p:nvGraphicFramePr>
        <p:xfrm>
          <a:off x="751434" y="1772816"/>
          <a:ext cx="7488832" cy="3942874"/>
        </p:xfrm>
        <a:graphic>
          <a:graphicData uri="http://schemas.openxmlformats.org/drawingml/2006/table">
            <a:tbl>
              <a:tblPr/>
              <a:tblGrid>
                <a:gridCol w="3026414"/>
                <a:gridCol w="988217"/>
                <a:gridCol w="988217"/>
                <a:gridCol w="1327917"/>
                <a:gridCol w="1158067"/>
              </a:tblGrid>
              <a:tr h="303298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procentuální obsah v sušině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bílkoviny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tuky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bezdusíkaté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popeloviny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extrah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látky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perloočky - </a:t>
                      </a:r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Daphnia</a:t>
                      </a:r>
                      <a:endParaRPr lang="cs-CZ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47-83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klanonožci - Copepoda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zooplankton celkový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42-47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20-25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nítěnky - Tubificidae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Grindal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49-69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10-27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larvy pakomárů - Chironomidae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larvy jepic - Ephemeroptera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mikry</a:t>
                      </a:r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- Pangarellus redivivus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Artemia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51-55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13-19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14-15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3298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Artemia</a:t>
                      </a:r>
                      <a:r>
                        <a:rPr lang="cs-CZ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instar</a:t>
                      </a:r>
                      <a:endParaRPr lang="cs-CZ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41-59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16-27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755576" y="5949280"/>
            <a:ext cx="767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/>
              <a:t>Složení potravních organismů silně kolísá podle jejich stáří, výživného stavu, apod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16971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1929" y="332656"/>
            <a:ext cx="5937755" cy="7566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Perloočky </a:t>
            </a:r>
            <a:r>
              <a:rPr lang="cs-CZ" sz="2000" cap="none" dirty="0" smtClean="0"/>
              <a:t>r</a:t>
            </a:r>
            <a:r>
              <a:rPr lang="cs-CZ" sz="2000" dirty="0" smtClean="0"/>
              <a:t>. </a:t>
            </a:r>
            <a:r>
              <a:rPr lang="cs-CZ" sz="2000" i="1" cap="none" dirty="0" err="1" smtClean="0"/>
              <a:t>Daphnia</a:t>
            </a:r>
            <a:endParaRPr lang="cs-CZ" sz="2000" i="1" cap="non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7412" y="1412776"/>
            <a:ext cx="2663957" cy="199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715533"/>
            <a:ext cx="2929508" cy="292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14863"/>
            <a:ext cx="2901950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8776" y="4331730"/>
            <a:ext cx="264585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631" y="1268760"/>
            <a:ext cx="4816433" cy="295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524328" y="3077384"/>
            <a:ext cx="6399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 smtClean="0"/>
              <a:t>neonáta</a:t>
            </a:r>
            <a:endParaRPr lang="cs-CZ" sz="11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91680" y="3957199"/>
            <a:ext cx="15616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err="1"/>
              <a:t>p</a:t>
            </a:r>
            <a:r>
              <a:rPr lang="cs-CZ" sz="1100" dirty="0" err="1" smtClean="0"/>
              <a:t>artenogenetcká</a:t>
            </a:r>
            <a:r>
              <a:rPr lang="cs-CZ" sz="1100" dirty="0" smtClean="0"/>
              <a:t> samice</a:t>
            </a:r>
            <a:endParaRPr lang="cs-CZ" sz="11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510807" y="1281971"/>
            <a:ext cx="5389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/>
              <a:t>samec</a:t>
            </a:r>
            <a:endParaRPr lang="cs-CZ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617672" y="4614863"/>
            <a:ext cx="1111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/>
              <a:t>s</a:t>
            </a:r>
            <a:r>
              <a:rPr lang="cs-CZ" sz="1100" dirty="0" smtClean="0"/>
              <a:t>amice s </a:t>
            </a:r>
            <a:r>
              <a:rPr lang="cs-CZ" sz="1100" dirty="0" err="1" smtClean="0"/>
              <a:t>efipiem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xmlns="" val="245734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6386" y="404664"/>
            <a:ext cx="6483310" cy="79208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Životní cykly perlooček </a:t>
            </a:r>
            <a:r>
              <a:rPr lang="cs-CZ" sz="2000" cap="none" dirty="0" smtClean="0"/>
              <a:t>r. </a:t>
            </a:r>
            <a:r>
              <a:rPr lang="cs-CZ" sz="2000" i="1" cap="none" dirty="0" err="1" smtClean="0"/>
              <a:t>Daphnia</a:t>
            </a:r>
            <a:endParaRPr lang="cs-CZ" sz="2000" i="1" cap="non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092" y="1268760"/>
            <a:ext cx="5289899" cy="5436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328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7169" y="3903176"/>
            <a:ext cx="3565580" cy="2613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5548" y="260648"/>
            <a:ext cx="6585708" cy="817364"/>
          </a:xfrm>
        </p:spPr>
        <p:txBody>
          <a:bodyPr>
            <a:normAutofit fontScale="90000"/>
          </a:bodyPr>
          <a:lstStyle/>
          <a:p>
            <a:r>
              <a:rPr lang="cs-CZ" sz="2000" dirty="0" smtClean="0"/>
              <a:t>Běžné perloočky našich stojatých vod</a:t>
            </a:r>
            <a:endParaRPr lang="cs-CZ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7272" y="1150020"/>
            <a:ext cx="2625477" cy="261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424" y="4210226"/>
            <a:ext cx="2327920" cy="172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494" y="1909613"/>
            <a:ext cx="3455231" cy="2133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3292" y="4210226"/>
            <a:ext cx="2038965" cy="230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24"/>
          <a:stretch/>
        </p:blipFill>
        <p:spPr bwMode="auto">
          <a:xfrm>
            <a:off x="3922774" y="1150020"/>
            <a:ext cx="2211675" cy="282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95536" y="2013488"/>
            <a:ext cx="9573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i="1" dirty="0" err="1" smtClean="0"/>
              <a:t>Acroperus</a:t>
            </a:r>
            <a:r>
              <a:rPr lang="cs-CZ" sz="900" i="1" dirty="0" smtClean="0"/>
              <a:t> </a:t>
            </a:r>
            <a:r>
              <a:rPr lang="cs-CZ" sz="900" i="1" dirty="0" err="1" smtClean="0"/>
              <a:t>harpae</a:t>
            </a:r>
            <a:endParaRPr lang="cs-CZ" sz="9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7236296" y="340872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i="1" dirty="0" err="1" smtClean="0"/>
              <a:t>Moina</a:t>
            </a:r>
            <a:r>
              <a:rPr lang="cs-CZ" dirty="0" smtClean="0"/>
              <a:t> </a:t>
            </a:r>
            <a:r>
              <a:rPr lang="cs-CZ" sz="900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5163239" y="6285915"/>
            <a:ext cx="914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i="1" dirty="0" err="1" smtClean="0"/>
              <a:t>Leptodora</a:t>
            </a:r>
            <a:r>
              <a:rPr lang="cs-CZ" sz="900" i="1" dirty="0" smtClean="0"/>
              <a:t> </a:t>
            </a:r>
            <a:r>
              <a:rPr lang="cs-CZ" sz="900" i="1" dirty="0" err="1" smtClean="0"/>
              <a:t>kindtii</a:t>
            </a:r>
            <a:endParaRPr lang="cs-CZ" sz="900" i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059832" y="643431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i="1" dirty="0" err="1" smtClean="0"/>
              <a:t>Ceriodaphnia</a:t>
            </a:r>
            <a:r>
              <a:rPr lang="cs-CZ" dirty="0" smtClean="0"/>
              <a:t> </a:t>
            </a:r>
            <a:r>
              <a:rPr lang="cs-CZ" sz="900" dirty="0" err="1" smtClean="0"/>
              <a:t>sp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74192" y="6074475"/>
            <a:ext cx="1043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i="1" dirty="0" err="1" smtClean="0"/>
              <a:t>Bosmina</a:t>
            </a:r>
            <a:r>
              <a:rPr lang="cs-CZ" sz="900" i="1" dirty="0" smtClean="0"/>
              <a:t> </a:t>
            </a:r>
            <a:r>
              <a:rPr lang="cs-CZ" sz="900" i="1" dirty="0" err="1" smtClean="0"/>
              <a:t>longirostris</a:t>
            </a:r>
            <a:endParaRPr lang="cs-CZ" sz="900" i="1" dirty="0"/>
          </a:p>
        </p:txBody>
      </p:sp>
    </p:spTree>
    <p:extLst>
      <p:ext uri="{BB962C8B-B14F-4D97-AF65-F5344CB8AC3E}">
        <p14:creationId xmlns:p14="http://schemas.microsoft.com/office/powerpoint/2010/main" xmlns="" val="224153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8480" y="3291296"/>
            <a:ext cx="2050985" cy="30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70584"/>
            <a:ext cx="4243883" cy="318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9992" y="4764537"/>
            <a:ext cx="1983831" cy="1983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53029" y="332656"/>
            <a:ext cx="5937755" cy="72008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Klanonožci  </a:t>
            </a:r>
            <a:r>
              <a:rPr lang="cs-CZ" sz="2000" cap="none" dirty="0" err="1"/>
              <a:t>C</a:t>
            </a:r>
            <a:r>
              <a:rPr lang="cs-CZ" sz="2000" cap="none" dirty="0" err="1" smtClean="0"/>
              <a:t>opepoda</a:t>
            </a:r>
            <a:endParaRPr lang="cs-CZ" sz="2000" cap="none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06750" y="2276475"/>
            <a:ext cx="5937250" cy="3101975"/>
          </a:xfrm>
        </p:spPr>
        <p:txBody>
          <a:bodyPr>
            <a:normAutofit/>
          </a:bodyPr>
          <a:lstStyle/>
          <a:p>
            <a:pPr lvl="8"/>
            <a:endParaRPr lang="cs-CZ" dirty="0" smtClean="0"/>
          </a:p>
          <a:p>
            <a:pPr marL="1600200" lvl="8" indent="0">
              <a:buNone/>
            </a:pP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2774416" cy="225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355976" y="1281648"/>
            <a:ext cx="3031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Vývojová stadia klanonožců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d</a:t>
            </a:r>
            <a:r>
              <a:rPr lang="cs-CZ" dirty="0" smtClean="0"/>
              <a:t>ospělec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n</a:t>
            </a:r>
            <a:r>
              <a:rPr lang="cs-CZ" dirty="0" smtClean="0"/>
              <a:t>auplius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err="1" smtClean="0"/>
              <a:t>kopepodit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89418"/>
            <a:ext cx="1872208" cy="161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084169" y="5756452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Buchanky (</a:t>
            </a:r>
            <a:r>
              <a:rPr lang="cs-CZ" sz="1600" dirty="0" err="1" smtClean="0"/>
              <a:t>Cyclopidae</a:t>
            </a:r>
            <a:r>
              <a:rPr lang="cs-CZ" sz="1600" dirty="0" smtClean="0"/>
              <a:t>) jsou v dospělosti většinou dravé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xmlns="" val="638072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5937755" cy="79208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Buchanky</a:t>
            </a:r>
            <a:r>
              <a:rPr lang="cs-CZ" sz="2000" cap="none" dirty="0" smtClean="0"/>
              <a:t> - </a:t>
            </a:r>
            <a:r>
              <a:rPr lang="cs-CZ" sz="2000" cap="none" dirty="0" err="1" smtClean="0"/>
              <a:t>Cyclopoidea</a:t>
            </a:r>
            <a:endParaRPr lang="cs-CZ" sz="2000" cap="non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60"/>
          <a:stretch/>
        </p:blipFill>
        <p:spPr bwMode="auto">
          <a:xfrm>
            <a:off x="476250" y="1340768"/>
            <a:ext cx="3227054" cy="291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3835" y="1340768"/>
            <a:ext cx="5948760" cy="446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575" y="4324920"/>
            <a:ext cx="3423694" cy="196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51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5937755" cy="905665"/>
          </a:xfrm>
        </p:spPr>
        <p:txBody>
          <a:bodyPr>
            <a:normAutofit/>
          </a:bodyPr>
          <a:lstStyle/>
          <a:p>
            <a:r>
              <a:rPr lang="cs-CZ" sz="2000" dirty="0" smtClean="0"/>
              <a:t>Klanonožci - </a:t>
            </a:r>
            <a:r>
              <a:rPr lang="cs-CZ" sz="2000" dirty="0" err="1" smtClean="0"/>
              <a:t>vznášivky</a:t>
            </a:r>
            <a:endParaRPr lang="cs-CZ" sz="20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1277" y="3573016"/>
            <a:ext cx="2581275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6039" y="1465123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940152" y="4941168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Většinou býložraví </a:t>
            </a:r>
            <a:r>
              <a:rPr lang="cs-CZ" dirty="0" err="1" smtClean="0"/>
              <a:t>filtrátoři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2666280" y="3789039"/>
            <a:ext cx="2581275" cy="288033"/>
          </a:xfrm>
          <a:prstGeom prst="rect">
            <a:avLst/>
          </a:prstGeom>
          <a:solidFill>
            <a:schemeClr val="bg2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84784"/>
            <a:ext cx="3653162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82" y="1629503"/>
            <a:ext cx="2447569" cy="244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565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61776" y="337059"/>
            <a:ext cx="5937755" cy="85969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Vířníci  </a:t>
            </a:r>
            <a:r>
              <a:rPr lang="cs-CZ" sz="2000" dirty="0" err="1" smtClean="0"/>
              <a:t>rotatoria</a:t>
            </a:r>
            <a:endParaRPr lang="cs-CZ" sz="20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9919" y="4142605"/>
            <a:ext cx="16224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1868" y="1374277"/>
            <a:ext cx="348179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19337"/>
            <a:ext cx="4414949" cy="422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652120" y="1525779"/>
            <a:ext cx="2078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Životní cykly vířníků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7740"/>
            <a:ext cx="259228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056056" y="3331390"/>
            <a:ext cx="8114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Brachionus</a:t>
            </a:r>
            <a:endParaRPr lang="cs-CZ" sz="1200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670930" y="6240028"/>
            <a:ext cx="761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Polyarthra</a:t>
            </a:r>
            <a:endParaRPr lang="cs-CZ" sz="12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3347864" y="5963029"/>
            <a:ext cx="687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Keratella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xmlns="" val="30269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368072"/>
            <a:ext cx="5937755" cy="118872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Výživa a krmení ryb v akvaristice</a:t>
            </a:r>
            <a:endParaRPr lang="cs-CZ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431" y="2132856"/>
            <a:ext cx="7376142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627784" y="1603316"/>
            <a:ext cx="318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Máme ryby, ale jak je nakrmíme?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9407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5937755" cy="792088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Planktonní vířníci</a:t>
            </a:r>
            <a:endParaRPr lang="cs-CZ" sz="2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1555" y="1564432"/>
            <a:ext cx="230728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91770" y="1834018"/>
            <a:ext cx="2353444" cy="1765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7487" y="4571474"/>
            <a:ext cx="24098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5475" y="2237109"/>
            <a:ext cx="2016681" cy="150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7979" y="3933056"/>
            <a:ext cx="1953766" cy="234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940806"/>
            <a:ext cx="2469796" cy="141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494842" y="1195100"/>
            <a:ext cx="128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Keratella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7224685" y="1809128"/>
            <a:ext cx="105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Polyarthra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470645" y="5531353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Brachionus</a:t>
            </a:r>
            <a:endParaRPr lang="cs-CZ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718786" y="457147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Filinia</a:t>
            </a:r>
            <a:endParaRPr lang="cs-CZ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224685" y="4202142"/>
            <a:ext cx="11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 smtClean="0"/>
              <a:t>Aspanchna</a:t>
            </a:r>
            <a:endParaRPr lang="cs-CZ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645" y="2123479"/>
            <a:ext cx="1615923" cy="173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70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184" y="188640"/>
            <a:ext cx="8276115" cy="95121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Srovnání  velikosti  planktonních živočichů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90242"/>
            <a:ext cx="5735092" cy="533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4683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5937755" cy="864096"/>
          </a:xfrm>
        </p:spPr>
        <p:txBody>
          <a:bodyPr>
            <a:normAutofit/>
          </a:bodyPr>
          <a:lstStyle/>
          <a:p>
            <a:r>
              <a:rPr lang="cs-CZ" sz="2000" dirty="0" smtClean="0"/>
              <a:t>Larvy pakomárů - patentky</a:t>
            </a:r>
            <a:endParaRPr lang="cs-CZ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59443"/>
            <a:ext cx="2847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8288" y="1459443"/>
            <a:ext cx="3962183" cy="53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47664" y="1101754"/>
            <a:ext cx="241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„červené“  komáří larvy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004048" y="1090111"/>
            <a:ext cx="308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Životní cyklus rodu </a:t>
            </a:r>
            <a:r>
              <a:rPr lang="cs-CZ" i="1" dirty="0" err="1" smtClean="0"/>
              <a:t>Chironomus</a:t>
            </a:r>
            <a:endParaRPr lang="cs-CZ" i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1403648" y="3890821"/>
            <a:ext cx="28479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Stovky druhů v nejrůznějších typech vod</a:t>
            </a:r>
          </a:p>
          <a:p>
            <a:endParaRPr lang="cs-CZ" dirty="0"/>
          </a:p>
          <a:p>
            <a:r>
              <a:rPr lang="cs-CZ" dirty="0" smtClean="0"/>
              <a:t>Prakticky se využívají larvy </a:t>
            </a:r>
          </a:p>
          <a:p>
            <a:r>
              <a:rPr lang="cs-CZ" dirty="0" smtClean="0"/>
              <a:t>r. </a:t>
            </a:r>
            <a:r>
              <a:rPr lang="cs-CZ" i="1" dirty="0" err="1" smtClean="0"/>
              <a:t>Chironomus</a:t>
            </a:r>
            <a:r>
              <a:rPr lang="cs-CZ" dirty="0" smtClean="0"/>
              <a:t> vyskytující se masově v organicky zatížených vodách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01093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233234"/>
            <a:ext cx="5937755" cy="675486"/>
          </a:xfrm>
        </p:spPr>
        <p:txBody>
          <a:bodyPr>
            <a:normAutofit/>
          </a:bodyPr>
          <a:lstStyle/>
          <a:p>
            <a:r>
              <a:rPr lang="cs-CZ" sz="2000" dirty="0" smtClean="0"/>
              <a:t>Larvy komárů</a:t>
            </a:r>
            <a:endParaRPr lang="cs-CZ" sz="20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324802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93845" y="1064539"/>
            <a:ext cx="2612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Životní cyklus rodu </a:t>
            </a:r>
            <a:r>
              <a:rPr lang="cs-CZ" i="1" dirty="0" err="1" smtClean="0"/>
              <a:t>Culex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619672" y="1101095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„černé“ komáří larvy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9110" y="1628800"/>
            <a:ext cx="3726109" cy="209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1232" y="3789040"/>
            <a:ext cx="3743987" cy="249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52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5937755" cy="648072"/>
          </a:xfrm>
        </p:spPr>
        <p:txBody>
          <a:bodyPr>
            <a:normAutofit/>
          </a:bodyPr>
          <a:lstStyle/>
          <a:p>
            <a:r>
              <a:rPr lang="cs-CZ" sz="2000" dirty="0"/>
              <a:t>Larvy komárů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10086"/>
            <a:ext cx="2560365" cy="140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9007" y="2060848"/>
            <a:ext cx="785813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2906" y="1916832"/>
            <a:ext cx="519154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Výskyt – stojaté vody</a:t>
            </a:r>
          </a:p>
          <a:p>
            <a:endParaRPr lang="cs-CZ" sz="2000" dirty="0"/>
          </a:p>
          <a:p>
            <a:r>
              <a:rPr lang="cs-CZ" sz="2000" dirty="0" smtClean="0"/>
              <a:t>Masově – některé přirozeně eutrofní lesní tůňky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  rod  </a:t>
            </a:r>
            <a:r>
              <a:rPr lang="cs-CZ" sz="2000" i="1" dirty="0" err="1" smtClean="0"/>
              <a:t>Aedes</a:t>
            </a:r>
            <a:r>
              <a:rPr lang="cs-CZ" sz="2000" i="1" dirty="0" smtClean="0"/>
              <a:t>, </a:t>
            </a:r>
            <a:r>
              <a:rPr lang="cs-CZ" sz="2000" dirty="0" smtClean="0"/>
              <a:t>samice kladou vajíčka 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  jednotlivě na vlhké dno</a:t>
            </a:r>
            <a:r>
              <a:rPr lang="cs-CZ" sz="2000" i="1" dirty="0" smtClean="0"/>
              <a:t>, </a:t>
            </a:r>
            <a:r>
              <a:rPr lang="cs-CZ" sz="2000" dirty="0" smtClean="0"/>
              <a:t>vajíčka snášejí</a:t>
            </a:r>
          </a:p>
          <a:p>
            <a:r>
              <a:rPr lang="cs-CZ" sz="2000" dirty="0" smtClean="0"/>
              <a:t>	  vyschnutí a vymrznutí</a:t>
            </a:r>
          </a:p>
          <a:p>
            <a:endParaRPr lang="cs-CZ" sz="2000" i="1" dirty="0"/>
          </a:p>
          <a:p>
            <a:r>
              <a:rPr lang="cs-CZ" sz="2000" dirty="0" smtClean="0"/>
              <a:t>Nádrže na srážkovou vodu – pravidelný výskyt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  druhu </a:t>
            </a:r>
            <a:r>
              <a:rPr lang="cs-CZ" sz="2000" i="1" dirty="0" err="1" smtClean="0"/>
              <a:t>Culex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pipiens</a:t>
            </a:r>
            <a:r>
              <a:rPr lang="cs-CZ" sz="2000" i="1" dirty="0" smtClean="0"/>
              <a:t> (</a:t>
            </a:r>
            <a:r>
              <a:rPr lang="cs-CZ" sz="2000" dirty="0" err="1" smtClean="0"/>
              <a:t>ornitofilní</a:t>
            </a:r>
            <a:r>
              <a:rPr lang="cs-CZ" sz="2000" dirty="0" smtClean="0"/>
              <a:t> druh</a:t>
            </a:r>
            <a:r>
              <a:rPr lang="cs-CZ" sz="2000" i="1" dirty="0" smtClean="0"/>
              <a:t>)</a:t>
            </a:r>
            <a:r>
              <a:rPr lang="cs-CZ" sz="2000" dirty="0" smtClean="0"/>
              <a:t>, </a:t>
            </a:r>
          </a:p>
          <a:p>
            <a:r>
              <a:rPr lang="cs-CZ" sz="2000" dirty="0"/>
              <a:t>	</a:t>
            </a:r>
            <a:r>
              <a:rPr lang="cs-CZ" sz="2000" dirty="0" smtClean="0"/>
              <a:t>  lze podpořit přihnojením</a:t>
            </a:r>
            <a:endParaRPr lang="cs-CZ" sz="2000" i="1" dirty="0"/>
          </a:p>
        </p:txBody>
      </p:sp>
    </p:spTree>
    <p:extLst>
      <p:ext uri="{BB962C8B-B14F-4D97-AF65-F5344CB8AC3E}">
        <p14:creationId xmlns:p14="http://schemas.microsoft.com/office/powerpoint/2010/main" xmlns="" val="34893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236" y="1788711"/>
            <a:ext cx="6177172" cy="467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88" y="1484784"/>
            <a:ext cx="2641476" cy="2641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5937755" cy="766545"/>
          </a:xfrm>
        </p:spPr>
        <p:txBody>
          <a:bodyPr>
            <a:normAutofit/>
          </a:bodyPr>
          <a:lstStyle/>
          <a:p>
            <a:r>
              <a:rPr lang="cs-CZ" sz="2000" dirty="0" err="1" smtClean="0"/>
              <a:t>Koretry</a:t>
            </a:r>
            <a:r>
              <a:rPr lang="cs-CZ" sz="2000" dirty="0" smtClean="0"/>
              <a:t> – bílé komáří larvy</a:t>
            </a:r>
            <a:endParaRPr lang="cs-CZ" sz="2000" dirty="0"/>
          </a:p>
        </p:txBody>
      </p:sp>
      <p:pic>
        <p:nvPicPr>
          <p:cNvPr id="6149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88" y="4218376"/>
            <a:ext cx="3133725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330895"/>
            <a:ext cx="3167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Životní </a:t>
            </a:r>
            <a:r>
              <a:rPr lang="cs-CZ" sz="1400" dirty="0" err="1" smtClean="0"/>
              <a:t>cykus</a:t>
            </a:r>
            <a:r>
              <a:rPr lang="cs-CZ" sz="1400" dirty="0" smtClean="0"/>
              <a:t> </a:t>
            </a:r>
            <a:r>
              <a:rPr lang="cs-CZ" sz="1400" dirty="0" err="1" smtClean="0"/>
              <a:t>koreter</a:t>
            </a:r>
            <a:r>
              <a:rPr lang="cs-CZ" sz="1400" dirty="0" smtClean="0"/>
              <a:t> rodu </a:t>
            </a:r>
            <a:r>
              <a:rPr lang="cs-CZ" sz="1400" i="1" dirty="0" err="1" smtClean="0"/>
              <a:t>Chaoborus</a:t>
            </a:r>
            <a:endParaRPr lang="cs-CZ" sz="1400" i="1" dirty="0"/>
          </a:p>
        </p:txBody>
      </p:sp>
    </p:spTree>
    <p:extLst>
      <p:ext uri="{BB962C8B-B14F-4D97-AF65-F5344CB8AC3E}">
        <p14:creationId xmlns:p14="http://schemas.microsoft.com/office/powerpoint/2010/main" xmlns="" val="217693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620688"/>
            <a:ext cx="5937755" cy="792088"/>
          </a:xfrm>
        </p:spPr>
        <p:txBody>
          <a:bodyPr>
            <a:normAutofit/>
          </a:bodyPr>
          <a:lstStyle/>
          <a:p>
            <a:r>
              <a:rPr lang="cs-CZ" sz="2000" dirty="0" err="1"/>
              <a:t>Koretry</a:t>
            </a:r>
            <a:r>
              <a:rPr lang="cs-CZ" sz="2000" dirty="0"/>
              <a:t> – bílé komáří larvy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67665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15616" y="1772816"/>
            <a:ext cx="3600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Výskyt</a:t>
            </a:r>
            <a:r>
              <a:rPr lang="cs-CZ" dirty="0" smtClean="0"/>
              <a:t> </a:t>
            </a:r>
          </a:p>
          <a:p>
            <a:r>
              <a:rPr lang="cs-CZ" dirty="0" smtClean="0"/>
              <a:t>- lesní tůňky</a:t>
            </a:r>
          </a:p>
          <a:p>
            <a:r>
              <a:rPr lang="cs-CZ" dirty="0" smtClean="0"/>
              <a:t>- čerstvě napuštěné rybníky </a:t>
            </a:r>
          </a:p>
          <a:p>
            <a:r>
              <a:rPr lang="cs-CZ" dirty="0"/>
              <a:t> </a:t>
            </a:r>
            <a:r>
              <a:rPr lang="cs-CZ" dirty="0" smtClean="0"/>
              <a:t> (plůdkové výtažníky)</a:t>
            </a:r>
          </a:p>
          <a:p>
            <a:r>
              <a:rPr lang="cs-CZ" dirty="0" smtClean="0"/>
              <a:t>- ale i velká jezera a údolní nádrže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dirty="0" smtClean="0"/>
              <a:t>Larvy jsou pelagické,  ale při poklesu rozpuštěného kyslíku se zahrabávají do dna, kde jsou schopné přežívat.</a:t>
            </a:r>
          </a:p>
          <a:p>
            <a:endParaRPr lang="cs-CZ" dirty="0"/>
          </a:p>
          <a:p>
            <a:r>
              <a:rPr lang="cs-CZ" dirty="0" smtClean="0"/>
              <a:t>V jezerech diurnální vertikální migrace – v noci u dna, ve dne blízko hladiny.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099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332656"/>
            <a:ext cx="4772000" cy="736116"/>
          </a:xfrm>
        </p:spPr>
        <p:txBody>
          <a:bodyPr>
            <a:normAutofit/>
          </a:bodyPr>
          <a:lstStyle/>
          <a:p>
            <a:r>
              <a:rPr lang="cs-CZ" sz="2000" dirty="0" smtClean="0"/>
              <a:t>Živá potrava</a:t>
            </a:r>
            <a:endParaRPr 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3779912" y="1324799"/>
            <a:ext cx="1979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smtClean="0"/>
              <a:t>Chovaná doma</a:t>
            </a:r>
          </a:p>
        </p:txBody>
      </p:sp>
      <p:sp>
        <p:nvSpPr>
          <p:cNvPr id="8" name="Obdélník 7"/>
          <p:cNvSpPr/>
          <p:nvPr/>
        </p:nvSpPr>
        <p:spPr>
          <a:xfrm>
            <a:off x="828845" y="1883857"/>
            <a:ext cx="2794958" cy="91440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Dospělé ryby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131363" y="2924944"/>
            <a:ext cx="168898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Roupice</a:t>
            </a:r>
          </a:p>
          <a:p>
            <a:r>
              <a:rPr lang="cs-CZ" i="1" dirty="0" err="1" smtClean="0"/>
              <a:t>Enchytraeus</a:t>
            </a:r>
            <a:r>
              <a:rPr lang="cs-CZ" i="1" dirty="0" smtClean="0"/>
              <a:t> </a:t>
            </a:r>
            <a:r>
              <a:rPr lang="cs-CZ" dirty="0" err="1" smtClean="0"/>
              <a:t>spp</a:t>
            </a:r>
            <a:r>
              <a:rPr lang="cs-CZ" i="1" dirty="0" smtClean="0"/>
              <a:t>. </a:t>
            </a:r>
          </a:p>
          <a:p>
            <a:pPr marL="285750" indent="-285750">
              <a:buFont typeface="Arial" pitchFamily="34" charset="0"/>
              <a:buChar char="•"/>
            </a:pPr>
            <a:endParaRPr lang="cs-CZ" dirty="0"/>
          </a:p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o</a:t>
            </a:r>
            <a:r>
              <a:rPr lang="cs-CZ" dirty="0" smtClean="0"/>
              <a:t>ctomilky</a:t>
            </a:r>
          </a:p>
          <a:p>
            <a:r>
              <a:rPr lang="cs-CZ" i="1" dirty="0" err="1" smtClean="0"/>
              <a:t>Drosophila</a:t>
            </a:r>
            <a:r>
              <a:rPr lang="cs-CZ" i="1" dirty="0" smtClean="0"/>
              <a:t> </a:t>
            </a:r>
            <a:r>
              <a:rPr lang="cs-CZ" dirty="0" err="1" smtClean="0"/>
              <a:t>spp</a:t>
            </a:r>
            <a:r>
              <a:rPr lang="cs-CZ" i="1" dirty="0" smtClean="0"/>
              <a:t>.</a:t>
            </a:r>
          </a:p>
          <a:p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dirty="0"/>
          </a:p>
          <a:p>
            <a:pPr marL="285750" indent="-285750">
              <a:buFont typeface="Arial" pitchFamily="34" charset="0"/>
              <a:buChar char="•"/>
            </a:pPr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dirty="0"/>
          </a:p>
          <a:p>
            <a:pPr marL="285750" indent="-285750"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96952"/>
            <a:ext cx="3302496" cy="247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3857"/>
            <a:ext cx="215741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4561" y="4494604"/>
            <a:ext cx="2255912" cy="1632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87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404664"/>
            <a:ext cx="5937755" cy="720080"/>
          </a:xfrm>
        </p:spPr>
        <p:txBody>
          <a:bodyPr>
            <a:normAutofit/>
          </a:bodyPr>
          <a:lstStyle/>
          <a:p>
            <a:r>
              <a:rPr lang="cs-CZ" sz="2000" dirty="0"/>
              <a:t>Živá potrava</a:t>
            </a:r>
          </a:p>
        </p:txBody>
      </p:sp>
      <p:sp>
        <p:nvSpPr>
          <p:cNvPr id="3" name="Obdélník 2"/>
          <p:cNvSpPr/>
          <p:nvPr/>
        </p:nvSpPr>
        <p:spPr>
          <a:xfrm>
            <a:off x="1259632" y="1518450"/>
            <a:ext cx="1800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Chovaná doma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29110" y="2051194"/>
            <a:ext cx="6380786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</a:t>
            </a:r>
            <a:r>
              <a:rPr lang="cs-CZ" b="1" dirty="0" smtClean="0"/>
              <a:t>erloočky</a:t>
            </a:r>
            <a:r>
              <a:rPr lang="cs-CZ" dirty="0" smtClean="0"/>
              <a:t> r. </a:t>
            </a:r>
            <a:r>
              <a:rPr lang="cs-CZ" i="1" dirty="0" err="1" smtClean="0"/>
              <a:t>Daphnia</a:t>
            </a:r>
            <a:r>
              <a:rPr lang="cs-CZ" dirty="0" smtClean="0"/>
              <a:t> a </a:t>
            </a:r>
            <a:r>
              <a:rPr lang="cs-CZ" i="1" dirty="0" err="1" smtClean="0"/>
              <a:t>Moina</a:t>
            </a:r>
            <a:r>
              <a:rPr lang="cs-CZ" i="1" dirty="0" smtClean="0"/>
              <a:t> </a:t>
            </a:r>
          </a:p>
          <a:p>
            <a:r>
              <a:rPr lang="cs-CZ" i="1" dirty="0"/>
              <a:t>-</a:t>
            </a:r>
            <a:r>
              <a:rPr lang="cs-CZ" i="1" dirty="0" smtClean="0"/>
              <a:t> </a:t>
            </a:r>
            <a:r>
              <a:rPr lang="cs-CZ" dirty="0" smtClean="0"/>
              <a:t>laboratorní metody chovu propracovány do detailu</a:t>
            </a:r>
          </a:p>
          <a:p>
            <a:r>
              <a:rPr lang="cs-CZ" dirty="0" smtClean="0"/>
              <a:t>- masové chovy méně propracované </a:t>
            </a:r>
          </a:p>
          <a:p>
            <a:r>
              <a:rPr lang="cs-CZ" dirty="0" smtClean="0"/>
              <a:t>- nejlépe ve venkovních bazénech</a:t>
            </a:r>
          </a:p>
          <a:p>
            <a:endParaRPr lang="cs-CZ" dirty="0"/>
          </a:p>
          <a:p>
            <a:r>
              <a:rPr lang="cs-CZ" b="1" dirty="0" smtClean="0"/>
              <a:t>vířníci</a:t>
            </a:r>
          </a:p>
          <a:p>
            <a:r>
              <a:rPr lang="cs-CZ" dirty="0" smtClean="0"/>
              <a:t>- v chovech „ochočený“ </a:t>
            </a:r>
            <a:r>
              <a:rPr lang="cs-CZ" dirty="0" err="1" smtClean="0"/>
              <a:t>halofilní</a:t>
            </a:r>
            <a:r>
              <a:rPr lang="cs-CZ" dirty="0" smtClean="0"/>
              <a:t> </a:t>
            </a:r>
            <a:r>
              <a:rPr lang="cs-CZ" i="1" dirty="0" err="1" smtClean="0"/>
              <a:t>Brachionus</a:t>
            </a:r>
            <a:r>
              <a:rPr lang="cs-CZ" i="1" dirty="0" smtClean="0"/>
              <a:t> </a:t>
            </a:r>
            <a:r>
              <a:rPr lang="cs-CZ" i="1" dirty="0" err="1" smtClean="0"/>
              <a:t>plicatilis</a:t>
            </a:r>
            <a:endParaRPr lang="cs-CZ" i="1" dirty="0" smtClean="0"/>
          </a:p>
          <a:p>
            <a:r>
              <a:rPr lang="cs-CZ" i="1" dirty="0" smtClean="0"/>
              <a:t>- </a:t>
            </a:r>
            <a:r>
              <a:rPr lang="cs-CZ" dirty="0" smtClean="0"/>
              <a:t>čistě sladkovodní druhy se masově zatím nedaří  chovat</a:t>
            </a:r>
          </a:p>
          <a:p>
            <a:endParaRPr lang="cs-CZ" dirty="0"/>
          </a:p>
          <a:p>
            <a:r>
              <a:rPr lang="cs-CZ" b="1" dirty="0"/>
              <a:t>k</a:t>
            </a:r>
            <a:r>
              <a:rPr lang="cs-CZ" b="1" dirty="0" smtClean="0"/>
              <a:t>lanonožci – buchanky a </a:t>
            </a:r>
            <a:r>
              <a:rPr lang="cs-CZ" b="1" dirty="0" err="1" smtClean="0"/>
              <a:t>vznášivky</a:t>
            </a:r>
            <a:endParaRPr lang="cs-CZ" b="1" dirty="0" smtClean="0"/>
          </a:p>
          <a:p>
            <a:r>
              <a:rPr lang="cs-CZ" dirty="0" smtClean="0"/>
              <a:t>- laboratorně zvládnutých chov některých plazivek (</a:t>
            </a:r>
            <a:r>
              <a:rPr lang="cs-CZ" dirty="0" err="1" smtClean="0"/>
              <a:t>Harpacticoida</a:t>
            </a:r>
            <a:r>
              <a:rPr lang="cs-CZ" dirty="0" smtClean="0"/>
              <a:t>)</a:t>
            </a:r>
          </a:p>
          <a:p>
            <a:r>
              <a:rPr lang="cs-CZ" dirty="0" smtClean="0"/>
              <a:t>- masové chovy zatím nezvládnuty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r>
              <a:rPr lang="cs-CZ" b="1" dirty="0" smtClean="0"/>
              <a:t>Metody chovu lze nalézt na webu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4519" y="1518450"/>
            <a:ext cx="1380679" cy="152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535249"/>
            <a:ext cx="1413486" cy="197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9941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511" y="260648"/>
            <a:ext cx="5937755" cy="738376"/>
          </a:xfrm>
        </p:spPr>
        <p:txBody>
          <a:bodyPr>
            <a:normAutofit/>
          </a:bodyPr>
          <a:lstStyle/>
          <a:p>
            <a:r>
              <a:rPr lang="cs-CZ" sz="2000" dirty="0"/>
              <a:t>Živá potrava</a:t>
            </a:r>
          </a:p>
        </p:txBody>
      </p:sp>
      <p:sp>
        <p:nvSpPr>
          <p:cNvPr id="4" name="Obdélník 3"/>
          <p:cNvSpPr/>
          <p:nvPr/>
        </p:nvSpPr>
        <p:spPr>
          <a:xfrm>
            <a:off x="3779912" y="1251473"/>
            <a:ext cx="1800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/>
              <a:t>Chovaná doma</a:t>
            </a:r>
            <a:endParaRPr lang="cs-CZ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414" y="1277764"/>
            <a:ext cx="2805113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259632" y="1556648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Plůdek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411760" y="3573016"/>
            <a:ext cx="4732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 smtClean="0"/>
          </a:p>
          <a:p>
            <a:pPr marL="285750" indent="-285750">
              <a:buFont typeface="Arial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3329" y="3588698"/>
            <a:ext cx="3027103" cy="3084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8440" y="4311680"/>
            <a:ext cx="2871568" cy="215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764704"/>
            <a:ext cx="2158198" cy="25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420008" y="1741314"/>
            <a:ext cx="197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</a:t>
            </a:r>
            <a:r>
              <a:rPr lang="cs-CZ" dirty="0" smtClean="0"/>
              <a:t>auplia žábronožek</a:t>
            </a:r>
            <a:endParaRPr lang="cs-CZ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8739" y="2348880"/>
            <a:ext cx="2388292" cy="1813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81863" y="2594318"/>
            <a:ext cx="178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nálevníci - trepky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48383" y="4365104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vířníci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399471" y="3270998"/>
            <a:ext cx="157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</a:t>
            </a:r>
            <a:r>
              <a:rPr lang="cs-CZ" dirty="0" smtClean="0"/>
              <a:t>lístice - mikry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8678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952140"/>
          </a:xfrm>
        </p:spPr>
        <p:txBody>
          <a:bodyPr>
            <a:normAutofit/>
          </a:bodyPr>
          <a:lstStyle/>
          <a:p>
            <a:r>
              <a:rPr lang="cs-CZ" sz="2000" dirty="0" err="1" smtClean="0"/>
              <a:t>ZáklADNÍ</a:t>
            </a:r>
            <a:r>
              <a:rPr lang="cs-CZ" sz="2000" dirty="0" smtClean="0"/>
              <a:t>  SLOŽKY  POTRAVY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619672" y="2492896"/>
            <a:ext cx="5937250" cy="3101975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cs-CZ" dirty="0" smtClean="0"/>
              <a:t>  </a:t>
            </a:r>
            <a:r>
              <a:rPr lang="cs-CZ" sz="2800" dirty="0"/>
              <a:t>d</a:t>
            </a:r>
            <a:r>
              <a:rPr lang="cs-CZ" sz="2800" dirty="0" smtClean="0"/>
              <a:t>usíkaté látky,  převážně bílkoviny</a:t>
            </a:r>
          </a:p>
          <a:p>
            <a:pPr marL="0" indent="0">
              <a:buNone/>
            </a:pPr>
            <a:r>
              <a:rPr lang="cs-CZ" sz="2800" dirty="0"/>
              <a:t>	</a:t>
            </a:r>
            <a:r>
              <a:rPr lang="cs-CZ" sz="2800" dirty="0" smtClean="0"/>
              <a:t>- esenciální aminokyseliny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 smtClean="0"/>
              <a:t>  cukry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 smtClean="0"/>
              <a:t>  tuky</a:t>
            </a:r>
            <a:endParaRPr lang="cs-CZ" sz="2800" dirty="0"/>
          </a:p>
          <a:p>
            <a:pPr>
              <a:buFont typeface="Wingdings" pitchFamily="2" charset="2"/>
              <a:buChar char="Ø"/>
            </a:pPr>
            <a:r>
              <a:rPr lang="cs-CZ" sz="2800" dirty="0" smtClean="0"/>
              <a:t>  vitamíny, minerály a stopové prvky</a:t>
            </a:r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323242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260648"/>
            <a:ext cx="5937755" cy="809977"/>
          </a:xfrm>
        </p:spPr>
        <p:txBody>
          <a:bodyPr>
            <a:normAutofit/>
          </a:bodyPr>
          <a:lstStyle/>
          <a:p>
            <a:r>
              <a:rPr lang="cs-CZ" sz="2000" dirty="0" smtClean="0"/>
              <a:t>žábronožky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103688" y="1341438"/>
            <a:ext cx="5040312" cy="1189037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Nauplia žábronožek (</a:t>
            </a:r>
            <a:r>
              <a:rPr lang="cs-CZ" i="1" dirty="0" err="1" smtClean="0"/>
              <a:t>Artemia</a:t>
            </a:r>
            <a:r>
              <a:rPr lang="cs-CZ" dirty="0" smtClean="0"/>
              <a:t> </a:t>
            </a:r>
            <a:r>
              <a:rPr lang="cs-CZ" dirty="0" err="1" smtClean="0"/>
              <a:t>sp</a:t>
            </a:r>
            <a:r>
              <a:rPr lang="cs-CZ" dirty="0" smtClean="0"/>
              <a:t>.) líhneme z trvalých vajíček ve slané vodě, koncentrace 1,5-3 %,  aerace, </a:t>
            </a:r>
            <a:br>
              <a:rPr lang="cs-CZ" dirty="0" smtClean="0"/>
            </a:br>
            <a:r>
              <a:rPr lang="cs-CZ" dirty="0" smtClean="0"/>
              <a:t>při teplotě 24-26 </a:t>
            </a:r>
            <a:r>
              <a:rPr lang="cs-CZ" baseline="30000" dirty="0" err="1" smtClean="0"/>
              <a:t>o</a:t>
            </a:r>
            <a:r>
              <a:rPr lang="cs-CZ" dirty="0" err="1" smtClean="0"/>
              <a:t>C</a:t>
            </a:r>
            <a:r>
              <a:rPr lang="cs-CZ" dirty="0" smtClean="0"/>
              <a:t> se líhnou za 24-36 hodin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289" y="1412776"/>
            <a:ext cx="2689498" cy="1515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56992"/>
            <a:ext cx="4250764" cy="270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2157413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94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332656"/>
            <a:ext cx="5937755" cy="72008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žábronožky</a:t>
            </a:r>
            <a:endParaRPr lang="cs-CZ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9432" y="3140968"/>
            <a:ext cx="5879609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331640" y="1340768"/>
            <a:ext cx="6691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p</a:t>
            </a:r>
            <a:r>
              <a:rPr lang="cs-CZ" dirty="0" smtClean="0"/>
              <a:t>rodávají se i </a:t>
            </a:r>
            <a:r>
              <a:rPr lang="cs-CZ" dirty="0" err="1" smtClean="0"/>
              <a:t>dekapsulovaná</a:t>
            </a:r>
            <a:r>
              <a:rPr lang="cs-CZ" dirty="0" smtClean="0"/>
              <a:t> vajíčka, která lze zkrmovat rovnou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k</a:t>
            </a:r>
            <a:r>
              <a:rPr lang="cs-CZ" dirty="0" smtClean="0"/>
              <a:t>omerčně jsou dostupné i kompletní směsi (sůl + vajíčka), které stačí pouze zalít vodou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dirty="0"/>
              <a:t>v</a:t>
            </a:r>
            <a:r>
              <a:rPr lang="cs-CZ" dirty="0" smtClean="0"/>
              <a:t>ylíhlá nauplia lze obohatit např.  vitamíny, PUFA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8537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5937755" cy="118872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NABÍDKA KRMIV PRO RYBY JE VELKÁ, </a:t>
            </a:r>
            <a:br>
              <a:rPr lang="cs-CZ" sz="2000" dirty="0" smtClean="0"/>
            </a:br>
            <a:r>
              <a:rPr lang="cs-CZ" sz="2000" dirty="0" smtClean="0"/>
              <a:t>JEN SI SPRÁVNĚ VYBRAT</a:t>
            </a:r>
            <a:endParaRPr lang="cs-CZ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270095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0579" y="2225402"/>
            <a:ext cx="5332395" cy="355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367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6263" y="404664"/>
            <a:ext cx="7920879" cy="1080120"/>
          </a:xfrm>
        </p:spPr>
        <p:txBody>
          <a:bodyPr>
            <a:normAutofit fontScale="90000"/>
          </a:bodyPr>
          <a:lstStyle/>
          <a:p>
            <a:r>
              <a:rPr lang="cs-CZ" sz="2000" dirty="0"/>
              <a:t>Výživná hodnota komerčně vyráběných krmiv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pro </a:t>
            </a:r>
            <a:r>
              <a:rPr lang="cs-CZ" sz="2000" dirty="0"/>
              <a:t>akvarijní ryby</a:t>
            </a: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93760688"/>
              </p:ext>
            </p:extLst>
          </p:nvPr>
        </p:nvGraphicFramePr>
        <p:xfrm>
          <a:off x="872287" y="2492896"/>
          <a:ext cx="7488832" cy="800100"/>
        </p:xfrm>
        <a:graphic>
          <a:graphicData uri="http://schemas.openxmlformats.org/drawingml/2006/table">
            <a:tbl>
              <a:tblPr/>
              <a:tblGrid>
                <a:gridCol w="3332621"/>
                <a:gridCol w="1369980"/>
                <a:gridCol w="1224923"/>
                <a:gridCol w="1561308"/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</a:t>
                      </a:r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procentuální obsah v sušině</a:t>
                      </a:r>
                      <a:endParaRPr lang="cs-CZ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bílkoviny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tuky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popeloviny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vláknina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39-47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5-9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8-15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1-7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1187624" y="1862570"/>
            <a:ext cx="685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Průměrné hodnoty běžně dostupných krmiv od renomovaných výrobců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827584" y="4077072"/>
            <a:ext cx="70995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Výhody:</a:t>
            </a:r>
          </a:p>
          <a:p>
            <a:pPr marL="285750" indent="-285750"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ákladní složení se mezi výrobci výrazně neliší</a:t>
            </a:r>
          </a:p>
          <a:p>
            <a:pPr marL="285750" indent="-285750">
              <a:buFontTx/>
              <a:buChar char="-"/>
            </a:pPr>
            <a:r>
              <a:rPr lang="cs-CZ" dirty="0"/>
              <a:t>s</a:t>
            </a:r>
            <a:r>
              <a:rPr lang="cs-CZ" dirty="0" smtClean="0"/>
              <a:t>ložení je stabilní a je ho možno považovat za garantované</a:t>
            </a:r>
          </a:p>
          <a:p>
            <a:pPr marL="285750" indent="-285750">
              <a:buFontTx/>
              <a:buChar char="-"/>
            </a:pPr>
            <a:r>
              <a:rPr lang="cs-CZ" dirty="0" smtClean="0"/>
              <a:t>jsou dostupná krmiva obohacená např.  o vitamíny, barviva, PUFA, léčiva</a:t>
            </a:r>
          </a:p>
          <a:p>
            <a:pPr marL="285750" indent="-285750">
              <a:buFontTx/>
              <a:buChar char="-"/>
            </a:pPr>
            <a:r>
              <a:rPr lang="cs-CZ" dirty="0"/>
              <a:t>j</a:t>
            </a:r>
            <a:r>
              <a:rPr lang="cs-CZ" dirty="0" smtClean="0"/>
              <a:t>e minimalizováno zavlečení parazitů a původců nemocí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3040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476672"/>
            <a:ext cx="5937755" cy="576064"/>
          </a:xfrm>
        </p:spPr>
        <p:txBody>
          <a:bodyPr>
            <a:normAutofit fontScale="90000"/>
          </a:bodyPr>
          <a:lstStyle/>
          <a:p>
            <a:r>
              <a:rPr lang="cs-CZ" sz="2000" dirty="0" smtClean="0"/>
              <a:t>Mražená potrava</a:t>
            </a:r>
            <a:endParaRPr lang="cs-CZ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98592" y="1628800"/>
            <a:ext cx="3141263" cy="202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2040" y="3789040"/>
            <a:ext cx="3151235" cy="236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55576" y="1988840"/>
            <a:ext cx="40398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Z mražených krmiv jsou běžně dostupné:</a:t>
            </a:r>
          </a:p>
          <a:p>
            <a:endParaRPr lang="cs-CZ" dirty="0"/>
          </a:p>
          <a:p>
            <a:r>
              <a:rPr lang="cs-CZ" dirty="0" err="1" smtClean="0"/>
              <a:t>Artemie</a:t>
            </a:r>
            <a:endParaRPr lang="cs-CZ" dirty="0" smtClean="0"/>
          </a:p>
          <a:p>
            <a:r>
              <a:rPr lang="cs-CZ" dirty="0" smtClean="0"/>
              <a:t>buchanky (</a:t>
            </a:r>
            <a:r>
              <a:rPr lang="cs-CZ" i="1" dirty="0" err="1" smtClean="0"/>
              <a:t>Cyclops</a:t>
            </a:r>
            <a:r>
              <a:rPr lang="cs-CZ" dirty="0" smtClean="0"/>
              <a:t>)</a:t>
            </a:r>
          </a:p>
          <a:p>
            <a:r>
              <a:rPr lang="cs-CZ" dirty="0" smtClean="0"/>
              <a:t>perloočky (</a:t>
            </a:r>
            <a:r>
              <a:rPr lang="cs-CZ" i="1" dirty="0" err="1" smtClean="0"/>
              <a:t>Daphnia</a:t>
            </a:r>
            <a:r>
              <a:rPr lang="cs-CZ" dirty="0" smtClean="0"/>
              <a:t>)</a:t>
            </a:r>
          </a:p>
          <a:p>
            <a:r>
              <a:rPr lang="cs-CZ" dirty="0"/>
              <a:t>k</a:t>
            </a:r>
            <a:r>
              <a:rPr lang="cs-CZ" dirty="0" smtClean="0"/>
              <a:t>omáří a </a:t>
            </a:r>
            <a:r>
              <a:rPr lang="cs-CZ" dirty="0" err="1" smtClean="0"/>
              <a:t>pakomáří</a:t>
            </a:r>
            <a:r>
              <a:rPr lang="cs-CZ" dirty="0" smtClean="0"/>
              <a:t> larvy</a:t>
            </a:r>
          </a:p>
          <a:p>
            <a:r>
              <a:rPr lang="cs-CZ" dirty="0" smtClean="0"/>
              <a:t>nitěnky</a:t>
            </a:r>
          </a:p>
          <a:p>
            <a:r>
              <a:rPr lang="cs-CZ" dirty="0" err="1" smtClean="0"/>
              <a:t>krill</a:t>
            </a:r>
            <a:endParaRPr lang="cs-CZ" dirty="0" smtClean="0"/>
          </a:p>
          <a:p>
            <a:r>
              <a:rPr lang="cs-CZ" dirty="0"/>
              <a:t>h</a:t>
            </a:r>
            <a:r>
              <a:rPr lang="cs-CZ" dirty="0" smtClean="0"/>
              <a:t>ovězí srdce</a:t>
            </a:r>
          </a:p>
        </p:txBody>
      </p:sp>
    </p:spTree>
    <p:extLst>
      <p:ext uri="{BB962C8B-B14F-4D97-AF65-F5344CB8AC3E}">
        <p14:creationId xmlns:p14="http://schemas.microsoft.com/office/powerpoint/2010/main" xmlns="" val="13218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964692"/>
            <a:ext cx="7056783" cy="1096156"/>
          </a:xfrm>
        </p:spPr>
        <p:txBody>
          <a:bodyPr/>
          <a:lstStyle/>
          <a:p>
            <a:r>
              <a:rPr lang="cs-CZ" b="1" dirty="0"/>
              <a:t>Výživa a krmení ryb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v </a:t>
            </a:r>
            <a:r>
              <a:rPr lang="cs-CZ" b="1" dirty="0"/>
              <a:t>akvaristice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403648" y="2492896"/>
            <a:ext cx="754565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Literatura:</a:t>
            </a:r>
          </a:p>
          <a:p>
            <a:endParaRPr lang="cs-CZ" dirty="0"/>
          </a:p>
          <a:p>
            <a:r>
              <a:rPr lang="cs-CZ" dirty="0" smtClean="0"/>
              <a:t>V podstatě je vše dostupné na internetu</a:t>
            </a:r>
            <a:r>
              <a:rPr lang="cs-CZ" smtClean="0"/>
              <a:t>, jen </a:t>
            </a:r>
            <a:r>
              <a:rPr lang="cs-CZ" dirty="0" smtClean="0"/>
              <a:t>je třeba k těmto informacím</a:t>
            </a:r>
          </a:p>
          <a:p>
            <a:r>
              <a:rPr lang="cs-CZ" dirty="0" smtClean="0"/>
              <a:t> přistupovat kriticky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Děkuji Vám za pozornost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0024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87664" y="422983"/>
            <a:ext cx="6576727" cy="76923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Co můžeme našim rybám nabídnout</a:t>
            </a:r>
            <a:endParaRPr lang="cs-CZ" sz="2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762857" y="1988840"/>
            <a:ext cx="1293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živá potrava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463258" y="1988840"/>
            <a:ext cx="2927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mražená/lyofilizovaná potrava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652120" y="1988840"/>
            <a:ext cx="2841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</a:t>
            </a:r>
            <a:r>
              <a:rPr lang="cs-CZ" dirty="0" smtClean="0"/>
              <a:t>růmyslově vyráběná krmiva</a:t>
            </a:r>
            <a:endParaRPr lang="cs-CZ" dirty="0"/>
          </a:p>
        </p:txBody>
      </p:sp>
      <p:cxnSp>
        <p:nvCxnSpPr>
          <p:cNvPr id="8" name="Přímá spojnice se šipkou 7"/>
          <p:cNvCxnSpPr/>
          <p:nvPr/>
        </p:nvCxnSpPr>
        <p:spPr>
          <a:xfrm flipH="1">
            <a:off x="1619672" y="1196752"/>
            <a:ext cx="2307481" cy="64807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3927153" y="1196752"/>
            <a:ext cx="0" cy="7920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3927153" y="1196752"/>
            <a:ext cx="2661071" cy="7920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358172"/>
            <a:ext cx="1511939" cy="113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58172"/>
            <a:ext cx="13541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3991" y="3861048"/>
            <a:ext cx="1506537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432" y="3472110"/>
            <a:ext cx="1516063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988173"/>
            <a:ext cx="1555651" cy="152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545" y="2435067"/>
            <a:ext cx="1090993" cy="120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V="1">
            <a:off x="889545" y="3705959"/>
            <a:ext cx="1352872" cy="77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3613" y="4581128"/>
            <a:ext cx="1999579" cy="1498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3991" y="5085184"/>
            <a:ext cx="1879676" cy="140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76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10800000" flipV="1">
            <a:off x="1861965" y="476672"/>
            <a:ext cx="5636096" cy="70404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Potrava akvarijních ryb</a:t>
            </a:r>
            <a:endParaRPr lang="cs-CZ" sz="20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827584" y="1793007"/>
            <a:ext cx="784887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Co musí splňovat předkládaná potrava</a:t>
            </a:r>
            <a:r>
              <a:rPr lang="cs-CZ" sz="2000" dirty="0" smtClean="0"/>
              <a:t>:</a:t>
            </a:r>
          </a:p>
          <a:p>
            <a:endParaRPr lang="cs-CZ" sz="2000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r</a:t>
            </a:r>
            <a:r>
              <a:rPr lang="cs-CZ" sz="2000" dirty="0" smtClean="0"/>
              <a:t>yby ji musí akceptovat – rozdíl mezi živou a umělou potravou</a:t>
            </a:r>
          </a:p>
          <a:p>
            <a:endParaRPr lang="cs-CZ" sz="20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r</a:t>
            </a:r>
            <a:r>
              <a:rPr lang="cs-CZ" sz="2000" dirty="0" smtClean="0"/>
              <a:t>yby musí být schopné potravu ulovit a pozřít – velikost potravních organismů, partikulí    </a:t>
            </a:r>
          </a:p>
          <a:p>
            <a:r>
              <a:rPr lang="cs-CZ" sz="2000" i="1" dirty="0" smtClean="0"/>
              <a:t>     Zásadní u larev a plůdku – obecně platí empirické pravidlo </a:t>
            </a:r>
          </a:p>
          <a:p>
            <a:endParaRPr lang="cs-CZ" sz="2000" i="1" dirty="0"/>
          </a:p>
          <a:p>
            <a:r>
              <a:rPr lang="cs-CZ" sz="2000" i="1" dirty="0" smtClean="0">
                <a:solidFill>
                  <a:srgbClr val="FF0000"/>
                </a:solidFill>
              </a:rPr>
              <a:t>„plůdek  je schopen sežrat organismy, jejichž velikost není větší než průměr jeho oka“</a:t>
            </a:r>
          </a:p>
          <a:p>
            <a:endParaRPr lang="cs-CZ" sz="2000" i="1" dirty="0"/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 smtClean="0"/>
              <a:t>potrava musí svým složením plně pokrývat nároky chovaných ryb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xmlns="" val="106924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19672" y="620688"/>
            <a:ext cx="5937755" cy="72008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ŽIVÁ POTRAVA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67544" y="1844824"/>
            <a:ext cx="8424863" cy="44644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b="1" dirty="0" smtClean="0"/>
              <a:t>Lovená v přírodě nebo kupovaná v akvaristických prodejnách</a:t>
            </a:r>
            <a:endParaRPr lang="cs-CZ" sz="2000" b="1" dirty="0"/>
          </a:p>
          <a:p>
            <a:pPr marL="0" indent="0">
              <a:buNone/>
            </a:pPr>
            <a:r>
              <a:rPr lang="cs-CZ" sz="2000" b="1" dirty="0" smtClean="0"/>
              <a:t>Výhody:</a:t>
            </a:r>
          </a:p>
          <a:p>
            <a:r>
              <a:rPr lang="cs-CZ" sz="2000" dirty="0"/>
              <a:t>a</a:t>
            </a:r>
            <a:r>
              <a:rPr lang="cs-CZ" sz="2000" dirty="0" smtClean="0"/>
              <a:t>traktivní pro ryby,  některé druhy ani jinou neakceptují (těch je ale málo)</a:t>
            </a:r>
          </a:p>
          <a:p>
            <a:r>
              <a:rPr lang="cs-CZ" sz="2000" dirty="0"/>
              <a:t>s</a:t>
            </a:r>
            <a:r>
              <a:rPr lang="cs-CZ" sz="2000" dirty="0" smtClean="0"/>
              <a:t>ložením většinou odpovídá potravním nárokům chovaných ryb</a:t>
            </a:r>
          </a:p>
          <a:p>
            <a:pPr marL="0" indent="0">
              <a:buNone/>
            </a:pPr>
            <a:r>
              <a:rPr lang="cs-CZ" sz="2000" b="1" dirty="0" smtClean="0"/>
              <a:t>Nevýhody:</a:t>
            </a:r>
          </a:p>
          <a:p>
            <a:r>
              <a:rPr lang="cs-CZ" sz="2000" dirty="0"/>
              <a:t>n</a:t>
            </a:r>
            <a:r>
              <a:rPr lang="cs-CZ" sz="2000" dirty="0" smtClean="0"/>
              <a:t>emusí být vždy k dispozici</a:t>
            </a:r>
          </a:p>
          <a:p>
            <a:r>
              <a:rPr lang="cs-CZ" sz="2000" dirty="0"/>
              <a:t>m</a:t>
            </a:r>
            <a:r>
              <a:rPr lang="cs-CZ" sz="2000" dirty="0" smtClean="0"/>
              <a:t>ěla by se lovit v nádržích bez ryb</a:t>
            </a:r>
            <a:r>
              <a:rPr lang="cs-CZ" sz="2400" dirty="0" smtClean="0"/>
              <a:t> (</a:t>
            </a:r>
            <a:r>
              <a:rPr lang="cs-CZ" sz="2000" dirty="0" smtClean="0"/>
              <a:t>v našich podmínkách prakticky nereálné)</a:t>
            </a:r>
          </a:p>
          <a:p>
            <a:r>
              <a:rPr lang="cs-CZ" sz="2000" dirty="0"/>
              <a:t>r</a:t>
            </a:r>
            <a:r>
              <a:rPr lang="cs-CZ" sz="2000" dirty="0" smtClean="0"/>
              <a:t>iziko zavlečení parazitů a původců nemocí</a:t>
            </a:r>
          </a:p>
          <a:p>
            <a:r>
              <a:rPr lang="cs-CZ" sz="2000" dirty="0"/>
              <a:t>r</a:t>
            </a:r>
            <a:r>
              <a:rPr lang="cs-CZ" sz="2000" dirty="0" smtClean="0"/>
              <a:t>iziko kontaminace cizorodými látkami – nitěnky a patentky se masově vyskytují v organicky znečištěných vodách</a:t>
            </a:r>
          </a:p>
        </p:txBody>
      </p:sp>
    </p:spTree>
    <p:extLst>
      <p:ext uri="{BB962C8B-B14F-4D97-AF65-F5344CB8AC3E}">
        <p14:creationId xmlns:p14="http://schemas.microsoft.com/office/powerpoint/2010/main" xmlns="" val="48488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5584" y="315801"/>
            <a:ext cx="7970204" cy="864096"/>
          </a:xfrm>
        </p:spPr>
        <p:txBody>
          <a:bodyPr>
            <a:normAutofit/>
          </a:bodyPr>
          <a:lstStyle/>
          <a:p>
            <a:r>
              <a:rPr lang="cs-CZ" sz="1800" dirty="0" err="1" smtClean="0"/>
              <a:t>sTandarDní</a:t>
            </a:r>
            <a:r>
              <a:rPr lang="cs-CZ" sz="1800" dirty="0" smtClean="0"/>
              <a:t> sortiment akvarijních ryb tvoří potravně plastické druhy</a:t>
            </a:r>
            <a:endParaRPr lang="cs-CZ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828006" y="1263116"/>
            <a:ext cx="2047880" cy="132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81508"/>
            <a:ext cx="2133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2759" y="1263116"/>
            <a:ext cx="2388065" cy="1466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006" y="2662212"/>
            <a:ext cx="2329541" cy="174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7" y="3029716"/>
            <a:ext cx="2476329" cy="163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4002" y="2784245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1296" y="4763497"/>
            <a:ext cx="2567955" cy="181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006" y="4462412"/>
            <a:ext cx="2003952" cy="2111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822019"/>
            <a:ext cx="2828925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5344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3587" y="332656"/>
            <a:ext cx="6703191" cy="864096"/>
          </a:xfrm>
        </p:spPr>
        <p:txBody>
          <a:bodyPr>
            <a:normAutofit/>
          </a:bodyPr>
          <a:lstStyle/>
          <a:p>
            <a:r>
              <a:rPr lang="cs-CZ" sz="1800" dirty="0" smtClean="0"/>
              <a:t>Řada ryb ochotně přijímá „umělá“ krmiva</a:t>
            </a:r>
            <a:endParaRPr lang="cs-CZ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771" y="1381998"/>
            <a:ext cx="3863702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789040"/>
            <a:ext cx="4114799" cy="274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02929"/>
            <a:ext cx="3828471" cy="226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0529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36903" cy="792088"/>
          </a:xfrm>
        </p:spPr>
        <p:txBody>
          <a:bodyPr>
            <a:normAutofit fontScale="90000"/>
          </a:bodyPr>
          <a:lstStyle/>
          <a:p>
            <a:r>
              <a:rPr lang="cs-CZ" sz="1800" dirty="0" smtClean="0"/>
              <a:t>Výrazní potravní specialisté nejsou běžně chováni</a:t>
            </a:r>
            <a:endParaRPr lang="cs-CZ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28700"/>
            <a:ext cx="3970412" cy="200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28701"/>
            <a:ext cx="3672408" cy="227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733" y="3861048"/>
            <a:ext cx="30480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15616" y="3316342"/>
            <a:ext cx="2427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Vandelia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cirrhosa</a:t>
            </a:r>
            <a:r>
              <a:rPr lang="cs-CZ" sz="1200" i="1" dirty="0" smtClean="0"/>
              <a:t> - </a:t>
            </a:r>
            <a:r>
              <a:rPr lang="cs-CZ" sz="1200" dirty="0" smtClean="0"/>
              <a:t> parazitický sumec</a:t>
            </a:r>
            <a:endParaRPr lang="cs-CZ" sz="1200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4946209" y="3177842"/>
            <a:ext cx="27739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Belonesox</a:t>
            </a:r>
            <a:r>
              <a:rPr lang="cs-CZ" sz="1200" i="1" dirty="0" smtClean="0"/>
              <a:t> </a:t>
            </a:r>
            <a:r>
              <a:rPr lang="cs-CZ" sz="1200" i="1" dirty="0" err="1" smtClean="0"/>
              <a:t>belizanus</a:t>
            </a:r>
            <a:r>
              <a:rPr lang="cs-CZ" sz="1200" dirty="0" smtClean="0"/>
              <a:t> – rybožravá živorodka</a:t>
            </a:r>
            <a:endParaRPr lang="cs-CZ" sz="12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635094" y="6021288"/>
            <a:ext cx="2768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 smtClean="0"/>
              <a:t>Panague</a:t>
            </a:r>
            <a:r>
              <a:rPr lang="cs-CZ" sz="1200" dirty="0" smtClean="0"/>
              <a:t> </a:t>
            </a:r>
            <a:r>
              <a:rPr lang="cs-CZ" sz="1200" dirty="0" err="1" smtClean="0"/>
              <a:t>sp</a:t>
            </a:r>
            <a:r>
              <a:rPr lang="cs-CZ" sz="1200" dirty="0" smtClean="0"/>
              <a:t>.  - sumec schopný trávit dřevo</a:t>
            </a:r>
            <a:endParaRPr lang="cs-CZ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37223"/>
            <a:ext cx="2857500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499992" y="6082548"/>
            <a:ext cx="377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 err="1"/>
              <a:t>Enneacampus</a:t>
            </a:r>
            <a:r>
              <a:rPr lang="cs-CZ" sz="1200" i="1" dirty="0"/>
              <a:t> </a:t>
            </a:r>
            <a:r>
              <a:rPr lang="cs-CZ" sz="1200" i="1" dirty="0" err="1" smtClean="0"/>
              <a:t>ansorgii</a:t>
            </a:r>
            <a:r>
              <a:rPr lang="cs-CZ" sz="1200" dirty="0" smtClean="0"/>
              <a:t> – sladkovodní jehla, </a:t>
            </a:r>
          </a:p>
          <a:p>
            <a:r>
              <a:rPr lang="cs-CZ" sz="1200" dirty="0"/>
              <a:t>	</a:t>
            </a:r>
            <a:r>
              <a:rPr lang="cs-CZ" sz="1200" dirty="0" smtClean="0"/>
              <a:t>            „krade“ samicím krevetek vajíčka</a:t>
            </a:r>
            <a:endParaRPr lang="cs-CZ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7414" y="4805976"/>
            <a:ext cx="1610770" cy="107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209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1_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828</Words>
  <Application>Microsoft Office PowerPoint</Application>
  <PresentationFormat>Předvádění na obrazovce (4:3)</PresentationFormat>
  <Paragraphs>264</Paragraphs>
  <Slides>35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Parcel</vt:lpstr>
      <vt:lpstr>1_Parcel</vt:lpstr>
      <vt:lpstr>Výživa a krmení ryb  v akvaristice</vt:lpstr>
      <vt:lpstr>Výživa a krmení ryb v akvaristice</vt:lpstr>
      <vt:lpstr>ZáklADNÍ  SLOŽKY  POTRAVY</vt:lpstr>
      <vt:lpstr>Co můžeme našim rybám nabídnout</vt:lpstr>
      <vt:lpstr>Potrava akvarijních ryb</vt:lpstr>
      <vt:lpstr>ŽIVÁ POTRAVA</vt:lpstr>
      <vt:lpstr>sTandarDní sortiment akvarijních ryb tvoří potravně plastické druhy</vt:lpstr>
      <vt:lpstr>Řada ryb ochotně přijímá „umělá“ krmiva</vt:lpstr>
      <vt:lpstr>Výrazní potravní specialisté nejsou běžně chováni</vt:lpstr>
      <vt:lpstr>Postavení tlamy hodně napoví  o převládající potravě</vt:lpstr>
      <vt:lpstr>Živá potrava</vt:lpstr>
      <vt:lpstr>Výživná hodnota vybraných potravních organismů</vt:lpstr>
      <vt:lpstr>Perloočky r. Daphnia</vt:lpstr>
      <vt:lpstr>Životní cykly perlooček r. Daphnia</vt:lpstr>
      <vt:lpstr>Běžné perloočky našich stojatých vod</vt:lpstr>
      <vt:lpstr>Klanonožci  Copepoda</vt:lpstr>
      <vt:lpstr>Buchanky - Cyclopoidea</vt:lpstr>
      <vt:lpstr>Klanonožci - vznášivky</vt:lpstr>
      <vt:lpstr>Vířníci  rotatoria</vt:lpstr>
      <vt:lpstr>Planktonní vířníci</vt:lpstr>
      <vt:lpstr>Srovnání  velikosti  planktonních živočichů</vt:lpstr>
      <vt:lpstr>Larvy pakomárů - patentky</vt:lpstr>
      <vt:lpstr>Larvy komárů</vt:lpstr>
      <vt:lpstr>Larvy komárů</vt:lpstr>
      <vt:lpstr>Koretry – bílé komáří larvy</vt:lpstr>
      <vt:lpstr>Koretry – bílé komáří larvy</vt:lpstr>
      <vt:lpstr>Živá potrava</vt:lpstr>
      <vt:lpstr>Živá potrava</vt:lpstr>
      <vt:lpstr>Živá potrava</vt:lpstr>
      <vt:lpstr>žábronožky</vt:lpstr>
      <vt:lpstr>žábronožky</vt:lpstr>
      <vt:lpstr>NABÍDKA KRMIV PRO RYBY JE VELKÁ,  JEN SI SPRÁVNĚ VYBRAT</vt:lpstr>
      <vt:lpstr>Výživná hodnota komerčně vyráběných krmiv  pro akvarijní ryby</vt:lpstr>
      <vt:lpstr>Mražená potrava</vt:lpstr>
      <vt:lpstr>Výživa a krmení ryb  v akvaristice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Lenovo</dc:creator>
  <cp:lastModifiedBy>Jindřich Novák</cp:lastModifiedBy>
  <cp:revision>132</cp:revision>
  <dcterms:created xsi:type="dcterms:W3CDTF">2020-01-08T18:12:40Z</dcterms:created>
  <dcterms:modified xsi:type="dcterms:W3CDTF">2023-04-18T20:12:48Z</dcterms:modified>
</cp:coreProperties>
</file>