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4" r:id="rId3"/>
    <p:sldId id="300" r:id="rId4"/>
    <p:sldId id="265" r:id="rId5"/>
    <p:sldId id="266" r:id="rId6"/>
    <p:sldId id="306" r:id="rId7"/>
    <p:sldId id="302" r:id="rId8"/>
    <p:sldId id="301" r:id="rId9"/>
    <p:sldId id="303" r:id="rId10"/>
    <p:sldId id="304" r:id="rId11"/>
    <p:sldId id="307" r:id="rId12"/>
    <p:sldId id="308" r:id="rId13"/>
    <p:sldId id="310" r:id="rId14"/>
    <p:sldId id="309" r:id="rId15"/>
    <p:sldId id="299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06F"/>
    <a:srgbClr val="D46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4604" autoAdjust="0"/>
  </p:normalViewPr>
  <p:slideViewPr>
    <p:cSldViewPr snapToGrid="0" showGuides="1">
      <p:cViewPr varScale="1">
        <p:scale>
          <a:sx n="72" d="100"/>
          <a:sy n="72" d="100"/>
        </p:scale>
        <p:origin x="7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49C7C75-137C-8740-AF7E-A0CA8C81B3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589D1D9-EB3D-BA43-B86D-FC78CEEED9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78846-E182-754B-85B5-5DC6C0E0B232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DBD76B-D8EF-234A-B925-C755A4E96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51E1D9-5693-E248-A7F6-62F3518D4E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9F2DD-6E06-7947-9893-CF25A37846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975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9AAA-2A3A-5948-93A3-CC8F5D5EEF60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70365-571F-0149-AE16-289B0CA040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68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70365-571F-0149-AE16-289B0CA0405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42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exteriér, obloha, strom, budova&#10;&#10;Popis byl vytvořen automaticky">
            <a:extLst>
              <a:ext uri="{FF2B5EF4-FFF2-40B4-BE49-F238E27FC236}">
                <a16:creationId xmlns:a16="http://schemas.microsoft.com/office/drawing/2014/main" id="{A3921E77-9C50-4C98-B5A6-42BC89911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r="3752" b="24002"/>
          <a:stretch/>
        </p:blipFill>
        <p:spPr>
          <a:xfrm>
            <a:off x="1" y="-370936"/>
            <a:ext cx="12192000" cy="602123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2FBCAD-9374-4D12-863F-F969F80375CC}"/>
              </a:ext>
            </a:extLst>
          </p:cNvPr>
          <p:cNvSpPr txBox="1"/>
          <p:nvPr userDrawn="1"/>
        </p:nvSpPr>
        <p:spPr>
          <a:xfrm>
            <a:off x="5857460" y="5810429"/>
            <a:ext cx="5924550" cy="885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tx1"/>
                </a:solidFill>
                <a:latin typeface="Gill Sans MT" panose="020B0502020104020203" pitchFamily="34" charset="-18"/>
              </a:rPr>
              <a:t>Univerzita Karlova, Právnická fakulta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  <a:latin typeface="Gill Sans MT" panose="020B0502020104020203" pitchFamily="34" charset="-18"/>
              </a:rPr>
              <a:t>nám. Curieových 901/7, 116 40 Praha 1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187914D-FBAA-4991-B163-70EBB203AE39}"/>
              </a:ext>
            </a:extLst>
          </p:cNvPr>
          <p:cNvCxnSpPr/>
          <p:nvPr userDrawn="1"/>
        </p:nvCxnSpPr>
        <p:spPr>
          <a:xfrm>
            <a:off x="5372100" y="5762625"/>
            <a:ext cx="0" cy="98107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8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D871-C166-49EF-BCFA-2A0B356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208F7C-A4C6-4AED-9A7F-B9D40F31A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D2138-F5D1-449E-958D-A06C88CF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CEF56-3649-428A-932C-2724F333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23600-3E42-4B1C-80C8-11B1D94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2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746F-933B-4E12-808E-EB81E879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BFF3C3-76F0-4FE0-9A11-723907B1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E00F3-4A45-489E-9DF1-9D82686A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4D3AA-6A76-4616-9473-6E1C4EFC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87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C8559A-92D7-4287-A491-CF4CE96B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E83513-BAC1-4CE6-92FC-04316D25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437C0-1F8E-49DF-8B84-1684307D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F3ADA-215C-4F9B-B149-FAE5FAB3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341F-6859-4C3E-9B49-8654790058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03504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EA24-ED66-4D62-8405-1817BF60F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044827"/>
            <a:ext cx="9144000" cy="165576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Podtitul, název katedry apod.</a:t>
            </a: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F702-A3BA-40DA-8A35-7F47B04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C0215-5FA9-48C5-B76A-B863D5CF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18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E012-DFAF-491C-9CCE-C9F0F480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E194C-4BB7-404D-B4F2-EACE5DB1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46BFF-1914-476B-8CD1-53EF5C0C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6B0E8-CE9B-41E6-BE93-B69C7A9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DBAD8-3CC7-4563-971E-4D4F861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557EE-42A3-4375-85F6-6946CCFA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6B916-0389-4948-A07E-6E45A5C9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C3DA-AB28-4C68-B353-62F210FD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0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9A55A-1A53-4BBB-8222-A507275C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971D2-D61A-4BC2-846A-58C9BBA5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6C1AC-3A57-4A04-B4D2-47049C28C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68CF6-D7A8-4C79-A03B-5EFB11E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A8147-2030-4614-A9D5-084AD2C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3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C5A0-7576-46A1-90B3-7F1EEB3B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BAE4F-A05B-416B-94B0-44965DB2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693F1-9B8D-4FA8-80E3-2A33E4A3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403B9F-F39F-481F-A89E-34C3D6F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32B435-2574-4918-9386-59734584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A077-77CF-49DE-9711-09AC7568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AF3D90-4E18-4B4C-B0D9-82A110CD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72A4-F95A-438D-A1A1-2B85A17A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59FD6-EDA2-4FCA-8F21-1B81CA66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041D52-2C95-446E-98E2-713A64B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7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CB126-0867-487F-B98A-C2DA9AB4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85B3F-B6D1-4D64-9DEB-9503D0E9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86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B5BAC-DE39-4C8C-8B48-3067D9CB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488A2-C9EE-4C31-97E7-303B3DB1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DF73C-4085-497E-B813-BFC7195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61BDF-EC78-46A6-8228-29BE72E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ECA0E-4D35-43DF-A21F-A7BD9D8E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6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5F79AA-9FA1-4859-9A83-5B6C6489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107B8-7111-4D0B-885D-F035ACBE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CB009-14EF-4507-8073-BDD57CF9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5DCB5-0FA9-4D4D-9EA2-3A93F3BE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55198495-D922-4C84-9C05-B0CB6B9CE97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13AC6C-3CC2-4395-B1A6-D26662619244}"/>
              </a:ext>
            </a:extLst>
          </p:cNvPr>
          <p:cNvSpPr/>
          <p:nvPr userDrawn="1"/>
        </p:nvSpPr>
        <p:spPr>
          <a:xfrm flipV="1">
            <a:off x="246000" y="5619162"/>
            <a:ext cx="11700000" cy="216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E0545A6-DB51-4E6A-9DEA-5B3EFA0EDB7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9328" y="5868786"/>
            <a:ext cx="2590276" cy="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5B5943-0F91-3E44-97D3-DF77B09EA1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STAVEBNÍ ZÁKON I.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DC8741-065E-5042-9C1D-615251FCD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46653"/>
            <a:ext cx="9144000" cy="1655762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JUDr. Jana Balounová, Ph.D.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15.2.2023</a:t>
            </a:r>
          </a:p>
        </p:txBody>
      </p:sp>
    </p:spTree>
    <p:extLst>
      <p:ext uri="{BB962C8B-B14F-4D97-AF65-F5344CB8AC3E}">
        <p14:creationId xmlns:p14="http://schemas.microsoft.com/office/powerpoint/2010/main" val="276954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CF9B0-5A41-4774-9222-BA705F8E6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2051"/>
            <a:ext cx="10515600" cy="38145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18 a násl.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StavZ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cílem územního plánování je vytvářet předpoklady pro výstavbu a pro udržitelný rozvoj území, spočívající ve vyváženém vztahu podmínek pro příznivé životní prostředí, pro hospodářský rozvoj a pro soudržnost společenství obyvatel území a který uspokojuje potřeby současné generace, aniž by ohrožoval podmínky života generací budoucích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19EAD9-ED66-4AA3-86AF-D1B63A87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58F174-DD59-4C56-BFE5-5F076B46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10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5EC4B3-806A-FA1D-B314-45426C1FCE5C}"/>
              </a:ext>
            </a:extLst>
          </p:cNvPr>
          <p:cNvSpPr txBox="1"/>
          <p:nvPr/>
        </p:nvSpPr>
        <p:spPr>
          <a:xfrm>
            <a:off x="2350129" y="796705"/>
            <a:ext cx="7355185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cs-CZ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Obecné nástroje územního plánování</a:t>
            </a:r>
          </a:p>
          <a:p>
            <a:pPr marL="0" indent="0" algn="ctr">
              <a:buNone/>
            </a:pPr>
            <a:endParaRPr lang="cs-C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34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451049-43DD-3082-27F0-0F5F2B9CF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1E8E28-E0DF-3BE3-840E-691319E6D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127"/>
            <a:ext cx="10515600" cy="4140431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územně plánovací podklady - § 25 – 30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StavZ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politika územního rozvoje - § 32 – 35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StavZ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územně plánovací dokumentace - § 35a – 74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StavZ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územní rozvojový plán, zásady územního rozvoje, územní plán, regulační plán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územní opatření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652107-A9D2-026B-347A-2E00E59E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E6E008-CF1E-4D83-227A-675E7A50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492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B469C-E77D-5E04-B459-0F95E7711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2948" y="5532437"/>
            <a:ext cx="10515600" cy="1325563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31617E-CEDC-0B62-F4FB-AD8279598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1"/>
            <a:ext cx="10650648" cy="4602158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ÚZEMNÍ PLÁN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43 – 57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StavZ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územní plán stanoví základní koncepci rozvoje území obce, ochrany jeho hodnot, jeho plošného a prostorového uspořádání, uspořádání krajiny a koncepci veřejné infrastruktury; vymezí zastavěné území, plochy a koridory, zejména zastavitelné plochy, plochy změn v krajině a plochy přestavby, pro veřejně prospěšné stavby, pro veřejně prospěšná opatření a pro územní rezervy a stanoví podmínky pro využití těchto ploch a koridorů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přijímán ve formě opatření obecné povahy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D80605-DB04-D4F0-ABAE-8DF1C8D1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CA7413-1746-E6A8-40D9-61A29C5E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952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D1735-9C16-66C6-C6B8-4F18CBE5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83" y="6479277"/>
            <a:ext cx="10515600" cy="13255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102924-3520-FFCB-03A6-730531074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181"/>
            <a:ext cx="10324723" cy="4131378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nejprve rozhodováno o tom,  zda bude pořízen (zastupitelstvo)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pořizuje jej obecní úřad (v přenesené působnosti)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schvaluje jej zastupitelstvo (v samostatné působnosti)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 podat připomínky, námitky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obrana: přezkumné řízení, soudní přezkum ve správním soudnictví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FE0ACF-05AE-9498-B48A-C4FA9AB16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44D8571-8CB3-81FE-06A1-928CAE60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741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FB57B-F7C6-5B01-66A3-7DA6352F8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408" y="6356350"/>
            <a:ext cx="10515600" cy="13255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19B371-E584-E616-EB1F-D0F22FF86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15224"/>
            <a:ext cx="10732130" cy="4801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ÚZEMNÍ OPATŘENÍ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97 – 100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StavZ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stavební uzávěra a asanace území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opatření obecné povahy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stavební uzávěra - omezuje nebo zakazuje v nezbytném rozsahu stavební činnost ve vymezeném území, pokud by mohla ztížit nebo znemožnit budoucí využití území podle připravované územně plánovací dokumentace, jestliže bylo rozhodnuto o jejím pořízení nebo o pořízení její změny, nebo podle jiného rozhodnutí či opatření v území, jímž se upravuje využití území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E62CB5-EB1A-8B00-BCB8-AF652590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A86BCDE-06C0-E91F-5AB4-478A3901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527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737B95-2A05-49AF-A1E9-EE175211B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8845"/>
            <a:ext cx="10515600" cy="4357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  <a:p>
            <a:pPr marL="0" indent="0" algn="ctr">
              <a:buNone/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přeji hezký večer.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BEE5B02-CC53-4937-A56B-9EFA84D48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9F726C-DF3C-4386-9649-459AF291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14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7AB14-3B9F-43CC-A592-2C3D9167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2E9AFC-EA18-43BB-8193-114756B36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03699"/>
            <a:ext cx="11003733" cy="42128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stavební zákon a vztah ke zvláštní právní úpravě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vybrané pojmy stavebního zákona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veřejná správa na úsecích územního plánování a stavebního řádu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obecné instrumenty územního plánování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územní plán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stavební uzávěra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158BCC-02EB-4527-8B18-D462BF8D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50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0923A-6185-6F27-203F-F98921B87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cs-CZ" dirty="0"/>
              <a:t>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stavebního zákona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0BE8B1-153A-32DB-7058-B49BA118E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Tento zákon upravuje ve věcech územního plánování zejména cíle a úkoly územního plánování, soustavu orgánů územního plánování, nástroje územního plánování, vyhodnocování vlivů na udržitelný rozvoj území, rozhodování v území, možnosti sloučení postupů podle tohoto zákona s postupy posuzování vlivů záměrů na životní prostředí, podmínky pro výstavbu, rozvoj území a pro přípravu veřejné infrastruktury, evidenci územně plánovací činnosti a kvalifikační požadavky pro územně plánovací činnost.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Tento zákon upravuje ve věcech stavebního řádu zejména povolování staveb a jejich změn, terénních úprav a zařízení, užívaní a odstraňování staveb, dohled a zvláštní pravomoci stavebních úřadů, postavení a oprávnění autorizovaných inspektorů, soustavu stavebních úřadů, povinnosti a odpovědnost osob při přípravě a provádění staveb.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26626D-079D-AE72-841B-0DF781D81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753A91-0B1A-9AD4-EB0C-832ED9C4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01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E5572D-98D8-482D-B247-0762C8CBE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33743"/>
            <a:ext cx="10587273" cy="4882816"/>
          </a:xfrm>
        </p:spPr>
        <p:txBody>
          <a:bodyPr/>
          <a:lstStyle/>
          <a:p>
            <a:pPr marL="0" indent="0" algn="ctr">
              <a:buNone/>
            </a:pPr>
            <a:r>
              <a:rPr lang="cs-CZ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Stavební zákon ve vztahu ke zvláštní právní úpravě</a:t>
            </a:r>
          </a:p>
          <a:p>
            <a:pPr marL="0" indent="0" algn="ctr">
              <a:buNone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 č. 416/2009 Sb., o urychlení výstavby dopravní, vodní a energetické infrastruktury a infrastruktury elektronických komunikací – tzv. liniový zákon (§1)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 č. 184/2006 Sb., o odnětí nebo omezení vlastnického práva k pozemku nebo ke stavbě – tzv. zákon o vyvlastnění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správní řád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přestupkový zákon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 č. 13/1997 Sb., o pozemních komunikacích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7EEFD2-D531-434A-A60B-C7386613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BA6AAA7-B23A-44EF-9D39-56066A03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61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CF9B0-5A41-4774-9222-BA705F8E6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885"/>
            <a:ext cx="10515600" cy="3976674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2 a § 3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StavZ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stavba - stavbou se rozumí veškerá stavební díla, která vznikají stavební nebo montážní technologií, bez zřetele na jejich stavebně technické provedení, použité stavební výrobky, materiály a konstrukce, na účel využití a dobu trvání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zastavěné území X zastavitelná plocha X nezastavěné území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územně plánovací dokumentace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veřejná infrastruktura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veřejně prospěšná stavba, veřejně prospěšná opatření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19EAD9-ED66-4AA3-86AF-D1B63A87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58F174-DD59-4C56-BFE5-5F076B46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5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5EC4B3-806A-FA1D-B314-45426C1FCE5C}"/>
              </a:ext>
            </a:extLst>
          </p:cNvPr>
          <p:cNvSpPr txBox="1"/>
          <p:nvPr/>
        </p:nvSpPr>
        <p:spPr>
          <a:xfrm>
            <a:off x="2513092" y="724277"/>
            <a:ext cx="6658068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cs-CZ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Vybrané pojmy stavebního zákona</a:t>
            </a:r>
          </a:p>
          <a:p>
            <a:pPr marL="0" indent="0" algn="ctr">
              <a:buNone/>
            </a:pPr>
            <a:endParaRPr lang="cs-C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4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3C30B-341C-4D56-FEDA-2467294E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D72602-1C86-909D-28CB-C1F53AA19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668754" cy="51514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pořizovatel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stavební podnikatel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stavebník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terénní úpravy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zařízení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staveniště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údržba stavby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stavební záměr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E181273-33CB-924E-9C76-14DCB2FC0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056300-5E75-4724-C5EB-F0AFFCBF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263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CF9B0-5A41-4774-9222-BA705F8E6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2051"/>
            <a:ext cx="10515600" cy="3814508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4 - § 17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StavZ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4 - vybrané zásady činnosti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rozlišujeme, zda se jedná o výkon VS na úseku územního plánování či na úseku stavebního řádu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orgán územního plánování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stavební úřad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dotčený orgán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19EAD9-ED66-4AA3-86AF-D1B63A87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58F174-DD59-4C56-BFE5-5F076B46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7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5EC4B3-806A-FA1D-B314-45426C1FCE5C}"/>
              </a:ext>
            </a:extLst>
          </p:cNvPr>
          <p:cNvSpPr txBox="1"/>
          <p:nvPr/>
        </p:nvSpPr>
        <p:spPr>
          <a:xfrm>
            <a:off x="2350130" y="796705"/>
            <a:ext cx="6658068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cs-CZ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Výkon veřejné správy</a:t>
            </a:r>
          </a:p>
          <a:p>
            <a:pPr marL="0" indent="0" algn="ctr">
              <a:buNone/>
            </a:pPr>
            <a:endParaRPr lang="cs-C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4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CF9B0-5A41-4774-9222-BA705F8E6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2919"/>
            <a:ext cx="10515600" cy="4683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PŮSOBNOST VE VĚCECH ÚZEMNÍHO PLÁNOVÁNÍ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5 - § 11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výkon státní správy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orgány ÚSC – nezbytné rozlišovat, kdy se jedná o výkon přenesené působnosti a kdy naopak o výkon samostatné působnosti (§ 5 odst. 2)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tzv. úřad územního plánování - obecní úřad obce s rozšířenou působností (§ 6 odst. 1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StavZ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19EAD9-ED66-4AA3-86AF-D1B63A87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58F174-DD59-4C56-BFE5-5F076B46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97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CF9B0-5A41-4774-9222-BA705F8E6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16048"/>
            <a:ext cx="10831717" cy="50005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PŮSOBNOST VE VĚCECH STAVEBNÍHO ŘÁDU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stavební úřad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obecné stavební úřady - § 13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StavZ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speciální stavební úřady - § 15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StavZ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vojenské a jiné stavební úřady - § 16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StavZ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 atrakce - § 17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StavZ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19EAD9-ED66-4AA3-86AF-D1B63A87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58F174-DD59-4C56-BFE5-5F076B46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6727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fuk.pptx" id="{7A269987-504B-4087-B03C-5EB8DE11DB40}" vid="{E084D833-96DC-4325-9498-D5556D39F6D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Office</Template>
  <TotalTime>0</TotalTime>
  <Words>780</Words>
  <Application>Microsoft Office PowerPoint</Application>
  <PresentationFormat>Širokoúhlá obrazovka</PresentationFormat>
  <Paragraphs>110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Garamond</vt:lpstr>
      <vt:lpstr>Gill Sans MT</vt:lpstr>
      <vt:lpstr>Times New Roman</vt:lpstr>
      <vt:lpstr>Wingdings</vt:lpstr>
      <vt:lpstr>Motiv Office</vt:lpstr>
      <vt:lpstr>STAVEBNÍ ZÁKON I.</vt:lpstr>
      <vt:lpstr>Prezentace aplikace PowerPoint</vt:lpstr>
      <vt:lpstr>§ 1 stavebního zákona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SPRÁVNÍ PRÁVO</dc:title>
  <dc:creator>Jakub Handrlica</dc:creator>
  <cp:lastModifiedBy>Handrlica Jakub</cp:lastModifiedBy>
  <cp:revision>8</cp:revision>
  <dcterms:created xsi:type="dcterms:W3CDTF">2020-11-04T14:47:01Z</dcterms:created>
  <dcterms:modified xsi:type="dcterms:W3CDTF">2023-03-29T09:14:53Z</dcterms:modified>
</cp:coreProperties>
</file>