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357" r:id="rId3"/>
    <p:sldId id="281" r:id="rId4"/>
    <p:sldId id="282" r:id="rId5"/>
    <p:sldId id="361" r:id="rId6"/>
    <p:sldId id="363" r:id="rId7"/>
    <p:sldId id="368" r:id="rId8"/>
    <p:sldId id="369" r:id="rId9"/>
    <p:sldId id="370" r:id="rId10"/>
    <p:sldId id="367" r:id="rId11"/>
    <p:sldId id="379" r:id="rId12"/>
    <p:sldId id="371" r:id="rId13"/>
    <p:sldId id="372" r:id="rId14"/>
    <p:sldId id="373" r:id="rId15"/>
    <p:sldId id="381" r:id="rId16"/>
    <p:sldId id="382" r:id="rId17"/>
    <p:sldId id="398" r:id="rId18"/>
    <p:sldId id="399" r:id="rId19"/>
    <p:sldId id="400" r:id="rId20"/>
    <p:sldId id="416" r:id="rId21"/>
    <p:sldId id="414" r:id="rId22"/>
    <p:sldId id="417" r:id="rId23"/>
    <p:sldId id="383" r:id="rId24"/>
    <p:sldId id="384" r:id="rId25"/>
    <p:sldId id="385" r:id="rId26"/>
    <p:sldId id="386" r:id="rId27"/>
    <p:sldId id="390" r:id="rId28"/>
    <p:sldId id="402" r:id="rId29"/>
    <p:sldId id="391" r:id="rId30"/>
    <p:sldId id="392" r:id="rId31"/>
    <p:sldId id="393" r:id="rId32"/>
    <p:sldId id="404" r:id="rId33"/>
    <p:sldId id="408" r:id="rId34"/>
    <p:sldId id="409" r:id="rId35"/>
    <p:sldId id="410" r:id="rId36"/>
    <p:sldId id="394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BAFB5"/>
    <a:srgbClr val="BCDAF2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15" autoAdjust="0"/>
    <p:restoredTop sz="94660" autoAdjust="0"/>
  </p:normalViewPr>
  <p:slideViewPr>
    <p:cSldViewPr snapToGrid="0">
      <p:cViewPr>
        <p:scale>
          <a:sx n="77" d="100"/>
          <a:sy n="77" d="100"/>
        </p:scale>
        <p:origin x="-129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33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237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370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866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249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59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681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476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193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46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763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158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jpeg"/><Relationship Id="rId7" Type="http://schemas.openxmlformats.org/officeDocument/2006/relationships/image" Target="../media/image5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journal/00033472/32/4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x.doi.org/10.1139/f75-11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J:\SUCHDOL\1-Králové současné akvaristiky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61865" y="0"/>
            <a:ext cx="10931010" cy="8170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ál 5"/>
          <p:cNvSpPr/>
          <p:nvPr/>
        </p:nvSpPr>
        <p:spPr>
          <a:xfrm>
            <a:off x="7178233" y="357447"/>
            <a:ext cx="1363287" cy="1246909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466197" y="340821"/>
            <a:ext cx="12186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7200" b="1" dirty="0">
                <a:solidFill>
                  <a:schemeClr val="bg1"/>
                </a:solidFill>
              </a:rPr>
              <a:t>7</a:t>
            </a:r>
            <a:r>
              <a:rPr lang="cs-CZ" sz="7200" b="1" dirty="0" smtClean="0">
                <a:solidFill>
                  <a:schemeClr val="bg1"/>
                </a:solidFill>
              </a:rPr>
              <a:t>. 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7599141" y="1463040"/>
            <a:ext cx="629809" cy="649547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7122605" y="1567810"/>
            <a:ext cx="188572" cy="208573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7623406" y="1989304"/>
            <a:ext cx="188572" cy="208573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8662966" y="647636"/>
            <a:ext cx="188572" cy="208573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8437044" y="173473"/>
            <a:ext cx="320208" cy="334695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" y="2284615"/>
            <a:ext cx="9144000" cy="1545980"/>
          </a:xfrm>
          <a:ln w="50800"/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b="1" dirty="0" err="1" smtClean="0"/>
              <a:t>REPROdukce</a:t>
            </a:r>
            <a:r>
              <a:rPr lang="cs-CZ" b="1" dirty="0" smtClean="0"/>
              <a:t> rybovitých obratlovců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1" y="4053016"/>
            <a:ext cx="9144001" cy="2232149"/>
          </a:xfrm>
        </p:spPr>
        <p:txBody>
          <a:bodyPr>
            <a:noAutofit/>
          </a:bodyPr>
          <a:lstStyle/>
          <a:p>
            <a:r>
              <a:rPr lang="cs-CZ" sz="2800" smtClean="0">
                <a:solidFill>
                  <a:schemeClr val="tx1"/>
                </a:solidFill>
              </a:rPr>
              <a:t>Jindřich Novák</a:t>
            </a:r>
          </a:p>
          <a:p>
            <a:r>
              <a:rPr lang="cs-CZ" sz="1800" smtClean="0">
                <a:solidFill>
                  <a:schemeClr val="tx1"/>
                </a:solidFill>
              </a:rPr>
              <a:t>Foto  Norbert Dokoupil, Jaroslav Eliáš, Jaroslav Hofmann, Jindřich Novák, Jiří Plíštil, Martin Rose, Karel Zahrádka</a:t>
            </a:r>
            <a:endParaRPr lang="cs-CZ" sz="2800" dirty="0" smtClean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j</a:t>
            </a:r>
            <a:r>
              <a:rPr lang="cs-CZ" sz="2800" dirty="0" smtClean="0">
                <a:solidFill>
                  <a:schemeClr val="tx1"/>
                </a:solidFill>
              </a:rPr>
              <a:t>indrich.novak@cizp.cz</a:t>
            </a:r>
          </a:p>
          <a:p>
            <a:endParaRPr lang="cs-CZ" sz="500" dirty="0">
              <a:solidFill>
                <a:schemeClr val="tx1"/>
              </a:solidFill>
            </a:endParaRPr>
          </a:p>
          <a:p>
            <a:r>
              <a:rPr lang="cs-CZ" sz="2800" smtClean="0">
                <a:solidFill>
                  <a:schemeClr val="tx1"/>
                </a:solidFill>
              </a:rPr>
              <a:t>2023</a:t>
            </a: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-263611" y="173473"/>
            <a:ext cx="60465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/>
              <a:t>   “</a:t>
            </a:r>
            <a:r>
              <a:rPr lang="cs-CZ" b="1" i="1" dirty="0"/>
              <a:t>Odchov je korunou péče o ozdobné ryby.“</a:t>
            </a:r>
            <a:r>
              <a:rPr lang="cs-CZ" b="1" dirty="0"/>
              <a:t> 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r>
              <a:rPr lang="cs-CZ" sz="1400" b="1" dirty="0"/>
              <a:t> </a:t>
            </a:r>
            <a:r>
              <a:rPr lang="cs-CZ" sz="1400" b="1" dirty="0" smtClean="0"/>
              <a:t>    (</a:t>
            </a:r>
            <a:r>
              <a:rPr lang="cs-CZ" sz="1400" b="1" dirty="0" err="1"/>
              <a:t>Günther</a:t>
            </a:r>
            <a:r>
              <a:rPr lang="cs-CZ" sz="1400" b="1" dirty="0"/>
              <a:t> </a:t>
            </a:r>
            <a:r>
              <a:rPr lang="cs-CZ" sz="1400" b="1" dirty="0" err="1"/>
              <a:t>Sterba</a:t>
            </a:r>
            <a:r>
              <a:rPr lang="cs-CZ" sz="1400" b="1" dirty="0"/>
              <a:t>)</a:t>
            </a:r>
            <a:endParaRPr lang="cs-CZ" b="1" dirty="0"/>
          </a:p>
        </p:txBody>
      </p:sp>
      <p:sp>
        <p:nvSpPr>
          <p:cNvPr id="9" name="Ovál 8"/>
          <p:cNvSpPr/>
          <p:nvPr/>
        </p:nvSpPr>
        <p:spPr>
          <a:xfrm>
            <a:off x="6934371" y="2033212"/>
            <a:ext cx="565039" cy="502805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19099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511" y="445708"/>
            <a:ext cx="8353500" cy="1188720"/>
          </a:xfrm>
        </p:spPr>
        <p:txBody>
          <a:bodyPr>
            <a:normAutofit/>
          </a:bodyPr>
          <a:lstStyle/>
          <a:p>
            <a:r>
              <a:rPr lang="cs-CZ" b="1" dirty="0" err="1" smtClean="0"/>
              <a:t>PRAktická</a:t>
            </a:r>
            <a:r>
              <a:rPr lang="cs-CZ" b="1" dirty="0" smtClean="0"/>
              <a:t> abeceda ontogeneze pro akvaristu</a:t>
            </a:r>
            <a:endParaRPr lang="cs-CZ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6908" y="1714486"/>
            <a:ext cx="6569988" cy="4927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614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7481" y="338617"/>
            <a:ext cx="6466702" cy="872346"/>
          </a:xfrm>
        </p:spPr>
        <p:txBody>
          <a:bodyPr/>
          <a:lstStyle/>
          <a:p>
            <a:r>
              <a:rPr lang="cs-CZ" b="1" dirty="0" smtClean="0"/>
              <a:t>Rozmnožovací teritorialita</a:t>
            </a:r>
            <a:endParaRPr lang="cs-CZ" b="1" dirty="0"/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181232" y="1334530"/>
            <a:ext cx="4349579" cy="53216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000" dirty="0" smtClean="0"/>
              <a:t>Hlavní </a:t>
            </a:r>
            <a:r>
              <a:rPr lang="cs-CZ" sz="2000" b="1" dirty="0" smtClean="0"/>
              <a:t>důvody tvorby rozmnožovacích teritorií</a:t>
            </a:r>
            <a:r>
              <a:rPr lang="cs-CZ" sz="2000" dirty="0" smtClean="0"/>
              <a:t>: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sz="2000" dirty="0" smtClean="0"/>
              <a:t>    1. Teritoriální jedinci se častěji zapojují do rozmnožování než jedinci, kteří nejsou schopni teritorium bránit.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sz="2000" dirty="0" smtClean="0"/>
              <a:t>    2. Vyšší přežívání mláďat, která jsou chráněna rodičem nebo rodiči.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cs-CZ" sz="2000" dirty="0" smtClean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sz="2000" b="1" dirty="0" smtClean="0"/>
              <a:t>   Rozmnožovací teritoria mohou být podobná teritoriím potravním (cichlidy, </a:t>
            </a:r>
            <a:r>
              <a:rPr lang="cs-CZ" sz="2000" b="1" dirty="0" err="1" smtClean="0"/>
              <a:t>sapínovití</a:t>
            </a:r>
            <a:r>
              <a:rPr lang="cs-CZ" sz="2000" b="1" dirty="0" smtClean="0"/>
              <a:t>) nebo mohou vznikat jen na krátkou dobu (kaprovití, </a:t>
            </a:r>
            <a:r>
              <a:rPr lang="cs-CZ" sz="2000" b="1" dirty="0" err="1" smtClean="0"/>
              <a:t>tetry</a:t>
            </a:r>
            <a:r>
              <a:rPr lang="cs-CZ" sz="2000" b="1" dirty="0" smtClean="0"/>
              <a:t>).</a:t>
            </a:r>
            <a:endParaRPr lang="cs-CZ" sz="2000" b="1" dirty="0"/>
          </a:p>
        </p:txBody>
      </p:sp>
      <p:pic>
        <p:nvPicPr>
          <p:cNvPr id="4" name="Picture 2" descr="J:\Kniha Grada\Kniha Grada\Zásady rozmnožování akvarijních ryb\TRpasličí cichlidky\264-3-Cichlidka papoušč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1522" y="1334529"/>
            <a:ext cx="4372640" cy="32786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1544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9731" y="362466"/>
            <a:ext cx="6925962" cy="1013254"/>
          </a:xfrm>
        </p:spPr>
        <p:txBody>
          <a:bodyPr/>
          <a:lstStyle/>
          <a:p>
            <a:r>
              <a:rPr lang="cs-CZ" b="1" dirty="0" smtClean="0"/>
              <a:t>Principy pohlavních kontaktů</a:t>
            </a:r>
            <a:endParaRPr lang="cs-CZ" b="1" dirty="0"/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457200" y="2199503"/>
            <a:ext cx="8229600" cy="1943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b="1" dirty="0" smtClean="0"/>
              <a:t>Základní principy pohlavních kontaktů </a:t>
            </a:r>
            <a:r>
              <a:rPr lang="cs-CZ" dirty="0" smtClean="0"/>
              <a:t>a rozmnožování: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dirty="0" smtClean="0"/>
              <a:t>      1. Polygamie.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dirty="0" smtClean="0"/>
              <a:t>      2. Monogamie.</a:t>
            </a:r>
          </a:p>
          <a:p>
            <a:pPr>
              <a:buNone/>
              <a:defRPr/>
            </a:pPr>
            <a:r>
              <a:rPr lang="cs-CZ" b="1" dirty="0" err="1" smtClean="0"/>
              <a:t>Berglund</a:t>
            </a:r>
            <a:r>
              <a:rPr lang="cs-CZ" b="1" dirty="0" smtClean="0"/>
              <a:t> (1997): Všichni živočichové v principu polygamní. </a:t>
            </a:r>
          </a:p>
          <a:p>
            <a:pPr>
              <a:buNone/>
              <a:defRPr/>
            </a:pPr>
            <a:r>
              <a:rPr lang="cs-CZ" b="1" dirty="0" smtClean="0"/>
              <a:t>Wilson (1975) : Polygamie je základní rozmnožovací strategie.</a:t>
            </a:r>
            <a:endParaRPr lang="cs-CZ" dirty="0" smtClean="0"/>
          </a:p>
          <a:p>
            <a:pPr>
              <a:defRPr/>
            </a:pPr>
            <a:endParaRPr lang="cs-CZ" dirty="0"/>
          </a:p>
        </p:txBody>
      </p:sp>
      <p:pic>
        <p:nvPicPr>
          <p:cNvPr id="4" name="Picture 2" descr="C:\Documents and Settings\Administrator\Plocha\BRABEC\Živorodka duhová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56905"/>
            <a:ext cx="3349291" cy="2308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 descr="C:\Documents and Settings\Administrator\Plocha\BRABEC\Pancéřníček kropenat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7257" y="4256904"/>
            <a:ext cx="3449543" cy="2308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4676028" y="1453117"/>
            <a:ext cx="4010772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00" b="1" dirty="0"/>
              <a:t>Wilson D.S. 1975. A </a:t>
            </a:r>
            <a:r>
              <a:rPr lang="cs-CZ" sz="1000" b="1" dirty="0" err="1"/>
              <a:t>theory</a:t>
            </a:r>
            <a:r>
              <a:rPr lang="cs-CZ" sz="1000" b="1" dirty="0"/>
              <a:t> </a:t>
            </a:r>
            <a:r>
              <a:rPr lang="cs-CZ" sz="1000" b="1" dirty="0" err="1"/>
              <a:t>of</a:t>
            </a:r>
            <a:r>
              <a:rPr lang="cs-CZ" sz="1000" b="1" dirty="0"/>
              <a:t> </a:t>
            </a:r>
            <a:r>
              <a:rPr lang="cs-CZ" sz="1000" b="1" dirty="0" err="1"/>
              <a:t>group</a:t>
            </a:r>
            <a:r>
              <a:rPr lang="cs-CZ" sz="1000" b="1" dirty="0"/>
              <a:t> </a:t>
            </a:r>
            <a:r>
              <a:rPr lang="cs-CZ" sz="1000" b="1" dirty="0" err="1"/>
              <a:t>selection</a:t>
            </a:r>
            <a:r>
              <a:rPr lang="cs-CZ" sz="1000" b="1" dirty="0"/>
              <a:t>. </a:t>
            </a:r>
            <a:r>
              <a:rPr lang="cs-CZ" sz="1000" b="1" dirty="0" err="1"/>
              <a:t>Proceedings</a:t>
            </a:r>
            <a:r>
              <a:rPr lang="cs-CZ" sz="1000" b="1" dirty="0"/>
              <a:t> </a:t>
            </a:r>
            <a:r>
              <a:rPr lang="cs-CZ" sz="1000" b="1" dirty="0" err="1"/>
              <a:t>of</a:t>
            </a:r>
            <a:r>
              <a:rPr lang="cs-CZ" sz="1000" b="1" dirty="0"/>
              <a:t> </a:t>
            </a:r>
            <a:r>
              <a:rPr lang="cs-CZ" sz="1000" b="1" dirty="0" err="1"/>
              <a:t>the</a:t>
            </a:r>
            <a:r>
              <a:rPr lang="cs-CZ" sz="1000" b="1" dirty="0"/>
              <a:t> </a:t>
            </a:r>
            <a:r>
              <a:rPr lang="cs-CZ" sz="1000" b="1" dirty="0" err="1"/>
              <a:t>National</a:t>
            </a:r>
            <a:r>
              <a:rPr lang="cs-CZ" sz="1000" b="1" dirty="0"/>
              <a:t> </a:t>
            </a:r>
            <a:r>
              <a:rPr lang="cs-CZ" sz="1000" b="1" dirty="0" err="1"/>
              <a:t>Academy</a:t>
            </a:r>
            <a:r>
              <a:rPr lang="cs-CZ" sz="1000" b="1" dirty="0"/>
              <a:t> </a:t>
            </a:r>
            <a:r>
              <a:rPr lang="cs-CZ" sz="1000" b="1" dirty="0" err="1"/>
              <a:t>of</a:t>
            </a:r>
            <a:r>
              <a:rPr lang="cs-CZ" sz="1000" b="1" dirty="0"/>
              <a:t> </a:t>
            </a:r>
            <a:r>
              <a:rPr lang="cs-CZ" sz="1000" b="1" dirty="0" err="1"/>
              <a:t>Sciences</a:t>
            </a:r>
            <a:r>
              <a:rPr lang="cs-CZ" sz="1000" b="1" dirty="0"/>
              <a:t> 72: 143-146.</a:t>
            </a:r>
          </a:p>
        </p:txBody>
      </p:sp>
      <p:sp>
        <p:nvSpPr>
          <p:cNvPr id="7" name="Obdélník 6"/>
          <p:cNvSpPr/>
          <p:nvPr/>
        </p:nvSpPr>
        <p:spPr>
          <a:xfrm>
            <a:off x="457200" y="1453117"/>
            <a:ext cx="4057135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00" b="1" dirty="0" err="1"/>
              <a:t>Berglund</a:t>
            </a:r>
            <a:r>
              <a:rPr lang="cs-CZ" sz="1000" b="1" dirty="0"/>
              <a:t> A. 1997. </a:t>
            </a:r>
            <a:r>
              <a:rPr lang="cs-CZ" sz="1000" b="1" dirty="0" err="1"/>
              <a:t>Mating</a:t>
            </a:r>
            <a:r>
              <a:rPr lang="cs-CZ" sz="1000" b="1" dirty="0"/>
              <a:t> </a:t>
            </a:r>
            <a:r>
              <a:rPr lang="cs-CZ" sz="1000" b="1" dirty="0" err="1"/>
              <a:t>systems</a:t>
            </a:r>
            <a:r>
              <a:rPr lang="cs-CZ" sz="1000" b="1" dirty="0"/>
              <a:t> and sex </a:t>
            </a:r>
            <a:r>
              <a:rPr lang="cs-CZ" sz="1000" b="1" dirty="0" err="1"/>
              <a:t>allocation</a:t>
            </a:r>
            <a:r>
              <a:rPr lang="cs-CZ" sz="1000" b="1" dirty="0"/>
              <a:t>. In: </a:t>
            </a:r>
            <a:r>
              <a:rPr lang="cs-CZ" sz="1000" b="1" dirty="0" err="1"/>
              <a:t>Behavioral</a:t>
            </a:r>
            <a:r>
              <a:rPr lang="cs-CZ" sz="1000" b="1" dirty="0"/>
              <a:t> </a:t>
            </a:r>
            <a:r>
              <a:rPr lang="cs-CZ" sz="1000" b="1" dirty="0" err="1"/>
              <a:t>Ecology</a:t>
            </a:r>
            <a:r>
              <a:rPr lang="cs-CZ" sz="1000" b="1" dirty="0"/>
              <a:t> </a:t>
            </a:r>
            <a:r>
              <a:rPr lang="cs-CZ" sz="1000" b="1" dirty="0" err="1"/>
              <a:t>of</a:t>
            </a:r>
            <a:r>
              <a:rPr lang="cs-CZ" sz="1000" b="1" dirty="0"/>
              <a:t> </a:t>
            </a:r>
            <a:r>
              <a:rPr lang="cs-CZ" sz="1000" b="1" dirty="0" err="1"/>
              <a:t>Teleost</a:t>
            </a:r>
            <a:r>
              <a:rPr lang="cs-CZ" sz="1000" b="1" dirty="0"/>
              <a:t> </a:t>
            </a:r>
            <a:r>
              <a:rPr lang="cs-CZ" sz="1000" b="1" dirty="0" err="1"/>
              <a:t>Fishes</a:t>
            </a:r>
            <a:r>
              <a:rPr lang="cs-CZ" sz="1000" b="1" dirty="0"/>
              <a:t>, J-G. J. </a:t>
            </a:r>
            <a:r>
              <a:rPr lang="cs-CZ" sz="1000" b="1" dirty="0" err="1"/>
              <a:t>Godin</a:t>
            </a:r>
            <a:r>
              <a:rPr lang="cs-CZ" sz="1000" b="1" dirty="0"/>
              <a:t> (</a:t>
            </a:r>
            <a:r>
              <a:rPr lang="cs-CZ" sz="1000" b="1" dirty="0" err="1"/>
              <a:t>ed</a:t>
            </a:r>
            <a:r>
              <a:rPr lang="cs-CZ" sz="1000" b="1" dirty="0"/>
              <a:t>). Oxford University </a:t>
            </a:r>
            <a:r>
              <a:rPr lang="cs-CZ" sz="1000" b="1" dirty="0" err="1"/>
              <a:t>Press</a:t>
            </a:r>
            <a:r>
              <a:rPr lang="cs-CZ" sz="1000" b="1" dirty="0"/>
              <a:t>. Oxford: 237-265.</a:t>
            </a:r>
          </a:p>
        </p:txBody>
      </p:sp>
    </p:spTree>
    <p:extLst>
      <p:ext uri="{BB962C8B-B14F-4D97-AF65-F5344CB8AC3E}">
        <p14:creationId xmlns:p14="http://schemas.microsoft.com/office/powerpoint/2010/main" xmlns="" val="33368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6153" y="215050"/>
            <a:ext cx="3196281" cy="971199"/>
          </a:xfrm>
        </p:spPr>
        <p:txBody>
          <a:bodyPr/>
          <a:lstStyle/>
          <a:p>
            <a:r>
              <a:rPr lang="cs-CZ" b="1" dirty="0" smtClean="0"/>
              <a:t>Polygamie I.</a:t>
            </a:r>
            <a:endParaRPr lang="cs-CZ" b="1" dirty="0"/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457200" y="1335581"/>
            <a:ext cx="8229600" cy="21078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b="1" dirty="0" smtClean="0"/>
              <a:t>Promiskuita </a:t>
            </a:r>
            <a:r>
              <a:rPr lang="cs-CZ" dirty="0" smtClean="0"/>
              <a:t>-  samec i samice se vytírají s více partnery.  Je považovaná za vývojově původní stav.</a:t>
            </a:r>
            <a:endParaRPr lang="cs-CZ" b="1" dirty="0" smtClean="0"/>
          </a:p>
          <a:p>
            <a:pPr>
              <a:defRPr/>
            </a:pPr>
            <a:r>
              <a:rPr lang="cs-CZ" b="1" dirty="0" smtClean="0"/>
              <a:t>Polygynie</a:t>
            </a:r>
            <a:r>
              <a:rPr lang="cs-CZ" dirty="0" smtClean="0"/>
              <a:t> </a:t>
            </a:r>
            <a:r>
              <a:rPr lang="cs-CZ" dirty="0"/>
              <a:t>- jeden samec se tře s několika samicemi, současně jedna samice se tře jen s jedním samcem</a:t>
            </a:r>
            <a:r>
              <a:rPr lang="cs-CZ" dirty="0" smtClean="0"/>
              <a:t>.</a:t>
            </a:r>
          </a:p>
          <a:p>
            <a:pPr>
              <a:defRPr/>
            </a:pPr>
            <a:r>
              <a:rPr lang="cs-CZ" b="1" dirty="0"/>
              <a:t>Polyandrie</a:t>
            </a:r>
            <a:r>
              <a:rPr lang="cs-CZ" dirty="0"/>
              <a:t> - jedna samice má více samců, zatímco samec má vždy jen jedinou samici.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4" name="Picture 2" descr="C:\Documents and Settings\Administrator\Plocha\BRABEC\Neonka červená a neonka obecná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1265" y="3361038"/>
            <a:ext cx="4959096" cy="33810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9443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Administrator\Plocha\138-Sameček Aulonocara cf.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0362" y="653406"/>
            <a:ext cx="2098675" cy="1392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40908" y="239763"/>
            <a:ext cx="2990335" cy="757015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Polygamie II.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559217" y="1250774"/>
            <a:ext cx="145905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b="1" dirty="0"/>
              <a:t>Promiskuita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47135" y="1779373"/>
            <a:ext cx="2125362" cy="4761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b="1" dirty="0" smtClean="0"/>
              <a:t>Volně se vytírající </a:t>
            </a:r>
            <a:r>
              <a:rPr lang="cs-CZ" dirty="0" smtClean="0"/>
              <a:t>ryby (sleď - </a:t>
            </a:r>
            <a:r>
              <a:rPr lang="cs-CZ" i="1" dirty="0" err="1" smtClean="0"/>
              <a:t>Clupea</a:t>
            </a:r>
            <a:r>
              <a:rPr lang="cs-CZ" i="1" dirty="0" smtClean="0"/>
              <a:t> </a:t>
            </a:r>
            <a:r>
              <a:rPr lang="cs-CZ" i="1" dirty="0" err="1" smtClean="0"/>
              <a:t>harengus</a:t>
            </a:r>
            <a:r>
              <a:rPr lang="cs-CZ" i="1" dirty="0" smtClean="0"/>
              <a:t>, </a:t>
            </a:r>
            <a:r>
              <a:rPr lang="cs-CZ" dirty="0" smtClean="0"/>
              <a:t>treska - </a:t>
            </a:r>
            <a:r>
              <a:rPr lang="cs-CZ" i="1" dirty="0" err="1" smtClean="0"/>
              <a:t>Gadus</a:t>
            </a:r>
            <a:r>
              <a:rPr lang="cs-CZ" i="1" dirty="0" smtClean="0"/>
              <a:t> </a:t>
            </a:r>
            <a:r>
              <a:rPr lang="cs-CZ" i="1" dirty="0" err="1" smtClean="0"/>
              <a:t>morhua</a:t>
            </a:r>
            <a:r>
              <a:rPr lang="cs-CZ" i="1" dirty="0" smtClean="0"/>
              <a:t>, </a:t>
            </a:r>
            <a:r>
              <a:rPr lang="cs-CZ" dirty="0" smtClean="0"/>
              <a:t>mnoho kaprovitých a </a:t>
            </a:r>
            <a:r>
              <a:rPr lang="cs-CZ" dirty="0" err="1" smtClean="0"/>
              <a:t>characid</a:t>
            </a:r>
            <a:r>
              <a:rPr lang="cs-CZ" dirty="0" smtClean="0"/>
              <a:t>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dirty="0" smtClean="0"/>
              <a:t>Ryby </a:t>
            </a:r>
            <a:r>
              <a:rPr lang="cs-CZ" b="1" dirty="0" smtClean="0"/>
              <a:t>stavějící hnízda </a:t>
            </a:r>
            <a:r>
              <a:rPr lang="cs-CZ" dirty="0" smtClean="0"/>
              <a:t>(</a:t>
            </a:r>
            <a:r>
              <a:rPr lang="cs-CZ" dirty="0" err="1" smtClean="0"/>
              <a:t>sapín</a:t>
            </a:r>
            <a:r>
              <a:rPr lang="cs-CZ" dirty="0" smtClean="0"/>
              <a:t> </a:t>
            </a:r>
            <a:r>
              <a:rPr lang="cs-CZ" i="1" dirty="0" err="1" smtClean="0"/>
              <a:t>Hypsypops</a:t>
            </a:r>
            <a:r>
              <a:rPr lang="cs-CZ" i="1" dirty="0" smtClean="0"/>
              <a:t> </a:t>
            </a:r>
            <a:r>
              <a:rPr lang="cs-CZ" i="1" dirty="0" err="1" smtClean="0"/>
              <a:t>rubricundus</a:t>
            </a:r>
            <a:r>
              <a:rPr lang="cs-CZ" dirty="0" smtClean="0"/>
              <a:t>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dirty="0" smtClean="0"/>
              <a:t>Ryby </a:t>
            </a:r>
            <a:r>
              <a:rPr lang="cs-CZ" b="1" dirty="0" smtClean="0"/>
              <a:t>nosící jikry </a:t>
            </a:r>
            <a:r>
              <a:rPr lang="cs-CZ" dirty="0" smtClean="0"/>
              <a:t>(jehla </a:t>
            </a:r>
            <a:r>
              <a:rPr lang="cs-CZ" i="1" dirty="0" err="1" smtClean="0"/>
              <a:t>Syngnathus</a:t>
            </a:r>
            <a:r>
              <a:rPr lang="cs-CZ" i="1" dirty="0" smtClean="0"/>
              <a:t> </a:t>
            </a:r>
            <a:r>
              <a:rPr lang="cs-CZ" i="1" dirty="0" err="1" smtClean="0"/>
              <a:t>typhle</a:t>
            </a:r>
            <a:r>
              <a:rPr lang="cs-CZ" dirty="0" smtClean="0"/>
              <a:t>)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/>
              <a:t>Živorodé</a:t>
            </a:r>
            <a:r>
              <a:rPr lang="cs-CZ" dirty="0" smtClean="0"/>
              <a:t> ryby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/>
              <a:t>Tlamovci</a:t>
            </a:r>
            <a:r>
              <a:rPr lang="cs-CZ" dirty="0" smtClean="0"/>
              <a:t> – cichlidy (</a:t>
            </a:r>
            <a:r>
              <a:rPr lang="cs-CZ" i="1" dirty="0" err="1" smtClean="0"/>
              <a:t>Mchenga</a:t>
            </a:r>
            <a:r>
              <a:rPr lang="cs-CZ" dirty="0" smtClean="0"/>
              <a:t> = </a:t>
            </a:r>
            <a:r>
              <a:rPr lang="cs-CZ" i="1" dirty="0" err="1" smtClean="0"/>
              <a:t>Copadichromis</a:t>
            </a:r>
            <a:r>
              <a:rPr lang="cs-CZ" i="1" dirty="0" smtClean="0"/>
              <a:t> </a:t>
            </a:r>
            <a:r>
              <a:rPr lang="cs-CZ" i="1" dirty="0" err="1" smtClean="0"/>
              <a:t>eucinostomus</a:t>
            </a:r>
            <a:r>
              <a:rPr lang="cs-CZ" i="1" dirty="0" smtClean="0"/>
              <a:t>, </a:t>
            </a:r>
            <a:r>
              <a:rPr lang="cs-CZ" i="1" dirty="0" err="1" smtClean="0"/>
              <a:t>Haplochromis</a:t>
            </a:r>
            <a:r>
              <a:rPr lang="cs-CZ" i="1" dirty="0" smtClean="0"/>
              <a:t> </a:t>
            </a:r>
            <a:r>
              <a:rPr lang="cs-CZ" dirty="0" err="1" smtClean="0"/>
              <a:t>s.l</a:t>
            </a:r>
            <a:r>
              <a:rPr lang="cs-CZ" dirty="0" smtClean="0"/>
              <a:t>.). </a:t>
            </a:r>
          </a:p>
          <a:p>
            <a:endParaRPr lang="cs-CZ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561968" y="1779373"/>
            <a:ext cx="3847069" cy="4761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cs-CZ" sz="1900" b="1" dirty="0"/>
              <a:t>Podmíněná ochranou zdroje, atraktivního místa (dutina, hnízdo). </a:t>
            </a:r>
            <a:r>
              <a:rPr lang="cs-CZ" sz="1900" dirty="0" smtClean="0"/>
              <a:t>Vranky </a:t>
            </a:r>
            <a:r>
              <a:rPr lang="cs-CZ" sz="1900" dirty="0"/>
              <a:t>rodu </a:t>
            </a:r>
            <a:r>
              <a:rPr lang="cs-CZ" sz="1900" i="1" dirty="0" err="1"/>
              <a:t>Cottus</a:t>
            </a:r>
            <a:r>
              <a:rPr lang="cs-CZ" sz="1900" i="1" dirty="0"/>
              <a:t> </a:t>
            </a:r>
            <a:r>
              <a:rPr lang="cs-CZ" sz="1900" dirty="0"/>
              <a:t>(místo - dutinu volí samec a láká tam samice)</a:t>
            </a:r>
            <a:r>
              <a:rPr lang="cs-CZ" sz="1900" i="1" dirty="0"/>
              <a:t>, </a:t>
            </a:r>
            <a:r>
              <a:rPr lang="cs-CZ" sz="1900" dirty="0"/>
              <a:t>pyskoun </a:t>
            </a:r>
            <a:r>
              <a:rPr lang="cs-CZ" sz="1900" i="1" dirty="0" err="1"/>
              <a:t>Thalassoma</a:t>
            </a:r>
            <a:r>
              <a:rPr lang="cs-CZ" sz="1900" i="1" dirty="0"/>
              <a:t> </a:t>
            </a:r>
            <a:r>
              <a:rPr lang="cs-CZ" sz="1900" i="1" dirty="0" err="1"/>
              <a:t>bifasciatum</a:t>
            </a:r>
            <a:r>
              <a:rPr lang="cs-CZ" sz="1900" i="1" dirty="0"/>
              <a:t> </a:t>
            </a:r>
            <a:r>
              <a:rPr lang="cs-CZ" sz="1900" dirty="0"/>
              <a:t>(místo tření volí samice, samec se přizpůsobí místu a brání je)</a:t>
            </a:r>
          </a:p>
          <a:p>
            <a:pPr>
              <a:buNone/>
            </a:pPr>
            <a:r>
              <a:rPr lang="cs-CZ" sz="1900" b="1" dirty="0"/>
              <a:t>Podmíněná ochranou samic (</a:t>
            </a:r>
            <a:r>
              <a:rPr lang="cs-CZ" sz="1900" dirty="0"/>
              <a:t>samec hlídá harém). </a:t>
            </a:r>
            <a:r>
              <a:rPr lang="cs-CZ" sz="1900" dirty="0" err="1"/>
              <a:t>Hermafroditiční</a:t>
            </a:r>
            <a:r>
              <a:rPr lang="cs-CZ" sz="1900" dirty="0"/>
              <a:t> kanici (rod </a:t>
            </a:r>
            <a:r>
              <a:rPr lang="cs-CZ" sz="1900" i="1" dirty="0" err="1"/>
              <a:t>Serranus</a:t>
            </a:r>
            <a:r>
              <a:rPr lang="cs-CZ" sz="1900" dirty="0"/>
              <a:t>) - jedinec, který funguje jako samec, brání revír se skupinou těch, kteří fungují jako samice. Samci </a:t>
            </a:r>
            <a:r>
              <a:rPr lang="cs-CZ" sz="1900" i="1" dirty="0" err="1"/>
              <a:t>Zacco</a:t>
            </a:r>
            <a:r>
              <a:rPr lang="cs-CZ" sz="1900" i="1" dirty="0"/>
              <a:t> </a:t>
            </a:r>
            <a:r>
              <a:rPr lang="cs-CZ" sz="1900" i="1" dirty="0" err="1"/>
              <a:t>temmincki</a:t>
            </a:r>
            <a:r>
              <a:rPr lang="cs-CZ" sz="1900" i="1" dirty="0"/>
              <a:t> </a:t>
            </a:r>
            <a:r>
              <a:rPr lang="cs-CZ" sz="1900" dirty="0"/>
              <a:t>(</a:t>
            </a:r>
            <a:r>
              <a:rPr lang="cs-CZ" sz="1900" dirty="0" err="1"/>
              <a:t>Cyprinidae</a:t>
            </a:r>
            <a:r>
              <a:rPr lang="cs-CZ" sz="1900" dirty="0"/>
              <a:t>) hlídají revír, kde se párově třou postupně se samicemi, k nim se připojují na tření „parazitující“ samečci bez vlastních teritorií. Cichlidy: </a:t>
            </a:r>
            <a:r>
              <a:rPr lang="cs-CZ" sz="1900" i="1" dirty="0" err="1"/>
              <a:t>Apistogramma</a:t>
            </a:r>
            <a:r>
              <a:rPr lang="cs-CZ" sz="1900" i="1" dirty="0"/>
              <a:t> </a:t>
            </a:r>
            <a:r>
              <a:rPr lang="cs-CZ" sz="1900" dirty="0" err="1"/>
              <a:t>sp</a:t>
            </a:r>
            <a:r>
              <a:rPr lang="cs-CZ" sz="1900" dirty="0"/>
              <a:t>.</a:t>
            </a:r>
          </a:p>
          <a:p>
            <a:pPr>
              <a:buNone/>
            </a:pPr>
            <a:r>
              <a:rPr lang="cs-CZ" sz="1900" b="1" dirty="0"/>
              <a:t>Podmíněná </a:t>
            </a:r>
            <a:r>
              <a:rPr lang="cs-CZ" sz="1900" b="1" dirty="0" err="1"/>
              <a:t>leky</a:t>
            </a:r>
            <a:r>
              <a:rPr lang="cs-CZ" sz="1900" b="1" dirty="0"/>
              <a:t>. </a:t>
            </a:r>
            <a:r>
              <a:rPr lang="cs-CZ" sz="1900" dirty="0" err="1"/>
              <a:t>Leky</a:t>
            </a:r>
            <a:r>
              <a:rPr lang="cs-CZ" sz="1900" dirty="0"/>
              <a:t> (</a:t>
            </a:r>
            <a:r>
              <a:rPr lang="cs-CZ" sz="1900" dirty="0" err="1"/>
              <a:t>šv</a:t>
            </a:r>
            <a:r>
              <a:rPr lang="cs-CZ" sz="1900" dirty="0" smtClean="0"/>
              <a:t>.) - vhodná </a:t>
            </a:r>
            <a:r>
              <a:rPr lang="cs-CZ" sz="1900" dirty="0"/>
              <a:t>místa, kde se soustřeďují samci tlamovců čeledi </a:t>
            </a:r>
            <a:r>
              <a:rPr lang="cs-CZ" sz="1900" dirty="0" err="1"/>
              <a:t>Cichlidae</a:t>
            </a:r>
            <a:r>
              <a:rPr lang="cs-CZ" sz="1900" dirty="0"/>
              <a:t> lákající samice do malých teritorií. Samice se tře s více samci, přičemž si vybírá podle místa (v centru „kolonie“ je bezpečněji, jsou tam silnější a tedy hodnotnější samci, v teritoriu samce je samice bezpečná vůči obtěžování ze strany jiných samců, může volit postupně partnery) – význam pro druhy žijící na malých územích s omezeným počtem jedinců (druh je vlastně tvořen jedinou populací  - </a:t>
            </a:r>
            <a:r>
              <a:rPr lang="cs-CZ" sz="1900" dirty="0">
                <a:solidFill>
                  <a:srgbClr val="FF0000"/>
                </a:solidFill>
              </a:rPr>
              <a:t>4 km litorálu = 50 000 samců</a:t>
            </a:r>
            <a:r>
              <a:rPr lang="cs-CZ" sz="1900" dirty="0"/>
              <a:t>).</a:t>
            </a:r>
          </a:p>
          <a:p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079944" y="1229491"/>
            <a:ext cx="145445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b="1" dirty="0" smtClean="0"/>
              <a:t>Polyandrie</a:t>
            </a:r>
            <a:endParaRPr lang="cs-CZ" b="1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647935" y="1779373"/>
            <a:ext cx="2224215" cy="47614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Skupina </a:t>
            </a:r>
            <a:r>
              <a:rPr lang="cs-CZ" b="1" dirty="0" smtClean="0"/>
              <a:t>klaunů</a:t>
            </a:r>
            <a:r>
              <a:rPr lang="cs-CZ" dirty="0" smtClean="0"/>
              <a:t> (rod </a:t>
            </a:r>
            <a:r>
              <a:rPr lang="cs-CZ" i="1" dirty="0" err="1" smtClean="0"/>
              <a:t>Amphiprion</a:t>
            </a:r>
            <a:r>
              <a:rPr lang="cs-CZ" dirty="0" smtClean="0"/>
              <a:t>): Dominantní jedinec je vždy samice (jedna sasanka –monogamní, více sasanek –polygamní)</a:t>
            </a:r>
          </a:p>
          <a:p>
            <a:r>
              <a:rPr lang="cs-CZ" dirty="0" smtClean="0"/>
              <a:t>Samice </a:t>
            </a:r>
            <a:r>
              <a:rPr lang="cs-CZ" b="1" dirty="0" smtClean="0"/>
              <a:t>jehly</a:t>
            </a:r>
            <a:r>
              <a:rPr lang="cs-CZ" dirty="0" smtClean="0"/>
              <a:t> </a:t>
            </a:r>
            <a:r>
              <a:rPr lang="cs-CZ" i="1" dirty="0" err="1" smtClean="0"/>
              <a:t>Nerophis</a:t>
            </a:r>
            <a:r>
              <a:rPr lang="cs-CZ" i="1" dirty="0" smtClean="0"/>
              <a:t> </a:t>
            </a:r>
            <a:r>
              <a:rPr lang="cs-CZ" i="1" dirty="0" err="1" smtClean="0"/>
              <a:t>ophidion</a:t>
            </a:r>
            <a:r>
              <a:rPr lang="cs-CZ" i="1" dirty="0" smtClean="0"/>
              <a:t> </a:t>
            </a:r>
            <a:r>
              <a:rPr lang="cs-CZ" dirty="0" smtClean="0"/>
              <a:t>produkuje cca dvakrát více jiker než je schopen odchovat ve svém vaku jeden samec</a:t>
            </a:r>
          </a:p>
          <a:p>
            <a:r>
              <a:rPr lang="cs-CZ" b="1" dirty="0" smtClean="0"/>
              <a:t>Extrémní polyandrie </a:t>
            </a:r>
            <a:r>
              <a:rPr lang="cs-CZ" dirty="0" smtClean="0"/>
              <a:t>(</a:t>
            </a:r>
            <a:r>
              <a:rPr lang="cs-CZ" dirty="0" err="1" smtClean="0"/>
              <a:t>Lophiiformes</a:t>
            </a:r>
            <a:r>
              <a:rPr lang="cs-CZ" dirty="0" smtClean="0"/>
              <a:t>): „parazitičtí“ samci</a:t>
            </a:r>
          </a:p>
          <a:p>
            <a:r>
              <a:rPr lang="cs-CZ" b="1" smtClean="0"/>
              <a:t>Cichlidy</a:t>
            </a:r>
            <a:r>
              <a:rPr lang="cs-CZ" smtClean="0"/>
              <a:t> - </a:t>
            </a:r>
            <a:r>
              <a:rPr lang="cs-CZ" i="1" smtClean="0"/>
              <a:t>Julidochromis</a:t>
            </a:r>
          </a:p>
        </p:txBody>
      </p:sp>
      <p:pic>
        <p:nvPicPr>
          <p:cNvPr id="9" name="Picture 2" descr="J:\Etologie ryba akvaristika\Ryby hlídající potomstvo\22-Skupina klaunů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2293" y="0"/>
            <a:ext cx="1721708" cy="1180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 descr="C:\Documents and Settings\Administrator\Plocha\BRABEC\Živorodka ostrotlamá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2" y="0"/>
            <a:ext cx="2125363" cy="1190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3710667" y="1229491"/>
            <a:ext cx="12811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b="1" dirty="0" smtClean="0"/>
              <a:t>Polygynie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17837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27871" y="379805"/>
            <a:ext cx="3155092" cy="905298"/>
          </a:xfrm>
        </p:spPr>
        <p:txBody>
          <a:bodyPr/>
          <a:lstStyle/>
          <a:p>
            <a:r>
              <a:rPr lang="cs-CZ" b="1" dirty="0" smtClean="0"/>
              <a:t>Monogamie</a:t>
            </a:r>
            <a:endParaRPr lang="cs-CZ" b="1" dirty="0"/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272956" y="1556950"/>
            <a:ext cx="8566244" cy="50758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dirty="0" smtClean="0"/>
              <a:t>Podmínkami vynucená, modifikovaná polygamie.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Běžnější jen u ryb pečujících o potomstvo</a:t>
            </a:r>
            <a:r>
              <a:rPr lang="cs-CZ" sz="2000" dirty="0" smtClean="0"/>
              <a:t> a dochází k ní v zásadě za některé ze čtyř podmínek: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dirty="0" smtClean="0"/>
          </a:p>
          <a:p>
            <a:r>
              <a:rPr lang="cs-CZ" sz="2000" dirty="0" smtClean="0"/>
              <a:t>Je-li </a:t>
            </a:r>
            <a:r>
              <a:rPr lang="cs-CZ" sz="2000" b="1" dirty="0" smtClean="0"/>
              <a:t>málo jedinců </a:t>
            </a:r>
            <a:r>
              <a:rPr lang="cs-CZ" sz="2000" dirty="0" smtClean="0"/>
              <a:t>(většinou samic) - samec nesežene víc samic.</a:t>
            </a:r>
          </a:p>
          <a:p>
            <a:r>
              <a:rPr lang="cs-CZ" sz="2000" dirty="0" smtClean="0"/>
              <a:t>Je-li </a:t>
            </a:r>
            <a:r>
              <a:rPr lang="cs-CZ" sz="2000" b="1" dirty="0" smtClean="0"/>
              <a:t>mnoho jedinců </a:t>
            </a:r>
            <a:r>
              <a:rPr lang="cs-CZ" sz="2000" dirty="0" smtClean="0"/>
              <a:t>- silní samci mají harém, slabší se musí spokojit s jedinou samicí</a:t>
            </a:r>
            <a:r>
              <a:rPr lang="cs-CZ" sz="2000" i="1" dirty="0" smtClean="0"/>
              <a:t>.</a:t>
            </a:r>
            <a:endParaRPr lang="cs-CZ" sz="2000" dirty="0" smtClean="0"/>
          </a:p>
          <a:p>
            <a:r>
              <a:rPr lang="cs-CZ" sz="2000" dirty="0" smtClean="0"/>
              <a:t>Je-li k disposici </a:t>
            </a:r>
            <a:r>
              <a:rPr lang="cs-CZ" sz="2000" b="1" dirty="0" smtClean="0"/>
              <a:t>malé teritorium </a:t>
            </a:r>
            <a:r>
              <a:rPr lang="cs-CZ" sz="2000" dirty="0" smtClean="0"/>
              <a:t>- do teritoria samce  se víc samic nevejde. </a:t>
            </a:r>
            <a:r>
              <a:rPr lang="cs-CZ" sz="2000" i="1" dirty="0" err="1" smtClean="0"/>
              <a:t>Neocirrhites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armatus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Oxycirrhites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typus</a:t>
            </a:r>
            <a:r>
              <a:rPr lang="cs-CZ" sz="2000" i="1" dirty="0" smtClean="0"/>
              <a:t> </a:t>
            </a:r>
            <a:r>
              <a:rPr lang="cs-CZ" sz="2000" dirty="0" smtClean="0"/>
              <a:t>a </a:t>
            </a:r>
            <a:r>
              <a:rPr lang="cs-CZ" sz="2000" i="1" dirty="0" err="1" smtClean="0"/>
              <a:t>Dascyllus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marginatus</a:t>
            </a:r>
            <a:r>
              <a:rPr lang="cs-CZ" sz="2000" i="1" dirty="0" smtClean="0"/>
              <a:t> </a:t>
            </a:r>
            <a:r>
              <a:rPr lang="cs-CZ" sz="2000" dirty="0" smtClean="0"/>
              <a:t>v bohatých korálových porostech tvoří harémy, v řídkých </a:t>
            </a:r>
            <a:r>
              <a:rPr lang="cs-CZ" sz="2000" dirty="0" err="1" smtClean="0"/>
              <a:t>biparentální</a:t>
            </a:r>
            <a:r>
              <a:rPr lang="cs-CZ" sz="2000" dirty="0" smtClean="0"/>
              <a:t> uspořádání.</a:t>
            </a:r>
          </a:p>
          <a:p>
            <a:r>
              <a:rPr lang="cs-CZ" sz="2000" dirty="0" smtClean="0"/>
              <a:t>Je-li </a:t>
            </a:r>
            <a:r>
              <a:rPr lang="cs-CZ" sz="2000" b="1" dirty="0" smtClean="0"/>
              <a:t>nízká pohyblivost </a:t>
            </a:r>
            <a:r>
              <a:rPr lang="cs-CZ" sz="2000" dirty="0" smtClean="0"/>
              <a:t>ryb  - obtížné hledat jiného partnera (</a:t>
            </a:r>
            <a:r>
              <a:rPr lang="cs-CZ" sz="2000" i="1" dirty="0" smtClean="0"/>
              <a:t>Hippocampus</a:t>
            </a:r>
            <a:r>
              <a:rPr lang="cs-CZ" sz="2000" dirty="0" smtClean="0"/>
              <a:t>). </a:t>
            </a:r>
          </a:p>
        </p:txBody>
      </p:sp>
      <p:pic>
        <p:nvPicPr>
          <p:cNvPr id="4" name="Picture 2" descr="J:\Etologie ryba akvaristika\Ryby hlídající potomstvo\Pár akary potoční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362" y="0"/>
            <a:ext cx="2446638" cy="1656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724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>
          <a:xfrm>
            <a:off x="135925" y="1122406"/>
            <a:ext cx="4567880" cy="34001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charset="0"/>
              <a:buNone/>
            </a:pPr>
            <a:r>
              <a:rPr lang="cs-CZ" sz="1100" b="1" dirty="0"/>
              <a:t>N</a:t>
            </a:r>
            <a:r>
              <a:rPr lang="cs-CZ" sz="1100" b="1" dirty="0" smtClean="0"/>
              <a:t>ehlídající potomstvo    V</a:t>
            </a:r>
            <a:r>
              <a:rPr lang="cs-CZ" sz="1100" b="1" i="1" dirty="0" smtClean="0"/>
              <a:t>ytírající se </a:t>
            </a:r>
            <a:r>
              <a:rPr lang="cs-CZ" sz="1100" b="1" i="1" smtClean="0"/>
              <a:t>volně      </a:t>
            </a:r>
            <a:r>
              <a:rPr lang="cs-CZ" sz="1100" dirty="0" err="1" smtClean="0"/>
              <a:t>pelagofilní</a:t>
            </a:r>
            <a:r>
              <a:rPr lang="cs-CZ" sz="1100" dirty="0" smtClean="0"/>
              <a:t> </a:t>
            </a:r>
          </a:p>
          <a:p>
            <a:pPr algn="just">
              <a:buFont typeface="Arial" charset="0"/>
              <a:buNone/>
            </a:pPr>
            <a:r>
              <a:rPr lang="cs-CZ" sz="1100" dirty="0" smtClean="0"/>
              <a:t>                                                                               </a:t>
            </a:r>
            <a:r>
              <a:rPr lang="cs-CZ" sz="1100" dirty="0" err="1" smtClean="0"/>
              <a:t>litopelagofilní</a:t>
            </a:r>
            <a:r>
              <a:rPr lang="cs-CZ" sz="1100" dirty="0" smtClean="0"/>
              <a:t> </a:t>
            </a:r>
          </a:p>
          <a:p>
            <a:pPr algn="just">
              <a:buFont typeface="Arial" charset="0"/>
              <a:buNone/>
            </a:pPr>
            <a:r>
              <a:rPr lang="cs-CZ" sz="1100" dirty="0" smtClean="0"/>
              <a:t>                                                                               litofilní  </a:t>
            </a:r>
          </a:p>
          <a:p>
            <a:pPr algn="just">
              <a:buFont typeface="Arial" charset="0"/>
              <a:buNone/>
            </a:pPr>
            <a:r>
              <a:rPr lang="cs-CZ" sz="1100" dirty="0" smtClean="0"/>
              <a:t>                                                                               fytofilní  </a:t>
            </a:r>
          </a:p>
          <a:p>
            <a:pPr algn="just">
              <a:buFont typeface="Arial" charset="0"/>
              <a:buNone/>
            </a:pPr>
            <a:r>
              <a:rPr lang="cs-CZ" sz="1100" dirty="0" smtClean="0"/>
              <a:t>                                                                               </a:t>
            </a:r>
            <a:r>
              <a:rPr lang="cs-CZ" sz="1100" dirty="0" err="1" smtClean="0"/>
              <a:t>psamofilní</a:t>
            </a:r>
            <a:r>
              <a:rPr lang="cs-CZ" sz="1100" dirty="0" smtClean="0"/>
              <a:t> </a:t>
            </a:r>
          </a:p>
          <a:p>
            <a:pPr algn="just">
              <a:buFont typeface="Arial" charset="0"/>
              <a:buNone/>
            </a:pPr>
            <a:r>
              <a:rPr lang="cs-CZ" sz="1100" b="1" i="1" smtClean="0"/>
              <a:t>                                           </a:t>
            </a:r>
            <a:r>
              <a:rPr lang="cs-CZ" sz="1100" b="1" i="1" dirty="0" smtClean="0"/>
              <a:t>Schovávající </a:t>
            </a:r>
            <a:r>
              <a:rPr lang="cs-CZ" sz="1100" b="1" i="1" smtClean="0"/>
              <a:t>jikry      </a:t>
            </a:r>
            <a:r>
              <a:rPr lang="cs-CZ" sz="1100" dirty="0" smtClean="0"/>
              <a:t>litofilní </a:t>
            </a:r>
          </a:p>
          <a:p>
            <a:pPr algn="just">
              <a:buFont typeface="Arial" charset="0"/>
              <a:buNone/>
            </a:pPr>
            <a:r>
              <a:rPr lang="cs-CZ" sz="1100" dirty="0" smtClean="0"/>
              <a:t>                                                                                </a:t>
            </a:r>
            <a:r>
              <a:rPr lang="cs-CZ" sz="1100" dirty="0" err="1" smtClean="0"/>
              <a:t>speleofilní</a:t>
            </a:r>
            <a:r>
              <a:rPr lang="cs-CZ" sz="1100" dirty="0" smtClean="0"/>
              <a:t>  </a:t>
            </a:r>
          </a:p>
          <a:p>
            <a:pPr algn="just">
              <a:buFont typeface="Arial" charset="0"/>
              <a:buNone/>
            </a:pPr>
            <a:r>
              <a:rPr lang="cs-CZ" sz="1100" dirty="0" smtClean="0"/>
              <a:t>                                                                                </a:t>
            </a:r>
            <a:r>
              <a:rPr lang="cs-CZ" sz="1100" dirty="0" err="1" smtClean="0"/>
              <a:t>ostrakofilní</a:t>
            </a:r>
            <a:endParaRPr lang="cs-CZ" sz="1100" dirty="0" smtClean="0"/>
          </a:p>
          <a:p>
            <a:pPr algn="just">
              <a:buFont typeface="Arial" charset="0"/>
              <a:buNone/>
            </a:pPr>
            <a:r>
              <a:rPr lang="cs-CZ" sz="1100" dirty="0" smtClean="0"/>
              <a:t>                                                                                </a:t>
            </a:r>
            <a:r>
              <a:rPr lang="cs-CZ" sz="1100" dirty="0" err="1" smtClean="0"/>
              <a:t>aeropsamofilní</a:t>
            </a:r>
            <a:endParaRPr lang="cs-CZ" sz="1100" dirty="0" smtClean="0"/>
          </a:p>
          <a:p>
            <a:pPr algn="just">
              <a:buFont typeface="Arial" charset="0"/>
              <a:buNone/>
            </a:pPr>
            <a:r>
              <a:rPr lang="cs-CZ" sz="1100" dirty="0" smtClean="0"/>
              <a:t>                                                                                xerofilní</a:t>
            </a:r>
          </a:p>
          <a:p>
            <a:pPr algn="just">
              <a:buFont typeface="Arial" charset="0"/>
              <a:buNone/>
            </a:pPr>
            <a:r>
              <a:rPr lang="cs-CZ" sz="1100" dirty="0" smtClean="0"/>
              <a:t>                                                                                hnízdní parazité 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835611" y="1122406"/>
            <a:ext cx="4135394" cy="34578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cs-CZ" b="1" dirty="0"/>
              <a:t>H</a:t>
            </a:r>
            <a:r>
              <a:rPr lang="cs-CZ" b="1" dirty="0" smtClean="0"/>
              <a:t>lídající potomstvo     V</a:t>
            </a:r>
            <a:r>
              <a:rPr lang="cs-CZ" b="1" i="1" dirty="0" smtClean="0"/>
              <a:t>ytírající se na </a:t>
            </a:r>
            <a:r>
              <a:rPr lang="cs-CZ" b="1" i="1" smtClean="0"/>
              <a:t>substrát</a:t>
            </a:r>
            <a:r>
              <a:rPr lang="cs-CZ" smtClean="0"/>
              <a:t>    </a:t>
            </a:r>
            <a:r>
              <a:rPr lang="cs-CZ" dirty="0" smtClean="0"/>
              <a:t>litofilní</a:t>
            </a:r>
          </a:p>
          <a:p>
            <a:pPr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fytofilní </a:t>
            </a:r>
          </a:p>
          <a:p>
            <a:pPr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</a:t>
            </a:r>
            <a:r>
              <a:rPr lang="cs-CZ" dirty="0" err="1" smtClean="0"/>
              <a:t>aerofilní</a:t>
            </a:r>
            <a:r>
              <a:rPr lang="cs-CZ" dirty="0" smtClean="0"/>
              <a:t> </a:t>
            </a:r>
          </a:p>
          <a:p>
            <a:pPr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</a:t>
            </a:r>
            <a:r>
              <a:rPr lang="cs-CZ" b="1" dirty="0" err="1" smtClean="0">
                <a:solidFill>
                  <a:srgbClr val="FF0000"/>
                </a:solidFill>
              </a:rPr>
              <a:t>pelagofilní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                           </a:t>
            </a:r>
          </a:p>
          <a:p>
            <a:pPr>
              <a:buFont typeface="Arial" charset="0"/>
              <a:buNone/>
            </a:pPr>
            <a:r>
              <a:rPr lang="cs-CZ" b="1" i="1" smtClean="0"/>
              <a:t>                                        </a:t>
            </a:r>
            <a:r>
              <a:rPr lang="cs-CZ" b="1" i="1" dirty="0" smtClean="0"/>
              <a:t>Stavějící </a:t>
            </a:r>
            <a:r>
              <a:rPr lang="cs-CZ" b="1" i="1" smtClean="0"/>
              <a:t>hnízda                 </a:t>
            </a:r>
            <a:r>
              <a:rPr lang="cs-CZ" dirty="0" smtClean="0"/>
              <a:t>litofilní </a:t>
            </a:r>
          </a:p>
          <a:p>
            <a:pPr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 fytofilní </a:t>
            </a:r>
          </a:p>
          <a:p>
            <a:pPr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 </a:t>
            </a:r>
            <a:r>
              <a:rPr lang="cs-CZ" dirty="0" err="1" smtClean="0"/>
              <a:t>psamofilní</a:t>
            </a:r>
            <a:endParaRPr lang="cs-CZ" dirty="0" smtClean="0"/>
          </a:p>
          <a:p>
            <a:pPr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 </a:t>
            </a:r>
            <a:r>
              <a:rPr lang="cs-CZ" dirty="0" err="1" smtClean="0"/>
              <a:t>ostrakofiuní</a:t>
            </a:r>
            <a:endParaRPr lang="cs-CZ" dirty="0" smtClean="0"/>
          </a:p>
          <a:p>
            <a:pPr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  </a:t>
            </a:r>
            <a:r>
              <a:rPr lang="cs-CZ" dirty="0" err="1" smtClean="0"/>
              <a:t>afrofilníí</a:t>
            </a:r>
            <a:endParaRPr lang="cs-CZ" dirty="0" smtClean="0"/>
          </a:p>
          <a:p>
            <a:pPr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  </a:t>
            </a:r>
            <a:r>
              <a:rPr lang="cs-CZ" dirty="0" err="1" smtClean="0"/>
              <a:t>speleofilní</a:t>
            </a:r>
            <a:endParaRPr lang="cs-CZ" dirty="0" smtClean="0"/>
          </a:p>
          <a:p>
            <a:pPr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  </a:t>
            </a:r>
            <a:r>
              <a:rPr lang="cs-CZ" dirty="0" err="1" smtClean="0"/>
              <a:t>polyfilní</a:t>
            </a:r>
            <a:r>
              <a:rPr lang="cs-CZ" dirty="0" smtClean="0"/>
              <a:t> </a:t>
            </a:r>
          </a:p>
          <a:p>
            <a:pPr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  </a:t>
            </a:r>
            <a:r>
              <a:rPr lang="cs-CZ" dirty="0" err="1" smtClean="0"/>
              <a:t>ariadnofilní</a:t>
            </a:r>
            <a:r>
              <a:rPr lang="cs-CZ" dirty="0" smtClean="0"/>
              <a:t>                               </a:t>
            </a:r>
          </a:p>
          <a:p>
            <a:pPr>
              <a:buFont typeface="Arial" charset="0"/>
              <a:buNone/>
            </a:pPr>
            <a:r>
              <a:rPr lang="cs-CZ" dirty="0" smtClean="0"/>
              <a:t>                                                                                     </a:t>
            </a:r>
            <a:r>
              <a:rPr lang="cs-CZ" dirty="0" err="1" smtClean="0"/>
              <a:t>aktinariofilní</a:t>
            </a:r>
            <a:endParaRPr lang="cs-CZ" dirty="0" smtClean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35925" y="4679091"/>
            <a:ext cx="8835082" cy="20100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cs-CZ" sz="1300" b="1" dirty="0"/>
              <a:t>N</a:t>
            </a:r>
            <a:r>
              <a:rPr lang="cs-CZ" sz="1300" b="1" dirty="0" smtClean="0"/>
              <a:t>osící potomstvo       Ž</a:t>
            </a:r>
            <a:r>
              <a:rPr lang="cs-CZ" sz="1300" b="1" i="1" dirty="0" smtClean="0"/>
              <a:t>ivorodé (</a:t>
            </a:r>
            <a:r>
              <a:rPr lang="cs-CZ" sz="1300" b="1" i="1" dirty="0" err="1" smtClean="0"/>
              <a:t>internal</a:t>
            </a:r>
            <a:r>
              <a:rPr lang="cs-CZ" sz="1300" b="1" i="1" dirty="0" smtClean="0"/>
              <a:t> </a:t>
            </a:r>
            <a:r>
              <a:rPr lang="cs-CZ" sz="1300" b="1" i="1" dirty="0" err="1" smtClean="0"/>
              <a:t>bearers</a:t>
            </a:r>
            <a:r>
              <a:rPr lang="cs-CZ" sz="1300" b="1" i="1" dirty="0" smtClean="0"/>
              <a:t>)     </a:t>
            </a:r>
            <a:r>
              <a:rPr lang="cs-CZ" sz="1300" dirty="0" err="1" smtClean="0"/>
              <a:t>ovi-ovoviviparní</a:t>
            </a:r>
            <a:r>
              <a:rPr lang="cs-CZ" sz="1300" dirty="0"/>
              <a:t> </a:t>
            </a:r>
            <a:r>
              <a:rPr lang="cs-CZ" sz="1300" dirty="0" smtClean="0"/>
              <a:t>(</a:t>
            </a:r>
            <a:r>
              <a:rPr lang="cs-CZ" sz="1300" dirty="0" err="1" smtClean="0"/>
              <a:t>zygoparní</a:t>
            </a:r>
            <a:r>
              <a:rPr lang="cs-CZ" sz="1300" dirty="0" smtClean="0"/>
              <a:t>)</a:t>
            </a:r>
          </a:p>
          <a:p>
            <a:pPr>
              <a:buFont typeface="Arial" charset="0"/>
              <a:buNone/>
            </a:pPr>
            <a:r>
              <a:rPr lang="cs-CZ" sz="1300" smtClean="0"/>
              <a:t>                                                                                       </a:t>
            </a:r>
            <a:r>
              <a:rPr lang="cs-CZ" sz="1300" dirty="0" err="1" smtClean="0"/>
              <a:t>ovoviviparní</a:t>
            </a:r>
            <a:endParaRPr lang="cs-CZ" sz="1300" dirty="0" smtClean="0"/>
          </a:p>
          <a:p>
            <a:pPr>
              <a:buFont typeface="Arial" charset="0"/>
              <a:buNone/>
            </a:pPr>
            <a:r>
              <a:rPr lang="cs-CZ" sz="1300" smtClean="0"/>
              <a:t>                                                                                       </a:t>
            </a:r>
            <a:r>
              <a:rPr lang="cs-CZ" sz="1300" dirty="0" smtClean="0"/>
              <a:t>viviparní</a:t>
            </a:r>
          </a:p>
          <a:p>
            <a:pPr>
              <a:buFont typeface="Arial" charset="0"/>
              <a:buNone/>
            </a:pPr>
            <a:r>
              <a:rPr lang="cs-CZ" sz="1300" b="1" i="1" smtClean="0"/>
              <a:t>                                      </a:t>
            </a:r>
            <a:r>
              <a:rPr lang="cs-CZ" sz="1300" b="1" i="1" dirty="0" err="1" smtClean="0"/>
              <a:t>External</a:t>
            </a:r>
            <a:r>
              <a:rPr lang="cs-CZ" sz="1300" b="1" i="1" dirty="0" smtClean="0"/>
              <a:t> </a:t>
            </a:r>
            <a:r>
              <a:rPr lang="cs-CZ" sz="1300" b="1" i="1" err="1" smtClean="0"/>
              <a:t>bearers</a:t>
            </a:r>
            <a:r>
              <a:rPr lang="cs-CZ" sz="1300" smtClean="0"/>
              <a:t>                      </a:t>
            </a:r>
            <a:r>
              <a:rPr lang="cs-CZ" sz="1300" dirty="0" err="1" smtClean="0"/>
              <a:t>forehead</a:t>
            </a:r>
            <a:endParaRPr lang="cs-CZ" sz="1300" dirty="0" smtClean="0"/>
          </a:p>
          <a:p>
            <a:pPr>
              <a:buFont typeface="Arial" charset="0"/>
              <a:buNone/>
            </a:pPr>
            <a:r>
              <a:rPr lang="cs-CZ" sz="1300" smtClean="0"/>
              <a:t>                                                                                        </a:t>
            </a:r>
            <a:r>
              <a:rPr lang="cs-CZ" sz="1300" dirty="0" err="1" smtClean="0"/>
              <a:t>pouch</a:t>
            </a:r>
            <a:endParaRPr lang="cs-CZ" sz="1300" dirty="0" smtClean="0"/>
          </a:p>
          <a:p>
            <a:pPr>
              <a:buFont typeface="Arial" charset="0"/>
              <a:buNone/>
            </a:pPr>
            <a:r>
              <a:rPr lang="cs-CZ" sz="1300" smtClean="0"/>
              <a:t>                                                                                        body</a:t>
            </a:r>
            <a:endParaRPr lang="cs-CZ" sz="1300" dirty="0" smtClean="0"/>
          </a:p>
          <a:p>
            <a:pPr>
              <a:buFont typeface="Arial" charset="0"/>
              <a:buNone/>
            </a:pPr>
            <a:r>
              <a:rPr lang="cs-CZ" sz="1300" smtClean="0"/>
              <a:t>                                                                                        mouthbrooders </a:t>
            </a:r>
            <a:endParaRPr lang="cs-CZ" sz="1300" dirty="0" smtClean="0"/>
          </a:p>
          <a:p>
            <a:pPr>
              <a:buFont typeface="Arial" charset="0"/>
              <a:buNone/>
            </a:pPr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5926" y="156519"/>
            <a:ext cx="8835080" cy="873211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Způsoby rozmnožování rybovitých obratlovců</a:t>
            </a:r>
            <a:endParaRPr lang="cs-CZ" b="1" dirty="0"/>
          </a:p>
        </p:txBody>
      </p:sp>
      <p:sp>
        <p:nvSpPr>
          <p:cNvPr id="6" name="Ovál 5"/>
          <p:cNvSpPr/>
          <p:nvPr/>
        </p:nvSpPr>
        <p:spPr>
          <a:xfrm>
            <a:off x="4901515" y="1458097"/>
            <a:ext cx="1215080" cy="30074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901515" y="2777178"/>
            <a:ext cx="1522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smtClean="0">
                <a:solidFill>
                  <a:srgbClr val="FF0000"/>
                </a:solidFill>
              </a:rPr>
              <a:t>  Aktivní      </a:t>
            </a:r>
          </a:p>
          <a:p>
            <a:r>
              <a:rPr lang="cs-CZ" b="1" smtClean="0">
                <a:solidFill>
                  <a:srgbClr val="FF0000"/>
                </a:solidFill>
              </a:rPr>
              <a:t>    péče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1791731" y="1458096"/>
            <a:ext cx="1256270" cy="10297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 smtClean="0">
                <a:solidFill>
                  <a:schemeClr val="tx1"/>
                </a:solidFill>
              </a:rPr>
              <a:t>Žádnápéče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Ovál 9"/>
          <p:cNvSpPr/>
          <p:nvPr/>
        </p:nvSpPr>
        <p:spPr>
          <a:xfrm>
            <a:off x="7364627" y="4786184"/>
            <a:ext cx="1095631" cy="76611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smtClean="0">
                <a:solidFill>
                  <a:srgbClr val="00B050"/>
                </a:solidFill>
              </a:rPr>
              <a:t>Pasivní péče</a:t>
            </a:r>
            <a:endParaRPr lang="cs-CZ" sz="1200" b="1" dirty="0">
              <a:solidFill>
                <a:srgbClr val="00B050"/>
              </a:solidFill>
            </a:endParaRPr>
          </a:p>
        </p:txBody>
      </p:sp>
      <p:sp>
        <p:nvSpPr>
          <p:cNvPr id="11" name="Ovál 10"/>
          <p:cNvSpPr/>
          <p:nvPr/>
        </p:nvSpPr>
        <p:spPr>
          <a:xfrm>
            <a:off x="7203989" y="5609969"/>
            <a:ext cx="1429265" cy="98854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Aktivní </a:t>
            </a:r>
            <a:r>
              <a:rPr lang="cs-CZ" b="1" dirty="0">
                <a:solidFill>
                  <a:srgbClr val="FF0000"/>
                </a:solidFill>
              </a:rPr>
              <a:t>péče</a:t>
            </a:r>
          </a:p>
        </p:txBody>
      </p:sp>
      <p:sp>
        <p:nvSpPr>
          <p:cNvPr id="12" name="Ovál 11"/>
          <p:cNvSpPr/>
          <p:nvPr/>
        </p:nvSpPr>
        <p:spPr>
          <a:xfrm flipH="1">
            <a:off x="1322172" y="2888906"/>
            <a:ext cx="1614617" cy="149825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394008" y="3428140"/>
            <a:ext cx="144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Pasivní </a:t>
            </a:r>
            <a:r>
              <a:rPr lang="cs-CZ" b="1" dirty="0">
                <a:solidFill>
                  <a:srgbClr val="00B050"/>
                </a:solidFill>
              </a:rPr>
              <a:t>péče</a:t>
            </a:r>
          </a:p>
        </p:txBody>
      </p:sp>
    </p:spTree>
    <p:extLst>
      <p:ext uri="{BB962C8B-B14F-4D97-AF65-F5344CB8AC3E}">
        <p14:creationId xmlns:p14="http://schemas.microsoft.com/office/powerpoint/2010/main" xmlns="" val="18946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5113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/>
              <a:t>Ryby nehlídající potomstvo</a:t>
            </a:r>
            <a:br>
              <a:rPr lang="cs-CZ" b="1" dirty="0" smtClean="0"/>
            </a:br>
            <a:r>
              <a:rPr lang="cs-CZ" sz="2800" i="1" dirty="0" err="1" smtClean="0"/>
              <a:t>Nothobranchius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Melanotaenia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Carassius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Dario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Salminus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Puntius</a:t>
            </a:r>
            <a:endParaRPr lang="cs-CZ" sz="2800" i="1" dirty="0"/>
          </a:p>
        </p:txBody>
      </p:sp>
      <p:pic>
        <p:nvPicPr>
          <p:cNvPr id="23555" name="Picture 4" descr="C:\Documents and Settings\Kniha Grada\Způsoby rozmnožování ryb\Ryby nehlídající potomstvo\76-Halančíky (na sním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2071688"/>
            <a:ext cx="2794000" cy="1857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6" name="Picture 5" descr="C:\Documents and Settings\Kniha Grada\Způsoby rozmnožování ryb\Ryby nehlídající potomstvo\75-Také zlatí kara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2071688"/>
            <a:ext cx="2608263" cy="1857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7" name="Picture 6" descr="C:\Documents and Settings\Kniha Grada\Způsoby rozmnožování ryb\Ryby nehlídající potomstvo\72-Ostnáči Dario d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4143375"/>
            <a:ext cx="28003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7" descr="C:\Documents and Settings\Kniha Grada\Způsoby rozmnožování ryb\Ryby nehlídající potomstvo\69-Nekteré tetry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168775"/>
            <a:ext cx="2571750" cy="1760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59" name="Picture 8" descr="C:\Documents and Settings\Kniha Grada\Způsoby rozmnožování ryb\Ryby nehlídající potomstvo\74- Duhovky patří mezi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2071688"/>
            <a:ext cx="2571750" cy="187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0" name="Picture 9" descr="C:\Documents and Settings\Kniha Grada\Způsoby rozmnožování ryb\Ryby nehlídající potomstvo\73-Samcům kaprovitých ry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25" y="4143375"/>
            <a:ext cx="2643188" cy="1785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755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cs-CZ" b="1" dirty="0" smtClean="0"/>
              <a:t>Ryby hlídající potomstvo</a:t>
            </a:r>
            <a:br>
              <a:rPr lang="cs-CZ" b="1" dirty="0" smtClean="0"/>
            </a:br>
            <a:r>
              <a:rPr lang="cs-CZ" sz="2400" i="1" dirty="0" err="1" smtClean="0"/>
              <a:t>Sturisoma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Trichogaster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Amphiprion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Channa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Nematobrycon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Lepomis</a:t>
            </a:r>
            <a:endParaRPr lang="cs-CZ" sz="2400" i="1" dirty="0" smtClean="0"/>
          </a:p>
        </p:txBody>
      </p:sp>
      <p:pic>
        <p:nvPicPr>
          <p:cNvPr id="24579" name="Picture 2" descr="C:\Documents and Settings\Kniha Grada\Způsoby rozmnožování ryb\Ryby hlídající potomstvo\79-Sameček krunýřovc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000250"/>
            <a:ext cx="2500313" cy="152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0" name="Picture 3" descr="C:\Documents and Settings\Kniha Grada\Způsoby rozmnožování ryb\Ryby hlídající potomstvo\78-Tetra císařská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3875088"/>
            <a:ext cx="2571750" cy="224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1" name="Picture 4" descr="C:\Documents and Settings\Kniha Grada\Způsoby rozmnožování ryb\Ryby hlídající potomstvo\83-Čichavec zakrsl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1857375"/>
            <a:ext cx="2800350" cy="1914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2" name="Picture 5" descr="C:\Documents and Settings\Kniha Grada\Způsoby rozmnožování ryb\Ryby hlídající potomstvo\80-Slunečnice pestrá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4286250"/>
            <a:ext cx="2411413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3" name="Picture 6" descr="C:\Documents and Settings\Kniha Grada\Způsoby rozmnožování ryb\Ryby hlídající potomstvo\82-Klauni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50" y="1928813"/>
            <a:ext cx="2428875" cy="1509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4" name="Picture 7" descr="C:\Documents and Settings\Kniha Grada\Způsoby rozmnožování ryb\Ryby hlídající potomstvo\84-Samci hadohlavců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" y="4286250"/>
            <a:ext cx="2605088" cy="158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5746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1609472" y="289188"/>
            <a:ext cx="5937755" cy="144899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cs-CZ" b="1" dirty="0" smtClean="0"/>
              <a:t>Ryby nosící potomstvo</a:t>
            </a:r>
            <a:br>
              <a:rPr lang="cs-CZ" b="1" dirty="0" smtClean="0"/>
            </a:br>
            <a:r>
              <a:rPr lang="cs-CZ" sz="2200" i="1" dirty="0" err="1" smtClean="0"/>
              <a:t>Goodeidae</a:t>
            </a:r>
            <a:r>
              <a:rPr lang="cs-CZ" sz="2200" i="1" dirty="0" smtClean="0"/>
              <a:t>, </a:t>
            </a:r>
            <a:r>
              <a:rPr lang="cs-CZ" sz="2200" dirty="0" err="1" smtClean="0"/>
              <a:t>gonopodium</a:t>
            </a:r>
            <a:r>
              <a:rPr lang="cs-CZ" sz="2200" i="1" dirty="0" smtClean="0"/>
              <a:t>, </a:t>
            </a:r>
            <a:r>
              <a:rPr lang="cs-CZ" sz="2200" i="1" dirty="0" err="1" smtClean="0"/>
              <a:t>Xiphophorus</a:t>
            </a:r>
            <a:r>
              <a:rPr lang="cs-CZ" sz="2200" i="1" dirty="0" smtClean="0"/>
              <a:t>, </a:t>
            </a:r>
            <a:r>
              <a:rPr lang="cs-CZ" sz="2200" i="1" dirty="0" err="1" smtClean="0"/>
              <a:t>Haplochromis</a:t>
            </a:r>
            <a:r>
              <a:rPr lang="cs-CZ" sz="2200" i="1" dirty="0" smtClean="0"/>
              <a:t>, </a:t>
            </a:r>
            <a:r>
              <a:rPr lang="cs-CZ" sz="2200" i="1" dirty="0" err="1" smtClean="0"/>
              <a:t>Phallichthys</a:t>
            </a:r>
            <a:endParaRPr lang="cs-CZ" sz="2200" i="1" dirty="0" smtClean="0"/>
          </a:p>
        </p:txBody>
      </p:sp>
      <p:pic>
        <p:nvPicPr>
          <p:cNvPr id="25603" name="Picture 2" descr="C:\Documents and Settings\Kniha Grada\Způsoby rozmnožování ryb\Rozmnožování a partnerský výběr ve světle etologie\109-Pro samice tlamovcových cichli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143375"/>
            <a:ext cx="2928937" cy="1928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4" name="Picture 4" descr="C:\Documents and Settings\Kniha Grada\Zásady rozmnožování akvarijních ryb\Živorodky\215-Porod gudey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857375"/>
            <a:ext cx="2928937" cy="212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5" name="Picture 6" descr="C:\Documents and Settings\Kniha Grada\Zásady rozmnožování akvarijních ryb\Živorodky\224-Výstavní mečov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857375"/>
            <a:ext cx="2932113" cy="207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6" name="Picture 7" descr="C:\Documents and Settings\Kniha Grada\Zásady rozmnožování akvarijních ryb\Živorodky\210-Přestože knihy tvrdí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71938"/>
            <a:ext cx="2928938" cy="200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7" name="Picture 8" descr="C:\Documents and Settings\Kniha Grada\Zásady rozmnožování akvarijních ryb\Živorodky\217-Koncová část gonopodia Alfaro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63" y="3268663"/>
            <a:ext cx="2441575" cy="168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262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281" y="164327"/>
            <a:ext cx="8789773" cy="733597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Základní pojmy</a:t>
            </a:r>
            <a:endParaRPr lang="cs-CZ" sz="2800" b="1" dirty="0"/>
          </a:p>
        </p:txBody>
      </p:sp>
      <p:sp>
        <p:nvSpPr>
          <p:cNvPr id="12" name="Zástupný symbol pro obsah 2"/>
          <p:cNvSpPr>
            <a:spLocks noGrp="1"/>
          </p:cNvSpPr>
          <p:nvPr>
            <p:ph idx="1"/>
          </p:nvPr>
        </p:nvSpPr>
        <p:spPr>
          <a:xfrm>
            <a:off x="230659" y="1062681"/>
            <a:ext cx="8674444" cy="531864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dirty="0" err="1" smtClean="0"/>
              <a:t>Množivost</a:t>
            </a:r>
            <a:r>
              <a:rPr lang="cs-CZ" dirty="0" smtClean="0"/>
              <a:t> (</a:t>
            </a:r>
            <a:r>
              <a:rPr lang="cs-CZ" dirty="0" smtClean="0">
                <a:solidFill>
                  <a:srgbClr val="FF0000"/>
                </a:solidFill>
              </a:rPr>
              <a:t>natalita</a:t>
            </a:r>
            <a:r>
              <a:rPr lang="cs-CZ" dirty="0" smtClean="0"/>
              <a:t>)</a:t>
            </a:r>
          </a:p>
          <a:p>
            <a:r>
              <a:rPr lang="cs-CZ" dirty="0" smtClean="0"/>
              <a:t>Plodnost </a:t>
            </a:r>
            <a:r>
              <a:rPr lang="cs-CZ" smtClean="0"/>
              <a:t>(</a:t>
            </a:r>
            <a:r>
              <a:rPr lang="cs-CZ" smtClean="0">
                <a:solidFill>
                  <a:srgbClr val="FF0000"/>
                </a:solidFill>
              </a:rPr>
              <a:t>fertilita</a:t>
            </a:r>
            <a:r>
              <a:rPr lang="cs-CZ" smtClean="0"/>
              <a:t>) </a:t>
            </a:r>
            <a:r>
              <a:rPr lang="cs-CZ" dirty="0" smtClean="0"/>
              <a:t>- individuální absolutní</a:t>
            </a:r>
          </a:p>
          <a:p>
            <a:pPr>
              <a:buNone/>
            </a:pPr>
            <a:r>
              <a:rPr lang="cs-CZ" smtClean="0"/>
              <a:t>                                 </a:t>
            </a:r>
            <a:r>
              <a:rPr lang="cs-CZ" dirty="0" smtClean="0"/>
              <a:t>- individuální relativní</a:t>
            </a:r>
          </a:p>
          <a:p>
            <a:pPr>
              <a:buNone/>
            </a:pPr>
            <a:r>
              <a:rPr lang="cs-CZ" smtClean="0"/>
              <a:t>                                 - </a:t>
            </a:r>
            <a:r>
              <a:rPr lang="cs-CZ" dirty="0" smtClean="0"/>
              <a:t>populační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Vajíčka (</a:t>
            </a:r>
            <a:r>
              <a:rPr lang="cs-CZ" dirty="0" smtClean="0">
                <a:solidFill>
                  <a:srgbClr val="FF0000"/>
                </a:solidFill>
              </a:rPr>
              <a:t>jikry</a:t>
            </a:r>
            <a:r>
              <a:rPr lang="cs-CZ" dirty="0" smtClean="0"/>
              <a:t>) x spermie (</a:t>
            </a:r>
            <a:r>
              <a:rPr lang="cs-CZ" dirty="0" smtClean="0">
                <a:solidFill>
                  <a:srgbClr val="FF0000"/>
                </a:solidFill>
              </a:rPr>
              <a:t>mlíčí</a:t>
            </a:r>
            <a:r>
              <a:rPr lang="cs-CZ" dirty="0" smtClean="0"/>
              <a:t>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>
                <a:solidFill>
                  <a:srgbClr val="FF0000"/>
                </a:solidFill>
              </a:rPr>
              <a:t>    </a:t>
            </a:r>
            <a:r>
              <a:rPr lang="cs-CZ" dirty="0" smtClean="0">
                <a:solidFill>
                  <a:schemeClr val="tx1"/>
                </a:solidFill>
              </a:rPr>
              <a:t>Oplození (</a:t>
            </a:r>
            <a:r>
              <a:rPr lang="cs-CZ" dirty="0" smtClean="0">
                <a:solidFill>
                  <a:srgbClr val="FF0000"/>
                </a:solidFill>
              </a:rPr>
              <a:t>inseminace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- vnější</a:t>
            </a:r>
          </a:p>
          <a:p>
            <a:pPr>
              <a:buNone/>
            </a:pPr>
            <a:r>
              <a:rPr lang="cs-CZ" smtClean="0"/>
              <a:t>                                         </a:t>
            </a:r>
            <a:r>
              <a:rPr lang="cs-CZ" dirty="0" smtClean="0"/>
              <a:t>- vnitřní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smtClean="0"/>
              <a:t>    </a:t>
            </a:r>
            <a:r>
              <a:rPr lang="cs-CZ" smtClean="0">
                <a:solidFill>
                  <a:schemeClr val="tx1"/>
                </a:solidFill>
              </a:rPr>
              <a:t>Pomocné </a:t>
            </a:r>
            <a:r>
              <a:rPr lang="cs-CZ" dirty="0" smtClean="0">
                <a:solidFill>
                  <a:schemeClr val="tx1"/>
                </a:solidFill>
              </a:rPr>
              <a:t>kopulační orgány </a:t>
            </a:r>
            <a:r>
              <a:rPr lang="cs-CZ" dirty="0" smtClean="0"/>
              <a:t>(</a:t>
            </a:r>
            <a:r>
              <a:rPr lang="cs-CZ" dirty="0" err="1" smtClean="0"/>
              <a:t>gonopodium</a:t>
            </a:r>
            <a:r>
              <a:rPr lang="cs-CZ" dirty="0" smtClean="0"/>
              <a:t>, </a:t>
            </a:r>
            <a:r>
              <a:rPr lang="cs-CZ" dirty="0" err="1" smtClean="0"/>
              <a:t>spermatopodium</a:t>
            </a:r>
            <a:r>
              <a:rPr lang="cs-CZ" dirty="0" smtClean="0"/>
              <a:t>,            </a:t>
            </a:r>
            <a:r>
              <a:rPr lang="cs-CZ" dirty="0" err="1" smtClean="0"/>
              <a:t>andropodium</a:t>
            </a:r>
            <a:r>
              <a:rPr lang="cs-CZ" dirty="0" smtClean="0"/>
              <a:t>, </a:t>
            </a:r>
            <a:r>
              <a:rPr lang="cs-CZ" dirty="0" err="1" smtClean="0"/>
              <a:t>priapium</a:t>
            </a:r>
            <a:r>
              <a:rPr lang="cs-CZ" dirty="0" smtClean="0"/>
              <a:t>, </a:t>
            </a:r>
            <a:r>
              <a:rPr lang="cs-CZ" dirty="0" err="1" smtClean="0"/>
              <a:t>myxipterigyum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smtClean="0"/>
              <a:t>     </a:t>
            </a:r>
            <a:r>
              <a:rPr lang="cs-CZ" dirty="0" err="1" smtClean="0">
                <a:solidFill>
                  <a:schemeClr val="tx1"/>
                </a:solidFill>
              </a:rPr>
              <a:t>Tlamovci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smtClean="0"/>
              <a:t>(orální fertilizace)</a:t>
            </a:r>
            <a:endParaRPr lang="cs-CZ" dirty="0"/>
          </a:p>
        </p:txBody>
      </p:sp>
      <p:pic>
        <p:nvPicPr>
          <p:cNvPr id="13" name="Picture 5" descr="e:\Akvariologie ČZU\Fotky pro ČZU\gonopodia a živorodost\40-Andropodium polozobánky Liemov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779" y="968274"/>
            <a:ext cx="1880967" cy="13085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Akvariologie ČZU\Fotky pro ČZU\gonopodia a živorodost\37-Gonopodium Xiphophorus kallmam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779" y="2404817"/>
            <a:ext cx="1880967" cy="13105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Akvariologie ČZU\Fotky pro ČZU\gonopodia a živorodost\38-Gonopodium hladinovky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778" y="3861048"/>
            <a:ext cx="1917748" cy="12216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Akvariologie ČZU\Fotky pro ČZU\gonopodia a živorodost\39-Spermatopodium gudey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779" y="5420498"/>
            <a:ext cx="1941123" cy="13567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:\Akvariologie ČZU\Fotky pro ČZU\gonopodia a živorodost\41-Andropodium Hemirhamphodon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6576" y="2300627"/>
            <a:ext cx="2955586" cy="19810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22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947" y="1556951"/>
            <a:ext cx="6886832" cy="411891"/>
          </a:xfr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1300" b="1" cap="none" dirty="0" smtClean="0"/>
              <a:t>Hmotnost porozené ryby je 70 až 300 000 % hmotnosti vaječné buňky</a:t>
            </a:r>
            <a:r>
              <a:rPr lang="cs-CZ" sz="1300" b="1" i="1" cap="none" dirty="0" smtClean="0"/>
              <a:t> </a:t>
            </a:r>
            <a:r>
              <a:rPr lang="cs-CZ" sz="2400" b="1" i="1" dirty="0" smtClean="0"/>
              <a:t/>
            </a:r>
            <a:br>
              <a:rPr lang="cs-CZ" sz="2400" b="1" i="1" dirty="0" smtClean="0"/>
            </a:br>
            <a:endParaRPr lang="cs-CZ" sz="3100" b="1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9388" y="2133600"/>
          <a:ext cx="8785225" cy="4597268"/>
        </p:xfrm>
        <a:graphic>
          <a:graphicData uri="http://schemas.openxmlformats.org/drawingml/2006/table">
            <a:tbl>
              <a:tblPr/>
              <a:tblGrid>
                <a:gridCol w="2197100"/>
                <a:gridCol w="2195512"/>
                <a:gridCol w="2195513"/>
                <a:gridCol w="2197100"/>
              </a:tblGrid>
              <a:tr h="28733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Tučně jsou vyznačeny taxony, které akvaristé označují jako “živorodky”</a:t>
                      </a:r>
                      <a:endParaRPr kumimoji="0" 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forma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způsob, druh media/ orgánu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taxon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kladení oplozených jiker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1 % Carcharhiniformes, vzácně Characidae, Phallosthetidae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živorodost bez prokázané výživy zárodku z těla matky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27 % Elasmobranchii, </a:t>
                      </a:r>
                      <a:r>
                        <a:rPr kumimoji="0" lang="cs-CZ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Zoarces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 row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živorodost s prokázanou výživou zárodku z těla matky</a:t>
                      </a:r>
                      <a:endParaRPr kumimoji="0" lang="cs-CZ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zárodek se živí aktivně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děložní mléko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19 % Elasmobranchii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oophagie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Latimeria</a:t>
                      </a: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sp.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adelphophagie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Elasmobranchii,</a:t>
                      </a:r>
                      <a:r>
                        <a:rPr kumimoji="0" lang="cs-CZ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cs-CZ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Dermogenys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sp.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zárodek je vyživován pasivně z těla matky prostřednictvím</a:t>
                      </a:r>
                      <a:endParaRPr kumimoji="0" lang="cs-CZ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žloutková placenta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Carcharhiniformes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stěna žloutkového váčku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Anableps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sp.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rozšířený perikard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Poeciliidae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branchiální placenta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Jenynsiidae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trofoténie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Goodeidae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rozšířené ploutve zárodku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Embiotocidae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0828" marR="40828" marT="40828" marB="408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e:\Akvariologie ČZU\Fotky pro ČZU\gonopodia a živorodost\6-Živorodk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4293097"/>
            <a:ext cx="1656183" cy="11483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Akvariologie ČZU\Fotky pro ČZU\gonopodia a živorodost\7-Živorodka Micropoecili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808" y="5490097"/>
            <a:ext cx="1646880" cy="11513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10747" y="171622"/>
            <a:ext cx="8188411" cy="12311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cs-CZ" sz="2800" b="1" dirty="0" smtClean="0"/>
          </a:p>
          <a:p>
            <a:pPr algn="ctr"/>
            <a:r>
              <a:rPr lang="cs-CZ" sz="2800" b="1" dirty="0" smtClean="0"/>
              <a:t>RYBY NOSÍCÍ POTOMSTVO – ŽIVORODOST 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184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cs-CZ" sz="2400" b="1" dirty="0"/>
              <a:t>RYBY NOSÍCÍ POTOMSTVO </a:t>
            </a:r>
            <a:r>
              <a:rPr lang="cs-CZ" sz="2400" b="1" dirty="0" smtClean="0"/>
              <a:t>– </a:t>
            </a:r>
            <a:r>
              <a:rPr lang="cs-CZ" b="1" dirty="0" smtClean="0"/>
              <a:t>Živorodost II.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000" i="1" dirty="0" err="1" smtClean="0"/>
              <a:t>Alfaro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cultratus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Poecilia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reticulata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Anableps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tetrophthalmus,Taeniura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lymna</a:t>
            </a:r>
            <a:endParaRPr lang="cs-CZ" sz="2000" i="1" dirty="0" smtClean="0"/>
          </a:p>
        </p:txBody>
      </p:sp>
      <p:pic>
        <p:nvPicPr>
          <p:cNvPr id="40963" name="Picture 2" descr="J:\Kniha Grada\Kniha Grada\Zásady rozmnožování akvarijních ryb\Živorodky\213-Alfaro cultratus- dokončení porodu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7143750" cy="5049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4" name="Picture 4" descr="J:\Kniha Grada\Kniha Grada\Zásady rozmnožování akvarijních ryb\Živorodky\216-V tomto případě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571625"/>
            <a:ext cx="3027363" cy="211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5" name="Picture 4" descr="15-rejnok trnuch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8525" y="4857750"/>
            <a:ext cx="2892425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6" name="Picture 3" descr="J:\pokus-dokumenty\Kniha Grada\0-Hladinovka čtyřoká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529138"/>
            <a:ext cx="2160587" cy="208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2411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592" y="6000785"/>
            <a:ext cx="3627094" cy="515345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3200" dirty="0" smtClean="0"/>
              <a:t>Cichlidy – modelová skupina, složitá klasifikace – viz obrázky 31 a 33-35</a:t>
            </a:r>
            <a:endParaRPr lang="cs-CZ" sz="3200" dirty="0"/>
          </a:p>
        </p:txBody>
      </p:sp>
      <p:pic>
        <p:nvPicPr>
          <p:cNvPr id="4" name="Picture 11" descr="J:\Kniha Grada\Kniha Grada\Péče o potomstvo u ryb\Formy péče o potomstvo u ryb\121-Arowana dvojvousá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222" y="1309816"/>
            <a:ext cx="6286521" cy="39788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 descr="C:\Documents and Settings\Kniha Grada\Způsoby rozmnožování ryb\Rozmnožování a partnerský výběr ve světle etologie\109-Pro samice tlamovcových cichlid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0682" y="3474505"/>
            <a:ext cx="5281754" cy="34782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6888" y="313903"/>
            <a:ext cx="8131080" cy="1188720"/>
          </a:xfrm>
        </p:spPr>
        <p:txBody>
          <a:bodyPr/>
          <a:lstStyle/>
          <a:p>
            <a:r>
              <a:rPr lang="cs-CZ" b="1" dirty="0" smtClean="0"/>
              <a:t>Ryby nosící </a:t>
            </a:r>
            <a:r>
              <a:rPr lang="cs-CZ" b="1" dirty="0" err="1" smtClean="0"/>
              <a:t>POTOMstvo</a:t>
            </a:r>
            <a:r>
              <a:rPr lang="cs-CZ" b="1" dirty="0" smtClean="0"/>
              <a:t> – Tlamovci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281241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9114" y="248001"/>
            <a:ext cx="7315199" cy="1188720"/>
          </a:xfrm>
        </p:spPr>
        <p:txBody>
          <a:bodyPr/>
          <a:lstStyle/>
          <a:p>
            <a:r>
              <a:rPr lang="cs-CZ" b="1" dirty="0" smtClean="0"/>
              <a:t>Aktivní Péče o potomstvo </a:t>
            </a:r>
            <a:r>
              <a:rPr lang="cs-CZ" b="1" dirty="0"/>
              <a:t>u</a:t>
            </a:r>
            <a:r>
              <a:rPr lang="cs-CZ" b="1" dirty="0" smtClean="0"/>
              <a:t> ryb</a:t>
            </a:r>
            <a:endParaRPr lang="cs-CZ" b="1" dirty="0"/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313037" y="1628800"/>
            <a:ext cx="5008606" cy="257020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4400" dirty="0" smtClean="0"/>
              <a:t>Vesměs </a:t>
            </a:r>
            <a:r>
              <a:rPr lang="cs-CZ" sz="4400" dirty="0" err="1" smtClean="0"/>
              <a:t>paternální</a:t>
            </a:r>
            <a:endParaRPr lang="cs-CZ" sz="4400" dirty="0" smtClean="0"/>
          </a:p>
          <a:p>
            <a:pPr>
              <a:defRPr/>
            </a:pPr>
            <a:r>
              <a:rPr lang="cs-CZ" sz="4400" dirty="0" smtClean="0"/>
              <a:t>U cca 20 % druhů</a:t>
            </a:r>
          </a:p>
          <a:p>
            <a:pPr>
              <a:defRPr/>
            </a:pPr>
            <a:r>
              <a:rPr lang="cs-CZ" sz="4400" dirty="0" err="1" smtClean="0"/>
              <a:t>Costs</a:t>
            </a:r>
            <a:r>
              <a:rPr lang="cs-CZ" sz="4400" dirty="0" smtClean="0"/>
              <a:t> and </a:t>
            </a:r>
            <a:r>
              <a:rPr lang="cs-CZ" sz="4400" dirty="0" err="1" smtClean="0"/>
              <a:t>benefits</a:t>
            </a:r>
            <a:r>
              <a:rPr lang="cs-CZ" sz="4400" dirty="0" smtClean="0"/>
              <a:t> </a:t>
            </a:r>
          </a:p>
          <a:p>
            <a:pPr>
              <a:defRPr/>
            </a:pPr>
            <a:r>
              <a:rPr lang="cs-CZ" sz="4400" dirty="0" smtClean="0"/>
              <a:t>Samičí výběr</a:t>
            </a:r>
          </a:p>
          <a:p>
            <a:pPr>
              <a:defRPr/>
            </a:pPr>
            <a:r>
              <a:rPr lang="cs-CZ" sz="4400" dirty="0" smtClean="0"/>
              <a:t>Teorie sexy otců a sexy synů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13037" y="4337220"/>
            <a:ext cx="8567351" cy="19111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dirty="0" err="1" smtClean="0"/>
              <a:t>Paternální</a:t>
            </a:r>
            <a:r>
              <a:rPr lang="cs-CZ" dirty="0" smtClean="0"/>
              <a:t> (otcovská)                              </a:t>
            </a:r>
            <a:r>
              <a:rPr lang="cs-CZ" b="1" dirty="0" smtClean="0"/>
              <a:t>nejčastější</a:t>
            </a:r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err="1" smtClean="0"/>
              <a:t>Maternální</a:t>
            </a:r>
            <a:r>
              <a:rPr lang="cs-CZ" dirty="0" smtClean="0"/>
              <a:t> (mateřská</a:t>
            </a:r>
            <a:r>
              <a:rPr lang="cs-CZ" smtClean="0"/>
              <a:t>)                                   </a:t>
            </a:r>
            <a:r>
              <a:rPr lang="cs-CZ" b="1" dirty="0" smtClean="0"/>
              <a:t>vzácná</a:t>
            </a:r>
          </a:p>
          <a:p>
            <a:pPr marL="0" indent="0">
              <a:buNone/>
              <a:defRPr/>
            </a:pPr>
            <a:endParaRPr lang="cs-CZ" dirty="0" smtClean="0"/>
          </a:p>
          <a:p>
            <a:pPr>
              <a:defRPr/>
            </a:pPr>
            <a:r>
              <a:rPr lang="cs-CZ" dirty="0" err="1" smtClean="0"/>
              <a:t>Biparentální</a:t>
            </a:r>
            <a:r>
              <a:rPr lang="cs-CZ" dirty="0" smtClean="0"/>
              <a:t> (rodičovská)</a:t>
            </a:r>
            <a:endParaRPr lang="cs-CZ" sz="900" b="1" dirty="0"/>
          </a:p>
        </p:txBody>
      </p:sp>
      <p:sp>
        <p:nvSpPr>
          <p:cNvPr id="5" name="Pravá složená závorka 4"/>
          <p:cNvSpPr/>
          <p:nvPr/>
        </p:nvSpPr>
        <p:spPr>
          <a:xfrm>
            <a:off x="6114986" y="4407242"/>
            <a:ext cx="155448" cy="1771136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240161" y="4407242"/>
            <a:ext cx="254961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0000"/>
                </a:solidFill>
              </a:rPr>
              <a:t>Bez fylogenetické kontinuity</a:t>
            </a:r>
          </a:p>
          <a:p>
            <a:pPr>
              <a:defRPr/>
            </a:pPr>
            <a:endParaRPr lang="cs-CZ" sz="14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400" b="1" dirty="0">
                <a:solidFill>
                  <a:srgbClr val="FF0000"/>
                </a:solidFill>
              </a:rPr>
              <a:t>Z</a:t>
            </a:r>
            <a:r>
              <a:rPr lang="cs-CZ" sz="1400" b="1" dirty="0" smtClean="0">
                <a:solidFill>
                  <a:srgbClr val="FF0000"/>
                </a:solidFill>
              </a:rPr>
              <a:t>ávislost na typu oplození a sociálním chování</a:t>
            </a:r>
          </a:p>
          <a:p>
            <a:pPr>
              <a:defRPr/>
            </a:pPr>
            <a:endParaRPr lang="cs-CZ" sz="14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400" b="1" dirty="0">
                <a:solidFill>
                  <a:srgbClr val="FF0000"/>
                </a:solidFill>
              </a:rPr>
              <a:t>M</a:t>
            </a:r>
            <a:r>
              <a:rPr lang="cs-CZ" sz="1400" b="1" dirty="0" smtClean="0">
                <a:solidFill>
                  <a:srgbClr val="FF0000"/>
                </a:solidFill>
              </a:rPr>
              <a:t>nohonásobný </a:t>
            </a:r>
            <a:r>
              <a:rPr lang="cs-CZ" sz="1400" b="1" dirty="0">
                <a:solidFill>
                  <a:srgbClr val="FF0000"/>
                </a:solidFill>
              </a:rPr>
              <a:t>nezávislý vznik</a:t>
            </a:r>
          </a:p>
        </p:txBody>
      </p:sp>
      <p:sp>
        <p:nvSpPr>
          <p:cNvPr id="7" name="Obdélník 6"/>
          <p:cNvSpPr/>
          <p:nvPr/>
        </p:nvSpPr>
        <p:spPr>
          <a:xfrm>
            <a:off x="4357816" y="5622960"/>
            <a:ext cx="16310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cs-CZ" sz="1100" b="1" dirty="0"/>
              <a:t>omezená na některé taxony se složitým sociálním chováním</a:t>
            </a:r>
          </a:p>
        </p:txBody>
      </p:sp>
      <p:pic>
        <p:nvPicPr>
          <p:cNvPr id="8" name="Picture 10" descr="J:\Kniha Grada\Kniha Grada\Coje to rozmnožování\Ryby jsou zvláštní živočichové\16-Čtverzubec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8906" y="1628799"/>
            <a:ext cx="2891482" cy="2570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8871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4951" y="90616"/>
            <a:ext cx="6980623" cy="66350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948" y="296561"/>
            <a:ext cx="2825578" cy="1754661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Paternální</a:t>
            </a:r>
            <a:r>
              <a:rPr lang="cs-CZ" b="1" dirty="0"/>
              <a:t>,</a:t>
            </a:r>
            <a:r>
              <a:rPr lang="cs-CZ" b="1" dirty="0" smtClean="0"/>
              <a:t> </a:t>
            </a:r>
            <a:r>
              <a:rPr lang="cs-CZ" b="1" dirty="0" err="1" smtClean="0"/>
              <a:t>Maternální</a:t>
            </a:r>
            <a:r>
              <a:rPr lang="cs-CZ" b="1" dirty="0" smtClean="0"/>
              <a:t> a </a:t>
            </a:r>
            <a:r>
              <a:rPr lang="cs-CZ" b="1" dirty="0" err="1" smtClean="0"/>
              <a:t>biparentální</a:t>
            </a:r>
            <a:r>
              <a:rPr lang="cs-CZ" b="1" dirty="0" smtClean="0"/>
              <a:t> péče</a:t>
            </a:r>
            <a:endParaRPr lang="cs-CZ" b="1" dirty="0"/>
          </a:p>
        </p:txBody>
      </p:sp>
      <p:sp>
        <p:nvSpPr>
          <p:cNvPr id="4" name="Nadpis 1"/>
          <p:cNvSpPr txBox="1">
            <a:spLocks/>
          </p:cNvSpPr>
          <p:nvPr/>
        </p:nvSpPr>
        <p:spPr bwMode="black">
          <a:xfrm>
            <a:off x="246801" y="5018512"/>
            <a:ext cx="2949480" cy="39875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200" b="1" dirty="0" err="1" smtClean="0"/>
              <a:t>Sutton</a:t>
            </a:r>
            <a:r>
              <a:rPr lang="cs-CZ" sz="1200" b="1" dirty="0" smtClean="0"/>
              <a:t> et Wilson (2019)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xmlns="" val="25279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279" y="411892"/>
            <a:ext cx="8835969" cy="63418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0857" y="2201377"/>
            <a:ext cx="422675" cy="235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 flipH="1">
            <a:off x="2636109" y="3194722"/>
            <a:ext cx="222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2019: 1-10.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9220" y="2963808"/>
            <a:ext cx="3978877" cy="831157"/>
          </a:xfrm>
        </p:spPr>
        <p:txBody>
          <a:bodyPr/>
          <a:lstStyle/>
          <a:p>
            <a:r>
              <a:rPr lang="cs-CZ" b="1" dirty="0" err="1" smtClean="0"/>
              <a:t>Paternální</a:t>
            </a:r>
            <a:r>
              <a:rPr lang="cs-CZ" b="1" dirty="0" smtClean="0"/>
              <a:t> péče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104119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5785" y="239762"/>
            <a:ext cx="7587383" cy="822919"/>
          </a:xfrm>
        </p:spPr>
        <p:txBody>
          <a:bodyPr/>
          <a:lstStyle/>
          <a:p>
            <a:r>
              <a:rPr lang="cs-CZ" b="1" dirty="0" smtClean="0"/>
              <a:t>Příklady</a:t>
            </a:r>
            <a:endParaRPr lang="cs-CZ" b="1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5094637"/>
              </p:ext>
            </p:extLst>
          </p:nvPr>
        </p:nvGraphicFramePr>
        <p:xfrm>
          <a:off x="502507" y="1186249"/>
          <a:ext cx="8106033" cy="5559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2011"/>
                <a:gridCol w="2702011"/>
                <a:gridCol w="2702011"/>
              </a:tblGrid>
              <a:tr h="282256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Příklady </a:t>
                      </a:r>
                      <a:r>
                        <a:rPr lang="cs-CZ" sz="1200" dirty="0" smtClean="0">
                          <a:effectLst/>
                        </a:rPr>
                        <a:t>aktivní péče </a:t>
                      </a:r>
                      <a:r>
                        <a:rPr lang="cs-CZ" sz="1200" dirty="0">
                          <a:effectLst/>
                        </a:rPr>
                        <a:t>o potomstvo u rybovitých obratlovců (podle různých autorů)</a:t>
                      </a:r>
                      <a:endParaRPr lang="cs-CZ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8239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typ péče / místo a způsob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paternální péče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maternální péče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</a:tr>
              <a:tr h="2823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taxon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taxon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</a:tr>
              <a:tr h="282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teritorium bez úprav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Nematobrycon palmeri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Pholidae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</a:tr>
              <a:tr h="1182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očištěný substrát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Chitala sp., Leucaspius delineatus, Pseudorasbora parva, Loricariidae, Cichlidae, Pomacentridae, Gobiidae, Tetraodon sp.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Auchenipterus sp.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</a:tr>
              <a:tr h="516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upravený substrát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Serrasalmus sp., Synbranchiformes, Cichlidae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Salmonidae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</a:tr>
              <a:tr h="516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hnízdo z rostlin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Dipnoi, Amia calva, Mormyridae, Gasterosteus sp., Labridae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Umbra </a:t>
                      </a:r>
                      <a:r>
                        <a:rPr lang="cs-CZ" sz="1200" dirty="0" err="1">
                          <a:effectLst/>
                        </a:rPr>
                        <a:t>krameri</a:t>
                      </a:r>
                      <a:endParaRPr lang="cs-CZ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</a:tr>
              <a:tr h="516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pěnové hnízdo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Hepsetus odoe, Callichthyidae, Anabantoidei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-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</a:tr>
              <a:tr h="516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na těle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Loricariidae, Syngnathidae, Kurtus gulliveri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Aspredinidae, Solenostomus sp.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</a:tr>
              <a:tr h="1182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 tlamě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Scleropages sp., Ariidae, Amblyopsidae, Cichlidae (výjimečně), Opistognathidae, Apogonidae, Osphronemidae - některé druhy rodu Betta</a:t>
                      </a:r>
                      <a:endParaRPr lang="cs-CZ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Cichlidae</a:t>
                      </a:r>
                      <a:r>
                        <a:rPr lang="cs-CZ" sz="1200" dirty="0">
                          <a:effectLst/>
                        </a:rPr>
                        <a:t> (běžně)</a:t>
                      </a:r>
                      <a:endParaRPr lang="cs-CZ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660" marR="33660" marT="33660" marB="336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680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4283" y="205948"/>
            <a:ext cx="5937755" cy="65902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Modely uspořádání rodiny I.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267729" y="974935"/>
            <a:ext cx="3991233" cy="48320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400" b="1" i="1" dirty="0" err="1"/>
              <a:t>Uniparentální</a:t>
            </a:r>
            <a:r>
              <a:rPr lang="cs-CZ" sz="1400" b="1" i="1" dirty="0"/>
              <a:t> </a:t>
            </a:r>
            <a:r>
              <a:rPr lang="cs-CZ" sz="1400" b="1" i="1" dirty="0" err="1"/>
              <a:t>paternální</a:t>
            </a:r>
            <a:r>
              <a:rPr lang="cs-CZ" sz="1400" b="1" i="1" dirty="0"/>
              <a:t> model</a:t>
            </a:r>
            <a:r>
              <a:rPr lang="cs-CZ" sz="1400" i="1" dirty="0"/>
              <a:t> </a:t>
            </a:r>
            <a:endParaRPr lang="cs-CZ" sz="1400" dirty="0"/>
          </a:p>
          <a:p>
            <a:r>
              <a:rPr lang="cs-CZ" sz="1400" dirty="0"/>
              <a:t>S</a:t>
            </a:r>
            <a:r>
              <a:rPr lang="cs-CZ" sz="1400" dirty="0" smtClean="0"/>
              <a:t>tará se pouze </a:t>
            </a:r>
            <a:r>
              <a:rPr lang="cs-CZ" sz="1400" dirty="0"/>
              <a:t>samec (tzv. </a:t>
            </a:r>
            <a:r>
              <a:rPr lang="cs-CZ" sz="1400" b="1" dirty="0"/>
              <a:t>otcovská rodina</a:t>
            </a:r>
            <a:r>
              <a:rPr lang="cs-CZ" sz="1400" dirty="0"/>
              <a:t>) je známý u většiny čeledí, u nichž je péče o potomstvo vyvinutá </a:t>
            </a:r>
            <a:r>
              <a:rPr lang="cs-CZ" sz="1400" dirty="0" smtClean="0"/>
              <a:t>. </a:t>
            </a:r>
            <a:r>
              <a:rPr lang="cs-CZ" sz="1400" dirty="0"/>
              <a:t>Vysvětlení  </a:t>
            </a:r>
            <a:r>
              <a:rPr lang="cs-CZ" sz="1400" dirty="0" smtClean="0"/>
              <a:t>širokého rozšíření </a:t>
            </a:r>
            <a:r>
              <a:rPr lang="cs-CZ" sz="1400" dirty="0" err="1" smtClean="0"/>
              <a:t>paternální</a:t>
            </a:r>
            <a:r>
              <a:rPr lang="cs-CZ" sz="1400" dirty="0" smtClean="0"/>
              <a:t> </a:t>
            </a:r>
            <a:r>
              <a:rPr lang="cs-CZ" sz="1400" dirty="0"/>
              <a:t>péče </a:t>
            </a:r>
            <a:r>
              <a:rPr lang="cs-CZ" sz="1400" dirty="0" smtClean="0"/>
              <a:t>u </a:t>
            </a:r>
            <a:r>
              <a:rPr lang="cs-CZ" sz="1400" dirty="0"/>
              <a:t>ryb </a:t>
            </a:r>
            <a:r>
              <a:rPr lang="cs-CZ" sz="1400" dirty="0" smtClean="0"/>
              <a:t>se </a:t>
            </a:r>
            <a:r>
              <a:rPr lang="cs-CZ" sz="1400" dirty="0"/>
              <a:t>opírá </a:t>
            </a:r>
            <a:r>
              <a:rPr lang="cs-CZ" sz="1400" dirty="0" smtClean="0"/>
              <a:t>(kromě teorie </a:t>
            </a:r>
            <a:r>
              <a:rPr lang="cs-CZ" sz="1400" dirty="0" err="1" smtClean="0"/>
              <a:t>vnejšího</a:t>
            </a:r>
            <a:r>
              <a:rPr lang="cs-CZ" sz="1400" dirty="0" smtClean="0"/>
              <a:t> </a:t>
            </a:r>
            <a:r>
              <a:rPr lang="cs-CZ" sz="1400" dirty="0" err="1" smtClean="0"/>
              <a:t>oplozenmí</a:t>
            </a:r>
            <a:r>
              <a:rPr lang="cs-CZ" sz="1400" dirty="0" smtClean="0"/>
              <a:t>) rovněž </a:t>
            </a:r>
            <a:r>
              <a:rPr lang="cs-CZ" sz="1400" dirty="0"/>
              <a:t>o teorii ceny pohlavních produktů </a:t>
            </a:r>
            <a:r>
              <a:rPr lang="cs-CZ" sz="1400" dirty="0" smtClean="0"/>
              <a:t>( </a:t>
            </a:r>
            <a:r>
              <a:rPr lang="cs-CZ" sz="1400" dirty="0" err="1"/>
              <a:t>Muñoz</a:t>
            </a:r>
            <a:r>
              <a:rPr lang="cs-CZ" sz="1400" dirty="0"/>
              <a:t> &amp; </a:t>
            </a:r>
            <a:r>
              <a:rPr lang="cs-CZ" sz="1400" dirty="0" err="1" smtClean="0"/>
              <a:t>Warner</a:t>
            </a:r>
            <a:r>
              <a:rPr lang="cs-CZ" sz="1400" dirty="0" smtClean="0"/>
              <a:t> </a:t>
            </a:r>
            <a:r>
              <a:rPr lang="cs-CZ" sz="1400" dirty="0"/>
              <a:t>2004). Tvorba jiker, které tvoří až desítky procent hmotnosti samice je energeticky náročná. Tvorba spermií je metabolicky podstatně méně zatěžující. Aby se přínosy obou pohlaví (spojené s životními riziky) do rozmnožování vyrovnaly, samcovy vklady spočívají v rizikovém chování při obraně teritoria a lákání samice. Následně po vytření odchází vyčerpaná samice za rekreací a péče o potomstvo představuje další samcův vklad. Ze stejného důvodu je pohlavní výběr vesměs volbou samičí a k rozmnožování se dostává pouze málo samců, kteří svou zdatnost musejí samicím prokazovat (</a:t>
            </a:r>
            <a:r>
              <a:rPr lang="cs-CZ" sz="1400" dirty="0" err="1"/>
              <a:t>Berglund</a:t>
            </a:r>
            <a:r>
              <a:rPr lang="cs-CZ" sz="1400" dirty="0"/>
              <a:t> et al. </a:t>
            </a:r>
            <a:r>
              <a:rPr lang="cs-CZ" sz="1400" dirty="0" smtClean="0"/>
              <a:t>1996).</a:t>
            </a:r>
            <a:endParaRPr lang="cs-CZ" sz="1400" dirty="0"/>
          </a:p>
        </p:txBody>
      </p:sp>
      <p:sp>
        <p:nvSpPr>
          <p:cNvPr id="4" name="Obdélník 3"/>
          <p:cNvSpPr/>
          <p:nvPr/>
        </p:nvSpPr>
        <p:spPr>
          <a:xfrm>
            <a:off x="4374292" y="974935"/>
            <a:ext cx="4588476" cy="48320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400" b="1" i="1" dirty="0" err="1" smtClean="0"/>
              <a:t>Uniparentální</a:t>
            </a:r>
            <a:r>
              <a:rPr lang="cs-CZ" sz="1400" b="1" i="1" dirty="0" smtClean="0"/>
              <a:t> </a:t>
            </a:r>
            <a:r>
              <a:rPr lang="cs-CZ" sz="1400" b="1" i="1" dirty="0" err="1"/>
              <a:t>maternální</a:t>
            </a:r>
            <a:r>
              <a:rPr lang="cs-CZ" sz="1400" b="1" i="1" dirty="0"/>
              <a:t> model </a:t>
            </a:r>
            <a:endParaRPr lang="cs-CZ" sz="1400" dirty="0"/>
          </a:p>
          <a:p>
            <a:r>
              <a:rPr lang="cs-CZ" sz="1400" dirty="0"/>
              <a:t>S</a:t>
            </a:r>
            <a:r>
              <a:rPr lang="cs-CZ" sz="1400" dirty="0" smtClean="0"/>
              <a:t>tará se pouze nebo hlavně samice může </a:t>
            </a:r>
            <a:r>
              <a:rPr lang="cs-CZ" sz="1400" dirty="0"/>
              <a:t>mít </a:t>
            </a:r>
            <a:r>
              <a:rPr lang="cs-CZ" sz="1400" dirty="0" smtClean="0"/>
              <a:t>u </a:t>
            </a:r>
            <a:r>
              <a:rPr lang="cs-CZ" sz="1400" dirty="0"/>
              <a:t>ryb dva vývojové základy – některé typy vznikly ve fylogenezi pravděpodobně přímo (</a:t>
            </a:r>
            <a:r>
              <a:rPr lang="cs-CZ" sz="1400" dirty="0" err="1"/>
              <a:t>Umbridae</a:t>
            </a:r>
            <a:r>
              <a:rPr lang="cs-CZ" sz="1400" dirty="0"/>
              <a:t>, </a:t>
            </a:r>
            <a:r>
              <a:rPr lang="cs-CZ" sz="1400" dirty="0" err="1"/>
              <a:t>Aspredinidae</a:t>
            </a:r>
            <a:r>
              <a:rPr lang="cs-CZ" sz="1400" dirty="0"/>
              <a:t>, </a:t>
            </a:r>
            <a:r>
              <a:rPr lang="cs-CZ" sz="1400" dirty="0" err="1"/>
              <a:t>Solenostomidae</a:t>
            </a:r>
            <a:r>
              <a:rPr lang="cs-CZ" sz="1400" dirty="0"/>
              <a:t>), jiné přes </a:t>
            </a:r>
            <a:r>
              <a:rPr lang="cs-CZ" sz="1400" dirty="0" err="1"/>
              <a:t>paternální</a:t>
            </a:r>
            <a:r>
              <a:rPr lang="cs-CZ" sz="1400" dirty="0"/>
              <a:t> a </a:t>
            </a:r>
            <a:r>
              <a:rPr lang="cs-CZ" sz="1400" dirty="0" err="1"/>
              <a:t>biparentální</a:t>
            </a:r>
            <a:r>
              <a:rPr lang="cs-CZ" sz="1400" dirty="0"/>
              <a:t> péči (</a:t>
            </a:r>
            <a:r>
              <a:rPr lang="cs-CZ" sz="1400" dirty="0" err="1"/>
              <a:t>Cichlidae</a:t>
            </a:r>
            <a:r>
              <a:rPr lang="cs-CZ" sz="1400" dirty="0"/>
              <a:t>).</a:t>
            </a:r>
          </a:p>
          <a:p>
            <a:r>
              <a:rPr lang="cs-CZ" sz="1400" b="1" dirty="0" err="1"/>
              <a:t>Uniparentální</a:t>
            </a:r>
            <a:r>
              <a:rPr lang="cs-CZ" sz="1400" b="1" dirty="0"/>
              <a:t> </a:t>
            </a:r>
            <a:r>
              <a:rPr lang="cs-CZ" sz="1400" b="1" dirty="0" err="1"/>
              <a:t>maternální</a:t>
            </a:r>
            <a:r>
              <a:rPr lang="cs-CZ" sz="1400" b="1" dirty="0"/>
              <a:t> model prvního typu</a:t>
            </a:r>
            <a:r>
              <a:rPr lang="cs-CZ" sz="1400" b="1" i="1" dirty="0"/>
              <a:t> </a:t>
            </a:r>
            <a:r>
              <a:rPr lang="cs-CZ" sz="1400" dirty="0"/>
              <a:t>(o potomstvo se stará pouze samice - tzv. </a:t>
            </a:r>
            <a:r>
              <a:rPr lang="cs-CZ" sz="1400" b="1" dirty="0"/>
              <a:t>mateřská rodina</a:t>
            </a:r>
            <a:r>
              <a:rPr lang="cs-CZ" sz="1400" dirty="0"/>
              <a:t>) je u ryb vzácnějším </a:t>
            </a:r>
            <a:r>
              <a:rPr lang="cs-CZ" sz="1400" dirty="0" smtClean="0"/>
              <a:t>případem: </a:t>
            </a:r>
            <a:r>
              <a:rPr lang="cs-CZ" sz="1400" dirty="0" err="1" smtClean="0"/>
              <a:t>blatňákovití</a:t>
            </a:r>
            <a:r>
              <a:rPr lang="cs-CZ" sz="1400" dirty="0" smtClean="0"/>
              <a:t> </a:t>
            </a:r>
            <a:r>
              <a:rPr lang="cs-CZ" sz="1400" dirty="0"/>
              <a:t>(</a:t>
            </a:r>
            <a:r>
              <a:rPr lang="cs-CZ" sz="1400" dirty="0" err="1"/>
              <a:t>Umbridae</a:t>
            </a:r>
            <a:r>
              <a:rPr lang="cs-CZ" sz="1400" dirty="0"/>
              <a:t>), </a:t>
            </a:r>
            <a:r>
              <a:rPr lang="cs-CZ" sz="1400" dirty="0" err="1" smtClean="0"/>
              <a:t>vějířníkovití</a:t>
            </a:r>
            <a:r>
              <a:rPr lang="cs-CZ" sz="1400" dirty="0" smtClean="0"/>
              <a:t> </a:t>
            </a:r>
            <a:r>
              <a:rPr lang="cs-CZ" sz="1400" dirty="0"/>
              <a:t>(</a:t>
            </a:r>
            <a:r>
              <a:rPr lang="cs-CZ" sz="1400" dirty="0" err="1" smtClean="0"/>
              <a:t>Solenostomidae</a:t>
            </a:r>
            <a:r>
              <a:rPr lang="cs-CZ" sz="1400" dirty="0" smtClean="0"/>
              <a:t>), </a:t>
            </a:r>
            <a:r>
              <a:rPr lang="cs-CZ" sz="1400" dirty="0" err="1" smtClean="0"/>
              <a:t>širokohlavcovití</a:t>
            </a:r>
            <a:r>
              <a:rPr lang="cs-CZ" sz="1400" dirty="0" smtClean="0"/>
              <a:t> (</a:t>
            </a:r>
            <a:r>
              <a:rPr lang="cs-CZ" sz="1400" dirty="0" err="1" smtClean="0"/>
              <a:t>Aspredinidae</a:t>
            </a:r>
            <a:r>
              <a:rPr lang="cs-CZ" sz="1400" dirty="0"/>
              <a:t>).</a:t>
            </a:r>
          </a:p>
          <a:p>
            <a:r>
              <a:rPr lang="cs-CZ" sz="1400" dirty="0"/>
              <a:t>Samčí péče se může dále vyvíjet v </a:t>
            </a:r>
            <a:r>
              <a:rPr lang="cs-CZ" sz="1400" b="1" dirty="0" err="1"/>
              <a:t>biparentální</a:t>
            </a:r>
            <a:r>
              <a:rPr lang="cs-CZ" sz="1400" b="1" dirty="0"/>
              <a:t> péči</a:t>
            </a:r>
            <a:r>
              <a:rPr lang="cs-CZ" sz="1400" dirty="0"/>
              <a:t> (starají se oba rodiče, protože samice zůstává i po vytření v teritoriu samce - typicky u cichlid). </a:t>
            </a:r>
            <a:endParaRPr lang="cs-CZ" sz="1400" dirty="0" smtClean="0"/>
          </a:p>
          <a:p>
            <a:r>
              <a:rPr lang="cs-CZ" sz="1400" dirty="0" smtClean="0"/>
              <a:t>Z </a:t>
            </a:r>
            <a:r>
              <a:rPr lang="cs-CZ" sz="1400" dirty="0"/>
              <a:t>péče </a:t>
            </a:r>
            <a:r>
              <a:rPr lang="cs-CZ" sz="1400" dirty="0" err="1"/>
              <a:t>biparentální</a:t>
            </a:r>
            <a:r>
              <a:rPr lang="cs-CZ" sz="1400" dirty="0"/>
              <a:t> (rodičovské) se může vyvinout </a:t>
            </a:r>
            <a:r>
              <a:rPr lang="cs-CZ" sz="1400" b="1" dirty="0" err="1"/>
              <a:t>uniparentální</a:t>
            </a:r>
            <a:r>
              <a:rPr lang="cs-CZ" sz="1400" b="1" dirty="0"/>
              <a:t> </a:t>
            </a:r>
            <a:r>
              <a:rPr lang="cs-CZ" sz="1400" b="1" dirty="0" err="1"/>
              <a:t>maternální</a:t>
            </a:r>
            <a:r>
              <a:rPr lang="cs-CZ" sz="1400" b="1" dirty="0"/>
              <a:t> péče druhého typu </a:t>
            </a:r>
            <a:r>
              <a:rPr lang="cs-CZ" sz="1400" dirty="0"/>
              <a:t>(zejména jde o </a:t>
            </a:r>
            <a:r>
              <a:rPr lang="cs-CZ" sz="1400" dirty="0" err="1"/>
              <a:t>ovofilní</a:t>
            </a:r>
            <a:r>
              <a:rPr lang="cs-CZ" sz="1400" dirty="0"/>
              <a:t> </a:t>
            </a:r>
            <a:r>
              <a:rPr lang="cs-CZ" sz="1400" dirty="0" err="1"/>
              <a:t>tlamovcovitost</a:t>
            </a:r>
            <a:r>
              <a:rPr lang="cs-CZ" sz="1400" dirty="0"/>
              <a:t> známou u afrických jezerních cichlid, kdy samička bere jikry do tlamy a ihned po vytření uniká ze samcova teritoria) nebo péče samičí v harémovém </a:t>
            </a:r>
            <a:r>
              <a:rPr lang="cs-CZ" sz="1400" dirty="0" smtClean="0"/>
              <a:t>uspořádání (vlastní péči obstarává samice, samec brání teritorium).</a:t>
            </a:r>
            <a:endParaRPr lang="cs-CZ" sz="1400" dirty="0"/>
          </a:p>
        </p:txBody>
      </p:sp>
      <p:sp>
        <p:nvSpPr>
          <p:cNvPr id="5" name="Obdélník 4"/>
          <p:cNvSpPr/>
          <p:nvPr/>
        </p:nvSpPr>
        <p:spPr>
          <a:xfrm>
            <a:off x="284205" y="5906530"/>
            <a:ext cx="8678563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00" b="1" dirty="0" err="1"/>
              <a:t>Berglund</a:t>
            </a:r>
            <a:r>
              <a:rPr lang="cs-CZ" sz="1000" b="1" dirty="0"/>
              <a:t> A., </a:t>
            </a:r>
            <a:r>
              <a:rPr lang="cs-CZ" sz="1000" b="1" dirty="0" err="1"/>
              <a:t>Bisazza</a:t>
            </a:r>
            <a:r>
              <a:rPr lang="cs-CZ" sz="1000" b="1" dirty="0"/>
              <a:t> A., &amp; </a:t>
            </a:r>
            <a:r>
              <a:rPr lang="cs-CZ" sz="1000" b="1" dirty="0" err="1"/>
              <a:t>Pilastro</a:t>
            </a:r>
            <a:r>
              <a:rPr lang="cs-CZ" sz="1000" b="1" dirty="0"/>
              <a:t> A. 1996. </a:t>
            </a:r>
            <a:r>
              <a:rPr lang="cs-CZ" sz="1000" b="1" dirty="0" err="1"/>
              <a:t>Armaments</a:t>
            </a:r>
            <a:r>
              <a:rPr lang="cs-CZ" sz="1000" b="1" dirty="0"/>
              <a:t> and </a:t>
            </a:r>
            <a:r>
              <a:rPr lang="cs-CZ" sz="1000" b="1" dirty="0" err="1"/>
              <a:t>ornaments</a:t>
            </a:r>
            <a:r>
              <a:rPr lang="cs-CZ" sz="1000" b="1" dirty="0"/>
              <a:t>: </a:t>
            </a:r>
            <a:r>
              <a:rPr lang="cs-CZ" sz="1000" b="1" dirty="0" err="1"/>
              <a:t>an</a:t>
            </a:r>
            <a:r>
              <a:rPr lang="cs-CZ" sz="1000" b="1" dirty="0"/>
              <a:t> </a:t>
            </a:r>
            <a:r>
              <a:rPr lang="cs-CZ" sz="1000" b="1" dirty="0" err="1"/>
              <a:t>evolutionary</a:t>
            </a:r>
            <a:r>
              <a:rPr lang="cs-CZ" sz="1000" b="1" dirty="0"/>
              <a:t> </a:t>
            </a:r>
            <a:r>
              <a:rPr lang="cs-CZ" sz="1000" b="1" dirty="0" err="1"/>
              <a:t>explanation</a:t>
            </a:r>
            <a:r>
              <a:rPr lang="cs-CZ" sz="1000" b="1" dirty="0"/>
              <a:t> </a:t>
            </a:r>
            <a:r>
              <a:rPr lang="cs-CZ" sz="1000" b="1" dirty="0" err="1"/>
              <a:t>of</a:t>
            </a:r>
            <a:r>
              <a:rPr lang="cs-CZ" sz="1000" b="1" dirty="0"/>
              <a:t> </a:t>
            </a:r>
            <a:r>
              <a:rPr lang="cs-CZ" sz="1000" b="1" dirty="0" err="1"/>
              <a:t>traits</a:t>
            </a:r>
            <a:r>
              <a:rPr lang="cs-CZ" sz="1000" b="1" dirty="0"/>
              <a:t> </a:t>
            </a:r>
            <a:r>
              <a:rPr lang="cs-CZ" sz="1000" b="1" dirty="0" err="1"/>
              <a:t>of</a:t>
            </a:r>
            <a:r>
              <a:rPr lang="cs-CZ" sz="1000" b="1" dirty="0"/>
              <a:t> </a:t>
            </a:r>
            <a:r>
              <a:rPr lang="cs-CZ" sz="1000" b="1" dirty="0" err="1"/>
              <a:t>dual</a:t>
            </a:r>
            <a:r>
              <a:rPr lang="cs-CZ" sz="1000" b="1" dirty="0"/>
              <a:t> utility. </a:t>
            </a:r>
            <a:r>
              <a:rPr lang="cs-CZ" sz="1000" b="1" dirty="0" err="1"/>
              <a:t>Biological</a:t>
            </a:r>
            <a:r>
              <a:rPr lang="cs-CZ" sz="1000" b="1" dirty="0"/>
              <a:t> </a:t>
            </a:r>
            <a:r>
              <a:rPr lang="cs-CZ" sz="1000" b="1" dirty="0" err="1"/>
              <a:t>Journal</a:t>
            </a:r>
            <a:r>
              <a:rPr lang="cs-CZ" sz="1000" b="1" dirty="0"/>
              <a:t> </a:t>
            </a:r>
            <a:r>
              <a:rPr lang="cs-CZ" sz="1000" b="1" dirty="0" err="1"/>
              <a:t>of</a:t>
            </a:r>
            <a:r>
              <a:rPr lang="cs-CZ" sz="1000" b="1" dirty="0"/>
              <a:t> </a:t>
            </a:r>
            <a:r>
              <a:rPr lang="cs-CZ" sz="1000" b="1" dirty="0" err="1"/>
              <a:t>the</a:t>
            </a:r>
            <a:r>
              <a:rPr lang="cs-CZ" sz="1000" b="1" dirty="0"/>
              <a:t> </a:t>
            </a:r>
            <a:r>
              <a:rPr lang="cs-CZ" sz="1000" b="1" dirty="0" err="1"/>
              <a:t>Linnean</a:t>
            </a:r>
            <a:r>
              <a:rPr lang="cs-CZ" sz="1000" b="1" dirty="0"/>
              <a:t> Society 58: 385-399.</a:t>
            </a:r>
          </a:p>
        </p:txBody>
      </p:sp>
      <p:sp>
        <p:nvSpPr>
          <p:cNvPr id="6" name="Obdélník 5"/>
          <p:cNvSpPr/>
          <p:nvPr/>
        </p:nvSpPr>
        <p:spPr>
          <a:xfrm>
            <a:off x="288324" y="6374194"/>
            <a:ext cx="8674444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00" b="1" dirty="0" err="1"/>
              <a:t>Muñoz</a:t>
            </a:r>
            <a:r>
              <a:rPr lang="cs-CZ" sz="1000" b="1" dirty="0"/>
              <a:t> R.C., &amp; </a:t>
            </a:r>
            <a:r>
              <a:rPr lang="cs-CZ" sz="1000" b="1" dirty="0" err="1"/>
              <a:t>Warner</a:t>
            </a:r>
            <a:r>
              <a:rPr lang="cs-CZ" sz="1000" b="1" dirty="0"/>
              <a:t> R.R. 2004. </a:t>
            </a:r>
            <a:r>
              <a:rPr lang="cs-CZ" sz="1000" b="1" dirty="0" err="1"/>
              <a:t>Testing</a:t>
            </a:r>
            <a:r>
              <a:rPr lang="cs-CZ" sz="1000" b="1" dirty="0"/>
              <a:t> a </a:t>
            </a:r>
            <a:r>
              <a:rPr lang="cs-CZ" sz="1000" b="1" dirty="0" err="1"/>
              <a:t>new</a:t>
            </a:r>
            <a:r>
              <a:rPr lang="cs-CZ" sz="1000" b="1" dirty="0"/>
              <a:t> </a:t>
            </a:r>
            <a:r>
              <a:rPr lang="cs-CZ" sz="1000" b="1" dirty="0" err="1"/>
              <a:t>version</a:t>
            </a:r>
            <a:r>
              <a:rPr lang="cs-CZ" sz="1000" b="1" dirty="0"/>
              <a:t> </a:t>
            </a:r>
            <a:r>
              <a:rPr lang="cs-CZ" sz="1000" b="1" dirty="0" err="1"/>
              <a:t>of</a:t>
            </a:r>
            <a:r>
              <a:rPr lang="cs-CZ" sz="1000" b="1" dirty="0"/>
              <a:t> </a:t>
            </a:r>
            <a:r>
              <a:rPr lang="cs-CZ" sz="1000" b="1" dirty="0" err="1"/>
              <a:t>the</a:t>
            </a:r>
            <a:r>
              <a:rPr lang="cs-CZ" sz="1000" b="1" dirty="0"/>
              <a:t> </a:t>
            </a:r>
            <a:r>
              <a:rPr lang="cs-CZ" sz="1000" b="1" dirty="0" err="1"/>
              <a:t>size-advantage</a:t>
            </a:r>
            <a:r>
              <a:rPr lang="cs-CZ" sz="1000" b="1" dirty="0"/>
              <a:t> </a:t>
            </a:r>
            <a:r>
              <a:rPr lang="cs-CZ" sz="1000" b="1" dirty="0" err="1"/>
              <a:t>hypothesis</a:t>
            </a:r>
            <a:r>
              <a:rPr lang="cs-CZ" sz="1000" b="1" dirty="0"/>
              <a:t> </a:t>
            </a:r>
            <a:r>
              <a:rPr lang="cs-CZ" sz="1000" b="1" dirty="0" err="1"/>
              <a:t>for</a:t>
            </a:r>
            <a:r>
              <a:rPr lang="cs-CZ" sz="1000" b="1" dirty="0"/>
              <a:t> sex </a:t>
            </a:r>
            <a:r>
              <a:rPr lang="cs-CZ" sz="1000" b="1" dirty="0" err="1"/>
              <a:t>change</a:t>
            </a:r>
            <a:r>
              <a:rPr lang="cs-CZ" sz="1000" b="1" dirty="0"/>
              <a:t>: </a:t>
            </a:r>
            <a:r>
              <a:rPr lang="cs-CZ" sz="1000" b="1" dirty="0" err="1"/>
              <a:t>sperm</a:t>
            </a:r>
            <a:r>
              <a:rPr lang="cs-CZ" sz="1000" b="1" dirty="0"/>
              <a:t> </a:t>
            </a:r>
            <a:r>
              <a:rPr lang="cs-CZ" sz="1000" b="1" dirty="0" err="1"/>
              <a:t>competition</a:t>
            </a:r>
            <a:r>
              <a:rPr lang="cs-CZ" sz="1000" b="1" dirty="0"/>
              <a:t> and </a:t>
            </a:r>
            <a:r>
              <a:rPr lang="cs-CZ" sz="1000" b="1" dirty="0" err="1"/>
              <a:t>size-skew</a:t>
            </a:r>
            <a:r>
              <a:rPr lang="cs-CZ" sz="1000" b="1" dirty="0"/>
              <a:t> </a:t>
            </a:r>
            <a:r>
              <a:rPr lang="cs-CZ" sz="1000" b="1" dirty="0" err="1"/>
              <a:t>effects</a:t>
            </a:r>
            <a:r>
              <a:rPr lang="cs-CZ" sz="1000" b="1" dirty="0"/>
              <a:t> in </a:t>
            </a:r>
            <a:r>
              <a:rPr lang="cs-CZ" sz="1000" b="1" dirty="0" err="1"/>
              <a:t>the</a:t>
            </a:r>
            <a:r>
              <a:rPr lang="cs-CZ" sz="1000" b="1" dirty="0"/>
              <a:t> </a:t>
            </a:r>
            <a:r>
              <a:rPr lang="cs-CZ" sz="1000" b="1" dirty="0" err="1"/>
              <a:t>bucktooth</a:t>
            </a:r>
            <a:r>
              <a:rPr lang="cs-CZ" sz="1000" b="1" dirty="0"/>
              <a:t> </a:t>
            </a:r>
            <a:r>
              <a:rPr lang="cs-CZ" sz="1000" b="1" dirty="0" err="1"/>
              <a:t>parrotfish</a:t>
            </a:r>
            <a:r>
              <a:rPr lang="cs-CZ" sz="1000" b="1" dirty="0"/>
              <a:t>, </a:t>
            </a:r>
            <a:r>
              <a:rPr lang="cs-CZ" sz="1000" b="1" dirty="0" err="1"/>
              <a:t>Sparisoma</a:t>
            </a:r>
            <a:r>
              <a:rPr lang="cs-CZ" sz="1000" b="1" dirty="0"/>
              <a:t> </a:t>
            </a:r>
            <a:r>
              <a:rPr lang="cs-CZ" sz="1000" b="1" dirty="0" err="1"/>
              <a:t>radians</a:t>
            </a:r>
            <a:r>
              <a:rPr lang="cs-CZ" sz="1000" b="1" dirty="0"/>
              <a:t>. </a:t>
            </a:r>
            <a:r>
              <a:rPr lang="cs-CZ" sz="1000" b="1" dirty="0" err="1"/>
              <a:t>Behav</a:t>
            </a:r>
            <a:r>
              <a:rPr lang="cs-CZ" sz="1000" b="1" dirty="0"/>
              <a:t>. </a:t>
            </a:r>
            <a:r>
              <a:rPr lang="cs-CZ" sz="1000" b="1" dirty="0" err="1"/>
              <a:t>Ecol</a:t>
            </a:r>
            <a:r>
              <a:rPr lang="cs-CZ" sz="1000" b="1" dirty="0"/>
              <a:t>. 15, 1: 129-136.</a:t>
            </a:r>
          </a:p>
        </p:txBody>
      </p:sp>
    </p:spTree>
    <p:extLst>
      <p:ext uri="{BB962C8B-B14F-4D97-AF65-F5344CB8AC3E}">
        <p14:creationId xmlns:p14="http://schemas.microsoft.com/office/powerpoint/2010/main" xmlns="" val="187028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3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cs-CZ" b="1" dirty="0" err="1" smtClean="0"/>
              <a:t>Paternální</a:t>
            </a:r>
            <a:r>
              <a:rPr lang="cs-CZ" b="1" dirty="0" smtClean="0"/>
              <a:t> péče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err="1" smtClean="0"/>
              <a:t>Gasterosteidae</a:t>
            </a:r>
            <a:r>
              <a:rPr lang="cs-CZ" sz="2400" dirty="0" smtClean="0"/>
              <a:t>,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Betta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Megalechis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Ancistrus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Tetraodon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Arapaima</a:t>
            </a:r>
            <a:r>
              <a:rPr lang="cs-CZ" sz="2400" i="1" dirty="0" smtClean="0"/>
              <a:t>, </a:t>
            </a:r>
            <a:r>
              <a:rPr lang="cs-CZ" sz="2400" i="1" dirty="0" err="1" smtClean="0"/>
              <a:t>Osteoglossum</a:t>
            </a:r>
            <a:endParaRPr lang="cs-CZ" sz="2400" i="1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 flipH="1">
            <a:off x="8686800" y="6072188"/>
            <a:ext cx="46038" cy="53975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pic>
        <p:nvPicPr>
          <p:cNvPr id="28676" name="Picture 2" descr="C:\Documents and Settings\Kniha Grada\Způsoby rozmnožování ryb\Homosexualita u ryb\115-Koljuška devítiostná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286000"/>
            <a:ext cx="2414588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6" descr="C:\Documents and Settings\Kniha Grada\Zásady rozmnožování akvarijních ryb\Pancéřníčci\201-Tření pancéřníčka kropenatéh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2286000"/>
            <a:ext cx="2451100" cy="163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8" name="Picture 8" descr="C:\Documents and Settings\Kniha Grada\Zásady rozmnožování akvarijních ryb\Labyrintky\241-Tření pěnové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2143125"/>
            <a:ext cx="2994025" cy="1995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9" name="Picture 9" descr="C:\Documents and Settings\Kniha Grada\Zásady rozmnožování akvarijních ryb\Krunýřovci\191-Výrůstky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4786313"/>
            <a:ext cx="3071813" cy="1928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0" name="Picture 10" descr="J:\Kniha Grada\Kniha Grada\Coje to rozmnožování\Ryby jsou zvláštní živočichové\16-Čtverzubec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13" y="3714750"/>
            <a:ext cx="1928812" cy="171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1" name="Picture 11" descr="J:\Kniha Grada\Kniha Grada\Péče o potomstvo u ryb\Formy péče o potomstvo u ryb\121-Arowana dvojvousá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13" y="5500688"/>
            <a:ext cx="1928812" cy="1220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82" name="Picture 12" descr="J:\Kniha Grada\Kniha Grada\Péče o potomstvo u ryb\Formy péče o potomstvo u ryb\124-Sekreční pole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4714875"/>
            <a:ext cx="3048000" cy="2000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3012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0390" y="206811"/>
            <a:ext cx="6590269" cy="765254"/>
          </a:xfrm>
        </p:spPr>
        <p:txBody>
          <a:bodyPr/>
          <a:lstStyle/>
          <a:p>
            <a:r>
              <a:rPr lang="cs-CZ" b="1" dirty="0"/>
              <a:t>Modely uspořádání rodiny </a:t>
            </a:r>
            <a:r>
              <a:rPr lang="cs-CZ" b="1" dirty="0" smtClean="0"/>
              <a:t>II.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278028" y="1122723"/>
            <a:ext cx="4318686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200" b="1" i="1" dirty="0"/>
              <a:t>Polygynický model </a:t>
            </a:r>
            <a:endParaRPr lang="cs-CZ" sz="1200" dirty="0"/>
          </a:p>
          <a:p>
            <a:r>
              <a:rPr lang="cs-CZ" sz="1200" dirty="0" smtClean="0"/>
              <a:t>(tzv</a:t>
            </a:r>
            <a:r>
              <a:rPr lang="cs-CZ" sz="1200" dirty="0"/>
              <a:t>.</a:t>
            </a:r>
            <a:r>
              <a:rPr lang="cs-CZ" sz="1200" b="1" dirty="0"/>
              <a:t> harémová </a:t>
            </a:r>
            <a:r>
              <a:rPr lang="cs-CZ" sz="1200" b="1" dirty="0" smtClean="0"/>
              <a:t>rodina</a:t>
            </a:r>
            <a:r>
              <a:rPr lang="cs-CZ" sz="1200" dirty="0" smtClean="0"/>
              <a:t>)</a:t>
            </a:r>
            <a:r>
              <a:rPr lang="cs-CZ" sz="1200" b="1" dirty="0" smtClean="0"/>
              <a:t>: </a:t>
            </a:r>
            <a:r>
              <a:rPr lang="cs-CZ" sz="1200" dirty="0"/>
              <a:t>S</a:t>
            </a:r>
            <a:r>
              <a:rPr lang="cs-CZ" sz="1200" dirty="0" smtClean="0"/>
              <a:t>amec se vytírá </a:t>
            </a:r>
            <a:r>
              <a:rPr lang="cs-CZ" sz="1200" dirty="0"/>
              <a:t>s </a:t>
            </a:r>
            <a:r>
              <a:rPr lang="cs-CZ" sz="1200" dirty="0" smtClean="0"/>
              <a:t>více samicemi</a:t>
            </a:r>
            <a:r>
              <a:rPr lang="cs-CZ" sz="1200" dirty="0"/>
              <a:t>, které většinou obhajují malá teritoria v </a:t>
            </a:r>
            <a:r>
              <a:rPr lang="cs-CZ" sz="1200" dirty="0" smtClean="0"/>
              <a:t>oblasti snůšky</a:t>
            </a:r>
            <a:r>
              <a:rPr lang="cs-CZ" sz="1200" dirty="0"/>
              <a:t>. Samec pak brání velké teritorium, které zahrnuje více samic se </a:t>
            </a:r>
            <a:r>
              <a:rPr lang="cs-CZ" sz="1200" dirty="0" smtClean="0"/>
              <a:t>snůškami </a:t>
            </a:r>
            <a:r>
              <a:rPr lang="cs-CZ" sz="1200" dirty="0"/>
              <a:t>(</a:t>
            </a:r>
            <a:r>
              <a:rPr lang="cs-CZ" sz="1200" dirty="0" err="1"/>
              <a:t>Coleman</a:t>
            </a:r>
            <a:r>
              <a:rPr lang="cs-CZ" sz="1200" dirty="0"/>
              <a:t> 1998). H</a:t>
            </a:r>
            <a:r>
              <a:rPr lang="cs-CZ" sz="1200" dirty="0" smtClean="0"/>
              <a:t>arémy </a:t>
            </a:r>
            <a:r>
              <a:rPr lang="cs-CZ" sz="1200" dirty="0"/>
              <a:t>u cichlid představují “harémy druhého typu”, které vznikly </a:t>
            </a:r>
            <a:r>
              <a:rPr lang="cs-CZ" sz="1200" dirty="0" smtClean="0"/>
              <a:t>pravděpodobně z </a:t>
            </a:r>
            <a:r>
              <a:rPr lang="cs-CZ" sz="1200" dirty="0"/>
              <a:t>rodičovské rodiny specializací pohlaví na plnění různých </a:t>
            </a:r>
            <a:r>
              <a:rPr lang="cs-CZ" sz="1200" dirty="0" smtClean="0"/>
              <a:t>rolí.</a:t>
            </a:r>
            <a:r>
              <a:rPr lang="cs-CZ" sz="1200" dirty="0"/>
              <a:t> </a:t>
            </a:r>
          </a:p>
        </p:txBody>
      </p:sp>
      <p:sp>
        <p:nvSpPr>
          <p:cNvPr id="4" name="Obdélník 3"/>
          <p:cNvSpPr/>
          <p:nvPr/>
        </p:nvSpPr>
        <p:spPr>
          <a:xfrm>
            <a:off x="4705865" y="1122723"/>
            <a:ext cx="4168346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200" b="1" i="1" dirty="0"/>
              <a:t>Polyandrický model </a:t>
            </a:r>
            <a:endParaRPr lang="cs-CZ" sz="1200" dirty="0"/>
          </a:p>
          <a:p>
            <a:r>
              <a:rPr lang="cs-CZ" sz="1200" b="1" dirty="0"/>
              <a:t>Polyandrická </a:t>
            </a:r>
            <a:r>
              <a:rPr lang="cs-CZ" sz="1200" b="1" dirty="0" smtClean="0"/>
              <a:t>rodina:</a:t>
            </a:r>
            <a:r>
              <a:rPr lang="cs-CZ" sz="1200" dirty="0" smtClean="0"/>
              <a:t> U </a:t>
            </a:r>
            <a:r>
              <a:rPr lang="cs-CZ" sz="1200" dirty="0"/>
              <a:t>ryb </a:t>
            </a:r>
            <a:r>
              <a:rPr lang="cs-CZ" sz="1200" dirty="0" smtClean="0"/>
              <a:t>nejvzácnější model </a:t>
            </a:r>
            <a:r>
              <a:rPr lang="cs-CZ" sz="1200" dirty="0"/>
              <a:t>rodinného uspořádání. Hlavou society je samice s jedním podřízeným samečkem, který je otcem většiny mláďat. Rodina se dále skládá s mláďat a dospělých menších samečků, kteří se také vytírají se samicí (jejich matkou) a jsou otci menšího podílu mláďat (okolo 20 %) - </a:t>
            </a:r>
            <a:r>
              <a:rPr lang="cs-CZ" sz="1200" dirty="0" err="1"/>
              <a:t>Taborsky</a:t>
            </a:r>
            <a:r>
              <a:rPr lang="cs-CZ" sz="1200" dirty="0"/>
              <a:t> (1984).</a:t>
            </a:r>
          </a:p>
        </p:txBody>
      </p:sp>
      <p:sp>
        <p:nvSpPr>
          <p:cNvPr id="5" name="Obdélník 4"/>
          <p:cNvSpPr/>
          <p:nvPr/>
        </p:nvSpPr>
        <p:spPr>
          <a:xfrm>
            <a:off x="278022" y="2943261"/>
            <a:ext cx="8637373" cy="2893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400" b="1" i="1" dirty="0" err="1"/>
              <a:t>Biparentální</a:t>
            </a:r>
            <a:r>
              <a:rPr lang="cs-CZ" sz="1400" b="1" i="1" dirty="0"/>
              <a:t> model</a:t>
            </a:r>
            <a:endParaRPr lang="cs-CZ" sz="1400" dirty="0"/>
          </a:p>
          <a:p>
            <a:r>
              <a:rPr lang="cs-CZ" sz="1400" dirty="0" smtClean="0"/>
              <a:t>(tzv</a:t>
            </a:r>
            <a:r>
              <a:rPr lang="cs-CZ" sz="1400" dirty="0"/>
              <a:t>. </a:t>
            </a:r>
            <a:r>
              <a:rPr lang="cs-CZ" sz="1400" b="1" dirty="0"/>
              <a:t>rodičovská </a:t>
            </a:r>
            <a:r>
              <a:rPr lang="cs-CZ" sz="1400" b="1" dirty="0" smtClean="0"/>
              <a:t>rodina</a:t>
            </a:r>
            <a:r>
              <a:rPr lang="cs-CZ" sz="1400" dirty="0" smtClean="0"/>
              <a:t>): u </a:t>
            </a:r>
            <a:r>
              <a:rPr lang="cs-CZ" sz="1400" dirty="0"/>
              <a:t>ryb velmi vzácné. U lososovitých ryb, </a:t>
            </a:r>
            <a:r>
              <a:rPr lang="cs-CZ" sz="1400" dirty="0" err="1"/>
              <a:t>vytloukajících</a:t>
            </a:r>
            <a:r>
              <a:rPr lang="cs-CZ" sz="1400" dirty="0"/>
              <a:t> a střežících ve dnu třecí jámy, se uvádí někdy otcovská, jindy mateřská nebo také rodičovská péče. </a:t>
            </a:r>
            <a:r>
              <a:rPr lang="cs-CZ" sz="1400" dirty="0" smtClean="0"/>
              <a:t>U </a:t>
            </a:r>
            <a:r>
              <a:rPr lang="cs-CZ" sz="1400" dirty="0"/>
              <a:t>labyrintních ryb, které budují pěnové </a:t>
            </a:r>
            <a:r>
              <a:rPr lang="cs-CZ" sz="1400" dirty="0" smtClean="0"/>
              <a:t>hnízdo, je parentální péče velmi </a:t>
            </a:r>
            <a:r>
              <a:rPr lang="cs-CZ" sz="1400" dirty="0"/>
              <a:t>krátce </a:t>
            </a:r>
            <a:r>
              <a:rPr lang="cs-CZ" sz="1400" dirty="0" smtClean="0"/>
              <a:t>trvající (samice </a:t>
            </a:r>
            <a:r>
              <a:rPr lang="cs-CZ" sz="1400" dirty="0"/>
              <a:t>pomáhají samcům sbírat jikry a umisťovat je do </a:t>
            </a:r>
            <a:r>
              <a:rPr lang="cs-CZ" sz="1400" dirty="0" smtClean="0"/>
              <a:t>hnízda).</a:t>
            </a:r>
            <a:r>
              <a:rPr lang="cs-CZ" sz="1400" dirty="0"/>
              <a:t> </a:t>
            </a:r>
          </a:p>
          <a:p>
            <a:r>
              <a:rPr lang="cs-CZ" sz="1400" dirty="0" err="1"/>
              <a:t>Biparentální</a:t>
            </a:r>
            <a:r>
              <a:rPr lang="cs-CZ" sz="1400" dirty="0"/>
              <a:t> model </a:t>
            </a:r>
            <a:r>
              <a:rPr lang="cs-CZ" sz="1400" dirty="0" smtClean="0"/>
              <a:t>- důležitý </a:t>
            </a:r>
            <a:r>
              <a:rPr lang="cs-CZ" sz="1400" dirty="0"/>
              <a:t>mezistupeň mezi otcovskou péčí a některými formami péče mateřské u cichlid. U většiny druhů cichlid je vyvinuta právě výhradně mateřská péče (</a:t>
            </a:r>
            <a:r>
              <a:rPr lang="cs-CZ" sz="1400" dirty="0" err="1"/>
              <a:t>uniparentální</a:t>
            </a:r>
            <a:r>
              <a:rPr lang="cs-CZ" sz="1400" dirty="0"/>
              <a:t> </a:t>
            </a:r>
            <a:r>
              <a:rPr lang="cs-CZ" sz="1400" dirty="0" err="1"/>
              <a:t>maternální</a:t>
            </a:r>
            <a:r>
              <a:rPr lang="cs-CZ" sz="1400" dirty="0"/>
              <a:t> model), která zjevně nevznikla nezávisle, ale z původního </a:t>
            </a:r>
            <a:r>
              <a:rPr lang="cs-CZ" sz="1400" dirty="0" err="1"/>
              <a:t>paternálního</a:t>
            </a:r>
            <a:r>
              <a:rPr lang="cs-CZ" sz="1400" dirty="0"/>
              <a:t> modelu přes </a:t>
            </a:r>
            <a:r>
              <a:rPr lang="cs-CZ" sz="1400" dirty="0" err="1"/>
              <a:t>biparentální</a:t>
            </a:r>
            <a:r>
              <a:rPr lang="cs-CZ" sz="1400" dirty="0"/>
              <a:t>. </a:t>
            </a:r>
            <a:r>
              <a:rPr lang="cs-CZ" sz="1400" dirty="0" err="1" smtClean="0"/>
              <a:t>Vrámci</a:t>
            </a:r>
            <a:r>
              <a:rPr lang="cs-CZ" sz="1400" dirty="0" smtClean="0"/>
              <a:t> </a:t>
            </a:r>
            <a:r>
              <a:rPr lang="cs-CZ" sz="1400" dirty="0"/>
              <a:t>původní péče </a:t>
            </a:r>
            <a:r>
              <a:rPr lang="cs-CZ" sz="1400" dirty="0" err="1"/>
              <a:t>paternální</a:t>
            </a:r>
            <a:r>
              <a:rPr lang="cs-CZ" sz="1400" dirty="0"/>
              <a:t> </a:t>
            </a:r>
            <a:r>
              <a:rPr lang="cs-CZ" sz="1400" dirty="0" smtClean="0"/>
              <a:t>mohlo dojít </a:t>
            </a:r>
            <a:r>
              <a:rPr lang="cs-CZ" sz="1400" dirty="0"/>
              <a:t>vzhledem k vysoké inteligenci cichlid a složitému chování k “dohodě” mezi partnery na tom, že samec zajistí obranu teritoria a samice péči o jikry uvnitř samcova revíru. Vzhledem k tomu, že promiskuita je pravděpodobně fylogeneticky původním způsobem pohlavního kontaktu, </a:t>
            </a:r>
            <a:r>
              <a:rPr lang="cs-CZ" sz="1400" dirty="0" smtClean="0"/>
              <a:t>je </a:t>
            </a:r>
            <a:r>
              <a:rPr lang="cs-CZ" sz="1400" dirty="0" err="1"/>
              <a:t>biparentální</a:t>
            </a:r>
            <a:r>
              <a:rPr lang="cs-CZ" sz="1400" dirty="0"/>
              <a:t> uspořádání </a:t>
            </a:r>
            <a:r>
              <a:rPr lang="cs-CZ" sz="1400" dirty="0" smtClean="0"/>
              <a:t>považované i za </a:t>
            </a:r>
            <a:r>
              <a:rPr lang="cs-CZ" sz="1400" dirty="0"/>
              <a:t>modifikovaný harém s jednou </a:t>
            </a:r>
            <a:r>
              <a:rPr lang="cs-CZ" sz="1400" dirty="0" smtClean="0"/>
              <a:t>samicí</a:t>
            </a:r>
            <a:r>
              <a:rPr lang="cs-CZ" sz="1400" dirty="0">
                <a:solidFill>
                  <a:srgbClr val="000000"/>
                </a:solidFill>
              </a:rPr>
              <a:t> </a:t>
            </a:r>
            <a:r>
              <a:rPr lang="cs-CZ" sz="1400" dirty="0" smtClean="0">
                <a:solidFill>
                  <a:srgbClr val="000000"/>
                </a:solidFill>
              </a:rPr>
              <a:t>(Wilson 1975).</a:t>
            </a:r>
            <a:endParaRPr lang="cs-CZ" sz="1400" dirty="0"/>
          </a:p>
        </p:txBody>
      </p:sp>
      <p:sp>
        <p:nvSpPr>
          <p:cNvPr id="7" name="Obdélník 6"/>
          <p:cNvSpPr/>
          <p:nvPr/>
        </p:nvSpPr>
        <p:spPr>
          <a:xfrm>
            <a:off x="278025" y="6065562"/>
            <a:ext cx="8637373" cy="24622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00" dirty="0" err="1"/>
              <a:t>Coleman</a:t>
            </a:r>
            <a:r>
              <a:rPr lang="cs-CZ" sz="1000" dirty="0"/>
              <a:t> R. 1998. </a:t>
            </a:r>
            <a:r>
              <a:rPr lang="cs-CZ" sz="1000" dirty="0" err="1"/>
              <a:t>Something</a:t>
            </a:r>
            <a:r>
              <a:rPr lang="cs-CZ" sz="1000" dirty="0"/>
              <a:t> </a:t>
            </a:r>
            <a:r>
              <a:rPr lang="cs-CZ" sz="1000" dirty="0" err="1"/>
              <a:t>Old</a:t>
            </a:r>
            <a:r>
              <a:rPr lang="cs-CZ" sz="1000" dirty="0"/>
              <a:t> </a:t>
            </a:r>
            <a:r>
              <a:rPr lang="cs-CZ" sz="1000" dirty="0" err="1"/>
              <a:t>Doing</a:t>
            </a:r>
            <a:r>
              <a:rPr lang="cs-CZ" sz="1000" dirty="0"/>
              <a:t> </a:t>
            </a:r>
            <a:r>
              <a:rPr lang="cs-CZ" sz="1000" dirty="0" err="1"/>
              <a:t>Something</a:t>
            </a:r>
            <a:r>
              <a:rPr lang="cs-CZ" sz="1000" dirty="0"/>
              <a:t> New. Cichlid </a:t>
            </a:r>
            <a:r>
              <a:rPr lang="cs-CZ" sz="1000" dirty="0" err="1"/>
              <a:t>News</a:t>
            </a:r>
            <a:r>
              <a:rPr lang="cs-CZ" sz="1000" dirty="0"/>
              <a:t> </a:t>
            </a:r>
            <a:r>
              <a:rPr lang="cs-CZ" sz="1000" dirty="0" err="1"/>
              <a:t>Magazine</a:t>
            </a:r>
            <a:r>
              <a:rPr lang="cs-CZ" sz="1000" dirty="0"/>
              <a:t> (1998): 30-31.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8028" y="6460178"/>
            <a:ext cx="8637372" cy="24622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00" dirty="0" err="1"/>
              <a:t>Taborsky</a:t>
            </a:r>
            <a:r>
              <a:rPr lang="cs-CZ" sz="1000" dirty="0"/>
              <a:t> M. 1984. </a:t>
            </a:r>
            <a:r>
              <a:rPr lang="cs-CZ" sz="1000" dirty="0" err="1"/>
              <a:t>Broodcare</a:t>
            </a:r>
            <a:r>
              <a:rPr lang="cs-CZ" sz="1000" dirty="0"/>
              <a:t> </a:t>
            </a:r>
            <a:r>
              <a:rPr lang="cs-CZ" sz="1000" dirty="0" err="1"/>
              <a:t>helpers</a:t>
            </a:r>
            <a:r>
              <a:rPr lang="cs-CZ" sz="1000" dirty="0"/>
              <a:t> in </a:t>
            </a:r>
            <a:r>
              <a:rPr lang="cs-CZ" sz="1000" dirty="0" err="1"/>
              <a:t>the</a:t>
            </a:r>
            <a:r>
              <a:rPr lang="cs-CZ" sz="1000" dirty="0"/>
              <a:t> cichlid </a:t>
            </a:r>
            <a:r>
              <a:rPr lang="cs-CZ" sz="1000" dirty="0" err="1"/>
              <a:t>fish</a:t>
            </a:r>
            <a:r>
              <a:rPr lang="cs-CZ" sz="1000" dirty="0"/>
              <a:t> </a:t>
            </a:r>
            <a:r>
              <a:rPr lang="cs-CZ" sz="1000" i="1" dirty="0" err="1"/>
              <a:t>Lamprologus</a:t>
            </a:r>
            <a:r>
              <a:rPr lang="cs-CZ" sz="1000" i="1" dirty="0"/>
              <a:t> </a:t>
            </a:r>
            <a:r>
              <a:rPr lang="cs-CZ" sz="1000" i="1" dirty="0" err="1"/>
              <a:t>brichardi</a:t>
            </a:r>
            <a:r>
              <a:rPr lang="cs-CZ" sz="1000" dirty="0"/>
              <a:t>: </a:t>
            </a:r>
            <a:r>
              <a:rPr lang="cs-CZ" sz="1000" dirty="0" err="1"/>
              <a:t>Their</a:t>
            </a:r>
            <a:r>
              <a:rPr lang="cs-CZ" sz="1000" dirty="0"/>
              <a:t> </a:t>
            </a:r>
            <a:r>
              <a:rPr lang="cs-CZ" sz="1000" dirty="0" err="1"/>
              <a:t>costs</a:t>
            </a:r>
            <a:r>
              <a:rPr lang="cs-CZ" sz="1000" dirty="0"/>
              <a:t> and </a:t>
            </a:r>
            <a:r>
              <a:rPr lang="cs-CZ" sz="1000" dirty="0" err="1"/>
              <a:t>benefits</a:t>
            </a:r>
            <a:r>
              <a:rPr lang="cs-CZ" sz="1000" dirty="0"/>
              <a:t>. Animal </a:t>
            </a:r>
            <a:r>
              <a:rPr lang="cs-CZ" sz="1000" dirty="0" err="1"/>
              <a:t>Behaviour</a:t>
            </a:r>
            <a:r>
              <a:rPr lang="cs-CZ" sz="1000" dirty="0">
                <a:hlinkClick r:id="rId2"/>
              </a:rPr>
              <a:t> </a:t>
            </a:r>
            <a:r>
              <a:rPr lang="cs-CZ" sz="1000" dirty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32</a:t>
            </a:r>
            <a:r>
              <a:rPr lang="cs-CZ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cs-CZ" sz="1000" dirty="0"/>
              <a:t>1236-1252.</a:t>
            </a:r>
          </a:p>
        </p:txBody>
      </p:sp>
    </p:spTree>
    <p:extLst>
      <p:ext uri="{BB962C8B-B14F-4D97-AF65-F5344CB8AC3E}">
        <p14:creationId xmlns:p14="http://schemas.microsoft.com/office/powerpoint/2010/main" xmlns="" val="356131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0448" y="280084"/>
            <a:ext cx="8427354" cy="848499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altLang="cs-CZ" sz="1400" b="1" i="1" dirty="0" smtClean="0"/>
              <a:t/>
            </a:r>
            <a:br>
              <a:rPr lang="cs-CZ" altLang="cs-CZ" sz="1400" b="1" i="1" dirty="0" smtClean="0"/>
            </a:br>
            <a:r>
              <a:rPr lang="cs-CZ" altLang="cs-CZ" sz="1400" b="1" i="1" dirty="0" smtClean="0"/>
              <a:t/>
            </a:r>
            <a:br>
              <a:rPr lang="cs-CZ" altLang="cs-CZ" sz="1400" b="1" i="1" dirty="0" smtClean="0"/>
            </a:br>
            <a:r>
              <a:rPr lang="cs-CZ" altLang="cs-CZ" sz="1400" b="1" i="1" dirty="0"/>
              <a:t/>
            </a:r>
            <a:br>
              <a:rPr lang="cs-CZ" altLang="cs-CZ" sz="1400" b="1" i="1" dirty="0"/>
            </a:br>
            <a:r>
              <a:rPr lang="cs-CZ" altLang="cs-CZ" sz="3600" b="1" dirty="0" smtClean="0"/>
              <a:t>Individuální vývoj I.</a:t>
            </a:r>
            <a:r>
              <a:rPr lang="cs-CZ" altLang="cs-CZ" sz="2800" b="1" dirty="0"/>
              <a:t/>
            </a:r>
            <a:br>
              <a:rPr lang="cs-CZ" altLang="cs-CZ" sz="2800" b="1" dirty="0"/>
            </a:br>
            <a:endParaRPr lang="cs-CZ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278347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dirty="0" smtClean="0"/>
              <a:t>Mikropyle</a:t>
            </a:r>
          </a:p>
          <a:p>
            <a:r>
              <a:rPr lang="cs-CZ" dirty="0" smtClean="0"/>
              <a:t>Oplození - </a:t>
            </a:r>
            <a:r>
              <a:rPr lang="cs-CZ" dirty="0" err="1" smtClean="0"/>
              <a:t>amfimyxie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                  - </a:t>
            </a:r>
            <a:r>
              <a:rPr lang="cs-CZ" dirty="0" err="1" smtClean="0"/>
              <a:t>automyxie</a:t>
            </a:r>
            <a:endParaRPr lang="cs-CZ" dirty="0" smtClean="0"/>
          </a:p>
          <a:p>
            <a:r>
              <a:rPr lang="cs-CZ" dirty="0" smtClean="0"/>
              <a:t>Zygota</a:t>
            </a:r>
          </a:p>
          <a:p>
            <a:r>
              <a:rPr lang="cs-CZ" dirty="0" smtClean="0"/>
              <a:t>Blastomery</a:t>
            </a:r>
          </a:p>
          <a:p>
            <a:r>
              <a:rPr lang="cs-CZ" dirty="0" smtClean="0"/>
              <a:t>Embryo (32-64 blastomer a více)</a:t>
            </a:r>
            <a:endParaRPr lang="cs-CZ" dirty="0"/>
          </a:p>
        </p:txBody>
      </p:sp>
      <p:pic>
        <p:nvPicPr>
          <p:cNvPr id="9" name="Picture 2" descr="e:\Akvariologie ČZU\Fotky pro ČZU\ontogeneze\8-Mikropy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1860" y="1279131"/>
            <a:ext cx="2778390" cy="18522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Akvariologie ČZU\Fotky pro ČZU\ontogeneze\43- Stupeň čtyř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8519" y="2237164"/>
            <a:ext cx="2189746" cy="21465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Akvariologie ČZU\Fotky pro ČZU\ontogeneze\44-Stupeň osmi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8265" y="4545230"/>
            <a:ext cx="2127600" cy="21547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e:\Akvariologie ČZU\Fotky pro ČZU\ontogeneze\45-Blastula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8631" y="4545229"/>
            <a:ext cx="2221488" cy="21547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e:\Akvariologie ČZU\Fotky pro ČZU\ontogeneze\46-Gastrula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3005" y="4548338"/>
            <a:ext cx="2125153" cy="21516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Akvariologie ČZU\Fotky pro ČZU\ontogeneze\47. Gastrula pomalu obrůstá (KZ)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291" y="4548339"/>
            <a:ext cx="2093150" cy="21516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nice se šipkou 14"/>
          <p:cNvCxnSpPr/>
          <p:nvPr/>
        </p:nvCxnSpPr>
        <p:spPr>
          <a:xfrm>
            <a:off x="2026508" y="1795849"/>
            <a:ext cx="5955557" cy="6672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2026508" y="2907957"/>
            <a:ext cx="3130378" cy="4942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2922969" y="3954164"/>
            <a:ext cx="1904404" cy="10462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2922969" y="3954164"/>
            <a:ext cx="322739" cy="906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1762897" y="3954164"/>
            <a:ext cx="1160072" cy="10462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2026508" y="3402228"/>
            <a:ext cx="5519351" cy="17299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219523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1332" y="346854"/>
            <a:ext cx="5937755" cy="798205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Zvláštnosti rodin u cichlid I.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675503" y="1244254"/>
            <a:ext cx="785066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400" dirty="0"/>
              <a:t>R</a:t>
            </a:r>
            <a:r>
              <a:rPr lang="cs-CZ" sz="1400" dirty="0" smtClean="0"/>
              <a:t>ozšíření </a:t>
            </a:r>
            <a:r>
              <a:rPr lang="cs-CZ" sz="1400" dirty="0"/>
              <a:t>předchozích </a:t>
            </a:r>
            <a:r>
              <a:rPr lang="cs-CZ" sz="1400" dirty="0" smtClean="0"/>
              <a:t>modelů</a:t>
            </a:r>
            <a:r>
              <a:rPr lang="cs-CZ" sz="1400" dirty="0"/>
              <a:t>.  </a:t>
            </a:r>
            <a:r>
              <a:rPr lang="cs-CZ" sz="1400" dirty="0" smtClean="0"/>
              <a:t>Základ: </a:t>
            </a:r>
            <a:r>
              <a:rPr lang="cs-CZ" sz="1400" b="1" dirty="0" smtClean="0"/>
              <a:t>lokalizace jiker. </a:t>
            </a:r>
            <a:r>
              <a:rPr lang="cs-CZ" sz="1400" dirty="0" smtClean="0"/>
              <a:t>Klasifikace z německé literatury.</a:t>
            </a:r>
            <a:endParaRPr lang="cs-CZ" sz="1400" dirty="0"/>
          </a:p>
        </p:txBody>
      </p:sp>
      <p:sp>
        <p:nvSpPr>
          <p:cNvPr id="4" name="Obdélník 3"/>
          <p:cNvSpPr/>
          <p:nvPr/>
        </p:nvSpPr>
        <p:spPr>
          <a:xfrm>
            <a:off x="271849" y="1689381"/>
            <a:ext cx="8657968" cy="48936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cs-CZ" sz="1600" b="1" u="sng" dirty="0" smtClean="0"/>
              <a:t>Substrátové </a:t>
            </a:r>
            <a:r>
              <a:rPr lang="cs-CZ" sz="1600" b="1" u="sng" dirty="0"/>
              <a:t>typy (</a:t>
            </a:r>
            <a:r>
              <a:rPr lang="cs-CZ" sz="1600" b="1" u="sng" dirty="0" err="1"/>
              <a:t>Substratbrüter</a:t>
            </a:r>
            <a:r>
              <a:rPr lang="cs-CZ" sz="1600" b="1" u="sng" dirty="0" smtClean="0"/>
              <a:t>)</a:t>
            </a:r>
          </a:p>
          <a:p>
            <a:endParaRPr lang="cs-CZ" sz="1600" b="1" u="sng" dirty="0" smtClean="0"/>
          </a:p>
          <a:p>
            <a:r>
              <a:rPr lang="cs-CZ" sz="1000" dirty="0" smtClean="0"/>
              <a:t>Dlouhé, </a:t>
            </a:r>
            <a:r>
              <a:rPr lang="cs-CZ" sz="1000" dirty="0"/>
              <a:t>desítky minut </a:t>
            </a:r>
            <a:r>
              <a:rPr lang="cs-CZ" sz="1000" dirty="0" smtClean="0"/>
              <a:t>trvající </a:t>
            </a:r>
            <a:r>
              <a:rPr lang="cs-CZ" sz="1000" dirty="0"/>
              <a:t>tření (samec a samice se opakovaně střídají v oplozování a kladení jiker</a:t>
            </a:r>
            <a:r>
              <a:rPr lang="cs-CZ" sz="1000" dirty="0" smtClean="0"/>
              <a:t>) na </a:t>
            </a:r>
            <a:r>
              <a:rPr lang="cs-CZ" sz="1000" dirty="0"/>
              <a:t>pevný podklad (bez ohledu na umístění volně nebo v dutině) nebo do jamky v písku. Nakladené jikry hlídají a ošetřují (ze snůšky odstraňují nežádoucí předměty, mrtvé jikry, pohyby ploutví přivádějí čerstvou vodu). Vylíhlá </a:t>
            </a:r>
            <a:r>
              <a:rPr lang="cs-CZ" sz="1000" dirty="0" err="1"/>
              <a:t>eleuterembrya</a:t>
            </a:r>
            <a:r>
              <a:rPr lang="cs-CZ" sz="1000" dirty="0"/>
              <a:t> hlídají a ošetřují stejně jako jikry; navíc je mohou přenášet na vhodnější místa. Rozplavané larvy a juvenilní ryby rodič (rodiče) doprovázejí, chrání a přivádějí ke zdrojům potravy.</a:t>
            </a:r>
          </a:p>
          <a:p>
            <a:endParaRPr lang="cs-CZ" sz="1000" dirty="0" smtClean="0"/>
          </a:p>
          <a:p>
            <a:r>
              <a:rPr lang="cs-CZ" sz="1000" b="1" i="1" dirty="0" smtClean="0"/>
              <a:t>a) Skupina </a:t>
            </a:r>
            <a:r>
              <a:rPr lang="cs-CZ" sz="1000" b="1" i="1" dirty="0"/>
              <a:t>s převahou otcovského podílu </a:t>
            </a:r>
            <a:endParaRPr lang="cs-CZ" sz="1000" b="1" i="1" dirty="0" smtClean="0"/>
          </a:p>
          <a:p>
            <a:r>
              <a:rPr lang="cs-CZ" sz="1000" dirty="0"/>
              <a:t>V</a:t>
            </a:r>
            <a:r>
              <a:rPr lang="cs-CZ" sz="1000" dirty="0" smtClean="0"/>
              <a:t>ývojově původní  madagaskarský rod </a:t>
            </a:r>
            <a:r>
              <a:rPr lang="cs-CZ" sz="1000" i="1" dirty="0" err="1"/>
              <a:t>Paretroplus</a:t>
            </a:r>
            <a:r>
              <a:rPr lang="cs-CZ" sz="1000" dirty="0"/>
              <a:t>. Ve velikosti a zbarvení obou pohlaví nejsou znatelné rozdíly. Tento jediný </a:t>
            </a:r>
            <a:r>
              <a:rPr lang="cs-CZ" sz="1000" dirty="0" smtClean="0"/>
              <a:t>(nedávno </a:t>
            </a:r>
            <a:r>
              <a:rPr lang="cs-CZ" sz="1000" dirty="0"/>
              <a:t>objevený) příklad ilustruje, že na počátku evoluce cichlid stály pravděpodobně rovněž druhy, u nichž se o potomstvo staral otec (</a:t>
            </a:r>
            <a:r>
              <a:rPr lang="cs-CZ" sz="1000" b="1" dirty="0"/>
              <a:t>otcovská rodina - </a:t>
            </a:r>
            <a:r>
              <a:rPr lang="cs-CZ" sz="1000" b="1" dirty="0" err="1"/>
              <a:t>Vaterfamilie</a:t>
            </a:r>
            <a:r>
              <a:rPr lang="cs-CZ" sz="1000" b="1" dirty="0"/>
              <a:t>)</a:t>
            </a:r>
            <a:r>
              <a:rPr lang="cs-CZ" sz="1000" dirty="0"/>
              <a:t>. </a:t>
            </a:r>
            <a:endParaRPr lang="cs-CZ" sz="1000" dirty="0" smtClean="0"/>
          </a:p>
          <a:p>
            <a:endParaRPr lang="cs-CZ" sz="1000" dirty="0"/>
          </a:p>
          <a:p>
            <a:r>
              <a:rPr lang="cs-CZ" sz="1000" b="1" i="1" dirty="0" smtClean="0"/>
              <a:t>b) Skupina s nerozdělenými úlohami </a:t>
            </a:r>
            <a:r>
              <a:rPr lang="cs-CZ" sz="1000" b="1" dirty="0" smtClean="0"/>
              <a:t>(tzv</a:t>
            </a:r>
            <a:r>
              <a:rPr lang="cs-CZ" sz="1000" b="1" dirty="0"/>
              <a:t>. </a:t>
            </a:r>
            <a:r>
              <a:rPr lang="cs-CZ" sz="1000" b="1" i="1" dirty="0" smtClean="0"/>
              <a:t>rodičovská rodina</a:t>
            </a:r>
            <a:r>
              <a:rPr lang="cs-CZ" sz="1000" i="1" dirty="0" smtClean="0"/>
              <a:t> - </a:t>
            </a:r>
            <a:r>
              <a:rPr lang="cs-CZ" sz="1000" b="1" i="1" dirty="0" err="1" smtClean="0"/>
              <a:t>Elternfamilie</a:t>
            </a:r>
            <a:r>
              <a:rPr lang="cs-CZ" sz="1000" i="1" dirty="0"/>
              <a:t>) </a:t>
            </a:r>
            <a:endParaRPr lang="cs-CZ" sz="1000" dirty="0"/>
          </a:p>
          <a:p>
            <a:r>
              <a:rPr lang="cs-CZ" sz="1000" dirty="0" smtClean="0"/>
              <a:t>Druhy</a:t>
            </a:r>
            <a:r>
              <a:rPr lang="cs-CZ" sz="1000" dirty="0"/>
              <a:t>, vytírající se na substrát, se zhruba stejnými úlohami rodičů. M</a:t>
            </a:r>
            <a:r>
              <a:rPr lang="cs-CZ" sz="1000" dirty="0" smtClean="0"/>
              <a:t>adagaskarské </a:t>
            </a:r>
            <a:r>
              <a:rPr lang="cs-CZ" sz="1000" dirty="0"/>
              <a:t>a </a:t>
            </a:r>
            <a:r>
              <a:rPr lang="cs-CZ" sz="1000" dirty="0" err="1"/>
              <a:t>indo</a:t>
            </a:r>
            <a:r>
              <a:rPr lang="cs-CZ" sz="1000" dirty="0"/>
              <a:t>-cejlonské druhy, dále většina </a:t>
            </a:r>
            <a:r>
              <a:rPr lang="cs-CZ" sz="1000" dirty="0" err="1"/>
              <a:t>akar</a:t>
            </a:r>
            <a:r>
              <a:rPr lang="cs-CZ" sz="1000" dirty="0"/>
              <a:t>, </a:t>
            </a:r>
            <a:r>
              <a:rPr lang="cs-CZ" sz="1000" dirty="0" err="1"/>
              <a:t>terčovci</a:t>
            </a:r>
            <a:r>
              <a:rPr lang="cs-CZ" sz="1000" dirty="0"/>
              <a:t> (</a:t>
            </a:r>
            <a:r>
              <a:rPr lang="cs-CZ" sz="1000" i="1" dirty="0" err="1"/>
              <a:t>Symphysodon</a:t>
            </a:r>
            <a:r>
              <a:rPr lang="cs-CZ" sz="1000" dirty="0"/>
              <a:t>), skaláry</a:t>
            </a:r>
            <a:r>
              <a:rPr lang="cs-CZ" sz="1000" i="1" dirty="0"/>
              <a:t> </a:t>
            </a:r>
            <a:r>
              <a:rPr lang="cs-CZ" sz="1000" dirty="0"/>
              <a:t>(</a:t>
            </a:r>
            <a:r>
              <a:rPr lang="cs-CZ" sz="1000" i="1" dirty="0" err="1"/>
              <a:t>Pterophyllum</a:t>
            </a:r>
            <a:r>
              <a:rPr lang="cs-CZ" sz="1000" dirty="0"/>
              <a:t>)</a:t>
            </a:r>
            <a:r>
              <a:rPr lang="cs-CZ" sz="1000" i="1" dirty="0"/>
              <a:t>, </a:t>
            </a:r>
            <a:r>
              <a:rPr lang="cs-CZ" sz="1000" dirty="0"/>
              <a:t>perlovky (</a:t>
            </a:r>
            <a:r>
              <a:rPr lang="cs-CZ" sz="1000" i="1" dirty="0" err="1"/>
              <a:t>Hemichromis</a:t>
            </a:r>
            <a:r>
              <a:rPr lang="cs-CZ" sz="1000" dirty="0"/>
              <a:t>)</a:t>
            </a:r>
            <a:r>
              <a:rPr lang="cs-CZ" sz="1000" i="1" dirty="0"/>
              <a:t> </a:t>
            </a:r>
            <a:r>
              <a:rPr lang="cs-CZ" sz="1000" dirty="0"/>
              <a:t>a některé </a:t>
            </a:r>
            <a:r>
              <a:rPr lang="cs-CZ" sz="1000" dirty="0" err="1"/>
              <a:t>tilápie</a:t>
            </a:r>
            <a:r>
              <a:rPr lang="cs-CZ" sz="1000" i="1" dirty="0"/>
              <a:t> </a:t>
            </a:r>
            <a:r>
              <a:rPr lang="cs-CZ" sz="1000" dirty="0"/>
              <a:t>(</a:t>
            </a:r>
            <a:r>
              <a:rPr lang="cs-CZ" sz="1000" i="1" dirty="0" err="1"/>
              <a:t>Tilapia</a:t>
            </a:r>
            <a:r>
              <a:rPr lang="cs-CZ" sz="1000" dirty="0"/>
              <a:t>). Ve velikosti a zbarvení samce a samice </a:t>
            </a:r>
            <a:r>
              <a:rPr lang="cs-CZ" sz="1000" dirty="0" smtClean="0"/>
              <a:t>nejsou </a:t>
            </a:r>
            <a:r>
              <a:rPr lang="cs-CZ" sz="1000" dirty="0"/>
              <a:t>významné rozdíly. </a:t>
            </a:r>
            <a:r>
              <a:rPr lang="cs-CZ" sz="1000" dirty="0" smtClean="0"/>
              <a:t>Samci bývají </a:t>
            </a:r>
            <a:r>
              <a:rPr lang="cs-CZ" sz="1000" dirty="0"/>
              <a:t>poněkud větší a většinou o něco pestřejší, někdy se strmějším čelem naznačujícím tukový hrbol.</a:t>
            </a:r>
          </a:p>
          <a:p>
            <a:endParaRPr lang="cs-CZ" sz="1000" dirty="0" smtClean="0"/>
          </a:p>
          <a:p>
            <a:r>
              <a:rPr lang="cs-CZ" sz="1000" b="1" i="1" dirty="0" smtClean="0"/>
              <a:t>c) Skupina s rozdělenými úlohami </a:t>
            </a:r>
            <a:r>
              <a:rPr lang="cs-CZ" sz="1000" b="1" dirty="0" smtClean="0"/>
              <a:t>(rodina </a:t>
            </a:r>
            <a:r>
              <a:rPr lang="cs-CZ" sz="1000" b="1" dirty="0"/>
              <a:t>typu </a:t>
            </a:r>
            <a:r>
              <a:rPr lang="cs-CZ" sz="1000" b="1" i="1" dirty="0"/>
              <a:t>otec-matka</a:t>
            </a:r>
            <a:r>
              <a:rPr lang="cs-CZ" sz="1000" i="1" dirty="0"/>
              <a:t> </a:t>
            </a:r>
            <a:r>
              <a:rPr lang="cs-CZ" sz="1000" i="1" dirty="0" smtClean="0"/>
              <a:t>- </a:t>
            </a:r>
            <a:r>
              <a:rPr lang="cs-CZ" sz="1000" b="1" i="1" dirty="0" smtClean="0"/>
              <a:t>Vater-</a:t>
            </a:r>
            <a:r>
              <a:rPr lang="cs-CZ" sz="1000" b="1" i="1" dirty="0" err="1" smtClean="0"/>
              <a:t>Mutter</a:t>
            </a:r>
            <a:r>
              <a:rPr lang="cs-CZ" sz="1000" b="1" i="1" dirty="0" smtClean="0"/>
              <a:t> </a:t>
            </a:r>
            <a:r>
              <a:rPr lang="cs-CZ" sz="1000" b="1" i="1" dirty="0" err="1"/>
              <a:t>Familie</a:t>
            </a:r>
            <a:r>
              <a:rPr lang="cs-CZ" sz="1000" i="1" dirty="0"/>
              <a:t>) </a:t>
            </a:r>
            <a:endParaRPr lang="cs-CZ" sz="1000" i="1" dirty="0" smtClean="0"/>
          </a:p>
          <a:p>
            <a:r>
              <a:rPr lang="cs-CZ" sz="1000" dirty="0" smtClean="0"/>
              <a:t>Model</a:t>
            </a:r>
            <a:r>
              <a:rPr lang="cs-CZ" sz="1000" dirty="0"/>
              <a:t>, v němž samice tráví více času u jiker a mláďat, </a:t>
            </a:r>
            <a:r>
              <a:rPr lang="cs-CZ" sz="1000" dirty="0" smtClean="0"/>
              <a:t>samec </a:t>
            </a:r>
            <a:r>
              <a:rPr lang="cs-CZ" sz="1000" dirty="0"/>
              <a:t>v době péče o jikry hlídá teritorium a významněji se zapojuje do péče o mladé až po jejich rozplavání.</a:t>
            </a:r>
            <a:r>
              <a:rPr lang="cs-CZ" sz="1000" b="1" dirty="0"/>
              <a:t> </a:t>
            </a:r>
            <a:r>
              <a:rPr lang="cs-CZ" sz="1000" dirty="0" smtClean="0"/>
              <a:t>Většina </a:t>
            </a:r>
            <a:r>
              <a:rPr lang="cs-CZ" sz="1000" dirty="0"/>
              <a:t>středoamerických kančíků, </a:t>
            </a:r>
            <a:r>
              <a:rPr lang="cs-CZ" sz="1000" dirty="0" err="1"/>
              <a:t>pestřenci</a:t>
            </a:r>
            <a:r>
              <a:rPr lang="cs-CZ" sz="1000" dirty="0"/>
              <a:t> (rody </a:t>
            </a:r>
            <a:r>
              <a:rPr lang="cs-CZ" sz="1000" i="1" dirty="0" err="1"/>
              <a:t>Pelvicachromis</a:t>
            </a:r>
            <a:r>
              <a:rPr lang="cs-CZ" sz="1000" i="1" dirty="0"/>
              <a:t>, </a:t>
            </a:r>
            <a:r>
              <a:rPr lang="cs-CZ" sz="1000" i="1" dirty="0" err="1"/>
              <a:t>Lamprologus</a:t>
            </a:r>
            <a:r>
              <a:rPr lang="cs-CZ" sz="1000" dirty="0"/>
              <a:t>). Samice bývá menší než samec a má kontrastní barevné znaky. Samci jsou větší a mívají výrazný tukový hrb na hlavě. </a:t>
            </a:r>
          </a:p>
          <a:p>
            <a:endParaRPr lang="cs-CZ" sz="1000" b="1" i="1" dirty="0" smtClean="0"/>
          </a:p>
          <a:p>
            <a:r>
              <a:rPr lang="cs-CZ" sz="1000" b="1" i="1" dirty="0" smtClean="0"/>
              <a:t>d) Skupina s extrémně rozdělenými úlohami (harémové – polygynické </a:t>
            </a:r>
            <a:r>
              <a:rPr lang="cs-CZ" sz="1000" b="1" dirty="0" smtClean="0"/>
              <a:t>uspořádání) </a:t>
            </a:r>
            <a:endParaRPr lang="cs-CZ" sz="1000" b="1" dirty="0"/>
          </a:p>
          <a:p>
            <a:r>
              <a:rPr lang="cs-CZ" sz="1000" dirty="0" smtClean="0"/>
              <a:t>Trpasličí </a:t>
            </a:r>
            <a:r>
              <a:rPr lang="cs-CZ" sz="1000" dirty="0"/>
              <a:t>cichlidy rodu </a:t>
            </a:r>
            <a:r>
              <a:rPr lang="cs-CZ" sz="1000" i="1" dirty="0" err="1"/>
              <a:t>Apistogramma</a:t>
            </a:r>
            <a:r>
              <a:rPr lang="cs-CZ" sz="1000" dirty="0"/>
              <a:t> a některé “šnekové” pestřence rodu </a:t>
            </a:r>
            <a:r>
              <a:rPr lang="cs-CZ" sz="1000" i="1" dirty="0" err="1"/>
              <a:t>Neolamprologus</a:t>
            </a:r>
            <a:r>
              <a:rPr lang="cs-CZ" sz="1000" dirty="0"/>
              <a:t>. Samice je podstatně menší než samec (dosahuje jen 20-60 % délky samce) a má (</a:t>
            </a:r>
            <a:r>
              <a:rPr lang="cs-CZ" sz="1000" i="1" dirty="0" err="1"/>
              <a:t>Apistogramma</a:t>
            </a:r>
            <a:r>
              <a:rPr lang="cs-CZ" sz="1000" dirty="0"/>
              <a:t>) nebo nemá (“šnekové” cichlidy) výrazné barevné dominanty. V podmínkách akvárií bývají samice urputnými obhajovatelkami třecích teritorií </a:t>
            </a:r>
            <a:r>
              <a:rPr lang="cs-CZ" sz="1000" dirty="0" smtClean="0"/>
              <a:t>(rod </a:t>
            </a:r>
            <a:r>
              <a:rPr lang="cs-CZ" sz="1000" i="1" dirty="0" err="1" smtClean="0"/>
              <a:t>Nannacara</a:t>
            </a:r>
            <a:r>
              <a:rPr lang="cs-CZ" sz="1000" dirty="0"/>
              <a:t>).</a:t>
            </a:r>
          </a:p>
          <a:p>
            <a:endParaRPr lang="cs-CZ" sz="1000" b="1" i="1" dirty="0" smtClean="0"/>
          </a:p>
          <a:p>
            <a:r>
              <a:rPr lang="cs-CZ" sz="1000" b="1" i="1" dirty="0" smtClean="0"/>
              <a:t>e) Polyandrické</a:t>
            </a:r>
            <a:r>
              <a:rPr lang="cs-CZ" sz="1000" b="1" dirty="0" smtClean="0"/>
              <a:t> uspořádání </a:t>
            </a:r>
            <a:r>
              <a:rPr lang="cs-CZ" sz="1000" dirty="0" smtClean="0"/>
              <a:t>(vyvinulo se z rodičovské rodiny???)</a:t>
            </a:r>
          </a:p>
          <a:p>
            <a:r>
              <a:rPr lang="cs-CZ" sz="1000" i="1" dirty="0" smtClean="0"/>
              <a:t>Rod </a:t>
            </a:r>
            <a:r>
              <a:rPr lang="cs-CZ" sz="1000" i="1" dirty="0" err="1" smtClean="0"/>
              <a:t>Julidochromis</a:t>
            </a:r>
            <a:r>
              <a:rPr lang="cs-CZ" sz="1000" dirty="0" smtClean="0"/>
              <a:t>, někteří </a:t>
            </a:r>
            <a:r>
              <a:rPr lang="cs-CZ" sz="1000" i="1" dirty="0" err="1" smtClean="0"/>
              <a:t>Neolamprologu</a:t>
            </a:r>
            <a:r>
              <a:rPr lang="cs-CZ" sz="1000" dirty="0" err="1" smtClean="0"/>
              <a:t>s</a:t>
            </a:r>
            <a:r>
              <a:rPr lang="cs-CZ" sz="1000" dirty="0" smtClean="0"/>
              <a:t> (</a:t>
            </a:r>
            <a:r>
              <a:rPr lang="cs-CZ" sz="1000" dirty="0"/>
              <a:t>vše jezero Tanganika</a:t>
            </a:r>
            <a:r>
              <a:rPr lang="cs-CZ" sz="1000" dirty="0" smtClean="0"/>
              <a:t>). </a:t>
            </a:r>
            <a:r>
              <a:rPr lang="cs-CZ" sz="1000" dirty="0"/>
              <a:t>Samice je větší než samec, ovšem bez výrazných barevných odlišností. V teritoriu samice přežívají mláďata spolu s několika dospělými samečky, z nichž jeden je hlavní</a:t>
            </a:r>
            <a:r>
              <a:rPr lang="cs-CZ" sz="1000" dirty="0" smtClean="0"/>
              <a:t>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xmlns="" val="34998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7438" y="322140"/>
            <a:ext cx="6878594" cy="781730"/>
          </a:xfrm>
        </p:spPr>
        <p:txBody>
          <a:bodyPr/>
          <a:lstStyle/>
          <a:p>
            <a:r>
              <a:rPr lang="cs-CZ" b="1" dirty="0"/>
              <a:t>Zvláštnosti rodin u cichlid </a:t>
            </a:r>
            <a:r>
              <a:rPr lang="cs-CZ" b="1" dirty="0" smtClean="0"/>
              <a:t>II.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288326" y="1227987"/>
            <a:ext cx="8460258" cy="52629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600" b="1" u="sng" dirty="0"/>
              <a:t>2. Tlamovci (</a:t>
            </a:r>
            <a:r>
              <a:rPr lang="cs-CZ" sz="1600" b="1" u="sng" dirty="0" err="1"/>
              <a:t>Maulbrüter</a:t>
            </a:r>
            <a:r>
              <a:rPr lang="cs-CZ" sz="1600" b="1" u="sng" dirty="0"/>
              <a:t>, </a:t>
            </a:r>
            <a:r>
              <a:rPr lang="cs-CZ" sz="1600" b="1" u="sng" dirty="0" err="1"/>
              <a:t>Mouthrooders</a:t>
            </a:r>
            <a:r>
              <a:rPr lang="cs-CZ" sz="1600" b="1" u="sng" dirty="0"/>
              <a:t>) </a:t>
            </a:r>
            <a:endParaRPr lang="cs-CZ" sz="1600" b="1" u="sng" dirty="0" smtClean="0"/>
          </a:p>
          <a:p>
            <a:r>
              <a:rPr lang="cs-CZ" sz="1000" dirty="0"/>
              <a:t>O</a:t>
            </a:r>
            <a:r>
              <a:rPr lang="cs-CZ" sz="1000" dirty="0" smtClean="0"/>
              <a:t>dchovávají </a:t>
            </a:r>
            <a:r>
              <a:rPr lang="cs-CZ" sz="1000" dirty="0"/>
              <a:t>potomstvo v různých vývojových stupních a stadiích v tlamě, resp. hrdelním vaku na rozhraní ústní a žaberní dutiny.</a:t>
            </a:r>
          </a:p>
          <a:p>
            <a:endParaRPr lang="cs-CZ" sz="1000" dirty="0"/>
          </a:p>
          <a:p>
            <a:pPr marL="228600" indent="-228600">
              <a:buAutoNum type="alphaLcParenR"/>
            </a:pPr>
            <a:r>
              <a:rPr lang="cs-CZ" sz="1000" b="1" i="1" dirty="0" err="1" smtClean="0"/>
              <a:t>Larvofilní</a:t>
            </a:r>
            <a:r>
              <a:rPr lang="cs-CZ" sz="1000" i="1" dirty="0" smtClean="0"/>
              <a:t> </a:t>
            </a:r>
            <a:r>
              <a:rPr lang="cs-CZ" sz="1000" i="1" dirty="0"/>
              <a:t>(</a:t>
            </a:r>
            <a:r>
              <a:rPr lang="cs-CZ" sz="1000" b="1" i="1" dirty="0" err="1" smtClean="0"/>
              <a:t>embryofilní</a:t>
            </a:r>
            <a:r>
              <a:rPr lang="cs-CZ" sz="1000" i="1" dirty="0" smtClean="0"/>
              <a:t>)</a:t>
            </a:r>
          </a:p>
          <a:p>
            <a:r>
              <a:rPr lang="cs-CZ" sz="1000" dirty="0"/>
              <a:t>R</a:t>
            </a:r>
            <a:r>
              <a:rPr lang="cs-CZ" sz="1000" dirty="0" smtClean="0"/>
              <a:t>odiče </a:t>
            </a:r>
            <a:r>
              <a:rPr lang="cs-CZ" sz="1000" dirty="0"/>
              <a:t>berou do tlamy vylíhlá </a:t>
            </a:r>
            <a:r>
              <a:rPr lang="cs-CZ" sz="1000" dirty="0" err="1"/>
              <a:t>eleuterembrya</a:t>
            </a:r>
            <a:r>
              <a:rPr lang="cs-CZ" sz="1000" dirty="0"/>
              <a:t>. </a:t>
            </a:r>
            <a:r>
              <a:rPr lang="cs-CZ" sz="1000" dirty="0" smtClean="0"/>
              <a:t>Třou </a:t>
            </a:r>
            <a:r>
              <a:rPr lang="cs-CZ" sz="1000" dirty="0"/>
              <a:t>na substrát,  </a:t>
            </a:r>
            <a:r>
              <a:rPr lang="cs-CZ" sz="1000" dirty="0" smtClean="0"/>
              <a:t>jikry </a:t>
            </a:r>
            <a:r>
              <a:rPr lang="cs-CZ" sz="1000" dirty="0"/>
              <a:t>bývají lepivé nebo </a:t>
            </a:r>
            <a:r>
              <a:rPr lang="cs-CZ" sz="1000" dirty="0" smtClean="0"/>
              <a:t>nelepivé. Tření </a:t>
            </a:r>
            <a:r>
              <a:rPr lang="cs-CZ" sz="1000" dirty="0"/>
              <a:t>je </a:t>
            </a:r>
            <a:r>
              <a:rPr lang="cs-CZ" sz="1000" dirty="0" smtClean="0"/>
              <a:t>dlouhé. Více </a:t>
            </a:r>
            <a:r>
              <a:rPr lang="cs-CZ" sz="1000" dirty="0"/>
              <a:t>jiker </a:t>
            </a:r>
            <a:r>
              <a:rPr lang="cs-CZ" sz="1000" dirty="0" smtClean="0"/>
              <a:t>než u </a:t>
            </a:r>
            <a:r>
              <a:rPr lang="cs-CZ" sz="1000" dirty="0" err="1" smtClean="0"/>
              <a:t>ovofilních</a:t>
            </a:r>
            <a:r>
              <a:rPr lang="cs-CZ" sz="1000" dirty="0" smtClean="0"/>
              <a:t> tlamovců </a:t>
            </a:r>
            <a:r>
              <a:rPr lang="cs-CZ" sz="1000" dirty="0"/>
              <a:t>Samec bývá větší než samice, ve zbarvení pohlaví nejsou výrazné rozdíly. Samci mívají vzácně tukový hrb (</a:t>
            </a:r>
            <a:r>
              <a:rPr lang="cs-CZ" sz="1000" i="1" dirty="0" err="1"/>
              <a:t>Geophagus</a:t>
            </a:r>
            <a:r>
              <a:rPr lang="cs-CZ" sz="1000" dirty="0"/>
              <a:t>). V</a:t>
            </a:r>
            <a:r>
              <a:rPr lang="cs-CZ" sz="1000" dirty="0" smtClean="0"/>
              <a:t>elká </a:t>
            </a:r>
            <a:r>
              <a:rPr lang="cs-CZ" sz="1000" dirty="0"/>
              <a:t>variabilita v podílech péče obou rodičů. Rozdíly </a:t>
            </a:r>
            <a:r>
              <a:rPr lang="cs-CZ" sz="1000" dirty="0" smtClean="0"/>
              <a:t>mezidruhové </a:t>
            </a:r>
            <a:r>
              <a:rPr lang="cs-CZ" sz="1000" dirty="0"/>
              <a:t>i individuální. </a:t>
            </a:r>
            <a:r>
              <a:rPr lang="cs-CZ" sz="1000" dirty="0" smtClean="0"/>
              <a:t>Tři typy bez ostrých hranic:</a:t>
            </a:r>
            <a:endParaRPr lang="cs-CZ" sz="1000" dirty="0"/>
          </a:p>
          <a:p>
            <a:r>
              <a:rPr lang="cs-CZ" sz="1000" dirty="0" smtClean="0"/>
              <a:t>       I. </a:t>
            </a:r>
            <a:r>
              <a:rPr lang="cs-CZ" sz="1000" dirty="0" err="1"/>
              <a:t>M</a:t>
            </a:r>
            <a:r>
              <a:rPr lang="cs-CZ" sz="1000" dirty="0" err="1" smtClean="0"/>
              <a:t>aternální</a:t>
            </a:r>
            <a:r>
              <a:rPr lang="cs-CZ" sz="1000" dirty="0" smtClean="0"/>
              <a:t> </a:t>
            </a:r>
            <a:r>
              <a:rPr lang="cs-CZ" sz="1000" dirty="0"/>
              <a:t>(pečuje pouze samice) </a:t>
            </a:r>
          </a:p>
          <a:p>
            <a:r>
              <a:rPr lang="cs-CZ" sz="1000" dirty="0" smtClean="0"/>
              <a:t>      II. </a:t>
            </a:r>
            <a:r>
              <a:rPr lang="cs-CZ" sz="1000" dirty="0" err="1" smtClean="0"/>
              <a:t>Biparentální</a:t>
            </a:r>
            <a:r>
              <a:rPr lang="cs-CZ" sz="1000" dirty="0" smtClean="0"/>
              <a:t> </a:t>
            </a:r>
            <a:r>
              <a:rPr lang="cs-CZ" sz="1000" dirty="0"/>
              <a:t>(pečují oba </a:t>
            </a:r>
            <a:r>
              <a:rPr lang="cs-CZ" sz="1000" dirty="0" smtClean="0"/>
              <a:t>rodiče), </a:t>
            </a:r>
            <a:r>
              <a:rPr lang="cs-CZ" sz="1000" dirty="0"/>
              <a:t>přičemž ryby tvoří většinou soudržný pár po celou dobu rozmnožování a péče; jsou monogamní (</a:t>
            </a:r>
            <a:r>
              <a:rPr lang="cs-CZ" sz="1000" dirty="0" smtClean="0"/>
              <a:t>rodičovská rodina)</a:t>
            </a:r>
          </a:p>
          <a:p>
            <a:r>
              <a:rPr lang="cs-CZ" sz="1000" dirty="0" smtClean="0"/>
              <a:t>     III.  Harémové uspořádání </a:t>
            </a:r>
          </a:p>
          <a:p>
            <a:endParaRPr lang="cs-CZ" sz="1000" b="1" i="1" u="sng" dirty="0"/>
          </a:p>
          <a:p>
            <a:r>
              <a:rPr lang="cs-CZ" sz="1000" b="1" i="1" dirty="0" smtClean="0"/>
              <a:t>b) </a:t>
            </a:r>
            <a:r>
              <a:rPr lang="cs-CZ" sz="1000" b="1" i="1" dirty="0" err="1" smtClean="0"/>
              <a:t>Ovofilní</a:t>
            </a:r>
            <a:r>
              <a:rPr lang="cs-CZ" sz="1000" b="1" i="1" dirty="0" smtClean="0"/>
              <a:t> </a:t>
            </a:r>
          </a:p>
          <a:p>
            <a:r>
              <a:rPr lang="cs-CZ" sz="1000" dirty="0" smtClean="0"/>
              <a:t>Berou do </a:t>
            </a:r>
            <a:r>
              <a:rPr lang="cs-CZ" sz="1000" dirty="0"/>
              <a:t>tlamy jikry bezprostředně po nakladení, většinou ještě během tření. </a:t>
            </a:r>
          </a:p>
          <a:p>
            <a:r>
              <a:rPr lang="cs-CZ" sz="1000" dirty="0"/>
              <a:t> </a:t>
            </a:r>
            <a:r>
              <a:rPr lang="cs-CZ" sz="1000" dirty="0" smtClean="0"/>
              <a:t>       I. </a:t>
            </a:r>
            <a:r>
              <a:rPr lang="cs-CZ" sz="1000" dirty="0" err="1" smtClean="0"/>
              <a:t>Ovofilní</a:t>
            </a:r>
            <a:r>
              <a:rPr lang="cs-CZ" sz="1000" dirty="0" smtClean="0"/>
              <a:t> </a:t>
            </a:r>
            <a:r>
              <a:rPr lang="cs-CZ" sz="1000" dirty="0" err="1" smtClean="0"/>
              <a:t>maternální</a:t>
            </a:r>
            <a:r>
              <a:rPr lang="cs-CZ" sz="1000" dirty="0"/>
              <a:t> </a:t>
            </a:r>
            <a:r>
              <a:rPr lang="cs-CZ" sz="1000" dirty="0" smtClean="0"/>
              <a:t>(Velké </a:t>
            </a:r>
            <a:r>
              <a:rPr lang="cs-CZ" sz="1000" dirty="0"/>
              <a:t>nelepivé jikry </a:t>
            </a:r>
            <a:r>
              <a:rPr lang="cs-CZ" sz="1000" dirty="0" smtClean="0"/>
              <a:t>bere ihned </a:t>
            </a:r>
            <a:r>
              <a:rPr lang="cs-CZ" sz="1000" dirty="0"/>
              <a:t>po nakladení do tlamy </a:t>
            </a:r>
            <a:r>
              <a:rPr lang="cs-CZ" sz="1000" dirty="0" smtClean="0"/>
              <a:t>samička. Zčásti </a:t>
            </a:r>
            <a:r>
              <a:rPr lang="cs-CZ" sz="1000" dirty="0"/>
              <a:t>dochází k vnitřnímu oplození v tlamě </a:t>
            </a:r>
            <a:r>
              <a:rPr lang="cs-CZ" sz="1000" dirty="0" smtClean="0"/>
              <a:t>samice. </a:t>
            </a:r>
            <a:r>
              <a:rPr lang="cs-CZ" sz="1000" dirty="0"/>
              <a:t>T</a:t>
            </a:r>
            <a:r>
              <a:rPr lang="cs-CZ" sz="1000" dirty="0" smtClean="0"/>
              <a:t>ření krátké, </a:t>
            </a:r>
            <a:r>
              <a:rPr lang="cs-CZ" sz="1000" dirty="0" err="1"/>
              <a:t>E</a:t>
            </a:r>
            <a:r>
              <a:rPr lang="cs-CZ" sz="1000" dirty="0" err="1" smtClean="0"/>
              <a:t>leuterembrya</a:t>
            </a:r>
            <a:r>
              <a:rPr lang="cs-CZ" sz="1000" dirty="0" smtClean="0"/>
              <a:t> </a:t>
            </a:r>
            <a:r>
              <a:rPr lang="cs-CZ" sz="1000" dirty="0"/>
              <a:t>se kulí z jiker v tlamě </a:t>
            </a:r>
            <a:r>
              <a:rPr lang="cs-CZ" sz="1000" dirty="0" smtClean="0"/>
              <a:t>matky </a:t>
            </a:r>
            <a:r>
              <a:rPr lang="cs-CZ" sz="1000" dirty="0"/>
              <a:t>a během trávení žloutkového váčku jim kromě vnitřních orgánů rostou i ploutve a šupiny a plní se plynový </a:t>
            </a:r>
            <a:r>
              <a:rPr lang="cs-CZ" sz="1000" dirty="0" smtClean="0"/>
              <a:t>měchýř - perioda </a:t>
            </a:r>
            <a:r>
              <a:rPr lang="cs-CZ" sz="1000" dirty="0"/>
              <a:t>larvy </a:t>
            </a:r>
            <a:r>
              <a:rPr lang="cs-CZ" sz="1000" dirty="0" smtClean="0"/>
              <a:t>je potlačena. Cichlidy </a:t>
            </a:r>
            <a:r>
              <a:rPr lang="cs-CZ" sz="1000" dirty="0"/>
              <a:t>jezera Viktoria a </a:t>
            </a:r>
            <a:r>
              <a:rPr lang="cs-CZ" sz="1000" dirty="0" smtClean="0"/>
              <a:t>Malawi - častý pohlavní dichromatismus). </a:t>
            </a:r>
            <a:r>
              <a:rPr lang="cs-CZ" sz="1000" dirty="0"/>
              <a:t>V</a:t>
            </a:r>
            <a:r>
              <a:rPr lang="cs-CZ" sz="1000" dirty="0" smtClean="0"/>
              <a:t> </a:t>
            </a:r>
            <a:r>
              <a:rPr lang="cs-CZ" sz="1000" dirty="0"/>
              <a:t>přírodě </a:t>
            </a:r>
            <a:r>
              <a:rPr lang="cs-CZ" sz="1000" dirty="0" smtClean="0"/>
              <a:t>se chovají </a:t>
            </a:r>
            <a:r>
              <a:rPr lang="cs-CZ" sz="1000" dirty="0"/>
              <a:t>podle tří </a:t>
            </a:r>
            <a:r>
              <a:rPr lang="cs-CZ" sz="1000" dirty="0" smtClean="0"/>
              <a:t>modelů:</a:t>
            </a:r>
            <a:endParaRPr lang="cs-CZ" sz="1000" dirty="0"/>
          </a:p>
          <a:p>
            <a:r>
              <a:rPr lang="cs-CZ" sz="1000" dirty="0" smtClean="0"/>
              <a:t>                i</a:t>
            </a:r>
            <a:r>
              <a:rPr lang="cs-CZ" sz="1000" dirty="0"/>
              <a:t>. Samci plavou mezi samicemi, nemají vesměs stálá teritoria, jen brání místo, kde se právě vytírají </a:t>
            </a:r>
            <a:r>
              <a:rPr lang="cs-CZ" sz="1000" dirty="0" smtClean="0"/>
              <a:t>(</a:t>
            </a:r>
            <a:r>
              <a:rPr lang="cs-CZ" sz="1000" i="1" dirty="0" err="1" smtClean="0"/>
              <a:t>Tropheus</a:t>
            </a:r>
            <a:r>
              <a:rPr lang="cs-CZ" sz="1000" i="1" dirty="0"/>
              <a:t>, </a:t>
            </a:r>
            <a:r>
              <a:rPr lang="cs-CZ" sz="1000" i="1" dirty="0" err="1" smtClean="0"/>
              <a:t>Eretmodus</a:t>
            </a:r>
            <a:r>
              <a:rPr lang="cs-CZ" sz="1000" i="1" dirty="0" smtClean="0"/>
              <a:t>)</a:t>
            </a:r>
          </a:p>
          <a:p>
            <a:r>
              <a:rPr lang="cs-CZ" sz="1000" i="1" dirty="0"/>
              <a:t> </a:t>
            </a:r>
            <a:r>
              <a:rPr lang="cs-CZ" sz="1000" i="1" dirty="0" smtClean="0"/>
              <a:t>               </a:t>
            </a:r>
            <a:r>
              <a:rPr lang="cs-CZ" sz="1000" dirty="0" err="1" smtClean="0"/>
              <a:t>ii</a:t>
            </a:r>
            <a:r>
              <a:rPr lang="cs-CZ" sz="1000" dirty="0"/>
              <a:t>. Samci obhajují pevná teritoria (vesměs mezi skalami) </a:t>
            </a:r>
            <a:r>
              <a:rPr lang="cs-CZ" sz="1000" dirty="0" smtClean="0"/>
              <a:t>– </a:t>
            </a:r>
            <a:r>
              <a:rPr lang="cs-CZ" sz="1000" i="1" dirty="0" err="1" smtClean="0"/>
              <a:t>Tropheops</a:t>
            </a:r>
            <a:r>
              <a:rPr lang="cs-CZ" sz="1000" dirty="0"/>
              <a:t>, </a:t>
            </a:r>
            <a:r>
              <a:rPr lang="cs-CZ" sz="1000" i="1" dirty="0" err="1" smtClean="0"/>
              <a:t>Pseudotropheus</a:t>
            </a:r>
            <a:r>
              <a:rPr lang="cs-CZ" sz="1000" i="1" dirty="0" smtClean="0"/>
              <a:t>, </a:t>
            </a:r>
            <a:r>
              <a:rPr lang="cs-CZ" sz="1000" i="1" dirty="0" err="1" smtClean="0"/>
              <a:t>Maylandia</a:t>
            </a:r>
            <a:r>
              <a:rPr lang="cs-CZ" sz="1000" i="1" dirty="0" smtClean="0"/>
              <a:t> </a:t>
            </a:r>
            <a:endParaRPr lang="cs-CZ" sz="1000" dirty="0"/>
          </a:p>
          <a:p>
            <a:r>
              <a:rPr lang="cs-CZ" sz="1000" dirty="0" smtClean="0"/>
              <a:t>                </a:t>
            </a:r>
            <a:r>
              <a:rPr lang="cs-CZ" sz="1000" dirty="0" err="1" smtClean="0"/>
              <a:t>iii</a:t>
            </a:r>
            <a:r>
              <a:rPr lang="cs-CZ" sz="1000" dirty="0"/>
              <a:t>. Samci žijí v uspořádání zvaném </a:t>
            </a:r>
            <a:r>
              <a:rPr lang="cs-CZ" sz="1000" dirty="0" err="1"/>
              <a:t>lek</a:t>
            </a:r>
            <a:r>
              <a:rPr lang="cs-CZ" sz="1000" dirty="0"/>
              <a:t> (tzv. arénové uspořádání). Teritoria jsou většinou písečné krátery těsně u sebe. Samci jsou výrazně teritoriální. Dopoledne se samci živí v blízkosti teritoria planktonem a vykazují nižší agresivitu, odpoledne spí v jámě. Ráno samice opouštějí hejno, které je ve volné vodě, a vybírají si samce ke tření. Jedna samice se tře až s dvanácti samci. </a:t>
            </a:r>
            <a:r>
              <a:rPr lang="cs-CZ" sz="1000" i="1" dirty="0" err="1" smtClean="0"/>
              <a:t>Otopharynx</a:t>
            </a:r>
            <a:r>
              <a:rPr lang="cs-CZ" sz="1000" i="1" dirty="0" smtClean="0"/>
              <a:t>, </a:t>
            </a:r>
            <a:r>
              <a:rPr lang="cs-CZ" sz="1000" i="1" dirty="0" err="1" smtClean="0"/>
              <a:t>Mchenga</a:t>
            </a:r>
            <a:r>
              <a:rPr lang="cs-CZ" sz="1000" dirty="0"/>
              <a:t>.</a:t>
            </a:r>
          </a:p>
          <a:p>
            <a:r>
              <a:rPr lang="cs-CZ" sz="1000" b="1" i="1" dirty="0" smtClean="0"/>
              <a:t>         </a:t>
            </a:r>
            <a:r>
              <a:rPr lang="cs-CZ" sz="1000" dirty="0" smtClean="0"/>
              <a:t>II. </a:t>
            </a:r>
            <a:r>
              <a:rPr lang="cs-CZ" sz="1000" dirty="0" err="1" smtClean="0"/>
              <a:t>Ovofilní</a:t>
            </a:r>
            <a:r>
              <a:rPr lang="cs-CZ" sz="1000" dirty="0" smtClean="0"/>
              <a:t> </a:t>
            </a:r>
            <a:r>
              <a:rPr lang="cs-CZ" sz="1000" dirty="0" err="1"/>
              <a:t>biparentální</a:t>
            </a:r>
            <a:r>
              <a:rPr lang="cs-CZ" sz="1000" dirty="0"/>
              <a:t> </a:t>
            </a:r>
            <a:r>
              <a:rPr lang="cs-CZ" sz="1000" dirty="0" smtClean="0"/>
              <a:t>(Oba </a:t>
            </a:r>
            <a:r>
              <a:rPr lang="cs-CZ" sz="1000" dirty="0"/>
              <a:t>rodiče berou do úst nakladené </a:t>
            </a:r>
            <a:r>
              <a:rPr lang="cs-CZ" sz="1000" dirty="0" smtClean="0"/>
              <a:t>jikry. Excesy </a:t>
            </a:r>
            <a:r>
              <a:rPr lang="cs-CZ" sz="1000" dirty="0"/>
              <a:t>k čistě samičí či samčí péči </a:t>
            </a:r>
            <a:r>
              <a:rPr lang="cs-CZ" sz="1000" dirty="0" smtClean="0"/>
              <a:t>- </a:t>
            </a:r>
            <a:r>
              <a:rPr lang="cs-CZ" sz="1000" i="1" dirty="0" err="1" smtClean="0"/>
              <a:t>Geophagus</a:t>
            </a:r>
            <a:r>
              <a:rPr lang="cs-CZ" sz="1000" dirty="0"/>
              <a:t>, </a:t>
            </a:r>
            <a:r>
              <a:rPr lang="cs-CZ" sz="1000" i="1" dirty="0" err="1"/>
              <a:t>Sarotherodon</a:t>
            </a:r>
            <a:r>
              <a:rPr lang="cs-CZ" sz="1000" i="1" dirty="0"/>
              <a:t>, </a:t>
            </a:r>
            <a:r>
              <a:rPr lang="cs-CZ" sz="1000" i="1" dirty="0" err="1" smtClean="0"/>
              <a:t>Tristramella</a:t>
            </a:r>
            <a:r>
              <a:rPr lang="cs-CZ" sz="1000" i="1" dirty="0"/>
              <a:t>.</a:t>
            </a:r>
            <a:r>
              <a:rPr lang="cs-CZ" sz="1000" i="1" dirty="0" smtClean="0"/>
              <a:t> </a:t>
            </a:r>
            <a:r>
              <a:rPr lang="cs-CZ" sz="1000" dirty="0" smtClean="0"/>
              <a:t>Mezi </a:t>
            </a:r>
            <a:r>
              <a:rPr lang="cs-CZ" sz="1000" dirty="0"/>
              <a:t>pohlavími nejsou výrazné rozdíly ve zbarvení a </a:t>
            </a:r>
            <a:r>
              <a:rPr lang="cs-CZ" sz="1000" dirty="0" smtClean="0"/>
              <a:t>velikosti.  Existují přechody: </a:t>
            </a:r>
            <a:r>
              <a:rPr lang="cs-CZ" sz="1000" dirty="0"/>
              <a:t>u</a:t>
            </a:r>
            <a:r>
              <a:rPr lang="cs-CZ" sz="1000" dirty="0" smtClean="0"/>
              <a:t> </a:t>
            </a:r>
            <a:r>
              <a:rPr lang="cs-CZ" sz="1000" i="1" dirty="0" err="1"/>
              <a:t>Perissodus</a:t>
            </a:r>
            <a:r>
              <a:rPr lang="cs-CZ" sz="1000" i="1" dirty="0"/>
              <a:t> </a:t>
            </a:r>
            <a:r>
              <a:rPr lang="cs-CZ" sz="1000" i="1" dirty="0" err="1"/>
              <a:t>microlepis</a:t>
            </a:r>
            <a:r>
              <a:rPr lang="cs-CZ" sz="1000" dirty="0"/>
              <a:t> a </a:t>
            </a:r>
            <a:r>
              <a:rPr lang="cs-CZ" sz="1000" i="1" dirty="0" err="1"/>
              <a:t>Xenotilapia</a:t>
            </a:r>
            <a:r>
              <a:rPr lang="cs-CZ" sz="1000" i="1" dirty="0"/>
              <a:t> </a:t>
            </a:r>
            <a:r>
              <a:rPr lang="cs-CZ" sz="1000" i="1" dirty="0" err="1"/>
              <a:t>flavipinnis</a:t>
            </a:r>
            <a:r>
              <a:rPr lang="cs-CZ" sz="1000" i="1" dirty="0"/>
              <a:t> </a:t>
            </a:r>
            <a:r>
              <a:rPr lang="cs-CZ" sz="1000" dirty="0" smtClean="0"/>
              <a:t>jikry </a:t>
            </a:r>
            <a:r>
              <a:rPr lang="cs-CZ" sz="1000" dirty="0"/>
              <a:t>inkubuje v tlamě samice, samec ji však neopouští a po vypuštění mláďat se o výtěr starají oba rodiče. U </a:t>
            </a:r>
            <a:r>
              <a:rPr lang="cs-CZ" sz="1000" i="1" dirty="0" err="1"/>
              <a:t>Eretmodus</a:t>
            </a:r>
            <a:r>
              <a:rPr lang="cs-CZ" sz="1000" i="1" dirty="0"/>
              <a:t> </a:t>
            </a:r>
            <a:r>
              <a:rPr lang="cs-CZ" sz="1000" i="1" dirty="0" err="1"/>
              <a:t>cyanostictus</a:t>
            </a:r>
            <a:r>
              <a:rPr lang="cs-CZ" sz="1000" dirty="0"/>
              <a:t> nejprve inkubuje jikry v tlamě samice, po čase je předává </a:t>
            </a:r>
            <a:r>
              <a:rPr lang="cs-CZ" sz="1000" dirty="0" smtClean="0"/>
              <a:t>samci. </a:t>
            </a:r>
            <a:r>
              <a:rPr lang="cs-CZ" sz="1000" dirty="0"/>
              <a:t>U</a:t>
            </a:r>
            <a:r>
              <a:rPr lang="cs-CZ" sz="1000" dirty="0" smtClean="0"/>
              <a:t> </a:t>
            </a:r>
            <a:r>
              <a:rPr lang="cs-CZ" sz="1000" i="1" dirty="0" err="1"/>
              <a:t>Sarotherodon</a:t>
            </a:r>
            <a:r>
              <a:rPr lang="cs-CZ" sz="1000" i="1" dirty="0"/>
              <a:t> </a:t>
            </a:r>
            <a:r>
              <a:rPr lang="cs-CZ" sz="1000" i="1" dirty="0" err="1"/>
              <a:t>galilaeus</a:t>
            </a:r>
            <a:r>
              <a:rPr lang="cs-CZ" sz="1000" i="1" dirty="0"/>
              <a:t> </a:t>
            </a:r>
            <a:r>
              <a:rPr lang="cs-CZ" sz="1000" dirty="0"/>
              <a:t>berou jikry během tření do tlam oba rodiče, aby se po tření </a:t>
            </a:r>
            <a:r>
              <a:rPr lang="cs-CZ" sz="1000" dirty="0" smtClean="0"/>
              <a:t>rozešli. </a:t>
            </a:r>
            <a:r>
              <a:rPr lang="cs-CZ" sz="1000" dirty="0"/>
              <a:t>U</a:t>
            </a:r>
            <a:r>
              <a:rPr lang="cs-CZ" sz="1000" dirty="0" smtClean="0"/>
              <a:t> </a:t>
            </a:r>
            <a:r>
              <a:rPr lang="cs-CZ" sz="1000" i="1" dirty="0" err="1"/>
              <a:t>Chromidotilapia</a:t>
            </a:r>
            <a:r>
              <a:rPr lang="cs-CZ" sz="1000" i="1" dirty="0"/>
              <a:t> </a:t>
            </a:r>
            <a:r>
              <a:rPr lang="cs-CZ" sz="1000" i="1" dirty="0" err="1"/>
              <a:t>guntheri</a:t>
            </a:r>
            <a:r>
              <a:rPr lang="cs-CZ" sz="1000" i="1" dirty="0"/>
              <a:t> </a:t>
            </a:r>
            <a:r>
              <a:rPr lang="cs-CZ" sz="1000" dirty="0"/>
              <a:t>bere </a:t>
            </a:r>
            <a:r>
              <a:rPr lang="cs-CZ" sz="1000" dirty="0" smtClean="0"/>
              <a:t>jikry </a:t>
            </a:r>
            <a:r>
              <a:rPr lang="cs-CZ" sz="1000" dirty="0"/>
              <a:t>do tlamy samec a po vykulení embryí se rodiče o péči </a:t>
            </a:r>
            <a:r>
              <a:rPr lang="cs-CZ" sz="1000" dirty="0" smtClean="0"/>
              <a:t>dělí. Tento </a:t>
            </a:r>
            <a:r>
              <a:rPr lang="cs-CZ" sz="1000" dirty="0"/>
              <a:t>model péče se vyvinul </a:t>
            </a:r>
            <a:r>
              <a:rPr lang="cs-CZ" sz="1000" dirty="0" smtClean="0"/>
              <a:t>pravděpodobně z </a:t>
            </a:r>
            <a:r>
              <a:rPr lang="cs-CZ" sz="1000" dirty="0"/>
              <a:t>modelu </a:t>
            </a:r>
            <a:r>
              <a:rPr lang="cs-CZ" sz="1000" dirty="0" err="1"/>
              <a:t>ovofilního</a:t>
            </a:r>
            <a:r>
              <a:rPr lang="cs-CZ" sz="1000" dirty="0"/>
              <a:t> </a:t>
            </a:r>
            <a:r>
              <a:rPr lang="cs-CZ" sz="1000" dirty="0" err="1"/>
              <a:t>maternálního</a:t>
            </a:r>
            <a:r>
              <a:rPr lang="cs-CZ" sz="1000" dirty="0"/>
              <a:t> díky komunikačním schopnostem </a:t>
            </a:r>
            <a:r>
              <a:rPr lang="cs-CZ" sz="1000" dirty="0" smtClean="0"/>
              <a:t>cichlid)</a:t>
            </a:r>
          </a:p>
          <a:p>
            <a:r>
              <a:rPr lang="cs-CZ" sz="1000" dirty="0"/>
              <a:t> </a:t>
            </a:r>
            <a:r>
              <a:rPr lang="cs-CZ" sz="1000" dirty="0" smtClean="0"/>
              <a:t>        III. </a:t>
            </a:r>
            <a:r>
              <a:rPr lang="cs-CZ" sz="1000" dirty="0" err="1" smtClean="0"/>
              <a:t>Ovofilní</a:t>
            </a:r>
            <a:r>
              <a:rPr lang="cs-CZ" sz="1000" dirty="0" smtClean="0"/>
              <a:t> </a:t>
            </a:r>
            <a:r>
              <a:rPr lang="cs-CZ" sz="1000" dirty="0" err="1" smtClean="0"/>
              <a:t>paternální</a:t>
            </a:r>
            <a:r>
              <a:rPr lang="cs-CZ" sz="1000" dirty="0"/>
              <a:t> </a:t>
            </a:r>
            <a:r>
              <a:rPr lang="cs-CZ" sz="1000" dirty="0" smtClean="0"/>
              <a:t>(Jikry bere ihned po </a:t>
            </a:r>
            <a:r>
              <a:rPr lang="cs-CZ" sz="1000" dirty="0"/>
              <a:t>oplození na substrátu do </a:t>
            </a:r>
            <a:r>
              <a:rPr lang="cs-CZ" sz="1000" dirty="0" smtClean="0"/>
              <a:t>tlamy hlavně samec, není to však striktní – samice vždy nese také určitý podíl jiker. Jen </a:t>
            </a:r>
            <a:r>
              <a:rPr lang="cs-CZ" sz="1000" dirty="0"/>
              <a:t>několik druhů - </a:t>
            </a:r>
            <a:r>
              <a:rPr lang="cs-CZ" sz="1000" i="1" dirty="0" err="1"/>
              <a:t>Sarotherodon</a:t>
            </a:r>
            <a:r>
              <a:rPr lang="cs-CZ" sz="1000" i="1" dirty="0"/>
              <a:t> </a:t>
            </a:r>
            <a:r>
              <a:rPr lang="cs-CZ" sz="1000" i="1" dirty="0" err="1"/>
              <a:t>melanotheron</a:t>
            </a:r>
            <a:r>
              <a:rPr lang="cs-CZ" sz="1000" i="1" dirty="0"/>
              <a:t>, S. </a:t>
            </a:r>
            <a:r>
              <a:rPr lang="cs-CZ" sz="1000" i="1" dirty="0" err="1"/>
              <a:t>occidentalis</a:t>
            </a:r>
            <a:r>
              <a:rPr lang="cs-CZ" sz="1000" i="1" dirty="0"/>
              <a:t>, </a:t>
            </a:r>
            <a:r>
              <a:rPr lang="cs-CZ" sz="1000" i="1" dirty="0" err="1"/>
              <a:t>Limbochromis</a:t>
            </a:r>
            <a:r>
              <a:rPr lang="cs-CZ" sz="1000" i="1" dirty="0"/>
              <a:t> </a:t>
            </a:r>
            <a:r>
              <a:rPr lang="cs-CZ" sz="1000" i="1" dirty="0" err="1"/>
              <a:t>cavalliensis</a:t>
            </a:r>
            <a:r>
              <a:rPr lang="cs-CZ" sz="1000" i="1" dirty="0"/>
              <a:t>, </a:t>
            </a:r>
            <a:r>
              <a:rPr lang="cs-CZ" sz="1000" i="1" dirty="0" err="1"/>
              <a:t>Chromidotilapia</a:t>
            </a:r>
            <a:r>
              <a:rPr lang="cs-CZ" sz="1000" i="1" dirty="0"/>
              <a:t> </a:t>
            </a:r>
            <a:r>
              <a:rPr lang="cs-CZ" sz="1000" i="1" dirty="0" err="1" smtClean="0"/>
              <a:t>guntheri</a:t>
            </a:r>
            <a:r>
              <a:rPr lang="cs-CZ" sz="1000" i="1" dirty="0"/>
              <a:t>.</a:t>
            </a:r>
            <a:r>
              <a:rPr lang="cs-CZ" sz="1000" dirty="0" smtClean="0"/>
              <a:t> </a:t>
            </a:r>
            <a:r>
              <a:rPr lang="cs-CZ" sz="1000" dirty="0"/>
              <a:t>M</a:t>
            </a:r>
            <a:r>
              <a:rPr lang="cs-CZ" sz="1000" dirty="0" smtClean="0"/>
              <a:t>ezi </a:t>
            </a:r>
            <a:r>
              <a:rPr lang="cs-CZ" sz="1000" dirty="0"/>
              <a:t>pohlavími nejsou významné rozdíly ve velikosti a </a:t>
            </a:r>
            <a:r>
              <a:rPr lang="cs-CZ" sz="1000" dirty="0" smtClean="0"/>
              <a:t>zbarvení)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xmlns="" val="37660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6"/>
          <p:cNvSpPr>
            <a:spLocks noGrp="1"/>
          </p:cNvSpPr>
          <p:nvPr>
            <p:ph type="title"/>
          </p:nvPr>
        </p:nvSpPr>
        <p:spPr>
          <a:xfrm>
            <a:off x="296562" y="330378"/>
            <a:ext cx="8567352" cy="74877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b="1" smtClean="0"/>
              <a:t>Typy rodin u </a:t>
            </a:r>
            <a:r>
              <a:rPr lang="cs-CZ" b="1" smtClean="0">
                <a:solidFill>
                  <a:srgbClr val="FF0000"/>
                </a:solidFill>
              </a:rPr>
              <a:t>cichlid a </a:t>
            </a:r>
            <a:r>
              <a:rPr lang="cs-CZ" b="1" smtClean="0">
                <a:solidFill>
                  <a:srgbClr val="00B050"/>
                </a:solidFill>
              </a:rPr>
              <a:t>ostatních ryb</a:t>
            </a:r>
          </a:p>
        </p:txBody>
      </p:sp>
      <p:sp>
        <p:nvSpPr>
          <p:cNvPr id="35843" name="Zástupný symbol pro obsah 12"/>
          <p:cNvSpPr>
            <a:spLocks noGrp="1"/>
          </p:cNvSpPr>
          <p:nvPr>
            <p:ph idx="1"/>
          </p:nvPr>
        </p:nvSpPr>
        <p:spPr>
          <a:xfrm>
            <a:off x="457200" y="4209535"/>
            <a:ext cx="8229600" cy="2459553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cs-CZ" sz="1800" dirty="0" smtClean="0"/>
              <a:t>U cichlid chybí pěnové hnízdo (jiná hnízda ale staví), nošení jiker na těle (nosí je ale v tlamě) a živorodost (existuje ale alternativa vnitřního oplození, a to je orální fertilizace).</a:t>
            </a:r>
          </a:p>
          <a:p>
            <a:r>
              <a:rPr lang="cs-CZ" sz="1800" dirty="0" smtClean="0"/>
              <a:t>Typy rodin u cichlid jsou celkově </a:t>
            </a:r>
            <a:r>
              <a:rPr lang="cs-CZ" sz="1800" dirty="0" err="1" smtClean="0"/>
              <a:t>mnohostrannější</a:t>
            </a:r>
            <a:r>
              <a:rPr lang="cs-CZ" sz="1800" dirty="0" smtClean="0"/>
              <a:t> než u ostatních ryb a chybí u nich jen formy péče považované za vývojově původní.</a:t>
            </a:r>
          </a:p>
          <a:p>
            <a:r>
              <a:rPr lang="cs-CZ" sz="1800" dirty="0" smtClean="0"/>
              <a:t>U cichlid se objevují typy rodin, které nejsou známé u jiných skupin ryb.</a:t>
            </a:r>
          </a:p>
          <a:p>
            <a:r>
              <a:rPr lang="cs-CZ" sz="1800" dirty="0" smtClean="0"/>
              <a:t>Péče potomstvo u cichlid je variabilní, mnohostranná a pod významným vlivem naučených forem chování.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9865337"/>
              </p:ext>
            </p:extLst>
          </p:nvPr>
        </p:nvGraphicFramePr>
        <p:xfrm>
          <a:off x="238896" y="1169772"/>
          <a:ext cx="8726038" cy="2952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011"/>
                <a:gridCol w="973478"/>
                <a:gridCol w="973478"/>
                <a:gridCol w="1182079"/>
                <a:gridCol w="1251614"/>
                <a:gridCol w="1182079"/>
                <a:gridCol w="1029544"/>
                <a:gridCol w="1090755"/>
              </a:tblGrid>
              <a:tr h="1031854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 err="1" smtClean="0"/>
                        <a:t>paternální</a:t>
                      </a:r>
                      <a:endParaRPr lang="cs-CZ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smtClean="0"/>
                        <a:t>maternální</a:t>
                      </a:r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smtClean="0"/>
                        <a:t>Rodičovská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dirty="0" smtClean="0"/>
                        <a:t>matka - OTEC</a:t>
                      </a:r>
                    </a:p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smtClean="0"/>
                        <a:t>Rodičovská  MATKA</a:t>
                      </a:r>
                      <a:r>
                        <a:rPr lang="cs-CZ" sz="1400" baseline="0" smtClean="0"/>
                        <a:t> - OTEC</a:t>
                      </a:r>
                      <a:endParaRPr lang="cs-CZ" sz="1400" smtClean="0"/>
                    </a:p>
                    <a:p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smtClean="0"/>
                        <a:t>Rodičovská otec</a:t>
                      </a:r>
                      <a:r>
                        <a:rPr lang="cs-CZ" sz="1400" baseline="0" smtClean="0"/>
                        <a:t> - MATKA</a:t>
                      </a:r>
                      <a:endParaRPr lang="cs-CZ" sz="1400" smtClean="0"/>
                    </a:p>
                    <a:p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smtClean="0"/>
                        <a:t>polygynická</a:t>
                      </a:r>
                    </a:p>
                    <a:p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smtClean="0"/>
                        <a:t>polyandrická</a:t>
                      </a:r>
                    </a:p>
                    <a:p>
                      <a:endParaRPr lang="cs-CZ" sz="1400"/>
                    </a:p>
                  </a:txBody>
                  <a:tcPr/>
                </a:tc>
              </a:tr>
              <a:tr h="565855">
                <a:tc>
                  <a:txBody>
                    <a:bodyPr/>
                    <a:lstStyle/>
                    <a:p>
                      <a:r>
                        <a:rPr lang="cs-CZ" sz="1400" b="1" smtClean="0"/>
                        <a:t>substrátový</a:t>
                      </a:r>
                      <a:endParaRPr lang="cs-CZ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+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 -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+ </a:t>
                      </a:r>
                      <a:r>
                        <a:rPr lang="cs-CZ" sz="1800" b="1" smtClean="0"/>
                        <a:t>              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cs-CZ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+ </a:t>
                      </a:r>
                      <a:r>
                        <a:rPr lang="cs-CZ" sz="1800" b="1" smtClean="0"/>
                        <a:t>                   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       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       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   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   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65855">
                <a:tc>
                  <a:txBody>
                    <a:bodyPr/>
                    <a:lstStyle/>
                    <a:p>
                      <a:r>
                        <a:rPr lang="cs-CZ" sz="1400" b="1" smtClean="0"/>
                        <a:t>tlamovec larvofilní</a:t>
                      </a:r>
                      <a:endParaRPr lang="cs-CZ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 </a:t>
                      </a:r>
                      <a:r>
                        <a:rPr lang="cs-CZ" sz="1800" b="1" smtClean="0"/>
                        <a:t>              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cs-CZ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smtClean="0"/>
                        <a:t>               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</a:t>
                      </a:r>
                      <a:r>
                        <a:rPr lang="cs-CZ" sz="1800" b="1" baseline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cs-CZ" sz="1800" b="1" baseline="0" smtClean="0">
                          <a:solidFill>
                            <a:srgbClr val="FF0000"/>
                          </a:solidFill>
                        </a:rPr>
                        <a:t>                    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        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       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   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smtClean="0"/>
                        <a:t>                 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-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65855">
                <a:tc>
                  <a:txBody>
                    <a:bodyPr/>
                    <a:lstStyle/>
                    <a:p>
                      <a:r>
                        <a:rPr lang="cs-CZ" sz="1400" b="1" smtClean="0"/>
                        <a:t>tlamovec ovofilní</a:t>
                      </a:r>
                      <a:endParaRPr lang="cs-CZ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+  </a:t>
                      </a:r>
                      <a:r>
                        <a:rPr lang="cs-CZ" sz="1800" b="1" smtClean="0"/>
                        <a:t>             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cs-CZ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+</a:t>
                      </a:r>
                      <a:r>
                        <a:rPr lang="cs-CZ" sz="1800" b="1" smtClean="0"/>
                        <a:t>                    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        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       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smtClean="0">
                          <a:solidFill>
                            <a:srgbClr val="FF0000"/>
                          </a:solidFill>
                        </a:rPr>
                        <a:t>                 +</a:t>
                      </a:r>
                      <a:endParaRPr lang="cs-CZ" sz="18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dirty="0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sz="1800" b="1" dirty="0" smtClean="0"/>
                        <a:t>                  </a:t>
                      </a:r>
                      <a:r>
                        <a:rPr lang="cs-CZ" sz="1800" b="1" dirty="0" smtClean="0">
                          <a:solidFill>
                            <a:srgbClr val="FF0000"/>
                          </a:solidFill>
                        </a:rPr>
                        <a:t> -</a:t>
                      </a:r>
                      <a:endParaRPr lang="cs-CZ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0946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80022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sz="3200" b="1" smtClean="0"/>
              <a:t>Typy rodin u cichlidích tlamovců dle Barlowa</a:t>
            </a:r>
            <a:br>
              <a:rPr lang="cs-CZ" sz="3200" b="1" smtClean="0"/>
            </a:br>
            <a:r>
              <a:rPr lang="cs-CZ" sz="3200" b="1" smtClean="0"/>
              <a:t>Kritérium I.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6962075"/>
              </p:ext>
            </p:extLst>
          </p:nvPr>
        </p:nvGraphicFramePr>
        <p:xfrm>
          <a:off x="498482" y="4168690"/>
          <a:ext cx="8208912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/>
                <a:gridCol w="2052228"/>
                <a:gridCol w="2052228"/>
                <a:gridCol w="2052228"/>
              </a:tblGrid>
              <a:tr h="306018">
                <a:tc>
                  <a:txBody>
                    <a:bodyPr/>
                    <a:lstStyle/>
                    <a:p>
                      <a:r>
                        <a:rPr lang="cs-CZ" dirty="0" smtClean="0"/>
                        <a:t>kritérium  I.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typy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podtypy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příklady a poznámky</a:t>
                      </a:r>
                      <a:endParaRPr lang="cs-CZ"/>
                    </a:p>
                  </a:txBody>
                  <a:tcPr/>
                </a:tc>
              </a:tr>
              <a:tr h="306018">
                <a:tc rowSpan="2">
                  <a:txBody>
                    <a:bodyPr/>
                    <a:lstStyle/>
                    <a:p>
                      <a:r>
                        <a:rPr lang="cs-CZ" b="1" dirty="0" smtClean="0"/>
                        <a:t>lepivost jiker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smtClean="0">
                          <a:solidFill>
                            <a:srgbClr val="FF0000"/>
                          </a:solidFill>
                        </a:rPr>
                        <a:t>postponokávní</a:t>
                      </a:r>
                      <a:endParaRPr lang="cs-CZ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larvofilní tlamovci</a:t>
                      </a:r>
                      <a:endParaRPr lang="cs-CZ"/>
                    </a:p>
                  </a:txBody>
                  <a:tcPr/>
                </a:tc>
              </a:tr>
              <a:tr h="17486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smtClean="0">
                          <a:solidFill>
                            <a:srgbClr val="FF0000"/>
                          </a:solidFill>
                        </a:rPr>
                        <a:t>promptokávní</a:t>
                      </a:r>
                      <a:endParaRPr lang="cs-CZ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ovofilní</a:t>
                      </a:r>
                      <a:r>
                        <a:rPr lang="cs-CZ" dirty="0" smtClean="0"/>
                        <a:t> tlamovci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Obdélník 1"/>
          <p:cNvSpPr/>
          <p:nvPr/>
        </p:nvSpPr>
        <p:spPr>
          <a:xfrm>
            <a:off x="477795" y="2235712"/>
            <a:ext cx="822959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dirty="0" err="1"/>
              <a:t>Barlow</a:t>
            </a:r>
            <a:r>
              <a:rPr lang="cs-CZ" dirty="0"/>
              <a:t> G.W. 2000. </a:t>
            </a:r>
            <a:r>
              <a:rPr lang="cs-CZ" dirty="0" err="1"/>
              <a:t>Guest</a:t>
            </a:r>
            <a:r>
              <a:rPr lang="cs-CZ" dirty="0"/>
              <a:t> </a:t>
            </a:r>
            <a:r>
              <a:rPr lang="cs-CZ" dirty="0" err="1"/>
              <a:t>commentary</a:t>
            </a:r>
            <a:r>
              <a:rPr lang="cs-CZ" dirty="0"/>
              <a:t>: </a:t>
            </a:r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observe</a:t>
            </a:r>
            <a:r>
              <a:rPr lang="cs-CZ" dirty="0"/>
              <a:t> and report </a:t>
            </a:r>
            <a:r>
              <a:rPr lang="cs-CZ" dirty="0" err="1"/>
              <a:t>mouthbrooding</a:t>
            </a:r>
            <a:r>
              <a:rPr lang="cs-CZ" dirty="0"/>
              <a:t> in cichlid </a:t>
            </a:r>
            <a:r>
              <a:rPr lang="cs-CZ" dirty="0" err="1"/>
              <a:t>fishes</a:t>
            </a:r>
            <a:r>
              <a:rPr lang="cs-CZ" dirty="0"/>
              <a:t>. Cichlid </a:t>
            </a:r>
            <a:r>
              <a:rPr lang="cs-CZ" dirty="0" err="1"/>
              <a:t>News</a:t>
            </a:r>
            <a:r>
              <a:rPr lang="cs-CZ" dirty="0"/>
              <a:t> 6: 24-31.</a:t>
            </a:r>
          </a:p>
        </p:txBody>
      </p:sp>
    </p:spTree>
    <p:extLst>
      <p:ext uri="{BB962C8B-B14F-4D97-AF65-F5344CB8AC3E}">
        <p14:creationId xmlns:p14="http://schemas.microsoft.com/office/powerpoint/2010/main" xmlns="" val="14700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cs-CZ" sz="3200" b="1" smtClean="0"/>
              <a:t>Typy rodin u cichlidích tlamovců dle Barlowa</a:t>
            </a:r>
            <a:br>
              <a:rPr lang="cs-CZ" sz="3200" b="1" smtClean="0"/>
            </a:br>
            <a:r>
              <a:rPr lang="cs-CZ" sz="3200" b="1" smtClean="0"/>
              <a:t>Kritérium II.</a:t>
            </a:r>
            <a:endParaRPr lang="cs-CZ" sz="3200" smtClean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68313" y="2133600"/>
          <a:ext cx="8208912" cy="432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/>
                <a:gridCol w="2052228"/>
                <a:gridCol w="2052228"/>
                <a:gridCol w="205222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kritérium  II.</a:t>
                      </a:r>
                    </a:p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smtClean="0"/>
                        <a:t>typy</a:t>
                      </a:r>
                    </a:p>
                    <a:p>
                      <a:endParaRPr lang="cs-C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smtClean="0"/>
                        <a:t>podtypy</a:t>
                      </a:r>
                    </a:p>
                    <a:p>
                      <a:endParaRPr lang="cs-C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smtClean="0"/>
                        <a:t>příklady a poznámky</a:t>
                      </a:r>
                    </a:p>
                    <a:p>
                      <a:endParaRPr lang="cs-CZ" sz="1200"/>
                    </a:p>
                  </a:txBody>
                  <a:tcPr/>
                </a:tc>
              </a:tr>
              <a:tr h="370840">
                <a:tc rowSpan="9">
                  <a:txBody>
                    <a:bodyPr/>
                    <a:lstStyle/>
                    <a:p>
                      <a:r>
                        <a:rPr lang="cs-CZ" sz="1200" b="1" baseline="0" dirty="0" smtClean="0"/>
                        <a:t>podíl  investic rodičů do péče</a:t>
                      </a:r>
                      <a:endParaRPr lang="cs-CZ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1" smtClean="0">
                          <a:solidFill>
                            <a:srgbClr val="FF0000"/>
                          </a:solidFill>
                        </a:rPr>
                        <a:t>duokávní</a:t>
                      </a:r>
                      <a:endParaRPr lang="cs-CZ" sz="12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smtClean="0"/>
                        <a:t>Geophagus, Satanoperca</a:t>
                      </a:r>
                      <a:endParaRPr lang="cs-CZ" sz="1200" i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r>
                        <a:rPr lang="cs-CZ" sz="1200" b="1" smtClean="0">
                          <a:solidFill>
                            <a:srgbClr val="FF0000"/>
                          </a:solidFill>
                        </a:rPr>
                        <a:t>cedokávní</a:t>
                      </a:r>
                      <a:endParaRPr lang="cs-CZ" sz="12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smtClean="0"/>
                        <a:t>Paternální (jikry otec, larvy matka)</a:t>
                      </a:r>
                      <a:endParaRPr lang="cs-C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smtClean="0"/>
                        <a:t>Chromidotilapia, Bujurquina</a:t>
                      </a:r>
                      <a:endParaRPr lang="cs-CZ" sz="1200" i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smtClean="0"/>
                        <a:t>Maternální (jikry matka, larvy otec)</a:t>
                      </a:r>
                      <a:endParaRPr lang="cs-C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0" i="1" smtClean="0"/>
                        <a:t>Eretmodus</a:t>
                      </a:r>
                      <a:endParaRPr lang="cs-CZ" sz="1200" b="0" i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smtClean="0"/>
                        <a:t>předávači plůdku</a:t>
                      </a:r>
                      <a:endParaRPr lang="cs-C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smtClean="0"/>
                        <a:t>Tanganicodus, Xenotilapia</a:t>
                      </a:r>
                      <a:endParaRPr lang="cs-CZ" sz="1200" i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smtClean="0"/>
                        <a:t>předávači potěru</a:t>
                      </a:r>
                      <a:endParaRPr lang="cs-C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smtClean="0"/>
                        <a:t>Haplotaxodon, Perissodus</a:t>
                      </a:r>
                      <a:endParaRPr lang="cs-CZ" sz="1200" i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smtClean="0"/>
                        <a:t>Farming out vnitrodruhový</a:t>
                      </a:r>
                      <a:endParaRPr lang="cs-C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smtClean="0"/>
                        <a:t>Perissodus microlepis</a:t>
                      </a:r>
                      <a:endParaRPr lang="cs-CZ" sz="1200" i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smtClean="0"/>
                        <a:t>Farming out mezidruhový</a:t>
                      </a:r>
                      <a:endParaRPr lang="cs-C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smtClean="0"/>
                        <a:t>Copadichromis, Ctenopharynx </a:t>
                      </a:r>
                      <a:r>
                        <a:rPr lang="cs-CZ" sz="1200" smtClean="0"/>
                        <a:t>– </a:t>
                      </a:r>
                      <a:r>
                        <a:rPr lang="cs-CZ" sz="1200" i="1" smtClean="0"/>
                        <a:t>Bagrus meridionalis</a:t>
                      </a:r>
                      <a:endParaRPr lang="cs-CZ" sz="1200" i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smtClean="0"/>
                        <a:t>kolektivní péče</a:t>
                      </a:r>
                      <a:endParaRPr lang="cs-C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1" smtClean="0"/>
                        <a:t>Cyrtocara taeniolata</a:t>
                      </a:r>
                      <a:endParaRPr lang="cs-CZ" sz="1200" i="1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b="1" smtClean="0">
                          <a:solidFill>
                            <a:srgbClr val="FF0000"/>
                          </a:solidFill>
                        </a:rPr>
                        <a:t>unikávní</a:t>
                      </a:r>
                      <a:endParaRPr lang="cs-CZ" sz="12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i="0" dirty="0" smtClean="0"/>
                        <a:t>polygamní, </a:t>
                      </a:r>
                      <a:r>
                        <a:rPr lang="cs-CZ" sz="1200" i="0" dirty="0" err="1" smtClean="0"/>
                        <a:t>ovofilní</a:t>
                      </a:r>
                      <a:r>
                        <a:rPr lang="cs-CZ" sz="1200" i="0" dirty="0" smtClean="0"/>
                        <a:t> </a:t>
                      </a:r>
                      <a:r>
                        <a:rPr lang="cs-CZ" sz="1200" i="0" dirty="0" err="1" smtClean="0"/>
                        <a:t>tlamovci</a:t>
                      </a:r>
                      <a:r>
                        <a:rPr lang="cs-CZ" sz="1200" i="0" dirty="0" smtClean="0"/>
                        <a:t> - </a:t>
                      </a:r>
                      <a:r>
                        <a:rPr lang="cs-CZ" sz="1200" i="0" dirty="0" err="1" smtClean="0"/>
                        <a:t>promptokávní</a:t>
                      </a:r>
                      <a:endParaRPr lang="cs-CZ" sz="1200" i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2975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85967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3200" b="1" dirty="0" smtClean="0"/>
              <a:t>Typy rodin u </a:t>
            </a:r>
            <a:r>
              <a:rPr lang="cs-CZ" sz="3200" b="1" dirty="0" err="1" smtClean="0"/>
              <a:t>cichlidích</a:t>
            </a:r>
            <a:r>
              <a:rPr lang="cs-CZ" sz="3200" b="1" dirty="0" smtClean="0"/>
              <a:t> tlamovců dle </a:t>
            </a:r>
            <a:r>
              <a:rPr lang="cs-CZ" sz="3200" b="1" dirty="0" err="1" smtClean="0"/>
              <a:t>Barlowa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 smtClean="0"/>
              <a:t>Kritérium III.</a:t>
            </a:r>
            <a:endParaRPr lang="cs-CZ" sz="3200" dirty="0" smtClean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39750" y="2349500"/>
          <a:ext cx="8136904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226"/>
                <a:gridCol w="2034226"/>
                <a:gridCol w="2034226"/>
                <a:gridCol w="203422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mtClean="0"/>
                        <a:t>kritérium  III.</a:t>
                      </a:r>
                    </a:p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mtClean="0"/>
                        <a:t>typy</a:t>
                      </a:r>
                    </a:p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mtClean="0"/>
                        <a:t>podtypy</a:t>
                      </a:r>
                    </a:p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smtClean="0"/>
                        <a:t>příklady a poznámky</a:t>
                      </a:r>
                    </a:p>
                    <a:p>
                      <a:endParaRPr lang="cs-CZ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cs-CZ" b="1" smtClean="0"/>
                        <a:t>vztah rodičů</a:t>
                      </a:r>
                      <a:r>
                        <a:rPr lang="cs-CZ" b="1" baseline="0" smtClean="0"/>
                        <a:t> a potomstva</a:t>
                      </a:r>
                      <a:endParaRPr lang="cs-CZ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smtClean="0">
                          <a:solidFill>
                            <a:srgbClr val="FF0000"/>
                          </a:solidFill>
                        </a:rPr>
                        <a:t>iterokávní</a:t>
                      </a:r>
                      <a:endParaRPr lang="cs-CZ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Tilapiini, Geophagini</a:t>
                      </a:r>
                      <a:endParaRPr lang="cs-CZ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smtClean="0">
                          <a:solidFill>
                            <a:srgbClr val="FF0000"/>
                          </a:solidFill>
                        </a:rPr>
                        <a:t>semelkávní</a:t>
                      </a:r>
                      <a:endParaRPr lang="cs-CZ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i="1" smtClean="0"/>
                        <a:t>Tropheus</a:t>
                      </a:r>
                      <a:endParaRPr lang="cs-CZ" i="1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4" descr="C:\Documents and Settings\Administrator\Plocha\4-Tlamovci Duboisovi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509120"/>
            <a:ext cx="3341291" cy="214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199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Plocha\106-Cichlidy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6546" y="-82379"/>
            <a:ext cx="10806601" cy="71257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" y="148281"/>
            <a:ext cx="5701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Děkuji </a:t>
            </a:r>
            <a:r>
              <a:rPr lang="cs-CZ" sz="4000" b="1" dirty="0">
                <a:solidFill>
                  <a:schemeClr val="bg1"/>
                </a:solidFill>
              </a:rPr>
              <a:t>za pozornost</a:t>
            </a:r>
          </a:p>
        </p:txBody>
      </p:sp>
      <p:sp>
        <p:nvSpPr>
          <p:cNvPr id="5" name="Ovál 4"/>
          <p:cNvSpPr/>
          <p:nvPr/>
        </p:nvSpPr>
        <p:spPr>
          <a:xfrm>
            <a:off x="1" y="4011827"/>
            <a:ext cx="1865869" cy="18040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900" b="1" dirty="0">
                <a:solidFill>
                  <a:srgbClr val="FF0000"/>
                </a:solidFill>
              </a:rPr>
              <a:t>Kontrolní otázka:</a:t>
            </a:r>
          </a:p>
          <a:p>
            <a:r>
              <a:rPr lang="cs-CZ" sz="900" b="1" dirty="0">
                <a:solidFill>
                  <a:schemeClr val="tx1"/>
                </a:solidFill>
              </a:rPr>
              <a:t>Jsou ryby na obrázku substrátové nebo tlamovci?</a:t>
            </a:r>
          </a:p>
          <a:p>
            <a:r>
              <a:rPr lang="cs-CZ" sz="900" b="1" dirty="0">
                <a:solidFill>
                  <a:schemeClr val="tx1"/>
                </a:solidFill>
              </a:rPr>
              <a:t>Tvoří rodinu otcovskou, rodičovskou, otec-matka, harémovou nebo polyandrickou?</a:t>
            </a:r>
          </a:p>
        </p:txBody>
      </p:sp>
      <p:sp>
        <p:nvSpPr>
          <p:cNvPr id="6" name="Ovál 5"/>
          <p:cNvSpPr/>
          <p:nvPr/>
        </p:nvSpPr>
        <p:spPr>
          <a:xfrm>
            <a:off x="5387546" y="716693"/>
            <a:ext cx="1878228" cy="13015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900" b="1" dirty="0">
              <a:solidFill>
                <a:schemeClr val="tx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 flipH="1">
            <a:off x="5906528" y="716693"/>
            <a:ext cx="12274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b="1" dirty="0"/>
          </a:p>
          <a:p>
            <a:r>
              <a:rPr lang="cs-CZ" sz="1000" b="1" dirty="0"/>
              <a:t>Nápověda: Vpředu je samice, vzadu </a:t>
            </a:r>
            <a:r>
              <a:rPr lang="cs-CZ" sz="1000" b="1" dirty="0" smtClean="0"/>
              <a:t>samec a takto spolu vydrží týdny.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xmlns="" val="19268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0086" y="214184"/>
            <a:ext cx="8583827" cy="930875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sz="3600" b="1" dirty="0" err="1" smtClean="0">
                <a:cs typeface="Arial" panose="020B0604020202020204" pitchFamily="34" charset="0"/>
              </a:rPr>
              <a:t>INDIVIduální</a:t>
            </a:r>
            <a:r>
              <a:rPr lang="cs-CZ" sz="3600" b="1" dirty="0" smtClean="0">
                <a:cs typeface="Arial" panose="020B0604020202020204" pitchFamily="34" charset="0"/>
              </a:rPr>
              <a:t> vývoj II.</a:t>
            </a:r>
            <a:endParaRPr lang="cs-CZ" sz="36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61955" y="2194559"/>
            <a:ext cx="5478432" cy="3095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271849" y="2257169"/>
            <a:ext cx="8600302" cy="394768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cs-CZ" sz="2200" b="1" dirty="0" smtClean="0"/>
              <a:t>Období</a:t>
            </a:r>
            <a:r>
              <a:rPr lang="cs-CZ" sz="2200" dirty="0" smtClean="0"/>
              <a:t> (Period – označuje se čísly): nejdelší definovatelný či ohraničitelný úsek individuálního vývoje (např. perioda embryonální, larvální nebo </a:t>
            </a:r>
            <a:r>
              <a:rPr lang="cs-CZ" sz="2200" dirty="0" err="1" smtClean="0"/>
              <a:t>adultní</a:t>
            </a:r>
            <a:r>
              <a:rPr lang="cs-CZ" sz="2200" dirty="0" smtClean="0"/>
              <a:t>).</a:t>
            </a:r>
          </a:p>
          <a:p>
            <a:r>
              <a:rPr lang="cs-CZ" sz="2200" b="1" dirty="0" smtClean="0"/>
              <a:t>Fáze</a:t>
            </a:r>
            <a:r>
              <a:rPr lang="cs-CZ" sz="2200" dirty="0" smtClean="0"/>
              <a:t> (</a:t>
            </a:r>
            <a:r>
              <a:rPr lang="cs-CZ" sz="2200" dirty="0" err="1" smtClean="0"/>
              <a:t>Phase</a:t>
            </a:r>
            <a:r>
              <a:rPr lang="cs-CZ" sz="2200" dirty="0" smtClean="0"/>
              <a:t> – označuje se velkými písmeny): delší časový úsek (např. fáze </a:t>
            </a:r>
            <a:r>
              <a:rPr lang="cs-CZ" sz="2200" dirty="0" err="1" smtClean="0"/>
              <a:t>eleuterembrya</a:t>
            </a:r>
            <a:r>
              <a:rPr lang="cs-CZ" sz="2200" dirty="0" smtClean="0"/>
              <a:t>).</a:t>
            </a:r>
          </a:p>
          <a:p>
            <a:r>
              <a:rPr lang="cs-CZ" sz="2200" b="1" dirty="0" smtClean="0"/>
              <a:t>Stupeň</a:t>
            </a:r>
            <a:r>
              <a:rPr lang="cs-CZ" sz="2200" dirty="0" smtClean="0"/>
              <a:t> (Step – označuje se malými písmeny): nejkratší časový úsek ontogeneze, který je registrovatelný (např. stupeň očních bodů).</a:t>
            </a:r>
          </a:p>
          <a:p>
            <a:r>
              <a:rPr lang="cs-CZ" sz="2200" b="1" dirty="0" smtClean="0"/>
              <a:t>Stadium</a:t>
            </a:r>
            <a:r>
              <a:rPr lang="cs-CZ" sz="2200" dirty="0" smtClean="0"/>
              <a:t> (</a:t>
            </a:r>
            <a:r>
              <a:rPr lang="cs-CZ" sz="2200" dirty="0" err="1" smtClean="0"/>
              <a:t>Stage</a:t>
            </a:r>
            <a:r>
              <a:rPr lang="cs-CZ" sz="2200" dirty="0" smtClean="0"/>
              <a:t>): okamžitý stav bez aspektu intervalu (např. stadium oplození, stadium dělení dvou blastomer na čtyři, stadium kulení plůdku z jikry).</a:t>
            </a:r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271848" y="1318055"/>
            <a:ext cx="589417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b="1" dirty="0"/>
              <a:t>B</a:t>
            </a:r>
            <a:r>
              <a:rPr lang="cs-CZ" sz="1100" b="1" dirty="0" err="1"/>
              <a:t>alon</a:t>
            </a:r>
            <a:r>
              <a:rPr lang="en-US" sz="1100" b="1" dirty="0"/>
              <a:t>, E.K. (1975)</a:t>
            </a:r>
            <a:br>
              <a:rPr lang="en-US" sz="1100" b="1" dirty="0"/>
            </a:br>
            <a:r>
              <a:rPr lang="en-US" sz="1100" b="1" dirty="0"/>
              <a:t>Reproductive guilds of fishes: a proposal and definition. Journal of the Fisheries Research Board of Canada, 32 (6): 821–864 </a:t>
            </a:r>
            <a:br>
              <a:rPr lang="en-US" sz="1100" b="1" dirty="0"/>
            </a:br>
            <a:r>
              <a:rPr lang="en-US" sz="1100" b="1" dirty="0"/>
              <a:t>DOI: </a:t>
            </a:r>
            <a:r>
              <a:rPr lang="en-US" sz="1100" b="1" dirty="0">
                <a:hlinkClick r:id="rId2"/>
              </a:rPr>
              <a:t>10.1139/f75-110</a:t>
            </a:r>
            <a:r>
              <a:rPr lang="en-US" sz="1100" b="1" dirty="0"/>
              <a:t> </a:t>
            </a:r>
            <a:endParaRPr lang="cs-CZ" sz="1100" b="1" dirty="0"/>
          </a:p>
        </p:txBody>
      </p:sp>
    </p:spTree>
    <p:extLst>
      <p:ext uri="{BB962C8B-B14F-4D97-AF65-F5344CB8AC3E}">
        <p14:creationId xmlns:p14="http://schemas.microsoft.com/office/powerpoint/2010/main" xmlns="" val="2280823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280086" y="214184"/>
            <a:ext cx="8583827" cy="930875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sz="3600" b="1" dirty="0" err="1" smtClean="0">
                <a:cs typeface="Arial" panose="020B0604020202020204" pitchFamily="34" charset="0"/>
              </a:rPr>
              <a:t>INDIVIduální</a:t>
            </a:r>
            <a:r>
              <a:rPr lang="cs-CZ" sz="3600" b="1" dirty="0" smtClean="0">
                <a:cs typeface="Arial" panose="020B0604020202020204" pitchFamily="34" charset="0"/>
              </a:rPr>
              <a:t> vývoj III.</a:t>
            </a:r>
            <a:endParaRPr lang="cs-CZ" sz="36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86522" y="1341394"/>
            <a:ext cx="335460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b="1" dirty="0"/>
              <a:t>Období (perioda) embrya I.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86522" y="1795848"/>
            <a:ext cx="8569154" cy="46626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i="1" u="sng" dirty="0" smtClean="0"/>
              <a:t>1. Fáze rýhování vajíčka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FF0000"/>
                </a:solidFill>
              </a:rPr>
              <a:t>Zygota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FF0000"/>
                </a:solidFill>
              </a:rPr>
              <a:t>Blastogeneze</a:t>
            </a:r>
            <a:r>
              <a:rPr lang="cs-CZ" b="1" dirty="0" smtClean="0"/>
              <a:t> (zárodečný terčík - </a:t>
            </a:r>
            <a:r>
              <a:rPr lang="cs-CZ" b="1" dirty="0" err="1" smtClean="0"/>
              <a:t>blastodiscus</a:t>
            </a:r>
            <a:r>
              <a:rPr lang="cs-CZ" b="1" dirty="0" smtClean="0"/>
              <a:t>, </a:t>
            </a:r>
            <a:r>
              <a:rPr lang="cs-CZ" b="1" dirty="0" err="1" smtClean="0"/>
              <a:t>discus</a:t>
            </a:r>
            <a:r>
              <a:rPr lang="cs-CZ" b="1" dirty="0" smtClean="0"/>
              <a:t> </a:t>
            </a:r>
            <a:r>
              <a:rPr lang="cs-CZ" b="1" dirty="0" err="1" smtClean="0"/>
              <a:t>germinativus</a:t>
            </a:r>
            <a:r>
              <a:rPr lang="cs-CZ" b="1" dirty="0" smtClean="0"/>
              <a:t>), proto se označuje jako rýhování nestejnoměrné (</a:t>
            </a:r>
            <a:r>
              <a:rPr lang="cs-CZ" b="1" dirty="0" err="1" smtClean="0"/>
              <a:t>inekvální</a:t>
            </a:r>
            <a:r>
              <a:rPr lang="cs-CZ" b="1" dirty="0" smtClean="0"/>
              <a:t>). U kostnatých ryb je  </a:t>
            </a:r>
            <a:r>
              <a:rPr lang="cs-CZ" b="1" dirty="0" err="1" smtClean="0"/>
              <a:t>terčíkovité</a:t>
            </a:r>
            <a:r>
              <a:rPr lang="cs-CZ" b="1" dirty="0" smtClean="0"/>
              <a:t> (</a:t>
            </a:r>
            <a:r>
              <a:rPr lang="cs-CZ" b="1" dirty="0" err="1" smtClean="0"/>
              <a:t>diskoidální</a:t>
            </a:r>
            <a:r>
              <a:rPr lang="cs-CZ" b="1" dirty="0" smtClean="0"/>
              <a:t>). U dvojdyšných a příčnoústých je rýhování tzv. celkové – totální (první buňky - blastomery se dělí prakticky v celém objemu jikry a nejsou výrazně soustředěny směrem k pólu), což je mezi rybovitými obratlovci výjimka.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FF0000"/>
                </a:solidFill>
              </a:rPr>
              <a:t>Blastula</a:t>
            </a:r>
            <a:r>
              <a:rPr lang="cs-CZ" b="1" dirty="0" smtClean="0"/>
              <a:t> (128 až 256  blastomer)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Asynchronie</a:t>
            </a:r>
            <a:r>
              <a:rPr lang="cs-CZ" b="1" dirty="0" smtClean="0"/>
              <a:t> dělení buněk (závislost na teplotě)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err="1" smtClean="0">
                <a:solidFill>
                  <a:srgbClr val="FF0000"/>
                </a:solidFill>
              </a:rPr>
              <a:t>Blastocoel</a:t>
            </a:r>
            <a:r>
              <a:rPr lang="cs-CZ" b="1" dirty="0" smtClean="0"/>
              <a:t> (segmentační dutina)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FF0000"/>
                </a:solidFill>
              </a:rPr>
              <a:t>Gastrulace</a:t>
            </a:r>
            <a:r>
              <a:rPr lang="cs-CZ" b="1" dirty="0" smtClean="0"/>
              <a:t>  - blastoderm, </a:t>
            </a:r>
            <a:r>
              <a:rPr lang="cs-CZ" b="1" dirty="0" err="1" smtClean="0"/>
              <a:t>epibolie</a:t>
            </a:r>
            <a:r>
              <a:rPr lang="cs-CZ" b="1" dirty="0" smtClean="0"/>
              <a:t>,  diapauza D I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FF0000"/>
                </a:solidFill>
              </a:rPr>
              <a:t>Gastrula</a:t>
            </a:r>
            <a:r>
              <a:rPr lang="cs-CZ" b="1" dirty="0" smtClean="0"/>
              <a:t>  (cca 1 000 – 40 000 buněk)  - </a:t>
            </a:r>
            <a:r>
              <a:rPr lang="cs-CZ" b="1" dirty="0" err="1" smtClean="0"/>
              <a:t>diskogastrula</a:t>
            </a:r>
            <a:r>
              <a:rPr lang="cs-CZ" b="1" dirty="0" smtClean="0"/>
              <a:t> </a:t>
            </a:r>
          </a:p>
        </p:txBody>
      </p:sp>
      <p:pic>
        <p:nvPicPr>
          <p:cNvPr id="6" name="Picture 3" descr="e:\Akvariologie ČZU\Fotky pro ČZU\ontogeneze\43- Stupeň čtyř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700" y="1960605"/>
            <a:ext cx="715486" cy="7013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Akvariologie ČZU\Fotky pro ČZU\ontogeneze\45-Blastul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6194" y="4127156"/>
            <a:ext cx="629809" cy="6108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Akvariologie ČZU\Fotky pro ČZU\ontogeneze\46-Gastrula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381" y="5494375"/>
            <a:ext cx="783954" cy="7937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764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280086" y="214184"/>
            <a:ext cx="8583827" cy="930875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sz="3600" b="1" dirty="0" err="1" smtClean="0">
                <a:cs typeface="Arial" panose="020B0604020202020204" pitchFamily="34" charset="0"/>
              </a:rPr>
              <a:t>INDIVIduální</a:t>
            </a:r>
            <a:r>
              <a:rPr lang="cs-CZ" sz="3600" b="1" dirty="0" smtClean="0">
                <a:cs typeface="Arial" panose="020B0604020202020204" pitchFamily="34" charset="0"/>
              </a:rPr>
              <a:t> vývoj IV.</a:t>
            </a:r>
            <a:endParaRPr lang="cs-CZ" sz="36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86521" y="1341394"/>
            <a:ext cx="333812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b="1" dirty="0"/>
              <a:t>Období (perioda) embrya II.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86521" y="1861751"/>
            <a:ext cx="8585630" cy="42644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sz="2400" b="1" i="1" u="sng" dirty="0" smtClean="0"/>
              <a:t>2. Fáze segmentace</a:t>
            </a:r>
            <a:endParaRPr lang="cs-CZ" sz="2400" b="1" u="sng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Segmentace</a:t>
            </a:r>
            <a:r>
              <a:rPr lang="cs-CZ" sz="2000" b="1" dirty="0" smtClean="0"/>
              <a:t> – </a:t>
            </a:r>
            <a:r>
              <a:rPr lang="cs-CZ" sz="2000" b="1" dirty="0" err="1" smtClean="0"/>
              <a:t>somity</a:t>
            </a:r>
            <a:r>
              <a:rPr lang="cs-CZ" sz="2000" b="1" dirty="0" smtClean="0"/>
              <a:t>, první pohyby zárodku, diapauza D II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“</a:t>
            </a:r>
            <a:r>
              <a:rPr lang="cs-CZ" sz="2000" b="1" dirty="0" err="1" smtClean="0">
                <a:solidFill>
                  <a:srgbClr val="FF0000"/>
                </a:solidFill>
              </a:rPr>
              <a:t>Pharyngula</a:t>
            </a:r>
            <a:r>
              <a:rPr lang="cs-CZ" sz="2000" b="1" dirty="0" smtClean="0">
                <a:solidFill>
                  <a:srgbClr val="FF0000"/>
                </a:solidFill>
              </a:rPr>
              <a:t> period” </a:t>
            </a:r>
            <a:r>
              <a:rPr lang="cs-CZ" sz="2000" b="1" dirty="0" smtClean="0"/>
              <a:t>- část embryogeneze, v níž má embryo základní znaky stavebního plánu obratlovčího těla. Organogeneze - cévní soustava, základy ploutví, stupně - očních váčků, očních bodů, sluchových váčků, plynového měchýře, základů ploutví, pigmentace, čelistních oblouků, diapauza D III.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Enzym líhnutí </a:t>
            </a:r>
            <a:r>
              <a:rPr lang="cs-CZ" sz="2000" b="1" dirty="0" smtClean="0"/>
              <a:t>– inkubační doba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Líhnutí plůdku  („kulení“) </a:t>
            </a:r>
            <a:r>
              <a:rPr lang="cs-CZ" sz="2000" b="1" dirty="0" smtClean="0"/>
              <a:t>- rizikové stadium </a:t>
            </a:r>
          </a:p>
        </p:txBody>
      </p:sp>
      <p:pic>
        <p:nvPicPr>
          <p:cNvPr id="7" name="Picture 2" descr="e:\Akvariologie ČZU\Fotky pro ČZU\ontogeneze\48- Embryo již téměř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0814" y="1227927"/>
            <a:ext cx="1268428" cy="12022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Akvariologie ČZU\Fotky pro ČZU\ontogeneze\49-Embryo těsně před vykulením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1094" y="4431957"/>
            <a:ext cx="2138064" cy="20264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955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286521" y="202330"/>
            <a:ext cx="8583827" cy="930875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sz="3600" b="1" dirty="0" err="1" smtClean="0">
                <a:cs typeface="Arial" panose="020B0604020202020204" pitchFamily="34" charset="0"/>
              </a:rPr>
              <a:t>INDIVIduální</a:t>
            </a:r>
            <a:r>
              <a:rPr lang="cs-CZ" sz="3600" b="1" dirty="0" smtClean="0">
                <a:cs typeface="Arial" panose="020B0604020202020204" pitchFamily="34" charset="0"/>
              </a:rPr>
              <a:t> vývoj V.</a:t>
            </a:r>
            <a:endParaRPr lang="cs-CZ" sz="36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86521" y="1341394"/>
            <a:ext cx="35852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b="1" dirty="0"/>
              <a:t>Období (perioda) embrya </a:t>
            </a:r>
            <a:r>
              <a:rPr lang="cs-CZ" b="1" dirty="0" smtClean="0"/>
              <a:t>III.</a:t>
            </a:r>
            <a:endParaRPr lang="cs-CZ" b="1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286521" y="1795848"/>
            <a:ext cx="8575071" cy="49262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b="1" i="1" u="sng" dirty="0" smtClean="0"/>
              <a:t>3. Fáze volného embrya </a:t>
            </a:r>
            <a:r>
              <a:rPr lang="cs-CZ" dirty="0" smtClean="0"/>
              <a:t>(</a:t>
            </a:r>
            <a:r>
              <a:rPr lang="cs-CZ" dirty="0" err="1" smtClean="0"/>
              <a:t>eleuterembryo</a:t>
            </a:r>
            <a:r>
              <a:rPr lang="cs-CZ" dirty="0" smtClean="0"/>
              <a:t>, váčkový plůdek, free embryo, </a:t>
            </a:r>
            <a:r>
              <a:rPr lang="cs-CZ" dirty="0" err="1" smtClean="0"/>
              <a:t>eleuthero</a:t>
            </a:r>
            <a:r>
              <a:rPr lang="cs-CZ" dirty="0" smtClean="0"/>
              <a:t> embryo, „larva – </a:t>
            </a:r>
            <a:r>
              <a:rPr lang="cs-CZ" dirty="0" err="1" smtClean="0"/>
              <a:t>prelarval</a:t>
            </a:r>
            <a:r>
              <a:rPr lang="cs-CZ" dirty="0" smtClean="0"/>
              <a:t> </a:t>
            </a:r>
            <a:r>
              <a:rPr lang="cs-CZ" dirty="0" err="1" smtClean="0"/>
              <a:t>phase</a:t>
            </a:r>
            <a:r>
              <a:rPr lang="cs-CZ" dirty="0" smtClean="0"/>
              <a:t>“)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FF0000"/>
                </a:solidFill>
              </a:rPr>
              <a:t>Volné embryo </a:t>
            </a:r>
            <a:r>
              <a:rPr lang="cs-CZ" b="1" dirty="0" smtClean="0"/>
              <a:t>nemá ještě schopnost cíleného pohybu, i když svalovou aktivitou reaguje na podněty, zejména mechanické a světelné, a je odkázáno na endogenní (z vnitřních zdrojů) žloutkovou výživu. U fytofilních (na rostliny se vytírajících) ryb bývá volné embryo </a:t>
            </a:r>
            <a:r>
              <a:rPr lang="cs-CZ" b="1" dirty="0" err="1" smtClean="0"/>
              <a:t>fotofobní</a:t>
            </a:r>
            <a:r>
              <a:rPr lang="cs-CZ" b="1" dirty="0" smtClean="0"/>
              <a:t> (světloplaché), </a:t>
            </a:r>
            <a:r>
              <a:rPr lang="cs-CZ" b="1" dirty="0" err="1" smtClean="0"/>
              <a:t>pelagofilní</a:t>
            </a:r>
            <a:r>
              <a:rPr lang="cs-CZ" b="1" dirty="0" smtClean="0"/>
              <a:t> (vytírající se volně do vody) ryby mají </a:t>
            </a:r>
            <a:r>
              <a:rPr lang="cs-CZ" b="1" dirty="0" err="1" smtClean="0"/>
              <a:t>eleuterembrya</a:t>
            </a:r>
            <a:r>
              <a:rPr lang="cs-CZ" b="1" dirty="0" smtClean="0"/>
              <a:t> fototaktická (světlo je přitahuje). Pro </a:t>
            </a:r>
            <a:r>
              <a:rPr lang="cs-CZ" b="1" dirty="0" err="1" smtClean="0"/>
              <a:t>eleuterembrya</a:t>
            </a:r>
            <a:r>
              <a:rPr lang="cs-CZ" b="1" dirty="0" smtClean="0"/>
              <a:t> je typická vysoká úmrtnost, protože jsou částečně pohyblivá a nechráněná </a:t>
            </a:r>
            <a:r>
              <a:rPr lang="cs-CZ" b="1" dirty="0" err="1" smtClean="0"/>
              <a:t>jikernými</a:t>
            </a:r>
            <a:r>
              <a:rPr lang="cs-CZ" b="1" dirty="0" smtClean="0"/>
              <a:t> obaly, a přítomnost speciálních orgánů (např. žloutkový váček, cévní dýchací pleteně)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FF0000"/>
                </a:solidFill>
              </a:rPr>
              <a:t>Osifikace</a:t>
            </a:r>
            <a:r>
              <a:rPr lang="cs-CZ" b="1" dirty="0" smtClean="0"/>
              <a:t> - kostra, čelisti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/>
              <a:t>Dotváří se střevo a ostatní tělní soustavy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FF0000"/>
                </a:solidFill>
              </a:rPr>
              <a:t>Cementové žlázy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b="1" dirty="0" smtClean="0">
                <a:solidFill>
                  <a:srgbClr val="FF0000"/>
                </a:solidFill>
              </a:rPr>
              <a:t>Plynový měchýř </a:t>
            </a:r>
            <a:r>
              <a:rPr lang="cs-CZ" b="1" dirty="0" smtClean="0"/>
              <a:t>– rozplavání, přechod na exogenní výživu</a:t>
            </a:r>
          </a:p>
          <a:p>
            <a:endParaRPr lang="cs-CZ" sz="2000" b="1" dirty="0" smtClean="0"/>
          </a:p>
          <a:p>
            <a:endParaRPr lang="cs-CZ" sz="2000" b="1" dirty="0"/>
          </a:p>
        </p:txBody>
      </p:sp>
      <p:pic>
        <p:nvPicPr>
          <p:cNvPr id="10" name="Picture 2" descr="e:\Akvariologie ČZU\Fotky pro ČZU\ontogeneze\50-Eleuterembryo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5470" y="4775969"/>
            <a:ext cx="2734438" cy="12020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ál 13"/>
          <p:cNvSpPr/>
          <p:nvPr/>
        </p:nvSpPr>
        <p:spPr>
          <a:xfrm>
            <a:off x="6392563" y="856735"/>
            <a:ext cx="2627346" cy="9391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6079524" y="1029730"/>
            <a:ext cx="3064476" cy="584775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marL="514350" indent="-514350" algn="ctr">
              <a:buFont typeface="Arial" panose="020B0604020202020204" pitchFamily="34" charset="0"/>
              <a:buNone/>
            </a:pPr>
            <a:r>
              <a:rPr lang="cs-CZ" sz="1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TERMINOLOGIE NENÍ JEDNOTNÁ</a:t>
            </a:r>
            <a:endParaRPr lang="cs-CZ" sz="16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565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286521" y="2224216"/>
            <a:ext cx="8511490" cy="42754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Arial" panose="020B0604020202020204" pitchFamily="34" charset="0"/>
              <a:buNone/>
            </a:pPr>
            <a:r>
              <a:rPr lang="cs-CZ" sz="2400" b="1" i="1" dirty="0" smtClean="0"/>
              <a:t>1. Fáze </a:t>
            </a:r>
            <a:r>
              <a:rPr lang="cs-CZ" sz="2400" b="1" i="1" dirty="0" err="1" smtClean="0"/>
              <a:t>protopterygiolarvy</a:t>
            </a:r>
            <a:endParaRPr lang="cs-CZ" sz="2400" b="1" i="1" dirty="0" smtClean="0"/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cs-CZ" sz="2000" b="1" i="1" dirty="0" smtClean="0">
                <a:solidFill>
                  <a:srgbClr val="FF0000"/>
                </a:solidFill>
              </a:rPr>
              <a:t>Nepárový ploutevní lem </a:t>
            </a:r>
            <a:r>
              <a:rPr lang="cs-CZ" sz="2000" b="1" i="1" dirty="0" smtClean="0"/>
              <a:t>- bez diferencovaných ploutví</a:t>
            </a:r>
          </a:p>
          <a:p>
            <a:pPr marL="514350" indent="-514350">
              <a:buFont typeface="Arial" panose="020B0604020202020204" pitchFamily="34" charset="0"/>
              <a:buNone/>
            </a:pPr>
            <a:endParaRPr lang="cs-CZ" sz="2000" b="1" i="1" dirty="0" smtClean="0"/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cs-CZ" sz="2400" b="1" i="1" dirty="0" smtClean="0"/>
              <a:t>2. Fáze </a:t>
            </a:r>
            <a:r>
              <a:rPr lang="cs-CZ" sz="2400" b="1" i="1" dirty="0" err="1" smtClean="0"/>
              <a:t>pterygiolarvy</a:t>
            </a:r>
            <a:r>
              <a:rPr lang="cs-CZ" sz="2400" dirty="0" smtClean="0"/>
              <a:t> 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cs-CZ" sz="2000" b="1" dirty="0" smtClean="0"/>
              <a:t>Definované párové a nepárové </a:t>
            </a:r>
            <a:r>
              <a:rPr lang="cs-CZ" sz="2000" b="1" dirty="0" smtClean="0">
                <a:solidFill>
                  <a:srgbClr val="FF0000"/>
                </a:solidFill>
              </a:rPr>
              <a:t>ploutve 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cs-CZ" sz="2000" b="1" dirty="0" smtClean="0"/>
              <a:t>Diferenciace </a:t>
            </a:r>
            <a:r>
              <a:rPr lang="cs-CZ" sz="2000" b="1" dirty="0" smtClean="0">
                <a:solidFill>
                  <a:srgbClr val="FF0000"/>
                </a:solidFill>
              </a:rPr>
              <a:t>ploutevních paprsků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cs-CZ" sz="2000" b="1" dirty="0" smtClean="0">
                <a:solidFill>
                  <a:srgbClr val="FF0000"/>
                </a:solidFill>
              </a:rPr>
              <a:t>Zakládání šupin </a:t>
            </a:r>
            <a:r>
              <a:rPr lang="cs-CZ" sz="2000" b="1" dirty="0" smtClean="0"/>
              <a:t>(„</a:t>
            </a:r>
            <a:r>
              <a:rPr lang="cs-CZ" sz="2000" b="1" dirty="0" err="1" smtClean="0"/>
              <a:t>fry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phase</a:t>
            </a:r>
            <a:r>
              <a:rPr lang="cs-CZ" sz="2000" b="1" dirty="0" smtClean="0"/>
              <a:t>“)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cs-CZ" sz="2000" b="1" i="1" dirty="0" smtClean="0"/>
              <a:t>  </a:t>
            </a:r>
            <a:endParaRPr lang="cs-CZ" sz="2000" dirty="0" smtClean="0"/>
          </a:p>
        </p:txBody>
      </p:sp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280086" y="214184"/>
            <a:ext cx="8583827" cy="930875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sz="3600" b="1" dirty="0" err="1" smtClean="0">
                <a:cs typeface="Arial" panose="020B0604020202020204" pitchFamily="34" charset="0"/>
              </a:rPr>
              <a:t>INDIVIduální</a:t>
            </a:r>
            <a:r>
              <a:rPr lang="cs-CZ" sz="3600" b="1" dirty="0" smtClean="0">
                <a:cs typeface="Arial" panose="020B0604020202020204" pitchFamily="34" charset="0"/>
              </a:rPr>
              <a:t> vývoj VI.</a:t>
            </a:r>
            <a:endParaRPr lang="cs-CZ" sz="36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86520" y="1341394"/>
            <a:ext cx="7272357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600" b="1" i="1" dirty="0"/>
              <a:t>Období (perioda)  </a:t>
            </a:r>
            <a:r>
              <a:rPr lang="cs-CZ" sz="1600" b="1" i="1" dirty="0" smtClean="0"/>
              <a:t>larvy I. (potěr, plůdek, „larva“ – „</a:t>
            </a:r>
            <a:r>
              <a:rPr lang="cs-CZ" sz="1600" b="1" i="1" dirty="0" err="1" smtClean="0"/>
              <a:t>larval</a:t>
            </a:r>
            <a:r>
              <a:rPr lang="cs-CZ" sz="1600" b="1" i="1" dirty="0" smtClean="0"/>
              <a:t>  </a:t>
            </a:r>
            <a:r>
              <a:rPr lang="cs-CZ" sz="1600" b="1" i="1" dirty="0" err="1" smtClean="0"/>
              <a:t>phase</a:t>
            </a:r>
            <a:r>
              <a:rPr lang="cs-CZ" sz="1600" b="1" i="1" dirty="0" smtClean="0"/>
              <a:t>“)</a:t>
            </a:r>
          </a:p>
          <a:p>
            <a:r>
              <a:rPr lang="cs-CZ" sz="1600" b="1" i="1" dirty="0" smtClean="0"/>
              <a:t>Období (perioda) larvy II. (potěr, plůdek, </a:t>
            </a:r>
            <a:r>
              <a:rPr lang="cs-CZ" sz="1600" b="1" i="1" dirty="0" err="1" smtClean="0"/>
              <a:t>fry</a:t>
            </a:r>
            <a:r>
              <a:rPr lang="cs-CZ" sz="1600" b="1" i="1" dirty="0" smtClean="0"/>
              <a:t>, „larva „– „</a:t>
            </a:r>
            <a:r>
              <a:rPr lang="cs-CZ" sz="1600" b="1" i="1" dirty="0" err="1" smtClean="0"/>
              <a:t>larval</a:t>
            </a:r>
            <a:r>
              <a:rPr lang="cs-CZ" sz="1600" b="1" i="1" dirty="0" smtClean="0"/>
              <a:t> </a:t>
            </a:r>
            <a:r>
              <a:rPr lang="cs-CZ" sz="1600" b="1" i="1" dirty="0" err="1" smtClean="0"/>
              <a:t>phase</a:t>
            </a:r>
            <a:r>
              <a:rPr lang="cs-CZ" sz="1600" b="1" i="1" dirty="0" smtClean="0"/>
              <a:t>“)</a:t>
            </a:r>
            <a:endParaRPr lang="cs-CZ" sz="1600" b="1" dirty="0"/>
          </a:p>
        </p:txBody>
      </p:sp>
      <p:pic>
        <p:nvPicPr>
          <p:cNvPr id="7" name="Picture 3" descr="J:\Kniha Grada\Kniha Grada\Zásady rozmnožování akvarijních ryb\Odchov mláďat\171- Potěr drobnoústky Mortenthalerov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552" y="3095483"/>
            <a:ext cx="2894653" cy="14435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5" descr="J:\Kniha Grada\Kniha Grada\Zásady rozmnožování akvarijních ryb\Odchov mláďat\170-Šestnáct dnů staré mládě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611" y="4633781"/>
            <a:ext cx="4170613" cy="20798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Obdélník 10"/>
          <p:cNvSpPr/>
          <p:nvPr/>
        </p:nvSpPr>
        <p:spPr>
          <a:xfrm>
            <a:off x="6111552" y="3904735"/>
            <a:ext cx="2894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i="1" dirty="0" err="1" smtClean="0">
                <a:solidFill>
                  <a:srgbClr val="FFFF00"/>
                </a:solidFill>
              </a:rPr>
              <a:t>protopterygiolarva</a:t>
            </a:r>
            <a:r>
              <a:rPr lang="cs-CZ" sz="1600" b="1" i="1" dirty="0" smtClean="0">
                <a:solidFill>
                  <a:srgbClr val="FFFF00"/>
                </a:solidFill>
              </a:rPr>
              <a:t> = </a:t>
            </a:r>
            <a:r>
              <a:rPr lang="cs-CZ" sz="1600" b="1" i="1" dirty="0" err="1" smtClean="0">
                <a:solidFill>
                  <a:srgbClr val="FFFF00"/>
                </a:solidFill>
              </a:rPr>
              <a:t>apterolarva</a:t>
            </a:r>
            <a:r>
              <a:rPr lang="cs-CZ" sz="1600" b="1" i="1" dirty="0">
                <a:solidFill>
                  <a:srgbClr val="FFFF00"/>
                </a:solidFill>
              </a:rPr>
              <a:t> </a:t>
            </a:r>
            <a:r>
              <a:rPr lang="cs-CZ" sz="1600" b="1" i="1" dirty="0" smtClean="0">
                <a:solidFill>
                  <a:srgbClr val="FFFF00"/>
                </a:solidFill>
              </a:rPr>
              <a:t>= „ plůdek“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892784" y="4718147"/>
            <a:ext cx="39793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i="1" dirty="0" err="1" smtClean="0">
                <a:solidFill>
                  <a:srgbClr val="FFFF00"/>
                </a:solidFill>
              </a:rPr>
              <a:t>pterygiolarva</a:t>
            </a:r>
            <a:r>
              <a:rPr lang="cs-CZ" sz="1600" b="1" i="1" dirty="0" smtClean="0">
                <a:solidFill>
                  <a:srgbClr val="FFFF00"/>
                </a:solidFill>
              </a:rPr>
              <a:t> = </a:t>
            </a:r>
            <a:r>
              <a:rPr lang="cs-CZ" sz="1600" b="1" i="1" dirty="0" err="1" smtClean="0">
                <a:solidFill>
                  <a:srgbClr val="FFFF00"/>
                </a:solidFill>
              </a:rPr>
              <a:t>pterolarva</a:t>
            </a:r>
            <a:r>
              <a:rPr lang="cs-CZ" sz="1600" b="1" i="1" dirty="0">
                <a:solidFill>
                  <a:srgbClr val="FFFF00"/>
                </a:solidFill>
              </a:rPr>
              <a:t> </a:t>
            </a:r>
            <a:r>
              <a:rPr lang="cs-CZ" sz="1600" b="1" i="1" dirty="0" smtClean="0">
                <a:solidFill>
                  <a:srgbClr val="FFFF00"/>
                </a:solidFill>
              </a:rPr>
              <a:t>= „plůdek“</a:t>
            </a:r>
            <a:endParaRPr lang="cs-CZ" sz="1600" b="1" dirty="0">
              <a:solidFill>
                <a:srgbClr val="FFFF00"/>
              </a:solidFill>
            </a:endParaRPr>
          </a:p>
        </p:txBody>
      </p:sp>
      <p:sp>
        <p:nvSpPr>
          <p:cNvPr id="5" name="Ovál 4"/>
          <p:cNvSpPr/>
          <p:nvPr/>
        </p:nvSpPr>
        <p:spPr>
          <a:xfrm>
            <a:off x="1046205" y="5338119"/>
            <a:ext cx="3649363" cy="14416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1046205" y="5469924"/>
            <a:ext cx="3023285" cy="126188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marL="514350" indent="-514350" algn="ctr">
              <a:buFont typeface="Arial" panose="020B0604020202020204" pitchFamily="34" charset="0"/>
              <a:buNone/>
            </a:pPr>
            <a:r>
              <a:rPr lang="cs-CZ" sz="2800" b="1" i="1" dirty="0" smtClean="0">
                <a:solidFill>
                  <a:srgbClr val="00B0F0"/>
                </a:solidFill>
              </a:rPr>
              <a:t> </a:t>
            </a:r>
            <a:r>
              <a:rPr lang="cs-CZ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TERMINOLOGIE NENÍ JEDNOTNÁ</a:t>
            </a:r>
            <a:endParaRPr lang="cs-CZ" sz="24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5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280086" y="214184"/>
            <a:ext cx="8583827" cy="930875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sz="3600" b="1" dirty="0" err="1" smtClean="0">
                <a:cs typeface="Arial" panose="020B0604020202020204" pitchFamily="34" charset="0"/>
              </a:rPr>
              <a:t>INDIVIduální</a:t>
            </a:r>
            <a:r>
              <a:rPr lang="cs-CZ" sz="3600" b="1" dirty="0" smtClean="0">
                <a:cs typeface="Arial" panose="020B0604020202020204" pitchFamily="34" charset="0"/>
              </a:rPr>
              <a:t> vývoj VII.</a:t>
            </a:r>
            <a:endParaRPr lang="cs-CZ" sz="36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444834" y="1341393"/>
            <a:ext cx="6410842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600" b="1" i="1" dirty="0" smtClean="0"/>
              <a:t>Období </a:t>
            </a:r>
            <a:r>
              <a:rPr lang="cs-CZ" sz="1600" b="1" i="1" dirty="0"/>
              <a:t>(perioda) juvenilní</a:t>
            </a:r>
            <a:r>
              <a:rPr lang="cs-CZ" sz="1600" dirty="0"/>
              <a:t> </a:t>
            </a:r>
            <a:r>
              <a:rPr lang="cs-CZ" sz="1600" dirty="0" smtClean="0"/>
              <a:t>(„potěr“, </a:t>
            </a:r>
            <a:r>
              <a:rPr lang="cs-CZ" sz="1600" dirty="0" err="1"/>
              <a:t>alevin</a:t>
            </a:r>
            <a:r>
              <a:rPr lang="cs-CZ" sz="1600" dirty="0"/>
              <a:t>, </a:t>
            </a:r>
            <a:r>
              <a:rPr lang="cs-CZ" sz="1600" dirty="0" err="1"/>
              <a:t>parr</a:t>
            </a:r>
            <a:r>
              <a:rPr lang="cs-CZ" sz="1600" dirty="0"/>
              <a:t>, </a:t>
            </a:r>
            <a:r>
              <a:rPr lang="cs-CZ" sz="1600" dirty="0" err="1"/>
              <a:t>fingerling</a:t>
            </a:r>
            <a:r>
              <a:rPr lang="cs-CZ" sz="1600" dirty="0"/>
              <a:t>, </a:t>
            </a:r>
            <a:r>
              <a:rPr lang="cs-CZ" sz="1600" dirty="0" smtClean="0"/>
              <a:t>     </a:t>
            </a:r>
          </a:p>
          <a:p>
            <a:r>
              <a:rPr lang="cs-CZ" sz="1600" dirty="0" smtClean="0"/>
              <a:t>          </a:t>
            </a:r>
            <a:r>
              <a:rPr lang="cs-CZ" sz="1600" dirty="0" err="1" smtClean="0"/>
              <a:t>underyearling</a:t>
            </a:r>
            <a:r>
              <a:rPr lang="cs-CZ" sz="1600" dirty="0"/>
              <a:t>, </a:t>
            </a:r>
            <a:r>
              <a:rPr lang="cs-CZ" sz="1600" dirty="0" err="1"/>
              <a:t>juvenile</a:t>
            </a:r>
            <a:r>
              <a:rPr lang="cs-CZ" sz="1600" dirty="0"/>
              <a:t>, </a:t>
            </a:r>
            <a:r>
              <a:rPr lang="cs-CZ" sz="1600" dirty="0" err="1"/>
              <a:t>smolt</a:t>
            </a:r>
            <a:r>
              <a:rPr lang="cs-CZ" sz="1600" dirty="0"/>
              <a:t>) </a:t>
            </a:r>
            <a:r>
              <a:rPr lang="cs-CZ" sz="1600" i="1" dirty="0"/>
              <a:t/>
            </a:r>
            <a:br>
              <a:rPr lang="cs-CZ" sz="1600" i="1" dirty="0"/>
            </a:br>
            <a:r>
              <a:rPr lang="cs-CZ" sz="1600" b="1" i="1" dirty="0" smtClean="0"/>
              <a:t>Období </a:t>
            </a:r>
            <a:r>
              <a:rPr lang="cs-CZ" sz="1600" b="1" i="1" dirty="0"/>
              <a:t>(perioda) </a:t>
            </a:r>
            <a:r>
              <a:rPr lang="cs-CZ" sz="1600" b="1" i="1" dirty="0" err="1"/>
              <a:t>adultní</a:t>
            </a:r>
            <a:r>
              <a:rPr lang="cs-CZ" sz="1600" b="1" i="1" dirty="0"/>
              <a:t/>
            </a:r>
            <a:br>
              <a:rPr lang="cs-CZ" sz="1600" b="1" i="1" dirty="0"/>
            </a:br>
            <a:r>
              <a:rPr lang="cs-CZ" sz="1600" b="1" i="1" dirty="0" smtClean="0"/>
              <a:t>Období </a:t>
            </a:r>
            <a:r>
              <a:rPr lang="cs-CZ" sz="1600" b="1" i="1" dirty="0"/>
              <a:t>(perioda) </a:t>
            </a:r>
            <a:r>
              <a:rPr lang="cs-CZ" sz="1600" b="1" i="1" dirty="0" err="1"/>
              <a:t>senescentní</a:t>
            </a:r>
            <a:endParaRPr lang="cs-CZ" sz="1600" b="1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44187" y="2693773"/>
            <a:ext cx="8511489" cy="38315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sz="4500" b="1" dirty="0" smtClean="0">
                <a:solidFill>
                  <a:srgbClr val="FF0000"/>
                </a:solidFill>
              </a:rPr>
              <a:t>Specializace</a:t>
            </a:r>
            <a:r>
              <a:rPr lang="cs-CZ" sz="4500" b="1" dirty="0" smtClean="0"/>
              <a:t> (potravní, habitatová)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sz="4500" b="1" dirty="0" smtClean="0">
                <a:solidFill>
                  <a:srgbClr val="FF0000"/>
                </a:solidFill>
              </a:rPr>
              <a:t>Rychlý růst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sz="4500" b="1" dirty="0" smtClean="0">
                <a:solidFill>
                  <a:srgbClr val="FF0000"/>
                </a:solidFill>
              </a:rPr>
              <a:t>Agresivita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sz="4500" b="1" dirty="0" err="1" smtClean="0">
                <a:solidFill>
                  <a:srgbClr val="FF0000"/>
                </a:solidFill>
              </a:rPr>
              <a:t>Superagresivita</a:t>
            </a:r>
            <a:endParaRPr lang="cs-CZ" sz="4500" b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cs-CZ" sz="4500" b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sz="4500" b="1" dirty="0" smtClean="0">
                <a:solidFill>
                  <a:srgbClr val="FF0000"/>
                </a:solidFill>
              </a:rPr>
              <a:t>Typické druhové chování </a:t>
            </a:r>
            <a:r>
              <a:rPr lang="cs-CZ" sz="4500" b="1" dirty="0" smtClean="0"/>
              <a:t>– teritorialita, rozmnožování,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sz="4500" b="1" dirty="0" smtClean="0"/>
              <a:t>péče o potomstvo</a:t>
            </a:r>
          </a:p>
          <a:p>
            <a:pPr>
              <a:buFont typeface="Arial" panose="020B0604020202020204" pitchFamily="34" charset="0"/>
              <a:buNone/>
            </a:pPr>
            <a:endParaRPr lang="cs-CZ" sz="4500" b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sz="4500" b="1" dirty="0" smtClean="0">
                <a:solidFill>
                  <a:srgbClr val="FF0000"/>
                </a:solidFill>
              </a:rPr>
              <a:t>Zpomalení růstu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sz="4500" b="1" dirty="0" smtClean="0">
                <a:solidFill>
                  <a:srgbClr val="FF0000"/>
                </a:solidFill>
              </a:rPr>
              <a:t>Snížení obranyschopnosti, kachexie, hubnutí, zpomalený délkový růst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sz="4500" b="1" dirty="0" smtClean="0">
                <a:solidFill>
                  <a:srgbClr val="FF0000"/>
                </a:solidFill>
              </a:rPr>
              <a:t>Smrt</a:t>
            </a:r>
          </a:p>
          <a:p>
            <a:pPr>
              <a:buFont typeface="Arial" panose="020B0604020202020204" pitchFamily="34" charset="0"/>
              <a:buNone/>
            </a:pPr>
            <a:endParaRPr lang="cs-CZ" dirty="0" smtClean="0"/>
          </a:p>
        </p:txBody>
      </p:sp>
      <p:sp>
        <p:nvSpPr>
          <p:cNvPr id="2" name="Pravá složená závorka 1"/>
          <p:cNvSpPr/>
          <p:nvPr/>
        </p:nvSpPr>
        <p:spPr>
          <a:xfrm>
            <a:off x="4369807" y="2759674"/>
            <a:ext cx="460248" cy="1210963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Pravá složená závorka 6"/>
          <p:cNvSpPr/>
          <p:nvPr/>
        </p:nvSpPr>
        <p:spPr>
          <a:xfrm>
            <a:off x="6268996" y="4312995"/>
            <a:ext cx="460248" cy="7368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Pravá složená závorka 7"/>
          <p:cNvSpPr/>
          <p:nvPr/>
        </p:nvSpPr>
        <p:spPr>
          <a:xfrm>
            <a:off x="8007178" y="5502877"/>
            <a:ext cx="460248" cy="80730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4967417" y="1758778"/>
            <a:ext cx="1194486" cy="160637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5581135" y="2257168"/>
            <a:ext cx="3002157" cy="358014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5156886" y="1968843"/>
            <a:ext cx="1647568" cy="264071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4" descr="J:\Kniha Grada\Kniha Grada\Zásady rozmnožování akvarijních ryb\Odchov mláďat\174-Pěkně napapan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522" y="1341393"/>
            <a:ext cx="2089600" cy="10420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7" name="Obdélník 36"/>
          <p:cNvSpPr/>
          <p:nvPr/>
        </p:nvSpPr>
        <p:spPr>
          <a:xfrm>
            <a:off x="286522" y="2383479"/>
            <a:ext cx="21111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i="1" dirty="0" smtClean="0"/>
              <a:t>mladá ryba [POTĚR] = „plůdek“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xmlns="" val="34170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2550</TotalTime>
  <Words>2434</Words>
  <Application>Microsoft Office PowerPoint</Application>
  <PresentationFormat>Předvádění na obrazovce (4:3)</PresentationFormat>
  <Paragraphs>409</Paragraphs>
  <Slides>36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Parcel</vt:lpstr>
      <vt:lpstr>REPROdukce rybovitých obratlovců</vt:lpstr>
      <vt:lpstr>Základní pojmy</vt:lpstr>
      <vt:lpstr>   Individuální vývoj I. </vt:lpstr>
      <vt:lpstr>INDIVIduální vývoj II.</vt:lpstr>
      <vt:lpstr>INDIVIduální vývoj III.</vt:lpstr>
      <vt:lpstr>INDIVIduální vývoj IV.</vt:lpstr>
      <vt:lpstr>INDIVIduální vývoj V.</vt:lpstr>
      <vt:lpstr>INDIVIduální vývoj VI.</vt:lpstr>
      <vt:lpstr>INDIVIduální vývoj VII.</vt:lpstr>
      <vt:lpstr>PRAktická abeceda ontogeneze pro akvaristu</vt:lpstr>
      <vt:lpstr>Rozmnožovací teritorialita</vt:lpstr>
      <vt:lpstr>Principy pohlavních kontaktů</vt:lpstr>
      <vt:lpstr>Polygamie I.</vt:lpstr>
      <vt:lpstr>Polygamie II.</vt:lpstr>
      <vt:lpstr>Monogamie</vt:lpstr>
      <vt:lpstr>Způsoby rozmnožování rybovitých obratlovců</vt:lpstr>
      <vt:lpstr>Ryby nehlídající potomstvo Nothobranchius, Melanotaenia, Carassius, Dario, Salminus, Puntius</vt:lpstr>
      <vt:lpstr>Ryby hlídající potomstvo Sturisoma, Trichogaster, Amphiprion, Channa, Nematobrycon, Lepomis</vt:lpstr>
      <vt:lpstr>Ryby nosící potomstvo Goodeidae, gonopodium, Xiphophorus, Haplochromis, Phallichthys</vt:lpstr>
      <vt:lpstr> Hmotnost porozené ryby je 70 až 300 000 % hmotnosti vaječné buňky  </vt:lpstr>
      <vt:lpstr>RYBY NOSÍCÍ POTOMSTVO – Živorodost II. Alfaro cultratus, Poecilia reticulata, Anableps tetrophthalmus,Taeniura lymna</vt:lpstr>
      <vt:lpstr>Ryby nosící POTOMstvo – Tlamovci</vt:lpstr>
      <vt:lpstr>Aktivní Péče o potomstvo u ryb</vt:lpstr>
      <vt:lpstr>Paternální, Maternální a biparentální péče</vt:lpstr>
      <vt:lpstr>Paternální péče</vt:lpstr>
      <vt:lpstr>Příklady</vt:lpstr>
      <vt:lpstr>Modely uspořádání rodiny I.</vt:lpstr>
      <vt:lpstr>Paternální péče Gasterosteidae, Betta, Megalechis, Ancistrus, Tetraodon, Arapaima, Osteoglossum</vt:lpstr>
      <vt:lpstr>Modely uspořádání rodiny II.</vt:lpstr>
      <vt:lpstr>Zvláštnosti rodin u cichlid I.</vt:lpstr>
      <vt:lpstr>Zvláštnosti rodin u cichlid II.</vt:lpstr>
      <vt:lpstr>Typy rodin u cichlid a ostatních ryb</vt:lpstr>
      <vt:lpstr>Typy rodin u cichlidích tlamovců dle Barlowa Kritérium I.</vt:lpstr>
      <vt:lpstr>Typy rodin u cichlidích tlamovců dle Barlowa Kritérium II.</vt:lpstr>
      <vt:lpstr>Typy rodin u cichlidích tlamovců dle Barlowa Kritérium III.</vt:lpstr>
      <vt:lpstr>Snímek 36</vt:lpstr>
    </vt:vector>
  </TitlesOfParts>
  <Company>CZU - FAPPZ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Okrasná akvakultura jako zdroj nepůvodních druhů</dc:title>
  <dc:creator>Patoka Jiří</dc:creator>
  <cp:lastModifiedBy>Jindřich Novák</cp:lastModifiedBy>
  <cp:revision>191</cp:revision>
  <dcterms:created xsi:type="dcterms:W3CDTF">2018-09-24T16:37:51Z</dcterms:created>
  <dcterms:modified xsi:type="dcterms:W3CDTF">2023-04-18T19:55:25Z</dcterms:modified>
</cp:coreProperties>
</file>