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5" r:id="rId4"/>
    <p:sldId id="266" r:id="rId5"/>
    <p:sldId id="267" r:id="rId6"/>
    <p:sldId id="262" r:id="rId7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84" d="100"/>
          <a:sy n="84" d="100"/>
        </p:scale>
        <p:origin x="96" y="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095D-6575-430C-9FEE-7D93B7DB1B8C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470025"/>
          </a:xfrm>
        </p:spPr>
        <p:txBody>
          <a:bodyPr>
            <a:normAutofit/>
          </a:bodyPr>
          <a:lstStyle/>
          <a:p>
            <a:r>
              <a:rPr lang="cs-CZ" sz="5400" dirty="0" smtClean="0"/>
              <a:t>PRÁVO I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7200" dirty="0"/>
              <a:t>POJEM PRÁVO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I - POJEM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 smtClean="0"/>
              <a:t>Pojem právo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dirty="0" smtClean="0"/>
              <a:t>	Soustava (</a:t>
            </a:r>
            <a:r>
              <a:rPr lang="cs-CZ" b="1" dirty="0" smtClean="0"/>
              <a:t>systém</a:t>
            </a:r>
            <a:r>
              <a:rPr lang="cs-CZ" dirty="0" smtClean="0"/>
              <a:t>) </a:t>
            </a:r>
            <a:r>
              <a:rPr lang="cs-CZ" b="1" dirty="0" smtClean="0"/>
              <a:t>právních norem</a:t>
            </a:r>
            <a:r>
              <a:rPr lang="cs-CZ" dirty="0" smtClean="0"/>
              <a:t>, tj. </a:t>
            </a:r>
            <a:r>
              <a:rPr lang="cs-CZ" b="1" dirty="0" smtClean="0"/>
              <a:t>obecně závazných </a:t>
            </a:r>
            <a:r>
              <a:rPr lang="cs-CZ" dirty="0" smtClean="0"/>
              <a:t>pravidel chování (příkazů, zákazů nebo dovolení), kterými se </a:t>
            </a:r>
            <a:r>
              <a:rPr lang="cs-CZ" b="1" dirty="0" smtClean="0"/>
              <a:t>řídí lidské spolužití </a:t>
            </a:r>
            <a:r>
              <a:rPr lang="cs-CZ" dirty="0" smtClean="0"/>
              <a:t>a které jsou </a:t>
            </a:r>
            <a:r>
              <a:rPr lang="cs-CZ" b="1" dirty="0" smtClean="0"/>
              <a:t>uznávané nebo přímo stanovené státem</a:t>
            </a:r>
            <a:r>
              <a:rPr lang="cs-CZ" dirty="0" smtClean="0"/>
              <a:t> a jsou </a:t>
            </a:r>
            <a:r>
              <a:rPr lang="cs-CZ" b="1" dirty="0" smtClean="0"/>
              <a:t>vynutitelné.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Specifické znaky právních norem:</a:t>
            </a:r>
          </a:p>
          <a:p>
            <a:pPr>
              <a:buNone/>
            </a:pPr>
            <a:endParaRPr lang="cs-CZ" b="1" dirty="0" smtClean="0"/>
          </a:p>
          <a:p>
            <a:pPr marL="514350" indent="-514350">
              <a:buAutoNum type="alphaLcParenR"/>
            </a:pPr>
            <a:r>
              <a:rPr lang="cs-CZ" b="1" dirty="0" smtClean="0"/>
              <a:t>Specifická forma – prameny práva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Vynutitelnost – otázky donucení, represe, oprávněnosti vynucení</a:t>
            </a:r>
          </a:p>
          <a:p>
            <a:pPr marL="514350" indent="-514350">
              <a:buFontTx/>
              <a:buChar char="-"/>
            </a:pPr>
            <a:endParaRPr lang="cs-CZ" sz="2100" b="1" dirty="0" smtClean="0"/>
          </a:p>
          <a:p>
            <a:pPr marL="514350" indent="-514350">
              <a:buFontTx/>
              <a:buChar char="-"/>
            </a:pPr>
            <a:r>
              <a:rPr lang="cs-CZ" sz="2900" b="1" dirty="0" err="1" smtClean="0"/>
              <a:t>Leges</a:t>
            </a:r>
            <a:r>
              <a:rPr lang="cs-CZ" sz="2900" b="1" dirty="0" smtClean="0"/>
              <a:t> </a:t>
            </a:r>
            <a:r>
              <a:rPr lang="cs-CZ" sz="2900" b="1" dirty="0" err="1" smtClean="0"/>
              <a:t>imperfectae</a:t>
            </a:r>
            <a:endParaRPr lang="cs-CZ" sz="2900" b="1" dirty="0" smtClean="0"/>
          </a:p>
          <a:p>
            <a:pPr marL="514350" indent="-514350">
              <a:buFontTx/>
              <a:buChar char="-"/>
            </a:pPr>
            <a:endParaRPr lang="cs-CZ" sz="2900" b="1" dirty="0" smtClean="0"/>
          </a:p>
          <a:p>
            <a:pPr marL="514350" indent="-514350">
              <a:buFontTx/>
              <a:buChar char="-"/>
            </a:pPr>
            <a:r>
              <a:rPr lang="cs-CZ" sz="2900" b="1" dirty="0" smtClean="0"/>
              <a:t>Svémoc</a:t>
            </a:r>
            <a:endParaRPr lang="cs-CZ" sz="29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PRÁVO I - POJEM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 smtClean="0"/>
              <a:t>Svémoc – přiměřené odvracení bezprostředně hrozícího zásahu do 	subjektivního práva</a:t>
            </a:r>
          </a:p>
          <a:p>
            <a:pPr algn="just">
              <a:buNone/>
            </a:pPr>
            <a:endParaRPr lang="cs-CZ" sz="2200" b="1" dirty="0" smtClean="0"/>
          </a:p>
          <a:p>
            <a:pPr algn="just">
              <a:buNone/>
            </a:pPr>
            <a:r>
              <a:rPr lang="cs-CZ" sz="2200" b="1" dirty="0" smtClean="0"/>
              <a:t>Krajní nouze</a:t>
            </a:r>
          </a:p>
          <a:p>
            <a:pPr algn="just">
              <a:buNone/>
            </a:pPr>
            <a:endParaRPr lang="cs-CZ" sz="2200" dirty="0" smtClean="0"/>
          </a:p>
          <a:p>
            <a:pPr algn="just">
              <a:buNone/>
            </a:pPr>
            <a:r>
              <a:rPr lang="cs-CZ" sz="2200" dirty="0" smtClean="0"/>
              <a:t> § 28 zákona č. 40/2009 Sb., </a:t>
            </a:r>
            <a:r>
              <a:rPr lang="cs-CZ" sz="2200" b="1" dirty="0" smtClean="0"/>
              <a:t>trestní zákoník</a:t>
            </a:r>
            <a:r>
              <a:rPr lang="cs-CZ" sz="2200" dirty="0" smtClean="0"/>
              <a:t>: </a:t>
            </a:r>
          </a:p>
          <a:p>
            <a:pPr algn="just">
              <a:buNone/>
            </a:pPr>
            <a:r>
              <a:rPr lang="cs-CZ" sz="2200" dirty="0" smtClean="0"/>
              <a:t>	„Čin jinak trestný, kterým někdo </a:t>
            </a:r>
            <a:r>
              <a:rPr lang="cs-CZ" sz="2200" b="1" dirty="0" smtClean="0"/>
              <a:t>odvrací nebezpečí přímo hrozící zájmu chráněnému trestním zákonem, není trestným činem</a:t>
            </a:r>
            <a:r>
              <a:rPr lang="cs-CZ" sz="2200" dirty="0" smtClean="0"/>
              <a:t>. </a:t>
            </a:r>
            <a:r>
              <a:rPr lang="cs-CZ" sz="2200" b="1" dirty="0" smtClean="0"/>
              <a:t>Nejde o krajní nouzi</a:t>
            </a:r>
            <a:r>
              <a:rPr lang="cs-CZ" sz="2200" dirty="0" smtClean="0"/>
              <a:t>, </a:t>
            </a:r>
            <a:r>
              <a:rPr lang="cs-CZ" sz="2200" b="1" dirty="0" smtClean="0"/>
              <a:t>jestliže bylo možno toto nebezpečí za daných okolností odvrátit jinak anebo způsobený následek je zřejmě stejně závažný nebo ještě závažnější </a:t>
            </a:r>
            <a:r>
              <a:rPr lang="cs-CZ" sz="2200" dirty="0" smtClean="0"/>
              <a:t>než ten, který hrozil, anebo </a:t>
            </a:r>
            <a:r>
              <a:rPr lang="cs-CZ" sz="2200" b="1" dirty="0" smtClean="0"/>
              <a:t>byl ten, komu nebezpečí hrozilo, povinen je snášet</a:t>
            </a:r>
            <a:r>
              <a:rPr lang="cs-CZ" sz="2200" dirty="0" smtClean="0"/>
              <a:t>.“</a:t>
            </a:r>
          </a:p>
          <a:p>
            <a:pPr algn="just">
              <a:buNone/>
            </a:pPr>
            <a:endParaRPr lang="cs-CZ" sz="2200" dirty="0" smtClean="0"/>
          </a:p>
          <a:p>
            <a:pPr algn="just">
              <a:buNone/>
            </a:pPr>
            <a:r>
              <a:rPr lang="cs-CZ" sz="2200" dirty="0" smtClean="0"/>
              <a:t>§ 2906 zákona č. 89/2012 Sb., </a:t>
            </a:r>
            <a:r>
              <a:rPr lang="cs-CZ" sz="2200" b="1" dirty="0" smtClean="0"/>
              <a:t>občanský zákoník</a:t>
            </a:r>
          </a:p>
          <a:p>
            <a:pPr algn="just">
              <a:buNone/>
            </a:pPr>
            <a:r>
              <a:rPr lang="cs-CZ" sz="2200" dirty="0" smtClean="0"/>
              <a:t>	„Kdo odvrací od sebe nebo od jiného přímo hrozící nebezpečí újmy, </a:t>
            </a:r>
            <a:r>
              <a:rPr lang="cs-CZ" sz="2200" b="1" dirty="0" smtClean="0"/>
              <a:t>není povinen k náhradě újmy tím způsobené</a:t>
            </a:r>
            <a:r>
              <a:rPr lang="cs-CZ" sz="2200" dirty="0" smtClean="0"/>
              <a:t>, </a:t>
            </a:r>
            <a:r>
              <a:rPr lang="cs-CZ" sz="2200" b="1" dirty="0" smtClean="0"/>
              <a:t>nebylo-li </a:t>
            </a:r>
            <a:r>
              <a:rPr lang="cs-CZ" sz="2200" dirty="0" smtClean="0"/>
              <a:t>za daných okolností </a:t>
            </a:r>
            <a:r>
              <a:rPr lang="cs-CZ" sz="2200" b="1" dirty="0" smtClean="0"/>
              <a:t>možné odvrátit nebezpečí jinak nebo nezpůsobí-li následek zjevně stejně závažný nebo ještě závažnější </a:t>
            </a:r>
            <a:r>
              <a:rPr lang="cs-CZ" sz="2200" dirty="0" smtClean="0"/>
              <a:t>než újma, která hrozila, ledaže by majetek i bez jednání v nouzi podlehl zkáze. To </a:t>
            </a:r>
            <a:r>
              <a:rPr lang="cs-CZ" sz="2200" b="1" dirty="0" smtClean="0"/>
              <a:t>neplatí, vyvolal-li nebezpečí vlastní vinou sám jednající.</a:t>
            </a:r>
            <a:r>
              <a:rPr lang="cs-CZ" sz="2200" dirty="0" smtClean="0"/>
              <a:t>“</a:t>
            </a:r>
          </a:p>
          <a:p>
            <a:pPr algn="just">
              <a:buNone/>
            </a:pPr>
            <a:endParaRPr lang="cs-CZ" sz="2200" b="1" dirty="0" smtClean="0"/>
          </a:p>
          <a:p>
            <a:pPr algn="just">
              <a:buNone/>
            </a:pPr>
            <a:r>
              <a:rPr lang="cs-CZ" sz="2200" b="1" dirty="0" smtClean="0"/>
              <a:t>Nutná obrana:</a:t>
            </a:r>
          </a:p>
          <a:p>
            <a:pPr algn="just">
              <a:buNone/>
            </a:pPr>
            <a:endParaRPr lang="cs-CZ" sz="2200" b="1" dirty="0" smtClean="0"/>
          </a:p>
          <a:p>
            <a:pPr algn="just">
              <a:buNone/>
            </a:pPr>
            <a:r>
              <a:rPr lang="cs-CZ" sz="2200" dirty="0" smtClean="0"/>
              <a:t> § 28 zákona č. 40/2009 Sb., </a:t>
            </a:r>
            <a:r>
              <a:rPr lang="cs-CZ" sz="2200" b="1" dirty="0" smtClean="0"/>
              <a:t>trestní zákoník</a:t>
            </a:r>
            <a:r>
              <a:rPr lang="cs-CZ" sz="2200" dirty="0" smtClean="0"/>
              <a:t>: </a:t>
            </a:r>
          </a:p>
          <a:p>
            <a:pPr marL="457200" indent="-457200" algn="just">
              <a:buAutoNum type="arabicParenBoth"/>
            </a:pPr>
            <a:r>
              <a:rPr lang="cs-CZ" sz="2200" dirty="0" smtClean="0"/>
              <a:t>Čin jinak trestný, kterým </a:t>
            </a:r>
            <a:r>
              <a:rPr lang="cs-CZ" sz="2200" b="1" dirty="0" smtClean="0"/>
              <a:t>někdo odvrací přímo hrozící nebo trvající útok na zájem chráněný trestním zákonem</a:t>
            </a:r>
            <a:r>
              <a:rPr lang="cs-CZ" sz="2200" dirty="0" smtClean="0"/>
              <a:t>, není trestným činem.</a:t>
            </a:r>
          </a:p>
          <a:p>
            <a:pPr marL="457200" indent="-457200" algn="just">
              <a:buAutoNum type="arabicParenBoth"/>
            </a:pPr>
            <a:r>
              <a:rPr lang="cs-CZ" sz="2200" dirty="0" smtClean="0"/>
              <a:t>Nejde o nutnou obranu, byla-li </a:t>
            </a:r>
            <a:r>
              <a:rPr lang="cs-CZ" sz="2200" b="1" dirty="0" smtClean="0"/>
              <a:t>obrana zcela zjevně nepřiměřená způsobu útoku</a:t>
            </a:r>
            <a:r>
              <a:rPr lang="cs-CZ" sz="2200" dirty="0" smtClean="0"/>
              <a:t>.</a:t>
            </a:r>
          </a:p>
          <a:p>
            <a:pPr>
              <a:buNone/>
            </a:pPr>
            <a:endParaRPr lang="cs-CZ" sz="2400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/>
              <a:t>PRÁVO I - POJEM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Povinnost orgánu veřejné moci provádět vynucení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§ </a:t>
            </a:r>
            <a:r>
              <a:rPr lang="cs-CZ" dirty="0"/>
              <a:t>2 </a:t>
            </a:r>
            <a:r>
              <a:rPr lang="cs-CZ" dirty="0" smtClean="0"/>
              <a:t> zákona č. 141/1961 Sb. </a:t>
            </a:r>
            <a:r>
              <a:rPr lang="cs-CZ" dirty="0"/>
              <a:t>o trestním řízení soudním (trestní </a:t>
            </a:r>
            <a:r>
              <a:rPr lang="cs-CZ" dirty="0" smtClean="0"/>
              <a:t>řád)</a:t>
            </a:r>
          </a:p>
          <a:p>
            <a:pPr marL="0" indent="0">
              <a:buNone/>
            </a:pPr>
            <a:endParaRPr lang="cs-CZ" dirty="0"/>
          </a:p>
          <a:p>
            <a:pPr marL="514350" indent="-514350" algn="just">
              <a:buAutoNum type="arabicParenBoth"/>
            </a:pPr>
            <a:r>
              <a:rPr lang="cs-CZ" b="1" dirty="0" smtClean="0"/>
              <a:t>Nikdo </a:t>
            </a:r>
            <a:r>
              <a:rPr lang="cs-CZ" b="1" dirty="0"/>
              <a:t>nemůže být stíhán jinak než ze zákonných důvodů a způsobem, který stanoví tento zákon</a:t>
            </a:r>
            <a:r>
              <a:rPr lang="cs-CZ" b="1" dirty="0" smtClean="0"/>
              <a:t>.</a:t>
            </a:r>
          </a:p>
          <a:p>
            <a:pPr marL="514350" indent="-514350" algn="just">
              <a:buAutoNum type="arabicParenBoth"/>
            </a:pPr>
            <a:endParaRPr lang="cs-CZ" b="1" dirty="0" smtClean="0"/>
          </a:p>
          <a:p>
            <a:pPr marL="514350" indent="-514350" algn="just">
              <a:buAutoNum type="arabicParenBoth"/>
            </a:pPr>
            <a:r>
              <a:rPr lang="cs-CZ" b="1" dirty="0" smtClean="0"/>
              <a:t>Státní </a:t>
            </a:r>
            <a:r>
              <a:rPr lang="cs-CZ" b="1" dirty="0"/>
              <a:t>zástupce je povinen stíhat všechny trestné činy, o nichž se dozví, </a:t>
            </a:r>
            <a:r>
              <a:rPr lang="cs-CZ" dirty="0"/>
              <a:t>pokud zákon nebo vyhlášená mezinárodní smlouva, kterou je Česká republika vázána, nestanoví jinak.</a:t>
            </a:r>
          </a:p>
          <a:p>
            <a:pPr marL="514350" indent="-514350" algn="just">
              <a:buAutoNum type="arabicParenBoth"/>
            </a:pPr>
            <a:endParaRPr lang="cs-CZ" b="1" dirty="0" smtClean="0"/>
          </a:p>
          <a:p>
            <a:pPr marL="514350" indent="-514350" algn="just">
              <a:buAutoNum type="arabicParenBoth"/>
            </a:pPr>
            <a:r>
              <a:rPr lang="cs-CZ" b="1" dirty="0" smtClean="0"/>
              <a:t>Jestliže </a:t>
            </a:r>
            <a:r>
              <a:rPr lang="cs-CZ" b="1" dirty="0"/>
              <a:t>tento zákon nestanoví něco jiného, postupují orgány činné v trestním řízení z úřední povinnosti. </a:t>
            </a:r>
            <a:r>
              <a:rPr lang="cs-CZ" dirty="0"/>
              <a:t>Trestní věci musí projednávat urychleně bez zbytečných průtahů; s největším urychlením projednávají zejména vazební věci a věci, ve kterých byl zajištěn majetek, je-li to zapotřebí vzhledem k hodnotě a povaze zajištěného majetku. </a:t>
            </a:r>
            <a:r>
              <a:rPr lang="cs-CZ" b="1" dirty="0"/>
              <a:t>Trestní věci projednávají s plným šetřením práv a svobod zaručených Listinou základních práv a svobod a mezinárodními smlouvami o lidských právech a základních svobodách, jimiž je Česká republika vázána; při provádění úkonů trestního řízení lze do těchto práv osob, jichž se takové úkony dotýkají, zasahovat jen v odůvodněných případech na základě zákona a v nezbytné míře pro zajištění účelu trestního řízení. </a:t>
            </a:r>
            <a:r>
              <a:rPr lang="cs-CZ" dirty="0"/>
              <a:t>K obsahu petic zasahujících do plnění těchto povinností orgány činné v trestním řízení nepřihlížejí</a:t>
            </a:r>
            <a:r>
              <a:rPr lang="cs-CZ" dirty="0" smtClean="0"/>
              <a:t>.</a:t>
            </a:r>
          </a:p>
          <a:p>
            <a:pPr marL="514350" indent="-514350" algn="just">
              <a:buAutoNum type="arabicParenBoth"/>
            </a:pPr>
            <a:endParaRPr lang="cs-CZ" dirty="0" smtClean="0"/>
          </a:p>
          <a:p>
            <a:pPr marL="514350" indent="-514350" algn="just">
              <a:buAutoNum type="arabicParenBoth"/>
            </a:pPr>
            <a:r>
              <a:rPr lang="cs-CZ" b="1" dirty="0"/>
              <a:t>Trestní stíhání před soudy je možné jen na základě obžaloby, návrhu na potrestání nebo návrhu na schválení dohody o prohlášení viny a přijetí trestu (dále jen „dohoda o vině a trestu“), které podává státní zástupce. Veřejnou žalobu v řízení před soudem zastupuje státní zástupce.</a:t>
            </a:r>
            <a:endParaRPr lang="cs-CZ" b="1" dirty="0" smtClean="0"/>
          </a:p>
          <a:p>
            <a:pPr marL="514350" indent="-514350">
              <a:buAutoNum type="arabicParenBoth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8863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cs-CZ" dirty="0"/>
              <a:t>PRÁVO I - POJEM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832648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§ </a:t>
            </a:r>
            <a:r>
              <a:rPr lang="cs-CZ" dirty="0" smtClean="0"/>
              <a:t>12 zákona č. 89/2012 Sb. občanský zákoník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b="1" dirty="0"/>
              <a:t>Ochrana soukromých </a:t>
            </a:r>
            <a:r>
              <a:rPr lang="cs-CZ" b="1" dirty="0" smtClean="0"/>
              <a:t>práv</a:t>
            </a:r>
          </a:p>
          <a:p>
            <a:pPr marL="0" indent="0" algn="just">
              <a:buNone/>
            </a:pPr>
            <a:endParaRPr lang="cs-CZ" b="1" dirty="0"/>
          </a:p>
          <a:p>
            <a:pPr marL="0" indent="0" algn="just">
              <a:buNone/>
            </a:pPr>
            <a:r>
              <a:rPr lang="cs-CZ" b="1" dirty="0" smtClean="0"/>
              <a:t>Každý</a:t>
            </a:r>
            <a:r>
              <a:rPr lang="cs-CZ" b="1" dirty="0"/>
              <a:t>, kdo se cítí ve svém právu zkrácen, může se domáhat ochrany u orgánu vykonávajícího veřejnou moc (dále jen „orgán veřejné moci“). </a:t>
            </a:r>
            <a:r>
              <a:rPr lang="cs-CZ" dirty="0"/>
              <a:t>Není-li v zákoně stanoveno něco jiného, je tímto orgánem veřejné moci soud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dirty="0"/>
              <a:t>	</a:t>
            </a:r>
          </a:p>
          <a:p>
            <a:pPr marL="0" indent="0" algn="just">
              <a:buNone/>
            </a:pPr>
            <a:r>
              <a:rPr lang="cs-CZ" dirty="0" smtClean="0"/>
              <a:t>§ 14 </a:t>
            </a:r>
            <a:r>
              <a:rPr lang="cs-CZ" dirty="0"/>
              <a:t>zákona č. 89/2012 Sb. občanský zákoník</a:t>
            </a:r>
          </a:p>
          <a:p>
            <a:pPr marL="0" indent="0" algn="just">
              <a:buNone/>
            </a:pPr>
            <a:r>
              <a:rPr lang="cs-CZ" dirty="0"/>
              <a:t>	</a:t>
            </a:r>
          </a:p>
          <a:p>
            <a:pPr marL="0" indent="0" algn="just">
              <a:buNone/>
            </a:pPr>
            <a:r>
              <a:rPr lang="cs-CZ" sz="3300" b="1" dirty="0"/>
              <a:t>Svépomoc</a:t>
            </a:r>
          </a:p>
          <a:p>
            <a:pPr marL="0" indent="0" algn="just">
              <a:buNone/>
            </a:pPr>
            <a:r>
              <a:rPr lang="cs-CZ" dirty="0"/>
              <a:t>	</a:t>
            </a:r>
          </a:p>
          <a:p>
            <a:pPr marL="0" indent="0" algn="just">
              <a:buNone/>
            </a:pPr>
            <a:r>
              <a:rPr lang="cs-CZ" dirty="0" smtClean="0"/>
              <a:t>(</a:t>
            </a:r>
            <a:r>
              <a:rPr lang="cs-CZ" dirty="0"/>
              <a:t>1) </a:t>
            </a:r>
            <a:r>
              <a:rPr lang="cs-CZ" b="1" dirty="0"/>
              <a:t>Každý si může přiměřeným způsobem pomoci k svému právu sám, je-li jeho právo ohroženo a je-li zřejmé, že by zásah veřejné moci přišel pozdě.</a:t>
            </a:r>
          </a:p>
          <a:p>
            <a:pPr marL="0" indent="0" algn="just">
              <a:buNone/>
            </a:pPr>
            <a:r>
              <a:rPr lang="cs-CZ" dirty="0"/>
              <a:t>	</a:t>
            </a:r>
          </a:p>
          <a:p>
            <a:pPr marL="0" indent="0" algn="just">
              <a:buNone/>
            </a:pPr>
            <a:r>
              <a:rPr lang="cs-CZ" dirty="0" smtClean="0"/>
              <a:t>(</a:t>
            </a:r>
            <a:r>
              <a:rPr lang="cs-CZ" dirty="0"/>
              <a:t>2) </a:t>
            </a:r>
            <a:r>
              <a:rPr lang="cs-CZ" b="1" dirty="0"/>
              <a:t>Hrozí-li neoprávněný zásah do práva bezprostředně, může jej každý, kdo je takto ohrožen, odvrátit úsilím a prostředky, které se osobě v jeho postavení musí jevit vzhledem k okolnostem jako přiměřené</a:t>
            </a:r>
            <a:r>
              <a:rPr lang="cs-CZ" dirty="0"/>
              <a:t>. Směřuje-li však svépomoc </a:t>
            </a:r>
            <a:r>
              <a:rPr lang="cs-CZ" b="1" dirty="0"/>
              <a:t>jen k zajištění práva, které by bylo jinak zmařeno, musí se ten, kdo k ní přikročil, obrátit bez zbytečného odkladu na příslušný orgán veřejné </a:t>
            </a:r>
            <a:r>
              <a:rPr lang="cs-CZ" b="1" dirty="0" smtClean="0"/>
              <a:t>moc.</a:t>
            </a:r>
          </a:p>
          <a:p>
            <a:pPr marL="0" indent="0" algn="just">
              <a:buNone/>
            </a:pPr>
            <a:r>
              <a:rPr lang="cs-CZ" b="1" dirty="0"/>
              <a:t>99</a:t>
            </a:r>
          </a:p>
          <a:p>
            <a:pPr marL="0" indent="0" algn="just">
              <a:buNone/>
            </a:pPr>
            <a:r>
              <a:rPr lang="cs-CZ" b="1" dirty="0"/>
              <a:t>	</a:t>
            </a:r>
          </a:p>
          <a:p>
            <a:pPr marL="0" indent="0" algn="just">
              <a:buNone/>
            </a:pPr>
            <a:r>
              <a:rPr lang="cs-CZ" dirty="0"/>
              <a:t>§ </a:t>
            </a:r>
            <a:r>
              <a:rPr lang="cs-CZ" dirty="0" smtClean="0"/>
              <a:t>1 zákona č. 99/1963 Sb. Občanský </a:t>
            </a:r>
            <a:r>
              <a:rPr lang="cs-CZ" dirty="0"/>
              <a:t>soudní řád</a:t>
            </a:r>
          </a:p>
          <a:p>
            <a:pPr marL="0" indent="0" algn="just">
              <a:buNone/>
            </a:pPr>
            <a:r>
              <a:rPr lang="cs-CZ" b="1" dirty="0"/>
              <a:t>	</a:t>
            </a:r>
          </a:p>
          <a:p>
            <a:pPr marL="0" indent="0" algn="just">
              <a:buNone/>
            </a:pPr>
            <a:r>
              <a:rPr lang="cs-CZ" dirty="0" smtClean="0"/>
              <a:t>Občanský </a:t>
            </a:r>
            <a:r>
              <a:rPr lang="cs-CZ" dirty="0"/>
              <a:t>soudní řád upravuje </a:t>
            </a:r>
            <a:r>
              <a:rPr lang="cs-CZ" b="1" dirty="0"/>
              <a:t>postup soudu a účastníků v občanském soudním řízení tak, aby byla zajištěna spravedlivá ochrana soukromých práv a oprávněných zájmů účastníků, jakož i výchova k dodržování smluv a zákonů, k čestnému plnění povinností a k úctě k právům jiných osob</a:t>
            </a:r>
            <a:r>
              <a:rPr lang="cs-CZ" b="1" dirty="0" smtClean="0"/>
              <a:t>.</a:t>
            </a:r>
          </a:p>
          <a:p>
            <a:pPr marL="0" indent="0" algn="just">
              <a:buNone/>
            </a:pPr>
            <a:r>
              <a:rPr lang="cs-CZ" dirty="0" smtClean="0"/>
              <a:t>§ 2 </a:t>
            </a:r>
          </a:p>
          <a:p>
            <a:pPr marL="0" indent="0" algn="just">
              <a:buNone/>
            </a:pPr>
            <a:r>
              <a:rPr lang="cs-CZ" dirty="0" smtClean="0"/>
              <a:t>V občanském soudním řízení </a:t>
            </a:r>
            <a:r>
              <a:rPr lang="cs-CZ" b="1" dirty="0" smtClean="0"/>
              <a:t>soudy projednávají a rozhodují spory a jiné právní věci a provádějí výkon rozhodnutí, která nebyla splněna dobrovolně; dbají přitom, aby nedocházelo k porušování práv a právem chráněných zájmů a aby práv nebylo zneužíváno.</a:t>
            </a:r>
          </a:p>
          <a:p>
            <a:pPr marL="0" indent="0" algn="just">
              <a:buNone/>
            </a:pPr>
            <a:r>
              <a:rPr lang="cs-CZ" dirty="0" smtClean="0"/>
              <a:t> § 3 </a:t>
            </a:r>
            <a:r>
              <a:rPr lang="cs-CZ" b="1" dirty="0" smtClean="0"/>
              <a:t>Občanské soudní řízení je jednou ze záruk spravedlnosti a práva, slouží upevňování a rozvíjení </a:t>
            </a:r>
            <a:r>
              <a:rPr lang="cs-CZ" dirty="0" smtClean="0"/>
              <a:t>zásad soukromého práva. Každý se může domáhat u soudu ochrany soukromého práva, které bylo ohroženo nebo porušeno.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5407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PRÁVO I - POJEM PRÁVO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Právo </a:t>
            </a:r>
            <a:r>
              <a:rPr lang="cs-CZ" sz="2000" b="1" dirty="0" smtClean="0"/>
              <a:t>pozitivní</a:t>
            </a:r>
            <a:r>
              <a:rPr lang="cs-CZ" sz="2000" dirty="0" smtClean="0"/>
              <a:t> platné (de </a:t>
            </a:r>
            <a:r>
              <a:rPr lang="cs-CZ" sz="2000" dirty="0" err="1" smtClean="0"/>
              <a:t>lege</a:t>
            </a:r>
            <a:r>
              <a:rPr lang="cs-CZ" sz="2000" dirty="0" smtClean="0"/>
              <a:t> lata) x právo </a:t>
            </a:r>
            <a:r>
              <a:rPr lang="cs-CZ" sz="2000" b="1" dirty="0" smtClean="0"/>
              <a:t>přirozené</a:t>
            </a:r>
            <a:r>
              <a:rPr lang="cs-CZ" sz="2000" dirty="0" smtClean="0"/>
              <a:t> (de </a:t>
            </a:r>
            <a:r>
              <a:rPr lang="cs-CZ" sz="2000" dirty="0" err="1" smtClean="0"/>
              <a:t>lege</a:t>
            </a:r>
            <a:r>
              <a:rPr lang="cs-CZ" sz="2000" dirty="0" smtClean="0"/>
              <a:t> </a:t>
            </a:r>
            <a:r>
              <a:rPr lang="cs-CZ" sz="2000" dirty="0" err="1" smtClean="0"/>
              <a:t>ferenda</a:t>
            </a:r>
            <a:r>
              <a:rPr lang="cs-CZ" sz="2000" dirty="0" smtClean="0"/>
              <a:t>) </a:t>
            </a:r>
            <a:endParaRPr lang="cs-CZ" sz="2500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Právní vědomí (efektivnost práva)</a:t>
            </a:r>
            <a:r>
              <a:rPr lang="cs-CZ" sz="2000" dirty="0" smtClean="0"/>
              <a:t>:</a:t>
            </a:r>
          </a:p>
          <a:p>
            <a:pPr marL="457200" indent="-457200">
              <a:buAutoNum type="alphaLcParenR"/>
            </a:pPr>
            <a:r>
              <a:rPr lang="cs-CZ" sz="2000" dirty="0" smtClean="0"/>
              <a:t>obecná znalost práva</a:t>
            </a:r>
          </a:p>
          <a:p>
            <a:pPr marL="457200" indent="-457200">
              <a:buAutoNum type="alphaLcParenR"/>
            </a:pPr>
            <a:r>
              <a:rPr lang="cs-CZ" sz="2000" dirty="0" smtClean="0"/>
              <a:t>akceptace obsahu práva - názory na to co je spravedlivé, veřejné mínění</a:t>
            </a:r>
          </a:p>
          <a:p>
            <a:pPr marL="457200" indent="-457200">
              <a:buAutoNum type="alphaLcParenR"/>
            </a:pPr>
            <a:r>
              <a:rPr lang="cs-CZ" sz="2000" dirty="0" smtClean="0"/>
              <a:t>Míra souhlasu společností s výší legálních sankcí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Právo a mravnost</a:t>
            </a:r>
          </a:p>
          <a:p>
            <a:pPr>
              <a:buNone/>
            </a:pPr>
            <a:r>
              <a:rPr lang="cs-CZ" sz="2000" dirty="0" smtClean="0"/>
              <a:t>„</a:t>
            </a:r>
            <a:r>
              <a:rPr lang="cs-CZ" sz="2000" b="1" dirty="0" smtClean="0"/>
              <a:t>Právo je minimem morálky</a:t>
            </a:r>
            <a:r>
              <a:rPr lang="cs-CZ" sz="2000" dirty="0" smtClean="0"/>
              <a:t>“</a:t>
            </a:r>
          </a:p>
          <a:p>
            <a:pPr>
              <a:buNone/>
            </a:pPr>
            <a:r>
              <a:rPr lang="cs-CZ" sz="2000" dirty="0" smtClean="0"/>
              <a:t>„právo je </a:t>
            </a:r>
            <a:r>
              <a:rPr lang="cs-CZ" sz="2000" b="1" dirty="0" smtClean="0"/>
              <a:t>přísnější pokud jde o následky porušení pravidel</a:t>
            </a:r>
            <a:r>
              <a:rPr lang="cs-CZ" sz="2000" dirty="0" smtClean="0"/>
              <a:t>, ale je </a:t>
            </a:r>
            <a:r>
              <a:rPr lang="cs-CZ" sz="2000" b="1" dirty="0" smtClean="0"/>
              <a:t>méně přísné co do náročnosti požadavků </a:t>
            </a:r>
            <a:r>
              <a:rPr lang="cs-CZ" sz="2000" dirty="0" smtClean="0"/>
              <a:t>na lidské chování“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Právo </a:t>
            </a:r>
            <a:r>
              <a:rPr lang="cs-CZ" sz="2000" b="1" dirty="0"/>
              <a:t>je systém hodnocený i hodnotící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Zásada „</a:t>
            </a:r>
            <a:r>
              <a:rPr lang="cs-CZ" sz="2000" b="1" dirty="0" err="1" smtClean="0"/>
              <a:t>pacta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sunt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servanda</a:t>
            </a:r>
            <a:r>
              <a:rPr lang="cs-CZ" sz="2000" dirty="0" smtClean="0"/>
              <a:t>“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435</Words>
  <Application>Microsoft Office PowerPoint</Application>
  <PresentationFormat>Předvádění na obrazovce (4:3)</PresentationFormat>
  <Paragraphs>84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sady Office</vt:lpstr>
      <vt:lpstr>PRÁVO I</vt:lpstr>
      <vt:lpstr>PRÁVO I - POJEM PRÁVO</vt:lpstr>
      <vt:lpstr>PRÁVO I - POJEM PRÁVO</vt:lpstr>
      <vt:lpstr>PRÁVO I - POJEM PRÁVO</vt:lpstr>
      <vt:lpstr>PRÁVO I - POJEM PRÁVO</vt:lpstr>
      <vt:lpstr>PRÁVO I - POJEM PRÁVO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Šmejkal</dc:creator>
  <cp:lastModifiedBy>uzivatel</cp:lastModifiedBy>
  <cp:revision>43</cp:revision>
  <dcterms:created xsi:type="dcterms:W3CDTF">2015-10-04T18:04:49Z</dcterms:created>
  <dcterms:modified xsi:type="dcterms:W3CDTF">2017-10-17T14:15:19Z</dcterms:modified>
</cp:coreProperties>
</file>