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62" r:id="rId4"/>
    <p:sldId id="263" r:id="rId5"/>
    <p:sldId id="270" r:id="rId6"/>
    <p:sldId id="265" r:id="rId7"/>
    <p:sldId id="266" r:id="rId8"/>
    <p:sldId id="274" r:id="rId9"/>
    <p:sldId id="267" r:id="rId10"/>
    <p:sldId id="261" r:id="rId11"/>
    <p:sldId id="269" r:id="rId12"/>
    <p:sldId id="268" r:id="rId13"/>
    <p:sldId id="271" r:id="rId14"/>
    <p:sldId id="272" r:id="rId15"/>
  </p:sldIdLst>
  <p:sldSz cx="9144000" cy="6858000" type="screen4x3"/>
  <p:notesSz cx="6858000" cy="9144000"/>
  <p:custDataLst>
    <p:tags r:id="rId18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io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3EB"/>
    <a:srgbClr val="E9EBF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70" autoAdjust="0"/>
    <p:restoredTop sz="94400" autoAdjust="0"/>
  </p:normalViewPr>
  <p:slideViewPr>
    <p:cSldViewPr>
      <p:cViewPr varScale="1">
        <p:scale>
          <a:sx n="158" d="100"/>
          <a:sy n="158" d="100"/>
        </p:scale>
        <p:origin x="225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1" d="100"/>
          <a:sy n="121" d="100"/>
        </p:scale>
        <p:origin x="4938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200" b="1" noProof="0" dirty="0">
                <a:latin typeface="Cambria Math" panose="02040503050406030204" pitchFamily="18" charset="0"/>
                <a:ea typeface="Cambria Math" panose="02040503050406030204" pitchFamily="18" charset="0"/>
              </a:rPr>
              <a:t>Twenty-year zero coupon bond</a:t>
            </a:r>
          </a:p>
        </c:rich>
      </c:tx>
      <c:layout>
        <c:manualLayout>
          <c:xMode val="edge"/>
          <c:yMode val="edge"/>
          <c:x val="0.22221201434204021"/>
          <c:y val="9.07814739810178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Price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List1!$B$4:$B$64</c:f>
              <c:numCache>
                <c:formatCode>General</c:formatCode>
                <c:ptCount val="61"/>
                <c:pt idx="0">
                  <c:v>-1</c:v>
                </c:pt>
                <c:pt idx="1">
                  <c:v>-0.9</c:v>
                </c:pt>
                <c:pt idx="2">
                  <c:v>-0.8</c:v>
                </c:pt>
                <c:pt idx="3">
                  <c:v>-0.7</c:v>
                </c:pt>
                <c:pt idx="4">
                  <c:v>-0.6</c:v>
                </c:pt>
                <c:pt idx="5">
                  <c:v>-0.5</c:v>
                </c:pt>
                <c:pt idx="6">
                  <c:v>-0.4</c:v>
                </c:pt>
                <c:pt idx="7">
                  <c:v>-0.3</c:v>
                </c:pt>
                <c:pt idx="8">
                  <c:v>-0.2</c:v>
                </c:pt>
                <c:pt idx="9">
                  <c:v>-0.1</c:v>
                </c:pt>
                <c:pt idx="10">
                  <c:v>0</c:v>
                </c:pt>
                <c:pt idx="11">
                  <c:v>0.1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  <c:pt idx="17">
                  <c:v>0.7</c:v>
                </c:pt>
                <c:pt idx="18">
                  <c:v>0.8</c:v>
                </c:pt>
                <c:pt idx="19">
                  <c:v>0.9</c:v>
                </c:pt>
                <c:pt idx="20">
                  <c:v>1</c:v>
                </c:pt>
                <c:pt idx="21">
                  <c:v>1.1000000000000001</c:v>
                </c:pt>
                <c:pt idx="22">
                  <c:v>1.2</c:v>
                </c:pt>
                <c:pt idx="23">
                  <c:v>1.3</c:v>
                </c:pt>
                <c:pt idx="24">
                  <c:v>1.4</c:v>
                </c:pt>
                <c:pt idx="25">
                  <c:v>1.5</c:v>
                </c:pt>
                <c:pt idx="26">
                  <c:v>1.6</c:v>
                </c:pt>
                <c:pt idx="27">
                  <c:v>1.7</c:v>
                </c:pt>
                <c:pt idx="28">
                  <c:v>1.8</c:v>
                </c:pt>
                <c:pt idx="29">
                  <c:v>1.9</c:v>
                </c:pt>
                <c:pt idx="30">
                  <c:v>2</c:v>
                </c:pt>
                <c:pt idx="31">
                  <c:v>2.1</c:v>
                </c:pt>
                <c:pt idx="32">
                  <c:v>2.2000000000000002</c:v>
                </c:pt>
                <c:pt idx="33">
                  <c:v>2.2999999999999998</c:v>
                </c:pt>
                <c:pt idx="34">
                  <c:v>2.4</c:v>
                </c:pt>
                <c:pt idx="35">
                  <c:v>2.5</c:v>
                </c:pt>
                <c:pt idx="36">
                  <c:v>2.6</c:v>
                </c:pt>
                <c:pt idx="37">
                  <c:v>2.7</c:v>
                </c:pt>
                <c:pt idx="38">
                  <c:v>2.8</c:v>
                </c:pt>
                <c:pt idx="39">
                  <c:v>2.9</c:v>
                </c:pt>
                <c:pt idx="40">
                  <c:v>3</c:v>
                </c:pt>
                <c:pt idx="41">
                  <c:v>3.1</c:v>
                </c:pt>
                <c:pt idx="42">
                  <c:v>3.2</c:v>
                </c:pt>
                <c:pt idx="43">
                  <c:v>3.3</c:v>
                </c:pt>
                <c:pt idx="44">
                  <c:v>3.4</c:v>
                </c:pt>
                <c:pt idx="45">
                  <c:v>3.5</c:v>
                </c:pt>
                <c:pt idx="46">
                  <c:v>3.6</c:v>
                </c:pt>
                <c:pt idx="47">
                  <c:v>3.7</c:v>
                </c:pt>
                <c:pt idx="48">
                  <c:v>3.8</c:v>
                </c:pt>
                <c:pt idx="49">
                  <c:v>3.9</c:v>
                </c:pt>
                <c:pt idx="50">
                  <c:v>4</c:v>
                </c:pt>
                <c:pt idx="51">
                  <c:v>4.0999999999999996</c:v>
                </c:pt>
                <c:pt idx="52">
                  <c:v>4.2</c:v>
                </c:pt>
                <c:pt idx="53">
                  <c:v>4.3</c:v>
                </c:pt>
                <c:pt idx="54">
                  <c:v>4.4000000000000004</c:v>
                </c:pt>
                <c:pt idx="55">
                  <c:v>4.5</c:v>
                </c:pt>
                <c:pt idx="56">
                  <c:v>4.5999999999999996</c:v>
                </c:pt>
                <c:pt idx="57">
                  <c:v>4.7</c:v>
                </c:pt>
                <c:pt idx="58">
                  <c:v>4.8</c:v>
                </c:pt>
                <c:pt idx="59">
                  <c:v>4.9000000000000004</c:v>
                </c:pt>
                <c:pt idx="60">
                  <c:v>5</c:v>
                </c:pt>
              </c:numCache>
            </c:numRef>
          </c:cat>
          <c:val>
            <c:numRef>
              <c:f>List1!$D$4:$D$64</c:f>
              <c:numCache>
                <c:formatCode>0.00</c:formatCode>
                <c:ptCount val="61"/>
                <c:pt idx="0">
                  <c:v>122.26329843071207</c:v>
                </c:pt>
                <c:pt idx="1">
                  <c:v>119.81933648364485</c:v>
                </c:pt>
                <c:pt idx="2">
                  <c:v>117.42661906944774</c:v>
                </c:pt>
                <c:pt idx="3">
                  <c:v>115.08402166101759</c:v>
                </c:pt>
                <c:pt idx="4">
                  <c:v>112.79044550418229</c:v>
                </c:pt>
                <c:pt idx="5">
                  <c:v>110.54481700194589</c:v>
                </c:pt>
                <c:pt idx="6">
                  <c:v>108.34608711404222</c:v>
                </c:pt>
                <c:pt idx="7">
                  <c:v>106.19323077140309</c:v>
                </c:pt>
                <c:pt idx="8">
                  <c:v>104.0852463051547</c:v>
                </c:pt>
                <c:pt idx="9">
                  <c:v>102.02115488976816</c:v>
                </c:pt>
                <c:pt idx="10">
                  <c:v>100</c:v>
                </c:pt>
                <c:pt idx="11">
                  <c:v>98.020846881267516</c:v>
                </c:pt>
                <c:pt idx="12">
                  <c:v>96.082782033112309</c:v>
                </c:pt>
                <c:pt idx="13">
                  <c:v>94.184912705421212</c:v>
                </c:pt>
                <c:pt idx="14">
                  <c:v>92.326366407067155</c:v>
                </c:pt>
                <c:pt idx="15">
                  <c:v>90.506290426665345</c:v>
                </c:pt>
                <c:pt idx="16">
                  <c:v>88.723851365119216</c:v>
                </c:pt>
                <c:pt idx="17">
                  <c:v>86.978234679671047</c:v>
                </c:pt>
                <c:pt idx="18">
                  <c:v>85.268644239146383</c:v>
                </c:pt>
                <c:pt idx="19">
                  <c:v>83.594301890122864</c:v>
                </c:pt>
                <c:pt idx="20">
                  <c:v>81.954447033729537</c:v>
                </c:pt>
                <c:pt idx="21">
                  <c:v>80.348336212820016</c:v>
                </c:pt>
                <c:pt idx="22">
                  <c:v>78.77524270924296</c:v>
                </c:pt>
                <c:pt idx="23">
                  <c:v>77.234456150963368</c:v>
                </c:pt>
                <c:pt idx="24">
                  <c:v>75.725282128776442</c:v>
                </c:pt>
                <c:pt idx="25">
                  <c:v>74.247041822377312</c:v>
                </c:pt>
                <c:pt idx="26">
                  <c:v>72.799071635541793</c:v>
                </c:pt>
                <c:pt idx="27">
                  <c:v>71.380722840198132</c:v>
                </c:pt>
                <c:pt idx="28">
                  <c:v>69.991361229151423</c:v>
                </c:pt>
                <c:pt idx="29">
                  <c:v>68.63036677725519</c:v>
                </c:pt>
                <c:pt idx="30">
                  <c:v>67.297133310805776</c:v>
                </c:pt>
                <c:pt idx="31">
                  <c:v>65.991068184960653</c:v>
                </c:pt>
                <c:pt idx="32">
                  <c:v>64.711591968971518</c:v>
                </c:pt>
                <c:pt idx="33">
                  <c:v>63.458138139042198</c:v>
                </c:pt>
                <c:pt idx="34">
                  <c:v>62.230152778611426</c:v>
                </c:pt>
                <c:pt idx="35">
                  <c:v>61.027094285883038</c:v>
                </c:pt>
                <c:pt idx="36">
                  <c:v>59.848433088413081</c:v>
                </c:pt>
                <c:pt idx="37">
                  <c:v>58.693651364583509</c:v>
                </c:pt>
                <c:pt idx="38">
                  <c:v>57.562242771784966</c:v>
                </c:pt>
                <c:pt idx="39">
                  <c:v>56.453712181145022</c:v>
                </c:pt>
                <c:pt idx="40">
                  <c:v>55.3675754186335</c:v>
                </c:pt>
                <c:pt idx="41">
                  <c:v>54.303359012390182</c:v>
                </c:pt>
                <c:pt idx="42">
                  <c:v>53.260599946115818</c:v>
                </c:pt>
                <c:pt idx="43">
                  <c:v>52.238845418378126</c:v>
                </c:pt>
                <c:pt idx="44">
                  <c:v>51.237652607682371</c:v>
                </c:pt>
                <c:pt idx="45">
                  <c:v>50.256588443167068</c:v>
                </c:pt>
                <c:pt idx="46">
                  <c:v>49.295229380779915</c:v>
                </c:pt>
                <c:pt idx="47">
                  <c:v>48.353161184803227</c:v>
                </c:pt>
                <c:pt idx="48">
                  <c:v>47.429978714590519</c:v>
                </c:pt>
                <c:pt idx="49">
                  <c:v>46.525285716390989</c:v>
                </c:pt>
                <c:pt idx="50">
                  <c:v>45.638694620129208</c:v>
                </c:pt>
                <c:pt idx="51">
                  <c:v>44.769826341024888</c:v>
                </c:pt>
                <c:pt idx="52">
                  <c:v>43.918310085924944</c:v>
                </c:pt>
                <c:pt idx="53">
                  <c:v>43.083783164239343</c:v>
                </c:pt>
                <c:pt idx="54">
                  <c:v>42.265890803359902</c:v>
                </c:pt>
                <c:pt idx="55">
                  <c:v>41.464285968458455</c:v>
                </c:pt>
                <c:pt idx="56">
                  <c:v>40.678629186549443</c:v>
                </c:pt>
                <c:pt idx="57">
                  <c:v>39.90858837471918</c:v>
                </c:pt>
                <c:pt idx="58">
                  <c:v>39.153838672411972</c:v>
                </c:pt>
                <c:pt idx="59">
                  <c:v>38.414062277681175</c:v>
                </c:pt>
                <c:pt idx="60">
                  <c:v>37.688948287300057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CD-412B-80E4-FC1FFA8EA2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1639696"/>
        <c:axId val="311637776"/>
      </c:lineChart>
      <c:catAx>
        <c:axId val="3116396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800" noProof="0" dirty="0"/>
                  <a:t>Yield (</a:t>
                </a:r>
                <a:r>
                  <a:rPr lang="cs-CZ" sz="800" noProof="0" dirty="0"/>
                  <a:t>r,</a:t>
                </a:r>
                <a:r>
                  <a:rPr lang="en-GB" sz="800" noProof="0" dirty="0"/>
                  <a:t>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637776"/>
        <c:crossesAt val="0"/>
        <c:auto val="0"/>
        <c:lblAlgn val="ctr"/>
        <c:lblOffset val="100"/>
        <c:tickLblSkip val="10"/>
        <c:tickMarkSkip val="10"/>
        <c:noMultiLvlLbl val="0"/>
      </c:catAx>
      <c:valAx>
        <c:axId val="311637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800" dirty="0"/>
                  <a:t>P</a:t>
                </a:r>
                <a:r>
                  <a:rPr lang="en-US" sz="800" dirty="0"/>
                  <a:t>rice</a:t>
                </a:r>
                <a:r>
                  <a:rPr lang="cs-CZ" sz="800" dirty="0"/>
                  <a:t> (P,€)</a:t>
                </a:r>
                <a:endParaRPr lang="en-US" sz="8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  <a:prstDash val="sys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639696"/>
        <c:crossesAt val="0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830051B-D5FE-8F3F-33FC-AEF85ABF2D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F58A7F0-2FF0-384C-C685-8D9EB424D0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B33D0-046A-48C9-9C40-0F1B88B1AFC8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76397AD-92BB-E223-03A9-C6D21747FF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ED61189-9DA8-BAB3-AEAC-7A998E40F2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3AE2A-4FFA-4FDE-B167-6084007909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636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68C38-A214-4E80-B1E3-D2FE07F8DD81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0B50C-4808-4AAD-8732-12ADE8A5B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Ztlumené efekty: 2,3,4</a:t>
            </a:r>
          </a:p>
          <a:p>
            <a:r>
              <a:rPr lang="cs-CZ" dirty="0"/>
              <a:t>Odstranit srážku kamionu: snímek 8, 1:33 – 1:45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5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6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08304" y="6172200"/>
            <a:ext cx="1828800" cy="365125"/>
          </a:xfrm>
        </p:spPr>
        <p:txBody>
          <a:bodyPr/>
          <a:lstStyle>
            <a:lvl1pPr>
              <a:defRPr sz="1200" b="1"/>
            </a:lvl1pPr>
          </a:lstStyle>
          <a:p>
            <a:fld id="{DFE5482F-2F05-49C5-9E15-73F945A412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51520" y="210314"/>
            <a:ext cx="6512511" cy="648072"/>
          </a:xfrm>
        </p:spPr>
        <p:txBody>
          <a:bodyPr/>
          <a:lstStyle>
            <a:lvl1pPr marL="0" indent="0" algn="l">
              <a:buFontTx/>
              <a:buNone/>
              <a:defRPr sz="2800"/>
            </a:lvl1pPr>
          </a:lstStyle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2042512"/>
            <a:ext cx="6400800" cy="347472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</p:sldLayoutIdLst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u="none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4.png"/><Relationship Id="rId18" Type="http://schemas.openxmlformats.org/officeDocument/2006/relationships/chart" Target="../charts/chart1.xml"/><Relationship Id="rId21" Type="http://schemas.openxmlformats.org/officeDocument/2006/relationships/image" Target="../media/image760.png"/><Relationship Id="rId12" Type="http://schemas.openxmlformats.org/officeDocument/2006/relationships/image" Target="../media/image53.png"/><Relationship Id="rId20" Type="http://schemas.openxmlformats.org/officeDocument/2006/relationships/image" Target="../media/image75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2.png"/><Relationship Id="rId15" Type="http://schemas.openxmlformats.org/officeDocument/2006/relationships/chart" Target="../charts/chart1.xml"/><Relationship Id="rId10" Type="http://schemas.openxmlformats.org/officeDocument/2006/relationships/image" Target="../media/image51.png"/><Relationship Id="rId19" Type="http://schemas.openxmlformats.org/officeDocument/2006/relationships/image" Target="../media/image730.png"/><Relationship Id="rId9" Type="http://schemas.openxmlformats.org/officeDocument/2006/relationships/image" Target="../media/image50.png"/><Relationship Id="rId14" Type="http://schemas.openxmlformats.org/officeDocument/2006/relationships/image" Target="../media/image75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7.png"/><Relationship Id="rId18" Type="http://schemas.openxmlformats.org/officeDocument/2006/relationships/image" Target="../media/image80.png"/><Relationship Id="rId21" Type="http://schemas.openxmlformats.org/officeDocument/2006/relationships/image" Target="../media/image84.png"/><Relationship Id="rId17" Type="http://schemas.openxmlformats.org/officeDocument/2006/relationships/image" Target="../media/image79.png"/><Relationship Id="rId16" Type="http://schemas.openxmlformats.org/officeDocument/2006/relationships/image" Target="../media/image78.png"/><Relationship Id="rId20" Type="http://schemas.openxmlformats.org/officeDocument/2006/relationships/image" Target="../media/image83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82.png"/><Relationship Id="rId19" Type="http://schemas.openxmlformats.org/officeDocument/2006/relationships/image" Target="../media/image81.png"/><Relationship Id="rId14" Type="http://schemas.openxmlformats.org/officeDocument/2006/relationships/image" Target="../media/image740.png"/></Relationships>
</file>

<file path=ppt/slides/_rels/slide12.xml.rels><?xml version="1.0" encoding="UTF-8" standalone="yes"?>
<Relationships xmlns="http://schemas.openxmlformats.org/package/2006/relationships"><Relationship Id="rId21" Type="http://schemas.openxmlformats.org/officeDocument/2006/relationships/image" Target="../media/image550.png"/><Relationship Id="rId20" Type="http://schemas.openxmlformats.org/officeDocument/2006/relationships/image" Target="../media/image540.png"/><Relationship Id="rId1" Type="http://schemas.openxmlformats.org/officeDocument/2006/relationships/slideLayout" Target="../slideLayouts/slideLayout2.xml"/><Relationship Id="rId22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18" Type="http://schemas.openxmlformats.org/officeDocument/2006/relationships/image" Target="../media/image87.png"/><Relationship Id="rId17" Type="http://schemas.openxmlformats.org/officeDocument/2006/relationships/image" Target="../media/image86.png"/><Relationship Id="rId20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8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8" Type="http://schemas.openxmlformats.org/officeDocument/2006/relationships/image" Target="../media/image5.png"/><Relationship Id="rId26" Type="http://schemas.openxmlformats.org/officeDocument/2006/relationships/image" Target="../media/image13.png"/><Relationship Id="rId21" Type="http://schemas.openxmlformats.org/officeDocument/2006/relationships/image" Target="../media/image8.png"/><Relationship Id="rId17" Type="http://schemas.openxmlformats.org/officeDocument/2006/relationships/image" Target="../media/image4.png"/><Relationship Id="rId25" Type="http://schemas.openxmlformats.org/officeDocument/2006/relationships/image" Target="../media/image12.png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11.png"/><Relationship Id="rId23" Type="http://schemas.openxmlformats.org/officeDocument/2006/relationships/image" Target="../media/image10.png"/><Relationship Id="rId19" Type="http://schemas.openxmlformats.org/officeDocument/2006/relationships/image" Target="../media/image6.png"/><Relationship Id="rId22" Type="http://schemas.openxmlformats.org/officeDocument/2006/relationships/image" Target="../media/image9.png"/><Relationship Id="rId27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8.png"/><Relationship Id="rId10" Type="http://schemas.openxmlformats.org/officeDocument/2006/relationships/image" Target="../media/image17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6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20.png"/><Relationship Id="rId1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4.png"/><Relationship Id="rId25" Type="http://schemas.openxmlformats.org/officeDocument/2006/relationships/image" Target="../media/image23.png"/><Relationship Id="rId17" Type="http://schemas.openxmlformats.org/officeDocument/2006/relationships/image" Target="../media/image240.png"/><Relationship Id="rId16" Type="http://schemas.openxmlformats.org/officeDocument/2006/relationships/image" Target="../media/image230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29.png"/><Relationship Id="rId15" Type="http://schemas.openxmlformats.org/officeDocument/2006/relationships/image" Target="../media/image22.png"/><Relationship Id="rId23" Type="http://schemas.openxmlformats.org/officeDocument/2006/relationships/image" Target="../media/image28.png"/><Relationship Id="rId1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2.png"/><Relationship Id="rId21" Type="http://schemas.openxmlformats.org/officeDocument/2006/relationships/image" Target="../media/image310.png"/><Relationship Id="rId17" Type="http://schemas.openxmlformats.org/officeDocument/2006/relationships/image" Target="../media/image31.png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35.png"/><Relationship Id="rId15" Type="http://schemas.openxmlformats.org/officeDocument/2006/relationships/image" Target="../media/image25.png"/><Relationship Id="rId23" Type="http://schemas.openxmlformats.org/officeDocument/2006/relationships/image" Target="../media/image27.png"/><Relationship Id="rId19" Type="http://schemas.openxmlformats.org/officeDocument/2006/relationships/image" Target="../media/image33.png"/><Relationship Id="rId22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.png"/><Relationship Id="rId21" Type="http://schemas.openxmlformats.org/officeDocument/2006/relationships/image" Target="../media/image43.png"/><Relationship Id="rId17" Type="http://schemas.openxmlformats.org/officeDocument/2006/relationships/image" Target="../media/image39.png"/><Relationship Id="rId25" Type="http://schemas.openxmlformats.org/officeDocument/2006/relationships/image" Target="../media/image47.png"/><Relationship Id="rId16" Type="http://schemas.openxmlformats.org/officeDocument/2006/relationships/image" Target="../media/image38.png"/><Relationship Id="rId20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46.png"/><Relationship Id="rId15" Type="http://schemas.openxmlformats.org/officeDocument/2006/relationships/image" Target="../media/image37.png"/><Relationship Id="rId23" Type="http://schemas.openxmlformats.org/officeDocument/2006/relationships/image" Target="../media/image45.png"/><Relationship Id="rId19" Type="http://schemas.openxmlformats.org/officeDocument/2006/relationships/image" Target="../media/image41.png"/><Relationship Id="rId14" Type="http://schemas.openxmlformats.org/officeDocument/2006/relationships/image" Target="../media/image36.png"/><Relationship Id="rId22" Type="http://schemas.openxmlformats.org/officeDocument/2006/relationships/image" Target="../media/image44.png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image" Target="../media/image48.png"/><Relationship Id="rId39" Type="http://schemas.openxmlformats.org/officeDocument/2006/relationships/image" Target="../media/image66.png"/><Relationship Id="rId21" Type="http://schemas.openxmlformats.org/officeDocument/2006/relationships/image" Target="../media/image370.png"/><Relationship Id="rId34" Type="http://schemas.openxmlformats.org/officeDocument/2006/relationships/image" Target="../media/image62.png"/><Relationship Id="rId42" Type="http://schemas.openxmlformats.org/officeDocument/2006/relationships/image" Target="../media/image69.png"/><Relationship Id="rId25" Type="http://schemas.openxmlformats.org/officeDocument/2006/relationships/image" Target="../media/image470.png"/><Relationship Id="rId33" Type="http://schemas.openxmlformats.org/officeDocument/2006/relationships/image" Target="../media/image61.png"/><Relationship Id="rId20" Type="http://schemas.openxmlformats.org/officeDocument/2006/relationships/image" Target="../media/image360.png"/><Relationship Id="rId29" Type="http://schemas.openxmlformats.org/officeDocument/2006/relationships/image" Target="../media/image57.png"/><Relationship Id="rId41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430.png"/><Relationship Id="rId32" Type="http://schemas.openxmlformats.org/officeDocument/2006/relationships/image" Target="../media/image60.png"/><Relationship Id="rId37" Type="http://schemas.openxmlformats.org/officeDocument/2006/relationships/image" Target="../media/image65.png"/><Relationship Id="rId40" Type="http://schemas.openxmlformats.org/officeDocument/2006/relationships/image" Target="../media/image67.png"/><Relationship Id="rId45" Type="http://schemas.openxmlformats.org/officeDocument/2006/relationships/image" Target="../media/image72.png"/><Relationship Id="rId23" Type="http://schemas.openxmlformats.org/officeDocument/2006/relationships/image" Target="../media/image420.png"/><Relationship Id="rId28" Type="http://schemas.openxmlformats.org/officeDocument/2006/relationships/image" Target="../media/image56.png"/><Relationship Id="rId36" Type="http://schemas.openxmlformats.org/officeDocument/2006/relationships/image" Target="../media/image64.png"/><Relationship Id="rId49" Type="http://schemas.openxmlformats.org/officeDocument/2006/relationships/image" Target="../media/image76.png"/><Relationship Id="rId31" Type="http://schemas.openxmlformats.org/officeDocument/2006/relationships/image" Target="../media/image59.png"/><Relationship Id="rId44" Type="http://schemas.openxmlformats.org/officeDocument/2006/relationships/image" Target="../media/image71.png"/><Relationship Id="rId22" Type="http://schemas.openxmlformats.org/officeDocument/2006/relationships/image" Target="../media/image410.png"/><Relationship Id="rId27" Type="http://schemas.openxmlformats.org/officeDocument/2006/relationships/image" Target="../media/image55.png"/><Relationship Id="rId30" Type="http://schemas.openxmlformats.org/officeDocument/2006/relationships/image" Target="../media/image58.png"/><Relationship Id="rId35" Type="http://schemas.openxmlformats.org/officeDocument/2006/relationships/image" Target="../media/image63.png"/><Relationship Id="rId43" Type="http://schemas.openxmlformats.org/officeDocument/2006/relationships/image" Target="../media/image70.png"/><Relationship Id="rId48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4000" y="2448000"/>
            <a:ext cx="1440000" cy="360000"/>
          </a:xfrm>
        </p:spPr>
        <p:txBody>
          <a:bodyPr/>
          <a:lstStyle/>
          <a:p>
            <a:pPr algn="l"/>
            <a:r>
              <a:rPr lang="en-GB" sz="1800" dirty="0">
                <a:solidFill>
                  <a:srgbClr val="7030A0"/>
                </a:solidFill>
              </a:rPr>
              <a:t>Lesson 1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16000" y="2700000"/>
            <a:ext cx="6121316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Essentials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of bond pricing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000" y="468000"/>
            <a:ext cx="3600000" cy="86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800" b="1" dirty="0"/>
              <a:t>Institute of Economic Studies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Faculty of Social Sciences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Charles University in Prague</a:t>
            </a:r>
          </a:p>
        </p:txBody>
      </p:sp>
      <p:sp>
        <p:nvSpPr>
          <p:cNvPr id="12" name="Podnadpis 2"/>
          <p:cNvSpPr>
            <a:spLocks noGrp="1"/>
          </p:cNvSpPr>
          <p:nvPr/>
        </p:nvSpPr>
        <p:spPr>
          <a:xfrm>
            <a:off x="5544720" y="5292000"/>
            <a:ext cx="3419768" cy="396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/>
              <a:t>Financial markets instruments </a:t>
            </a:r>
            <a:endParaRPr lang="en-GB" sz="1800" b="1" dirty="0">
              <a:solidFill>
                <a:srgbClr val="C0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40000"/>
            <a:ext cx="1293444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3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10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Price-yield relationship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864000"/>
            <a:ext cx="311433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Closed form formulas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6265683" y="2272489"/>
                <a:ext cx="2626797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61950" indent="-361950">
                  <a:tabLst>
                    <a:tab pos="271463" algn="l"/>
                  </a:tabLst>
                </a:pP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</a:t>
                </a: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coupon rate</a:t>
                </a:r>
              </a:p>
              <a:p>
                <a:pPr marL="444500" indent="-444500">
                  <a:tabLst>
                    <a:tab pos="271463" algn="l"/>
                  </a:tabLst>
                </a:pP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… coupon and discounting frequency</a:t>
                </a:r>
              </a:p>
              <a:p>
                <a:pPr marL="444500" indent="-444500">
                  <a:tabLst>
                    <a:tab pos="271463" algn="l"/>
                  </a:tabLst>
                </a:pP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… discount rate (yield to maturity</a:t>
                </a:r>
              </a:p>
              <a:p>
                <a:pPr marL="361950" indent="-361950">
                  <a:tabLst>
                    <a:tab pos="271463" algn="l"/>
                  </a:tabLst>
                </a:pP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sz="1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nominal value </a:t>
                </a:r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5683" y="2272489"/>
                <a:ext cx="2626797" cy="1384995"/>
              </a:xfrm>
              <a:prstGeom prst="rect">
                <a:avLst/>
              </a:prstGeom>
              <a:blipFill>
                <a:blip r:embed="rId9"/>
                <a:stretch>
                  <a:fillRect t="-1322" b="-308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ovéPole 19"/>
          <p:cNvSpPr txBox="1"/>
          <p:nvPr/>
        </p:nvSpPr>
        <p:spPr>
          <a:xfrm>
            <a:off x="864000" y="4068000"/>
            <a:ext cx="558020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Properties of the price-yield relationship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4F0F766B-BE65-4257-03B9-20643019E113}"/>
                  </a:ext>
                </a:extLst>
              </p:cNvPr>
              <p:cNvSpPr txBox="1"/>
              <p:nvPr/>
            </p:nvSpPr>
            <p:spPr>
              <a:xfrm>
                <a:off x="1547879" y="1495168"/>
                <a:ext cx="6264481" cy="5763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𝑐𝑀</m:t>
                          </m:r>
                        </m:num>
                        <m:den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 …+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𝑐𝑀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i="1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cs-CZ" sz="1400" i="1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den>
                          </m:f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1400" i="1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sz="1400" i="1">
                                              <a:latin typeface="Cambria Math"/>
                                              <a:ea typeface="Cambria Math"/>
                                            </a:rPr>
                                            <m:t>1+</m:t>
                                          </m:r>
                                          <m:r>
                                            <a:rPr lang="cs-CZ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  <m:t>𝑇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400" i="1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𝑇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4F0F766B-BE65-4257-03B9-20643019E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879" y="1495168"/>
                <a:ext cx="6264481" cy="5763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5C9987F6-922D-9A8D-B69E-559CBBEA1F79}"/>
                  </a:ext>
                </a:extLst>
              </p:cNvPr>
              <p:cNvSpPr txBox="1"/>
              <p:nvPr/>
            </p:nvSpPr>
            <p:spPr>
              <a:xfrm>
                <a:off x="1548000" y="2281920"/>
                <a:ext cx="4104456" cy="5763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i="1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cs-CZ" sz="1400" i="1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den>
                          </m:f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1400" i="1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sz="1400" i="1">
                                              <a:latin typeface="Cambria Math"/>
                                              <a:ea typeface="Cambria Math"/>
                                            </a:rPr>
                                            <m:t>1+</m:t>
                                          </m:r>
                                          <m:r>
                                            <a:rPr lang="cs-CZ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  <m:r>
                                            <a:rPr lang="cs-CZ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/</m:t>
                                          </m:r>
                                          <m:r>
                                            <a:rPr lang="cs-CZ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  <m:t>𝑇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400" i="1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  <m: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/</m:t>
                                      </m:r>
                                      <m: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𝑚𝑇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5C9987F6-922D-9A8D-B69E-559CBBEA1F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000" y="2281920"/>
                <a:ext cx="4104456" cy="576376"/>
              </a:xfrm>
              <a:prstGeom prst="rect">
                <a:avLst/>
              </a:prstGeom>
              <a:blipFill>
                <a:blip r:embed="rId11"/>
                <a:stretch>
                  <a:fillRect b="-105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968AF66C-2C88-3CBA-0E34-1D4FC9BE8FFB}"/>
                  </a:ext>
                </a:extLst>
              </p:cNvPr>
              <p:cNvSpPr txBox="1"/>
              <p:nvPr/>
            </p:nvSpPr>
            <p:spPr>
              <a:xfrm>
                <a:off x="1548000" y="3043928"/>
                <a:ext cx="2718705" cy="45980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i="1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cs-CZ" sz="1400" i="1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den>
                          </m:f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cs-CZ" sz="140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𝑟𝑇</m:t>
                                  </m:r>
                                </m:sup>
                              </m:sSup>
                            </m:e>
                          </m:d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sz="1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−</m:t>
                              </m:r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𝑟𝑇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968AF66C-2C88-3CBA-0E34-1D4FC9BE8F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000" y="3043928"/>
                <a:ext cx="2718705" cy="45980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>
            <a:extLst>
              <a:ext uri="{FF2B5EF4-FFF2-40B4-BE49-F238E27FC236}">
                <a16:creationId xmlns:a16="http://schemas.microsoft.com/office/drawing/2014/main" id="{79734BEB-701A-12C0-7C12-4D7D290389D1}"/>
              </a:ext>
            </a:extLst>
          </p:cNvPr>
          <p:cNvSpPr txBox="1"/>
          <p:nvPr/>
        </p:nvSpPr>
        <p:spPr>
          <a:xfrm>
            <a:off x="1188000" y="1225680"/>
            <a:ext cx="43201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Annual discounting of annual coupons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440B1B5-B3B7-D768-4B76-3D1A9089A481}"/>
              </a:ext>
            </a:extLst>
          </p:cNvPr>
          <p:cNvSpPr txBox="1"/>
          <p:nvPr/>
        </p:nvSpPr>
        <p:spPr>
          <a:xfrm>
            <a:off x="1187999" y="2002460"/>
            <a:ext cx="504018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Fractional discounting of fractional coupons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BA5AD5F-3813-B4A9-F77B-A1628C50299C}"/>
              </a:ext>
            </a:extLst>
          </p:cNvPr>
          <p:cNvSpPr txBox="1"/>
          <p:nvPr/>
        </p:nvSpPr>
        <p:spPr>
          <a:xfrm>
            <a:off x="1188001" y="2770484"/>
            <a:ext cx="28799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Continuous discounting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EA6C2ACE-C518-7856-5FB6-3D860E59FA63}"/>
              </a:ext>
            </a:extLst>
          </p:cNvPr>
          <p:cNvSpPr txBox="1"/>
          <p:nvPr/>
        </p:nvSpPr>
        <p:spPr>
          <a:xfrm>
            <a:off x="1188000" y="3448452"/>
            <a:ext cx="40151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Par bond and perpetuity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>
                <a:extLst>
                  <a:ext uri="{FF2B5EF4-FFF2-40B4-BE49-F238E27FC236}">
                    <a16:creationId xmlns:a16="http://schemas.microsoft.com/office/drawing/2014/main" id="{AA689BCF-04A9-94B3-B213-36872802523F}"/>
                  </a:ext>
                </a:extLst>
              </p:cNvPr>
              <p:cNvSpPr txBox="1"/>
              <p:nvPr/>
            </p:nvSpPr>
            <p:spPr>
              <a:xfrm>
                <a:off x="1547665" y="3761251"/>
                <a:ext cx="1440159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⇒</m:t>
                      </m:r>
                      <m:r>
                        <a:rPr lang="cs-CZ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i="1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TextovéPole 26">
                <a:extLst>
                  <a:ext uri="{FF2B5EF4-FFF2-40B4-BE49-F238E27FC236}">
                    <a16:creationId xmlns:a16="http://schemas.microsoft.com/office/drawing/2014/main" id="{AA689BCF-04A9-94B3-B213-368728025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5" y="3761251"/>
                <a:ext cx="1440159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>
                <a:extLst>
                  <a:ext uri="{FF2B5EF4-FFF2-40B4-BE49-F238E27FC236}">
                    <a16:creationId xmlns:a16="http://schemas.microsoft.com/office/drawing/2014/main" id="{CF6C1979-B90C-C87D-E78C-098455CD3138}"/>
                  </a:ext>
                </a:extLst>
              </p:cNvPr>
              <p:cNvSpPr txBox="1"/>
              <p:nvPr/>
            </p:nvSpPr>
            <p:spPr>
              <a:xfrm>
                <a:off x="2987825" y="3761251"/>
                <a:ext cx="289897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=∞ ⇒</m:t>
                      </m:r>
                      <m:r>
                        <a:rPr lang="cs-CZ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i="1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cs-CZ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𝑐𝑀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TextovéPole 28">
                <a:extLst>
                  <a:ext uri="{FF2B5EF4-FFF2-40B4-BE49-F238E27FC236}">
                    <a16:creationId xmlns:a16="http://schemas.microsoft.com/office/drawing/2014/main" id="{CF6C1979-B90C-C87D-E78C-098455CD31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5" y="3761251"/>
                <a:ext cx="2898978" cy="307777"/>
              </a:xfrm>
              <a:prstGeom prst="rect">
                <a:avLst/>
              </a:prstGeom>
              <a:blipFill>
                <a:blip r:embed="rId14"/>
                <a:stretch>
                  <a:fillRect b="-1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2" name="Skupina 61">
            <a:extLst>
              <a:ext uri="{FF2B5EF4-FFF2-40B4-BE49-F238E27FC236}">
                <a16:creationId xmlns:a16="http://schemas.microsoft.com/office/drawing/2014/main" id="{78FEE0F0-A2C6-EB64-93F0-9EA3EAE09905}"/>
              </a:ext>
            </a:extLst>
          </p:cNvPr>
          <p:cNvGrpSpPr/>
          <p:nvPr/>
        </p:nvGrpSpPr>
        <p:grpSpPr>
          <a:xfrm>
            <a:off x="5529004" y="4335208"/>
            <a:ext cx="3537572" cy="1818653"/>
            <a:chOff x="5498924" y="4778699"/>
            <a:chExt cx="3537572" cy="1818653"/>
          </a:xfrm>
        </p:grpSpPr>
        <p:cxnSp>
          <p:nvCxnSpPr>
            <p:cNvPr id="60" name="Přímá spojnice 59">
              <a:extLst>
                <a:ext uri="{FF2B5EF4-FFF2-40B4-BE49-F238E27FC236}">
                  <a16:creationId xmlns:a16="http://schemas.microsoft.com/office/drawing/2014/main" id="{3663CBF5-3E68-13E7-CCDC-A8A20E2D9AAB}"/>
                </a:ext>
              </a:extLst>
            </p:cNvPr>
            <p:cNvCxnSpPr>
              <a:cxnSpLocks/>
            </p:cNvCxnSpPr>
            <p:nvPr/>
          </p:nvCxnSpPr>
          <p:spPr>
            <a:xfrm>
              <a:off x="6498352" y="5193288"/>
              <a:ext cx="0" cy="936104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Skupina 24">
              <a:extLst>
                <a:ext uri="{FF2B5EF4-FFF2-40B4-BE49-F238E27FC236}">
                  <a16:creationId xmlns:a16="http://schemas.microsoft.com/office/drawing/2014/main" id="{4C6E42E9-3EBE-38AE-066C-B0D510261F1D}"/>
                </a:ext>
              </a:extLst>
            </p:cNvPr>
            <p:cNvGrpSpPr/>
            <p:nvPr/>
          </p:nvGrpSpPr>
          <p:grpSpPr>
            <a:xfrm>
              <a:off x="5498924" y="4778699"/>
              <a:ext cx="3537572" cy="1818653"/>
              <a:chOff x="674388" y="4346651"/>
              <a:chExt cx="3537572" cy="1818653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5" name="Graf 4">
                    <a:extLst>
                      <a:ext uri="{FF2B5EF4-FFF2-40B4-BE49-F238E27FC236}">
                        <a16:creationId xmlns:a16="http://schemas.microsoft.com/office/drawing/2014/main" id="{4425E652-6A3C-AD96-E1A0-38E321F216D5}"/>
                      </a:ext>
                    </a:extLst>
                  </p:cNvPr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344245249"/>
                      </p:ext>
                    </p:extLst>
                  </p:nvPr>
                </p:nvGraphicFramePr>
                <p:xfrm>
                  <a:off x="674388" y="4346651"/>
                  <a:ext cx="3537572" cy="1818653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15"/>
                  </a:graphicData>
                </a:graphic>
              </p:graphicFrame>
            </mc:Choice>
            <mc:Fallback xmlns="">
              <p:graphicFrame>
                <p:nvGraphicFramePr>
                  <p:cNvPr id="5" name="Graf 4">
                    <a:extLst>
                      <a:ext uri="{FF2B5EF4-FFF2-40B4-BE49-F238E27FC236}">
                        <a16:creationId xmlns:a16="http://schemas.microsoft.com/office/drawing/2014/main" id="{4425E652-6A3C-AD96-E1A0-38E321F216D5}"/>
                      </a:ext>
                    </a:extLst>
                  </p:cNvPr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607639970"/>
                      </p:ext>
                    </p:extLst>
                  </p:nvPr>
                </p:nvGraphicFramePr>
                <p:xfrm>
                  <a:off x="674388" y="4346651"/>
                  <a:ext cx="3537572" cy="1818653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18"/>
                  </a:graphicData>
                </a:graphic>
              </p:graphicFrame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ovéPole 27"/>
                  <p:cNvSpPr txBox="1"/>
                  <p:nvPr/>
                </p:nvSpPr>
                <p:spPr>
                  <a:xfrm>
                    <a:off x="2580098" y="5013176"/>
                    <a:ext cx="815451" cy="2769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buClr>
                        <a:srgbClr val="7030A0"/>
                      </a:buClr>
                    </a:pPr>
                    <a14:m>
                      <m:oMath xmlns:m="http://schemas.openxmlformats.org/officeDocument/2006/math">
                        <m:r>
                          <a:rPr lang="en-GB" sz="1200" i="1">
                            <a:latin typeface="Cambria Math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en-GB" sz="1200" i="1">
                            <a:latin typeface="Cambria Math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GB" sz="1200" i="1">
                            <a:latin typeface="Cambria Math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GB" sz="1200" i="1">
                            <a:latin typeface="Cambria Math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GB" sz="1200" i="1">
                            <a:latin typeface="Cambria Math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en-GB" sz="1200" i="1">
                            <a:latin typeface="Cambria Math"/>
                            <a:ea typeface="Cambria Math" panose="02040503050406030204" pitchFamily="18" charset="0"/>
                          </a:rPr>
                          <m:t>)</m:t>
                        </m:r>
                      </m:oMath>
                    </a14:m>
                    <a:r>
                      <a:rPr lang="en-GB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28" name="TextovéPole 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80098" y="5013176"/>
                    <a:ext cx="815451" cy="276999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b="-8696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ovéPole 52">
                <a:extLst>
                  <a:ext uri="{FF2B5EF4-FFF2-40B4-BE49-F238E27FC236}">
                    <a16:creationId xmlns:a16="http://schemas.microsoft.com/office/drawing/2014/main" id="{3A7DB1BB-6552-6044-1065-F9118EB34FD4}"/>
                  </a:ext>
                </a:extLst>
              </p:cNvPr>
              <p:cNvSpPr txBox="1"/>
              <p:nvPr/>
            </p:nvSpPr>
            <p:spPr>
              <a:xfrm>
                <a:off x="1188000" y="4463382"/>
                <a:ext cx="463854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GB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𝑑𝑟</m:t>
                        </m:r>
                      </m:den>
                    </m:f>
                    <m: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⇒ downward-sloping curve</a:t>
                </a:r>
              </a:p>
            </p:txBody>
          </p:sp>
        </mc:Choice>
        <mc:Fallback xmlns="">
          <p:sp>
            <p:nvSpPr>
              <p:cNvPr id="53" name="TextovéPole 52">
                <a:extLst>
                  <a:ext uri="{FF2B5EF4-FFF2-40B4-BE49-F238E27FC236}">
                    <a16:creationId xmlns:a16="http://schemas.microsoft.com/office/drawing/2014/main" id="{3A7DB1BB-6552-6044-1065-F9118EB34F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4463382"/>
                <a:ext cx="4638543" cy="369332"/>
              </a:xfrm>
              <a:prstGeom prst="rect">
                <a:avLst/>
              </a:prstGeom>
              <a:blipFill>
                <a:blip r:embed="rId20"/>
                <a:stretch>
                  <a:fillRect l="-263" t="-114754" b="-1770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ovéPole 53">
                <a:extLst>
                  <a:ext uri="{FF2B5EF4-FFF2-40B4-BE49-F238E27FC236}">
                    <a16:creationId xmlns:a16="http://schemas.microsoft.com/office/drawing/2014/main" id="{D3450607-B9F9-DB6E-1BEE-2CB33271D717}"/>
                  </a:ext>
                </a:extLst>
              </p:cNvPr>
              <p:cNvSpPr txBox="1"/>
              <p:nvPr/>
            </p:nvSpPr>
            <p:spPr>
              <a:xfrm>
                <a:off x="1188001" y="4792423"/>
                <a:ext cx="381604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GB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GB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&gt;0</m:t>
                        </m:r>
                      </m:den>
                    </m:f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⇒ convex curve</a:t>
                </a:r>
              </a:p>
            </p:txBody>
          </p:sp>
        </mc:Choice>
        <mc:Fallback xmlns="">
          <p:sp>
            <p:nvSpPr>
              <p:cNvPr id="54" name="TextovéPole 53">
                <a:extLst>
                  <a:ext uri="{FF2B5EF4-FFF2-40B4-BE49-F238E27FC236}">
                    <a16:creationId xmlns:a16="http://schemas.microsoft.com/office/drawing/2014/main" id="{D3450607-B9F9-DB6E-1BEE-2CB33271D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1" y="4792423"/>
                <a:ext cx="3816048" cy="369332"/>
              </a:xfrm>
              <a:prstGeom prst="rect">
                <a:avLst/>
              </a:prstGeom>
              <a:blipFill>
                <a:blip r:embed="rId21"/>
                <a:stretch>
                  <a:fillRect l="-319" t="-114754" b="-1770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ovéPole 55">
            <a:extLst>
              <a:ext uri="{FF2B5EF4-FFF2-40B4-BE49-F238E27FC236}">
                <a16:creationId xmlns:a16="http://schemas.microsoft.com/office/drawing/2014/main" id="{6AE7F472-1383-43FF-FB67-996D08D25D76}"/>
              </a:ext>
            </a:extLst>
          </p:cNvPr>
          <p:cNvSpPr txBox="1"/>
          <p:nvPr/>
        </p:nvSpPr>
        <p:spPr>
          <a:xfrm>
            <a:off x="1188000" y="5121464"/>
            <a:ext cx="439211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High demand for bonds can push yield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into negative territory</a:t>
            </a:r>
          </a:p>
        </p:txBody>
      </p:sp>
    </p:spTree>
    <p:extLst>
      <p:ext uri="{BB962C8B-B14F-4D97-AF65-F5344CB8AC3E}">
        <p14:creationId xmlns:p14="http://schemas.microsoft.com/office/powerpoint/2010/main" val="7677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57446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11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136257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Price–maturity relationship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864000"/>
            <a:ext cx="73756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Price of a bond may change simply because the bond is heading to maturity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1187335" y="1556792"/>
                <a:ext cx="6337145" cy="3488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lnSpc>
                    <a:spcPts val="2000"/>
                  </a:lnSpc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 panose="02040503050406030204" pitchFamily="18" charset="0"/>
                      </a:rPr>
                      <m:t>𝑐</m:t>
                    </m:r>
                    <m:r>
                      <a:rPr lang="en-GB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i="1" smtClean="0">
                        <a:latin typeface="Cambria Math"/>
                        <a:ea typeface="Cambria Math" panose="02040503050406030204" pitchFamily="18" charset="0"/>
                      </a:rPr>
                      <m:t>𝑟</m:t>
                    </m:r>
                    <m:r>
                      <a:rPr lang="en-GB" i="1" smtClean="0">
                        <a:latin typeface="Cambria Math"/>
                        <a:ea typeface="Cambria Math" panose="020405030504060302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  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𝑃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𝑀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/>
                      </a:rPr>
                      <m:t>  (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bond price remains constant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335" y="1556792"/>
                <a:ext cx="6337145" cy="348813"/>
              </a:xfrm>
              <a:prstGeom prst="rect">
                <a:avLst/>
              </a:prstGeom>
              <a:blipFill>
                <a:blip r:embed="rId13"/>
                <a:stretch>
                  <a:fillRect l="-192" t="-15517" b="-241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Skupina 11"/>
          <p:cNvGrpSpPr/>
          <p:nvPr/>
        </p:nvGrpSpPr>
        <p:grpSpPr>
          <a:xfrm>
            <a:off x="5628896" y="4365104"/>
            <a:ext cx="3251392" cy="1687749"/>
            <a:chOff x="3136444" y="2680345"/>
            <a:chExt cx="3561838" cy="1848636"/>
          </a:xfrm>
        </p:grpSpPr>
        <p:sp>
          <p:nvSpPr>
            <p:cNvPr id="23" name="Oblouk 22"/>
            <p:cNvSpPr/>
            <p:nvPr/>
          </p:nvSpPr>
          <p:spPr>
            <a:xfrm rot="11086376">
              <a:off x="3136444" y="2723969"/>
              <a:ext cx="3561838" cy="574776"/>
            </a:xfrm>
            <a:prstGeom prst="arc">
              <a:avLst>
                <a:gd name="adj1" fmla="val 12247696"/>
                <a:gd name="adj2" fmla="val 21192614"/>
              </a:avLst>
            </a:prstGeom>
            <a:ln w="38100">
              <a:solidFill>
                <a:srgbClr val="C00000"/>
              </a:solidFill>
              <a:headEnd type="none" w="lg" len="med"/>
              <a:tailEnd type="none" w="lg" len="med"/>
            </a:ln>
            <a:scene3d>
              <a:camera prst="orthographicFront">
                <a:rot lat="0" lon="0" rev="120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0" name="Skupina 9"/>
            <p:cNvGrpSpPr/>
            <p:nvPr/>
          </p:nvGrpSpPr>
          <p:grpSpPr>
            <a:xfrm>
              <a:off x="3186111" y="2680345"/>
              <a:ext cx="3409777" cy="1848636"/>
              <a:chOff x="1424914" y="4240820"/>
              <a:chExt cx="3657119" cy="1945385"/>
            </a:xfrm>
          </p:grpSpPr>
          <p:cxnSp>
            <p:nvCxnSpPr>
              <p:cNvPr id="6" name="Přímá spojnice 5"/>
              <p:cNvCxnSpPr/>
              <p:nvPr/>
            </p:nvCxnSpPr>
            <p:spPr>
              <a:xfrm>
                <a:off x="1760467" y="5052345"/>
                <a:ext cx="2600355" cy="0"/>
              </a:xfrm>
              <a:prstGeom prst="line">
                <a:avLst/>
              </a:prstGeom>
              <a:ln w="31750">
                <a:solidFill>
                  <a:schemeClr val="accent4">
                    <a:lumMod val="75000"/>
                  </a:schemeClr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Přímá spojnice 7"/>
              <p:cNvCxnSpPr/>
              <p:nvPr/>
            </p:nvCxnSpPr>
            <p:spPr>
              <a:xfrm>
                <a:off x="1747540" y="4285613"/>
                <a:ext cx="1" cy="1846354"/>
              </a:xfrm>
              <a:prstGeom prst="line">
                <a:avLst/>
              </a:prstGeom>
              <a:ln w="2540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/>
              <p:cNvCxnSpPr/>
              <p:nvPr/>
            </p:nvCxnSpPr>
            <p:spPr>
              <a:xfrm>
                <a:off x="1741314" y="6134526"/>
                <a:ext cx="2892872" cy="0"/>
              </a:xfrm>
              <a:prstGeom prst="line">
                <a:avLst/>
              </a:prstGeom>
              <a:ln w="2540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ovéPole 14"/>
              <p:cNvSpPr txBox="1"/>
              <p:nvPr/>
            </p:nvSpPr>
            <p:spPr>
              <a:xfrm>
                <a:off x="4262451" y="5795971"/>
                <a:ext cx="309548" cy="390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600" i="1" dirty="0">
                    <a:latin typeface="Cambria Math"/>
                    <a:ea typeface="Cambria Math" panose="02040503050406030204" pitchFamily="18" charset="0"/>
                  </a:rPr>
                  <a:t>T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ovéPole 17"/>
                  <p:cNvSpPr txBox="1"/>
                  <p:nvPr/>
                </p:nvSpPr>
                <p:spPr>
                  <a:xfrm>
                    <a:off x="1430278" y="4284525"/>
                    <a:ext cx="309548" cy="39023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sz="160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oMath>
                      </m:oMathPara>
                    </a14:m>
                    <a:endParaRPr lang="cs-CZ" sz="1600" i="1" dirty="0">
                      <a:latin typeface="Cambria Math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8" name="TextovéPole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30278" y="4284525"/>
                    <a:ext cx="309548" cy="390234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l="-11628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0" name="Oblouk 29"/>
              <p:cNvSpPr/>
              <p:nvPr/>
            </p:nvSpPr>
            <p:spPr>
              <a:xfrm rot="11523316">
                <a:off x="1479093" y="4862100"/>
                <a:ext cx="3602940" cy="643306"/>
              </a:xfrm>
              <a:prstGeom prst="arc">
                <a:avLst>
                  <a:gd name="adj1" fmla="val 12247696"/>
                  <a:gd name="adj2" fmla="val 21192614"/>
                </a:avLst>
              </a:prstGeom>
              <a:ln w="38100">
                <a:solidFill>
                  <a:srgbClr val="C00000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2" name="TextovéPole 21"/>
              <p:cNvSpPr txBox="1"/>
              <p:nvPr/>
            </p:nvSpPr>
            <p:spPr>
              <a:xfrm>
                <a:off x="2267423" y="4240820"/>
                <a:ext cx="1590759" cy="3547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61950" indent="-361950" algn="ctr"/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premium bond</a:t>
                </a:r>
              </a:p>
            </p:txBody>
          </p:sp>
          <p:sp>
            <p:nvSpPr>
              <p:cNvPr id="28" name="TextovéPole 27"/>
              <p:cNvSpPr txBox="1"/>
              <p:nvPr/>
            </p:nvSpPr>
            <p:spPr>
              <a:xfrm>
                <a:off x="2260261" y="5568805"/>
                <a:ext cx="1594598" cy="3547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61950" indent="-361950" algn="ctr"/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discount bond</a:t>
                </a:r>
              </a:p>
            </p:txBody>
          </p:sp>
          <p:sp>
            <p:nvSpPr>
              <p:cNvPr id="29" name="TextovéPole 28"/>
              <p:cNvSpPr txBox="1"/>
              <p:nvPr/>
            </p:nvSpPr>
            <p:spPr>
              <a:xfrm>
                <a:off x="3245081" y="4738435"/>
                <a:ext cx="1389106" cy="3547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61950" indent="-361950" algn="ctr"/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par bond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TextovéPole 30"/>
                  <p:cNvSpPr txBox="1"/>
                  <p:nvPr/>
                </p:nvSpPr>
                <p:spPr>
                  <a:xfrm>
                    <a:off x="1424914" y="4898094"/>
                    <a:ext cx="309548" cy="39023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sz="1600" b="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oMath>
                      </m:oMathPara>
                    </a14:m>
                    <a:endParaRPr lang="cs-CZ" sz="1600" i="1" dirty="0">
                      <a:latin typeface="Cambria Math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31" name="TextovéPole 3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24914" y="4898094"/>
                    <a:ext cx="309548" cy="390234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l="-18605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25" name="TextovéPole 24"/>
          <p:cNvSpPr txBox="1"/>
          <p:nvPr/>
        </p:nvSpPr>
        <p:spPr>
          <a:xfrm>
            <a:off x="864000" y="4131072"/>
            <a:ext cx="295232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Economic jargon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1188000" y="4808064"/>
                <a:ext cx="4212199" cy="3488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lnSpc>
                    <a:spcPts val="2000"/>
                  </a:lnSpc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GB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GB" i="1" smtClean="0">
                        <a:latin typeface="Cambria Math"/>
                        <a:ea typeface="Cambria Math"/>
                      </a:rPr>
                      <m:t>𝑀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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 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bond is selling </a:t>
                </a:r>
                <a:r>
                  <a:rPr lang="en-GB" dirty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at a premium</a:t>
                </a:r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4808064"/>
                <a:ext cx="4212199" cy="348813"/>
              </a:xfrm>
              <a:prstGeom prst="rect">
                <a:avLst/>
              </a:prstGeom>
              <a:blipFill>
                <a:blip r:embed="rId16"/>
                <a:stretch>
                  <a:fillRect l="-289" t="-17544" r="-1158" b="-2631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1188000" y="4505174"/>
                <a:ext cx="4131025" cy="3488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lnSpc>
                    <a:spcPts val="2000"/>
                  </a:lnSpc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GB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GB" i="1" smtClean="0">
                        <a:latin typeface="Cambria Math"/>
                        <a:ea typeface="Cambria Math"/>
                      </a:rPr>
                      <m:t>𝑀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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 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bond is selling </a:t>
                </a:r>
                <a:r>
                  <a:rPr lang="en-GB" dirty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at par </a:t>
                </a:r>
                <a:endParaRPr lang="cs-CZ" b="0" dirty="0">
                  <a:solidFill>
                    <a:srgbClr val="7030A0"/>
                  </a:solidFill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4505174"/>
                <a:ext cx="4131025" cy="348813"/>
              </a:xfrm>
              <a:prstGeom prst="rect">
                <a:avLst/>
              </a:prstGeom>
              <a:blipFill>
                <a:blip r:embed="rId17"/>
                <a:stretch>
                  <a:fillRect l="-295" t="-15789" b="-2631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1188000" y="1826309"/>
                <a:ext cx="7325766" cy="3488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lnSpc>
                    <a:spcPts val="2000"/>
                  </a:lnSpc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&gt;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𝑟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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  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𝑀</m:t>
                    </m:r>
                    <m:r>
                      <a:rPr lang="en-GB" b="0" i="0" smtClean="0">
                        <a:latin typeface="Cambria Math"/>
                        <a:ea typeface="Cambria Math"/>
                      </a:rPr>
                      <m:t>: </m:t>
                    </m:r>
                  </m:oMath>
                </a14:m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(bond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price converges to the face value from above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endParaRPr lang="en-GB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1826309"/>
                <a:ext cx="7325766" cy="348813"/>
              </a:xfrm>
              <a:prstGeom prst="rect">
                <a:avLst/>
              </a:prstGeom>
              <a:blipFill>
                <a:blip r:embed="rId18"/>
                <a:stretch>
                  <a:fillRect l="-166" t="-17544" b="-2631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1187624" y="2097559"/>
                <a:ext cx="7331099" cy="3488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lnSpc>
                    <a:spcPts val="2000"/>
                  </a:lnSpc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/>
                        <a:ea typeface="Cambria Math" panose="02040503050406030204" pitchFamily="18" charset="0"/>
                      </a:rPr>
                      <m:t>𝑟</m:t>
                    </m:r>
                    <m:r>
                      <a:rPr lang="en-GB" i="1">
                        <a:latin typeface="Cambria Math"/>
                        <a:ea typeface="Cambria Math" panose="020405030504060302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  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𝑀</m:t>
                    </m:r>
                    <m:r>
                      <a:rPr lang="en-GB">
                        <a:latin typeface="Cambria Math"/>
                        <a:ea typeface="Cambria Math"/>
                      </a:rPr>
                      <m:t>:</m:t>
                    </m:r>
                    <m:r>
                      <a:rPr lang="cs-CZ" b="0" i="0" smtClean="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/>
                      </a:rPr>
                      <m:t>bond</m:t>
                    </m:r>
                    <m:r>
                      <a:rPr lang="cs-CZ" b="0" i="0" smtClean="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price converges to the face value from below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097559"/>
                <a:ext cx="7331099" cy="348813"/>
              </a:xfrm>
              <a:prstGeom prst="rect">
                <a:avLst/>
              </a:prstGeom>
              <a:blipFill>
                <a:blip r:embed="rId19"/>
                <a:stretch>
                  <a:fillRect l="-166" t="-15789" b="-2631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1188000" y="5105621"/>
                <a:ext cx="4212199" cy="3488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lnSpc>
                    <a:spcPts val="2000"/>
                  </a:lnSpc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GB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𝑀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 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bond is selling </a:t>
                </a:r>
                <a:r>
                  <a:rPr lang="en-GB" dirty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at a discount </a:t>
                </a:r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5105621"/>
                <a:ext cx="4212199" cy="348813"/>
              </a:xfrm>
              <a:prstGeom prst="rect">
                <a:avLst/>
              </a:prstGeom>
              <a:blipFill>
                <a:blip r:embed="rId20"/>
                <a:stretch>
                  <a:fillRect l="-289" t="-17544" r="-868" b="-2631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24F5327F-76AE-8689-2569-B7D446F2B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526947"/>
              </p:ext>
            </p:extLst>
          </p:nvPr>
        </p:nvGraphicFramePr>
        <p:xfrm>
          <a:off x="1547664" y="2564904"/>
          <a:ext cx="6516000" cy="103146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91788915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02341472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36998156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5711660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73840843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60576555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1696428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18542629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103258473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20916216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968402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5501597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98490351"/>
                    </a:ext>
                  </a:extLst>
                </a:gridCol>
              </a:tblGrid>
              <a:tr h="133350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200"/>
                        </a:lnSpc>
                      </a:pPr>
                      <a:r>
                        <a:rPr lang="cs-CZ" sz="1000" u="none" strike="noStrike" kern="1200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Time to maturity</a:t>
                      </a:r>
                    </a:p>
                  </a:txBody>
                  <a:tcPr marL="6668" marR="6668" marT="6668" marB="0" anchor="b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  <a:endParaRPr lang="cs-CZ" sz="800" b="0" i="0" u="none" strike="noStrike" dirty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endParaRPr lang="cs-CZ" sz="800" b="0" i="0" u="none" strike="noStrike" dirty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cs-CZ" sz="800" b="0" i="0" u="none" strike="noStrike" dirty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endParaRPr lang="cs-CZ" sz="800" b="0" i="0" u="none" strike="noStrike" dirty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cs-CZ" sz="800" b="0" i="0" u="none" strike="noStrike" dirty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endParaRPr lang="cs-CZ" sz="800" b="0" i="0" u="none" strike="noStrike" dirty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  <a:endParaRPr lang="cs-CZ" sz="800" b="0" i="0" u="none" strike="noStrike" dirty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  <a:endParaRPr lang="cs-CZ" sz="800" b="0" i="0" u="none" strike="noStrike" dirty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endParaRPr lang="cs-CZ" sz="800" b="0" i="0" u="none" strike="noStrike" dirty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  <a:endParaRPr lang="cs-CZ" sz="800" b="0" i="0" u="none" strike="noStrike" dirty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  <a:endParaRPr lang="cs-CZ" sz="800" b="0" i="0" u="none" strike="noStrike" dirty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273124"/>
                  </a:ext>
                </a:extLst>
              </a:tr>
              <a:tr h="180000">
                <a:tc rowSpan="3"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</a:t>
                      </a:r>
                      <a:r>
                        <a:rPr lang="en-GB" sz="1000" u="none" strike="noStrike" noProof="0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Coupon (%)</a:t>
                      </a:r>
                      <a:endParaRPr lang="en-GB" sz="1000" b="0" i="0" u="none" strike="noStrike" noProof="0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100,00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98,18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96,53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95,03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93,66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92,42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91,29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90,26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89,33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88,48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87,71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57453"/>
                  </a:ext>
                </a:extLst>
              </a:tr>
              <a:tr h="180000"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noProof="0" dirty="0">
                          <a:effectLst/>
                        </a:rPr>
                        <a:t>Coupon (%)</a:t>
                      </a:r>
                      <a:endParaRPr lang="en-GB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ctr"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100,00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100,00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100,00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100,00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100,00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100,00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100,00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100,00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100,00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100,00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100,00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012982"/>
                  </a:ext>
                </a:extLst>
              </a:tr>
              <a:tr h="180000">
                <a:tc vMerge="1"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ctr"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100,00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101,82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103,47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104,97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106,34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107,58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108,71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109,74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110,67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111,52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112,29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088519"/>
                  </a:ext>
                </a:extLst>
              </a:tr>
              <a:tr h="180000">
                <a:tc gridSpan="13"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Nominal value 100, yield to maturity 10 %</a:t>
                      </a:r>
                    </a:p>
                  </a:txBody>
                  <a:tcPr marL="6668" marR="6668" marT="6668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3E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solidFill>
                      <a:srgbClr val="D0D3E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 Math" panose="02040503050406030204" pitchFamily="18" charset="0"/>
                      </a:endParaRPr>
                    </a:p>
                  </a:txBody>
                  <a:tcPr marL="6668" marR="6668" marT="6668" marB="0" anchor="b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7689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E27BE383-5D76-D403-5B91-1619A474533B}"/>
                  </a:ext>
                </a:extLst>
              </p:cNvPr>
              <p:cNvSpPr txBox="1"/>
              <p:nvPr/>
            </p:nvSpPr>
            <p:spPr>
              <a:xfrm>
                <a:off x="3635813" y="3612954"/>
                <a:ext cx="4603783" cy="5073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sz="12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  <m:r>
                        <a:rPr lang="cs-CZ" sz="1200" i="1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cs-CZ" sz="1200" b="0" i="0" smtClean="0">
                                  <a:latin typeface="Cambria Math"/>
                                  <a:ea typeface="Cambria Math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cs-CZ" sz="1200" b="0" i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oupon</m:t>
                              </m:r>
                            </m:num>
                            <m:den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0,1</m:t>
                              </m:r>
                            </m:den>
                          </m:f>
                          <m:r>
                            <a:rPr lang="cs-CZ" sz="1200" i="1"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cs-CZ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1200" i="1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cs-CZ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1200" i="1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2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1200" i="1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sz="1200" i="1">
                                              <a:latin typeface="Cambria Math"/>
                                              <a:ea typeface="Cambria Math"/>
                                            </a:rPr>
                                            <m:t>1+</m:t>
                                          </m:r>
                                          <m:r>
                                            <a:rPr lang="cs-CZ" sz="1200" b="0" i="1" smtClean="0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  <m:t>0,1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  <m:t>𝑡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cs-CZ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cs-CZ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sz="12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1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2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200" i="1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r>
                                        <a:rPr lang="cs-CZ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  <m:t>0,1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cs-CZ" sz="1200" b="0" i="1" smtClean="0">
                          <a:latin typeface="Cambria Math" panose="02040503050406030204" pitchFamily="18" charset="0"/>
                          <a:ea typeface="Cambria Math"/>
                        </a:rPr>
                        <m:t>, 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  <a:ea typeface="Cambria Math"/>
                        </a:rPr>
                        <m:t>𝑡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  <a:ea typeface="Cambria Math"/>
                        </a:rPr>
                        <m:t>=0,1,…,10</m:t>
                      </m:r>
                    </m:oMath>
                  </m:oMathPara>
                </a14:m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E27BE383-5D76-D403-5B91-1619A47453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13" y="3612954"/>
                <a:ext cx="4603783" cy="50731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3084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864000"/>
            <a:ext cx="276708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 of YTM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1587773" y="1809750"/>
                <a:ext cx="5864547" cy="6608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</m:num>
                        <m:den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𝑌𝑇𝑀</m:t>
                              </m:r>
                            </m:e>
                          </m:d>
                        </m:den>
                      </m:f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𝑌𝑇𝑀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 …+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𝑌𝑇𝑀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773" y="1809750"/>
                <a:ext cx="5864547" cy="66080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1585398" y="3048428"/>
                <a:ext cx="6568002" cy="7848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7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1+</m:t>
                            </m:r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𝑌𝑇𝑀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cs-CZ" b="0" dirty="0">
                    <a:latin typeface="Cambria Math"/>
                    <a:ea typeface="Cambria Math"/>
                  </a:rPr>
                  <a:t> =</a:t>
                </a:r>
                <a:endParaRPr lang="cs-CZ" b="0" i="1" dirty="0">
                  <a:latin typeface="Cambria Math"/>
                  <a:ea typeface="Cambria Math"/>
                </a:endParaRPr>
              </a:p>
              <a:p>
                <a:pPr marL="361950" indent="-361950">
                  <a:lnSpc>
                    <a:spcPts val="27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𝑐𝑀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𝑌𝑇𝑀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𝑇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i="1">
                          <a:latin typeface="Cambria Math"/>
                          <a:ea typeface="Cambria Math" panose="02040503050406030204" pitchFamily="18" charset="0"/>
                        </a:rPr>
                        <m:t>𝑐𝑀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𝑌𝑇𝑀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𝑇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+…+</m:t>
                      </m:r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𝑐𝑀</m:t>
                      </m:r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398" y="3048428"/>
                <a:ext cx="6568002" cy="784830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ovéPole 14"/>
          <p:cNvSpPr txBox="1"/>
          <p:nvPr/>
        </p:nvSpPr>
        <p:spPr>
          <a:xfrm>
            <a:off x="864000" y="2736000"/>
            <a:ext cx="316835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Interpretation of YTM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864000" y="4860000"/>
            <a:ext cx="329884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Disadvantages of YTM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188000" y="5185347"/>
            <a:ext cx="70791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Ignoring reinvestment risk (in contrast with the term deposit)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188000" y="5489552"/>
            <a:ext cx="659768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Implicit assumption that the bond is held to maturity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187999" y="1196752"/>
            <a:ext cx="770400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1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Discount rate at which the present value of discounted cash flow is equal to the market price of the bond</a:t>
            </a:r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188001" y="4266262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LHS … terminal value at maturity of a bond that results from investing an amount needed to buy the bond at an interest rate equal to YTM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188001" y="3717032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RHS … terminal value of accumulated cash flow from holding the bond under assumption that all coupons can be reinvested at a constant YTM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188000" y="2435979"/>
            <a:ext cx="670626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1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Other names: redemption yield, internal rate of return</a:t>
            </a:r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11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05544" cy="648072"/>
          </a:xfrm>
        </p:spPr>
        <p:txBody>
          <a:bodyPr/>
          <a:lstStyle/>
          <a:p>
            <a:r>
              <a:rPr lang="en-GB" dirty="0"/>
              <a:t>Yield to maturity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85D1831-87E4-484B-F7B6-F581E6EFC722}"/>
              </a:ext>
            </a:extLst>
          </p:cNvPr>
          <p:cNvSpPr txBox="1"/>
          <p:nvPr/>
        </p:nvSpPr>
        <p:spPr>
          <a:xfrm>
            <a:off x="144000" y="2088000"/>
            <a:ext cx="96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latin typeface="Cambria Math"/>
                <a:ea typeface="Cambria Math" panose="02040503050406030204" pitchFamily="18" charset="0"/>
              </a:rPr>
              <a:t>Fin. </a:t>
            </a:r>
            <a:r>
              <a:rPr lang="en-GB" sz="1000" dirty="0">
                <a:latin typeface="Cambria Math"/>
                <a:ea typeface="Cambria Math" panose="02040503050406030204" pitchFamily="18" charset="0"/>
              </a:rPr>
              <a:t>functions</a:t>
            </a:r>
          </a:p>
          <a:p>
            <a:r>
              <a:rPr lang="en-GB" sz="1000" dirty="0">
                <a:latin typeface="Cambria Math"/>
                <a:ea typeface="Cambria Math" panose="02040503050406030204" pitchFamily="18" charset="0"/>
              </a:rPr>
              <a:t>→</a:t>
            </a:r>
            <a:r>
              <a:rPr lang="cs-CZ" sz="1000" dirty="0">
                <a:latin typeface="Cambria Math"/>
                <a:ea typeface="Cambria Math" panose="02040503050406030204" pitchFamily="18" charset="0"/>
              </a:rPr>
              <a:t> YIELD</a:t>
            </a:r>
            <a:endParaRPr lang="en-GB" sz="1000" dirty="0">
              <a:latin typeface="Cambria Math"/>
              <a:ea typeface="Cambria Math" panose="020405030504060302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09AED9D-0252-D10F-D988-A418D4581EC1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51520" y="1763524"/>
            <a:ext cx="369332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721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5999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12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16592" cy="648072"/>
          </a:xfrm>
        </p:spPr>
        <p:txBody>
          <a:bodyPr/>
          <a:lstStyle/>
          <a:p>
            <a:r>
              <a:rPr lang="en-GB" dirty="0"/>
              <a:t>Other yield measures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1585398" y="1188000"/>
                <a:ext cx="7091058" cy="43858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7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cs-CZ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1+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𝐻𝑃𝑌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cs-CZ" b="0" dirty="0">
                    <a:latin typeface="Cambria Math"/>
                    <a:ea typeface="Cambria Math"/>
                  </a:rPr>
                  <a:t> =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1+</m:t>
                            </m:r>
                            <m:sSub>
                              <m:sSub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𝑟𝑟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/>
                          </a:rPr>
                          <m:t>𝑇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  <m:r>
                      <a:rPr lang="cs-CZ" b="0" i="1" smtClean="0">
                        <a:latin typeface="Cambria Math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/>
                                <a:ea typeface="Cambria Math"/>
                              </a:rPr>
                              <m:t>1+</m:t>
                            </m:r>
                            <m:sSub>
                              <m:sSubPr>
                                <m:ctrlPr>
                                  <a:rPr lang="cs-CZ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𝑟𝑟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/>
                          </a:rPr>
                          <m:t>𝑇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−2</m:t>
                        </m:r>
                      </m:sup>
                    </m:sSup>
                    <m:r>
                      <a:rPr lang="cs-CZ" b="0" i="1" smtClean="0">
                        <a:latin typeface="Cambria Math"/>
                        <a:ea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398" y="1188000"/>
                <a:ext cx="7091058" cy="438582"/>
              </a:xfrm>
              <a:prstGeom prst="rect">
                <a:avLst/>
              </a:prstGeom>
              <a:blipFill>
                <a:blip r:embed="rId17"/>
                <a:stretch>
                  <a:fillRect t="-1389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ovéPole 14"/>
          <p:cNvSpPr txBox="1"/>
          <p:nvPr/>
        </p:nvSpPr>
        <p:spPr>
          <a:xfrm>
            <a:off x="864000" y="864000"/>
            <a:ext cx="316835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Holding period yield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864000" y="2403512"/>
            <a:ext cx="485044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Current (flat, running) yield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1188000" y="1556792"/>
                <a:ext cx="77040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Generalized YTM which takes into account buying price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selling price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different rollover rates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𝑟𝑟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1556792"/>
                <a:ext cx="7704000" cy="646331"/>
              </a:xfrm>
              <a:prstGeom prst="rect">
                <a:avLst/>
              </a:prstGeom>
              <a:blipFill>
                <a:blip r:embed="rId18"/>
                <a:stretch>
                  <a:fillRect l="-158" t="-5660" r="-712" b="-132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ovéPole 20"/>
          <p:cNvSpPr txBox="1"/>
          <p:nvPr/>
        </p:nvSpPr>
        <p:spPr>
          <a:xfrm>
            <a:off x="1188000" y="2112512"/>
            <a:ext cx="770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HPY must make assumptions about future values that are uncertain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1737798" y="2846588"/>
                <a:ext cx="2546170" cy="43858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7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</m:oMath>
                </a14:m>
                <a:r>
                  <a:rPr lang="cs-CZ" b="0" dirty="0">
                    <a:latin typeface="Cambria Math"/>
                    <a:ea typeface="Cambria Math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annual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coupon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clean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price</m:t>
                        </m:r>
                      </m:den>
                    </m:f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798" y="2846588"/>
                <a:ext cx="2546170" cy="438582"/>
              </a:xfrm>
              <a:prstGeom prst="rect">
                <a:avLst/>
              </a:prstGeom>
              <a:blipFill>
                <a:blip r:embed="rId19"/>
                <a:stretch>
                  <a:fillRect t="-11111" b="-2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ovéPole 12"/>
          <p:cNvSpPr txBox="1"/>
          <p:nvPr/>
        </p:nvSpPr>
        <p:spPr>
          <a:xfrm>
            <a:off x="1188000" y="3208856"/>
            <a:ext cx="7704000" cy="6435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Exact YTM for perpetual bonds, approximate measure for other bonds (finite maturity, ignorance of capital gains and losses) 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188000" y="5287193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Used for bonds that are approaching maturity in order to ensure comparability with money market instruments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864000" y="3771512"/>
            <a:ext cx="371736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Simple yield to maturity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1710746" y="4223207"/>
                <a:ext cx="5021494" cy="43858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7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SYM</m:t>
                    </m:r>
                  </m:oMath>
                </a14:m>
                <a:r>
                  <a:rPr lang="cs-CZ" b="0" dirty="0">
                    <a:latin typeface="Cambria Math"/>
                    <a:ea typeface="Cambria Math"/>
                  </a:rPr>
                  <a:t> = CY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100 − 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current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price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years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to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maturity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 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bond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price</m:t>
                        </m:r>
                      </m:den>
                    </m:f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746" y="4223207"/>
                <a:ext cx="5021494" cy="438582"/>
              </a:xfrm>
              <a:prstGeom prst="rect">
                <a:avLst/>
              </a:prstGeom>
              <a:blipFill>
                <a:blip r:embed="rId20"/>
                <a:stretch>
                  <a:fillRect t="-11111" b="-2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ovéPole 22"/>
          <p:cNvSpPr txBox="1"/>
          <p:nvPr/>
        </p:nvSpPr>
        <p:spPr>
          <a:xfrm>
            <a:off x="1188000" y="4624245"/>
            <a:ext cx="770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Smoothing capital gains/losses over the remaining life of the bond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864000" y="4932000"/>
            <a:ext cx="371736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Money market yield</a:t>
            </a:r>
          </a:p>
        </p:txBody>
      </p:sp>
    </p:spTree>
    <p:extLst>
      <p:ext uri="{BB962C8B-B14F-4D97-AF65-F5344CB8AC3E}">
        <p14:creationId xmlns:p14="http://schemas.microsoft.com/office/powerpoint/2010/main" val="1334105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2000" y="2160000"/>
            <a:ext cx="5976000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See you 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in the next lecture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>
          <a:xfrm>
            <a:off x="180000" y="288000"/>
            <a:ext cx="3600000" cy="360000"/>
          </a:xfrm>
        </p:spPr>
        <p:txBody>
          <a:bodyPr>
            <a:noAutofit/>
          </a:bodyPr>
          <a:lstStyle/>
          <a:p>
            <a:pPr marL="361950" indent="-361950" algn="l">
              <a:spcBef>
                <a:spcPts val="0"/>
              </a:spcBef>
              <a:spcAft>
                <a:spcPts val="0"/>
              </a:spcAft>
            </a:pPr>
            <a:r>
              <a:rPr lang="en-GB" sz="16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©</a:t>
            </a:r>
            <a:r>
              <a:rPr lang="en-GB" sz="18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 O.D. Lecturing Legacy</a:t>
            </a:r>
          </a:p>
        </p:txBody>
      </p:sp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13</a:t>
            </a:r>
          </a:p>
        </p:txBody>
      </p:sp>
      <p:sp>
        <p:nvSpPr>
          <p:cNvPr id="10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</p:spTree>
    <p:extLst>
      <p:ext uri="{BB962C8B-B14F-4D97-AF65-F5344CB8AC3E}">
        <p14:creationId xmlns:p14="http://schemas.microsoft.com/office/powerpoint/2010/main" val="105823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se šipkou 6"/>
          <p:cNvCxnSpPr/>
          <p:nvPr/>
        </p:nvCxnSpPr>
        <p:spPr>
          <a:xfrm flipH="1" flipV="1">
            <a:off x="7805472" y="2278910"/>
            <a:ext cx="11865" cy="1466547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cxnSpLocks/>
          </p:cNvCxnSpPr>
          <p:nvPr/>
        </p:nvCxnSpPr>
        <p:spPr>
          <a:xfrm flipV="1">
            <a:off x="1739470" y="3869365"/>
            <a:ext cx="0" cy="927787"/>
          </a:xfrm>
          <a:prstGeom prst="straightConnector1">
            <a:avLst/>
          </a:prstGeom>
          <a:ln w="25400"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27502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Straight bond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129934"/>
              </p:ext>
            </p:extLst>
          </p:nvPr>
        </p:nvGraphicFramePr>
        <p:xfrm>
          <a:off x="1734583" y="3561435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T-1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Přímá spojnice se šipkou 8"/>
          <p:cNvCxnSpPr/>
          <p:nvPr/>
        </p:nvCxnSpPr>
        <p:spPr>
          <a:xfrm flipV="1">
            <a:off x="7218023" y="3206181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7821242" y="3198932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2029992" y="3224830"/>
                <a:ext cx="4276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9992" y="3224830"/>
                <a:ext cx="427609" cy="33855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2644542" y="3219682"/>
                <a:ext cx="4276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542" y="3219682"/>
                <a:ext cx="427609" cy="33855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Přímá spojnice se šipkou 13"/>
          <p:cNvCxnSpPr/>
          <p:nvPr/>
        </p:nvCxnSpPr>
        <p:spPr>
          <a:xfrm flipV="1">
            <a:off x="2951148" y="3206181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2349097" y="3197252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1433664" y="4242574"/>
                <a:ext cx="3611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cs-CZ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3664" y="4242574"/>
                <a:ext cx="361189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3064477" y="5694347"/>
                <a:ext cx="356143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price of the bond</a:t>
                </a:r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477" y="5694347"/>
                <a:ext cx="3561433" cy="369332"/>
              </a:xfrm>
              <a:prstGeom prst="rect">
                <a:avLst/>
              </a:prstGeom>
              <a:blipFill>
                <a:blip r:embed="rId19"/>
                <a:stretch>
                  <a:fillRect t="-9836" b="-229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3036144" y="4050051"/>
                <a:ext cx="338437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 panose="02040503050406030204" pitchFamily="18" charset="0"/>
                      </a:rPr>
                      <m:t>𝑇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maturity of the bond</a:t>
                </a: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144" y="4050051"/>
                <a:ext cx="3384376" cy="369332"/>
              </a:xfrm>
              <a:prstGeom prst="rect">
                <a:avLst/>
              </a:prstGeom>
              <a:blipFill rotWithShape="1">
                <a:blip r:embed="rId20"/>
                <a:stretch>
                  <a:fillRect t="-9836" b="-229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3040796" y="4379360"/>
                <a:ext cx="527562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a:rPr lang="cs-CZ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nominal value of the coupon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</a:t>
                </a:r>
                <a:r>
                  <a:rPr lang="cs-CZ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1, 2, … T)</a:t>
                </a:r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796" y="4379360"/>
                <a:ext cx="5275620" cy="369332"/>
              </a:xfrm>
              <a:prstGeom prst="rect">
                <a:avLst/>
              </a:prstGeom>
              <a:blipFill rotWithShape="1">
                <a:blip r:embed="rId21"/>
                <a:stretch>
                  <a:fillRect t="-9836" b="-229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6811110" y="3210804"/>
                <a:ext cx="4276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cs-CZ" sz="16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1110" y="3210804"/>
                <a:ext cx="427609" cy="338554"/>
              </a:xfrm>
              <a:prstGeom prst="rect">
                <a:avLst/>
              </a:prstGeom>
              <a:blipFill rotWithShape="1">
                <a:blip r:embed="rId22"/>
                <a:stretch>
                  <a:fillRect l="-21429" r="-14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7494583" y="3210804"/>
                <a:ext cx="4276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583" y="3210804"/>
                <a:ext cx="427609" cy="338554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7472238" y="2711374"/>
                <a:ext cx="4276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 smtClean="0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cs-CZ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2238" y="2711374"/>
                <a:ext cx="427609" cy="338554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3040794" y="4726485"/>
                <a:ext cx="491558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 panose="02040503050406030204" pitchFamily="18" charset="0"/>
                      </a:rPr>
                      <m:t>𝑀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  principal (face or par value) of the bond</a:t>
                </a:r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794" y="4726485"/>
                <a:ext cx="4915581" cy="369332"/>
              </a:xfrm>
              <a:prstGeom prst="rect">
                <a:avLst/>
              </a:prstGeom>
              <a:blipFill rotWithShape="0">
                <a:blip r:embed="rId25"/>
                <a:stretch>
                  <a:fillRect t="-9836" b="-229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3618394" y="5363783"/>
                <a:ext cx="167368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i="1" dirty="0" smtClean="0">
                          <a:latin typeface="Cambria Math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GB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𝑀</m:t>
                      </m:r>
                    </m:oMath>
                  </m:oMathPara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8394" y="5363783"/>
                <a:ext cx="1673686" cy="369332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3040796" y="5068764"/>
                <a:ext cx="358815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i="1" smtClean="0">
                        <a:latin typeface="Cambria Math"/>
                        <a:ea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 coupon rate (percentage)</a:t>
                </a:r>
                <a:endParaRPr lang="en-GB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796" y="5068764"/>
                <a:ext cx="3588156" cy="369332"/>
              </a:xfrm>
              <a:prstGeom prst="rect">
                <a:avLst/>
              </a:prstGeom>
              <a:blipFill rotWithShape="1">
                <a:blip r:embed="rId27"/>
                <a:stretch>
                  <a:fillRect t="-9836" b="-229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ovéPole 28"/>
          <p:cNvSpPr txBox="1"/>
          <p:nvPr/>
        </p:nvSpPr>
        <p:spPr>
          <a:xfrm>
            <a:off x="864000" y="900000"/>
            <a:ext cx="371736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Parties of a bond contract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1298840"/>
            <a:ext cx="745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Issuer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(borrower, debtor) obtains funds from the sale of the security and pays the interest rate called the coupon rate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188000" y="1870058"/>
            <a:ext cx="745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older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(lender, creditor) invests funds in the purchase of the security and earns coupons   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2592000"/>
            <a:ext cx="577706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Properties of a straight (plain vanilla) bond</a:t>
            </a:r>
          </a:p>
        </p:txBody>
      </p:sp>
    </p:spTree>
    <p:extLst>
      <p:ext uri="{BB962C8B-B14F-4D97-AF65-F5344CB8AC3E}">
        <p14:creationId xmlns:p14="http://schemas.microsoft.com/office/powerpoint/2010/main" val="350372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Přímá spojnice se šipkou 53"/>
          <p:cNvCxnSpPr/>
          <p:nvPr/>
        </p:nvCxnSpPr>
        <p:spPr>
          <a:xfrm flipV="1">
            <a:off x="7372102" y="4467929"/>
            <a:ext cx="0" cy="947059"/>
          </a:xfrm>
          <a:prstGeom prst="straightConnector1">
            <a:avLst/>
          </a:prstGeom>
          <a:ln w="25400">
            <a:solidFill>
              <a:srgbClr val="C00000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se šipkou 75">
            <a:extLst>
              <a:ext uri="{FF2B5EF4-FFF2-40B4-BE49-F238E27FC236}">
                <a16:creationId xmlns:a16="http://schemas.microsoft.com/office/drawing/2014/main" id="{237F1B84-EA94-4030-97EE-B32EB8BD59D0}"/>
              </a:ext>
            </a:extLst>
          </p:cNvPr>
          <p:cNvCxnSpPr/>
          <p:nvPr/>
        </p:nvCxnSpPr>
        <p:spPr>
          <a:xfrm flipV="1">
            <a:off x="3959944" y="3137160"/>
            <a:ext cx="0" cy="540000"/>
          </a:xfrm>
          <a:prstGeom prst="straightConnector1">
            <a:avLst/>
          </a:prstGeom>
          <a:ln w="25400">
            <a:prstDash val="sysDash"/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se šipkou 63"/>
          <p:cNvCxnSpPr/>
          <p:nvPr/>
        </p:nvCxnSpPr>
        <p:spPr>
          <a:xfrm flipV="1">
            <a:off x="2133053" y="3265627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V="1">
            <a:off x="8172400" y="953534"/>
            <a:ext cx="0" cy="864275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 flipV="1">
            <a:off x="4562766" y="1435231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V="1">
            <a:off x="2738174" y="1435231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/>
          <p:nvPr/>
        </p:nvCxnSpPr>
        <p:spPr>
          <a:xfrm flipV="1">
            <a:off x="2136784" y="1435231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3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868160" cy="648072"/>
          </a:xfrm>
        </p:spPr>
        <p:txBody>
          <a:bodyPr/>
          <a:lstStyle/>
          <a:p>
            <a:r>
              <a:rPr lang="en-GB" dirty="0"/>
              <a:t>Diversities in bond contracts (1)</a:t>
            </a:r>
          </a:p>
        </p:txBody>
      </p:sp>
      <p:cxnSp>
        <p:nvCxnSpPr>
          <p:cNvPr id="29" name="Přímá spojnice se šipkou 28"/>
          <p:cNvCxnSpPr/>
          <p:nvPr/>
        </p:nvCxnSpPr>
        <p:spPr>
          <a:xfrm flipV="1">
            <a:off x="1843906" y="1435822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V="1">
            <a:off x="2424322" y="1435822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V="1">
            <a:off x="4273335" y="1428255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ulka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922405"/>
              </p:ext>
            </p:extLst>
          </p:nvPr>
        </p:nvGraphicFramePr>
        <p:xfrm>
          <a:off x="5130187" y="1783282"/>
          <a:ext cx="304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. . .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TextovéPole 35"/>
          <p:cNvSpPr txBox="1"/>
          <p:nvPr/>
        </p:nvSpPr>
        <p:spPr>
          <a:xfrm>
            <a:off x="1475656" y="2190729"/>
            <a:ext cx="309634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semi-annual  bond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5142277" y="2190393"/>
            <a:ext cx="303833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zero-coupon bond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864000" y="2772000"/>
            <a:ext cx="422720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Size of coupon payments</a:t>
            </a:r>
          </a:p>
        </p:txBody>
      </p:sp>
      <p:graphicFrame>
        <p:nvGraphicFramePr>
          <p:cNvPr id="40" name="Tabulka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224371"/>
              </p:ext>
            </p:extLst>
          </p:nvPr>
        </p:nvGraphicFramePr>
        <p:xfrm>
          <a:off x="1523975" y="3620227"/>
          <a:ext cx="304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. . .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1" name="Přímá spojnice se šipkou 40"/>
          <p:cNvCxnSpPr/>
          <p:nvPr/>
        </p:nvCxnSpPr>
        <p:spPr>
          <a:xfrm flipV="1">
            <a:off x="4561367" y="3242928"/>
            <a:ext cx="0" cy="396000"/>
          </a:xfrm>
          <a:prstGeom prst="straightConnector1">
            <a:avLst/>
          </a:prstGeom>
          <a:ln w="25400">
            <a:prstDash val="sysDash"/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2750534" y="3368640"/>
            <a:ext cx="0" cy="252000"/>
          </a:xfrm>
          <a:prstGeom prst="straightConnector1">
            <a:avLst/>
          </a:prstGeom>
          <a:ln w="25400">
            <a:prstDash val="sysDash"/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4311866" y="3281840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0" smtClean="0">
                          <a:latin typeface="Cambria Math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866" y="3281840"/>
                <a:ext cx="33214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ovéPole 43"/>
          <p:cNvSpPr txBox="1"/>
          <p:nvPr/>
        </p:nvSpPr>
        <p:spPr>
          <a:xfrm>
            <a:off x="1475656" y="4030430"/>
            <a:ext cx="698477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variable-coupon bond  (inflation-linked bond, floating-rate bond)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864000" y="4536000"/>
            <a:ext cx="322730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Redemption date</a:t>
            </a:r>
          </a:p>
        </p:txBody>
      </p:sp>
      <p:graphicFrame>
        <p:nvGraphicFramePr>
          <p:cNvPr id="46" name="Tabulk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747228"/>
              </p:ext>
            </p:extLst>
          </p:nvPr>
        </p:nvGraphicFramePr>
        <p:xfrm>
          <a:off x="1515765" y="5362249"/>
          <a:ext cx="255217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. . .  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7" name="TextovéPole 46"/>
          <p:cNvSpPr txBox="1"/>
          <p:nvPr/>
        </p:nvSpPr>
        <p:spPr>
          <a:xfrm>
            <a:off x="1547664" y="5766163"/>
            <a:ext cx="300307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perpetual bond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cs-CZ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consol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49" name="Tabulka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451222"/>
              </p:ext>
            </p:extLst>
          </p:nvPr>
        </p:nvGraphicFramePr>
        <p:xfrm>
          <a:off x="5124400" y="5382908"/>
          <a:ext cx="304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. . .   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0" name="Přímá spojnice se šipkou 49"/>
          <p:cNvCxnSpPr/>
          <p:nvPr/>
        </p:nvCxnSpPr>
        <p:spPr>
          <a:xfrm flipV="1">
            <a:off x="2026632" y="5001602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 flipV="1">
            <a:off x="2542720" y="5001642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/>
          <p:nvPr/>
        </p:nvSpPr>
        <p:spPr>
          <a:xfrm>
            <a:off x="5142276" y="5790967"/>
            <a:ext cx="310213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callable bond</a:t>
            </a:r>
          </a:p>
        </p:txBody>
      </p:sp>
      <p:cxnSp>
        <p:nvCxnSpPr>
          <p:cNvPr id="53" name="Přímá spojnice se šipkou 52"/>
          <p:cNvCxnSpPr/>
          <p:nvPr/>
        </p:nvCxnSpPr>
        <p:spPr>
          <a:xfrm flipH="1" flipV="1">
            <a:off x="8156814" y="4602394"/>
            <a:ext cx="3538" cy="791149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55"/>
          <p:cNvSpPr txBox="1"/>
          <p:nvPr/>
        </p:nvSpPr>
        <p:spPr>
          <a:xfrm>
            <a:off x="864000" y="864000"/>
            <a:ext cx="46805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Frequency of coupon payments</a:t>
            </a:r>
          </a:p>
        </p:txBody>
      </p:sp>
      <p:graphicFrame>
        <p:nvGraphicFramePr>
          <p:cNvPr id="57" name="Tabulka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449922"/>
              </p:ext>
            </p:extLst>
          </p:nvPr>
        </p:nvGraphicFramePr>
        <p:xfrm>
          <a:off x="1520610" y="1783449"/>
          <a:ext cx="30513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0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02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. . .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ovéPole 64"/>
              <p:cNvSpPr txBox="1"/>
              <p:nvPr/>
            </p:nvSpPr>
            <p:spPr>
              <a:xfrm>
                <a:off x="2502920" y="3284263"/>
                <a:ext cx="2749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0" smtClean="0">
                          <a:latin typeface="Cambria Math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5" name="TextovéPol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920" y="3284263"/>
                <a:ext cx="274976" cy="369332"/>
              </a:xfrm>
              <a:prstGeom prst="rect">
                <a:avLst/>
              </a:prstGeom>
              <a:blipFill>
                <a:blip r:embed="rId9"/>
                <a:stretch>
                  <a:fillRect l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Popisek se šipkou doprava 5"/>
          <p:cNvSpPr/>
          <p:nvPr/>
        </p:nvSpPr>
        <p:spPr>
          <a:xfrm>
            <a:off x="7247780" y="5382868"/>
            <a:ext cx="90000" cy="363600"/>
          </a:xfrm>
          <a:prstGeom prst="rightArrow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ětiúhelník 10"/>
              <p:cNvSpPr/>
              <p:nvPr/>
            </p:nvSpPr>
            <p:spPr>
              <a:xfrm>
                <a:off x="4110433" y="5356176"/>
                <a:ext cx="446088" cy="378000"/>
              </a:xfrm>
              <a:prstGeom prst="homePlat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Pětiúhe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433" y="5356176"/>
                <a:ext cx="446088" cy="378000"/>
              </a:xfrm>
              <a:prstGeom prst="homePlate">
                <a:avLst/>
              </a:prstGeom>
              <a:blipFill>
                <a:blip r:embed="rId10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Přímá spojnice se šipkou 47"/>
          <p:cNvCxnSpPr/>
          <p:nvPr/>
        </p:nvCxnSpPr>
        <p:spPr>
          <a:xfrm flipV="1">
            <a:off x="4089210" y="4994547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74">
                <a:extLst>
                  <a:ext uri="{FF2B5EF4-FFF2-40B4-BE49-F238E27FC236}">
                    <a16:creationId xmlns:a16="http://schemas.microsoft.com/office/drawing/2014/main" id="{E478F04E-B908-4B3F-A9CA-B8F08E7AF7D5}"/>
                  </a:ext>
                </a:extLst>
              </p:cNvPr>
              <p:cNvSpPr txBox="1"/>
              <p:nvPr/>
            </p:nvSpPr>
            <p:spPr>
              <a:xfrm>
                <a:off x="3729706" y="3283200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0" smtClean="0">
                          <a:latin typeface="Cambria Math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TextovéPole 74">
                <a:extLst>
                  <a:ext uri="{FF2B5EF4-FFF2-40B4-BE49-F238E27FC236}">
                    <a16:creationId xmlns:a16="http://schemas.microsoft.com/office/drawing/2014/main" id="{E478F04E-B908-4B3F-A9CA-B8F08E7AF7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706" y="3283200"/>
                <a:ext cx="332142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6688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4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860404" cy="648072"/>
          </a:xfrm>
        </p:spPr>
        <p:txBody>
          <a:bodyPr/>
          <a:lstStyle/>
          <a:p>
            <a:r>
              <a:rPr lang="en-GB" dirty="0"/>
              <a:t>Diversities in bond contracts (</a:t>
            </a:r>
            <a:r>
              <a:rPr lang="cs-CZ" dirty="0"/>
              <a:t>2</a:t>
            </a:r>
            <a:r>
              <a:rPr lang="en-GB" dirty="0"/>
              <a:t>)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864000" y="2412000"/>
            <a:ext cx="358566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Credit risk of the bond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864000" y="3888000"/>
            <a:ext cx="531553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Currency denomination of the bond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864000" y="864000"/>
            <a:ext cx="321330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Issuer of the bond</a:t>
            </a:r>
          </a:p>
        </p:txBody>
      </p:sp>
      <p:sp>
        <p:nvSpPr>
          <p:cNvPr id="49" name="TextovéPole 35"/>
          <p:cNvSpPr txBox="1"/>
          <p:nvPr/>
        </p:nvSpPr>
        <p:spPr>
          <a:xfrm>
            <a:off x="1547664" y="1279164"/>
            <a:ext cx="6423439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government bond  (Treasuries, gilts)</a:t>
            </a:r>
          </a:p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municipal bond</a:t>
            </a:r>
          </a:p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corporate bond (senior vs. junior,  secured vs. unsecured)</a:t>
            </a:r>
          </a:p>
        </p:txBody>
      </p:sp>
      <p:sp>
        <p:nvSpPr>
          <p:cNvPr id="61" name="TextovéPole 35"/>
          <p:cNvSpPr txBox="1"/>
          <p:nvPr/>
        </p:nvSpPr>
        <p:spPr>
          <a:xfrm>
            <a:off x="1548000" y="2734930"/>
            <a:ext cx="554461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investment-grade bond (i.e. AAA, AA, A, BBB)</a:t>
            </a:r>
          </a:p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speculative-grade bond (i.e. BB, B, CCC)</a:t>
            </a:r>
          </a:p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junk (high-yielding) bond</a:t>
            </a:r>
          </a:p>
        </p:txBody>
      </p:sp>
      <p:sp>
        <p:nvSpPr>
          <p:cNvPr id="14" name="TextovéPole 35"/>
          <p:cNvSpPr txBox="1"/>
          <p:nvPr/>
        </p:nvSpPr>
        <p:spPr>
          <a:xfrm>
            <a:off x="1548000" y="4221776"/>
            <a:ext cx="66967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domestic bond (issued by resident in resident currency)</a:t>
            </a:r>
          </a:p>
        </p:txBody>
      </p:sp>
      <p:sp>
        <p:nvSpPr>
          <p:cNvPr id="16" name="TextovéPole 35"/>
          <p:cNvSpPr txBox="1"/>
          <p:nvPr/>
        </p:nvSpPr>
        <p:spPr>
          <a:xfrm>
            <a:off x="1548000" y="4497088"/>
            <a:ext cx="66967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foreign bond (issued by non-resident in resident currency)</a:t>
            </a:r>
          </a:p>
        </p:txBody>
      </p:sp>
      <p:sp>
        <p:nvSpPr>
          <p:cNvPr id="17" name="TextovéPole 35"/>
          <p:cNvSpPr txBox="1"/>
          <p:nvPr/>
        </p:nvSpPr>
        <p:spPr>
          <a:xfrm>
            <a:off x="1548000" y="5283160"/>
            <a:ext cx="46801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eurobond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(issued in non-resident currency)</a:t>
            </a:r>
          </a:p>
        </p:txBody>
      </p:sp>
      <p:sp>
        <p:nvSpPr>
          <p:cNvPr id="26" name="TextovéPole 35">
            <a:extLst>
              <a:ext uri="{FF2B5EF4-FFF2-40B4-BE49-F238E27FC236}">
                <a16:creationId xmlns:a16="http://schemas.microsoft.com/office/drawing/2014/main" id="{3E6A1567-C9B6-47C7-8B0C-7E7CEE6FC588}"/>
              </a:ext>
            </a:extLst>
          </p:cNvPr>
          <p:cNvSpPr txBox="1"/>
          <p:nvPr/>
        </p:nvSpPr>
        <p:spPr>
          <a:xfrm>
            <a:off x="1692000" y="4785304"/>
            <a:ext cx="634604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/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Samurai (Japan), Yankee (USA), Bulldog (UK), Matador (Spain), Kiwi (New Zealand), Alpine (Switzerland)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, Panda (</a:t>
            </a:r>
            <a:r>
              <a:rPr lang="cs-CZ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China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034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5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860404" cy="648072"/>
          </a:xfrm>
        </p:spPr>
        <p:txBody>
          <a:bodyPr/>
          <a:lstStyle/>
          <a:p>
            <a:r>
              <a:rPr lang="en-GB" dirty="0"/>
              <a:t>Underlying principles of pricing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864000" y="3492000"/>
            <a:ext cx="454973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Fair pricing of financial contracts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864000" y="864000"/>
            <a:ext cx="44001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Time and risk value of money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4499992" y="3045952"/>
                <a:ext cx="280831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073150" lvl="1" indent="-1073150"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𝐹𝑉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𝐶𝐹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GB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𝐶𝐹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045952"/>
                <a:ext cx="2808312" cy="369332"/>
              </a:xfrm>
              <a:prstGeom prst="rect">
                <a:avLst/>
              </a:prstGeom>
              <a:blipFill>
                <a:blip r:embed="rId14"/>
                <a:stretch>
                  <a:fillRect b="-1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1907704" y="2892936"/>
                <a:ext cx="2160240" cy="6619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073150" lvl="1" indent="-1073150"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ea typeface="Cambria Math"/>
                        </a:rPr>
                        <m:t>𝑃𝑉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𝐶𝐹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GB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𝐶𝐹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2892936"/>
                <a:ext cx="2160240" cy="66191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1188000" y="1239035"/>
            <a:ext cx="756046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given nominal amount of money obtained at different times has different values (the longer the time until the monetary amount is obtained,  the lower its present value)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88000" y="2061756"/>
            <a:ext cx="769136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Time comparability is achieved by operations of 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discounting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(against the direction of the passage of time) and 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compounding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(in the direction of the passage of time)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188000" y="4942152"/>
            <a:ext cx="7452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spcBef>
                <a:spcPts val="1200"/>
              </a:spcBef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Otherwise one party of the contract (issuer, seller) would be favoured over the other or would be at a disadvantage vis-a-vis the other party of the contract (holder, buyer)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188000" y="3905322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Present value of the stream of cash flows associated with given financial instrument must equal zero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2051720" y="4571836"/>
                <a:ext cx="273630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just">
                  <a:buClr>
                    <a:srgbClr val="7030A0"/>
                  </a:buClr>
                  <a:buSzPct val="8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𝑃𝑉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𝐶𝐹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𝐶𝐹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…, 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𝐶𝐹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4571836"/>
                <a:ext cx="2736304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0620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ulka 10">
                <a:extLst>
                  <a:ext uri="{FF2B5EF4-FFF2-40B4-BE49-F238E27FC236}">
                    <a16:creationId xmlns:a16="http://schemas.microsoft.com/office/drawing/2014/main" id="{F6C69981-A30B-1A02-8219-B7AD0B1CDF4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6731374"/>
                  </p:ext>
                </p:extLst>
              </p:nvPr>
            </p:nvGraphicFramePr>
            <p:xfrm>
              <a:off x="683568" y="2612864"/>
              <a:ext cx="3672000" cy="75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00">
                      <a:extLst>
                        <a:ext uri="{9D8B030D-6E8A-4147-A177-3AD203B41FA5}">
                          <a16:colId xmlns:a16="http://schemas.microsoft.com/office/drawing/2014/main" val="1560174610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772109652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3882812190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667793769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159675719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3175612973"/>
                        </a:ext>
                      </a:extLst>
                    </a:gridCol>
                  </a:tblGrid>
                  <a:tr h="25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54753040"/>
                      </a:ext>
                    </a:extLst>
                  </a:tr>
                  <a:tr h="252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𝐶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𝐶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0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cs-CZ" sz="1000" b="0" i="1" smtClean="0">
                                    <a:latin typeface="Cambria Math" panose="02040503050406030204" pitchFamily="18" charset="0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lang="cs-CZ" sz="1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𝐶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𝐶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lin"/>
                                    <m:ctrlPr>
                                      <a:rPr kumimoji="0" lang="cs-CZ" sz="1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𝐶</m:t>
                                    </m:r>
                                  </m:num>
                                  <m:den>
                                    <m:r>
                                      <a:rPr kumimoji="0" lang="cs-CZ" sz="1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𝑀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 marL="36000" marR="36000"/>
                    </a:tc>
                    <a:extLst>
                      <a:ext uri="{0D108BD9-81ED-4DB2-BD59-A6C34878D82A}">
                        <a16:rowId xmlns:a16="http://schemas.microsoft.com/office/drawing/2014/main" val="2931834260"/>
                      </a:ext>
                    </a:extLst>
                  </a:tr>
                  <a:tr h="252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917192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ulka 10">
                <a:extLst>
                  <a:ext uri="{FF2B5EF4-FFF2-40B4-BE49-F238E27FC236}">
                    <a16:creationId xmlns:a16="http://schemas.microsoft.com/office/drawing/2014/main" id="{F6C69981-A30B-1A02-8219-B7AD0B1CDF4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6731374"/>
                  </p:ext>
                </p:extLst>
              </p:nvPr>
            </p:nvGraphicFramePr>
            <p:xfrm>
              <a:off x="683568" y="2612864"/>
              <a:ext cx="3672000" cy="75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00">
                      <a:extLst>
                        <a:ext uri="{9D8B030D-6E8A-4147-A177-3AD203B41FA5}">
                          <a16:colId xmlns:a16="http://schemas.microsoft.com/office/drawing/2014/main" val="1560174610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772109652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3882812190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667793769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159675719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3175612973"/>
                        </a:ext>
                      </a:extLst>
                    </a:gridCol>
                  </a:tblGrid>
                  <a:tr h="25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54753040"/>
                      </a:ext>
                    </a:extLst>
                  </a:tr>
                  <a:tr h="25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000" marR="36000">
                        <a:blipFill>
                          <a:blip r:embed="rId14"/>
                          <a:stretch>
                            <a:fillRect l="-990" t="-104878" r="-500990" b="-129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000" marR="36000">
                        <a:blipFill>
                          <a:blip r:embed="rId14"/>
                          <a:stretch>
                            <a:fillRect l="-102000" t="-104878" r="-406000" b="-129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000" marR="36000">
                        <a:blipFill>
                          <a:blip r:embed="rId14"/>
                          <a:stretch>
                            <a:fillRect l="-200000" t="-104878" r="-301980" b="-129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000" marR="36000">
                        <a:blipFill>
                          <a:blip r:embed="rId14"/>
                          <a:stretch>
                            <a:fillRect l="-303000" t="-104878" r="-205000" b="-129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000" marR="36000">
                        <a:blipFill>
                          <a:blip r:embed="rId14"/>
                          <a:stretch>
                            <a:fillRect l="-399010" t="-104878" r="-102970" b="-129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000" marR="36000">
                        <a:blipFill>
                          <a:blip r:embed="rId14"/>
                          <a:stretch>
                            <a:fillRect l="-504000" t="-104878" r="-4000" b="-1292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1834260"/>
                      </a:ext>
                    </a:extLst>
                  </a:tr>
                  <a:tr h="25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4"/>
                          <a:stretch>
                            <a:fillRect l="-990" t="-200000" r="-500990" b="-2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4"/>
                          <a:stretch>
                            <a:fillRect l="-102000" t="-200000" r="-406000" b="-2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4"/>
                          <a:stretch>
                            <a:fillRect l="-200000" t="-200000" r="-301980" b="-2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4"/>
                          <a:stretch>
                            <a:fillRect l="-303000" t="-200000" r="-205000" b="-2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4"/>
                          <a:stretch>
                            <a:fillRect l="-399010" t="-200000" r="-102970" b="-2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4"/>
                          <a:stretch>
                            <a:fillRect l="-504000" t="-200000" r="-4000" b="-261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9171928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ulka 10">
                <a:extLst>
                  <a:ext uri="{FF2B5EF4-FFF2-40B4-BE49-F238E27FC236}">
                    <a16:creationId xmlns:a16="http://schemas.microsoft.com/office/drawing/2014/main" id="{46AD2612-01AB-BFED-6561-276CD55AAD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28093597"/>
                  </p:ext>
                </p:extLst>
              </p:nvPr>
            </p:nvGraphicFramePr>
            <p:xfrm>
              <a:off x="684000" y="1268760"/>
              <a:ext cx="3672000" cy="75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24000">
                      <a:extLst>
                        <a:ext uri="{9D8B030D-6E8A-4147-A177-3AD203B41FA5}">
                          <a16:colId xmlns:a16="http://schemas.microsoft.com/office/drawing/2014/main" val="1560174610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3882812190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1159675719"/>
                        </a:ext>
                      </a:extLst>
                    </a:gridCol>
                  </a:tblGrid>
                  <a:tr h="25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54753040"/>
                      </a:ext>
                    </a:extLst>
                  </a:tr>
                  <a:tr h="252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0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𝐶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𝑀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31834260"/>
                      </a:ext>
                    </a:extLst>
                  </a:tr>
                  <a:tr h="252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917192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ulka 10">
                <a:extLst>
                  <a:ext uri="{FF2B5EF4-FFF2-40B4-BE49-F238E27FC236}">
                    <a16:creationId xmlns:a16="http://schemas.microsoft.com/office/drawing/2014/main" id="{46AD2612-01AB-BFED-6561-276CD55AAD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28093597"/>
                  </p:ext>
                </p:extLst>
              </p:nvPr>
            </p:nvGraphicFramePr>
            <p:xfrm>
              <a:off x="684000" y="1268760"/>
              <a:ext cx="3672000" cy="75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24000">
                      <a:extLst>
                        <a:ext uri="{9D8B030D-6E8A-4147-A177-3AD203B41FA5}">
                          <a16:colId xmlns:a16="http://schemas.microsoft.com/office/drawing/2014/main" val="1560174610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3882812190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1159675719"/>
                        </a:ext>
                      </a:extLst>
                    </a:gridCol>
                  </a:tblGrid>
                  <a:tr h="25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54753040"/>
                      </a:ext>
                    </a:extLst>
                  </a:tr>
                  <a:tr h="25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5"/>
                          <a:stretch>
                            <a:fillRect l="-498" t="-104878" r="-201990" b="-107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5"/>
                          <a:stretch>
                            <a:fillRect l="-100498" t="-104878" r="-101990" b="-107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5"/>
                          <a:stretch>
                            <a:fillRect l="-200498" t="-104878" r="-1990" b="-1073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1834260"/>
                      </a:ext>
                    </a:extLst>
                  </a:tr>
                  <a:tr h="25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5"/>
                          <a:stretch>
                            <a:fillRect l="-498" t="-200000" r="-201990" b="-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5"/>
                          <a:stretch>
                            <a:fillRect l="-100498" t="-200000" r="-101990" b="-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5"/>
                          <a:stretch>
                            <a:fillRect l="-200498" t="-200000" r="-1990" b="-47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9171928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ulka 10">
                <a:extLst>
                  <a:ext uri="{FF2B5EF4-FFF2-40B4-BE49-F238E27FC236}">
                    <a16:creationId xmlns:a16="http://schemas.microsoft.com/office/drawing/2014/main" id="{43A06D14-42C9-3EB7-44A4-B0258FE09F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69162713"/>
                  </p:ext>
                </p:extLst>
              </p:nvPr>
            </p:nvGraphicFramePr>
            <p:xfrm>
              <a:off x="684000" y="3933232"/>
              <a:ext cx="3672000" cy="75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00">
                      <a:extLst>
                        <a:ext uri="{9D8B030D-6E8A-4147-A177-3AD203B41FA5}">
                          <a16:colId xmlns:a16="http://schemas.microsoft.com/office/drawing/2014/main" val="1560174610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772109652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3882812190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667793769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159675719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3175612973"/>
                        </a:ext>
                      </a:extLst>
                    </a:gridCol>
                  </a:tblGrid>
                  <a:tr h="2520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1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2</a:t>
                          </a: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2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4</a:t>
                          </a: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3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54753040"/>
                      </a:ext>
                    </a:extLst>
                  </a:tr>
                  <a:tr h="252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𝐶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𝐶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0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cs-CZ" sz="1000" b="0" i="1" smtClean="0">
                                    <a:latin typeface="Cambria Math" panose="02040503050406030204" pitchFamily="18" charset="0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lang="cs-CZ" sz="1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𝐶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𝐶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lin"/>
                                    <m:ctrlPr>
                                      <a:rPr kumimoji="0" lang="cs-CZ" sz="1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𝐶</m:t>
                                    </m:r>
                                  </m:num>
                                  <m:den>
                                    <m:r>
                                      <a:rPr kumimoji="0" lang="cs-CZ" sz="1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𝑀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 marL="36000" marR="36000"/>
                    </a:tc>
                    <a:extLst>
                      <a:ext uri="{0D108BD9-81ED-4DB2-BD59-A6C34878D82A}">
                        <a16:rowId xmlns:a16="http://schemas.microsoft.com/office/drawing/2014/main" val="2931834260"/>
                      </a:ext>
                    </a:extLst>
                  </a:tr>
                  <a:tr h="252000"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917192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ulka 10">
                <a:extLst>
                  <a:ext uri="{FF2B5EF4-FFF2-40B4-BE49-F238E27FC236}">
                    <a16:creationId xmlns:a16="http://schemas.microsoft.com/office/drawing/2014/main" id="{43A06D14-42C9-3EB7-44A4-B0258FE09F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69162713"/>
                  </p:ext>
                </p:extLst>
              </p:nvPr>
            </p:nvGraphicFramePr>
            <p:xfrm>
              <a:off x="684000" y="3933232"/>
              <a:ext cx="3672000" cy="75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00">
                      <a:extLst>
                        <a:ext uri="{9D8B030D-6E8A-4147-A177-3AD203B41FA5}">
                          <a16:colId xmlns:a16="http://schemas.microsoft.com/office/drawing/2014/main" val="1560174610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772109652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3882812190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667793769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159675719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3175612973"/>
                        </a:ext>
                      </a:extLst>
                    </a:gridCol>
                  </a:tblGrid>
                  <a:tr h="2520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1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2</a:t>
                          </a: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2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4</a:t>
                          </a: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3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54753040"/>
                      </a:ext>
                    </a:extLst>
                  </a:tr>
                  <a:tr h="2520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>
                        <a:blipFill>
                          <a:blip r:embed="rId23"/>
                          <a:stretch>
                            <a:fillRect l="-990" t="-104878" r="-500990" b="-129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>
                        <a:blipFill>
                          <a:blip r:embed="rId23"/>
                          <a:stretch>
                            <a:fillRect l="-102000" t="-104878" r="-406000" b="-129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>
                        <a:blipFill>
                          <a:blip r:embed="rId23"/>
                          <a:stretch>
                            <a:fillRect l="-200000" t="-104878" r="-301980" b="-129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>
                        <a:blipFill>
                          <a:blip r:embed="rId23"/>
                          <a:stretch>
                            <a:fillRect l="-303000" t="-104878" r="-205000" b="-129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>
                        <a:blipFill>
                          <a:blip r:embed="rId23"/>
                          <a:stretch>
                            <a:fillRect l="-399010" t="-104878" r="-102970" b="-129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>
                        <a:blipFill>
                          <a:blip r:embed="rId23"/>
                          <a:stretch>
                            <a:fillRect l="-504000" t="-104878" r="-4000" b="-1292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1834260"/>
                      </a:ext>
                    </a:extLst>
                  </a:tr>
                  <a:tr h="252000">
                    <a:tc gridSpan="2"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>
                          <a:blip r:embed="rId23"/>
                          <a:stretch>
                            <a:fillRect l="-498" t="-200000" r="-201990" b="-2619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>
                          <a:blip r:embed="rId23"/>
                          <a:stretch>
                            <a:fillRect l="-100498" t="-200000" r="-101990" b="-2619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>
                          <a:blip r:embed="rId23"/>
                          <a:stretch>
                            <a:fillRect l="-200498" t="-200000" r="-1990" b="-2619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9171928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ulka 10">
                <a:extLst>
                  <a:ext uri="{FF2B5EF4-FFF2-40B4-BE49-F238E27FC236}">
                    <a16:creationId xmlns:a16="http://schemas.microsoft.com/office/drawing/2014/main" id="{099D30E1-5468-DD53-C528-5578E7C0072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09932779"/>
                  </p:ext>
                </p:extLst>
              </p:nvPr>
            </p:nvGraphicFramePr>
            <p:xfrm>
              <a:off x="683976" y="5307224"/>
              <a:ext cx="3672000" cy="75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00">
                      <a:extLst>
                        <a:ext uri="{9D8B030D-6E8A-4147-A177-3AD203B41FA5}">
                          <a16:colId xmlns:a16="http://schemas.microsoft.com/office/drawing/2014/main" val="1560174610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772109652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3882812190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667793769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159675719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3175612973"/>
                        </a:ext>
                      </a:extLst>
                    </a:gridCol>
                  </a:tblGrid>
                  <a:tr h="25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54753040"/>
                      </a:ext>
                    </a:extLst>
                  </a:tr>
                  <a:tr h="252000"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 marL="36000" marR="36000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𝐶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 marL="36000" marR="36000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0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 marL="36000" marR="36000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𝐶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 marL="36000" marR="36000"/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𝐶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𝑀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 marL="36000" marR="36000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lin"/>
                                    <m:ctrlPr>
                                      <a:rPr kumimoji="0" lang="cs-CZ" sz="1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𝐶</m:t>
                                    </m:r>
                                  </m:num>
                                  <m:den>
                                    <m:r>
                                      <a:rPr kumimoji="0" lang="cs-CZ" sz="1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𝑀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 marL="36000" marR="36000"/>
                    </a:tc>
                    <a:extLst>
                      <a:ext uri="{0D108BD9-81ED-4DB2-BD59-A6C34878D82A}">
                        <a16:rowId xmlns:a16="http://schemas.microsoft.com/office/drawing/2014/main" val="2931834260"/>
                      </a:ext>
                    </a:extLst>
                  </a:tr>
                  <a:tr h="252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917192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ulka 10">
                <a:extLst>
                  <a:ext uri="{FF2B5EF4-FFF2-40B4-BE49-F238E27FC236}">
                    <a16:creationId xmlns:a16="http://schemas.microsoft.com/office/drawing/2014/main" id="{099D30E1-5468-DD53-C528-5578E7C0072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09932779"/>
                  </p:ext>
                </p:extLst>
              </p:nvPr>
            </p:nvGraphicFramePr>
            <p:xfrm>
              <a:off x="683976" y="5307224"/>
              <a:ext cx="3672000" cy="75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00">
                      <a:extLst>
                        <a:ext uri="{9D8B030D-6E8A-4147-A177-3AD203B41FA5}">
                          <a16:colId xmlns:a16="http://schemas.microsoft.com/office/drawing/2014/main" val="1560174610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772109652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3882812190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667793769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159675719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3175612973"/>
                        </a:ext>
                      </a:extLst>
                    </a:gridCol>
                  </a:tblGrid>
                  <a:tr h="25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/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54753040"/>
                      </a:ext>
                    </a:extLst>
                  </a:tr>
                  <a:tr h="252000">
                    <a:tc gridSpan="2"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>
                        <a:blipFill>
                          <a:blip r:embed="rId24"/>
                          <a:stretch>
                            <a:fillRect l="-498" t="-104878" r="-201990" b="-10731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𝐶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 marL="36000" marR="36000"/>
                    </a:tc>
                    <a:tc gridSpan="2"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>
                        <a:blipFill>
                          <a:blip r:embed="rId24"/>
                          <a:stretch>
                            <a:fillRect l="-100498" t="-104878" r="-101990" b="-10731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𝐶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 marL="36000" marR="36000"/>
                    </a:tc>
                    <a:tc gridSpan="2"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>
                        <a:blipFill>
                          <a:blip r:embed="rId24"/>
                          <a:stretch>
                            <a:fillRect l="-200498" t="-104878" r="-1990" b="-10731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lin"/>
                                    <m:ctrlPr>
                                      <a:rPr kumimoji="0" lang="cs-CZ" sz="1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𝐶</m:t>
                                    </m:r>
                                  </m:num>
                                  <m:den>
                                    <m:r>
                                      <a:rPr kumimoji="0" lang="cs-CZ" sz="1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kumimoji="0" lang="cs-CZ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𝑀</m:t>
                                </m:r>
                              </m:oMath>
                            </m:oMathPara>
                          </a14:m>
                          <a:endParaRPr kumimoji="0" lang="cs-CZ" sz="1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/>
                            <a:ea typeface="+mn-ea"/>
                            <a:cs typeface="+mn-cs"/>
                          </a:endParaRPr>
                        </a:p>
                      </a:txBody>
                      <a:tcPr marL="36000" marR="36000"/>
                    </a:tc>
                    <a:extLst>
                      <a:ext uri="{0D108BD9-81ED-4DB2-BD59-A6C34878D82A}">
                        <a16:rowId xmlns:a16="http://schemas.microsoft.com/office/drawing/2014/main" val="2931834260"/>
                      </a:ext>
                    </a:extLst>
                  </a:tr>
                  <a:tr h="2520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>
                          <a:blip r:embed="rId24"/>
                          <a:stretch>
                            <a:fillRect l="-990" t="-200000" r="-500990" b="-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>
                          <a:blip r:embed="rId24"/>
                          <a:stretch>
                            <a:fillRect l="-102000" t="-200000" r="-406000" b="-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>
                          <a:blip r:embed="rId24"/>
                          <a:stretch>
                            <a:fillRect l="-200000" t="-200000" r="-301980" b="-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>
                          <a:blip r:embed="rId24"/>
                          <a:stretch>
                            <a:fillRect l="-303000" t="-200000" r="-205000" b="-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>
                          <a:blip r:embed="rId24"/>
                          <a:stretch>
                            <a:fillRect l="-399010" t="-200000" r="-102970" b="-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>
                          <a:blip r:embed="rId24"/>
                          <a:stretch>
                            <a:fillRect l="-504000" t="-200000" r="-4000" b="-47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9171928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6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864000"/>
            <a:ext cx="586343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Annual discounting of annual coupons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4355976" y="1374512"/>
                <a:ext cx="3240360" cy="52610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 …+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374512"/>
                <a:ext cx="3240360" cy="526106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ovéPole 19"/>
          <p:cNvSpPr txBox="1"/>
          <p:nvPr/>
        </p:nvSpPr>
        <p:spPr>
          <a:xfrm>
            <a:off x="864000" y="2225776"/>
            <a:ext cx="727471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Semi-annual discounting of semi-annual coupons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4355976" y="2661182"/>
                <a:ext cx="4680160" cy="6687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box>
                                <m:box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box>
                                    <m:boxPr>
                                      <m:ctrlP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cs-CZ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sz="14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cs-CZ" sz="14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 …+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box>
                                    <m:boxPr>
                                      <m:ctrlP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cs-CZ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sz="14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cs-CZ" sz="14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box>
                                    <m:box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cs-CZ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sz="14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cs-CZ" sz="14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661182"/>
                <a:ext cx="4680160" cy="668773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ovéPole 21"/>
          <p:cNvSpPr txBox="1"/>
          <p:nvPr/>
        </p:nvSpPr>
        <p:spPr>
          <a:xfrm>
            <a:off x="864000" y="3546000"/>
            <a:ext cx="66555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Annual discounting of semi-annual coupons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864000" y="4914000"/>
            <a:ext cx="663426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Semi-annual discounting of annual coupons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4356000" y="5365142"/>
                <a:ext cx="4896520" cy="6290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(1+</m:t>
                              </m:r>
                              <m:box>
                                <m:box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box>
                                    <m:boxPr>
                                      <m:ctrlP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cs-CZ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sz="14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cs-CZ" sz="14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 …+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box>
                                    <m:boxPr>
                                      <m:ctrlP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cs-CZ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sz="14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cs-CZ" sz="14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2(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−1)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box>
                                    <m:box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cs-CZ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sz="14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cs-CZ" sz="14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000" y="5365142"/>
                <a:ext cx="4896520" cy="62908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4356000" y="4021197"/>
                <a:ext cx="4752168" cy="5779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 …+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−1/2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000" y="4021197"/>
                <a:ext cx="4752168" cy="57797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125624" cy="648072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Discounting conventions</a:t>
            </a:r>
            <a:r>
              <a:rPr lang="cs-CZ" dirty="0">
                <a:solidFill>
                  <a:schemeClr val="tx1"/>
                </a:solidFill>
              </a:rPr>
              <a:t> (1)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194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7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159948" cy="648072"/>
          </a:xfrm>
        </p:spPr>
        <p:txBody>
          <a:bodyPr/>
          <a:lstStyle/>
          <a:p>
            <a:r>
              <a:rPr lang="en-GB" dirty="0"/>
              <a:t>Discounting conventions</a:t>
            </a:r>
            <a:r>
              <a:rPr lang="cs-CZ" dirty="0"/>
              <a:t> (2)</a:t>
            </a:r>
            <a:endParaRPr lang="en-GB" dirty="0"/>
          </a:p>
        </p:txBody>
      </p:sp>
      <p:sp>
        <p:nvSpPr>
          <p:cNvPr id="9" name="TextovéPole 8"/>
          <p:cNvSpPr txBox="1"/>
          <p:nvPr/>
        </p:nvSpPr>
        <p:spPr>
          <a:xfrm>
            <a:off x="864000" y="864000"/>
            <a:ext cx="73756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Valuation date differs from the issuance or the coupon payment date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1584000" y="2724926"/>
                <a:ext cx="3984688" cy="52610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𝑁𝐶𝐷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𝑐𝑀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</m:num>
                        <m:den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 …+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000" y="2724926"/>
                <a:ext cx="3984688" cy="52610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1584000" y="3531088"/>
                <a:ext cx="2555951" cy="5405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𝑉𝐷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365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𝑁𝐶𝐷</m:t>
                          </m:r>
                        </m:sub>
                      </m:sSub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000" y="3531088"/>
                <a:ext cx="2555951" cy="540597"/>
              </a:xfrm>
              <a:prstGeom prst="rect">
                <a:avLst/>
              </a:prstGeom>
              <a:blipFill>
                <a:blip r:embed="rId16"/>
                <a:stretch>
                  <a:fillRect b="-494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1188000" y="2427418"/>
                <a:ext cx="561624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lvl="2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Price of the bond on the nearest coupon date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𝑁𝐶𝐷</m:t>
                        </m:r>
                      </m:sub>
                    </m:sSub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2427418"/>
                <a:ext cx="5616248" cy="369332"/>
              </a:xfrm>
              <a:prstGeom prst="rect">
                <a:avLst/>
              </a:prstGeom>
              <a:blipFill>
                <a:blip r:embed="rId17"/>
                <a:stretch>
                  <a:fillRect l="-217" t="-9836" r="-217" b="-229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1188001" y="3227564"/>
                <a:ext cx="489616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lvl="2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Price of the bond on the valuation date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𝑉𝐷</m:t>
                        </m:r>
                      </m:sub>
                    </m:sSub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1" y="3227564"/>
                <a:ext cx="4896168" cy="369332"/>
              </a:xfrm>
              <a:prstGeom prst="rect">
                <a:avLst/>
              </a:prstGeom>
              <a:blipFill>
                <a:blip r:embed="rId18"/>
                <a:stretch>
                  <a:fillRect l="-249" t="-9836" r="-498" b="-229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ovéPole 20"/>
          <p:cNvSpPr txBox="1"/>
          <p:nvPr/>
        </p:nvSpPr>
        <p:spPr>
          <a:xfrm>
            <a:off x="864000" y="3996000"/>
            <a:ext cx="579623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Continuous compounding and discounting</a:t>
            </a:r>
          </a:p>
        </p:txBody>
      </p:sp>
      <p:graphicFrame>
        <p:nvGraphicFramePr>
          <p:cNvPr id="33" name="Tabulka 32">
            <a:extLst>
              <a:ext uri="{FF2B5EF4-FFF2-40B4-BE49-F238E27FC236}">
                <a16:creationId xmlns:a16="http://schemas.microsoft.com/office/drawing/2014/main" id="{D858499A-D096-4927-A4EF-886CFBFC12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350056"/>
              </p:ext>
            </p:extLst>
          </p:nvPr>
        </p:nvGraphicFramePr>
        <p:xfrm>
          <a:off x="2159600" y="1684440"/>
          <a:ext cx="4320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3179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. . .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ovnoramenný trojúhelník 4">
            <a:extLst>
              <a:ext uri="{FF2B5EF4-FFF2-40B4-BE49-F238E27FC236}">
                <a16:creationId xmlns:a16="http://schemas.microsoft.com/office/drawing/2014/main" id="{538B0CA0-A959-4AB3-AD45-614980A9BA14}"/>
              </a:ext>
            </a:extLst>
          </p:cNvPr>
          <p:cNvSpPr/>
          <p:nvPr/>
        </p:nvSpPr>
        <p:spPr>
          <a:xfrm>
            <a:off x="6408296" y="1980000"/>
            <a:ext cx="132168" cy="219301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Rovnoramenný trojúhelník 33">
            <a:extLst>
              <a:ext uri="{FF2B5EF4-FFF2-40B4-BE49-F238E27FC236}">
                <a16:creationId xmlns:a16="http://schemas.microsoft.com/office/drawing/2014/main" id="{286E3421-C1D0-4692-8B42-61265AEF43C5}"/>
              </a:ext>
            </a:extLst>
          </p:cNvPr>
          <p:cNvSpPr/>
          <p:nvPr/>
        </p:nvSpPr>
        <p:spPr>
          <a:xfrm>
            <a:off x="3821944" y="1980000"/>
            <a:ext cx="132168" cy="219301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Rovnoramenný trojúhelník 34">
            <a:extLst>
              <a:ext uri="{FF2B5EF4-FFF2-40B4-BE49-F238E27FC236}">
                <a16:creationId xmlns:a16="http://schemas.microsoft.com/office/drawing/2014/main" id="{3B3C814F-0F6C-49D2-BFD0-BEE92E5844D3}"/>
              </a:ext>
            </a:extLst>
          </p:cNvPr>
          <p:cNvSpPr/>
          <p:nvPr/>
        </p:nvSpPr>
        <p:spPr>
          <a:xfrm>
            <a:off x="3084216" y="1980000"/>
            <a:ext cx="132168" cy="219301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91F4AA75-1F86-4E49-B4F1-728D6E1671E8}"/>
              </a:ext>
            </a:extLst>
          </p:cNvPr>
          <p:cNvSpPr txBox="1"/>
          <p:nvPr/>
        </p:nvSpPr>
        <p:spPr>
          <a:xfrm>
            <a:off x="3381696" y="2178048"/>
            <a:ext cx="1028688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09625" indent="-809625" algn="ctr">
              <a:lnSpc>
                <a:spcPts val="1000"/>
              </a:lnSpc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nearest</a:t>
            </a:r>
          </a:p>
          <a:p>
            <a:pPr marL="809625" indent="-809625" algn="ctr">
              <a:lnSpc>
                <a:spcPts val="1000"/>
              </a:lnSpc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coupon date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977A788E-829B-4840-940D-59661D1639AB}"/>
              </a:ext>
            </a:extLst>
          </p:cNvPr>
          <p:cNvSpPr txBox="1"/>
          <p:nvPr/>
        </p:nvSpPr>
        <p:spPr>
          <a:xfrm>
            <a:off x="2724176" y="2178048"/>
            <a:ext cx="835904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09625" indent="-809625" algn="ctr">
              <a:lnSpc>
                <a:spcPts val="1000"/>
              </a:lnSpc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valuation</a:t>
            </a:r>
          </a:p>
          <a:p>
            <a:pPr marL="809625" indent="-809625" algn="ctr">
              <a:lnSpc>
                <a:spcPts val="1000"/>
              </a:lnSpc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date</a:t>
            </a: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650CDD72-2A97-4C85-85B0-CE751724BF34}"/>
              </a:ext>
            </a:extLst>
          </p:cNvPr>
          <p:cNvSpPr txBox="1"/>
          <p:nvPr/>
        </p:nvSpPr>
        <p:spPr>
          <a:xfrm>
            <a:off x="6042056" y="2178048"/>
            <a:ext cx="906208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09625" indent="-809625" algn="ctr">
              <a:lnSpc>
                <a:spcPts val="1000"/>
              </a:lnSpc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maturity</a:t>
            </a:r>
          </a:p>
          <a:p>
            <a:pPr marL="809625" indent="-809625" algn="ctr">
              <a:lnSpc>
                <a:spcPts val="1000"/>
              </a:lnSpc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date</a:t>
            </a:r>
          </a:p>
        </p:txBody>
      </p:sp>
      <p:sp>
        <p:nvSpPr>
          <p:cNvPr id="36" name="Rovnoramenný trojúhelník 35">
            <a:extLst>
              <a:ext uri="{FF2B5EF4-FFF2-40B4-BE49-F238E27FC236}">
                <a16:creationId xmlns:a16="http://schemas.microsoft.com/office/drawing/2014/main" id="{2C2FA329-6A69-459F-AD07-11C40E25CD0A}"/>
              </a:ext>
            </a:extLst>
          </p:cNvPr>
          <p:cNvSpPr/>
          <p:nvPr/>
        </p:nvSpPr>
        <p:spPr>
          <a:xfrm>
            <a:off x="2087448" y="1980000"/>
            <a:ext cx="132168" cy="219301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2CB5C7EE-C0BA-4501-BD1A-A3338F006BB2}"/>
              </a:ext>
            </a:extLst>
          </p:cNvPr>
          <p:cNvSpPr txBox="1"/>
          <p:nvPr/>
        </p:nvSpPr>
        <p:spPr>
          <a:xfrm>
            <a:off x="1859256" y="2178048"/>
            <a:ext cx="618496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09625" indent="-809625" algn="ctr">
              <a:lnSpc>
                <a:spcPts val="1000"/>
              </a:lnSpc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issue</a:t>
            </a:r>
          </a:p>
          <a:p>
            <a:pPr marL="809625" indent="-809625" algn="ctr">
              <a:lnSpc>
                <a:spcPts val="1000"/>
              </a:lnSpc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date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>
                <a:extLst>
                  <a:ext uri="{FF2B5EF4-FFF2-40B4-BE49-F238E27FC236}">
                    <a16:creationId xmlns:a16="http://schemas.microsoft.com/office/drawing/2014/main" id="{E364AA9D-A109-42A6-87A8-7834DEF04C45}"/>
                  </a:ext>
                </a:extLst>
              </p:cNvPr>
              <p:cNvSpPr txBox="1"/>
              <p:nvPr/>
            </p:nvSpPr>
            <p:spPr>
              <a:xfrm>
                <a:off x="4896856" y="2768176"/>
                <a:ext cx="3923616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444500" indent="-444500"/>
                <a14:m>
                  <m:oMath xmlns:m="http://schemas.openxmlformats.org/officeDocument/2006/math">
                    <m:r>
                      <a:rPr lang="cs-CZ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. .  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number of coupon periods between the nearest coupon date and the maturity date</a:t>
                </a:r>
              </a:p>
            </p:txBody>
          </p:sp>
        </mc:Choice>
        <mc:Fallback xmlns="">
          <p:sp>
            <p:nvSpPr>
              <p:cNvPr id="41" name="TextovéPole 40">
                <a:extLst>
                  <a:ext uri="{FF2B5EF4-FFF2-40B4-BE49-F238E27FC236}">
                    <a16:creationId xmlns:a16="http://schemas.microsoft.com/office/drawing/2014/main" id="{E364AA9D-A109-42A6-87A8-7834DEF04C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856" y="2768176"/>
                <a:ext cx="3923616" cy="523220"/>
              </a:xfrm>
              <a:prstGeom prst="rect">
                <a:avLst/>
              </a:prstGeom>
              <a:blipFill>
                <a:blip r:embed="rId19"/>
                <a:stretch>
                  <a:fillRect t="-3488" b="-104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Obousměrná vodorovná šipka 7">
            <a:extLst>
              <a:ext uri="{FF2B5EF4-FFF2-40B4-BE49-F238E27FC236}">
                <a16:creationId xmlns:a16="http://schemas.microsoft.com/office/drawing/2014/main" id="{B1CDD5D3-70B5-4B3D-8F7C-2DA6C55F9C2A}"/>
              </a:ext>
            </a:extLst>
          </p:cNvPr>
          <p:cNvSpPr/>
          <p:nvPr/>
        </p:nvSpPr>
        <p:spPr>
          <a:xfrm>
            <a:off x="4028521" y="2032064"/>
            <a:ext cx="2315077" cy="102562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TextovéPole 42">
            <a:extLst>
              <a:ext uri="{FF2B5EF4-FFF2-40B4-BE49-F238E27FC236}">
                <a16:creationId xmlns:a16="http://schemas.microsoft.com/office/drawing/2014/main" id="{A4116ABB-C131-41D1-A4A6-7B8394B7106F}"/>
              </a:ext>
            </a:extLst>
          </p:cNvPr>
          <p:cNvSpPr txBox="1"/>
          <p:nvPr/>
        </p:nvSpPr>
        <p:spPr>
          <a:xfrm>
            <a:off x="4932040" y="2090000"/>
            <a:ext cx="505819" cy="2235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09625" indent="-809625" algn="ctr">
              <a:lnSpc>
                <a:spcPts val="1000"/>
              </a:lnSpc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𝑛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>
                <a:extLst>
                  <a:ext uri="{FF2B5EF4-FFF2-40B4-BE49-F238E27FC236}">
                    <a16:creationId xmlns:a16="http://schemas.microsoft.com/office/drawing/2014/main" id="{F808133A-9EDB-4643-AA0A-1CDF9EA0C55D}"/>
                  </a:ext>
                </a:extLst>
              </p:cNvPr>
              <p:cNvSpPr txBox="1"/>
              <p:nvPr/>
            </p:nvSpPr>
            <p:spPr>
              <a:xfrm>
                <a:off x="4896000" y="3579032"/>
                <a:ext cx="376114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444500" indent="-444500"/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. . .  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number of days from the  valuation date to the nearest coupon payment date</a:t>
                </a:r>
              </a:p>
            </p:txBody>
          </p:sp>
        </mc:Choice>
        <mc:Fallback xmlns="">
          <p:sp>
            <p:nvSpPr>
              <p:cNvPr id="44" name="TextovéPole 43">
                <a:extLst>
                  <a:ext uri="{FF2B5EF4-FFF2-40B4-BE49-F238E27FC236}">
                    <a16:creationId xmlns:a16="http://schemas.microsoft.com/office/drawing/2014/main" id="{F808133A-9EDB-4643-AA0A-1CDF9EA0C5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000" y="3579032"/>
                <a:ext cx="3761144" cy="523220"/>
              </a:xfrm>
              <a:prstGeom prst="rect">
                <a:avLst/>
              </a:prstGeom>
              <a:blipFill>
                <a:blip r:embed="rId20"/>
                <a:stretch>
                  <a:fillRect t="-3488" b="-104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Obousměrná vodorovná šipka 7">
            <a:extLst>
              <a:ext uri="{FF2B5EF4-FFF2-40B4-BE49-F238E27FC236}">
                <a16:creationId xmlns:a16="http://schemas.microsoft.com/office/drawing/2014/main" id="{3D7C4EB5-2F89-4DF8-941F-7A53DF080232}"/>
              </a:ext>
            </a:extLst>
          </p:cNvPr>
          <p:cNvSpPr/>
          <p:nvPr/>
        </p:nvSpPr>
        <p:spPr>
          <a:xfrm>
            <a:off x="3239944" y="2034000"/>
            <a:ext cx="554211" cy="102562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>
                <a:extLst>
                  <a:ext uri="{FF2B5EF4-FFF2-40B4-BE49-F238E27FC236}">
                    <a16:creationId xmlns:a16="http://schemas.microsoft.com/office/drawing/2014/main" id="{755D23CE-4B90-469A-A96E-8A66F3DE463B}"/>
                  </a:ext>
                </a:extLst>
              </p:cNvPr>
              <p:cNvSpPr txBox="1"/>
              <p:nvPr/>
            </p:nvSpPr>
            <p:spPr>
              <a:xfrm>
                <a:off x="3418557" y="2095277"/>
                <a:ext cx="235387" cy="22352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809625" indent="-809625" algn="ctr">
                  <a:lnSpc>
                    <a:spcPts val="1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7" name="TextovéPole 46">
                <a:extLst>
                  <a:ext uri="{FF2B5EF4-FFF2-40B4-BE49-F238E27FC236}">
                    <a16:creationId xmlns:a16="http://schemas.microsoft.com/office/drawing/2014/main" id="{755D23CE-4B90-469A-A96E-8A66F3DE4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557" y="2095277"/>
                <a:ext cx="235387" cy="223523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45630CE5-8263-669D-4BE9-47AB6B098B32}"/>
                  </a:ext>
                </a:extLst>
              </p:cNvPr>
              <p:cNvSpPr txBox="1"/>
              <p:nvPr/>
            </p:nvSpPr>
            <p:spPr>
              <a:xfrm>
                <a:off x="2412866" y="5323590"/>
                <a:ext cx="3629190" cy="7335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𝐶𝐹</m:t>
                              </m:r>
                            </m:e>
                            <m:sub>
                              <m:r>
                                <a:rPr lang="en-GB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fName>
                        <m:e>
                          <m:func>
                            <m:func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sz="1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→∞</m:t>
                                  </m:r>
                                </m:lim>
                              </m:limLow>
                            </m:fName>
                            <m:e>
                              <m:sSup>
                                <m:sSup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ctrlPr>
                                            <a:rPr lang="cs-CZ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sz="1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cs-CZ" sz="1400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cs-CZ" sz="1400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1+</m:t>
                                                  </m:r>
                                                  <m:f>
                                                    <m:fPr>
                                                      <m:ctrlPr>
                                                        <a:rPr lang="cs-CZ" sz="1400" b="0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fPr>
                                                    <m:num>
                                                      <m:r>
                                                        <a:rPr lang="cs-CZ" sz="1400" b="0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1</m:t>
                                                      </m:r>
                                                    </m:num>
                                                    <m:den>
                                                      <m:r>
                                                        <a:rPr lang="cs-CZ" sz="1400" b="0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𝑛</m:t>
                                                      </m:r>
                                                    </m:den>
                                                  </m:f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cs-CZ" sz="1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𝑟𝑡</m:t>
                                  </m:r>
                                </m:sup>
                              </m:s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𝐶𝐹</m:t>
                                      </m:r>
                                    </m:e>
                                    <m:sub>
                                      <m:r>
                                        <a:rPr lang="en-GB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GB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𝑟𝑡</m:t>
                                  </m:r>
                                </m:sup>
                              </m:sSup>
                            </m:e>
                          </m:func>
                        </m:e>
                      </m:func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45630CE5-8263-669D-4BE9-47AB6B098B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2866" y="5323590"/>
                <a:ext cx="3629190" cy="73353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>
            <a:extLst>
              <a:ext uri="{FF2B5EF4-FFF2-40B4-BE49-F238E27FC236}">
                <a16:creationId xmlns:a16="http://schemas.microsoft.com/office/drawing/2014/main" id="{5F593A76-DD0F-CD1F-DC95-6472096818C1}"/>
              </a:ext>
            </a:extLst>
          </p:cNvPr>
          <p:cNvSpPr txBox="1"/>
          <p:nvPr/>
        </p:nvSpPr>
        <p:spPr>
          <a:xfrm>
            <a:off x="1188000" y="4324716"/>
            <a:ext cx="74164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Techniques of continuous compounding and discounting assume that the length of interest period tends to zero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144B1807-9BA2-C65A-5470-416773E761E2}"/>
                  </a:ext>
                </a:extLst>
              </p:cNvPr>
              <p:cNvSpPr txBox="1"/>
              <p:nvPr/>
            </p:nvSpPr>
            <p:spPr>
              <a:xfrm>
                <a:off x="1584000" y="4831886"/>
                <a:ext cx="7416448" cy="61632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073150" lvl="1" indent="-1073150"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𝐹𝑉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𝐶𝐹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𝐶𝐹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unc>
                        <m:func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func>
                            <m:funcPr>
                              <m:ctrlPr>
                                <a:rPr lang="cs-CZ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cs-CZ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sz="140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→∞</m:t>
                                  </m:r>
                                </m:lim>
                              </m:limLow>
                            </m:fName>
                            <m:e>
                              <m:sSup>
                                <m:sSupPr>
                                  <m:ctrlPr>
                                    <a:rPr lang="cs-CZ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f>
                                        <m:fPr>
                                          <m:ctrlPr>
                                            <a:rPr lang="cs-CZ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num>
                                        <m:den>
                                          <m:r>
                                            <a:rPr lang="cs-CZ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𝑚𝑡</m:t>
                                  </m:r>
                                </m:sup>
                              </m:s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func>
                          <m: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limLow>
                            <m:limLow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cs-CZ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cs-CZ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1+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cs-CZ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cs-CZ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𝑟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cs-CZ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𝑚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cs-CZ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𝐶𝐹</m:t>
                              </m:r>
                            </m:e>
                            <m:sub>
                              <m:r>
                                <a:rPr lang="en-GB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unc>
                            <m:func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sz="1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→∞</m:t>
                                  </m:r>
                                </m:lim>
                              </m:limLow>
                            </m:fName>
                            <m:e>
                              <m:sSup>
                                <m:sSup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ctrlPr>
                                            <a:rPr lang="cs-CZ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cs-CZ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cs-CZ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1+</m:t>
                                                  </m:r>
                                                  <m:f>
                                                    <m:fPr>
                                                      <m:ctrlPr>
                                                        <a:rPr lang="cs-CZ" sz="14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fPr>
                                                    <m:num>
                                                      <m:r>
                                                        <a:rPr lang="cs-CZ" sz="14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𝑟</m:t>
                                                      </m:r>
                                                    </m:num>
                                                    <m:den>
                                                      <m:r>
                                                        <a:rPr lang="cs-CZ" sz="14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𝑟𝑛</m:t>
                                                      </m:r>
                                                    </m:den>
                                                  </m:f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cs-CZ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𝑟𝑛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func>
                        </m:e>
                      </m:func>
                    </m:oMath>
                  </m:oMathPara>
                </a14:m>
                <a:endParaRPr lang="en-GB" sz="1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144B1807-9BA2-C65A-5470-416773E76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000" y="4831886"/>
                <a:ext cx="7416448" cy="616323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ECD5B657-36F3-2383-DA2F-AF3E1BBEFCA2}"/>
                  </a:ext>
                </a:extLst>
              </p:cNvPr>
              <p:cNvSpPr txBox="1"/>
              <p:nvPr/>
            </p:nvSpPr>
            <p:spPr>
              <a:xfrm>
                <a:off x="5622230" y="5443222"/>
                <a:ext cx="2910210" cy="4970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073150" lvl="1" indent="-1073150"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/>
                        </a:rPr>
                        <m:t>    ⇒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𝑃𝑉</m:t>
                      </m:r>
                      <m:d>
                        <m:d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𝐶𝐹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𝐶𝐹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𝑟𝑡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  <a:ea typeface="Cambria Math" panose="02040503050406030204" pitchFamily="18" charset="0"/>
                            </a:rPr>
                            <m:t>𝐶𝐹</m:t>
                          </m:r>
                        </m:e>
                        <m:sub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𝑟𝑡</m:t>
                          </m:r>
                        </m:sup>
                      </m:sSup>
                    </m:oMath>
                  </m:oMathPara>
                </a14:m>
                <a:endParaRPr lang="en-GB" sz="1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ECD5B657-36F3-2383-DA2F-AF3E1BBEF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2230" y="5443222"/>
                <a:ext cx="2910210" cy="49705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8332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Přímá spojnice 42"/>
          <p:cNvCxnSpPr/>
          <p:nvPr/>
        </p:nvCxnSpPr>
        <p:spPr>
          <a:xfrm>
            <a:off x="2542685" y="3042557"/>
            <a:ext cx="4807" cy="730050"/>
          </a:xfrm>
          <a:prstGeom prst="line">
            <a:avLst/>
          </a:prstGeom>
          <a:ln w="25400">
            <a:solidFill>
              <a:schemeClr val="accent5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45215E9-0BD7-D165-289D-FA7996C5A2C5}"/>
              </a:ext>
            </a:extLst>
          </p:cNvPr>
          <p:cNvCxnSpPr/>
          <p:nvPr/>
        </p:nvCxnSpPr>
        <p:spPr>
          <a:xfrm flipV="1">
            <a:off x="1361888" y="2451270"/>
            <a:ext cx="0" cy="636498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 flipH="1">
            <a:off x="1355072" y="3333387"/>
            <a:ext cx="8210" cy="733039"/>
          </a:xfrm>
          <a:prstGeom prst="line">
            <a:avLst/>
          </a:prstGeom>
          <a:ln w="25400">
            <a:solidFill>
              <a:schemeClr val="accent5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8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974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3836376" y="2658222"/>
                <a:ext cx="4345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dirty="0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cs-CZ" sz="1600" b="0" i="1" dirty="0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376" y="2658222"/>
                <a:ext cx="434536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2366740" y="2658222"/>
                <a:ext cx="4345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dirty="0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cs-CZ" sz="1600" b="0" i="1" dirty="0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6740" y="2658222"/>
                <a:ext cx="434536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1903972" y="2658222"/>
                <a:ext cx="392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dirty="0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cs-CZ" sz="16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972" y="2658222"/>
                <a:ext cx="392400" cy="338554"/>
              </a:xfrm>
              <a:prstGeom prst="rect">
                <a:avLst/>
              </a:prstGeom>
              <a:blipFill>
                <a:blip r:embed="rId16"/>
                <a:stretch>
                  <a:fillRect l="-6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Přímá spojnice 46"/>
          <p:cNvCxnSpPr/>
          <p:nvPr/>
        </p:nvCxnSpPr>
        <p:spPr>
          <a:xfrm>
            <a:off x="2801276" y="3032743"/>
            <a:ext cx="0" cy="1031627"/>
          </a:xfrm>
          <a:prstGeom prst="line">
            <a:avLst/>
          </a:prstGeom>
          <a:ln w="25400">
            <a:solidFill>
              <a:schemeClr val="accent5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2801484" y="2478222"/>
            <a:ext cx="0" cy="636498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 flipV="1">
            <a:off x="4240535" y="2478222"/>
            <a:ext cx="0" cy="636498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>
            <a:off x="1187999" y="1489975"/>
            <a:ext cx="781199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Full (dirty) price (FP) (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= clean price ± accrued coupon) is the transaction price, in principle equal to the fair price of a bond</a:t>
            </a:r>
            <a:endParaRPr lang="en-GB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1188000" y="1208864"/>
            <a:ext cx="7956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Clean price (CP)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the quoted price before compensation by accrued coupon</a:t>
            </a:r>
            <a:endParaRPr lang="en-GB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864001" y="864000"/>
            <a:ext cx="219583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Terminology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828000" y="5110964"/>
                <a:ext cx="7416408" cy="9233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Transaction takes place after ex-coupon day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"/>
                  </a:rPr>
                  <a:t> Seller receives the whole coupon and compensates the buyer by deducting accrued coupon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𝐶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1−</m:t>
                                </m:r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𝑅𝑇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𝑅𝑅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"/>
                  </a:rPr>
                  <a:t> from the clean price,</a:t>
                </a:r>
                <a:r>
                  <a:rPr lang="en-GB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𝐹𝑃</m:t>
                    </m:r>
                    <m:r>
                      <a:rPr lang="en-GB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/>
                        <a:ea typeface="Cambria Math" panose="02040503050406030204" pitchFamily="18" charset="0"/>
                      </a:rPr>
                      <m:t>𝐶𝑃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𝐴𝐶</m:t>
                    </m:r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000" y="5110964"/>
                <a:ext cx="7416408" cy="923330"/>
              </a:xfrm>
              <a:prstGeom prst="rect">
                <a:avLst/>
              </a:prstGeom>
              <a:blipFill>
                <a:blip r:embed="rId17"/>
                <a:stretch>
                  <a:fillRect l="-164" t="-3947" b="-70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827584" y="4243984"/>
                <a:ext cx="7776000" cy="954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Transaction takes place prior to ex-coupon day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"/>
                  </a:rPr>
                  <a:t> B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uyer receives the whole coupon and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"/>
                  </a:rPr>
                  <a:t>compensates the seller by adding accrued coupon</a:t>
                </a:r>
              </a:p>
              <a:p>
                <a:pPr marL="360363">
                  <a:buClr>
                    <a:srgbClr val="7030A0"/>
                  </a:buClr>
                  <a:buSzPct val="80000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𝐶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𝑅𝑇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𝑅𝑅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GB" sz="2000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"/>
                  </a:rPr>
                  <a:t> to the clean price,</a:t>
                </a:r>
                <a:r>
                  <a:rPr lang="en-GB" sz="2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𝐹𝑃</m:t>
                    </m:r>
                    <m:r>
                      <a:rPr lang="en-GB" sz="2000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/>
                        <a:ea typeface="Cambria Math" panose="02040503050406030204" pitchFamily="18" charset="0"/>
                      </a:rPr>
                      <m:t>𝐶𝑃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𝐴𝐶</m:t>
                    </m:r>
                  </m:oMath>
                </a14:m>
                <a:endParaRPr lang="en-GB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243984"/>
                <a:ext cx="7776000" cy="954107"/>
              </a:xfrm>
              <a:prstGeom prst="rect">
                <a:avLst/>
              </a:prstGeom>
              <a:blipFill>
                <a:blip r:embed="rId18"/>
                <a:stretch>
                  <a:fillRect l="-157" t="-3822" b="-6751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ovéPole 47"/>
          <p:cNvSpPr txBox="1"/>
          <p:nvPr/>
        </p:nvSpPr>
        <p:spPr>
          <a:xfrm>
            <a:off x="864001" y="2092880"/>
            <a:ext cx="323253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Triad of coupon days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2140148" y="3957235"/>
                <a:ext cx="40263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𝑅𝑅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0148" y="3957235"/>
                <a:ext cx="402637" cy="338554"/>
              </a:xfrm>
              <a:prstGeom prst="rect">
                <a:avLst/>
              </a:prstGeom>
              <a:blipFill>
                <a:blip r:embed="rId19"/>
                <a:stretch>
                  <a:fillRect l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1790741" y="3664732"/>
                <a:ext cx="51711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𝑅𝐸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41" y="3664732"/>
                <a:ext cx="517112" cy="3385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1515308" y="3408819"/>
                <a:ext cx="39239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𝑅𝑇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5308" y="3408819"/>
                <a:ext cx="392396" cy="338554"/>
              </a:xfrm>
              <a:prstGeom prst="rect">
                <a:avLst/>
              </a:prstGeom>
              <a:blipFill>
                <a:blip r:embed="rId21"/>
                <a:stretch>
                  <a:fillRect l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Přímá spojnice 36"/>
          <p:cNvCxnSpPr/>
          <p:nvPr/>
        </p:nvCxnSpPr>
        <p:spPr>
          <a:xfrm>
            <a:off x="2003172" y="3231846"/>
            <a:ext cx="0" cy="291897"/>
          </a:xfrm>
          <a:prstGeom prst="line">
            <a:avLst/>
          </a:prstGeom>
          <a:ln w="25400">
            <a:solidFill>
              <a:schemeClr val="accent5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1368000" y="3523743"/>
            <a:ext cx="648000" cy="0"/>
          </a:xfrm>
          <a:prstGeom prst="line">
            <a:avLst/>
          </a:prstGeom>
          <a:ln w="25400">
            <a:solidFill>
              <a:schemeClr val="accent5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068691"/>
              </p:ext>
            </p:extLst>
          </p:nvPr>
        </p:nvGraphicFramePr>
        <p:xfrm>
          <a:off x="1362998" y="2979578"/>
          <a:ext cx="3420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dirty="0">
                        <a:ln w="15875">
                          <a:solidFill>
                            <a:srgbClr val="000000"/>
                          </a:solidFill>
                        </a:ln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n w="12700">
                          <a:solidFill>
                            <a:srgbClr val="000000"/>
                          </a:solidFill>
                        </a:ln>
                      </a:endParaRP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n w="15875">
                            <a:solidFill>
                              <a:srgbClr val="000000"/>
                            </a:solidFill>
                          </a:ln>
                        </a:rPr>
                        <a:t>…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Obdélník 28"/>
          <p:cNvSpPr/>
          <p:nvPr/>
        </p:nvSpPr>
        <p:spPr>
          <a:xfrm>
            <a:off x="1969202" y="2979520"/>
            <a:ext cx="66498" cy="360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4006028" y="2979480"/>
            <a:ext cx="66498" cy="360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2512703" y="2979520"/>
            <a:ext cx="66498" cy="360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4" name="Přímá spojnice 43"/>
          <p:cNvCxnSpPr/>
          <p:nvPr/>
        </p:nvCxnSpPr>
        <p:spPr>
          <a:xfrm>
            <a:off x="1368000" y="3771110"/>
            <a:ext cx="1182413" cy="0"/>
          </a:xfrm>
          <a:prstGeom prst="line">
            <a:avLst/>
          </a:prstGeom>
          <a:ln w="25400">
            <a:solidFill>
              <a:schemeClr val="accent5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1368000" y="4065078"/>
            <a:ext cx="1440000" cy="0"/>
          </a:xfrm>
          <a:prstGeom prst="line">
            <a:avLst/>
          </a:prstGeom>
          <a:ln w="25400">
            <a:solidFill>
              <a:schemeClr val="accent5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2783958" y="2658222"/>
                <a:ext cx="39200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dirty="0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cs-CZ" sz="1600" b="0" i="1" dirty="0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958" y="2658222"/>
                <a:ext cx="392004" cy="338554"/>
              </a:xfrm>
              <a:prstGeom prst="rect">
                <a:avLst/>
              </a:prstGeom>
              <a:blipFill>
                <a:blip r:embed="rId22"/>
                <a:stretch>
                  <a:fillRect l="-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4226058" y="2658222"/>
                <a:ext cx="39200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dirty="0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cs-CZ" sz="1600" b="0" i="1" dirty="0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058" y="2658222"/>
                <a:ext cx="392004" cy="338554"/>
              </a:xfrm>
              <a:prstGeom prst="rect">
                <a:avLst/>
              </a:prstGeom>
              <a:blipFill>
                <a:blip r:embed="rId23"/>
                <a:stretch>
                  <a:fillRect l="-6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ětiúhelník 4"/>
          <p:cNvSpPr/>
          <p:nvPr/>
        </p:nvSpPr>
        <p:spPr>
          <a:xfrm>
            <a:off x="4836343" y="2979320"/>
            <a:ext cx="272640" cy="370800"/>
          </a:xfrm>
          <a:prstGeom prst="homePlat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6124276" y="2127677"/>
                <a:ext cx="2624189" cy="15121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 marL="627063" indent="-627063">
                  <a:lnSpc>
                    <a:spcPts val="216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m:rPr>
                          <m:nor/>
                        </m:rPr>
                        <a:rPr lang="en-GB" sz="1600">
                          <a:latin typeface="Cambria Math"/>
                        </a:rPr>
                        <m:t> … </m:t>
                      </m:r>
                      <m:r>
                        <m:rPr>
                          <m:nor/>
                        </m:rPr>
                        <a:rPr lang="cs-CZ" sz="1600">
                          <a:latin typeface="Cambria Math"/>
                        </a:rPr>
                        <m:t>record</m:t>
                      </m:r>
                      <m:r>
                        <m:rPr>
                          <m:nor/>
                        </m:rPr>
                        <a:rPr lang="cs-CZ" sz="160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600">
                          <a:latin typeface="Cambria Math"/>
                          <a:ea typeface="Cambria Math" panose="02040503050406030204" pitchFamily="18" charset="0"/>
                        </a:rPr>
                        <m:t>day</m:t>
                      </m:r>
                    </m:oMath>
                  </m:oMathPara>
                </a14:m>
                <a:endParaRPr lang="cs-CZ" sz="16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627063" indent="-627063">
                  <a:lnSpc>
                    <a:spcPts val="216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>
                            <a:latin typeface="Cambria Math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cs-CZ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GB" sz="1600" i="1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mbria Math"/>
                    <a:ea typeface="Cambria Math" panose="02040503050406030204" pitchFamily="18" charset="0"/>
                  </a:rPr>
                  <a:t>… transaction day</a:t>
                </a:r>
              </a:p>
              <a:p>
                <a:pPr>
                  <a:lnSpc>
                    <a:spcPts val="216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>
                              <a:latin typeface="Cambria Math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m:rPr>
                          <m:nor/>
                        </m:rPr>
                        <a:rPr lang="en-GB" sz="1600">
                          <a:latin typeface="Cambria Math"/>
                          <a:ea typeface="Cambria Math" panose="02040503050406030204" pitchFamily="18" charset="0"/>
                        </a:rPr>
                        <m:t> … </m:t>
                      </m:r>
                      <m:r>
                        <m:rPr>
                          <m:nor/>
                        </m:rPr>
                        <a:rPr lang="en-GB" sz="1600">
                          <a:latin typeface="Cambria Math"/>
                          <a:ea typeface="Cambria Math" panose="02040503050406030204" pitchFamily="18" charset="0"/>
                        </a:rPr>
                        <m:t>ex</m:t>
                      </m:r>
                      <m:r>
                        <a:rPr lang="en-GB" sz="1600" i="1" smtClean="0">
                          <a:latin typeface="Cambria Math"/>
                          <a:ea typeface="Cambria Math" panose="02040503050406030204" pitchFamily="18" charset="0"/>
                        </a:rPr>
                        <m:t>‑</m:t>
                      </m:r>
                      <m:r>
                        <m:rPr>
                          <m:nor/>
                        </m:rPr>
                        <a:rPr lang="en-GB" sz="1600" b="0" i="0" smtClean="0">
                          <a:latin typeface="Cambria Math"/>
                          <a:ea typeface="Cambria Math" panose="02040503050406030204" pitchFamily="18" charset="0"/>
                        </a:rPr>
                        <m:t>coupon</m:t>
                      </m:r>
                      <m:r>
                        <m:rPr>
                          <m:nor/>
                        </m:rPr>
                        <a:rPr lang="en-GB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600">
                          <a:latin typeface="Cambria Math"/>
                          <a:ea typeface="Cambria Math" panose="02040503050406030204" pitchFamily="18" charset="0"/>
                        </a:rPr>
                        <m:t>da</m:t>
                      </m:r>
                      <m:r>
                        <m:rPr>
                          <m:nor/>
                        </m:rPr>
                        <a:rPr lang="en-GB" sz="1600" smtClean="0">
                          <a:latin typeface="Cambria Math"/>
                          <a:ea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GB" sz="1600" dirty="0">
                  <a:latin typeface="Cambria Math"/>
                  <a:ea typeface="Cambria Math" panose="02040503050406030204" pitchFamily="18" charset="0"/>
                </a:endParaRPr>
              </a:p>
              <a:p>
                <a:pPr marL="180975" indent="-180975">
                  <a:lnSpc>
                    <a:spcPts val="216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>
                            <a:latin typeface="Cambria Math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r>
                          <a:rPr lang="cs-CZ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GB" sz="1600" b="0" i="1" smtClean="0">
                        <a:latin typeface="Cambria Math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>
                            <a:latin typeface="Cambria Math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cs-CZ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sub>
                    </m:sSub>
                    <m:r>
                      <a:rPr lang="en-GB" sz="1600" b="0" i="1" smtClean="0">
                        <a:latin typeface="Cambria Math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𝑅𝑅</m:t>
                        </m:r>
                      </m:sub>
                    </m:sSub>
                    <m:r>
                      <m:rPr>
                        <m:nor/>
                      </m:rPr>
                      <a:rPr lang="en-GB" sz="1600" b="0" i="0" smtClean="0">
                        <a:latin typeface="Cambria Math"/>
                        <a:ea typeface="Cambria Math" panose="02040503050406030204" pitchFamily="18" charset="0"/>
                      </a:rPr>
                      <m:t>… </m:t>
                    </m:r>
                    <m:r>
                      <m:rPr>
                        <m:nor/>
                      </m:rPr>
                      <a:rPr lang="en-GB" sz="1600" b="0" i="0" smtClean="0">
                        <a:latin typeface="Cambria Math"/>
                        <a:ea typeface="Cambria Math" panose="02040503050406030204" pitchFamily="18" charset="0"/>
                      </a:rPr>
                      <m:t>number</m:t>
                    </m:r>
                    <m:r>
                      <m:rPr>
                        <m:nor/>
                      </m:rPr>
                      <a:rPr lang="en-GB" sz="1600" b="0" i="0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1600" b="0" i="0" smtClean="0">
                        <a:latin typeface="Cambria Math"/>
                        <a:ea typeface="Cambria Math" panose="02040503050406030204" pitchFamily="18" charset="0"/>
                      </a:rPr>
                      <m:t>of</m:t>
                    </m:r>
                    <m:r>
                      <m:rPr>
                        <m:nor/>
                      </m:rPr>
                      <a:rPr lang="en-GB" sz="1600" b="0" i="0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1600" b="0" i="0" smtClean="0">
                        <a:latin typeface="Cambria Math"/>
                        <a:ea typeface="Cambria Math" panose="02040503050406030204" pitchFamily="18" charset="0"/>
                      </a:rPr>
                      <m:t>days</m:t>
                    </m:r>
                    <m:r>
                      <m:rPr>
                        <m:nor/>
                      </m:rPr>
                      <a:rPr lang="en-GB" sz="1600" b="0" i="0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cs-CZ" sz="1600" b="0" i="0" smtClean="0">
                        <a:latin typeface="Cambria Math"/>
                        <a:ea typeface="Cambria Math" panose="02040503050406030204" pitchFamily="18" charset="0"/>
                      </a:rPr>
                      <m:t>in</m:t>
                    </m:r>
                    <m:r>
                      <m:rPr>
                        <m:nor/>
                      </m:rPr>
                      <a:rPr lang="cs-CZ" sz="1600" b="0" i="0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espective periods</a:t>
                </a:r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4276" y="2127677"/>
                <a:ext cx="2624189" cy="1512168"/>
              </a:xfrm>
              <a:prstGeom prst="rect">
                <a:avLst/>
              </a:prstGeom>
              <a:blipFill>
                <a:blip r:embed="rId24"/>
                <a:stretch>
                  <a:fillRect r="-930" b="-201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803480" cy="648072"/>
          </a:xfrm>
        </p:spPr>
        <p:txBody>
          <a:bodyPr/>
          <a:lstStyle/>
          <a:p>
            <a:r>
              <a:rPr lang="en-GB" dirty="0"/>
              <a:t>Clean and full price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D75AF7CC-0F37-8443-0601-51163F25BE09}"/>
                  </a:ext>
                </a:extLst>
              </p:cNvPr>
              <p:cNvSpPr txBox="1"/>
              <p:nvPr/>
            </p:nvSpPr>
            <p:spPr>
              <a:xfrm>
                <a:off x="1331640" y="2658222"/>
                <a:ext cx="3600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dirty="0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cs-CZ" sz="1600" b="0" i="1" dirty="0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D75AF7CC-0F37-8443-0601-51163F25BE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658222"/>
                <a:ext cx="360040" cy="338554"/>
              </a:xfrm>
              <a:prstGeom prst="rect">
                <a:avLst/>
              </a:prstGeom>
              <a:blipFill>
                <a:blip r:embed="rId25"/>
                <a:stretch>
                  <a:fillRect l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0205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132111"/>
              </p:ext>
            </p:extLst>
          </p:nvPr>
        </p:nvGraphicFramePr>
        <p:xfrm>
          <a:off x="843397" y="2910862"/>
          <a:ext cx="3060000" cy="2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endParaRPr lang="cs-CZ" sz="800" dirty="0">
                        <a:ln w="15875">
                          <a:solidFill>
                            <a:srgbClr val="000000"/>
                          </a:solidFill>
                        </a:ln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800" dirty="0">
                        <a:ln w="12700">
                          <a:solidFill>
                            <a:srgbClr val="000000"/>
                          </a:solidFill>
                        </a:ln>
                      </a:endParaRP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800" dirty="0">
                        <a:ln w="15875">
                          <a:solidFill>
                            <a:srgbClr val="000000"/>
                          </a:solidFill>
                        </a:ln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9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974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864001" y="2052000"/>
            <a:ext cx="342000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Transaction take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place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188000" y="2376000"/>
            <a:ext cx="27976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Before ex-coupon date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864001" y="864000"/>
            <a:ext cx="340691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Properties of  the bond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3999" y="144000"/>
            <a:ext cx="5364105" cy="648072"/>
          </a:xfrm>
        </p:spPr>
        <p:txBody>
          <a:bodyPr/>
          <a:lstStyle/>
          <a:p>
            <a:r>
              <a:rPr lang="en-GB" dirty="0"/>
              <a:t>Clean and full price (example)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D896883F-CD6C-9C7C-04F6-2E8E2CE755FD}"/>
                  </a:ext>
                </a:extLst>
              </p:cNvPr>
              <p:cNvSpPr txBox="1"/>
              <p:nvPr/>
            </p:nvSpPr>
            <p:spPr>
              <a:xfrm>
                <a:off x="828000" y="3472824"/>
                <a:ext cx="341179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GB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0.1×100×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160/360</m:t>
                          </m:r>
                        </m:e>
                      </m:d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=4.44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D896883F-CD6C-9C7C-04F6-2E8E2CE755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000" y="3472824"/>
                <a:ext cx="3411793" cy="338554"/>
              </a:xfrm>
              <a:prstGeom prst="rect">
                <a:avLst/>
              </a:prstGeom>
              <a:blipFill>
                <a:blip r:embed="rId20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ovéPole 17">
            <a:extLst>
              <a:ext uri="{FF2B5EF4-FFF2-40B4-BE49-F238E27FC236}">
                <a16:creationId xmlns:a16="http://schemas.microsoft.com/office/drawing/2014/main" id="{E9CF3184-B2A1-1FE0-44DA-DF452DC0F37E}"/>
              </a:ext>
            </a:extLst>
          </p:cNvPr>
          <p:cNvSpPr txBox="1"/>
          <p:nvPr/>
        </p:nvSpPr>
        <p:spPr>
          <a:xfrm>
            <a:off x="863521" y="4536000"/>
            <a:ext cx="715882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Saw-tooth relationship between full and clean prices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E3F3326A-43E7-2431-BDCF-6406C4797D61}"/>
                  </a:ext>
                </a:extLst>
              </p:cNvPr>
              <p:cNvSpPr txBox="1"/>
              <p:nvPr/>
            </p:nvSpPr>
            <p:spPr>
              <a:xfrm>
                <a:off x="827584" y="3724824"/>
                <a:ext cx="3492369" cy="5938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𝐹𝑃</m:t>
                      </m:r>
                      <m:r>
                        <a:rPr lang="en-GB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100+10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1+0</m:t>
                                  </m:r>
                                  <m: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(360−160)/360</m:t>
                              </m:r>
                            </m:sup>
                          </m:sSup>
                        </m:den>
                      </m:f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=104.33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E3F3326A-43E7-2431-BDCF-6406C4797D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724824"/>
                <a:ext cx="3492369" cy="59388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D9E1504E-A2C9-78F5-708F-F1E7470C8910}"/>
                  </a:ext>
                </a:extLst>
              </p:cNvPr>
              <p:cNvSpPr txBox="1"/>
              <p:nvPr/>
            </p:nvSpPr>
            <p:spPr>
              <a:xfrm>
                <a:off x="827584" y="4264824"/>
                <a:ext cx="383466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𝐶𝑃</m:t>
                      </m:r>
                      <m:r>
                        <a:rPr lang="en-GB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𝐹𝑃</m:t>
                      </m:r>
                      <m:r>
                        <a:rPr lang="cs-CZ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𝐴𝐶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4.33</m:t>
                      </m:r>
                      <m:r>
                        <a:rPr lang="cs-CZ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4.44</m:t>
                      </m:r>
                      <m:r>
                        <a:rPr lang="cs-CZ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99.97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D9E1504E-A2C9-78F5-708F-F1E7470C89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264824"/>
                <a:ext cx="3834660" cy="33855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>
            <a:extLst>
              <a:ext uri="{FF2B5EF4-FFF2-40B4-BE49-F238E27FC236}">
                <a16:creationId xmlns:a16="http://schemas.microsoft.com/office/drawing/2014/main" id="{AEAA4A36-B47D-7E5F-A8D5-F9980BA0CBFC}"/>
              </a:ext>
            </a:extLst>
          </p:cNvPr>
          <p:cNvSpPr txBox="1"/>
          <p:nvPr/>
        </p:nvSpPr>
        <p:spPr>
          <a:xfrm>
            <a:off x="1188000" y="1190696"/>
            <a:ext cx="776779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Nominal value 100, maturity 20 years, annual coupon paid annually 10%,  discount rate 10% p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.a.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, counting convention ACT/360</a:t>
            </a:r>
          </a:p>
        </p:txBody>
      </p:sp>
      <p:cxnSp>
        <p:nvCxnSpPr>
          <p:cNvPr id="6" name="Přímá spojnice 5"/>
          <p:cNvCxnSpPr/>
          <p:nvPr/>
        </p:nvCxnSpPr>
        <p:spPr>
          <a:xfrm flipH="1">
            <a:off x="835471" y="3123054"/>
            <a:ext cx="8210" cy="252000"/>
          </a:xfrm>
          <a:prstGeom prst="line">
            <a:avLst/>
          </a:prstGeom>
          <a:ln w="25400">
            <a:solidFill>
              <a:schemeClr val="accent5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2120479" y="3128872"/>
            <a:ext cx="0" cy="252000"/>
          </a:xfrm>
          <a:prstGeom prst="line">
            <a:avLst/>
          </a:prstGeom>
          <a:ln w="25400">
            <a:solidFill>
              <a:schemeClr val="accent5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3085413" y="2636357"/>
                <a:ext cx="2915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dirty="0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cs-CZ" sz="1400" b="0" i="1" dirty="0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cs-CZ" sz="1400" i="1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5413" y="2636357"/>
                <a:ext cx="291500" cy="307777"/>
              </a:xfrm>
              <a:prstGeom prst="rect">
                <a:avLst/>
              </a:prstGeom>
              <a:blipFill>
                <a:blip r:embed="rId23"/>
                <a:stretch>
                  <a:fillRect l="-14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1717687" y="2636357"/>
                <a:ext cx="3813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dirty="0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cs-CZ" sz="1400" b="0" i="1" dirty="0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cs-CZ" sz="1400" i="1" dirty="0"/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7687" y="2636357"/>
                <a:ext cx="381340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1378100" y="2636357"/>
                <a:ext cx="281313" cy="307777"/>
              </a:xfrm>
              <a:prstGeom prst="rect">
                <a:avLst/>
              </a:prstGeom>
              <a:noFill/>
            </p:spPr>
            <p:txBody>
              <a:bodyPr wrap="square" lIns="3600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dirty="0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cs-CZ" sz="14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cs-CZ" sz="1400" i="1" dirty="0"/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100" y="2636357"/>
                <a:ext cx="281313" cy="307777"/>
              </a:xfrm>
              <a:prstGeom prst="rect">
                <a:avLst/>
              </a:prstGeom>
              <a:blipFill>
                <a:blip r:embed="rId25"/>
                <a:stretch>
                  <a:fillRect l="-28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1482232" y="3356816"/>
                <a:ext cx="37159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11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cs-CZ" sz="1100" b="0" i="1" smtClean="0"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cs-CZ" sz="1100" i="1" dirty="0"/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232" y="3356816"/>
                <a:ext cx="371592" cy="26161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983675" y="3163518"/>
                <a:ext cx="39239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11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cs-CZ" sz="1100" b="0" i="1" smtClean="0"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cs-CZ" sz="1100" i="1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675" y="3163518"/>
                <a:ext cx="392396" cy="26161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Přímá spojnice 36"/>
          <p:cNvCxnSpPr/>
          <p:nvPr/>
        </p:nvCxnSpPr>
        <p:spPr>
          <a:xfrm>
            <a:off x="1508119" y="3049902"/>
            <a:ext cx="0" cy="180000"/>
          </a:xfrm>
          <a:prstGeom prst="line">
            <a:avLst/>
          </a:prstGeom>
          <a:ln w="25400">
            <a:solidFill>
              <a:schemeClr val="accent5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854657" y="3225215"/>
            <a:ext cx="648000" cy="0"/>
          </a:xfrm>
          <a:prstGeom prst="line">
            <a:avLst/>
          </a:prstGeom>
          <a:ln w="25400">
            <a:solidFill>
              <a:schemeClr val="accent5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bdélník 28"/>
          <p:cNvSpPr/>
          <p:nvPr/>
        </p:nvSpPr>
        <p:spPr>
          <a:xfrm>
            <a:off x="1481166" y="2909409"/>
            <a:ext cx="66498" cy="21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3134607" y="2909409"/>
            <a:ext cx="66498" cy="21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875051" y="2909131"/>
            <a:ext cx="66498" cy="21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Přímá spojnice 45"/>
          <p:cNvCxnSpPr/>
          <p:nvPr/>
        </p:nvCxnSpPr>
        <p:spPr>
          <a:xfrm>
            <a:off x="830351" y="3384223"/>
            <a:ext cx="1296000" cy="0"/>
          </a:xfrm>
          <a:prstGeom prst="line">
            <a:avLst/>
          </a:prstGeom>
          <a:ln w="25400">
            <a:solidFill>
              <a:schemeClr val="accent5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1988575" y="2636357"/>
                <a:ext cx="3920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dirty="0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cs-CZ" sz="1400" b="0" i="1" dirty="0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cs-CZ" sz="1400" i="1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575" y="2636357"/>
                <a:ext cx="392004" cy="307777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3277139" y="2636357"/>
                <a:ext cx="3920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dirty="0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cs-CZ" sz="1400" b="0" i="1" dirty="0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cs-CZ" sz="1400" i="1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139" y="2636357"/>
                <a:ext cx="392004" cy="307777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ětiúhelník 4"/>
          <p:cNvSpPr/>
          <p:nvPr/>
        </p:nvSpPr>
        <p:spPr>
          <a:xfrm>
            <a:off x="3944215" y="2909272"/>
            <a:ext cx="272640" cy="219600"/>
          </a:xfrm>
          <a:prstGeom prst="homePlat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0A541F3B-3A20-FCAE-3C69-AC4825E6BB52}"/>
              </a:ext>
            </a:extLst>
          </p:cNvPr>
          <p:cNvSpPr txBox="1"/>
          <p:nvPr/>
        </p:nvSpPr>
        <p:spPr>
          <a:xfrm>
            <a:off x="5093832" y="2376000"/>
            <a:ext cx="27976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After ex-coupon date</a:t>
            </a:r>
          </a:p>
        </p:txBody>
      </p:sp>
      <p:graphicFrame>
        <p:nvGraphicFramePr>
          <p:cNvPr id="101" name="Tabulka 100">
            <a:extLst>
              <a:ext uri="{FF2B5EF4-FFF2-40B4-BE49-F238E27FC236}">
                <a16:creationId xmlns:a16="http://schemas.microsoft.com/office/drawing/2014/main" id="{98D037D0-C380-DAF6-1A34-735098BE78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60563"/>
              </p:ext>
            </p:extLst>
          </p:nvPr>
        </p:nvGraphicFramePr>
        <p:xfrm>
          <a:off x="4771174" y="2904077"/>
          <a:ext cx="3060000" cy="2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endParaRPr lang="cs-CZ" sz="800" dirty="0">
                        <a:ln w="15875">
                          <a:solidFill>
                            <a:srgbClr val="000000"/>
                          </a:solidFill>
                        </a:ln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800" dirty="0">
                        <a:ln w="12700">
                          <a:solidFill>
                            <a:srgbClr val="000000"/>
                          </a:solidFill>
                        </a:ln>
                      </a:endParaRP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800" dirty="0">
                        <a:ln w="15875">
                          <a:solidFill>
                            <a:srgbClr val="000000"/>
                          </a:solidFill>
                        </a:ln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2" name="Přímá spojnice 101">
            <a:extLst>
              <a:ext uri="{FF2B5EF4-FFF2-40B4-BE49-F238E27FC236}">
                <a16:creationId xmlns:a16="http://schemas.microsoft.com/office/drawing/2014/main" id="{DA910390-F272-27D9-69CC-BC3552DD5D40}"/>
              </a:ext>
            </a:extLst>
          </p:cNvPr>
          <p:cNvCxnSpPr/>
          <p:nvPr/>
        </p:nvCxnSpPr>
        <p:spPr>
          <a:xfrm flipH="1">
            <a:off x="4763248" y="3116269"/>
            <a:ext cx="8210" cy="252000"/>
          </a:xfrm>
          <a:prstGeom prst="line">
            <a:avLst/>
          </a:prstGeom>
          <a:ln w="25400">
            <a:solidFill>
              <a:schemeClr val="accent5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Přímá spojnice 102">
            <a:extLst>
              <a:ext uri="{FF2B5EF4-FFF2-40B4-BE49-F238E27FC236}">
                <a16:creationId xmlns:a16="http://schemas.microsoft.com/office/drawing/2014/main" id="{A9307526-21AA-A23A-1A4C-8F00B240B4EE}"/>
              </a:ext>
            </a:extLst>
          </p:cNvPr>
          <p:cNvCxnSpPr/>
          <p:nvPr/>
        </p:nvCxnSpPr>
        <p:spPr>
          <a:xfrm>
            <a:off x="6059620" y="3126797"/>
            <a:ext cx="0" cy="252000"/>
          </a:xfrm>
          <a:prstGeom prst="line">
            <a:avLst/>
          </a:prstGeom>
          <a:ln w="25400">
            <a:solidFill>
              <a:schemeClr val="accent5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ovéPole 103">
                <a:extLst>
                  <a:ext uri="{FF2B5EF4-FFF2-40B4-BE49-F238E27FC236}">
                    <a16:creationId xmlns:a16="http://schemas.microsoft.com/office/drawing/2014/main" id="{D35B9C19-A2B2-076D-EC13-B42D58004E6F}"/>
                  </a:ext>
                </a:extLst>
              </p:cNvPr>
              <p:cNvSpPr txBox="1"/>
              <p:nvPr/>
            </p:nvSpPr>
            <p:spPr>
              <a:xfrm>
                <a:off x="5400179" y="3344600"/>
                <a:ext cx="4026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11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cs-CZ" sz="1100" b="0" i="1" smtClean="0"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cs-CZ" sz="1100" i="1" dirty="0"/>
              </a:p>
            </p:txBody>
          </p:sp>
        </mc:Choice>
        <mc:Fallback xmlns="">
          <p:sp>
            <p:nvSpPr>
              <p:cNvPr id="104" name="TextovéPole 103">
                <a:extLst>
                  <a:ext uri="{FF2B5EF4-FFF2-40B4-BE49-F238E27FC236}">
                    <a16:creationId xmlns:a16="http://schemas.microsoft.com/office/drawing/2014/main" id="{D35B9C19-A2B2-076D-EC13-B42D58004E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179" y="3344600"/>
                <a:ext cx="402637" cy="26161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ovéPole 104">
                <a:extLst>
                  <a:ext uri="{FF2B5EF4-FFF2-40B4-BE49-F238E27FC236}">
                    <a16:creationId xmlns:a16="http://schemas.microsoft.com/office/drawing/2014/main" id="{A0DFABDC-9E0C-5B7E-D913-4CF3B4EF36D3}"/>
                  </a:ext>
                </a:extLst>
              </p:cNvPr>
              <p:cNvSpPr txBox="1"/>
              <p:nvPr/>
            </p:nvSpPr>
            <p:spPr>
              <a:xfrm>
                <a:off x="5154470" y="3156733"/>
                <a:ext cx="39079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11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cs-CZ" sz="1100" b="0" i="1" smtClean="0">
                          <a:latin typeface="Cambria Math" panose="02040503050406030204" pitchFamily="18" charset="0"/>
                        </a:rPr>
                        <m:t>40</m:t>
                      </m:r>
                    </m:oMath>
                  </m:oMathPara>
                </a14:m>
                <a:endParaRPr lang="cs-CZ" sz="1100" i="1" dirty="0"/>
              </a:p>
            </p:txBody>
          </p:sp>
        </mc:Choice>
        <mc:Fallback xmlns="">
          <p:sp>
            <p:nvSpPr>
              <p:cNvPr id="105" name="TextovéPole 104">
                <a:extLst>
                  <a:ext uri="{FF2B5EF4-FFF2-40B4-BE49-F238E27FC236}">
                    <a16:creationId xmlns:a16="http://schemas.microsoft.com/office/drawing/2014/main" id="{A0DFABDC-9E0C-5B7E-D913-4CF3B4EF36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4470" y="3156733"/>
                <a:ext cx="390794" cy="26161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6" name="Přímá spojnice 105">
            <a:extLst>
              <a:ext uri="{FF2B5EF4-FFF2-40B4-BE49-F238E27FC236}">
                <a16:creationId xmlns:a16="http://schemas.microsoft.com/office/drawing/2014/main" id="{A41720D0-8269-A3FB-D856-CD3609372497}"/>
              </a:ext>
            </a:extLst>
          </p:cNvPr>
          <p:cNvCxnSpPr/>
          <p:nvPr/>
        </p:nvCxnSpPr>
        <p:spPr>
          <a:xfrm>
            <a:off x="5923352" y="3043117"/>
            <a:ext cx="0" cy="180000"/>
          </a:xfrm>
          <a:prstGeom prst="line">
            <a:avLst/>
          </a:prstGeom>
          <a:ln w="25400">
            <a:solidFill>
              <a:schemeClr val="accent5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římá spojnice 106">
            <a:extLst>
              <a:ext uri="{FF2B5EF4-FFF2-40B4-BE49-F238E27FC236}">
                <a16:creationId xmlns:a16="http://schemas.microsoft.com/office/drawing/2014/main" id="{FCCB1256-5E3C-B82B-6066-3C2830D23594}"/>
              </a:ext>
            </a:extLst>
          </p:cNvPr>
          <p:cNvCxnSpPr/>
          <p:nvPr/>
        </p:nvCxnSpPr>
        <p:spPr>
          <a:xfrm>
            <a:off x="4765024" y="3218430"/>
            <a:ext cx="1152000" cy="0"/>
          </a:xfrm>
          <a:prstGeom prst="line">
            <a:avLst/>
          </a:prstGeom>
          <a:ln w="25400">
            <a:solidFill>
              <a:schemeClr val="accent5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bdélník 107">
            <a:extLst>
              <a:ext uri="{FF2B5EF4-FFF2-40B4-BE49-F238E27FC236}">
                <a16:creationId xmlns:a16="http://schemas.microsoft.com/office/drawing/2014/main" id="{DD38EEB2-2009-8549-9258-3203C031C51C}"/>
              </a:ext>
            </a:extLst>
          </p:cNvPr>
          <p:cNvSpPr/>
          <p:nvPr/>
        </p:nvSpPr>
        <p:spPr>
          <a:xfrm>
            <a:off x="5885686" y="2902664"/>
            <a:ext cx="66498" cy="21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" name="Obdélník 108">
            <a:extLst>
              <a:ext uri="{FF2B5EF4-FFF2-40B4-BE49-F238E27FC236}">
                <a16:creationId xmlns:a16="http://schemas.microsoft.com/office/drawing/2014/main" id="{E03EB51B-3958-3D71-48E2-C93AE122FDBB}"/>
              </a:ext>
            </a:extLst>
          </p:cNvPr>
          <p:cNvSpPr/>
          <p:nvPr/>
        </p:nvSpPr>
        <p:spPr>
          <a:xfrm>
            <a:off x="7062384" y="2902624"/>
            <a:ext cx="66498" cy="21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0" name="Obdélník 109">
            <a:extLst>
              <a:ext uri="{FF2B5EF4-FFF2-40B4-BE49-F238E27FC236}">
                <a16:creationId xmlns:a16="http://schemas.microsoft.com/office/drawing/2014/main" id="{7E280548-E04F-1363-6F0C-1B22134FE131}"/>
              </a:ext>
            </a:extLst>
          </p:cNvPr>
          <p:cNvSpPr/>
          <p:nvPr/>
        </p:nvSpPr>
        <p:spPr>
          <a:xfrm>
            <a:off x="5766240" y="2902664"/>
            <a:ext cx="66498" cy="21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1" name="Přímá spojnice 110">
            <a:extLst>
              <a:ext uri="{FF2B5EF4-FFF2-40B4-BE49-F238E27FC236}">
                <a16:creationId xmlns:a16="http://schemas.microsoft.com/office/drawing/2014/main" id="{AECE4DFC-CCDB-4A55-2555-F235F857E404}"/>
              </a:ext>
            </a:extLst>
          </p:cNvPr>
          <p:cNvCxnSpPr/>
          <p:nvPr/>
        </p:nvCxnSpPr>
        <p:spPr>
          <a:xfrm>
            <a:off x="4758128" y="3377438"/>
            <a:ext cx="1296000" cy="0"/>
          </a:xfrm>
          <a:prstGeom prst="line">
            <a:avLst/>
          </a:prstGeom>
          <a:ln w="25400">
            <a:solidFill>
              <a:schemeClr val="accent5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Pětiúhelník 4">
            <a:extLst>
              <a:ext uri="{FF2B5EF4-FFF2-40B4-BE49-F238E27FC236}">
                <a16:creationId xmlns:a16="http://schemas.microsoft.com/office/drawing/2014/main" id="{50FC77BE-4426-767B-3B2C-129E166B87FB}"/>
              </a:ext>
            </a:extLst>
          </p:cNvPr>
          <p:cNvSpPr/>
          <p:nvPr/>
        </p:nvSpPr>
        <p:spPr>
          <a:xfrm>
            <a:off x="7872883" y="2902464"/>
            <a:ext cx="272640" cy="219600"/>
          </a:xfrm>
          <a:prstGeom prst="homePlat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ovéPole 112">
                <a:extLst>
                  <a:ext uri="{FF2B5EF4-FFF2-40B4-BE49-F238E27FC236}">
                    <a16:creationId xmlns:a16="http://schemas.microsoft.com/office/drawing/2014/main" id="{86BF3354-65E3-6E29-99B9-931C23414C3C}"/>
                  </a:ext>
                </a:extLst>
              </p:cNvPr>
              <p:cNvSpPr txBox="1"/>
              <p:nvPr/>
            </p:nvSpPr>
            <p:spPr>
              <a:xfrm>
                <a:off x="6910928" y="2636024"/>
                <a:ext cx="43453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dirty="0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cs-CZ" sz="1400" b="0" i="1" dirty="0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cs-CZ" sz="1400" i="1" dirty="0"/>
              </a:p>
            </p:txBody>
          </p:sp>
        </mc:Choice>
        <mc:Fallback xmlns="">
          <p:sp>
            <p:nvSpPr>
              <p:cNvPr id="113" name="TextovéPole 112">
                <a:extLst>
                  <a:ext uri="{FF2B5EF4-FFF2-40B4-BE49-F238E27FC236}">
                    <a16:creationId xmlns:a16="http://schemas.microsoft.com/office/drawing/2014/main" id="{86BF3354-65E3-6E29-99B9-931C23414C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928" y="2636024"/>
                <a:ext cx="434536" cy="307777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ovéPole 113">
                <a:extLst>
                  <a:ext uri="{FF2B5EF4-FFF2-40B4-BE49-F238E27FC236}">
                    <a16:creationId xmlns:a16="http://schemas.microsoft.com/office/drawing/2014/main" id="{7DEDD06C-F6C3-E3E0-839E-56B4C88548B5}"/>
                  </a:ext>
                </a:extLst>
              </p:cNvPr>
              <p:cNvSpPr txBox="1"/>
              <p:nvPr/>
            </p:nvSpPr>
            <p:spPr>
              <a:xfrm>
                <a:off x="5569808" y="2636024"/>
                <a:ext cx="3813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dirty="0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cs-CZ" sz="1400" b="0" i="1" dirty="0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cs-CZ" sz="1400" i="1" dirty="0"/>
              </a:p>
            </p:txBody>
          </p:sp>
        </mc:Choice>
        <mc:Fallback xmlns="">
          <p:sp>
            <p:nvSpPr>
              <p:cNvPr id="114" name="TextovéPole 113">
                <a:extLst>
                  <a:ext uri="{FF2B5EF4-FFF2-40B4-BE49-F238E27FC236}">
                    <a16:creationId xmlns:a16="http://schemas.microsoft.com/office/drawing/2014/main" id="{7DEDD06C-F6C3-E3E0-839E-56B4C8854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808" y="2636024"/>
                <a:ext cx="381340" cy="307777"/>
              </a:xfrm>
              <a:prstGeom prst="rect">
                <a:avLst/>
              </a:prstGeom>
              <a:blipFill>
                <a:blip r:embed="rId33"/>
                <a:stretch>
                  <a:fillRect l="-16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ovéPole 114">
                <a:extLst>
                  <a:ext uri="{FF2B5EF4-FFF2-40B4-BE49-F238E27FC236}">
                    <a16:creationId xmlns:a16="http://schemas.microsoft.com/office/drawing/2014/main" id="{70239A86-5D79-8FB9-1C1C-60412EB4CF4C}"/>
                  </a:ext>
                </a:extLst>
              </p:cNvPr>
              <p:cNvSpPr txBox="1"/>
              <p:nvPr/>
            </p:nvSpPr>
            <p:spPr>
              <a:xfrm>
                <a:off x="5822205" y="2636024"/>
                <a:ext cx="351779" cy="307777"/>
              </a:xfrm>
              <a:prstGeom prst="rect">
                <a:avLst/>
              </a:prstGeom>
              <a:noFill/>
            </p:spPr>
            <p:txBody>
              <a:bodyPr wrap="square" lIns="3600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dirty="0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cs-CZ" sz="14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cs-CZ" sz="1400" i="1" dirty="0"/>
              </a:p>
            </p:txBody>
          </p:sp>
        </mc:Choice>
        <mc:Fallback xmlns="">
          <p:sp>
            <p:nvSpPr>
              <p:cNvPr id="115" name="TextovéPole 114">
                <a:extLst>
                  <a:ext uri="{FF2B5EF4-FFF2-40B4-BE49-F238E27FC236}">
                    <a16:creationId xmlns:a16="http://schemas.microsoft.com/office/drawing/2014/main" id="{70239A86-5D79-8FB9-1C1C-60412EB4CF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2205" y="2636024"/>
                <a:ext cx="351779" cy="307777"/>
              </a:xfrm>
              <a:prstGeom prst="rect">
                <a:avLst/>
              </a:prstGeom>
              <a:blipFill>
                <a:blip r:embed="rId34"/>
                <a:stretch>
                  <a:fillRect l="-12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ovéPole 115">
                <a:extLst>
                  <a:ext uri="{FF2B5EF4-FFF2-40B4-BE49-F238E27FC236}">
                    <a16:creationId xmlns:a16="http://schemas.microsoft.com/office/drawing/2014/main" id="{CEF26BCE-278B-2625-A2B2-E5B0CF590E0B}"/>
                  </a:ext>
                </a:extLst>
              </p:cNvPr>
              <p:cNvSpPr txBox="1"/>
              <p:nvPr/>
            </p:nvSpPr>
            <p:spPr>
              <a:xfrm>
                <a:off x="5988360" y="2636024"/>
                <a:ext cx="3920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dirty="0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cs-CZ" sz="1400" b="0" i="1" dirty="0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cs-CZ" sz="1400" i="1" dirty="0"/>
              </a:p>
            </p:txBody>
          </p:sp>
        </mc:Choice>
        <mc:Fallback xmlns="">
          <p:sp>
            <p:nvSpPr>
              <p:cNvPr id="116" name="TextovéPole 115">
                <a:extLst>
                  <a:ext uri="{FF2B5EF4-FFF2-40B4-BE49-F238E27FC236}">
                    <a16:creationId xmlns:a16="http://schemas.microsoft.com/office/drawing/2014/main" id="{CEF26BCE-278B-2625-A2B2-E5B0CF590E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360" y="2636024"/>
                <a:ext cx="392004" cy="307777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ovéPole 116">
                <a:extLst>
                  <a:ext uri="{FF2B5EF4-FFF2-40B4-BE49-F238E27FC236}">
                    <a16:creationId xmlns:a16="http://schemas.microsoft.com/office/drawing/2014/main" id="{F6EBE236-F338-7779-FFCB-A6602C2FB6AA}"/>
                  </a:ext>
                </a:extLst>
              </p:cNvPr>
              <p:cNvSpPr txBox="1"/>
              <p:nvPr/>
            </p:nvSpPr>
            <p:spPr>
              <a:xfrm>
                <a:off x="7203772" y="2636024"/>
                <a:ext cx="3920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dirty="0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cs-CZ" sz="1400" b="0" i="1" dirty="0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cs-CZ" sz="1400" i="1" dirty="0"/>
              </a:p>
            </p:txBody>
          </p:sp>
        </mc:Choice>
        <mc:Fallback xmlns="">
          <p:sp>
            <p:nvSpPr>
              <p:cNvPr id="117" name="TextovéPole 116">
                <a:extLst>
                  <a:ext uri="{FF2B5EF4-FFF2-40B4-BE49-F238E27FC236}">
                    <a16:creationId xmlns:a16="http://schemas.microsoft.com/office/drawing/2014/main" id="{F6EBE236-F338-7779-FFCB-A6602C2FB6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3772" y="2636024"/>
                <a:ext cx="392004" cy="307777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ovéPole 117">
                <a:extLst>
                  <a:ext uri="{FF2B5EF4-FFF2-40B4-BE49-F238E27FC236}">
                    <a16:creationId xmlns:a16="http://schemas.microsoft.com/office/drawing/2014/main" id="{C8EF38EE-E687-C7D7-A72E-E12970BF8E90}"/>
                  </a:ext>
                </a:extLst>
              </p:cNvPr>
              <p:cNvSpPr txBox="1"/>
              <p:nvPr/>
            </p:nvSpPr>
            <p:spPr>
              <a:xfrm>
                <a:off x="4716016" y="3472824"/>
                <a:ext cx="4162775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GB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0.1×100×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(360−340)/360</m:t>
                          </m:r>
                        </m:e>
                      </m:d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=0.56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118" name="TextovéPole 117">
                <a:extLst>
                  <a:ext uri="{FF2B5EF4-FFF2-40B4-BE49-F238E27FC236}">
                    <a16:creationId xmlns:a16="http://schemas.microsoft.com/office/drawing/2014/main" id="{C8EF38EE-E687-C7D7-A72E-E12970BF8E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472824"/>
                <a:ext cx="4162775" cy="338554"/>
              </a:xfrm>
              <a:prstGeom prst="rect">
                <a:avLst/>
              </a:prstGeom>
              <a:blipFill>
                <a:blip r:embed="rId35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ovéPole 118">
            <a:extLst>
              <a:ext uri="{FF2B5EF4-FFF2-40B4-BE49-F238E27FC236}">
                <a16:creationId xmlns:a16="http://schemas.microsoft.com/office/drawing/2014/main" id="{C8901BB4-2C9D-E9E5-5FD7-934E6071FBE2}"/>
              </a:ext>
            </a:extLst>
          </p:cNvPr>
          <p:cNvSpPr txBox="1"/>
          <p:nvPr/>
        </p:nvSpPr>
        <p:spPr>
          <a:xfrm>
            <a:off x="4284003" y="4865031"/>
            <a:ext cx="453599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Nearly constant clean price and rising full price during the coupon period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ovéPole 119">
                <a:extLst>
                  <a:ext uri="{FF2B5EF4-FFF2-40B4-BE49-F238E27FC236}">
                    <a16:creationId xmlns:a16="http://schemas.microsoft.com/office/drawing/2014/main" id="{BB2E4D87-C622-B33F-F440-9F8851300B3C}"/>
                  </a:ext>
                </a:extLst>
              </p:cNvPr>
              <p:cNvSpPr txBox="1"/>
              <p:nvPr/>
            </p:nvSpPr>
            <p:spPr>
              <a:xfrm>
                <a:off x="4716016" y="3724824"/>
                <a:ext cx="3851937" cy="5938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𝐹𝑃</m:t>
                      </m:r>
                      <m:r>
                        <a:rPr lang="en-GB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1+0</m:t>
                                  </m:r>
                                  <m: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(360−340)/360</m:t>
                              </m:r>
                            </m:sup>
                          </m:sSup>
                        </m:den>
                      </m:f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=99.47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120" name="TextovéPole 119">
                <a:extLst>
                  <a:ext uri="{FF2B5EF4-FFF2-40B4-BE49-F238E27FC236}">
                    <a16:creationId xmlns:a16="http://schemas.microsoft.com/office/drawing/2014/main" id="{BB2E4D87-C622-B33F-F440-9F8851300B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724824"/>
                <a:ext cx="3851937" cy="593881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ovéPole 120">
                <a:extLst>
                  <a:ext uri="{FF2B5EF4-FFF2-40B4-BE49-F238E27FC236}">
                    <a16:creationId xmlns:a16="http://schemas.microsoft.com/office/drawing/2014/main" id="{2231925D-A00E-1883-6C65-9AAC75AA483B}"/>
                  </a:ext>
                </a:extLst>
              </p:cNvPr>
              <p:cNvSpPr txBox="1"/>
              <p:nvPr/>
            </p:nvSpPr>
            <p:spPr>
              <a:xfrm>
                <a:off x="4716016" y="4264824"/>
                <a:ext cx="3851937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𝐶𝑃</m:t>
                      </m:r>
                      <m:r>
                        <a:rPr lang="en-GB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𝐹𝑃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𝐴𝐶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=99.47+0.56=100.03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121" name="TextovéPole 120">
                <a:extLst>
                  <a:ext uri="{FF2B5EF4-FFF2-40B4-BE49-F238E27FC236}">
                    <a16:creationId xmlns:a16="http://schemas.microsoft.com/office/drawing/2014/main" id="{2231925D-A00E-1883-6C65-9AAC75AA48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264824"/>
                <a:ext cx="3851937" cy="338554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>
            <a:extLst>
              <a:ext uri="{FF2B5EF4-FFF2-40B4-BE49-F238E27FC236}">
                <a16:creationId xmlns:a16="http://schemas.microsoft.com/office/drawing/2014/main" id="{A70F2A1B-C5FB-15AF-96A0-6B491E73F324}"/>
              </a:ext>
            </a:extLst>
          </p:cNvPr>
          <p:cNvSpPr txBox="1"/>
          <p:nvPr/>
        </p:nvSpPr>
        <p:spPr>
          <a:xfrm>
            <a:off x="1188000" y="1745356"/>
            <a:ext cx="68404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bond is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par bond 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⇒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its price is 100 at the next coupon day</a:t>
            </a:r>
          </a:p>
        </p:txBody>
      </p:sp>
      <p:grpSp>
        <p:nvGrpSpPr>
          <p:cNvPr id="133" name="Skupina 132">
            <a:extLst>
              <a:ext uri="{FF2B5EF4-FFF2-40B4-BE49-F238E27FC236}">
                <a16:creationId xmlns:a16="http://schemas.microsoft.com/office/drawing/2014/main" id="{8B378299-B1ED-C4AE-EF22-50B90C5429F5}"/>
              </a:ext>
            </a:extLst>
          </p:cNvPr>
          <p:cNvGrpSpPr/>
          <p:nvPr/>
        </p:nvGrpSpPr>
        <p:grpSpPr>
          <a:xfrm>
            <a:off x="759405" y="5035424"/>
            <a:ext cx="3482451" cy="765666"/>
            <a:chOff x="759405" y="5084520"/>
            <a:chExt cx="3482451" cy="7656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TextovéPole 90">
                  <a:extLst>
                    <a:ext uri="{FF2B5EF4-FFF2-40B4-BE49-F238E27FC236}">
                      <a16:creationId xmlns:a16="http://schemas.microsoft.com/office/drawing/2014/main" id="{BD7E7BAE-EFBE-2022-ED1B-6B0B8D20AF6C}"/>
                    </a:ext>
                  </a:extLst>
                </p:cNvPr>
                <p:cNvSpPr txBox="1"/>
                <p:nvPr/>
              </p:nvSpPr>
              <p:spPr>
                <a:xfrm>
                  <a:off x="3870264" y="5588576"/>
                  <a:ext cx="37159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𝐶𝑃</m:t>
                        </m:r>
                      </m:oMath>
                    </m:oMathPara>
                  </a14:m>
                  <a:endParaRPr lang="cs-CZ" sz="1100" i="1" dirty="0"/>
                </a:p>
              </p:txBody>
            </p:sp>
          </mc:Choice>
          <mc:Fallback xmlns="">
            <p:sp>
              <p:nvSpPr>
                <p:cNvPr id="91" name="TextovéPole 90">
                  <a:extLst>
                    <a:ext uri="{FF2B5EF4-FFF2-40B4-BE49-F238E27FC236}">
                      <a16:creationId xmlns:a16="http://schemas.microsoft.com/office/drawing/2014/main" id="{BD7E7BAE-EFBE-2022-ED1B-6B0B8D20AF6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0264" y="5588576"/>
                  <a:ext cx="371592" cy="261610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27" name="Skupina 126">
              <a:extLst>
                <a:ext uri="{FF2B5EF4-FFF2-40B4-BE49-F238E27FC236}">
                  <a16:creationId xmlns:a16="http://schemas.microsoft.com/office/drawing/2014/main" id="{AB38D77E-3F34-4CE1-F023-ACABF2824A1A}"/>
                </a:ext>
              </a:extLst>
            </p:cNvPr>
            <p:cNvGrpSpPr/>
            <p:nvPr/>
          </p:nvGrpSpPr>
          <p:grpSpPr>
            <a:xfrm>
              <a:off x="759405" y="5084520"/>
              <a:ext cx="3380547" cy="762008"/>
              <a:chOff x="611560" y="5115264"/>
              <a:chExt cx="3380547" cy="762008"/>
            </a:xfrm>
          </p:grpSpPr>
          <p:cxnSp>
            <p:nvCxnSpPr>
              <p:cNvPr id="13" name="Přímá spojnice 12">
                <a:extLst>
                  <a:ext uri="{FF2B5EF4-FFF2-40B4-BE49-F238E27FC236}">
                    <a16:creationId xmlns:a16="http://schemas.microsoft.com/office/drawing/2014/main" id="{15F0FEBE-E322-B459-98B0-0A4455A854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2039" y="5685195"/>
                <a:ext cx="3350068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5">
                <a:extLst>
                  <a:ext uri="{FF2B5EF4-FFF2-40B4-BE49-F238E27FC236}">
                    <a16:creationId xmlns:a16="http://schemas.microsoft.com/office/drawing/2014/main" id="{B8A229DD-CABB-0A79-8DE7-9E661A2735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1723" y="5289059"/>
                <a:ext cx="0" cy="536918"/>
              </a:xfrm>
              <a:prstGeom prst="line">
                <a:avLst/>
              </a:prstGeom>
              <a:ln w="25400">
                <a:solidFill>
                  <a:srgbClr val="C00000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>
                <a:extLst>
                  <a:ext uri="{FF2B5EF4-FFF2-40B4-BE49-F238E27FC236}">
                    <a16:creationId xmlns:a16="http://schemas.microsoft.com/office/drawing/2014/main" id="{57077C0F-71D4-1CD0-FFF9-FD8D79E0652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1560" y="5275537"/>
                <a:ext cx="890163" cy="550440"/>
              </a:xfrm>
              <a:prstGeom prst="line">
                <a:avLst/>
              </a:prstGeom>
              <a:ln w="25400">
                <a:solidFill>
                  <a:srgbClr val="C00000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nice 50">
                <a:extLst>
                  <a:ext uri="{FF2B5EF4-FFF2-40B4-BE49-F238E27FC236}">
                    <a16:creationId xmlns:a16="http://schemas.microsoft.com/office/drawing/2014/main" id="{67B6F362-4607-C15E-58AD-B4EEAEF6A5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1731" y="5266669"/>
                <a:ext cx="0" cy="536918"/>
              </a:xfrm>
              <a:prstGeom prst="line">
                <a:avLst/>
              </a:prstGeom>
              <a:ln w="25400">
                <a:solidFill>
                  <a:srgbClr val="C00000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nice 54">
                <a:extLst>
                  <a:ext uri="{FF2B5EF4-FFF2-40B4-BE49-F238E27FC236}">
                    <a16:creationId xmlns:a16="http://schemas.microsoft.com/office/drawing/2014/main" id="{3638A487-B387-69FE-3808-811160EBD7B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11568" y="5265179"/>
                <a:ext cx="890163" cy="550440"/>
              </a:xfrm>
              <a:prstGeom prst="line">
                <a:avLst/>
              </a:prstGeom>
              <a:ln w="25400">
                <a:solidFill>
                  <a:srgbClr val="C00000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nice 71">
                <a:extLst>
                  <a:ext uri="{FF2B5EF4-FFF2-40B4-BE49-F238E27FC236}">
                    <a16:creationId xmlns:a16="http://schemas.microsoft.com/office/drawing/2014/main" id="{7D7D95A7-10B5-8351-1B81-B6B64CADFA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9707" y="5260653"/>
                <a:ext cx="0" cy="536918"/>
              </a:xfrm>
              <a:prstGeom prst="line">
                <a:avLst/>
              </a:prstGeom>
              <a:ln w="25400">
                <a:solidFill>
                  <a:srgbClr val="C00000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římá spojnice 87">
                <a:extLst>
                  <a:ext uri="{FF2B5EF4-FFF2-40B4-BE49-F238E27FC236}">
                    <a16:creationId xmlns:a16="http://schemas.microsoft.com/office/drawing/2014/main" id="{29F72810-1D5D-0B5D-3855-CA5B4BD1FF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399544" y="5259163"/>
                <a:ext cx="890163" cy="550440"/>
              </a:xfrm>
              <a:prstGeom prst="line">
                <a:avLst/>
              </a:prstGeom>
              <a:ln w="25400">
                <a:solidFill>
                  <a:srgbClr val="C00000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2" name="TextovéPole 91">
                    <a:extLst>
                      <a:ext uri="{FF2B5EF4-FFF2-40B4-BE49-F238E27FC236}">
                        <a16:creationId xmlns:a16="http://schemas.microsoft.com/office/drawing/2014/main" id="{9A18C9D4-F4A6-1A0A-AF62-E8A58E13A977}"/>
                      </a:ext>
                    </a:extLst>
                  </p:cNvPr>
                  <p:cNvSpPr txBox="1"/>
                  <p:nvPr/>
                </p:nvSpPr>
                <p:spPr>
                  <a:xfrm>
                    <a:off x="1423699" y="5471899"/>
                    <a:ext cx="381340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0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000" b="0" i="1" dirty="0" smtClean="0">
                                  <a:latin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cs-CZ" sz="1000" b="0" i="1" dirty="0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</m:oMath>
                      </m:oMathPara>
                    </a14:m>
                    <a:endParaRPr lang="cs-CZ" sz="1000" i="1" dirty="0"/>
                  </a:p>
                </p:txBody>
              </p:sp>
            </mc:Choice>
            <mc:Fallback xmlns="">
              <p:sp>
                <p:nvSpPr>
                  <p:cNvPr id="92" name="TextovéPole 91">
                    <a:extLst>
                      <a:ext uri="{FF2B5EF4-FFF2-40B4-BE49-F238E27FC236}">
                        <a16:creationId xmlns:a16="http://schemas.microsoft.com/office/drawing/2014/main" id="{9A18C9D4-F4A6-1A0A-AF62-E8A58E13A97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23699" y="5471899"/>
                    <a:ext cx="381340" cy="246221"/>
                  </a:xfrm>
                  <a:prstGeom prst="rect">
                    <a:avLst/>
                  </a:prstGeom>
                  <a:blipFill>
                    <a:blip r:embed="rId4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3" name="TextovéPole 92">
                    <a:extLst>
                      <a:ext uri="{FF2B5EF4-FFF2-40B4-BE49-F238E27FC236}">
                        <a16:creationId xmlns:a16="http://schemas.microsoft.com/office/drawing/2014/main" id="{7D42194A-7B18-B790-2748-5DC7D3B61FB0}"/>
                      </a:ext>
                    </a:extLst>
                  </p:cNvPr>
                  <p:cNvSpPr txBox="1"/>
                  <p:nvPr/>
                </p:nvSpPr>
                <p:spPr>
                  <a:xfrm>
                    <a:off x="2335923" y="5471899"/>
                    <a:ext cx="381340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0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000" b="0" i="1" dirty="0" smtClean="0">
                                  <a:latin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cs-CZ" sz="1000" b="0" i="1" dirty="0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</m:oMath>
                      </m:oMathPara>
                    </a14:m>
                    <a:endParaRPr lang="cs-CZ" sz="1000" i="1" dirty="0"/>
                  </a:p>
                </p:txBody>
              </p:sp>
            </mc:Choice>
            <mc:Fallback xmlns="">
              <p:sp>
                <p:nvSpPr>
                  <p:cNvPr id="93" name="TextovéPole 92">
                    <a:extLst>
                      <a:ext uri="{FF2B5EF4-FFF2-40B4-BE49-F238E27FC236}">
                        <a16:creationId xmlns:a16="http://schemas.microsoft.com/office/drawing/2014/main" id="{7D42194A-7B18-B790-2748-5DC7D3B61FB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35923" y="5471899"/>
                    <a:ext cx="381340" cy="246221"/>
                  </a:xfrm>
                  <a:prstGeom prst="rect">
                    <a:avLst/>
                  </a:prstGeom>
                  <a:blipFill>
                    <a:blip r:embed="rId4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4" name="TextovéPole 93">
                    <a:extLst>
                      <a:ext uri="{FF2B5EF4-FFF2-40B4-BE49-F238E27FC236}">
                        <a16:creationId xmlns:a16="http://schemas.microsoft.com/office/drawing/2014/main" id="{E3ED4AC4-6BCC-D05B-5F99-F7D1FA37742D}"/>
                      </a:ext>
                    </a:extLst>
                  </p:cNvPr>
                  <p:cNvSpPr txBox="1"/>
                  <p:nvPr/>
                </p:nvSpPr>
                <p:spPr>
                  <a:xfrm>
                    <a:off x="3229915" y="5471899"/>
                    <a:ext cx="381340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0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000" b="0" i="1" dirty="0" smtClean="0">
                                  <a:latin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cs-CZ" sz="1000" b="0" i="1" dirty="0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</m:oMath>
                      </m:oMathPara>
                    </a14:m>
                    <a:endParaRPr lang="cs-CZ" sz="1000" i="1" dirty="0"/>
                  </a:p>
                </p:txBody>
              </p:sp>
            </mc:Choice>
            <mc:Fallback xmlns="">
              <p:sp>
                <p:nvSpPr>
                  <p:cNvPr id="94" name="TextovéPole 93">
                    <a:extLst>
                      <a:ext uri="{FF2B5EF4-FFF2-40B4-BE49-F238E27FC236}">
                        <a16:creationId xmlns:a16="http://schemas.microsoft.com/office/drawing/2014/main" id="{E3ED4AC4-6BCC-D05B-5F99-F7D1FA37742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29915" y="5471899"/>
                    <a:ext cx="381340" cy="246221"/>
                  </a:xfrm>
                  <a:prstGeom prst="rect">
                    <a:avLst/>
                  </a:prstGeom>
                  <a:blipFill>
                    <a:blip r:embed="rId4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5" name="Přímá spojnice 94">
                <a:extLst>
                  <a:ext uri="{FF2B5EF4-FFF2-40B4-BE49-F238E27FC236}">
                    <a16:creationId xmlns:a16="http://schemas.microsoft.com/office/drawing/2014/main" id="{68FC5214-4B57-4E43-C243-42C1D462C091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V="1">
                <a:off x="3295619" y="5576931"/>
                <a:ext cx="349311" cy="216000"/>
              </a:xfrm>
              <a:prstGeom prst="line">
                <a:avLst/>
              </a:prstGeom>
              <a:ln w="25400">
                <a:solidFill>
                  <a:srgbClr val="C00000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9" name="TextovéPole 98">
                    <a:extLst>
                      <a:ext uri="{FF2B5EF4-FFF2-40B4-BE49-F238E27FC236}">
                        <a16:creationId xmlns:a16="http://schemas.microsoft.com/office/drawing/2014/main" id="{6BEC024F-ED5B-62E9-794B-971558150E45}"/>
                      </a:ext>
                    </a:extLst>
                  </p:cNvPr>
                  <p:cNvSpPr txBox="1"/>
                  <p:nvPr/>
                </p:nvSpPr>
                <p:spPr>
                  <a:xfrm>
                    <a:off x="2524447" y="5631051"/>
                    <a:ext cx="381340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0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000" b="0" i="1" dirty="0" smtClean="0">
                                  <a:latin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cs-CZ" sz="1000" b="0" i="1" dirty="0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oMath>
                      </m:oMathPara>
                    </a14:m>
                    <a:endParaRPr lang="cs-CZ" sz="1000" i="1" dirty="0"/>
                  </a:p>
                </p:txBody>
              </p:sp>
            </mc:Choice>
            <mc:Fallback xmlns="">
              <p:sp>
                <p:nvSpPr>
                  <p:cNvPr id="99" name="TextovéPole 98">
                    <a:extLst>
                      <a:ext uri="{FF2B5EF4-FFF2-40B4-BE49-F238E27FC236}">
                        <a16:creationId xmlns:a16="http://schemas.microsoft.com/office/drawing/2014/main" id="{6BEC024F-ED5B-62E9-794B-971558150E4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24447" y="5631051"/>
                    <a:ext cx="381340" cy="246221"/>
                  </a:xfrm>
                  <a:prstGeom prst="rect">
                    <a:avLst/>
                  </a:prstGeom>
                  <a:blipFill>
                    <a:blip r:embed="rId4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0" name="TextovéPole 99">
                    <a:extLst>
                      <a:ext uri="{FF2B5EF4-FFF2-40B4-BE49-F238E27FC236}">
                        <a16:creationId xmlns:a16="http://schemas.microsoft.com/office/drawing/2014/main" id="{45EBA6DB-4B76-B51A-7EC1-8A0ED5F96310}"/>
                      </a:ext>
                    </a:extLst>
                  </p:cNvPr>
                  <p:cNvSpPr txBox="1"/>
                  <p:nvPr/>
                </p:nvSpPr>
                <p:spPr>
                  <a:xfrm>
                    <a:off x="745731" y="5630299"/>
                    <a:ext cx="381340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0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000" b="0" i="1" dirty="0" smtClean="0">
                                  <a:latin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cs-CZ" sz="1000" b="0" i="1" dirty="0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oMath>
                      </m:oMathPara>
                    </a14:m>
                    <a:endParaRPr lang="cs-CZ" sz="1000" i="1" dirty="0"/>
                  </a:p>
                </p:txBody>
              </p:sp>
            </mc:Choice>
            <mc:Fallback xmlns="">
              <p:sp>
                <p:nvSpPr>
                  <p:cNvPr id="100" name="TextovéPole 99">
                    <a:extLst>
                      <a:ext uri="{FF2B5EF4-FFF2-40B4-BE49-F238E27FC236}">
                        <a16:creationId xmlns:a16="http://schemas.microsoft.com/office/drawing/2014/main" id="{45EBA6DB-4B76-B51A-7EC1-8A0ED5F9631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731" y="5630299"/>
                    <a:ext cx="381340" cy="246221"/>
                  </a:xfrm>
                  <a:prstGeom prst="rect">
                    <a:avLst/>
                  </a:prstGeom>
                  <a:blipFill>
                    <a:blip r:embed="rId4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2" name="TextovéPole 121">
                    <a:extLst>
                      <a:ext uri="{FF2B5EF4-FFF2-40B4-BE49-F238E27FC236}">
                        <a16:creationId xmlns:a16="http://schemas.microsoft.com/office/drawing/2014/main" id="{C3782260-52FC-FED1-D793-390CB954F617}"/>
                      </a:ext>
                    </a:extLst>
                  </p:cNvPr>
                  <p:cNvSpPr txBox="1"/>
                  <p:nvPr/>
                </p:nvSpPr>
                <p:spPr>
                  <a:xfrm>
                    <a:off x="1618239" y="5630299"/>
                    <a:ext cx="381340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0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000" b="0" i="1" dirty="0" smtClean="0">
                                  <a:latin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cs-CZ" sz="1000" b="0" i="1" dirty="0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oMath>
                      </m:oMathPara>
                    </a14:m>
                    <a:endParaRPr lang="cs-CZ" sz="1000" i="1" dirty="0"/>
                  </a:p>
                </p:txBody>
              </p:sp>
            </mc:Choice>
            <mc:Fallback xmlns="">
              <p:sp>
                <p:nvSpPr>
                  <p:cNvPr id="122" name="TextovéPole 121">
                    <a:extLst>
                      <a:ext uri="{FF2B5EF4-FFF2-40B4-BE49-F238E27FC236}">
                        <a16:creationId xmlns:a16="http://schemas.microsoft.com/office/drawing/2014/main" id="{C3782260-52FC-FED1-D793-390CB954F61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18239" y="5630299"/>
                    <a:ext cx="381340" cy="246221"/>
                  </a:xfrm>
                  <a:prstGeom prst="rect">
                    <a:avLst/>
                  </a:prstGeom>
                  <a:blipFill>
                    <a:blip r:embed="rId4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4" name="TextovéPole 123">
                    <a:extLst>
                      <a:ext uri="{FF2B5EF4-FFF2-40B4-BE49-F238E27FC236}">
                        <a16:creationId xmlns:a16="http://schemas.microsoft.com/office/drawing/2014/main" id="{4B91DE15-D7D1-1D20-36FB-C0F932079ED5}"/>
                      </a:ext>
                    </a:extLst>
                  </p:cNvPr>
                  <p:cNvSpPr txBox="1"/>
                  <p:nvPr/>
                </p:nvSpPr>
                <p:spPr>
                  <a:xfrm>
                    <a:off x="2916296" y="5115264"/>
                    <a:ext cx="37159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𝐹𝑃</m:t>
                          </m:r>
                        </m:oMath>
                      </m:oMathPara>
                    </a14:m>
                    <a:endParaRPr lang="cs-CZ" sz="1100" i="1" dirty="0"/>
                  </a:p>
                </p:txBody>
              </p:sp>
            </mc:Choice>
            <mc:Fallback xmlns="">
              <p:sp>
                <p:nvSpPr>
                  <p:cNvPr id="124" name="TextovéPole 123">
                    <a:extLst>
                      <a:ext uri="{FF2B5EF4-FFF2-40B4-BE49-F238E27FC236}">
                        <a16:creationId xmlns:a16="http://schemas.microsoft.com/office/drawing/2014/main" id="{4B91DE15-D7D1-1D20-36FB-C0F932079ED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16296" y="5115264"/>
                    <a:ext cx="371592" cy="261610"/>
                  </a:xfrm>
                  <a:prstGeom prst="rect">
                    <a:avLst/>
                  </a:prstGeom>
                  <a:blipFill>
                    <a:blip r:embed="rId4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5" name="TextovéPole 124">
                    <a:extLst>
                      <a:ext uri="{FF2B5EF4-FFF2-40B4-BE49-F238E27FC236}">
                        <a16:creationId xmlns:a16="http://schemas.microsoft.com/office/drawing/2014/main" id="{C04BB4C6-8391-4D0D-B04C-63FFD3BAE9E6}"/>
                      </a:ext>
                    </a:extLst>
                  </p:cNvPr>
                  <p:cNvSpPr txBox="1"/>
                  <p:nvPr/>
                </p:nvSpPr>
                <p:spPr>
                  <a:xfrm>
                    <a:off x="2027840" y="5115264"/>
                    <a:ext cx="37159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𝐹𝑃</m:t>
                          </m:r>
                        </m:oMath>
                      </m:oMathPara>
                    </a14:m>
                    <a:endParaRPr lang="cs-CZ" sz="1100" i="1" dirty="0"/>
                  </a:p>
                </p:txBody>
              </p:sp>
            </mc:Choice>
            <mc:Fallback xmlns="">
              <p:sp>
                <p:nvSpPr>
                  <p:cNvPr id="125" name="TextovéPole 124">
                    <a:extLst>
                      <a:ext uri="{FF2B5EF4-FFF2-40B4-BE49-F238E27FC236}">
                        <a16:creationId xmlns:a16="http://schemas.microsoft.com/office/drawing/2014/main" id="{C04BB4C6-8391-4D0D-B04C-63FFD3BAE9E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27840" y="5115264"/>
                    <a:ext cx="371592" cy="261610"/>
                  </a:xfrm>
                  <a:prstGeom prst="rect">
                    <a:avLst/>
                  </a:prstGeom>
                  <a:blipFill>
                    <a:blip r:embed="rId4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6" name="TextovéPole 125">
                    <a:extLst>
                      <a:ext uri="{FF2B5EF4-FFF2-40B4-BE49-F238E27FC236}">
                        <a16:creationId xmlns:a16="http://schemas.microsoft.com/office/drawing/2014/main" id="{864A631B-00EE-1006-8266-5F76E5A7006C}"/>
                      </a:ext>
                    </a:extLst>
                  </p:cNvPr>
                  <p:cNvSpPr txBox="1"/>
                  <p:nvPr/>
                </p:nvSpPr>
                <p:spPr>
                  <a:xfrm>
                    <a:off x="1127464" y="5115264"/>
                    <a:ext cx="37159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𝐹𝑃</m:t>
                          </m:r>
                        </m:oMath>
                      </m:oMathPara>
                    </a14:m>
                    <a:endParaRPr lang="cs-CZ" sz="1100" i="1" dirty="0"/>
                  </a:p>
                </p:txBody>
              </p:sp>
            </mc:Choice>
            <mc:Fallback xmlns="">
              <p:sp>
                <p:nvSpPr>
                  <p:cNvPr id="126" name="TextovéPole 125">
                    <a:extLst>
                      <a:ext uri="{FF2B5EF4-FFF2-40B4-BE49-F238E27FC236}">
                        <a16:creationId xmlns:a16="http://schemas.microsoft.com/office/drawing/2014/main" id="{864A631B-00EE-1006-8266-5F76E5A7006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27464" y="5115264"/>
                    <a:ext cx="371592" cy="261610"/>
                  </a:xfrm>
                  <a:prstGeom prst="rect">
                    <a:avLst/>
                  </a:prstGeom>
                  <a:blipFill>
                    <a:blip r:embed="rId4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ovéPole 134">
                <a:extLst>
                  <a:ext uri="{FF2B5EF4-FFF2-40B4-BE49-F238E27FC236}">
                    <a16:creationId xmlns:a16="http://schemas.microsoft.com/office/drawing/2014/main" id="{8C680875-FBEA-718B-098E-26D5A9F1C9C8}"/>
                  </a:ext>
                </a:extLst>
              </p:cNvPr>
              <p:cNvSpPr txBox="1"/>
              <p:nvPr/>
            </p:nvSpPr>
            <p:spPr>
              <a:xfrm>
                <a:off x="4284000" y="5583832"/>
                <a:ext cx="467179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§"/>
                </a:pP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Equality between clean and full prices in coupon payment days</a:t>
                </a:r>
                <a:r>
                  <a:rPr lang="cs-CZ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5" name="TextovéPole 134">
                <a:extLst>
                  <a:ext uri="{FF2B5EF4-FFF2-40B4-BE49-F238E27FC236}">
                    <a16:creationId xmlns:a16="http://schemas.microsoft.com/office/drawing/2014/main" id="{8C680875-FBEA-718B-098E-26D5A9F1C9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000" y="5583832"/>
                <a:ext cx="4671790" cy="584775"/>
              </a:xfrm>
              <a:prstGeom prst="rect">
                <a:avLst/>
              </a:prstGeom>
              <a:blipFill>
                <a:blip r:embed="rId48"/>
                <a:stretch>
                  <a:fillRect l="-131" t="-4167" b="-114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ovéPole 136">
                <a:extLst>
                  <a:ext uri="{FF2B5EF4-FFF2-40B4-BE49-F238E27FC236}">
                    <a16:creationId xmlns:a16="http://schemas.microsoft.com/office/drawing/2014/main" id="{E425B425-329E-C69C-2C63-12497099B444}"/>
                  </a:ext>
                </a:extLst>
              </p:cNvPr>
              <p:cNvSpPr txBox="1"/>
              <p:nvPr/>
            </p:nvSpPr>
            <p:spPr>
              <a:xfrm>
                <a:off x="4282257" y="5345655"/>
                <a:ext cx="381724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§"/>
                </a:pP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Jump of full price in ex-coupon days</a:t>
                </a:r>
                <a:r>
                  <a:rPr lang="cs-CZ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7" name="TextovéPole 136">
                <a:extLst>
                  <a:ext uri="{FF2B5EF4-FFF2-40B4-BE49-F238E27FC236}">
                    <a16:creationId xmlns:a16="http://schemas.microsoft.com/office/drawing/2014/main" id="{E425B425-329E-C69C-2C63-12497099B4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2257" y="5345655"/>
                <a:ext cx="3817244" cy="338554"/>
              </a:xfrm>
              <a:prstGeom prst="rect">
                <a:avLst/>
              </a:prstGeom>
              <a:blipFill>
                <a:blip r:embed="rId49"/>
                <a:stretch>
                  <a:fillRect t="-7273" b="-218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87283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Essentials of bond pricing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Straight bond&amp;quot;&quot;/&gt;&lt;property id=&quot;20307&quot; value=&quot;260&quot;/&gt;&lt;/object&gt;&lt;object type=&quot;3&quot; unique_id=&quot;10005&quot;&gt;&lt;property id=&quot;20148&quot; value=&quot;5&quot;/&gt;&lt;property id=&quot;20300&quot; value=&quot;Slide 3 - &amp;quot;Diversities in bond contracts (1)&amp;quot;&quot;/&gt;&lt;property id=&quot;20307&quot; value=&quot;262&quot;/&gt;&lt;/object&gt;&lt;object type=&quot;3&quot; unique_id=&quot;10006&quot;&gt;&lt;property id=&quot;20148&quot; value=&quot;5&quot;/&gt;&lt;property id=&quot;20300&quot; value=&quot;Slide 4 - &amp;quot;Diversities in bond contracts (2)&amp;quot;&quot;/&gt;&lt;property id=&quot;20307&quot; value=&quot;263&quot;/&gt;&lt;/object&gt;&lt;object type=&quot;3&quot; unique_id=&quot;10007&quot;&gt;&lt;property id=&quot;20148&quot; value=&quot;5&quot;/&gt;&lt;property id=&quot;20300&quot; value=&quot;Slide 5 - &amp;quot;Underlying principles of pricing&amp;quot;&quot;/&gt;&lt;property id=&quot;20307&quot; value=&quot;270&quot;/&gt;&lt;/object&gt;&lt;object type=&quot;3&quot; unique_id=&quot;10008&quot;&gt;&lt;property id=&quot;20148&quot; value=&quot;5&quot;/&gt;&lt;property id=&quot;20300&quot; value=&quot;Slide 6 - &amp;quot;Discounting conventions (1)&amp;quot;&quot;/&gt;&lt;property id=&quot;20307&quot; value=&quot;265&quot;/&gt;&lt;/object&gt;&lt;object type=&quot;3&quot; unique_id=&quot;10009&quot;&gt;&lt;property id=&quot;20148&quot; value=&quot;5&quot;/&gt;&lt;property id=&quot;20300&quot; value=&quot;Slide 7 - &amp;quot;Discounting conventions (2)&amp;quot;&quot;/&gt;&lt;property id=&quot;20307&quot; value=&quot;266&quot;/&gt;&lt;/object&gt;&lt;object type=&quot;3&quot; unique_id=&quot;10010&quot;&gt;&lt;property id=&quot;20148&quot; value=&quot;5&quot;/&gt;&lt;property id=&quot;20300&quot; value=&quot;Slide 8 - &amp;quot;Clean and full price&amp;quot;&quot;/&gt;&lt;property id=&quot;20307&quot; value=&quot;267&quot;/&gt;&lt;/object&gt;&lt;object type=&quot;3&quot; unique_id=&quot;10011&quot;&gt;&lt;property id=&quot;20148&quot; value=&quot;5&quot;/&gt;&lt;property id=&quot;20300&quot; value=&quot;Slide 9 - &amp;quot;Price-yield relationship&amp;quot;&quot;/&gt;&lt;property id=&quot;20307&quot; value=&quot;261&quot;/&gt;&lt;/object&gt;&lt;object type=&quot;3&quot; unique_id=&quot;10012&quot;&gt;&lt;property id=&quot;20148&quot; value=&quot;5&quot;/&gt;&lt;property id=&quot;20300&quot; value=&quot;Slide 10 - &amp;quot;Price–maturity relationship&amp;quot;&quot;/&gt;&lt;property id=&quot;20307&quot; value=&quot;269&quot;/&gt;&lt;/object&gt;&lt;object type=&quot;3&quot; unique_id=&quot;10013&quot;&gt;&lt;property id=&quot;20148&quot; value=&quot;5&quot;/&gt;&lt;property id=&quot;20300&quot; value=&quot;Slide 11 - &amp;quot;Yield to maturity&amp;quot;&quot;/&gt;&lt;property id=&quot;20307&quot; value=&quot;268&quot;/&gt;&lt;/object&gt;&lt;object type=&quot;3&quot; unique_id=&quot;10014&quot;&gt;&lt;property id=&quot;20148&quot; value=&quot;5&quot;/&gt;&lt;property id=&quot;20300&quot; value=&quot;Slide 12 - &amp;quot;Other yield measures&amp;quot;&quot;/&gt;&lt;property id=&quot;20307&quot; value=&quot;271&quot;/&gt;&lt;/object&gt;&lt;object type=&quot;3&quot; unique_id=&quot;10015&quot;&gt;&lt;property id=&quot;20148&quot; value=&quot;5&quot;/&gt;&lt;property id=&quot;20300&quot; value=&quot;Slide 13 - &amp;quot;See you  in the next lecture&amp;quot;&quot;/&gt;&lt;property id=&quot;20307&quot; value=&quot;272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MI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lnDef>
      <a:spPr>
        <a:ln w="25400">
          <a:headEnd type="none" w="lg" len="med"/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1600" i="1" smtClean="0">
            <a:latin typeface="Cambria Math"/>
            <a:ea typeface="Cambria Math" panose="020405030504060302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8797</TotalTime>
  <Words>1808</Words>
  <Application>Microsoft Office PowerPoint</Application>
  <PresentationFormat>Předvádění na obrazovce (4:3)</PresentationFormat>
  <Paragraphs>386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Algerian</vt:lpstr>
      <vt:lpstr>Calibri</vt:lpstr>
      <vt:lpstr>Cambria</vt:lpstr>
      <vt:lpstr>Cambria Math</vt:lpstr>
      <vt:lpstr>Georgia</vt:lpstr>
      <vt:lpstr>Trebuchet MS</vt:lpstr>
      <vt:lpstr>Wingdings</vt:lpstr>
      <vt:lpstr>FMI</vt:lpstr>
      <vt:lpstr>Essentials of bond pricing</vt:lpstr>
      <vt:lpstr>Straight bond</vt:lpstr>
      <vt:lpstr>Diversities in bond contracts (1)</vt:lpstr>
      <vt:lpstr>Diversities in bond contracts (2)</vt:lpstr>
      <vt:lpstr>Underlying principles of pricing</vt:lpstr>
      <vt:lpstr>Discounting conventions (1)</vt:lpstr>
      <vt:lpstr>Discounting conventions (2)</vt:lpstr>
      <vt:lpstr>Clean and full price</vt:lpstr>
      <vt:lpstr>Clean and full price (example)</vt:lpstr>
      <vt:lpstr>Price-yield relationship</vt:lpstr>
      <vt:lpstr>Price–maturity relationship</vt:lpstr>
      <vt:lpstr>Yield to maturity</vt:lpstr>
      <vt:lpstr>Other yield measures</vt:lpstr>
      <vt:lpstr>See you  in the next lecture</vt:lpstr>
    </vt:vector>
  </TitlesOfParts>
  <Company>Institute of Economic Studies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Essentials of bond pricing</dc:title>
  <dc:subject>FI - STILL SLIDES</dc:subject>
  <dc:creator>Oldřich DĚDEK</dc:creator>
  <cp:keywords>pptxFI_L01</cp:keywords>
  <dc:description>Financial markets instruments</dc:description>
  <cp:lastModifiedBy>Oldrich DEDEK</cp:lastModifiedBy>
  <cp:revision>1698</cp:revision>
  <dcterms:created xsi:type="dcterms:W3CDTF">2014-05-11T12:40:16Z</dcterms:created>
  <dcterms:modified xsi:type="dcterms:W3CDTF">2023-09-13T14:39:59Z</dcterms:modified>
  <cp:category>O.D. Lecturing Legacy</cp:category>
  <cp:contentStatus>OD Web</cp:contentStatus>
</cp:coreProperties>
</file>