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</p:sldIdLst>
  <p:sldSz cx="9144000" cy="6858000" type="screen4x3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54" d="100"/>
          <a:sy n="54" d="100"/>
        </p:scale>
        <p:origin x="-5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rmAutofit/>
          </a:bodyPr>
          <a:lstStyle/>
          <a:p>
            <a:r>
              <a:rPr lang="cs-CZ" u="sng" dirty="0" smtClean="0"/>
              <a:t>Výběrový kurz B – právo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 smtClean="0"/>
              <a:t>SPRÁVNÍ PRÁVO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3284984"/>
            <a:ext cx="7416824" cy="1872208"/>
          </a:xfrm>
        </p:spPr>
        <p:txBody>
          <a:bodyPr>
            <a:noAutofit/>
          </a:bodyPr>
          <a:lstStyle/>
          <a:p>
            <a:r>
              <a:rPr lang="cs-CZ" b="1" dirty="0" smtClean="0"/>
              <a:t>Osmá přednáška – veřejnoprávní smlouvy, faktické úkony a donucovací prostředky a jiné úkony veřejné správy</a:t>
            </a:r>
            <a:endParaRPr lang="cs-CZ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cs-CZ" sz="2800" dirty="0" smtClean="0"/>
              <a:t>Správní právo – </a:t>
            </a:r>
            <a:r>
              <a:rPr lang="cs-CZ" sz="2800" b="1" dirty="0" smtClean="0"/>
              <a:t>jiné úkony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Nezasahují do ničích práv</a:t>
            </a:r>
          </a:p>
          <a:p>
            <a:pPr>
              <a:buNone/>
            </a:pPr>
            <a:r>
              <a:rPr lang="cs-CZ" b="1" dirty="0" smtClean="0"/>
              <a:t>Neupravená ale dovolená činnost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Osvědčení</a:t>
            </a:r>
            <a:r>
              <a:rPr lang="cs-CZ" dirty="0" smtClean="0"/>
              <a:t> – veřejná listina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Ověření</a:t>
            </a:r>
            <a:r>
              <a:rPr lang="cs-CZ" dirty="0" smtClean="0"/>
              <a:t> – vidimace a legalizace, autorizovaná konverze do elektronické podoby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Posudky, stanoviska a vyjádření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Informační úkony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Registrace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Programovací úkony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Materiální úkony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Doporučení a výzvy</a:t>
            </a:r>
          </a:p>
          <a:p>
            <a:pPr marL="514350" indent="-514350">
              <a:buAutoNum type="alphaLcParenR"/>
            </a:pPr>
            <a:endParaRPr lang="cs-CZ" dirty="0" smtClean="0"/>
          </a:p>
          <a:p>
            <a:pPr marL="514350" indent="-514350">
              <a:buAutoNum type="alphaLcParenR"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cs-CZ" sz="2400" dirty="0" smtClean="0"/>
              <a:t>Správní právo – </a:t>
            </a:r>
            <a:r>
              <a:rPr lang="cs-CZ" sz="2400" b="1" dirty="0" smtClean="0"/>
              <a:t>správní akty </a:t>
            </a:r>
            <a:r>
              <a:rPr lang="cs-CZ" sz="2400" dirty="0" smtClean="0"/>
              <a:t>– </a:t>
            </a:r>
            <a:r>
              <a:rPr lang="cs-CZ" sz="2400" b="1" dirty="0" smtClean="0"/>
              <a:t>fikce + řetězení + subsumpce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cs-CZ" b="1" dirty="0" smtClean="0"/>
              <a:t>Fikce správního aktu:</a:t>
            </a:r>
          </a:p>
          <a:p>
            <a:pPr marL="514350" indent="-514350">
              <a:buAutoNum type="alphaLcParenR"/>
            </a:pPr>
            <a:r>
              <a:rPr lang="cs-CZ" dirty="0" smtClean="0"/>
              <a:t>Pozitivního </a:t>
            </a:r>
            <a:r>
              <a:rPr lang="cs-CZ" dirty="0" err="1" smtClean="0"/>
              <a:t>spr</a:t>
            </a:r>
            <a:r>
              <a:rPr lang="cs-CZ" dirty="0" smtClean="0"/>
              <a:t>. aktu</a:t>
            </a:r>
          </a:p>
          <a:p>
            <a:pPr marL="514350" indent="-514350">
              <a:buAutoNum type="alphaLcParenR"/>
            </a:pPr>
            <a:r>
              <a:rPr lang="cs-CZ" dirty="0" smtClean="0"/>
              <a:t>Negativního </a:t>
            </a:r>
            <a:r>
              <a:rPr lang="cs-CZ" dirty="0" err="1" smtClean="0"/>
              <a:t>spr</a:t>
            </a:r>
            <a:r>
              <a:rPr lang="cs-CZ" dirty="0" smtClean="0"/>
              <a:t>. aktu</a:t>
            </a:r>
          </a:p>
          <a:p>
            <a:pPr marL="514350" indent="-514350">
              <a:buNone/>
            </a:pPr>
            <a:endParaRPr lang="cs-CZ" b="1" dirty="0" smtClean="0"/>
          </a:p>
          <a:p>
            <a:pPr marL="514350" indent="-514350">
              <a:buNone/>
            </a:pPr>
            <a:r>
              <a:rPr lang="cs-CZ" b="1" dirty="0" smtClean="0"/>
              <a:t>Řetězení </a:t>
            </a:r>
            <a:r>
              <a:rPr lang="cs-CZ" b="1" dirty="0" err="1" smtClean="0"/>
              <a:t>spr</a:t>
            </a:r>
            <a:r>
              <a:rPr lang="cs-CZ" b="1" dirty="0" smtClean="0"/>
              <a:t>. aktů </a:t>
            </a:r>
          </a:p>
          <a:p>
            <a:pPr marL="514350" indent="-514350">
              <a:buNone/>
            </a:pPr>
            <a:endParaRPr lang="cs-CZ" b="1" dirty="0" smtClean="0"/>
          </a:p>
          <a:p>
            <a:pPr marL="514350" indent="-514350">
              <a:buNone/>
            </a:pPr>
            <a:r>
              <a:rPr lang="cs-CZ" b="1" dirty="0" smtClean="0"/>
              <a:t>Subsumpce </a:t>
            </a:r>
            <a:r>
              <a:rPr lang="cs-CZ" b="1" dirty="0" err="1" smtClean="0"/>
              <a:t>spr</a:t>
            </a:r>
            <a:r>
              <a:rPr lang="cs-CZ" b="1" dirty="0" smtClean="0"/>
              <a:t>. aktů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79228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cs-CZ" b="1" dirty="0" smtClean="0"/>
              <a:t>Subjekty</a:t>
            </a:r>
            <a:r>
              <a:rPr lang="cs-CZ" dirty="0" smtClean="0"/>
              <a:t> = vykonavatel veřejné správy + subjekt vůči němuž se VS vykonává</a:t>
            </a:r>
          </a:p>
          <a:p>
            <a:pPr marL="514350" indent="-514350">
              <a:buNone/>
            </a:pPr>
            <a:r>
              <a:rPr lang="cs-CZ" dirty="0" smtClean="0"/>
              <a:t>Právní skutečnosti</a:t>
            </a:r>
          </a:p>
          <a:p>
            <a:pPr marL="514350" indent="-514350">
              <a:buNone/>
            </a:pPr>
            <a:r>
              <a:rPr lang="cs-CZ" b="1" dirty="0" smtClean="0"/>
              <a:t>Náležitosti obecně stanoví správní řád</a:t>
            </a:r>
          </a:p>
          <a:p>
            <a:pPr marL="514350" indent="-514350">
              <a:buFontTx/>
              <a:buChar char="-"/>
            </a:pPr>
            <a:r>
              <a:rPr lang="cs-CZ" dirty="0" smtClean="0"/>
              <a:t>Soulad se zákony, neznevažování autority a snižování autority</a:t>
            </a:r>
          </a:p>
          <a:p>
            <a:pPr marL="514350" indent="-514350">
              <a:buFontTx/>
              <a:buChar char="-"/>
            </a:pPr>
            <a:r>
              <a:rPr lang="cs-CZ" dirty="0" smtClean="0"/>
              <a:t>Výklad podle obsahu</a:t>
            </a:r>
          </a:p>
          <a:p>
            <a:pPr marL="514350" indent="-514350">
              <a:buFontTx/>
              <a:buChar char="-"/>
            </a:pPr>
            <a:r>
              <a:rPr lang="cs-CZ" dirty="0" smtClean="0"/>
              <a:t>Požadavek písemné formy</a:t>
            </a:r>
          </a:p>
          <a:p>
            <a:pPr marL="514350" indent="-514350">
              <a:buFontTx/>
              <a:buChar char="-"/>
            </a:pPr>
            <a:r>
              <a:rPr lang="cs-CZ" dirty="0" smtClean="0"/>
              <a:t>Přezkum ve správním soudnictví</a:t>
            </a:r>
          </a:p>
          <a:p>
            <a:pPr marL="514350" indent="-514350">
              <a:buFontTx/>
              <a:buChar char="-"/>
            </a:pPr>
            <a:r>
              <a:rPr lang="cs-CZ" dirty="0" smtClean="0"/>
              <a:t>Pravomoc řešení sporů ve správním řízení</a:t>
            </a:r>
          </a:p>
          <a:p>
            <a:pPr marL="514350" indent="-514350">
              <a:buFontTx/>
              <a:buChar char="-"/>
            </a:pPr>
            <a:r>
              <a:rPr lang="cs-CZ" dirty="0" smtClean="0"/>
              <a:t>Pravidla pro změnu obsahu a ukončení smlouvy</a:t>
            </a:r>
          </a:p>
          <a:p>
            <a:pPr marL="514350" indent="-514350">
              <a:buFontTx/>
              <a:buChar char="-"/>
            </a:pPr>
            <a:r>
              <a:rPr lang="cs-CZ" dirty="0" smtClean="0"/>
              <a:t>Přiměřené použití občanského zákoníku</a:t>
            </a:r>
          </a:p>
          <a:p>
            <a:pPr marL="514350" indent="-514350">
              <a:buFontTx/>
              <a:buChar char="-"/>
            </a:pPr>
            <a:endParaRPr lang="cs-CZ" dirty="0" smtClean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cs-CZ" sz="2800" dirty="0" smtClean="0"/>
              <a:t>Správní právo – </a:t>
            </a:r>
            <a:r>
              <a:rPr lang="cs-CZ" sz="2800" b="1" dirty="0" smtClean="0"/>
              <a:t>veřejnoprávní smlouvy</a:t>
            </a:r>
            <a:endParaRPr lang="cs-CZ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cs-CZ" b="1" dirty="0" smtClean="0"/>
              <a:t>Členění veřejnoprávních smluv</a:t>
            </a:r>
          </a:p>
          <a:p>
            <a:pPr marL="514350" indent="-514350">
              <a:buNone/>
            </a:pPr>
            <a:endParaRPr lang="cs-CZ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b="1" dirty="0" smtClean="0"/>
              <a:t>Koordinační smlouvy</a:t>
            </a:r>
          </a:p>
          <a:p>
            <a:pPr marL="514350" indent="-514350">
              <a:buFontTx/>
              <a:buChar char="-"/>
            </a:pPr>
            <a:r>
              <a:rPr lang="cs-CZ" sz="2400" dirty="0" smtClean="0"/>
              <a:t>Mezi obcemi o výkonu přenesené působnosti</a:t>
            </a:r>
          </a:p>
          <a:p>
            <a:pPr marL="514350" indent="-514350">
              <a:buFontTx/>
              <a:buChar char="-"/>
            </a:pPr>
            <a:r>
              <a:rPr lang="cs-CZ" sz="2400" dirty="0" smtClean="0"/>
              <a:t>O provozu elektronické podatelny</a:t>
            </a:r>
          </a:p>
          <a:p>
            <a:pPr marL="514350" indent="-514350">
              <a:buFontTx/>
              <a:buChar char="-"/>
            </a:pPr>
            <a:r>
              <a:rPr lang="cs-CZ" sz="2400" dirty="0" smtClean="0"/>
              <a:t>O poskytnutí o strážníků obecní policie</a:t>
            </a:r>
          </a:p>
          <a:p>
            <a:pPr marL="514350" indent="-514350">
              <a:buFontTx/>
              <a:buChar char="-"/>
            </a:pPr>
            <a:r>
              <a:rPr lang="cs-CZ" sz="2400" dirty="0" smtClean="0"/>
              <a:t>O sloučení obcí</a:t>
            </a:r>
          </a:p>
          <a:p>
            <a:pPr marL="514350" indent="-514350">
              <a:buFontTx/>
              <a:buChar char="-"/>
            </a:pPr>
            <a:r>
              <a:rPr lang="cs-CZ" sz="2400" dirty="0" smtClean="0"/>
              <a:t>O vytvoření společného školského obvodu spádové školy</a:t>
            </a:r>
          </a:p>
          <a:p>
            <a:pPr marL="514350" indent="-514350">
              <a:buFont typeface="+mj-lt"/>
              <a:buAutoNum type="alphaLcParenR"/>
            </a:pPr>
            <a:endParaRPr lang="cs-CZ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b="1" dirty="0" smtClean="0"/>
              <a:t>Subordinační</a:t>
            </a:r>
          </a:p>
          <a:p>
            <a:pPr marL="514350" indent="-514350">
              <a:buNone/>
            </a:pPr>
            <a:r>
              <a:rPr lang="cs-CZ" sz="2400" dirty="0" smtClean="0"/>
              <a:t>- Autorizační smlouvy – o posuzování shody pyrotechnických výrobků</a:t>
            </a:r>
          </a:p>
          <a:p>
            <a:pPr marL="514350" indent="-514350">
              <a:buNone/>
            </a:pPr>
            <a:endParaRPr lang="cs-CZ" b="1" dirty="0" smtClean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Správní právo – </a:t>
            </a:r>
            <a:r>
              <a:rPr lang="cs-CZ" sz="2800" b="1" dirty="0" smtClean="0"/>
              <a:t>veřejnoprávní smlouvy</a:t>
            </a:r>
            <a:endParaRPr lang="cs-CZ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Omezení uzavírání veřejnoprávních smluv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Stanovení příslušnosti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Stanovení postupu uzavírání smlouvy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Zákaz uzavřít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Správní právo – </a:t>
            </a:r>
            <a:r>
              <a:rPr lang="cs-CZ" sz="2800" b="1" dirty="0" smtClean="0"/>
              <a:t>veřejnoprávní smlouvy</a:t>
            </a:r>
            <a:endParaRPr lang="cs-CZ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Správní právo – </a:t>
            </a:r>
            <a:r>
              <a:rPr lang="cs-CZ" sz="2800" b="1" dirty="0" smtClean="0"/>
              <a:t>faktické úkony a donucovací úkony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Rysy:</a:t>
            </a:r>
          </a:p>
          <a:p>
            <a:pPr marL="514350" indent="-514350"/>
            <a:r>
              <a:rPr lang="cs-CZ" dirty="0" smtClean="0"/>
              <a:t>Neformálnost</a:t>
            </a:r>
          </a:p>
          <a:p>
            <a:pPr marL="514350" indent="-514350"/>
            <a:r>
              <a:rPr lang="cs-CZ" dirty="0" smtClean="0"/>
              <a:t>Povinnost provést</a:t>
            </a:r>
          </a:p>
          <a:p>
            <a:pPr marL="514350" indent="-514350"/>
            <a:r>
              <a:rPr lang="cs-CZ" dirty="0" smtClean="0"/>
              <a:t>Povinnost respektovat – závaznost</a:t>
            </a:r>
          </a:p>
          <a:p>
            <a:pPr marL="514350" indent="-514350"/>
            <a:r>
              <a:rPr lang="cs-CZ" dirty="0" smtClean="0"/>
              <a:t>Stanovení pravidel provádění</a:t>
            </a:r>
          </a:p>
          <a:p>
            <a:pPr marL="514350" indent="-514350"/>
            <a:r>
              <a:rPr lang="cs-CZ" dirty="0" smtClean="0"/>
              <a:t>Obrana ve správním řízení a ve správním soudnictví</a:t>
            </a:r>
          </a:p>
          <a:p>
            <a:pPr marL="514350" indent="-514350"/>
            <a:endParaRPr lang="cs-CZ" dirty="0" smtClean="0"/>
          </a:p>
          <a:p>
            <a:pPr marL="514350" indent="-514350"/>
            <a:endParaRPr lang="cs-CZ" dirty="0" smtClean="0"/>
          </a:p>
          <a:p>
            <a:pPr marL="514350" indent="-514350">
              <a:buAutoNum type="alphaLcParenR"/>
            </a:pPr>
            <a:endParaRPr lang="cs-CZ" dirty="0" smtClean="0"/>
          </a:p>
          <a:p>
            <a:pPr marL="514350" indent="-514350"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Správní právo – </a:t>
            </a:r>
            <a:r>
              <a:rPr lang="cs-CZ" sz="2800" b="1" dirty="0" smtClean="0"/>
              <a:t>faktické pokyny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Vyslovení zákazu nebo příkazu určitého jednání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Zcela bez formálního řízení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Zcela bez formy často i nevýslovné kupř. posunky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Příkaz: řízení dopravy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Správní právo – </a:t>
            </a:r>
            <a:r>
              <a:rPr lang="cs-CZ" b="1" dirty="0" smtClean="0"/>
              <a:t>bezprostřední zásahy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b="1" dirty="0" smtClean="0"/>
              <a:t>Odvracení nebezpečí, které bezprostředně ohrožuje chráněné zájmy. Rozhodnutí a provedení splývají</a:t>
            </a:r>
          </a:p>
          <a:p>
            <a:pPr>
              <a:buNone/>
            </a:pPr>
            <a:r>
              <a:rPr lang="cs-CZ" b="1" dirty="0" smtClean="0"/>
              <a:t>Předpoklady</a:t>
            </a:r>
            <a:r>
              <a:rPr lang="cs-CZ" dirty="0" smtClean="0"/>
              <a:t>:</a:t>
            </a:r>
          </a:p>
          <a:p>
            <a:pPr>
              <a:buFontTx/>
              <a:buChar char="-"/>
            </a:pPr>
            <a:r>
              <a:rPr lang="cs-CZ" dirty="0" smtClean="0"/>
              <a:t>Zákonné zmocnění</a:t>
            </a:r>
          </a:p>
          <a:p>
            <a:pPr>
              <a:buFontTx/>
              <a:buChar char="-"/>
            </a:pPr>
            <a:r>
              <a:rPr lang="cs-CZ" dirty="0" smtClean="0"/>
              <a:t>Právní statek</a:t>
            </a:r>
          </a:p>
          <a:p>
            <a:pPr>
              <a:buFontTx/>
              <a:buChar char="-"/>
            </a:pPr>
            <a:r>
              <a:rPr lang="cs-CZ" dirty="0" smtClean="0"/>
              <a:t>Bezprostřední a zjevné poškození</a:t>
            </a:r>
          </a:p>
          <a:p>
            <a:pPr>
              <a:buFontTx/>
              <a:buChar char="-"/>
            </a:pPr>
            <a:r>
              <a:rPr lang="cs-CZ" dirty="0" smtClean="0"/>
              <a:t>Subsidiarita</a:t>
            </a:r>
          </a:p>
          <a:p>
            <a:pPr>
              <a:buFontTx/>
              <a:buChar char="-"/>
            </a:pPr>
            <a:r>
              <a:rPr lang="cs-CZ" dirty="0" smtClean="0"/>
              <a:t>Proporcionalita</a:t>
            </a:r>
          </a:p>
          <a:p>
            <a:pPr>
              <a:buNone/>
            </a:pPr>
            <a:r>
              <a:rPr lang="cs-CZ" b="1" dirty="0" smtClean="0"/>
              <a:t>Povinnosti vykonavatele:</a:t>
            </a:r>
          </a:p>
          <a:p>
            <a:pPr>
              <a:buFontTx/>
              <a:buChar char="-"/>
            </a:pPr>
            <a:r>
              <a:rPr lang="cs-CZ" dirty="0" smtClean="0"/>
              <a:t>informační, ohlašovací, protokolární</a:t>
            </a:r>
          </a:p>
          <a:p>
            <a:pPr>
              <a:buNone/>
            </a:pPr>
            <a:r>
              <a:rPr lang="cs-CZ" dirty="0" smtClean="0"/>
              <a:t>Povinnosti adresáta:</a:t>
            </a:r>
          </a:p>
          <a:p>
            <a:pPr>
              <a:buFontTx/>
              <a:buChar char="-"/>
            </a:pPr>
            <a:r>
              <a:rPr lang="cs-CZ" dirty="0" smtClean="0"/>
              <a:t>Podrobit se</a:t>
            </a:r>
          </a:p>
          <a:p>
            <a:pPr>
              <a:buFontTx/>
              <a:buChar char="-"/>
            </a:pPr>
            <a:r>
              <a:rPr lang="cs-CZ" dirty="0" smtClean="0"/>
              <a:t>Strpět omezení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Správní právo – </a:t>
            </a:r>
            <a:r>
              <a:rPr lang="cs-CZ" sz="2800" b="1" dirty="0" smtClean="0"/>
              <a:t>exekuční úkony, zajišťovací úkony a příbuzné instituty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a) Exekuční úkony:</a:t>
            </a:r>
          </a:p>
          <a:p>
            <a:pPr>
              <a:buNone/>
            </a:pPr>
            <a:r>
              <a:rPr lang="cs-CZ" dirty="0" smtClean="0"/>
              <a:t>Předpokladem je </a:t>
            </a:r>
            <a:r>
              <a:rPr lang="cs-CZ" b="1" dirty="0" smtClean="0"/>
              <a:t>exekuční titul</a:t>
            </a:r>
          </a:p>
          <a:p>
            <a:pPr>
              <a:buNone/>
            </a:pPr>
            <a:r>
              <a:rPr lang="cs-CZ" b="1" dirty="0" smtClean="0"/>
              <a:t>peněžité a nepeněžité plnění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b) Zajišťovací úkony</a:t>
            </a:r>
          </a:p>
          <a:p>
            <a:pPr>
              <a:buNone/>
            </a:pPr>
            <a:r>
              <a:rPr lang="cs-CZ" dirty="0" smtClean="0"/>
              <a:t>Typicky dokazování, předvolání, předvedení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c) Příbuzné instituty</a:t>
            </a:r>
          </a:p>
          <a:p>
            <a:pPr>
              <a:buNone/>
            </a:pPr>
            <a:r>
              <a:rPr lang="cs-CZ" dirty="0" smtClean="0"/>
              <a:t>Hospitalizace bez souhlasu pacienta, zastavení provozu pro přechod skupiny školní mládeže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1202</TotalTime>
  <Words>369</Words>
  <Application>Microsoft Office PowerPoint</Application>
  <PresentationFormat>Předvádění na obrazovce (4:3)</PresentationFormat>
  <Paragraphs>94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Výběrový kurz B – právo SPRÁVNÍ PRÁVO</vt:lpstr>
      <vt:lpstr>Správní právo – správní akty – fikce + řetězení + subsumpce</vt:lpstr>
      <vt:lpstr>Správní právo – veřejnoprávní smlouvy</vt:lpstr>
      <vt:lpstr>Správní právo – veřejnoprávní smlouvy</vt:lpstr>
      <vt:lpstr>Správní právo – veřejnoprávní smlouvy</vt:lpstr>
      <vt:lpstr>Správní právo – faktické úkony a donucovací úkony</vt:lpstr>
      <vt:lpstr>Správní právo – faktické pokyny</vt:lpstr>
      <vt:lpstr>Správní právo – bezprostřední zásahy</vt:lpstr>
      <vt:lpstr>Správní právo – exekuční úkony, zajišťovací úkony a příbuzné instituty</vt:lpstr>
      <vt:lpstr>Správní právo – jiné úkony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Šmejkal</dc:creator>
  <cp:lastModifiedBy>Smejkal</cp:lastModifiedBy>
  <cp:revision>185</cp:revision>
  <dcterms:created xsi:type="dcterms:W3CDTF">2015-10-04T18:04:49Z</dcterms:created>
  <dcterms:modified xsi:type="dcterms:W3CDTF">2016-12-22T09:26:07Z</dcterms:modified>
</cp:coreProperties>
</file>