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5799A4-4451-4A24-98DD-005A8D904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632216E-0336-4E45-BF1B-5F659200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140933-2C79-4D76-BC39-3E4C0E0E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1218-2F28-4684-A1BA-2E71AC1805CA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9F5ADB-485E-406A-96F4-70B4C07CB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1D0039-451D-4356-BC02-02C7A658A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24A4-CAD4-4EF6-A37D-2CDAADD89E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634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0B7EBD-EFFE-4524-BF28-C5EFACB7D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051F574-1C47-43D4-9DBF-E5A2EE6F3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FB6E6-2261-47EB-A5B6-FF72DE42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1218-2F28-4684-A1BA-2E71AC1805CA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29458A-0C2B-4A12-9D29-B258AF31B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CB293E-465F-411A-9390-3AD238A7C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24A4-CAD4-4EF6-A37D-2CDAADD89E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650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275711C-3EBD-490B-9B75-092B1A41FE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16B7C8-E49C-4506-87D7-33FB11C1F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6335A8-18E6-4BCA-B145-C1E7F2F4C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1218-2F28-4684-A1BA-2E71AC1805CA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F04083-0F4C-419D-8B64-AF1F1641B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FF9554-FFD0-4956-A7D1-C1C3B06F6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24A4-CAD4-4EF6-A37D-2CDAADD89E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10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A07D46-41A5-4D1D-B8C2-9014E22C5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E3E066-D652-4FE1-A9E1-0F5269B85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371C03-5436-4214-9F3A-700822E6C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1218-2F28-4684-A1BA-2E71AC1805CA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EE254C-F53A-41DF-B4D1-E6B18DAE9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A99706-AC34-4551-BEED-518895ECB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24A4-CAD4-4EF6-A37D-2CDAADD89E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6499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534C40-AD9F-4C10-BB27-E6A843302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3582A79-CBD1-40CD-B717-9953FA59A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CDFEC6-31DE-4A16-B8D5-79A516CE7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1218-2F28-4684-A1BA-2E71AC1805CA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6C6A74-C1C6-41BC-B218-BE3135A9E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2043832-CC0A-4A85-A6B9-A4EA29F20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24A4-CAD4-4EF6-A37D-2CDAADD89E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582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E61362-526A-4305-B5ED-CCD4BCF95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F36959-B005-473D-B2C9-3567D46243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60CB8E1-3A6F-4D06-AEA9-3D4722C79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CB8620D-CA42-45EE-B0C6-FD173FE4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1218-2F28-4684-A1BA-2E71AC1805CA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97B568-F08A-4358-BF79-C614DAC68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1FD8C4B-B54C-47C0-A7F4-33484E9D6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24A4-CAD4-4EF6-A37D-2CDAADD89E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63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C65D08-D8EA-4DCF-9DA5-5CA6656C9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D47B4DD-5F45-4EA7-A7A5-0A590802A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0D67CEC-C8D3-4EB6-80FA-E24B86E31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85B18E1-65DF-4EFF-AFF6-369E6BA1D1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E745282-9698-4AE3-9AC8-5FC08CE996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5211743-F9CB-4E67-8586-81B8ABBB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1218-2F28-4684-A1BA-2E71AC1805CA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E37DDDC-017C-4401-92C0-B1C914A21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8BEF08F-7DAF-4BBC-BBE3-CCB2DD1B5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24A4-CAD4-4EF6-A37D-2CDAADD89E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707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976182-59A8-4B89-AA3D-8D37FA9E5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7614F7B-33FD-481C-A17C-EF035C997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1218-2F28-4684-A1BA-2E71AC1805CA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30B6F48-3CC2-459D-879E-1C0A12982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D53B2CF-F191-4F6D-A663-6D511980E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24A4-CAD4-4EF6-A37D-2CDAADD89E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9784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A2CD63F-338F-424E-BCE2-186BB842C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1218-2F28-4684-A1BA-2E71AC1805CA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65C8DC8-1F9A-4A81-83F5-55D1F976E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E55234A-35CC-420A-9170-4241526E3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24A4-CAD4-4EF6-A37D-2CDAADD89E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670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FC5A0A-73F3-471B-AB11-1620022E3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76A9FC-8B85-4FC0-89FF-65F92657E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3E172C5-337B-4685-B947-1EC96D588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E985F68-CB15-4D03-9290-D76DBE23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1218-2F28-4684-A1BA-2E71AC1805CA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1E292D6-2B77-4327-8A8A-B6FFE941B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7F96A4-D13E-4192-A1CF-2DE7B7C4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24A4-CAD4-4EF6-A37D-2CDAADD89E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66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FB6302-D52C-4DDA-BF9C-976FCFD1D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3088124-C9F0-49B0-AF56-F373D08195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C0918EA-5EEC-474C-80C3-2DB1DCC6E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D016326-BF68-43FE-924D-D61233B00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1218-2F28-4684-A1BA-2E71AC1805CA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B618D85-6E96-4B19-A9E2-05A3DBBAB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40B66DA-2291-4433-9AC5-E1A7B4D8C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24A4-CAD4-4EF6-A37D-2CDAADD89E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303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E01BD57-23DE-4E47-AFAB-BE8A000D8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1DFB88D-F0F8-4E5E-A7D8-0A12FF0F4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E242BA-1BD3-4E5D-B511-984E052176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91218-2F28-4684-A1BA-2E71AC1805CA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89AE6E-7B10-46B0-BD02-CDAE830884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0BD36F-3DC6-4D92-887B-EFCCA3C065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324A4-CAD4-4EF6-A37D-2CDAADD89E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709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AA9C1E-7197-4658-8299-62CF31335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768814"/>
          </a:xfrm>
        </p:spPr>
        <p:txBody>
          <a:bodyPr>
            <a:normAutofit/>
          </a:bodyPr>
          <a:lstStyle/>
          <a:p>
            <a:r>
              <a:rPr lang="cs-CZ" b="1" dirty="0">
                <a:latin typeface="+mn-lt"/>
              </a:rPr>
              <a:t>Přednáška </a:t>
            </a:r>
            <a:br>
              <a:rPr lang="cs-CZ" b="1" dirty="0">
                <a:latin typeface="+mn-lt"/>
              </a:rPr>
            </a:br>
            <a:r>
              <a:rPr lang="cs-CZ" b="1" dirty="0">
                <a:latin typeface="+mn-lt"/>
              </a:rPr>
              <a:t> Didaktické formy a metody ve sportovních hrách</a:t>
            </a:r>
            <a:br>
              <a:rPr lang="cs-CZ" dirty="0"/>
            </a:br>
            <a:endParaRPr lang="cs-CZ" dirty="0"/>
          </a:p>
        </p:txBody>
      </p:sp>
      <p:pic>
        <p:nvPicPr>
          <p:cNvPr id="6" name="Zvuk 5">
            <a:hlinkClick r:id="" action="ppaction://media"/>
            <a:extLst>
              <a:ext uri="{FF2B5EF4-FFF2-40B4-BE49-F238E27FC236}">
                <a16:creationId xmlns:a16="http://schemas.microsoft.com/office/drawing/2014/main" id="{56C71314-A3DB-4996-A442-98F060112A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3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46"/>
    </mc:Choice>
    <mc:Fallback xmlns="">
      <p:transition spd="slow" advTm="83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0569AD-B0CE-456A-AAEE-3099BE9E1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cs-CZ" b="1" dirty="0">
                <a:solidFill>
                  <a:srgbClr val="7030A0"/>
                </a:solidFill>
              </a:rPr>
            </a:br>
            <a:r>
              <a:rPr lang="cs-CZ" b="1" dirty="0">
                <a:solidFill>
                  <a:srgbClr val="7030A0"/>
                </a:solidFill>
              </a:rPr>
              <a:t>DIDAKTICKÉ METODY</a:t>
            </a:r>
            <a:br>
              <a:rPr lang="cs-CZ" b="1" dirty="0">
                <a:solidFill>
                  <a:srgbClr val="7030A0"/>
                </a:solidFill>
              </a:rPr>
            </a:br>
            <a:r>
              <a:rPr lang="cs-CZ" sz="4400" b="1" dirty="0">
                <a:solidFill>
                  <a:srgbClr val="7030A0"/>
                </a:solidFill>
              </a:rPr>
              <a:t>koncentrace a distribuce herních činností v čase</a:t>
            </a:r>
            <a:br>
              <a:rPr lang="cs-CZ" b="1" dirty="0">
                <a:solidFill>
                  <a:srgbClr val="7030A0"/>
                </a:solidFill>
              </a:rPr>
            </a:b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B4E1AB-0402-4991-A371-C799D8E52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9911"/>
            <a:ext cx="10515600" cy="4351338"/>
          </a:xfrm>
        </p:spPr>
        <p:txBody>
          <a:bodyPr>
            <a:normAutofit lnSpcReduction="10000"/>
          </a:bodyPr>
          <a:lstStyle/>
          <a:p>
            <a:endParaRPr lang="cs-CZ" b="1" dirty="0"/>
          </a:p>
          <a:p>
            <a:r>
              <a:rPr lang="cs-CZ" b="1" dirty="0"/>
              <a:t>Metoda koncentrace</a:t>
            </a:r>
            <a:r>
              <a:rPr lang="cs-CZ" dirty="0"/>
              <a:t> - daná </a:t>
            </a:r>
            <a:r>
              <a:rPr lang="cs-CZ" dirty="0">
                <a:solidFill>
                  <a:srgbClr val="7030A0"/>
                </a:solidFill>
              </a:rPr>
              <a:t>činnost</a:t>
            </a:r>
            <a:r>
              <a:rPr lang="cs-CZ" dirty="0"/>
              <a:t> se v tréninku provádí </a:t>
            </a:r>
            <a:r>
              <a:rPr lang="cs-CZ" dirty="0">
                <a:solidFill>
                  <a:srgbClr val="7030A0"/>
                </a:solidFill>
              </a:rPr>
              <a:t>v jednom bloku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(např.  blok odbití prsty) 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Metoda distribuce</a:t>
            </a:r>
            <a:r>
              <a:rPr lang="cs-CZ" dirty="0"/>
              <a:t> se vyznačuje </a:t>
            </a:r>
            <a:r>
              <a:rPr lang="cs-CZ" dirty="0">
                <a:solidFill>
                  <a:srgbClr val="7030A0"/>
                </a:solidFill>
              </a:rPr>
              <a:t>rozložením</a:t>
            </a:r>
            <a:r>
              <a:rPr lang="cs-CZ" dirty="0"/>
              <a:t> dané </a:t>
            </a:r>
            <a:r>
              <a:rPr lang="cs-CZ" dirty="0">
                <a:solidFill>
                  <a:srgbClr val="7030A0"/>
                </a:solidFill>
              </a:rPr>
              <a:t>činnosti</a:t>
            </a:r>
            <a:r>
              <a:rPr lang="cs-CZ" dirty="0"/>
              <a:t> v tréninku </a:t>
            </a:r>
            <a:r>
              <a:rPr lang="cs-CZ" dirty="0">
                <a:solidFill>
                  <a:srgbClr val="7030A0"/>
                </a:solidFill>
              </a:rPr>
              <a:t>do několika </a:t>
            </a:r>
            <a:r>
              <a:rPr lang="cs-CZ" dirty="0"/>
              <a:t>časově </a:t>
            </a:r>
            <a:r>
              <a:rPr lang="cs-CZ" dirty="0">
                <a:solidFill>
                  <a:srgbClr val="7030A0"/>
                </a:solidFill>
              </a:rPr>
              <a:t>kratších bloků, mezi které se zařazují bloky jiných činností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(např. podání a přihrávka, skokanská cvičení, podání a přihrávka). Bloky učení dané dovednosti se </a:t>
            </a:r>
            <a:r>
              <a:rPr lang="cs-CZ" dirty="0">
                <a:solidFill>
                  <a:srgbClr val="7030A0"/>
                </a:solidFill>
              </a:rPr>
              <a:t>přerušují</a:t>
            </a:r>
            <a:r>
              <a:rPr lang="cs-CZ" dirty="0"/>
              <a:t> jinou činností pro </a:t>
            </a:r>
            <a:r>
              <a:rPr lang="cs-CZ" dirty="0">
                <a:solidFill>
                  <a:srgbClr val="7030A0"/>
                </a:solidFill>
              </a:rPr>
              <a:t>oddálení psychické únavy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09D64046-0567-4FEE-A78B-463AEF1AD305}"/>
              </a:ext>
            </a:extLst>
          </p:cNvPr>
          <p:cNvSpPr/>
          <p:nvPr/>
        </p:nvSpPr>
        <p:spPr>
          <a:xfrm>
            <a:off x="1173193" y="301925"/>
            <a:ext cx="10049773" cy="1456232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Zvuk 11">
            <a:hlinkClick r:id="" action="ppaction://media"/>
            <a:extLst>
              <a:ext uri="{FF2B5EF4-FFF2-40B4-BE49-F238E27FC236}">
                <a16:creationId xmlns:a16="http://schemas.microsoft.com/office/drawing/2014/main" id="{26F6B2F4-DE9C-4CAC-833D-5D3F72C764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3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82"/>
    </mc:Choice>
    <mc:Fallback xmlns="">
      <p:transition spd="slow" advTm="404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CCF9FD-D778-4B9B-9B00-D63045E04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cs-C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Grafické značení slouží k znázornění herních situací (příklad grafického značení ve fotbalu)</a:t>
            </a:r>
            <a:br>
              <a:rPr lang="cs-CZ" sz="2000" b="1" dirty="0"/>
            </a:br>
            <a:endParaRPr lang="cs-CZ" sz="2000" b="1" dirty="0"/>
          </a:p>
        </p:txBody>
      </p:sp>
      <p:pic>
        <p:nvPicPr>
          <p:cNvPr id="4" name="obrázek 2">
            <a:extLst>
              <a:ext uri="{FF2B5EF4-FFF2-40B4-BE49-F238E27FC236}">
                <a16:creationId xmlns:a16="http://schemas.microsoft.com/office/drawing/2014/main" id="{FE344D8F-6959-416E-A92B-43971FA5B4C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771" y="1476462"/>
            <a:ext cx="4748168" cy="5381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Zvuk 4">
            <a:hlinkClick r:id="" action="ppaction://media"/>
            <a:extLst>
              <a:ext uri="{FF2B5EF4-FFF2-40B4-BE49-F238E27FC236}">
                <a16:creationId xmlns:a16="http://schemas.microsoft.com/office/drawing/2014/main" id="{BD3A9957-8406-4770-AB71-ACBD2EFEC4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3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18"/>
    </mc:Choice>
    <mc:Fallback xmlns="">
      <p:transition spd="slow" advTm="109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002AD6-92DE-41E8-86D2-451AA63FF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9343"/>
            <a:ext cx="11049000" cy="5607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K osvojení stanoveného učiva žáky využívá učitel didaktické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 </a:t>
            </a:r>
          </a:p>
          <a:p>
            <a:pPr marL="0" indent="0">
              <a:buNone/>
            </a:pPr>
            <a:r>
              <a:rPr lang="cs-CZ" sz="2400" dirty="0"/>
              <a:t>     Formy                          uspořádání řízení didaktického procesu žáků ve vyučovacích         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hodinách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     Metody                        strukturace herních činností souvisejících se vztahem celku a 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části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koncentrace a distribuce herních činností v čase 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     Styly                             způsoby řídící činnosti učitele, které se odlišují mírou přenosu 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kompetencí a rozhodnutí z učitele na žáka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1D951CF5-E90C-48E3-AF7D-4AC66BDBA35D}"/>
              </a:ext>
            </a:extLst>
          </p:cNvPr>
          <p:cNvSpPr/>
          <p:nvPr/>
        </p:nvSpPr>
        <p:spPr>
          <a:xfrm>
            <a:off x="838200" y="1733910"/>
            <a:ext cx="2398143" cy="785004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D0612F53-31B5-465E-8364-5E89A72416DD}"/>
              </a:ext>
            </a:extLst>
          </p:cNvPr>
          <p:cNvSpPr/>
          <p:nvPr/>
        </p:nvSpPr>
        <p:spPr>
          <a:xfrm>
            <a:off x="838199" y="4985438"/>
            <a:ext cx="2398143" cy="785004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79A7358B-3E8D-4291-8CA7-60604B4E8C5D}"/>
              </a:ext>
            </a:extLst>
          </p:cNvPr>
          <p:cNvSpPr/>
          <p:nvPr/>
        </p:nvSpPr>
        <p:spPr>
          <a:xfrm>
            <a:off x="838200" y="3170432"/>
            <a:ext cx="2398143" cy="785004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4DA597D7-0004-4246-9AC5-2FABD629AD47}"/>
              </a:ext>
            </a:extLst>
          </p:cNvPr>
          <p:cNvSpPr/>
          <p:nvPr/>
        </p:nvSpPr>
        <p:spPr>
          <a:xfrm>
            <a:off x="3236342" y="1962060"/>
            <a:ext cx="474453" cy="31486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accent1"/>
                </a:solidFill>
              </a:ln>
              <a:noFill/>
            </a:endParaRP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BE24C4BA-9DFF-40C8-A611-8C4864E1F08E}"/>
              </a:ext>
            </a:extLst>
          </p:cNvPr>
          <p:cNvSpPr/>
          <p:nvPr/>
        </p:nvSpPr>
        <p:spPr>
          <a:xfrm>
            <a:off x="3236342" y="5220508"/>
            <a:ext cx="474453" cy="31486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accent1"/>
                </a:solidFill>
              </a:ln>
              <a:noFill/>
            </a:endParaRPr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34ABE09F-473F-410A-9F4D-F35B73752A0B}"/>
              </a:ext>
            </a:extLst>
          </p:cNvPr>
          <p:cNvSpPr/>
          <p:nvPr/>
        </p:nvSpPr>
        <p:spPr>
          <a:xfrm>
            <a:off x="3236342" y="3405502"/>
            <a:ext cx="474453" cy="314863"/>
          </a:xfrm>
          <a:prstGeom prst="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chemeClr val="accent1"/>
                </a:solidFill>
              </a:ln>
              <a:noFill/>
            </a:endParaRPr>
          </a:p>
        </p:txBody>
      </p:sp>
      <p:pic>
        <p:nvPicPr>
          <p:cNvPr id="17" name="Zvuk 16">
            <a:hlinkClick r:id="" action="ppaction://media"/>
            <a:extLst>
              <a:ext uri="{FF2B5EF4-FFF2-40B4-BE49-F238E27FC236}">
                <a16:creationId xmlns:a16="http://schemas.microsoft.com/office/drawing/2014/main" id="{2D4D5FD2-130A-499E-8831-9ABF401079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9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51"/>
    </mc:Choice>
    <mc:Fallback xmlns="">
      <p:transition spd="slow" advTm="175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34FE2-E56C-4331-B26A-1410103B6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1"/>
                </a:solidFill>
              </a:rPr>
              <a:t>DIDAKTICKÉ FORMY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8C83BA-43CF-4F0E-8272-94551684F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2389516"/>
            <a:ext cx="10515600" cy="4282327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Metodicko-organizační         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sociálně interakční                  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organizační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400" dirty="0"/>
              <a:t>Průpravná cvičení                              hromadná forma                        vyučovací hodina</a:t>
            </a:r>
          </a:p>
          <a:p>
            <a:pPr marL="0" indent="0">
              <a:buNone/>
            </a:pPr>
            <a:r>
              <a:rPr lang="cs-CZ" sz="2400" dirty="0"/>
              <a:t>Herní cvičení                                       skupinová forma                      tréninková jednotka</a:t>
            </a:r>
          </a:p>
          <a:p>
            <a:pPr marL="0" indent="0">
              <a:buNone/>
            </a:pPr>
            <a:r>
              <a:rPr lang="cs-CZ" sz="2400" dirty="0"/>
              <a:t>Průpravné hry                                    individuální forma</a:t>
            </a: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D1F0EF19-4763-4215-8DCF-2CB86294E61A}"/>
              </a:ext>
            </a:extLst>
          </p:cNvPr>
          <p:cNvSpPr/>
          <p:nvPr/>
        </p:nvSpPr>
        <p:spPr>
          <a:xfrm>
            <a:off x="3693543" y="570706"/>
            <a:ext cx="4804913" cy="9144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38100">
                <a:solidFill>
                  <a:schemeClr val="accent1"/>
                </a:solidFill>
              </a:ln>
              <a:noFill/>
            </a:endParaRPr>
          </a:p>
        </p:txBody>
      </p:sp>
      <p:sp>
        <p:nvSpPr>
          <p:cNvPr id="6" name="Šipka: dolů 5">
            <a:extLst>
              <a:ext uri="{FF2B5EF4-FFF2-40B4-BE49-F238E27FC236}">
                <a16:creationId xmlns:a16="http://schemas.microsoft.com/office/drawing/2014/main" id="{9A95E716-58EA-43DB-ADEC-0ADD58D72C73}"/>
              </a:ext>
            </a:extLst>
          </p:cNvPr>
          <p:cNvSpPr/>
          <p:nvPr/>
        </p:nvSpPr>
        <p:spPr>
          <a:xfrm>
            <a:off x="1690777" y="2950234"/>
            <a:ext cx="370936" cy="3709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CD3F673-3401-4DE3-AEB0-C3A17240F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8029" y="2950234"/>
            <a:ext cx="408467" cy="39017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E224889-811E-41B9-9ABC-E53870C08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7774" y="2950234"/>
            <a:ext cx="408467" cy="390178"/>
          </a:xfrm>
          <a:prstGeom prst="rect">
            <a:avLst/>
          </a:prstGeom>
        </p:spPr>
      </p:pic>
      <p:pic>
        <p:nvPicPr>
          <p:cNvPr id="11" name="Zvuk 10">
            <a:hlinkClick r:id="" action="ppaction://media"/>
            <a:extLst>
              <a:ext uri="{FF2B5EF4-FFF2-40B4-BE49-F238E27FC236}">
                <a16:creationId xmlns:a16="http://schemas.microsoft.com/office/drawing/2014/main" id="{4A0BF30B-D716-45BB-8B1A-A1240BD21E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6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91"/>
    </mc:Choice>
    <mc:Fallback xmlns="">
      <p:transition spd="slow" advTm="384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B19E24-64BD-4F08-A8D2-53A99F752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1"/>
                </a:solidFill>
              </a:rPr>
              <a:t>Metodicko-organizační formy</a:t>
            </a:r>
            <a:br>
              <a:rPr lang="cs-CZ" b="1" dirty="0">
                <a:solidFill>
                  <a:schemeClr val="accent1"/>
                </a:solidFill>
              </a:rPr>
            </a:br>
            <a:r>
              <a:rPr lang="cs-CZ" b="1" dirty="0">
                <a:solidFill>
                  <a:schemeClr val="accent1"/>
                </a:solidFill>
              </a:rPr>
              <a:t>průpravná 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5EB09C-3D4A-4E44-86F5-C2C538282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Jsou zaměřena na učení základů techniky herních činností.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Charakterizována nepřítomností soupeře a předem určenými herními podmínkami. Mají přesnou organizaci a řád.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průpravná cvičení 1. typu – jsou charakteristické nepřítomností soupeře a předem určenými částečně neměnnými podmínkami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průpravná cvičení 2. typu – jsou charakteristické nepřítomností soupeře a náhodně proměnlivými, avšak limitovanými podmínkami 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EB03B608-BBF4-4929-97A4-68D78C31A57A}"/>
              </a:ext>
            </a:extLst>
          </p:cNvPr>
          <p:cNvSpPr/>
          <p:nvPr/>
        </p:nvSpPr>
        <p:spPr>
          <a:xfrm>
            <a:off x="2796395" y="365125"/>
            <a:ext cx="6709914" cy="123938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38100">
                <a:solidFill>
                  <a:schemeClr val="accent1"/>
                </a:solidFill>
              </a:ln>
              <a:noFill/>
            </a:endParaRPr>
          </a:p>
        </p:txBody>
      </p:sp>
      <p:pic>
        <p:nvPicPr>
          <p:cNvPr id="5" name="Zvuk 4">
            <a:hlinkClick r:id="" action="ppaction://media"/>
            <a:extLst>
              <a:ext uri="{FF2B5EF4-FFF2-40B4-BE49-F238E27FC236}">
                <a16:creationId xmlns:a16="http://schemas.microsoft.com/office/drawing/2014/main" id="{AB084BB3-5501-4EA9-A355-A2294A16CC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55"/>
    </mc:Choice>
    <mc:Fallback xmlns="">
      <p:transition spd="slow" advTm="23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0CD446-C54C-4A65-BEAB-2D369A751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1"/>
                </a:solidFill>
              </a:rPr>
              <a:t>Metodicko-organizační formy</a:t>
            </a:r>
            <a:br>
              <a:rPr lang="cs-CZ" b="1" dirty="0">
                <a:solidFill>
                  <a:schemeClr val="accent1"/>
                </a:solidFill>
              </a:rPr>
            </a:br>
            <a:r>
              <a:rPr lang="cs-CZ" b="1" dirty="0">
                <a:solidFill>
                  <a:schemeClr val="accent1"/>
                </a:solidFill>
              </a:rPr>
              <a:t>herní cvičení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45A82A-273D-443D-BC07-A12F4CDBF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Charakteristické přítomností soupeře. Herní podmínky jsou předem určeny nebo jsou proměnlivé. Složitost herních situací je dána počtem zúčastněných žáků, vymezeným prostorem případně velikostí časového úseku potřebného k realizaci dané herní činnosti.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erní cvičení 1. typu – jsou charakterizované přítomností soupeře a předem určenými situačně herními podmínkami i určeným průběhem řešení herní situace Soupeřova činnost je přesně stanovena.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(žáci si osvojují jeden způsob řešení situace stanovený učitelem). </a:t>
            </a:r>
            <a:endParaRPr lang="cs-CZ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erní cvičení 2. typu -  jsou specifické přítomností soupeře a náhodně proměnlivými situačními podmínkami, které jsou omezeny prostorově i časově.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(učitel nedává žákům přesné instrukce, ale jen rámcově vymezuje herní úkony). </a:t>
            </a:r>
            <a:endParaRPr lang="cs-CZ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5CE9D15C-7D26-4E62-8DA2-27C3FF73F321}"/>
              </a:ext>
            </a:extLst>
          </p:cNvPr>
          <p:cNvSpPr/>
          <p:nvPr/>
        </p:nvSpPr>
        <p:spPr>
          <a:xfrm>
            <a:off x="2708695" y="418313"/>
            <a:ext cx="7013274" cy="1219185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Zvuk 9">
            <a:hlinkClick r:id="" action="ppaction://media"/>
            <a:extLst>
              <a:ext uri="{FF2B5EF4-FFF2-40B4-BE49-F238E27FC236}">
                <a16:creationId xmlns:a16="http://schemas.microsoft.com/office/drawing/2014/main" id="{2C7680AD-22B8-4238-964D-D71969F60E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8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85"/>
    </mc:Choice>
    <mc:Fallback xmlns="">
      <p:transition spd="slow" advTm="382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8D3E19-1474-4A7B-9AD0-85C09E2CA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1"/>
                </a:solidFill>
              </a:rPr>
              <a:t>Metodicko-organizační formy</a:t>
            </a:r>
            <a:br>
              <a:rPr lang="cs-CZ" b="1" dirty="0">
                <a:solidFill>
                  <a:schemeClr val="accent1"/>
                </a:solidFill>
              </a:rPr>
            </a:br>
            <a:r>
              <a:rPr lang="cs-CZ" b="1" dirty="0">
                <a:solidFill>
                  <a:schemeClr val="accent1"/>
                </a:solidFill>
              </a:rPr>
              <a:t>průpravné hry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66E6D0-AD6F-4CCC-86B9-6A774E969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101"/>
            <a:ext cx="10515600" cy="2487583"/>
          </a:xfrm>
        </p:spPr>
        <p:txBody>
          <a:bodyPr/>
          <a:lstStyle/>
          <a:p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Charakterizovány přítomností soupeře a souvislým herním dějem, umožňujícím zdokonalování herních dovedností v podmínkách blízkých utkání. Při nich lze upravovat počty hráčů v družstvech, velikost hřiště i délku trvání zatížení a odpočinku. </a:t>
            </a:r>
            <a:r>
              <a:rPr lang="cs-CZ" sz="2800" dirty="0"/>
              <a:t>V průpravné hře je možné rozvíjet herní děj bez ohledu na bodový výsledek. 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E6667766-3486-4335-9564-0C518FE3B687}"/>
              </a:ext>
            </a:extLst>
          </p:cNvPr>
          <p:cNvSpPr/>
          <p:nvPr/>
        </p:nvSpPr>
        <p:spPr>
          <a:xfrm>
            <a:off x="2656935" y="382288"/>
            <a:ext cx="7082287" cy="1266631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Zvuk 7">
            <a:hlinkClick r:id="" action="ppaction://media"/>
            <a:extLst>
              <a:ext uri="{FF2B5EF4-FFF2-40B4-BE49-F238E27FC236}">
                <a16:creationId xmlns:a16="http://schemas.microsoft.com/office/drawing/2014/main" id="{AAAF7520-AD19-4735-840D-6F2EF6E191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67"/>
    </mc:Choice>
    <mc:Fallback xmlns="">
      <p:transition spd="slow" advTm="282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84001E-3154-4FE7-856C-2D0DC5FE5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Sociálně interakční formy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452ACC-546B-4B72-9C3E-5BDC56CDE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Kritériem sociálně-interakčních forem je vztah učitel – žák. 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800" dirty="0"/>
          </a:p>
          <a:p>
            <a:r>
              <a:rPr lang="cs-CZ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hromadná forma </a:t>
            </a: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všichni žáci vykonává stejnou pohybovou činnost pod kontrolou učitele 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 </a:t>
            </a:r>
            <a:r>
              <a:rPr lang="cs-CZ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skupinová forma </a:t>
            </a: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žáci jsou rozděleni do menších skupin. Skupiny plní buď stejný pohybový úkol, nebo každá skupina má svou specifickou pohybovou činnost</a:t>
            </a:r>
          </a:p>
          <a:p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individuální forma </a:t>
            </a: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každý žák cvičí samostatně podle svého individuálního tempa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800" dirty="0"/>
              <a:t> </a:t>
            </a:r>
          </a:p>
          <a:p>
            <a:endParaRPr lang="cs-CZ" dirty="0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945CBD02-A8E0-49AD-9E0A-1F549EB499D7}"/>
              </a:ext>
            </a:extLst>
          </p:cNvPr>
          <p:cNvSpPr/>
          <p:nvPr/>
        </p:nvSpPr>
        <p:spPr>
          <a:xfrm>
            <a:off x="3252159" y="570706"/>
            <a:ext cx="5900468" cy="914400"/>
          </a:xfrm>
          <a:prstGeom prst="round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Zvuk 6">
            <a:hlinkClick r:id="" action="ppaction://media"/>
            <a:extLst>
              <a:ext uri="{FF2B5EF4-FFF2-40B4-BE49-F238E27FC236}">
                <a16:creationId xmlns:a16="http://schemas.microsoft.com/office/drawing/2014/main" id="{F96C81C9-5175-46BB-87D0-67CA5E7936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5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19"/>
    </mc:Choice>
    <mc:Fallback xmlns="">
      <p:transition spd="slow" advTm="412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BF41D9-28B4-47E3-B897-8086B2CB6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543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Organizační formy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26D6DA-94C2-4850-AF02-C25D8DE64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63" y="1485106"/>
            <a:ext cx="11317857" cy="512272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organizační formou je vyučovací hodina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úvodní část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obsahem je seznámení s obsahem a cíli vyučovací hodiny 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průpravná část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28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příprava hybného a nervového systému hráče na zatížení 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hlavní část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začátku zařazování - koordinační cvičení, nácvik nových pohybových dovedností, rozvoj rychlostních pohybových schopností Následuje zdokonalování naučených pohybových dovedností 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závěrečná část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protahovací a kompenzační cvičení k urychlení regeneračních procesů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F23BBD1A-857C-4A7E-8D34-0C50E6E0B7E4}"/>
              </a:ext>
            </a:extLst>
          </p:cNvPr>
          <p:cNvSpPr/>
          <p:nvPr/>
        </p:nvSpPr>
        <p:spPr>
          <a:xfrm>
            <a:off x="3916393" y="365125"/>
            <a:ext cx="4528868" cy="914400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Zvuk 9">
            <a:hlinkClick r:id="" action="ppaction://media"/>
            <a:extLst>
              <a:ext uri="{FF2B5EF4-FFF2-40B4-BE49-F238E27FC236}">
                <a16:creationId xmlns:a16="http://schemas.microsoft.com/office/drawing/2014/main" id="{0F3F5489-B494-43DF-A314-3EB8A3DC49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3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05"/>
    </mc:Choice>
    <mc:Fallback xmlns="">
      <p:transition spd="slow" advTm="606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B7CAA5-3429-4D55-A428-246B712D1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cs-CZ" b="1" dirty="0">
                <a:solidFill>
                  <a:srgbClr val="7030A0"/>
                </a:solidFill>
              </a:rPr>
            </a:br>
            <a:br>
              <a:rPr lang="cs-CZ" b="1" dirty="0">
                <a:solidFill>
                  <a:srgbClr val="7030A0"/>
                </a:solidFill>
              </a:rPr>
            </a:br>
            <a:r>
              <a:rPr lang="cs-CZ" b="1" dirty="0">
                <a:solidFill>
                  <a:srgbClr val="7030A0"/>
                </a:solidFill>
              </a:rPr>
              <a:t>DIDAKTICKÉ METODY</a:t>
            </a:r>
            <a:br>
              <a:rPr lang="cs-CZ" b="1" dirty="0">
                <a:solidFill>
                  <a:srgbClr val="7030A0"/>
                </a:solidFill>
              </a:rPr>
            </a:br>
            <a:r>
              <a:rPr lang="cs-CZ" b="1" dirty="0">
                <a:solidFill>
                  <a:srgbClr val="7030A0"/>
                </a:solidFill>
              </a:rPr>
              <a:t>strukturace herních činností souvisejících se vztahem celku a části</a:t>
            </a:r>
            <a:br>
              <a:rPr lang="cs-CZ" b="1" dirty="0">
                <a:solidFill>
                  <a:srgbClr val="7030A0"/>
                </a:solidFill>
              </a:rPr>
            </a:b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596E23-806F-4E3F-8A8E-C527019D7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815" y="2092684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Některé herní činnosti nemají tak složitou pohybovou strukturu a mohou se nacvičovat </a:t>
            </a:r>
            <a:r>
              <a:rPr lang="cs-CZ" b="1" dirty="0">
                <a:solidFill>
                  <a:srgbClr val="7030A0"/>
                </a:solidFill>
              </a:rPr>
              <a:t>metodou v celku</a:t>
            </a:r>
            <a:r>
              <a:rPr lang="cs-CZ" b="1" dirty="0"/>
              <a:t>.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Jiné mají složitější strukturu a je nutné je nacvičovat </a:t>
            </a:r>
            <a:r>
              <a:rPr lang="cs-CZ" b="1" dirty="0">
                <a:solidFill>
                  <a:srgbClr val="7030A0"/>
                </a:solidFill>
              </a:rPr>
              <a:t>metodou postupného spojování částí v celek</a:t>
            </a:r>
            <a:r>
              <a:rPr lang="cs-CZ" dirty="0"/>
              <a:t>. Spočívá v rozložení celé pohybové struktury na jednotlivé její části, které se nacvičují zvlášť a pak se postupně spojí v jeden celek.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1DCC17BB-8C48-48F6-9079-EFFBACBD0FEB}"/>
              </a:ext>
            </a:extLst>
          </p:cNvPr>
          <p:cNvSpPr/>
          <p:nvPr/>
        </p:nvSpPr>
        <p:spPr>
          <a:xfrm>
            <a:off x="989162" y="365125"/>
            <a:ext cx="10092905" cy="1834611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Zvuk 6">
            <a:hlinkClick r:id="" action="ppaction://media"/>
            <a:extLst>
              <a:ext uri="{FF2B5EF4-FFF2-40B4-BE49-F238E27FC236}">
                <a16:creationId xmlns:a16="http://schemas.microsoft.com/office/drawing/2014/main" id="{77E27154-9E97-4DD1-8210-829232653F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5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95"/>
    </mc:Choice>
    <mc:Fallback xmlns="">
      <p:transition spd="slow" advTm="367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616</Words>
  <Application>Microsoft Office PowerPoint</Application>
  <PresentationFormat>Širokoúhlá obrazovka</PresentationFormat>
  <Paragraphs>61</Paragraphs>
  <Slides>11</Slides>
  <Notes>0</Notes>
  <HiddenSlides>0</HiddenSlides>
  <MMClips>11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Office</vt:lpstr>
      <vt:lpstr>Přednáška   Didaktické formy a metody ve sportovních hrách </vt:lpstr>
      <vt:lpstr>Prezentace aplikace PowerPoint</vt:lpstr>
      <vt:lpstr>DIDAKTICKÉ FORMY</vt:lpstr>
      <vt:lpstr>Metodicko-organizační formy průpravná cvičení</vt:lpstr>
      <vt:lpstr>Metodicko-organizační formy herní cvičení </vt:lpstr>
      <vt:lpstr>Metodicko-organizační formy průpravné hry</vt:lpstr>
      <vt:lpstr>Sociálně interakční formy</vt:lpstr>
      <vt:lpstr>Organizační formy</vt:lpstr>
      <vt:lpstr>  DIDAKTICKÉ METODY strukturace herních činností souvisejících se vztahem celku a části </vt:lpstr>
      <vt:lpstr> DIDAKTICKÉ METODY koncentrace a distribuce herních činností v čase </vt:lpstr>
      <vt:lpstr> Grafické značení slouží k znázornění herních situací (příklad grafického značení ve fotbalu)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Přednáška   Didaktické formy a metody ve sportovních hrách</dc:title>
  <dc:creator>gabriela kotlasova</dc:creator>
  <cp:lastModifiedBy>Petra Pravečková</cp:lastModifiedBy>
  <cp:revision>3</cp:revision>
  <dcterms:created xsi:type="dcterms:W3CDTF">2021-10-14T09:36:26Z</dcterms:created>
  <dcterms:modified xsi:type="dcterms:W3CDTF">2021-10-19T10:03:20Z</dcterms:modified>
</cp:coreProperties>
</file>