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5" r:id="rId3"/>
    <p:sldId id="356" r:id="rId4"/>
    <p:sldId id="352" r:id="rId5"/>
    <p:sldId id="357" r:id="rId6"/>
    <p:sldId id="358" r:id="rId7"/>
    <p:sldId id="311" r:id="rId8"/>
    <p:sldId id="341" r:id="rId9"/>
    <p:sldId id="324" r:id="rId10"/>
    <p:sldId id="328" r:id="rId11"/>
    <p:sldId id="329" r:id="rId12"/>
    <p:sldId id="332" r:id="rId13"/>
    <p:sldId id="331" r:id="rId14"/>
    <p:sldId id="359" r:id="rId15"/>
    <p:sldId id="334" r:id="rId16"/>
    <p:sldId id="339" r:id="rId17"/>
    <p:sldId id="340" r:id="rId18"/>
    <p:sldId id="337" r:id="rId19"/>
    <p:sldId id="330" r:id="rId20"/>
    <p:sldId id="336" r:id="rId21"/>
    <p:sldId id="346" r:id="rId22"/>
    <p:sldId id="347" r:id="rId23"/>
    <p:sldId id="348" r:id="rId24"/>
    <p:sldId id="349" r:id="rId25"/>
  </p:sldIdLst>
  <p:sldSz cx="9144000" cy="6858000" type="screen4x3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1" spc="0" baseline="0">
        <a:solidFill>
          <a:schemeClr val="tx1"/>
        </a:solidFill>
        <a:effectLst/>
        <a:latin typeface="Times New Roman" pitchFamily="1" charset="0"/>
        <a:ea typeface="Times New Roman" pitchFamily="1" charset="0"/>
        <a:cs typeface="Times New Roman" pitchFamily="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:pr="smNativeData" xmlns:p14="http://schemas.microsoft.com/office/powerpoint/2010/main" xmlns="" dt="1603972000" val="976" rev64="64" revOS="3"/>
      <pr:smFileRevision xmlns:pr="smNativeData" xmlns:p14="http://schemas.microsoft.com/office/powerpoint/2010/main" xmlns="" dt="1603972000" val="101"/>
      <pr:guideOptions xmlns:pr="smNativeData" xmlns:p14="http://schemas.microsoft.com/office/powerpoint/2010/main" xmlns="" dt="1603972000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" d="100"/>
        <a:sy n="18" d="100"/>
      </p:scale>
      <p:origin x="0" y="0"/>
    </p:cViewPr>
  </p:sorterViewPr>
  <p:notesViewPr>
    <p:cSldViewPr>
      <p:cViewPr>
        <p:scale>
          <a:sx n="80" d="100"/>
          <a:sy n="80" d="100"/>
        </p:scale>
        <p:origin x="481" y="80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CYAAAAIAAAAv58AAP8f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FSV-UK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FPf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AAAAADAqAADQAgAAEAAAACYAAAAIAAAAv58AAP8fAAA="/>
              </a:ext>
            </a:extLst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7D1E563-2DCA-8413-8469-DB46AB27728E}" type="datetime1">
              <a:t>20.10.2023</a:t>
            </a:fld>
            <a:endParaRPr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gSAABAOAAAEAAAACYAAAAIAAAAv58AAP8fAAA="/>
              </a:ext>
            </a:extLst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Soutěžní výhody ČR</a:t>
            </a: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cDUAADAqAABAOAAAEAAAACYAAAAIAAAAv58AAP8fAAA="/>
              </a:ext>
            </a:extLst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B2CA900-4EA6-795F-E894-B80AE7DA1EE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63803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gSAADQAgAAEAAAACYAAAAIAAAAv58AAP8f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3" name="Rectangle 9"/>
          <p:cNvSpPr>
            <a:spLocks noGrp="1" noRot="1" noChangeAspect="1" noChangeArrowheads="1"/>
            <a:extLst>
              <a:ext uri="smNativeData">
                <pr:smNativeData xmlns:pr="smNativeData" xmlns:p14="http://schemas.microsoft.com/office/powerpoint/2010/main" xmlns="" val="SMDATA_13_oKuaXxMAAAAlAAAAZAAAAC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ICbJwU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AQ8AAP8fAAA=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10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gBQAAuBoAAJAkAAAINAAAEAAAACYAAAAIAAAAvx8AAP8fAAA="/>
              </a:ext>
            </a:extLst>
          </p:cNvSpPr>
          <p:nvPr>
            <p:ph type="body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Rectangle 1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AAAAADAqAADQAgAAEAAAACYAAAAIAAAAv58AAP8fAAA="/>
              </a:ext>
            </a:extLst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C4A95A3-EDB1-1F63-FFF2-1B36DBBC094E}" type="datetime1">
              <a:t>20.10.2023</a:t>
            </a:fld>
            <a:endParaRPr/>
          </a:p>
        </p:txBody>
      </p:sp>
      <p:sp>
        <p:nvSpPr>
          <p:cNvPr id="6" name="Rectangle 1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gSAABAOAAAEAAAACYAAAAIAAAAv58AAP8fAAA="/>
              </a:ext>
            </a:extLst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7" name="Rectangle 1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oFwAAcDUAADAqAABAOAAAEAAAACYAAAAIAAAAv58AAP8fAAA="/>
              </a:ext>
            </a:extLst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0DAFCFD-B3AD-8F0A-E362-455FB22C1510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26254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1pPr>
    <a:lvl2pPr marL="4572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2pPr>
    <a:lvl3pPr marL="9144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3pPr>
    <a:lvl4pPr marL="13716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4pPr>
    <a:lvl5pPr marL="18288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Arial" pitchFamily="2" charset="0"/>
        <a:ea typeface="Arial" pitchFamily="2" charset="0"/>
        <a:cs typeface="Arial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10/29/19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eaLnBrk="1" hangingPunct="1"/>
            <a:fld id="{D89F2068-A948-4588-A6AA-46FF2423D858}" type="slidenum">
              <a:rPr lang="en-US" altLang="cs-CZ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6</a:t>
            </a:fld>
            <a:endParaRPr lang="en-US" altLang="cs-CZ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440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d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///+k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BIAwAAcAgAAJUzAACwEwAAEAAAACYAAAAIAAAAOaAAAIAfAAA="/>
              </a:ext>
            </a:extLst>
          </p:cNvSpPr>
          <p:nvPr>
            <p:ph type="ctrTitle"/>
          </p:nvPr>
        </p:nvSpPr>
        <p:spPr>
          <a:xfrm>
            <a:off x="533400" y="1371600"/>
            <a:ext cx="7851775" cy="1828800"/>
          </a:xfrm>
          <a:ln>
            <a:noFill/>
          </a:ln>
        </p:spPr>
        <p:txBody>
          <a:bodyPr vert="horz" wrap="square" lIns="0" tIns="0" rIns="18415" bIns="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  <a:buNone/>
              <a:defRPr lang="cs-CZ" sz="5600" b="1">
                <a:solidFill>
                  <a:srgbClr val="53DEEA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Podnadpis 1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d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IAwAA3BMAAJozAACkHgAAEAAAACYAAAAIAAAADYAAAAAAAAA="/>
              </a:ext>
            </a:extLst>
          </p:cNvSpPr>
          <p:nvPr>
            <p:ph type="subTitle" idx="1"/>
          </p:nvPr>
        </p:nvSpPr>
        <p:spPr>
          <a:xfrm>
            <a:off x="533400" y="3228340"/>
            <a:ext cx="7854950" cy="1752600"/>
          </a:xfrm>
        </p:spPr>
        <p:txBody>
          <a:bodyPr vert="horz" wrap="square" lIns="0" tIns="45720" rIns="18415" bIns="45720" numCol="1" spcCol="215900" anchor="t">
            <a:prstTxWarp prst="textNoShape">
              <a:avLst/>
            </a:prstTxWarp>
          </a:bodyPr>
          <a:lstStyle>
            <a:lvl1pPr marL="0" marR="45720" indent="0" algn="r">
              <a:buNone/>
              <a:defRPr lang="cs-CZ">
                <a:solidFill>
                  <a:schemeClr val="tx1"/>
                </a:solidFill>
              </a:defRPr>
            </a:lvl1pPr>
            <a:lvl2pPr marL="457200" indent="0" algn="ctr">
              <a:buNone/>
              <a:defRPr lang="cs-CZ"/>
            </a:lvl2pPr>
            <a:lvl3pPr marL="914400" indent="0" algn="ctr">
              <a:buNone/>
              <a:defRPr lang="cs-CZ"/>
            </a:lvl3pPr>
            <a:lvl4pPr marL="1371600" indent="0" algn="ctr">
              <a:buNone/>
              <a:defRPr lang="cs-CZ"/>
            </a:lvl4pPr>
            <a:lvl5pPr marL="1828800" indent="0" algn="ctr">
              <a:buNone/>
              <a:defRPr lang="cs-CZ"/>
            </a:lvl5pPr>
            <a:lvl6pPr marL="2286000" indent="0" algn="ctr">
              <a:buNone/>
              <a:defRPr lang="en-US"/>
            </a:lvl6pPr>
            <a:lvl7pPr marL="2743200" indent="0" algn="ctr">
              <a:buNone/>
              <a:defRPr lang="en-US"/>
            </a:lvl7pPr>
            <a:lvl8pPr marL="3200400" indent="0" algn="ctr">
              <a:buNone/>
              <a:defRPr lang="en-US"/>
            </a:lvl8pPr>
            <a:lvl9pPr marL="3657600" indent="0" algn="ctr">
              <a:buNone/>
              <a:defRPr lang="en-US"/>
            </a:lvl9pPr>
          </a:lstStyle>
          <a:p>
            <a:pPr>
              <a:defRPr lang="cs-CZ"/>
            </a:pPr>
            <a:r>
              <a:t>Klepnutím lze upravit styl předlohy podnadpisů.</a:t>
            </a:r>
          </a:p>
        </p:txBody>
      </p:sp>
      <p:sp>
        <p:nvSpPr>
          <p:cNvPr id="4" name="Zástupný symbol pro datum 29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HMAI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5" name="Zástupný symbol pro zápatí 1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VE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Zástupný symbol pro číslo snímku 2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HsS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13A9EEDA-94FE-FC18-B011-624DA05F463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VQQAAHA1AABd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Q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6AsAAHA1AADo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Zástupný symbol pro datum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AOLUg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5" name="Zástupný symbol pro zápatí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JAd90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Zástupný symbol pro číslo snímku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Gnz6Q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F25150A-4492-70E3-DC9D-B2B65BD32AE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Q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CbJw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IKAAAoAUAAHA1AACwJQAAEAAAACYAAAAIAAAAAwAAAAAAAAA="/>
              </a:ext>
            </a:extLst>
          </p:cNvSpPr>
          <p:nvPr>
            <p:ph type="title"/>
          </p:nvPr>
        </p:nvSpPr>
        <p:spPr>
          <a:xfrm>
            <a:off x="6629400" y="914400"/>
            <a:ext cx="2057400" cy="5212080"/>
          </a:xfrm>
        </p:spPr>
        <p:txBody>
          <a:bodyPr vert="vert" wrap="square" lIns="0" tIns="45720" rIns="0" bIns="0" numCol="1" spcCol="215900" anchor="b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Q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JAd90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oAUAANgnAACwJQAAEAAAACYAAAAIAAAAAwAAAAAAAAA="/>
              </a:ext>
            </a:extLst>
          </p:cNvSpPr>
          <p:nvPr>
            <p:ph idx="1"/>
          </p:nvPr>
        </p:nvSpPr>
        <p:spPr>
          <a:xfrm>
            <a:off x="457200" y="914400"/>
            <a:ext cx="6019800" cy="521208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Zástupný symbol pro datum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CbJw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5" name="Zástupný symbol pro zápatí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JASLUg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Zástupný symbol pro číslo snímku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67ED0797-D98A-B8F1-C455-2FA4491B327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VQQAAHA1AABd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6AsAAHA1AADo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Zástupný symbol pro datum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5" name="Zástupný symbol pro zápatí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Zástupný symbol pro číslo snímku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A1F8F11-5F97-4A79-D9A7-A92CC1E92FF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BDAwAAGggAABMzAAB7EAAAEAAAACYAAAAIAAAAMaAAAIAfAAA="/>
              </a:ext>
            </a:extLst>
          </p:cNvSpPr>
          <p:nvPr>
            <p:ph type="title"/>
          </p:nvPr>
        </p:nvSpPr>
        <p:spPr>
          <a:xfrm>
            <a:off x="530225" y="1316990"/>
            <a:ext cx="7772400" cy="1362075"/>
          </a:xfrm>
          <a:ln>
            <a:noFill/>
          </a:ln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l">
              <a:spcBef>
                <a:spcPts val="0"/>
              </a:spcBef>
              <a:buNone/>
              <a:defRPr lang="cs-CZ" sz="5600" b="1" baseline="0">
                <a:solidFill>
                  <a:srgbClr val="50E2AB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SAAAAEgAAABI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G8AI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DAwAAoxAAABMzAADtGQAAEAAAACYAAAAIAAAADYAAAAAAAAA="/>
              </a:ext>
            </a:extLst>
          </p:cNvSpPr>
          <p:nvPr>
            <p:ph idx="1"/>
          </p:nvPr>
        </p:nvSpPr>
        <p:spPr>
          <a:xfrm>
            <a:off x="530225" y="2704465"/>
            <a:ext cx="7772400" cy="1510030"/>
          </a:xfrm>
        </p:spPr>
        <p:txBody>
          <a:bodyPr vert="horz" wrap="square" lIns="45720" tIns="45720" rIns="45720" bIns="45720" numCol="1" spcCol="215900" anchor="t">
            <a:prstTxWarp prst="textNoShape">
              <a:avLst/>
            </a:prstTxWarp>
          </a:bodyPr>
          <a:lstStyle>
            <a:lvl1pPr marL="0" indent="0">
              <a:buNone/>
              <a:defRPr lang="cs-CZ" sz="2200">
                <a:solidFill>
                  <a:schemeClr val="tx1"/>
                </a:solidFill>
              </a:defRPr>
            </a:lvl1pPr>
            <a:lvl2pPr>
              <a:buNone/>
              <a:defRPr lang="cs-CZ" sz="1800">
                <a:solidFill>
                  <a:srgbClr val="FFFFFF"/>
                </a:solidFill>
              </a:defRPr>
            </a:lvl2pPr>
            <a:lvl3pPr>
              <a:buNone/>
              <a:defRPr lang="cs-CZ" sz="1600">
                <a:solidFill>
                  <a:srgbClr val="FFFFFF"/>
                </a:solidFill>
              </a:defRPr>
            </a:lvl3pPr>
            <a:lvl4pPr>
              <a:buNone/>
              <a:defRPr lang="cs-CZ" sz="1400">
                <a:solidFill>
                  <a:srgbClr val="FFFFFF"/>
                </a:solidFill>
              </a:defRPr>
            </a:lvl4pPr>
            <a:lvl5pPr>
              <a:buNone/>
              <a:defRPr lang="cs-CZ" sz="1400">
                <a:solidFill>
                  <a:srgbClr val="FFFFFF"/>
                </a:solidFill>
              </a:defRPr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5" name="Zástupný symbol pro zápatí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E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Zástupný symbol pro číslo snímku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907CFF2-BCC4-5239-8ABF-4A6C81F17C1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VQQAAHA1AABd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0AsAAKgbAAAYJwAAEAAAACYAAAAIAAAAAYAAAAAAAAA="/>
              </a:ext>
            </a:extLst>
          </p:cNvSpPr>
          <p:nvPr>
            <p:ph idx="1"/>
          </p:nvPr>
        </p:nvSpPr>
        <p:spPr>
          <a:xfrm>
            <a:off x="457200" y="1920240"/>
            <a:ext cx="4038600" cy="4434840"/>
          </a:xfrm>
        </p:spPr>
        <p:txBody>
          <a:bodyPr/>
          <a:lstStyle>
            <a:lvl1pPr>
              <a:defRPr lang="cs-CZ" sz="2600"/>
            </a:lvl1pPr>
            <a:lvl2pPr>
              <a:defRPr lang="cs-CZ" sz="2400"/>
            </a:lvl2pPr>
            <a:lvl3pPr>
              <a:defRPr lang="cs-CZ" sz="2000"/>
            </a:lvl3pPr>
            <a:lvl4pPr>
              <a:defRPr lang="cs-CZ" sz="1800"/>
            </a:lvl4pPr>
            <a:lvl5pPr>
              <a:defRPr lang="cs-CZ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4" name="Zástupný symbol pro obsah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YHAAA0AsAAHA1AAAYJwAAEAAAACYAAAAIAAAAAYAAAAAAAAA="/>
              </a:ext>
            </a:extLst>
          </p:cNvSpPr>
          <p:nvPr>
            <p:ph idx="2"/>
          </p:nvPr>
        </p:nvSpPr>
        <p:spPr>
          <a:xfrm>
            <a:off x="4648200" y="1920240"/>
            <a:ext cx="4038600" cy="4434840"/>
          </a:xfrm>
        </p:spPr>
        <p:txBody>
          <a:bodyPr/>
          <a:lstStyle>
            <a:lvl1pPr>
              <a:defRPr lang="cs-CZ" sz="2600"/>
            </a:lvl1pPr>
            <a:lvl2pPr>
              <a:defRPr lang="cs-CZ" sz="2400"/>
            </a:lvl2pPr>
            <a:lvl3pPr>
              <a:defRPr lang="cs-CZ" sz="2000"/>
            </a:lvl3pPr>
            <a:lvl4pPr>
              <a:defRPr lang="cs-CZ" sz="1800"/>
            </a:lvl4pPr>
            <a:lvl5pPr>
              <a:defRPr lang="cs-CZ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5" name="Zástupný symbol pro datum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Zástupný symbol pro zápatí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7" name="Zástupný symbol pro číslo snímku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246E622-6CCF-1310-81FE-9A45A8B077C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Bd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VQQAAHA1AABdCwAAEAAAACYAAAAIAAAAEAAAAAAAAAA="/>
              </a:ext>
            </a:extLst>
          </p:cNvSpPr>
          <p:nvPr>
            <p:ph type="title"/>
          </p:nvPr>
        </p:nvSpPr>
        <p:spPr/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SAAAAAAAAABIAAAAAAAAAAAAAAAB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agsAAKsbAAB4DwAAEAAAACYAAAAIAAAAvaAAAAAAAAA="/>
              </a:ext>
            </a:extLst>
          </p:cNvSpPr>
          <p:nvPr>
            <p:ph idx="1"/>
          </p:nvPr>
        </p:nvSpPr>
        <p:spPr>
          <a:xfrm>
            <a:off x="457200" y="1855470"/>
            <a:ext cx="4040505" cy="659130"/>
          </a:xfrm>
        </p:spPr>
        <p:txBody>
          <a:bodyPr vert="horz" wrap="square" lIns="45720" tIns="0" rIns="45720" bIns="0" numCol="1" spcCol="215900" anchor="ctr">
            <a:prstTxWarp prst="textNoShape">
              <a:avLst/>
            </a:prstTxWarp>
          </a:bodyPr>
          <a:lstStyle>
            <a:lvl1pPr marL="0" indent="0">
              <a:buNone/>
              <a:defRPr lang="cs-CZ" sz="2400" b="1" baseline="0">
                <a:solidFill>
                  <a:schemeClr val="tx2"/>
                </a:solidFill>
                <a:effectLst/>
              </a:defRPr>
            </a:lvl1pPr>
            <a:lvl2pPr>
              <a:buNone/>
              <a:defRPr lang="cs-CZ" sz="2000" b="1"/>
            </a:lvl2pPr>
            <a:lvl3pPr>
              <a:buNone/>
              <a:defRPr lang="cs-CZ" sz="1800" b="1"/>
            </a:lvl3pPr>
            <a:lvl4pPr>
              <a:buNone/>
              <a:defRPr lang="cs-CZ" sz="1600" b="1"/>
            </a:lvl4pPr>
            <a:lvl5pPr>
              <a:buNone/>
              <a:defRPr lang="cs-CZ" sz="1600" b="1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SAAAAAAAAABIAAAAAAAAAAAAAAAB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THAAAcQsAAHA1AAB4DwAAEAAAACYAAAAIAAAAvYAAAAAAAAA="/>
              </a:ext>
            </a:extLst>
          </p:cNvSpPr>
          <p:nvPr>
            <p:ph idx="3"/>
          </p:nvPr>
        </p:nvSpPr>
        <p:spPr>
          <a:xfrm>
            <a:off x="4645025" y="1859915"/>
            <a:ext cx="4041775" cy="654685"/>
          </a:xfrm>
        </p:spPr>
        <p:txBody>
          <a:bodyPr vert="horz" wrap="square" lIns="45720" tIns="0" rIns="45720" bIns="0" numCol="1" spcCol="215900" anchor="ctr">
            <a:prstTxWarp prst="textNoShape">
              <a:avLst/>
            </a:prstTxWarp>
          </a:bodyPr>
          <a:lstStyle>
            <a:lvl1pPr marL="0" indent="0">
              <a:buNone/>
              <a:defRPr lang="cs-CZ" sz="2400" b="1" baseline="0">
                <a:solidFill>
                  <a:schemeClr val="tx2"/>
                </a:solidFill>
                <a:effectLst/>
              </a:defRPr>
            </a:lvl1pPr>
            <a:lvl2pPr>
              <a:buNone/>
              <a:defRPr lang="cs-CZ" sz="2000" b="1"/>
            </a:lvl2pPr>
            <a:lvl3pPr>
              <a:buNone/>
              <a:defRPr lang="cs-CZ" sz="1800" b="1"/>
            </a:lvl3pPr>
            <a:lvl4pPr>
              <a:buNone/>
              <a:defRPr lang="cs-CZ" sz="1600" b="1"/>
            </a:lvl4pPr>
            <a:lvl5pPr>
              <a:buNone/>
              <a:defRPr lang="cs-CZ" sz="1600" b="1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AA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BF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eA8AAKsbAAAgJwAAEAAAACYAAAAIAAAAEYAAAAAAAAA="/>
              </a:ext>
            </a:extLst>
          </p:cNvSpPr>
          <p:nvPr>
            <p:ph idx="2"/>
          </p:nvPr>
        </p:nvSpPr>
        <p:spPr>
          <a:xfrm>
            <a:off x="457200" y="2514600"/>
            <a:ext cx="4040505" cy="3845560"/>
          </a:xfrm>
        </p:spPr>
        <p:txBody>
          <a:bodyPr vert="horz" wrap="square" lIns="91440" tIns="0" rIns="91440" bIns="45720" numCol="1" spcCol="215900" anchor="t">
            <a:prstTxWarp prst="textNoShape">
              <a:avLst/>
            </a:prstTxWarp>
          </a:bodyPr>
          <a:lstStyle>
            <a:lvl1pPr>
              <a:defRPr lang="cs-CZ" sz="2200"/>
            </a:lvl1pPr>
            <a:lvl2pPr>
              <a:defRPr lang="cs-CZ" sz="2000"/>
            </a:lvl2pPr>
            <a:lvl3pPr>
              <a:defRPr lang="cs-CZ" sz="1800"/>
            </a:lvl3pPr>
            <a:lvl4pPr>
              <a:defRPr lang="cs-CZ" sz="1600"/>
            </a:lvl4pPr>
            <a:lvl5pPr>
              <a:defRPr lang="cs-CZ" sz="16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6" name="Zástupný symbol pro obsah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AA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THAAAeA8AAHA1AAAgJwAAEAAAACYAAAAIAAAAEYAAAAAAAAA="/>
              </a:ext>
            </a:extLst>
          </p:cNvSpPr>
          <p:nvPr>
            <p:ph idx="4"/>
          </p:nvPr>
        </p:nvSpPr>
        <p:spPr>
          <a:xfrm>
            <a:off x="4645025" y="2514600"/>
            <a:ext cx="4041775" cy="3845560"/>
          </a:xfrm>
        </p:spPr>
        <p:txBody>
          <a:bodyPr vert="horz" wrap="square" lIns="91440" tIns="0" rIns="91440" bIns="45720" numCol="1" spcCol="215900" anchor="t">
            <a:prstTxWarp prst="textNoShape">
              <a:avLst/>
            </a:prstTxWarp>
          </a:bodyPr>
          <a:lstStyle>
            <a:lvl1pPr>
              <a:defRPr lang="cs-CZ" sz="2200"/>
            </a:lvl1pPr>
            <a:lvl2pPr>
              <a:defRPr lang="cs-CZ" sz="2000"/>
            </a:lvl2pPr>
            <a:lvl3pPr>
              <a:defRPr lang="cs-CZ" sz="1800"/>
            </a:lvl3pPr>
            <a:lvl4pPr>
              <a:defRPr lang="cs-CZ" sz="1600"/>
            </a:lvl4pPr>
            <a:lvl5pPr>
              <a:defRPr lang="cs-CZ" sz="16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7" name="Zástupný symbol pro datum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8" name="Zástupný symbol pro zápatí 7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9" name="Zástupný symbol pro číslo snímku 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Bd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4D3E7C-32D2-18C8-9CF5-C49D70BB6A9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CNj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VQQAAOg1AABdCwAAEAAAACYAAAAIAAAAMaAAAAAAAAA="/>
              </a:ext>
            </a:extLst>
          </p:cNvSpPr>
          <p:nvPr>
            <p:ph type="title"/>
          </p:nvPr>
        </p:nvSpPr>
        <p:spPr>
          <a:xfrm>
            <a:off x="457200" y="704215"/>
            <a:ext cx="8305800" cy="114300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>
            <a:lvl1pPr algn="l">
              <a:spcBef>
                <a:spcPts val="0"/>
              </a:spcBef>
              <a:buNone/>
              <a:defRPr lang="cs-CZ" sz="5000" b="0">
                <a:solidFill>
                  <a:schemeClr val="tx2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Bd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4" name="Zástupný symbol pro zápatí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DI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5" name="Zástupný symbol pro číslo snímku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6A3A883F-7187-6F7E-C982-872BC6CC3FD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3" name="Zástupný symbol pro zápatí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4" name="Zástupný symbol pro číslo snímku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Bd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8774CC3-8DE5-22BA-ABCF-7BEF02815D2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KgMAABgVAABQCgAAEAAAACYAAAAIAAAABaAAAAAAAAA="/>
              </a:ext>
            </a:extLst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>
            <a:lvl1pPr algn="l">
              <a:spcBef>
                <a:spcPts val="0"/>
              </a:spcBef>
              <a:buNone/>
              <a:defRPr lang="cs-CZ" sz="2600" b="0">
                <a:solidFill>
                  <a:schemeClr val="tx2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HQAAAEgAAAAd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UAoAABgVAABwJgAAEAAAACYAAAAIAAAADYAAAAAAAAA="/>
              </a:ext>
            </a:extLst>
          </p:cNvSpPr>
          <p:nvPr>
            <p:ph idx="2"/>
          </p:nvPr>
        </p:nvSpPr>
        <p:spPr>
          <a:xfrm>
            <a:off x="685800" y="1676400"/>
            <a:ext cx="2743200" cy="4572000"/>
          </a:xfrm>
        </p:spPr>
        <p:txBody>
          <a:bodyPr vert="horz" wrap="square" lIns="18415" tIns="45720" rIns="18415" bIns="45720" numCol="1" spcCol="215900" anchor="t">
            <a:prstTxWarp prst="textNoShape">
              <a:avLst/>
            </a:prstTxWarp>
          </a:bodyPr>
          <a:lstStyle>
            <a:lvl1pPr marL="0" indent="0" algn="l">
              <a:buNone/>
              <a:defRPr lang="cs-CZ" sz="1400"/>
            </a:lvl1pPr>
            <a:lvl2pPr indent="0" algn="l">
              <a:buNone/>
              <a:defRPr lang="cs-CZ" sz="1200"/>
            </a:lvl2pPr>
            <a:lvl3pPr indent="0" algn="l">
              <a:buNone/>
              <a:defRPr lang="cs-CZ" sz="1000"/>
            </a:lvl3pPr>
            <a:lvl4pPr indent="0" algn="l">
              <a:buNone/>
              <a:defRPr lang="cs-CZ" sz="900"/>
            </a:lvl4pPr>
            <a:lvl5pPr indent="0" algn="l">
              <a:buNone/>
              <a:defRPr lang="cs-CZ" sz="9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AA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Bd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+FQAAUAoAAHA1AABwJgAAEAAAACYAAAAIAAAAEYAAAAAAAAA="/>
              </a:ext>
            </a:extLst>
          </p:cNvSpPr>
          <p:nvPr>
            <p:ph idx="1"/>
          </p:nvPr>
        </p:nvSpPr>
        <p:spPr>
          <a:xfrm>
            <a:off x="3575050" y="1676400"/>
            <a:ext cx="5111750" cy="4572000"/>
          </a:xfrm>
        </p:spPr>
        <p:txBody>
          <a:bodyPr vert="horz" wrap="square" lIns="91440" tIns="0" rIns="91440" bIns="45720" numCol="1" spcCol="215900" anchor="t">
            <a:prstTxWarp prst="textNoShape">
              <a:avLst/>
            </a:prstTxWarp>
          </a:bodyPr>
          <a:lstStyle>
            <a:lvl1pPr>
              <a:defRPr lang="cs-CZ" sz="2800"/>
            </a:lvl1pPr>
            <a:lvl2pPr>
              <a:defRPr lang="cs-CZ" sz="2600"/>
            </a:lvl2pPr>
            <a:lvl3pPr>
              <a:defRPr lang="cs-CZ" sz="2400"/>
            </a:lvl3pPr>
            <a:lvl4pPr>
              <a:defRPr lang="cs-CZ" sz="2000"/>
            </a:lvl4pPr>
            <a:lvl5pPr>
              <a:defRPr lang="cs-CZ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5" name="Zástupný symbol pro datum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CNj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Zástupný symbol pro zápatí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7" name="Zástupný symbol pro číslo snímku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Bd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B8AED1E-50C6-DF1B-8832-A64EA37C7EF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 odříznutým a zakulaceným jedním rohem 8"/>
          <p:cNvSpPr>
            <a:extLst>
              <a:ext uri="smNativeData">
                <pr:smNativeData xmlns:pr="smNativeData" xmlns:p14="http://schemas.microsoft.com/office/powerpoint/2010/main" xmlns="" val="SMDATA_13_oKuaXxMAAAAlAAAArQAAAA0AAAAAkAAAAEgAAACQAAAASAAAAAAAAAABAAAAAgAAAAEAAABQAAAAAAAAAAAAAACN3tso+zetPwAAAAAAAOA/AAAAAAAA4D8AAAAAAADgPwAAAAAAAOA/AAAAAAAA4D8AAAAAAADgPwAAAAAAAOA/AAAAAAAA4D8CAAAAjAAAAAEAAAAAAAAA////AAAAAAgAAAAAAAAAAAAAAAAAAAAAAAAAAAAAAAAAAAAAZAAAAAEAAABAAAAAAAAAAAAAAAAAAAAAAAAAAAAAAAAAAAAAAAAAAAAAAAAAAAAAAAAAAAAAAAAAAAAAAAAAAAAAAAAAAAAAAAAAAAAAAAAAAAAAAAAAAAAAAAAAAAAAFAAAADwAAAABAAAAAAAAAMDAwAAFAAAAAQAAACMAAAAjAAAAIwAAAAEAAAAAAAAAZAAAAGQAAAAAAAAAZAAAAGQAAAAVAAAAYAAAAAAAAAAAAAAADwAAACADAAAAAAAAAAAAAAEAAACgMgAAVgcAAKr4//8BAAAAf39/AAEAAABkAAAAAAAAABQAAABAHwAAAAAAACYAAAAAAAAAwOD//wAAAAAmAAAAZAAAABYAAABMAAAAAQAAAAAAAAAAAAAAAAAAAAEAAAAAAAAASwAAAN3///8yAAAAYgAAAGQAAACnAAAAy8vLAEsAAADd////MgAAAGIAAABkAAAApwAAABcAAAAUAAAAAAAAAAAAAAD/fwAA/38AAAAAAAAJAAAABAAAAAAAAAAMAAAAEAAAAAAAAAAAAAAAAAAAAAAAAAAeAAAAaAAAAAAAAAAAAAAAAAAAAAAAAAAAAAAAECcAABAnAAAAAAAAAAAAAAAAAAAAAAAAAAAAAAAAAAAAAAAAAAAAAGQAAAAAAAAAwMD/AAAAAAAAAAAAAAAAAAAAAABkAAAAAAAAAH9/fwAKAAAAHwAAAFQAAAD///8AAAAAAQAAAAAAAAAAAAAAAAAAAAAAAAAAAAAAAAAAAAAAAAAAwMDAAH9/fwAAAAAAy8vLAMDA/wB/f38AAAAAAAAAAAAAAAAAAAAAAAAAAAAhAAAAGAAAABQAAAB5EwAA0QYAANEzAAAhIAAAEAAAACYAAAAIAAAA//////////8="/>
              </a:ext>
            </a:extLst>
          </p:cNvSpPr>
          <p:nvPr/>
        </p:nvSpPr>
        <p:spPr>
          <a:xfrm rot="420001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flat" cmpd="sng" algn="ctr">
            <a:solidFill>
              <a:srgbClr val="C0C0C0"/>
            </a:solidFill>
            <a:prstDash val="solid"/>
            <a:headEnd type="none"/>
            <a:tailEnd type="none"/>
          </a:ln>
          <a:effectLst>
            <a:outerShdw blurRad="63500" dist="38756" dir="7499521" sx="98000" kx="100200" algn="tl">
              <a:srgbClr val="000000">
                <a:alpha val="25000"/>
              </a:srgbClr>
            </a:outerShdw>
          </a:effectLst>
        </p:spPr>
        <p:txBody>
          <a:bodyPr rot="10800000" vert="horz" wrap="square" lIns="91440" tIns="45720" rIns="91440" bIns="45720" numCol="1" spcCol="215900" anchor="ctr"/>
          <a:lstStyle/>
          <a:p>
            <a:pPr algn="ctr">
              <a:defRPr lang="en-US">
                <a:solidFill>
                  <a:srgbClr val="FFFFFF"/>
                </a:solidFill>
                <a:latin typeface="Constantia" charset="0"/>
                <a:ea typeface="Times New Roman" pitchFamily="1" charset="0"/>
                <a:cs typeface="Times New Roman" pitchFamily="1" charset="0"/>
              </a:defRPr>
            </a:pPr>
            <a:endParaRPr/>
          </a:p>
        </p:txBody>
      </p:sp>
      <p:sp>
        <p:nvSpPr>
          <p:cNvPr id="3" name="Pravoúhlý trojúhelník 11"/>
          <p:cNvSpPr>
            <a:extLst>
              <a:ext uri="smNativeData">
                <pr:smNativeData xmlns:pr="smNativeData" xmlns:p14="http://schemas.microsoft.com/office/powerpoint/2010/main" xmlns="" val="SMDATA_13_oKuaXxMAAAAlAAAAawAAAA0AAAAAkAAAAEgAAACQAAAASAAAAAAAAAABAAAAAgAAAAEAAABQAAAAAAAAAAAA4D8AAAAAAADgPwAAAAAAAOA/AAAAAAAA4D8AAAAAAADgPwAAAAAAAOA/AAAAAAAA4D8AAAAAAADgPwAAAAAAAOA/AAAAAAAA4D8CAAAAjAAAAAEAAAAAAAAA////AAAAAAgAAAAAAAAAAAAAAAAAAAAAAAAAAAAAAAAAAAAAZAAAAAEAAABAAAAAAAAAAAAAAAAAAAAAAAAAAAAAAAAAAAAAAAAAAAAAAAAAAAAAAAAAAAAAAAAAAAAAAAAAAAAAAAAAAAAAAAAAAAAAAAAAAAAAAAAAAAAAAAAAAAAAFAAAADwAAAABAAAAAAAAAP///wAUAAAAAQAAACMAAAAjAAAAIwAAAAEAAAAAAAAAZAAAAGQAAAAAAAAAZAAAAGQAAAAVAAAAYAAAAAAAAAAAAAAADwAAACADAAAAAAAAAAAAAAEAAACgMgAAVgcAAKr4//8BAAAAf39/AAEAAABkAAAAAAAAABQAAABAHwAAAAAAACYAAAAAAAAAwOD//wAAAAAmAAAAZAAAABYAAABMAAAAAQAAAAAAAAAAAAAAAAAAAAEAAAAAAAAANQAAAPj////6////ZAAAAGQAAAAAAAAAy8vLADUAAAD4////+v///2QAAABkAAAAAAAAABcAAAAUAAAAAAAAAAAAAAD/fwAA/38AAAAAAAAJAAAABAAAAAAAAAAMAAAAEAAAAAAAAAAAAAAAAAAAAAAAAAAeAAAAaAAAAAAAAAAAAAAAAAAAAAAAAAAAAAAAECcAABAnAAAAAAAAAAAAAAAAAAAAAAAAAAAAAAAAAAAAAAAAAAAAAB8AAAAAAAAAwMD/AAAAAAAAAAAAAAAAAAAAAABkAAAAAAAAAH9/fwAKAAAAHwAAAFQAAAD///8AAAAAAQAAAAAAAAAAAAAAAAAAAAAAAAAAAAAAAAAAAAAAAAAA////AH9/fwAAAAAAy8vLAMDA/wB/f38AAAAAAAAAAAAAAAAAAAAAAAAAAAAhAAAAGAAAABQAAAA9MQAA+SAAADIyAADtIQAAEAAAACYAAAAIAAAA//////////8="/>
              </a:ext>
            </a:extLst>
          </p:cNvSpPr>
          <p:nvPr/>
        </p:nvSpPr>
        <p:spPr>
          <a:xfrm rot="420001" flipV="1">
            <a:off x="8004175" y="5360035"/>
            <a:ext cx="155575" cy="15494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>
            <a:outerShdw blurRad="19685" dist="6350" dir="13012194" algn="tl">
              <a:srgbClr val="000000">
                <a:alpha val="47000"/>
              </a:srgbClr>
            </a:outerShdw>
          </a:effectLst>
        </p:spPr>
        <p:txBody>
          <a:bodyPr rot="10800000" vert="horz" wrap="square" lIns="91440" tIns="45720" rIns="91440" bIns="45720" numCol="1" spcCol="215900" anchor="ctr"/>
          <a:lstStyle/>
          <a:p>
            <a:pPr algn="ctr">
              <a:defRPr lang="en-US">
                <a:solidFill>
                  <a:srgbClr val="FFFFFF"/>
                </a:solidFill>
                <a:latin typeface="Constantia" charset="0"/>
                <a:ea typeface="Times New Roman" pitchFamily="1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Nadpis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SAAAAEgAAABIAAAAS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CNj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PgcAAF0RAAD6EAAAEAAAACYAAAAIAAAAPYAAAAAAAAA="/>
              </a:ext>
            </a:extLst>
          </p:cNvSpPr>
          <p:nvPr>
            <p:ph type="title"/>
          </p:nvPr>
        </p:nvSpPr>
        <p:spPr>
          <a:xfrm>
            <a:off x="609600" y="1177290"/>
            <a:ext cx="2212975" cy="1582420"/>
          </a:xfrm>
        </p:spPr>
        <p:txBody>
          <a:bodyPr vert="horz" wrap="square" lIns="45720" tIns="45720" rIns="45720" bIns="45720" numCol="1" spcCol="215900" anchor="b">
            <a:prstTxWarp prst="textNoShape">
              <a:avLst/>
            </a:prstTxWarp>
          </a:bodyPr>
          <a:lstStyle>
            <a:lvl1pPr algn="l">
              <a:buNone/>
              <a:defRPr lang="cs-CZ" sz="2000" b="1">
                <a:solidFill>
                  <a:schemeClr val="tx2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5" name="Zástupný symbol pro text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ZQAAAEgAAABI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K75wM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ZxEAAFgRAADPHgAAEAAAACYAAAAIAAAALYAAAAAAAAA="/>
              </a:ext>
            </a:extLst>
          </p:cNvSpPr>
          <p:nvPr>
            <p:ph idx="2"/>
          </p:nvPr>
        </p:nvSpPr>
        <p:spPr>
          <a:xfrm>
            <a:off x="609600" y="2828925"/>
            <a:ext cx="2209800" cy="2179320"/>
          </a:xfrm>
        </p:spPr>
        <p:txBody>
          <a:bodyPr vert="horz" wrap="square" lIns="64135" tIns="45720" rIns="45720" bIns="45720" numCol="1" spcCol="215900" anchor="t">
            <a:prstTxWarp prst="textNoShape">
              <a:avLst/>
            </a:prstTxWarp>
          </a:bodyPr>
          <a:lstStyle>
            <a:lvl1pPr marL="0" indent="0" algn="l">
              <a:spcBef>
                <a:spcPts val="250"/>
              </a:spcBef>
              <a:buNone/>
              <a:defRPr lang="cs-CZ" sz="1300"/>
            </a:lvl1pPr>
            <a:lvl2pPr>
              <a:defRPr lang="cs-CZ" sz="1200"/>
            </a:lvl2pPr>
            <a:lvl3pPr>
              <a:defRPr lang="cs-CZ" sz="1000"/>
            </a:lvl3pPr>
            <a:lvl4pPr>
              <a:defRPr lang="cs-CZ" sz="900"/>
            </a:lvl4pPr>
            <a:lvl5pPr>
              <a:defRPr lang="cs-CZ" sz="9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lze upravit styly předlohy textu.</a:t>
            </a:r>
          </a:p>
        </p:txBody>
      </p:sp>
      <p:sp>
        <p:nvSpPr>
          <p:cNvPr id="6" name="Zástupný symbol pro datum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Bd9k4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7" name="Zástupný symbol pro zápatí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8" name="Zástupný symbol pro číslo snímku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wMQAAGicAAHA1AABZKQAAEAAAACYAAAAIAAAAAYAAAAAAAAA="/>
              </a:ext>
            </a:extLst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C7D572E-60C1-28A1-8FC5-96F4198B79C3}" type="slidenum">
              <a:t>‹#›</a:t>
            </a:fld>
            <a:endParaRPr/>
          </a:p>
        </p:txBody>
      </p:sp>
      <p:sp>
        <p:nvSpPr>
          <p:cNvPr id="9" name="Zástupný symbol pro obrázek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EAAAAAAAAABGF7CgAAAAgAAAAAAAAAAAAAAAAAAAAAAAAAAAAAAAAAAAAAeAAAAAEAAABAAAAAAAAAAAAAAABaAAAAAAAAAAAAAAAAAAAAAAAAAAAAAAAAAAAAAAAAAAAAAAAAAAAAAAAAAAAAAAAAAAAAAAAAAAAAAAAAAAAAAAAAAAAAAAAAAAAAFAAAADwAAAABAAAAAAAAAMDAwAAF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HM+PGEMAAAAEAAAAAAAAAAAAAAAAAAAAAAAAAAeAAAAaAAAAAAAAAAAAAAAAAAAAAAAAAAAAAAAECcAABAnAAAAAAAAAAAAAAAAAAAAAAAAAAAAAAAAAAAAAAAAAAAAABQAAAAAAAAAwMD/AAAAAABkAAAAMgAAAAAAAABkAAAAAAAAAH9/fwAKAAAAHwAAAFQAAAAAAAADAAAAAQAAAAAAAAAAAAAAAAAAAAAAAAAAAAAAAAAAAAAAAAAAwMDAAH9/fwAAAAADzMzMAMDA/wB/f38AAAAAAAAAAAAAAAAAAAAAAAAAAAAhAAAAGAAAABQAAABxFQAAYQcAANkxAACRHwAAEAAAACYAAAAIAAAAAYIAAP//wQE="/>
              </a:ext>
            </a:extLst>
          </p:cNvSpPr>
          <p:nvPr>
            <p:ph type="pic" idx="1"/>
          </p:nvPr>
        </p:nvSpPr>
        <p:spPr>
          <a:xfrm rot="420000">
            <a:off x="3485515" y="1199515"/>
            <a:ext cx="4617720" cy="3931920"/>
          </a:xfrm>
          <a:solidFill>
            <a:schemeClr val="bg2"/>
          </a:solidFill>
          <a:ln w="3175" cap="flat" cmpd="sng" algn="ctr">
            <a:solidFill>
              <a:srgbClr val="C0C0C0"/>
            </a:solidFill>
            <a:prstDash val="solid"/>
            <a:headEnd type="none"/>
            <a:tailEnd type="none"/>
          </a:ln>
          <a:effectLst/>
        </p:spPr>
        <p:txBody>
          <a:bodyPr/>
          <a:lstStyle>
            <a:lvl1pPr marL="0" indent="0">
              <a:buNone/>
              <a:defRPr lang="cs-CZ" sz="3200"/>
            </a:lvl1pPr>
            <a:lvl2pPr>
              <a:defRPr lang="cs-CZ"/>
            </a:lvl2pPr>
            <a:lvl3pPr>
              <a:defRPr lang="cs-CZ"/>
            </a:lvl3pPr>
            <a:lvl4pPr>
              <a:defRPr lang="cs-CZ"/>
            </a:lvl4pPr>
            <a:lvl5pPr>
              <a:defRPr lang="cs-CZ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cs-CZ"/>
            </a:pPr>
            <a:r>
              <a:t>Klepnutím na ikonu přidáte obrázek.</a:t>
            </a:r>
          </a:p>
        </p:txBody>
      </p:sp>
      <p:sp>
        <p:nvSpPr>
          <p:cNvPr id="10" name="Volný tvar 9"/>
          <p:cNvSpPr>
            <a:extLst>
              <a:ext uri="smNativeData">
                <pr:smNativeData xmlns:pr="smNativeData" xmlns:p14="http://schemas.microsoft.com/office/powerpoint/2010/main" xmlns="" val="SMDATA_13_oKuaXxMAAAAlAAAACwAAAA0AAAAAkAAAAEgAAACQAAAASAAAAAAAAAAAAAAAAgAAAAEAAABQAAAAAAAAAAAA4D8AAAAAAADgPwAAAAAAAOA/AAAAAAAA4D8AAAAAAADgPwAAAAAAAOA/AAAAAAAA4D8AAAAAAADgPwAAAAAAAOA/AAAAAAAA4D8CAAAAjAAAAAEAAAADAAAAAHWiAADEzgA4AAAALgAAAAAAAAAAAAAAAAAAAAAAAAAAAAAAeAAAAAEAAABAAAAAAAAAAGQAAAA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DMSAAAMAAAAEAAAAAAAAAAAAAAAAAAAAAAAAAAeAAAAaAAAAAAAAAAAAAAAAAAAAAAAAAAAAAAAECcAABAnAAAAAAAAAAAAAAAAAAAAADctAAAAAAAAAAAAAAAAAAAAABQAAAAAAAAAwMD/AAAAAAAAAAAAAAAAAAAAAABkAAAAAAAAAH9/fwAKAAAAHwAAAFQAAAAAdaIAAMTOAAAAAAAAAAAAAAAAAAAAAAAAAAAAAAAAAAAAAAAAAAAAAAAAAn9/fwAAAAADzMzMAMDA/wB/f38AAAAAAAAAAAAAAAAAAAAAAAAAAAAhAAAAGAAAABQAAADx////yCMAAE84AAAwKgAAEAAAACYAAAAIAAAA//////////8="/>
              </a:ext>
            </a:extLst>
          </p:cNvSpPr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/>
            <a:rect l="0" t="0" r="9163050" b="1041400"/>
            <a:pathLst>
              <a:path w="9163050" h="1041400">
                <a:moveTo>
                  <a:pt x="9525" y="3175"/>
                </a:moveTo>
                <a:lnTo>
                  <a:pt x="4035425" y="3175"/>
                </a:lnTo>
                <a:cubicBezTo>
                  <a:pt x="4359275" y="160337"/>
                  <a:pt x="6076950" y="582613"/>
                  <a:pt x="6943725" y="582613"/>
                </a:cubicBezTo>
                <a:cubicBezTo>
                  <a:pt x="7810500" y="582613"/>
                  <a:pt x="8772525" y="241300"/>
                  <a:pt x="9153525" y="87313"/>
                </a:cubicBezTo>
                <a:lnTo>
                  <a:pt x="9163050" y="338138"/>
                </a:lnTo>
                <a:cubicBezTo>
                  <a:pt x="9001125" y="407988"/>
                  <a:pt x="7962900" y="700088"/>
                  <a:pt x="6829425" y="696913"/>
                </a:cubicBezTo>
                <a:cubicBezTo>
                  <a:pt x="5695950" y="693738"/>
                  <a:pt x="3500438" y="261938"/>
                  <a:pt x="2362200" y="319088"/>
                </a:cubicBezTo>
                <a:cubicBezTo>
                  <a:pt x="1190625" y="331788"/>
                  <a:pt x="428625" y="765175"/>
                  <a:pt x="0" y="1041400"/>
                </a:cubicBezTo>
                <a:lnTo>
                  <a:pt x="0" y="3175"/>
                </a:lnTo>
                <a:close/>
              </a:path>
            </a:pathLst>
          </a:custGeom>
          <a:gradFill flip="none" rotWithShape="0">
            <a:gsLst>
              <a:gs pos="0">
                <a:srgbClr val="0075A2">
                  <a:alpha val="45000"/>
                </a:srgbClr>
              </a:gs>
              <a:gs pos="100000">
                <a:srgbClr val="00C4CE">
                  <a:alpha val="5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rot="10800000" vert="horz" wrap="square" lIns="91440" tIns="45720" rIns="91440" bIns="45720" numCol="1" spcCol="215900" anchor="t"/>
          <a:lstStyle/>
          <a:p>
            <a:pPr marL="0" algn="l">
              <a:defRPr lang="en-US"/>
            </a:pPr>
            <a:endParaRPr lang="en-US"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11" name="Volný tvar 10"/>
          <p:cNvSpPr>
            <a:extLst>
              <a:ext uri="smNativeData">
                <pr:smNativeData xmlns:pr="smNativeData" xmlns:p14="http://schemas.microsoft.com/office/powerpoint/2010/main" xmlns="" val="SMDATA_13_oKuaXxMAAAAlAAAACwAAAA0AAAAAkAAAAEgAAACQAAAASAAAAAAAAAAAAAAAAgAAAAEAAABQAAAAAAAAAAAA4D8AAAAAAADgPwAAAAAAAOA/AAAAAAAA4D8AAAAAAADgPwAAAAAAAOA/AAAAAAAA4D8AAAAAAADgPwAAAAAAAOA/AAAAAAAA4D8CAAAAjAAAAAEAAAADAAAAAKKqAACLvwBHAAAAOAAAAAAAAAAAAAAAAAAAAAAAAAAAAAAAeAAAAAEAAABAAAAAAAAAAGQAAAAOAQAAAAAAAAEAAABPAAAAAIu/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kBAAAMAAAAEAAAAAAAAAAAAAAAAAAAAAAAAAAeAAAAaAAAAAAAAAAAAAAAAAAAAAAAAAAAAAAAECcAABAnAAAAAAAAAAAAAAAAAAAAAEY3NwAAAAAAAAAAAAAAAAAAABQAAAAAAAAAwMD/AAAAAAAAAAAAAAAAAAAAAABkAAAAAAAAAH9/fwAKAAAAHwAAAFQAAAAAoqoAAIu/AACLvwAAAAAAAAAAAAAAAAAAAAAAAAAAAAAAAAAAAAAAAAAAAn9/fwAAAAADzMzMAMDA/wB/f38AAAAAAAAAAAAAAAAAAAAAAAAAAAAhAAAAGAAAABQAAAD0GgAAQyYAAEA4AAAwKgAAEAAAACYAAAAIAAAA//////////8="/>
              </a:ext>
            </a:extLst>
          </p:cNvSpPr>
          <p:nvPr/>
        </p:nvSpPr>
        <p:spPr>
          <a:xfrm flipV="1">
            <a:off x="4381500" y="6219825"/>
            <a:ext cx="4762500" cy="638175"/>
          </a:xfrm>
          <a:custGeom>
            <a:avLst/>
            <a:gdLst/>
            <a:ahLst/>
            <a:cxnLst/>
            <a:rect l="0" t="0" r="4762500" b="638175"/>
            <a:pathLst>
              <a:path w="4762500" h="638175">
                <a:moveTo>
                  <a:pt x="0" y="0"/>
                </a:moveTo>
                <a:cubicBezTo>
                  <a:pt x="276225" y="109401"/>
                  <a:pt x="1854200" y="571676"/>
                  <a:pt x="2647950" y="604925"/>
                </a:cubicBezTo>
                <a:cubicBezTo>
                  <a:pt x="3441700" y="638175"/>
                  <a:pt x="4410075" y="299245"/>
                  <a:pt x="4762500" y="199496"/>
                </a:cubicBezTo>
                <a:lnTo>
                  <a:pt x="4762500" y="6435"/>
                </a:lnTo>
                <a:lnTo>
                  <a:pt x="0" y="6435"/>
                </a:lnTo>
                <a:close/>
              </a:path>
            </a:pathLst>
          </a:custGeom>
          <a:gradFill flip="none" rotWithShape="0">
            <a:gsLst>
              <a:gs pos="0">
                <a:srgbClr val="00A2AA">
                  <a:alpha val="30000"/>
                </a:srgbClr>
              </a:gs>
              <a:gs pos="79000">
                <a:srgbClr val="008BBF">
                  <a:alpha val="45000"/>
                </a:srgbClr>
              </a:gs>
              <a:gs pos="100000">
                <a:srgbClr val="008BBF">
                  <a:alpha val="4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rot="10800000" vert="horz" wrap="square" lIns="91440" tIns="45720" rIns="91440" bIns="45720" numCol="1" spcCol="215900" anchor="t"/>
          <a:lstStyle/>
          <a:p>
            <a:pPr marL="0" algn="l">
              <a:defRPr lang="en-US"/>
            </a:pPr>
            <a:endParaRPr lang="en-US">
              <a:latin typeface="Constantia" charset="0"/>
              <a:ea typeface="Constantia" charset="0"/>
              <a:cs typeface="Constanti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4DA2D5"/>
            </a:gs>
            <a:gs pos="25000">
              <a:srgbClr val="4E96C7"/>
            </a:gs>
            <a:gs pos="100000">
              <a:srgbClr val="002D37"/>
            </a:gs>
          </a:gsLst>
          <a:path path="circle">
            <a:fillToRect l="50000" t="110000" r="50000" b="-1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6"/>
          <p:cNvSpPr>
            <a:extLst>
              <a:ext uri="smNativeData">
                <pr:smNativeData xmlns:pr="smNativeData" xmlns:p14="http://schemas.microsoft.com/office/powerpoint/2010/main" xmlns="" val="SMDATA_13_oKuaXxMAAAAlAAAACwAAAA0AAAAAkAAAAEgAAACQAAAASAAAAAAAAAAAAAAAAAAAAAEAAABQAAAAAAAAAAAA4D8AAAAAAADgPwAAAAAAAOA/AAAAAAAA4D8AAAAAAADgPwAAAAAAAOA/AAAAAAAA4D8AAAAAAADgPwAAAAAAAOA/AAAAAAAA4D8CAAAAjAAAAAEAAAADAAAAAHWiAADEzgA4AAAALgAAAAAAAAAAAAAAAAAAAAAAAAAAAAAAeAAAAAEAAABAAAAAAAAAAGQAAAAOAQ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EMAAAAEAAAAAAAAAAAAAAAAAAAAAAAAAAeAAAAaAAAAAAAAAAAAAAAAAAAAAAAAAAAAAAAECcAABAnAAAAAAAAAAAAAAAAAAAAADctAAAAAAAAAAAAAAAAAAAAABQAAAAAAAAAwMD/AAAAAAAAAAAAAAAAAAAAAABkAAAAAAAAAH9/fwAKAAAAHwAAAFQAAAAAdaIAAMTOAAAAAAAAAAAAAAAAAAAAAAAAAAAAAAAAAAAAAAAAAAAA////An9/fwAEYXsDzMzMAMDA/wB/f38AAAAAAAAAAAAAAAAAAAAAAAAAAAAhAAAAGAAAABQAAADx////9f///084AABdBgAAEAAAACYAAAAIAAAA//////////8="/>
              </a:ext>
            </a:extLst>
          </p:cNvSpPr>
          <p:nvPr/>
        </p:nvSpPr>
        <p:spPr>
          <a:xfrm>
            <a:off x="-9525" y="-6985"/>
            <a:ext cx="9163050" cy="1041400"/>
          </a:xfrm>
          <a:custGeom>
            <a:avLst/>
            <a:gdLst/>
            <a:ahLst/>
            <a:cxnLst/>
            <a:rect l="0" t="0" r="9163050" b="1041400"/>
            <a:pathLst>
              <a:path w="9163050" h="1041400">
                <a:moveTo>
                  <a:pt x="9525" y="3175"/>
                </a:moveTo>
                <a:lnTo>
                  <a:pt x="4035425" y="3175"/>
                </a:lnTo>
                <a:cubicBezTo>
                  <a:pt x="4359275" y="160337"/>
                  <a:pt x="6076950" y="582613"/>
                  <a:pt x="6943725" y="582613"/>
                </a:cubicBezTo>
                <a:cubicBezTo>
                  <a:pt x="7810500" y="582613"/>
                  <a:pt x="8772525" y="241300"/>
                  <a:pt x="9153525" y="87313"/>
                </a:cubicBezTo>
                <a:lnTo>
                  <a:pt x="9163050" y="338138"/>
                </a:lnTo>
                <a:cubicBezTo>
                  <a:pt x="9001125" y="407988"/>
                  <a:pt x="7962900" y="700088"/>
                  <a:pt x="6829425" y="696913"/>
                </a:cubicBezTo>
                <a:cubicBezTo>
                  <a:pt x="5695950" y="693738"/>
                  <a:pt x="3500438" y="261938"/>
                  <a:pt x="2362200" y="319088"/>
                </a:cubicBezTo>
                <a:cubicBezTo>
                  <a:pt x="1190625" y="331788"/>
                  <a:pt x="428625" y="765175"/>
                  <a:pt x="0" y="1041400"/>
                </a:cubicBezTo>
                <a:lnTo>
                  <a:pt x="0" y="3175"/>
                </a:lnTo>
                <a:close/>
              </a:path>
            </a:pathLst>
          </a:custGeom>
          <a:gradFill flip="none" rotWithShape="0">
            <a:gsLst>
              <a:gs pos="0">
                <a:srgbClr val="0075A2">
                  <a:alpha val="45000"/>
                </a:srgbClr>
              </a:gs>
              <a:gs pos="100000">
                <a:srgbClr val="00C4CE">
                  <a:alpha val="5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0" algn="l">
              <a:defRPr lang="en-US"/>
            </a:pPr>
            <a:endParaRPr lang="en-US"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3" name="Volný tvar 7"/>
          <p:cNvSpPr>
            <a:extLst>
              <a:ext uri="smNativeData">
                <pr:smNativeData xmlns:pr="smNativeData" xmlns:p14="http://schemas.microsoft.com/office/powerpoint/2010/main" xmlns="" val="SMDATA_13_oKuaXxMAAAAlAAAACwAAAA0AAAAAkAAAAEgAAACQAAAASAAAAAAAAAAAAAAAAAAAAAEAAABQAAAAAAAAAAAA4D8AAAAAAADgPwAAAAAAAOA/AAAAAAAA4D8AAAAAAADgPwAAAAAAAOA/AAAAAAAA4D8AAAAAAADgPwAAAAAAAOA/AAAAAAAA4D8CAAAAjAAAAAEAAAADAAAAAKKqAACLvwBHAAAAOAAAAAAAAAAAAAAAAAAAAAAAAAAAAAAAeAAAAAEAAABAAAAAAAAAAGQAAAAOAQAAAAAAAAEAAABPAAAAAIu/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NwEAAAMAAAAEAAAAAAAAAAAAAAAAAAAAAAAAAAeAAAAaAAAAAAAAAAAAAAAAAAAAAAAAAAAAAAAECcAABAnAAAAAAAAAAAAAAAAAAAAAEY3NwAAAAAAAAAAAAAAAAAAABQAAAAAAAAAwMD/AAAAAAAAAAAAAAAAAAAAAABkAAAAAAAAAH9/fwAKAAAAHwAAAFQAAAAAoqoAAIu/AACLvwAAAAAAAAAAAAAAAAAAAAAAAAAAAAAAAAAAAAAA////An9/fwAEYXsDzMzMAMDA/wB/f38AAAAAAAAAAAAAAAAAAAAAAAAAAAAhAAAAGAAAABQAAAD0GgAA9f///0A4AADiAwAAEAAAACYAAAAIAAAA//////////8="/>
              </a:ext>
            </a:extLst>
          </p:cNvSpPr>
          <p:nvPr/>
        </p:nvSpPr>
        <p:spPr>
          <a:xfrm>
            <a:off x="4381500" y="-6985"/>
            <a:ext cx="4762500" cy="638175"/>
          </a:xfrm>
          <a:custGeom>
            <a:avLst/>
            <a:gdLst/>
            <a:ahLst/>
            <a:cxnLst/>
            <a:rect l="0" t="0" r="4762500" b="638175"/>
            <a:pathLst>
              <a:path w="4762500" h="638175">
                <a:moveTo>
                  <a:pt x="0" y="0"/>
                </a:moveTo>
                <a:cubicBezTo>
                  <a:pt x="276225" y="109401"/>
                  <a:pt x="1854200" y="571676"/>
                  <a:pt x="2647950" y="604925"/>
                </a:cubicBezTo>
                <a:cubicBezTo>
                  <a:pt x="3441700" y="638175"/>
                  <a:pt x="4410075" y="299245"/>
                  <a:pt x="4762500" y="199496"/>
                </a:cubicBezTo>
                <a:lnTo>
                  <a:pt x="4762500" y="6435"/>
                </a:lnTo>
                <a:lnTo>
                  <a:pt x="0" y="6435"/>
                </a:lnTo>
                <a:close/>
              </a:path>
            </a:pathLst>
          </a:custGeom>
          <a:gradFill flip="none" rotWithShape="0">
            <a:gsLst>
              <a:gs pos="0">
                <a:srgbClr val="00A2AA">
                  <a:alpha val="30000"/>
                </a:srgbClr>
              </a:gs>
              <a:gs pos="79000">
                <a:srgbClr val="008BBF">
                  <a:alpha val="45000"/>
                </a:srgbClr>
              </a:gs>
              <a:gs pos="100000">
                <a:srgbClr val="008BBF">
                  <a:alpha val="4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0" algn="l">
              <a:defRPr lang="en-US"/>
            </a:pPr>
            <a:endParaRPr lang="en-US"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4" name="Zástupný symbol pro nadpis 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LwB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VQQAAHA1AABdCwAAEAAAACYAAAAIAAAAry8AAP//wQE="/>
              </a:ext>
            </a:extLst>
          </p:cNvSpPr>
          <p:nvPr>
            <p:ph type="title"/>
          </p:nvPr>
        </p:nvSpPr>
        <p:spPr>
          <a:xfrm>
            <a:off x="457200" y="70421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 předlohy nadpisů.</a:t>
            </a:r>
          </a:p>
        </p:txBody>
      </p:sp>
      <p:sp>
        <p:nvSpPr>
          <p:cNvPr id="5" name="Zástupný symbol pro text 29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6AsAAHA1AADoJgAAEAAAACYAAAAIAAAAAy8AAP//wQE="/>
              </a:ext>
            </a:extLst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cs-CZ"/>
            </a:pPr>
            <a:r>
              <a:t>Klepnutím lze upravit styly předlohy textu.</a:t>
            </a:r>
          </a:p>
          <a:p>
            <a:pPr lvl="1">
              <a:defRPr lang="cs-CZ"/>
            </a:pPr>
            <a:r>
              <a:t>Druhá úroveň</a:t>
            </a:r>
          </a:p>
          <a:p>
            <a:pPr lvl="2">
              <a:defRPr lang="cs-CZ"/>
            </a:pPr>
            <a:r>
              <a:t>Třetí úroveň</a:t>
            </a:r>
          </a:p>
          <a:p>
            <a:pPr lvl="3">
              <a:defRPr lang="cs-CZ"/>
            </a:pPr>
            <a:r>
              <a:t>Čtvrtá úroveň</a:t>
            </a:r>
          </a:p>
          <a:p>
            <a:pPr lvl="4">
              <a:defRPr lang="cs-CZ"/>
            </a:pPr>
            <a:r>
              <a:t>Pátá úroveň</a:t>
            </a:r>
          </a:p>
        </p:txBody>
      </p:sp>
      <p:sp>
        <p:nvSpPr>
          <p:cNvPr id="6" name="Zástupný symbol pro datum 9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v48AAP//wQE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l">
              <a:defRPr lang="en-US" sz="1200">
                <a:solidFill>
                  <a:srgbClr val="D1EAEE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7" name="Zástupný symbol pro zápatí 2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oEAAAGicAAAglAABZKQAAEAAAACYAAAAIAAAAv48AAP//wQE="/>
              </a:ext>
            </a:extLst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l">
              <a:defRPr lang="en-US" sz="1200">
                <a:solidFill>
                  <a:srgbClr val="D1EAEE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8" name="Zástupný symbol pro číslo snímku 17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wAa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MAAAGicAAHA1AABZKQAAEAAAACYAAAAIAAAAv48AAP//wQE="/>
              </a:ext>
            </a:extLst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>
            <a:lvl1pPr algn="r">
              <a:defRPr lang="en-US" sz="1200">
                <a:solidFill>
                  <a:srgbClr val="D1EAEE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C7B894F-01A1-2E7F-EFC3-F72AC78D19A2}" type="slidenum">
              <a:t>‹#›</a:t>
            </a:fld>
            <a:endParaRPr/>
          </a:p>
        </p:txBody>
      </p:sp>
      <p:grpSp>
        <p:nvGrpSpPr>
          <p:cNvPr id="9" name="Skupina 1"/>
          <p:cNvGrpSpPr>
            <a:extLst>
              <a:ext uri="smNativeData">
                <pr:smNativeData xmlns:pr="smNativeData" xmlns:p14="http://schemas.microsoft.com/office/powerpoint/2010/main" xmlns="" val="SMDATA_7_oKuaXxMAAAAlAAAAAQAAAA8BAAAAkAAAAEgAAACQAAAASAAAAAAAAAAAAAAAAAAAABcAAAAUAAAAAAAAAAAAAAD/fwAA/38AAAAAAAAJAAAABAAAAN9nhtYMAAAAEAAAAAAAAAAAAAAAAAAAAAAAAAAfAAAAVAAAAAAAAAAAAAAAAAAAAAAAAAAAAAAAAAAAAAAAAAAAAAAAAAAAAAAAAAAAAAAAAAAAAAAAAAAAAAAAAAAAAAAAAAAAAAAAAAAAAAAAAAAAAAAAAAAAACEAAAAYAAAAFAAAAOL///8/AQAAXDgAAD0FAAAQAAAAJgAAAAgAAAD/////AAAAAA=="/>
              </a:ext>
            </a:extLst>
          </p:cNvGrpSpPr>
          <p:nvPr/>
        </p:nvGrpSpPr>
        <p:grpSpPr>
          <a:xfrm>
            <a:off x="-19050" y="202565"/>
            <a:ext cx="9180830" cy="648970"/>
            <a:chOff x="-19050" y="202565"/>
            <a:chExt cx="9180830" cy="648970"/>
          </a:xfrm>
        </p:grpSpPr>
        <p:sp>
          <p:nvSpPr>
            <p:cNvPr id="11" name="Volný tvar 11"/>
            <p:cNvSpPr>
              <a:extLst>
                <a:ext uri="smNativeData">
                  <pr:smNativeData xmlns:pr="smNativeData" xmlns:p14="http://schemas.microsoft.com/office/powerpoint/2010/main" xmlns="" val="SMDATA_13_oKuaXxMAAAAlAAAACw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BAAAAAAAAAAq4wAAR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AMAAAMAAAAEAAAAAAAAAAAAAAAAAAAAAAAAAAeAAAAaAAAAAAAAAAAAAAAAAAAAAAAAAAAAAAAECcAABAnAAAAAAAAAAAAAAAAAAAAAAAAAAAAAAAAAAAAAAAAAAAAABQAAAAAAAAAwMD/AAAAAABkAAAAMgAAAAAAAABkAAAAAAAAAH9/fwAKAAAAHwAAAFQAAAAPb8YFAAAAAQAAAAAAAAAAAAAAAAAAAAAAAAAAAAAAAAAAAAAAAAAACrjAAH9/fwAEYXsDzMzMAMDA/wB/f38AAAAAAAAAAAAAAAAAAAAAAAAAAAAhAAAAGAAAABQAAADi////PwEAAEA4AAA9BQAAAAAAACYAAAAIAAAA//////////8="/>
                </a:ext>
              </a:extLst>
            </p:cNvSpPr>
            <p:nvPr/>
          </p:nvSpPr>
          <p:spPr>
            <a:xfrm rot="21435691">
              <a:off x="-19050" y="202565"/>
              <a:ext cx="9163050" cy="648970"/>
            </a:xfrm>
            <a:custGeom>
              <a:avLst/>
              <a:gdLst/>
              <a:ahLst/>
              <a:cxnLst/>
              <a:rect l="0" t="0" r="9163050" b="648970"/>
              <a:pathLst>
                <a:path w="9163050" h="648970">
                  <a:moveTo>
                    <a:pt x="0" y="594223"/>
                  </a:moveTo>
                  <a:cubicBezTo>
                    <a:pt x="447675" y="453971"/>
                    <a:pt x="1465263" y="169163"/>
                    <a:pt x="2552700" y="173469"/>
                  </a:cubicBezTo>
                  <a:cubicBezTo>
                    <a:pt x="3640138" y="177775"/>
                    <a:pt x="5422900" y="648970"/>
                    <a:pt x="6524625" y="620059"/>
                  </a:cubicBezTo>
                  <a:cubicBezTo>
                    <a:pt x="7626350" y="591147"/>
                    <a:pt x="8613775" y="129179"/>
                    <a:pt x="9163050" y="0"/>
                  </a:cubicBezTo>
                </a:path>
              </a:pathLst>
            </a:custGeom>
            <a:noFill/>
            <a:ln w="10795" cap="flat" cmpd="sng" algn="ctr">
              <a:solidFill>
                <a:srgbClr val="0AB8C0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/>
            </a:p>
          </p:txBody>
        </p:sp>
        <p:sp>
          <p:nvSpPr>
            <p:cNvPr id="10" name="Volný tvar 12"/>
            <p:cNvSpPr>
              <a:extLst>
                <a:ext uri="smNativeData">
                  <pr:smNativeData xmlns:pr="smNativeData" xmlns:p14="http://schemas.microsoft.com/office/powerpoint/2010/main" xmlns="" val="SMDATA_13_oKuaXxMAAAAlAAAACwAAAA0AAAAAkAAAAEgAAACQAAAASAAAAAAAAAAAAAAAAAAAAAEAAABQAAAAAAAAAAAA4D8AAAAAAADgPwAAAAAAAOA/AAAAAAAA4D8AAAAAAADgPwAAAAAAAOA/AAAAAAAA4D8AAAAAAADgPwAAAAAAAOA/AAAAAAAA4D8CAAAAjAAAAAAAAAAAAAAAD2/GDAAAAAgAAAAAAAAAAAAAAAAAAAAAAAAAAAAAAAAAAAAAZAAAAAEAAABAAAAAAAAAAAAAAAAAAAAAAAAAAAAAAAAAAAAAAAAAAAAAAAAAAAAAAAAAAAAAAAAAAAAAAAAAAAAAAAAAAAAAAAAAAAAAAAAAAAAAAAAAAAAAAAAAAAAAFAAAADwAAAABAAAAAAAAABDPmw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0AAAAMAAAAEAAAAAAAAAAAAAAAAAAAAAAAAAAeAAAAaAAAAAAAAAAAAAAAAAAAAAAAAAAAAAAAECcAABAnAAAAAAAAAAAAAAAAAAAAAAAAAAAAAAAAAAAAAAAAAAAAABQAAAAAAAAAwMD/AAAAAABkAAAAMgAAAAAAAABkAAAAAAAAAH9/fwAKAAAAHwAAAFQAAAAPb8YFAAAAAQAAAAAAAAAAAAAAAAAAAAAAAAAAAAAAAAAAAAAAAAAAEM+bAH9/fwAEYXsDzMzMAMDA/wB/f38AAAAAAAAAAAAAAAAAAAAAAAAAAAAhAAAAGAAAABQAAADp////swEAAFw4AAD2BAAAAAAAACYAAAAIAAAA//////////8="/>
                </a:ext>
              </a:extLst>
            </p:cNvSpPr>
            <p:nvPr/>
          </p:nvSpPr>
          <p:spPr>
            <a:xfrm rot="21435691">
              <a:off x="-14605" y="276225"/>
              <a:ext cx="9176385" cy="530225"/>
            </a:xfrm>
            <a:custGeom>
              <a:avLst/>
              <a:gdLst/>
              <a:ahLst/>
              <a:cxnLst/>
              <a:rect l="0" t="0" r="9176385" b="530225"/>
              <a:pathLst>
                <a:path w="9176385" h="530225">
                  <a:moveTo>
                    <a:pt x="0" y="454478"/>
                  </a:moveTo>
                  <a:cubicBezTo>
                    <a:pt x="434469" y="401704"/>
                    <a:pt x="1513482" y="132866"/>
                    <a:pt x="2606819" y="141558"/>
                  </a:cubicBezTo>
                  <a:cubicBezTo>
                    <a:pt x="3700155" y="150251"/>
                    <a:pt x="5465089" y="530225"/>
                    <a:pt x="6560017" y="506631"/>
                  </a:cubicBezTo>
                  <a:cubicBezTo>
                    <a:pt x="7654944" y="483038"/>
                    <a:pt x="8632104" y="105548"/>
                    <a:pt x="9176385" y="0"/>
                  </a:cubicBezTo>
                </a:path>
              </a:pathLst>
            </a:custGeom>
            <a:noFill/>
            <a:ln w="9525" cap="flat" cmpd="sng" algn="ctr">
              <a:solidFill>
                <a:srgbClr val="10CF9B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000" b="0" i="0" u="none" strike="noStrike" kern="1" spc="0" baseline="0">
          <a:solidFill>
            <a:schemeClr val="tx2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Times New Roman" pitchFamily="1" charset="0"/>
          <a:ea typeface="Times New Roman" pitchFamily="1" charset="0"/>
          <a:cs typeface="Times New Roman" pitchFamily="1" charset="0"/>
        </a:defRPr>
      </a:lvl9pPr>
    </p:titleStyle>
    <p:bodyStyle>
      <a:lvl1pPr marL="274320" marR="0" indent="-274320" algn="l" defTabSz="914400">
        <a:lnSpc>
          <a:spcPct val="100000"/>
        </a:lnSpc>
        <a:spcBef>
          <a:spcPts val="620"/>
        </a:spcBef>
        <a:spcAft>
          <a:spcPts val="0"/>
        </a:spcAft>
        <a:buClr>
          <a:schemeClr val="accent3"/>
        </a:buClr>
        <a:buSzPts val="2470"/>
        <a:buFont typeface="Wingdings 2" charset="0"/>
        <a:buChar char=""/>
        <a:tabLst/>
        <a:defRPr lang="cs-CZ" sz="26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1pPr>
      <a:lvl2pPr marL="640080" marR="0" indent="-247015" algn="l" defTabSz="914400">
        <a:lnSpc>
          <a:spcPct val="100000"/>
        </a:lnSpc>
        <a:spcBef>
          <a:spcPts val="575"/>
        </a:spcBef>
        <a:spcAft>
          <a:spcPts val="0"/>
        </a:spcAft>
        <a:buClr>
          <a:schemeClr val="accent1"/>
        </a:buClr>
        <a:buSzPts val="2040"/>
        <a:buFont typeface="Wingdings 2" charset="0"/>
        <a:buChar char=""/>
        <a:tabLst/>
        <a:defRPr lang="cs-CZ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2pPr>
      <a:lvl3pPr marL="914400" marR="0" indent="-247015" algn="l" defTabSz="91440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ts val="1470"/>
        <a:buFont typeface="Wingdings 2" charset="0"/>
        <a:buChar char=""/>
        <a:tabLst/>
        <a:defRPr lang="cs-CZ" sz="21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3pPr>
      <a:lvl4pPr marL="1188720" marR="0" indent="-210185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accent3"/>
        </a:buClr>
        <a:buSzPts val="1300"/>
        <a:buFont typeface="Wingdings 2" charset="0"/>
        <a:buChar char=""/>
        <a:tabLst/>
        <a:defRPr lang="cs-CZ" sz="20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4pPr>
      <a:lvl5pPr marL="1463040" marR="0" indent="-210185" algn="l" defTabSz="914400">
        <a:lnSpc>
          <a:spcPct val="100000"/>
        </a:lnSpc>
        <a:spcBef>
          <a:spcPts val="480"/>
        </a:spcBef>
        <a:spcAft>
          <a:spcPts val="0"/>
        </a:spcAft>
        <a:buClr>
          <a:schemeClr val="accent4"/>
        </a:buClr>
        <a:buSzPts val="1300"/>
        <a:buFont typeface="Wingdings 2" charset="0"/>
        <a:buChar char=""/>
        <a:tabLst/>
        <a:defRPr lang="cs-CZ" sz="20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5pPr>
      <a:lvl6pPr marL="1737360" marR="0" indent="-210185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accent5"/>
        </a:buClr>
        <a:buSzTx/>
        <a:buFont typeface="Wingdings 2" charset="0"/>
        <a:buChar char=""/>
        <a:tabLst/>
        <a:defRPr lang="en-US" sz="18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6pPr>
      <a:lvl7pPr marL="1920240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Tx/>
        <a:buFont typeface="Wingdings 2" charset="0"/>
        <a:buChar char=""/>
        <a:tabLst/>
        <a:defRPr lang="en-US" sz="16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7pPr>
      <a:lvl8pPr marL="2194560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Tx/>
        <a:buChar char="•"/>
        <a:tabLst/>
        <a:defRPr lang="en-US" sz="16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8pPr>
      <a:lvl9pPr marL="2468880" marR="0" indent="-18288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Tx/>
        <a:buChar char="•"/>
        <a:tabLst/>
        <a:defRPr lang="en-US" sz="1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0" i="0" u="none" strike="noStrike" kern="1" spc="0" baseline="0">
          <a:solidFill>
            <a:schemeClr val="tx1"/>
          </a:solidFill>
          <a:effectLst/>
          <a:latin typeface="Constantia" charset="0"/>
          <a:ea typeface="Constantia" charset="0"/>
          <a:cs typeface="Constantia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ean-Jacques_Roussea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omas_Hobb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udwig_von_Mis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Jeremy_Bentha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man_Ac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AAAAAAd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P///wkUAAAAAQAAABQAAAAUAAAAFAAAAAE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///An9/fwAEYXsDzMzMAMDA/wB/f38AAAAAAAAAAAAAAAAAAAAAAAAAAAAhAAAAGAAAABQAAAD3CQAAKQEAAFQxAACaAQAAEAAAACYAAAAIAAAAASAAAAAAAAA="/>
              </a:ext>
            </a:extLst>
          </p:cNvSpPr>
          <p:nvPr>
            <p:ph type="ctrTitle"/>
          </p:nvPr>
        </p:nvSpPr>
        <p:spPr>
          <a:xfrm>
            <a:off x="1619885" y="188595"/>
            <a:ext cx="6398895" cy="71755"/>
          </a:xfrm>
        </p:spPr>
        <p:txBody>
          <a:bodyPr vert="horz" wrap="square" lIns="0" tIns="0" rIns="18415" bIns="0" numCol="1" spcCol="215900" anchor="b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defRPr lang="cs-CZ" sz="5040"/>
            </a:pPr>
            <a:r>
              <a:t> </a:t>
            </a: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d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bAQAAegYAACU3AAAwKgAAEAAAACYAAAAIAAAAASAAAAAAAAA="/>
              </a:ext>
            </a:extLst>
          </p:cNvSpPr>
          <p:nvPr>
            <p:ph type="subTitle" idx="1"/>
          </p:nvPr>
        </p:nvSpPr>
        <p:spPr>
          <a:xfrm>
            <a:off x="179705" y="200025"/>
            <a:ext cx="8784590" cy="6657975"/>
          </a:xfrm>
        </p:spPr>
        <p:txBody>
          <a:bodyPr vert="horz" wrap="square" lIns="0" tIns="45720" rIns="18415" bIns="45720" numCol="1" spcCol="215900" anchor="t">
            <a:prstTxWarp prst="textNoShape">
              <a:avLst/>
            </a:prstTxWarp>
          </a:bodyPr>
          <a:lstStyle/>
          <a:p>
            <a:pPr algn="ctr">
              <a:defRPr lang="cs-CZ"/>
            </a:pPr>
            <a:r>
              <a:rPr lang="cs-CZ" sz="9600" dirty="0"/>
              <a:t>HELPING TO THE </a:t>
            </a:r>
            <a:r>
              <a:rPr lang="cs-CZ" sz="9600" dirty="0" smtClean="0"/>
              <a:t>POOR</a:t>
            </a:r>
          </a:p>
          <a:p>
            <a:pPr algn="ctr">
              <a:defRPr lang="cs-CZ"/>
            </a:pPr>
            <a:r>
              <a:rPr lang="cs-CZ" sz="9600" dirty="0" smtClean="0"/>
              <a:t>And </a:t>
            </a:r>
          </a:p>
          <a:p>
            <a:pPr algn="ctr">
              <a:defRPr lang="cs-CZ"/>
            </a:pPr>
            <a:r>
              <a:rPr lang="cs-CZ" sz="9600" dirty="0" smtClean="0"/>
              <a:t>MIGRATION</a:t>
            </a:r>
            <a:endParaRPr lang="en-US" sz="9600" dirty="0"/>
          </a:p>
          <a:p>
            <a:pPr algn="ctr">
              <a:defRPr lang="cs-CZ"/>
            </a:pPr>
            <a:endParaRPr lang="cs-CZ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KFB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8v7//0A4AAA0BAAAEAAAACYAAAAIAAAAASAAAAAAAAA="/>
              </a:ext>
            </a:extLst>
          </p:cNvSpPr>
          <p:nvPr>
            <p:ph type="title"/>
          </p:nvPr>
        </p:nvSpPr>
        <p:spPr>
          <a:xfrm>
            <a:off x="35560" y="-171450"/>
            <a:ext cx="9108440" cy="85471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defRPr lang="cs-CZ"/>
            </a:pPr>
            <a:r>
              <a:t>Introduction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DD6sQg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CAYAALQ2AACPMAAAEAAAACYAAAAIAAAAASAAAAAAAAA="/>
              </a:ext>
            </a:extLst>
          </p:cNvSpPr>
          <p:nvPr>
            <p:ph type="body" idx="1"/>
          </p:nvPr>
        </p:nvSpPr>
        <p:spPr>
          <a:xfrm>
            <a:off x="467360" y="980440"/>
            <a:ext cx="8425180" cy="69132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  <a:defRPr lang="cs-CZ"/>
            </a:pPr>
            <a:endParaRPr/>
          </a:p>
          <a:p>
            <a:pPr marL="514350" indent="-514350">
              <a:buFontTx/>
              <a:buAutoNum type="arabicPeriod"/>
              <a:defRPr lang="cs-CZ"/>
            </a:pPr>
            <a:endParaRPr/>
          </a:p>
        </p:txBody>
      </p:sp>
      <p:sp>
        <p:nvSpPr>
          <p:cNvPr id="4" name="Obdélník 2"/>
          <p:cNvSpPr>
            <a:extLst>
              <a:ext uri="smNativeData">
                <pr:smNativeData xmlns:pr="smNativeData" xmlns:p14="http://schemas.microsoft.com/office/powerpoint/2010/main" xmlns="" val="SMDATA_13_oKuaXx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bAQAAQwQAAJc3AABCJAAAECAAACYAAAAIAAAA//////////8="/>
              </a:ext>
            </a:extLst>
          </p:cNvSpPr>
          <p:nvPr/>
        </p:nvSpPr>
        <p:spPr>
          <a:xfrm>
            <a:off x="179705" y="692785"/>
            <a:ext cx="8856980" cy="52012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457200" indent="-457200">
              <a:buFont typeface="Wingdings" charset="0"/>
              <a:buChar char="v"/>
              <a:defRPr lang="en-US"/>
            </a:pPr>
            <a:r>
              <a:rPr lang="cs-CZ" sz="3200" dirty="0" smtClean="0"/>
              <a:t>Basic </a:t>
            </a:r>
            <a:r>
              <a:rPr lang="cs-CZ" sz="3200" dirty="0" err="1" smtClean="0"/>
              <a:t>Questions</a:t>
            </a:r>
            <a:r>
              <a:rPr lang="cs-CZ" sz="3200" dirty="0" smtClean="0"/>
              <a:t>: </a:t>
            </a:r>
          </a:p>
          <a:p>
            <a:pPr>
              <a:defRPr lang="en-US"/>
            </a:pPr>
            <a:endParaRPr lang="cs-CZ" sz="3200" dirty="0" smtClean="0"/>
          </a:p>
          <a:p>
            <a:pPr marL="914400" lvl="1" indent="-457200">
              <a:buFont typeface="Wingdings" charset="0"/>
              <a:buChar char="v"/>
              <a:defRPr lang="en-US"/>
            </a:pPr>
            <a:r>
              <a:rPr lang="cs-CZ" sz="3200" dirty="0" err="1" smtClean="0">
                <a:solidFill>
                  <a:srgbClr val="FFFFFF"/>
                </a:solidFill>
              </a:rPr>
              <a:t>Is</a:t>
            </a:r>
            <a:r>
              <a:rPr lang="cs-CZ" sz="3200" dirty="0" smtClean="0">
                <a:solidFill>
                  <a:srgbClr val="FFFFFF"/>
                </a:solidFill>
              </a:rPr>
              <a:t> </a:t>
            </a:r>
            <a:r>
              <a:rPr lang="cs-CZ" sz="3200" dirty="0" err="1" smtClean="0">
                <a:solidFill>
                  <a:srgbClr val="FFFFFF"/>
                </a:solidFill>
              </a:rPr>
              <a:t>there</a:t>
            </a:r>
            <a:r>
              <a:rPr lang="cs-CZ" sz="3200" dirty="0" smtClean="0">
                <a:solidFill>
                  <a:srgbClr val="FFFFFF"/>
                </a:solidFill>
              </a:rPr>
              <a:t> a duty to </a:t>
            </a:r>
            <a:r>
              <a:rPr lang="cs-CZ" sz="3200" dirty="0" err="1" smtClean="0">
                <a:solidFill>
                  <a:srgbClr val="FFFFFF"/>
                </a:solidFill>
              </a:rPr>
              <a:t>help</a:t>
            </a:r>
            <a:r>
              <a:rPr lang="cs-CZ" sz="3200" dirty="0" smtClean="0">
                <a:solidFill>
                  <a:srgbClr val="FFFFFF"/>
                </a:solidFill>
              </a:rPr>
              <a:t> </a:t>
            </a:r>
            <a:r>
              <a:rPr lang="cs-CZ" sz="3200" dirty="0" err="1" smtClean="0">
                <a:solidFill>
                  <a:srgbClr val="FFFFFF"/>
                </a:solidFill>
              </a:rPr>
              <a:t>starving</a:t>
            </a:r>
            <a:r>
              <a:rPr lang="cs-CZ" sz="3200" dirty="0" smtClean="0">
                <a:solidFill>
                  <a:srgbClr val="FFFFFF"/>
                </a:solidFill>
              </a:rPr>
              <a:t>?</a:t>
            </a:r>
            <a:endParaRPr lang="cs-CZ" sz="3200" dirty="0">
              <a:solidFill>
                <a:srgbClr val="FFFFFF"/>
              </a:solidFill>
            </a:endParaRPr>
          </a:p>
          <a:p>
            <a:pPr marL="914400" lvl="1" indent="-457200">
              <a:buFont typeface="Wingdings" charset="0"/>
              <a:buChar char="v"/>
              <a:defRPr lang="en-US"/>
            </a:pPr>
            <a:r>
              <a:rPr lang="cs-CZ" sz="3200" dirty="0" err="1" smtClean="0">
                <a:solidFill>
                  <a:srgbClr val="FFFFFF"/>
                </a:solidFill>
              </a:rPr>
              <a:t>Should</a:t>
            </a:r>
            <a:r>
              <a:rPr lang="cs-CZ" sz="3200" dirty="0" smtClean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we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be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equally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concerned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for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everyone</a:t>
            </a:r>
            <a:r>
              <a:rPr lang="cs-CZ" sz="3200" dirty="0" smtClean="0">
                <a:solidFill>
                  <a:srgbClr val="FFFFFF"/>
                </a:solidFill>
              </a:rPr>
              <a:t>?</a:t>
            </a:r>
          </a:p>
          <a:p>
            <a:pPr marL="457200" indent="-457200">
              <a:buFont typeface="Wingdings" charset="0"/>
              <a:buChar char="v"/>
              <a:defRPr lang="en-US"/>
            </a:pPr>
            <a:endParaRPr lang="cs-CZ" sz="3200" dirty="0">
              <a:solidFill>
                <a:srgbClr val="FFFFFF"/>
              </a:solidFill>
            </a:endParaRPr>
          </a:p>
          <a:p>
            <a:pPr marL="457200" indent="-457200">
              <a:buFont typeface="Wingdings" charset="0"/>
              <a:buChar char="v"/>
              <a:defRPr lang="en-US"/>
            </a:pPr>
            <a:r>
              <a:rPr lang="cs-CZ" sz="3200" dirty="0" err="1" smtClean="0"/>
              <a:t>Allowing</a:t>
            </a:r>
            <a:r>
              <a:rPr lang="cs-CZ" sz="3200" dirty="0" smtClean="0"/>
              <a:t> </a:t>
            </a:r>
            <a:r>
              <a:rPr lang="cs-CZ" sz="3200" dirty="0" err="1"/>
              <a:t>immigration</a:t>
            </a:r>
            <a:r>
              <a:rPr lang="cs-CZ" sz="3200" dirty="0"/>
              <a:t> </a:t>
            </a:r>
            <a:r>
              <a:rPr lang="cs-CZ" sz="3200" dirty="0" err="1"/>
              <a:t>can</a:t>
            </a:r>
            <a:r>
              <a:rPr lang="cs-CZ" sz="3200" dirty="0"/>
              <a:t> </a:t>
            </a:r>
            <a:r>
              <a:rPr lang="cs-CZ" sz="3200" dirty="0" err="1"/>
              <a:t>be</a:t>
            </a:r>
            <a:r>
              <a:rPr lang="cs-CZ" sz="3200" dirty="0"/>
              <a:t> </a:t>
            </a:r>
            <a:r>
              <a:rPr lang="cs-CZ" sz="3200" dirty="0" err="1"/>
              <a:t>one</a:t>
            </a:r>
            <a:r>
              <a:rPr lang="cs-CZ" sz="3200" dirty="0"/>
              <a:t> </a:t>
            </a:r>
            <a:r>
              <a:rPr lang="cs-CZ" sz="3200" dirty="0" err="1"/>
              <a:t>form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how</a:t>
            </a:r>
            <a:r>
              <a:rPr lang="cs-CZ" sz="3200" dirty="0"/>
              <a:t> to </a:t>
            </a:r>
            <a:r>
              <a:rPr lang="cs-CZ" sz="3200" dirty="0" err="1"/>
              <a:t>help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poor</a:t>
            </a:r>
            <a:endParaRPr lang="cs-CZ" sz="3200" dirty="0"/>
          </a:p>
          <a:p>
            <a:pPr>
              <a:defRPr lang="en-US"/>
            </a:pPr>
            <a:endParaRPr lang="cs-CZ" sz="3200" dirty="0"/>
          </a:p>
          <a:p>
            <a:pPr>
              <a:defRPr lang="en-US"/>
            </a:pP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Kc5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cAAAAyQAAACQ4AAAmBQAAEAAAACYAAAAIAAAAASAAAAAAAAA="/>
              </a:ext>
            </a:extLst>
          </p:cNvSpPr>
          <p:nvPr>
            <p:ph type="title"/>
          </p:nvPr>
        </p:nvSpPr>
        <p:spPr>
          <a:xfrm>
            <a:off x="17780" y="127635"/>
            <a:ext cx="9108440" cy="709295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alibri" pitchFamily="2" charset="0"/>
                <a:cs typeface="Calibri" pitchFamily="2" charset="0"/>
              </a:rPr>
              <a:t>Ethical egoism </a:t>
            </a:r>
            <a:r>
              <a:rPr lang="cs-CZ" sz="4000">
                <a:solidFill>
                  <a:srgbClr val="FFFFFF"/>
                </a:solidFill>
                <a:latin typeface="Times New Roman" pitchFamily="1" charset="0"/>
                <a:ea typeface="Calibri" pitchFamily="2" charset="0"/>
                <a:cs typeface="Calibri" pitchFamily="2" charset="0"/>
              </a:rPr>
              <a:t>(from Rachels &amp; Rachels)</a:t>
            </a:r>
            <a:endParaRPr lang="cs-CZ" sz="4400">
              <a:solidFill>
                <a:srgbClr val="FFFFFF"/>
              </a:solidFill>
              <a:latin typeface="Times New Roman" pitchFamily="1" charset="0"/>
              <a:ea typeface="Constantia" charset="0"/>
              <a:cs typeface="Constantia" charset="0"/>
            </a:endParaRP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wAaQ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BvAgAAlwUAAEM2AAAdMAAAEAAAACYAAAAIAAAAASAAAAAAAAA="/>
              </a:ext>
            </a:extLst>
          </p:cNvSpPr>
          <p:nvPr>
            <p:ph type="body" idx="1"/>
          </p:nvPr>
        </p:nvSpPr>
        <p:spPr>
          <a:xfrm>
            <a:off x="395605" y="908685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  <a:defRPr lang="cs-CZ"/>
            </a:pPr>
            <a:endParaRPr/>
          </a:p>
          <a:p>
            <a:pPr marL="514350" indent="-514350">
              <a:buFontTx/>
              <a:buAutoNum type="arabicPeriod"/>
              <a:defRPr lang="cs-CZ"/>
            </a:pPr>
            <a:endParaRPr/>
          </a:p>
        </p:txBody>
      </p:sp>
      <p:sp>
        <p:nvSpPr>
          <p:cNvPr id="4" name="Obdélník 1"/>
          <p:cNvSpPr>
            <a:extLst>
              <a:ext uri="smNativeData">
                <pr:smNativeData xmlns:pr="smNativeData" xmlns:p14="http://schemas.microsoft.com/office/powerpoint/2010/main" xmlns="" val="SMDATA_13_oKuaXx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MBZ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XQcAAGA1AABILAAAECAAACYAAAAIAAAA//////////8="/>
              </a:ext>
            </a:extLst>
          </p:cNvSpPr>
          <p:nvPr/>
        </p:nvSpPr>
        <p:spPr>
          <a:xfrm>
            <a:off x="467360" y="1196975"/>
            <a:ext cx="8209280" cy="60013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457200" indent="-457200">
              <a:buFont typeface="Wingdings" charset="0"/>
              <a:buChar char="v"/>
              <a:defRPr lang="en-US"/>
            </a:pPr>
            <a:r>
              <a:rPr lang="cs-CZ" sz="2800" dirty="0" err="1" smtClean="0">
                <a:solidFill>
                  <a:srgbClr val="FFFFFF"/>
                </a:solidFill>
              </a:rPr>
              <a:t>Psychological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r>
              <a:rPr lang="cs-CZ" sz="2800" dirty="0">
                <a:solidFill>
                  <a:srgbClr val="FFFFFF"/>
                </a:solidFill>
              </a:rPr>
              <a:t> – </a:t>
            </a:r>
            <a:r>
              <a:rPr lang="cs-CZ" sz="2800" dirty="0" err="1">
                <a:solidFill>
                  <a:srgbClr val="FFFFFF"/>
                </a:solidFill>
              </a:rPr>
              <a:t>every</a:t>
            </a:r>
            <a:r>
              <a:rPr lang="cs-CZ" sz="2800" dirty="0">
                <a:solidFill>
                  <a:srgbClr val="FFFFFF"/>
                </a:solidFill>
              </a:rPr>
              <a:t> person in </a:t>
            </a:r>
            <a:r>
              <a:rPr lang="cs-CZ" sz="2800" dirty="0" err="1">
                <a:solidFill>
                  <a:srgbClr val="FFFFFF"/>
                </a:solidFill>
              </a:rPr>
              <a:t>fact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persues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its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own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self-interest</a:t>
            </a:r>
            <a:r>
              <a:rPr lang="cs-CZ" sz="2800" dirty="0">
                <a:solidFill>
                  <a:srgbClr val="FFFFFF"/>
                </a:solidFill>
              </a:rPr>
              <a:t>.</a:t>
            </a:r>
          </a:p>
          <a:p>
            <a:pPr marL="914400" lvl="1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It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about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human</a:t>
            </a:r>
            <a:r>
              <a:rPr lang="cs-CZ" sz="2800" dirty="0">
                <a:solidFill>
                  <a:srgbClr val="FFFFFF"/>
                </a:solidFill>
              </a:rPr>
              <a:t> psychology, not </a:t>
            </a:r>
            <a:r>
              <a:rPr lang="cs-CZ" sz="2800" dirty="0" err="1">
                <a:solidFill>
                  <a:srgbClr val="FFFFFF"/>
                </a:solidFill>
              </a:rPr>
              <a:t>about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ethics</a:t>
            </a:r>
            <a:r>
              <a:rPr lang="cs-CZ" sz="2800" dirty="0">
                <a:solidFill>
                  <a:srgbClr val="FFFFFF"/>
                </a:solidFill>
              </a:rPr>
              <a:t>.</a:t>
            </a:r>
          </a:p>
          <a:p>
            <a:pPr marL="914400" lvl="1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altruism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possible</a:t>
            </a:r>
            <a:r>
              <a:rPr lang="cs-CZ" sz="2800" dirty="0">
                <a:solidFill>
                  <a:srgbClr val="FFFFFF"/>
                </a:solidFill>
              </a:rPr>
              <a:t>?</a:t>
            </a:r>
          </a:p>
          <a:p>
            <a:pPr marL="1371600" lvl="2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Maybe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that</a:t>
            </a:r>
            <a:r>
              <a:rPr lang="cs-CZ" sz="2800" dirty="0">
                <a:solidFill>
                  <a:srgbClr val="FFFFFF"/>
                </a:solidFill>
              </a:rPr>
              <a:t> in </a:t>
            </a:r>
            <a:r>
              <a:rPr lang="cs-CZ" sz="2800" dirty="0" err="1">
                <a:solidFill>
                  <a:srgbClr val="FFFFFF"/>
                </a:solidFill>
              </a:rPr>
              <a:t>each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example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of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altruism</a:t>
            </a:r>
            <a:r>
              <a:rPr lang="cs-CZ" sz="2800" dirty="0">
                <a:solidFill>
                  <a:srgbClr val="FFFFFF"/>
                </a:solidFill>
              </a:rPr>
              <a:t>, </a:t>
            </a: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person </a:t>
            </a: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merely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doing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what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wants</a:t>
            </a:r>
            <a:r>
              <a:rPr lang="cs-CZ" sz="2800" dirty="0">
                <a:solidFill>
                  <a:srgbClr val="FFFFFF"/>
                </a:solidFill>
              </a:rPr>
              <a:t> to </a:t>
            </a:r>
            <a:r>
              <a:rPr lang="cs-CZ" sz="2800" dirty="0" smtClean="0">
                <a:solidFill>
                  <a:srgbClr val="FFFFFF"/>
                </a:solidFill>
              </a:rPr>
              <a:t>do </a:t>
            </a:r>
            <a:r>
              <a:rPr lang="cs-CZ" sz="2800" dirty="0" err="1" smtClean="0">
                <a:solidFill>
                  <a:srgbClr val="FFFFFF"/>
                </a:solidFill>
              </a:rPr>
              <a:t>or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what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makes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it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feel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good</a:t>
            </a:r>
            <a:r>
              <a:rPr lang="cs-CZ" sz="2800" dirty="0" smtClean="0">
                <a:solidFill>
                  <a:srgbClr val="FFFFFF"/>
                </a:solidFill>
              </a:rPr>
              <a:t>??</a:t>
            </a:r>
            <a:endParaRPr lang="cs-CZ" sz="2800" dirty="0">
              <a:solidFill>
                <a:srgbClr val="FFFFFF"/>
              </a:solidFill>
            </a:endParaRPr>
          </a:p>
          <a:p>
            <a:pPr marL="1828800" lvl="3" indent="-457200">
              <a:buFont typeface="Wingdings" charset="0"/>
              <a:buChar char="v"/>
              <a:defRPr lang="en-US"/>
            </a:pPr>
            <a:r>
              <a:rPr lang="cs-CZ" sz="2800" dirty="0" err="1" smtClean="0">
                <a:solidFill>
                  <a:srgbClr val="FFFFFF"/>
                </a:solidFill>
              </a:rPr>
              <a:t>Reinterpretation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of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motives</a:t>
            </a:r>
            <a:endParaRPr lang="cs-CZ" sz="2800" dirty="0">
              <a:solidFill>
                <a:srgbClr val="FFFFFF"/>
              </a:solidFill>
            </a:endParaRPr>
          </a:p>
          <a:p>
            <a:pPr marL="1371600" lvl="2" indent="-457200">
              <a:buAutoNum type="arabicPeriod"/>
              <a:defRPr lang="en-US"/>
            </a:pPr>
            <a:endParaRPr lang="cs-CZ" dirty="0">
              <a:solidFill>
                <a:srgbClr val="FFFFFF"/>
              </a:solidFill>
            </a:endParaRPr>
          </a:p>
          <a:p>
            <a:pPr marL="457200" indent="-457200">
              <a:buAutoNum type="arabicPeriod"/>
              <a:defRPr lang="en-US"/>
            </a:pPr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cAAAAyQAAACQ4AAAmBQAAEAAAACYAAAAIAAAAASAAAAAAAAA="/>
              </a:ext>
            </a:extLst>
          </p:cNvSpPr>
          <p:nvPr>
            <p:ph type="title"/>
          </p:nvPr>
        </p:nvSpPr>
        <p:spPr>
          <a:xfrm>
            <a:off x="17780" y="127635"/>
            <a:ext cx="9108440" cy="709295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Ethical egoism </a:t>
            </a:r>
            <a:r>
              <a:rPr lang="cs-CZ" sz="40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BvAgAAlwUAAEM2AAAdMAAAEAAAACYAAAAIAAAAASAAAAAAAAA="/>
              </a:ext>
            </a:extLst>
          </p:cNvSpPr>
          <p:nvPr>
            <p:ph type="body" idx="1"/>
          </p:nvPr>
        </p:nvSpPr>
        <p:spPr>
          <a:xfrm>
            <a:off x="395605" y="908685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  <a:defRPr lang="cs-CZ"/>
            </a:pPr>
            <a:endParaRPr/>
          </a:p>
          <a:p>
            <a:pPr marL="514350" indent="-514350">
              <a:buFontTx/>
              <a:buAutoNum type="arabicPeriod"/>
              <a:defRPr lang="cs-CZ"/>
            </a:pPr>
            <a:endParaRPr/>
          </a:p>
        </p:txBody>
      </p:sp>
      <p:sp>
        <p:nvSpPr>
          <p:cNvPr id="4" name="Obdélník 1"/>
          <p:cNvSpPr>
            <a:extLst>
              <a:ext uri="smNativeData">
                <pr:smNativeData xmlns:pr="smNativeData" xmlns:p14="http://schemas.microsoft.com/office/powerpoint/2010/main" xmlns="" val="SMDATA_13_oKuaXx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XQcAAGA1AAChKQAAECAAACYAAAAIAAAA//////////8="/>
              </a:ext>
            </a:extLst>
          </p:cNvSpPr>
          <p:nvPr/>
        </p:nvSpPr>
        <p:spPr>
          <a:xfrm>
            <a:off x="467360" y="1196975"/>
            <a:ext cx="8209280" cy="5570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1371600" lvl="2" indent="-457200">
              <a:buAutoNum type="arabicPeriod"/>
              <a:defRPr lang="en-US"/>
            </a:pPr>
            <a:endParaRPr lang="cs-CZ" dirty="0">
              <a:solidFill>
                <a:srgbClr val="FFFFFF"/>
              </a:solidFill>
            </a:endParaRPr>
          </a:p>
          <a:p>
            <a:pPr marL="457200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Ethical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r>
              <a:rPr lang="cs-CZ" sz="2800" dirty="0">
                <a:solidFill>
                  <a:srgbClr val="FFFFFF"/>
                </a:solidFill>
              </a:rPr>
              <a:t> – </a:t>
            </a:r>
            <a:r>
              <a:rPr lang="cs-CZ" sz="2800" dirty="0" err="1">
                <a:solidFill>
                  <a:srgbClr val="FFFFFF"/>
                </a:solidFill>
              </a:rPr>
              <a:t>every</a:t>
            </a:r>
            <a:r>
              <a:rPr lang="cs-CZ" sz="2800" dirty="0">
                <a:solidFill>
                  <a:srgbClr val="FFFFFF"/>
                </a:solidFill>
              </a:rPr>
              <a:t> person </a:t>
            </a:r>
            <a:r>
              <a:rPr lang="cs-CZ" sz="2800" dirty="0" err="1">
                <a:solidFill>
                  <a:srgbClr val="FFFFFF"/>
                </a:solidFill>
              </a:rPr>
              <a:t>ought</a:t>
            </a:r>
            <a:r>
              <a:rPr lang="cs-CZ" sz="2800" dirty="0">
                <a:solidFill>
                  <a:srgbClr val="FFFFFF"/>
                </a:solidFill>
              </a:rPr>
              <a:t> to </a:t>
            </a:r>
            <a:r>
              <a:rPr lang="cs-CZ" sz="2800" dirty="0" err="1">
                <a:solidFill>
                  <a:srgbClr val="FFFFFF"/>
                </a:solidFill>
              </a:rPr>
              <a:t>persue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its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own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interest</a:t>
            </a:r>
            <a:endParaRPr lang="cs-CZ" sz="2800" dirty="0">
              <a:solidFill>
                <a:srgbClr val="FFFFFF"/>
              </a:solidFill>
            </a:endParaRPr>
          </a:p>
          <a:p>
            <a:pPr marL="914400" lvl="1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Radical</a:t>
            </a:r>
            <a:r>
              <a:rPr lang="cs-CZ" sz="2800" dirty="0">
                <a:solidFill>
                  <a:srgbClr val="FFFFFF"/>
                </a:solidFill>
              </a:rPr>
              <a:t> idea: </a:t>
            </a: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principle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of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self-interest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accounts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for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all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of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one´s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obligations</a:t>
            </a:r>
            <a:endParaRPr lang="cs-CZ" sz="2800" dirty="0">
              <a:solidFill>
                <a:srgbClr val="FFFFFF"/>
              </a:solidFill>
            </a:endParaRPr>
          </a:p>
          <a:p>
            <a:pPr marL="914400" lvl="1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A</a:t>
            </a:r>
            <a:r>
              <a:rPr lang="cs-CZ" sz="2800" dirty="0" err="1" smtClean="0">
                <a:solidFill>
                  <a:srgbClr val="FFFFFF"/>
                </a:solidFill>
              </a:rPr>
              <a:t>rguments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for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ethical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r>
              <a:rPr lang="cs-CZ" sz="2800" dirty="0">
                <a:solidFill>
                  <a:srgbClr val="FFFFFF"/>
                </a:solidFill>
              </a:rPr>
              <a:t>:</a:t>
            </a:r>
          </a:p>
          <a:p>
            <a:pPr marL="1371600" lvl="2" indent="-457200">
              <a:buFont typeface="Wingdings" charset="0"/>
              <a:buChar char="v"/>
              <a:defRPr lang="en-US"/>
            </a:pPr>
            <a:r>
              <a:rPr lang="cs-CZ" sz="2800" dirty="0" err="1" smtClean="0">
                <a:solidFill>
                  <a:srgbClr val="FFFFFF"/>
                </a:solidFill>
              </a:rPr>
              <a:t>Altruism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in </a:t>
            </a:r>
            <a:r>
              <a:rPr lang="cs-CZ" sz="2800" dirty="0" err="1">
                <a:solidFill>
                  <a:srgbClr val="FFFFFF"/>
                </a:solidFill>
              </a:rPr>
              <a:t>contradiction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with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self-realization</a:t>
            </a:r>
            <a:r>
              <a:rPr lang="cs-CZ" sz="2800" dirty="0">
                <a:solidFill>
                  <a:srgbClr val="FFFFFF"/>
                </a:solidFill>
              </a:rPr>
              <a:t>.</a:t>
            </a:r>
          </a:p>
          <a:p>
            <a:pPr marL="1371600" lvl="2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Ethical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compatible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with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functioning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of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</a:rPr>
              <a:t>the</a:t>
            </a:r>
            <a:r>
              <a:rPr lang="cs-CZ" sz="2800" dirty="0" smtClean="0">
                <a:solidFill>
                  <a:srgbClr val="FFFFFF"/>
                </a:solidFill>
              </a:rPr>
              <a:t> „</a:t>
            </a:r>
            <a:r>
              <a:rPr lang="cs-CZ" sz="2800" dirty="0" err="1" smtClean="0">
                <a:solidFill>
                  <a:srgbClr val="FFFFFF"/>
                </a:solidFill>
              </a:rPr>
              <a:t>invisible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hand“ and </a:t>
            </a: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„</a:t>
            </a:r>
            <a:r>
              <a:rPr lang="cs-CZ" sz="2800" dirty="0" err="1">
                <a:solidFill>
                  <a:srgbClr val="FFFFFF"/>
                </a:solidFill>
              </a:rPr>
              <a:t>social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contract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theory</a:t>
            </a:r>
            <a:r>
              <a:rPr lang="cs-CZ" sz="2800" dirty="0">
                <a:solidFill>
                  <a:srgbClr val="FFFFFF"/>
                </a:solidFill>
              </a:rPr>
              <a:t>“.</a:t>
            </a:r>
          </a:p>
          <a:p>
            <a:pPr marL="457200" indent="-457200">
              <a:buAutoNum type="arabicPeriod"/>
              <a:defRPr lang="en-US"/>
            </a:pPr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cAAAAyQAAACQ4AAAmBQAAEAAAACYAAAAIAAAAASAAAAAAAAA="/>
              </a:ext>
            </a:extLst>
          </p:cNvSpPr>
          <p:nvPr>
            <p:ph type="title"/>
          </p:nvPr>
        </p:nvSpPr>
        <p:spPr>
          <a:xfrm>
            <a:off x="17780" y="127635"/>
            <a:ext cx="9108440" cy="709295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Ethical egoism </a:t>
            </a:r>
            <a:r>
              <a:rPr lang="cs-CZ" sz="40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BvAgAAlwUAAEM2AAAdMAAAEAAAACYAAAAIAAAAASAAAAAAAAA="/>
              </a:ext>
            </a:extLst>
          </p:cNvSpPr>
          <p:nvPr>
            <p:ph type="body" idx="1"/>
          </p:nvPr>
        </p:nvSpPr>
        <p:spPr>
          <a:xfrm>
            <a:off x="395605" y="908685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  <a:defRPr lang="cs-CZ"/>
            </a:pPr>
            <a:endParaRPr/>
          </a:p>
          <a:p>
            <a:pPr marL="514350" indent="-514350">
              <a:buFontTx/>
              <a:buAutoNum type="arabicPeriod"/>
              <a:defRPr lang="cs-CZ"/>
            </a:pPr>
            <a:endParaRPr/>
          </a:p>
        </p:txBody>
      </p:sp>
      <p:sp>
        <p:nvSpPr>
          <p:cNvPr id="4" name="Obdélník 1"/>
          <p:cNvSpPr>
            <a:extLst>
              <a:ext uri="smNativeData">
                <pr:smNativeData xmlns:pr="smNativeData" xmlns:p14="http://schemas.microsoft.com/office/powerpoint/2010/main" xmlns="" val="SMDATA_13_oKuaXx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XQcAAGA1AABILAAAECAAACYAAAAIAAAA//////////8="/>
              </a:ext>
            </a:extLst>
          </p:cNvSpPr>
          <p:nvPr/>
        </p:nvSpPr>
        <p:spPr>
          <a:xfrm>
            <a:off x="467360" y="1196975"/>
            <a:ext cx="8209280" cy="60013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1371600" lvl="2" indent="-457200">
              <a:buAutoNum type="arabicPeriod"/>
              <a:defRPr lang="en-US"/>
            </a:pPr>
            <a:endParaRPr lang="cs-CZ" dirty="0">
              <a:solidFill>
                <a:srgbClr val="FFFFFF"/>
              </a:solidFill>
            </a:endParaRPr>
          </a:p>
          <a:p>
            <a:pPr marL="457200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Ethical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r>
              <a:rPr lang="cs-CZ" sz="2800" dirty="0">
                <a:solidFill>
                  <a:srgbClr val="FFFFFF"/>
                </a:solidFill>
              </a:rPr>
              <a:t> – </a:t>
            </a:r>
            <a:r>
              <a:rPr lang="cs-CZ" sz="2800" dirty="0" err="1">
                <a:solidFill>
                  <a:srgbClr val="FFFFFF"/>
                </a:solidFill>
              </a:rPr>
              <a:t>every</a:t>
            </a:r>
            <a:r>
              <a:rPr lang="cs-CZ" sz="2800" dirty="0">
                <a:solidFill>
                  <a:srgbClr val="FFFFFF"/>
                </a:solidFill>
              </a:rPr>
              <a:t> person </a:t>
            </a:r>
            <a:r>
              <a:rPr lang="cs-CZ" sz="2800" dirty="0" err="1">
                <a:solidFill>
                  <a:srgbClr val="FFFFFF"/>
                </a:solidFill>
              </a:rPr>
              <a:t>ought</a:t>
            </a:r>
            <a:r>
              <a:rPr lang="cs-CZ" sz="2800" dirty="0">
                <a:solidFill>
                  <a:srgbClr val="FFFFFF"/>
                </a:solidFill>
              </a:rPr>
              <a:t> to </a:t>
            </a:r>
            <a:r>
              <a:rPr lang="cs-CZ" sz="2800" dirty="0" err="1">
                <a:solidFill>
                  <a:srgbClr val="FFFFFF"/>
                </a:solidFill>
              </a:rPr>
              <a:t>persue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its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own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interest</a:t>
            </a:r>
            <a:endParaRPr lang="cs-CZ" sz="2800" dirty="0">
              <a:solidFill>
                <a:srgbClr val="FFFFFF"/>
              </a:solidFill>
            </a:endParaRPr>
          </a:p>
          <a:p>
            <a:pPr marL="914400" lvl="1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Two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arguments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against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ethical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endParaRPr lang="cs-CZ" sz="2800" dirty="0">
              <a:solidFill>
                <a:srgbClr val="FFFFFF"/>
              </a:solidFill>
            </a:endParaRPr>
          </a:p>
          <a:p>
            <a:pPr marL="1371600" lvl="2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argument </a:t>
            </a:r>
            <a:r>
              <a:rPr lang="cs-CZ" sz="2800" dirty="0" err="1">
                <a:solidFill>
                  <a:srgbClr val="FFFFFF"/>
                </a:solidFill>
              </a:rPr>
              <a:t>that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ethical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endorses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wickedness</a:t>
            </a:r>
            <a:endParaRPr lang="cs-CZ" sz="2800" dirty="0">
              <a:solidFill>
                <a:srgbClr val="FFFFFF"/>
              </a:solidFill>
            </a:endParaRPr>
          </a:p>
          <a:p>
            <a:pPr marL="1371600" lvl="2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argument </a:t>
            </a:r>
            <a:r>
              <a:rPr lang="cs-CZ" sz="2800" dirty="0" err="1">
                <a:solidFill>
                  <a:srgbClr val="FFFFFF"/>
                </a:solidFill>
              </a:rPr>
              <a:t>that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ethical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egoism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unacceptably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arbitrary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</a:p>
          <a:p>
            <a:pPr marL="1828800" lvl="3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Commonsense</a:t>
            </a:r>
            <a:r>
              <a:rPr lang="cs-CZ" sz="2800" dirty="0">
                <a:solidFill>
                  <a:srgbClr val="FFFFFF"/>
                </a:solidFill>
              </a:rPr>
              <a:t> morality </a:t>
            </a: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that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we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should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treat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people</a:t>
            </a:r>
            <a:r>
              <a:rPr lang="cs-CZ" sz="2800" dirty="0">
                <a:solidFill>
                  <a:srgbClr val="FFFFFF"/>
                </a:solidFill>
              </a:rPr>
              <a:t> in </a:t>
            </a: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same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way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unless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there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is</a:t>
            </a:r>
            <a:r>
              <a:rPr lang="cs-CZ" sz="2800" dirty="0">
                <a:solidFill>
                  <a:srgbClr val="FFFFFF"/>
                </a:solidFill>
              </a:rPr>
              <a:t> a </a:t>
            </a:r>
            <a:r>
              <a:rPr lang="cs-CZ" sz="2800" dirty="0" err="1">
                <a:solidFill>
                  <a:srgbClr val="FFFFFF"/>
                </a:solidFill>
              </a:rPr>
              <a:t>good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reason</a:t>
            </a:r>
            <a:r>
              <a:rPr lang="cs-CZ" sz="2800" dirty="0">
                <a:solidFill>
                  <a:srgbClr val="FFFFFF"/>
                </a:solidFill>
              </a:rPr>
              <a:t> not to</a:t>
            </a:r>
            <a:r>
              <a:rPr lang="cs-CZ" sz="2800" dirty="0" smtClean="0">
                <a:solidFill>
                  <a:srgbClr val="FFFFFF"/>
                </a:solidFill>
              </a:rPr>
              <a:t>. (</a:t>
            </a:r>
            <a:r>
              <a:rPr lang="cs-CZ" sz="2800" dirty="0" err="1" smtClean="0">
                <a:solidFill>
                  <a:srgbClr val="FFFFFF"/>
                </a:solidFill>
              </a:rPr>
              <a:t>Really</a:t>
            </a:r>
            <a:r>
              <a:rPr lang="cs-CZ" sz="2800" dirty="0" smtClean="0">
                <a:solidFill>
                  <a:srgbClr val="FFFFFF"/>
                </a:solidFill>
              </a:rPr>
              <a:t>?)</a:t>
            </a:r>
            <a:endParaRPr lang="cs-CZ" sz="2800" dirty="0">
              <a:solidFill>
                <a:srgbClr val="FFFFFF"/>
              </a:solidFill>
            </a:endParaRPr>
          </a:p>
          <a:p>
            <a:pPr marL="1828800" lvl="3" indent="-457200">
              <a:buFont typeface="Wingdings" charset="0"/>
              <a:buChar char="v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What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makes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me</a:t>
            </a:r>
            <a:r>
              <a:rPr lang="cs-CZ" sz="2800" dirty="0">
                <a:solidFill>
                  <a:srgbClr val="FFFFFF"/>
                </a:solidFill>
              </a:rPr>
              <a:t> (</a:t>
            </a:r>
            <a:r>
              <a:rPr lang="cs-CZ" sz="2800" dirty="0" err="1">
                <a:solidFill>
                  <a:srgbClr val="FFFFFF"/>
                </a:solidFill>
              </a:rPr>
              <a:t>or</a:t>
            </a:r>
            <a:r>
              <a:rPr lang="cs-CZ" sz="2800" dirty="0">
                <a:solidFill>
                  <a:srgbClr val="FFFFFF"/>
                </a:solidFill>
              </a:rPr>
              <a:t> my </a:t>
            </a:r>
            <a:r>
              <a:rPr lang="cs-CZ" sz="2800" dirty="0" err="1">
                <a:solidFill>
                  <a:srgbClr val="FFFFFF"/>
                </a:solidFill>
              </a:rPr>
              <a:t>community</a:t>
            </a:r>
            <a:r>
              <a:rPr lang="cs-CZ" sz="2800" dirty="0">
                <a:solidFill>
                  <a:srgbClr val="FFFFFF"/>
                </a:solidFill>
              </a:rPr>
              <a:t>) so </a:t>
            </a:r>
            <a:r>
              <a:rPr lang="cs-CZ" sz="2800" dirty="0" err="1">
                <a:solidFill>
                  <a:srgbClr val="FFFFFF"/>
                </a:solidFill>
              </a:rPr>
              <a:t>special</a:t>
            </a:r>
            <a:r>
              <a:rPr lang="cs-CZ" sz="2800" dirty="0">
                <a:solidFill>
                  <a:srgbClr val="FFFFFF"/>
                </a:solidFill>
              </a:rPr>
              <a:t>? </a:t>
            </a:r>
          </a:p>
          <a:p>
            <a:pPr marL="457200" indent="-457200">
              <a:buAutoNum type="arabicPeriod"/>
              <a:defRPr lang="en-US"/>
            </a:pPr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QwQAAEA4AACfCAAAEAAAACYAAAAIAAAAASAAAAAAAAA="/>
              </a:ext>
            </a:extLst>
          </p:cNvSpPr>
          <p:nvPr>
            <p:ph type="title"/>
          </p:nvPr>
        </p:nvSpPr>
        <p:spPr>
          <a:xfrm>
            <a:off x="35560" y="692785"/>
            <a:ext cx="9108440" cy="70866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Social Contract Approach 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CL4wM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IgkAAGA1AACoMwAAEAAAACYAAAAIAAAAASAAAAAAAAA="/>
              </a:ext>
            </a:extLst>
          </p:cNvSpPr>
          <p:nvPr>
            <p:ph type="body" idx="1"/>
          </p:nvPr>
        </p:nvSpPr>
        <p:spPr>
          <a:xfrm>
            <a:off x="251460" y="1484630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buFont typeface="Wingdings" charset="0"/>
              <a:buChar char="v"/>
              <a:defRPr lang="cs-CZ"/>
            </a:pPr>
            <a:r>
              <a:rPr dirty="0" err="1" smtClean="0"/>
              <a:t>Social</a:t>
            </a:r>
            <a:r>
              <a:rPr dirty="0" smtClean="0"/>
              <a:t> </a:t>
            </a:r>
            <a:r>
              <a:rPr dirty="0" err="1" smtClean="0"/>
              <a:t>Contract</a:t>
            </a:r>
            <a:r>
              <a:rPr dirty="0" smtClean="0"/>
              <a:t> </a:t>
            </a:r>
            <a:r>
              <a:rPr dirty="0" err="1" smtClean="0"/>
              <a:t>is</a:t>
            </a:r>
            <a:r>
              <a:rPr dirty="0" smtClean="0"/>
              <a:t> </a:t>
            </a:r>
            <a:r>
              <a:rPr dirty="0" err="1" smtClean="0"/>
              <a:t>one</a:t>
            </a:r>
            <a:r>
              <a:rPr dirty="0" smtClean="0"/>
              <a:t> </a:t>
            </a:r>
            <a:r>
              <a:rPr dirty="0" err="1" smtClean="0"/>
              <a:t>if</a:t>
            </a:r>
            <a:r>
              <a:rPr dirty="0" smtClean="0"/>
              <a:t> </a:t>
            </a:r>
            <a:r>
              <a:rPr dirty="0" err="1" smtClean="0"/>
              <a:t>the</a:t>
            </a:r>
            <a:r>
              <a:rPr dirty="0" smtClean="0"/>
              <a:t> </a:t>
            </a:r>
            <a:r>
              <a:rPr dirty="0" err="1" smtClean="0"/>
              <a:t>solutions</a:t>
            </a:r>
            <a:r>
              <a:rPr dirty="0" smtClean="0"/>
              <a:t> to </a:t>
            </a:r>
            <a:r>
              <a:rPr dirty="0" err="1" smtClean="0"/>
              <a:t>the</a:t>
            </a:r>
            <a:r>
              <a:rPr dirty="0" smtClean="0"/>
              <a:t> </a:t>
            </a:r>
            <a:r>
              <a:rPr dirty="0" err="1" smtClean="0"/>
              <a:t>problem</a:t>
            </a:r>
            <a:r>
              <a:rPr dirty="0" smtClean="0"/>
              <a:t> </a:t>
            </a:r>
            <a:r>
              <a:rPr dirty="0" err="1" smtClean="0"/>
              <a:t>of</a:t>
            </a:r>
            <a:r>
              <a:rPr dirty="0" smtClean="0"/>
              <a:t> </a:t>
            </a:r>
            <a:r>
              <a:rPr dirty="0" err="1" smtClean="0"/>
              <a:t>cooperation</a:t>
            </a:r>
            <a:r>
              <a:rPr dirty="0" smtClean="0"/>
              <a:t> (to </a:t>
            </a:r>
            <a:r>
              <a:rPr dirty="0" err="1" smtClean="0"/>
              <a:t>the</a:t>
            </a:r>
            <a:r>
              <a:rPr dirty="0" smtClean="0"/>
              <a:t> </a:t>
            </a:r>
            <a:r>
              <a:rPr dirty="0" err="1"/>
              <a:t>Prisoner´s</a:t>
            </a:r>
            <a:r>
              <a:rPr dirty="0"/>
              <a:t>-</a:t>
            </a:r>
            <a:r>
              <a:rPr dirty="0" err="1"/>
              <a:t>Dilemma</a:t>
            </a:r>
            <a:r>
              <a:rPr dirty="0"/>
              <a:t>-Type </a:t>
            </a:r>
            <a:r>
              <a:rPr dirty="0" err="1" smtClean="0"/>
              <a:t>Problems</a:t>
            </a:r>
            <a:r>
              <a:rPr dirty="0" smtClean="0"/>
              <a:t>)</a:t>
            </a:r>
          </a:p>
          <a:p>
            <a:pPr marL="27305" indent="0">
              <a:buNone/>
              <a:defRPr lang="cs-CZ"/>
            </a:pPr>
            <a:endParaRPr dirty="0" smtClean="0"/>
          </a:p>
          <a:p>
            <a:pPr>
              <a:buFont typeface="Wingdings" charset="0"/>
              <a:buChar char="v"/>
              <a:defRPr lang="cs-CZ"/>
            </a:pPr>
            <a:r>
              <a:rPr lang="fr-FR" dirty="0" smtClean="0">
                <a:hlinkClick r:id="rId2"/>
              </a:rPr>
              <a:t>Jean </a:t>
            </a:r>
            <a:r>
              <a:rPr lang="fr-FR" dirty="0">
                <a:hlinkClick r:id="rId2"/>
              </a:rPr>
              <a:t>Jacques Rousseau </a:t>
            </a:r>
            <a:r>
              <a:rPr lang="fr-FR" dirty="0"/>
              <a:t>(1712-1788</a:t>
            </a:r>
            <a:r>
              <a:rPr lang="fr-FR" dirty="0" smtClean="0"/>
              <a:t>)</a:t>
            </a:r>
            <a:endParaRPr lang="cs-CZ" dirty="0" smtClean="0"/>
          </a:p>
          <a:p>
            <a:pPr lvl="1">
              <a:buFont typeface="Wingdings" charset="0"/>
              <a:buChar char="v"/>
              <a:defRPr lang="cs-CZ"/>
            </a:pPr>
            <a:r>
              <a:rPr lang="cs-CZ" dirty="0" err="1" smtClean="0"/>
              <a:t>Book</a:t>
            </a:r>
            <a:r>
              <a:rPr lang="cs-CZ" dirty="0" smtClean="0"/>
              <a:t>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“,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(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contrat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), 1762</a:t>
            </a:r>
            <a:endParaRPr lang="fr-FR" dirty="0"/>
          </a:p>
          <a:p>
            <a:pPr>
              <a:buFont typeface="Wingdings" charset="0"/>
              <a:buChar char="v"/>
              <a:defRPr lang="cs-CZ"/>
            </a:pPr>
            <a:endParaRPr dirty="0"/>
          </a:p>
          <a:p>
            <a:pPr marL="0" indent="0">
              <a:buNone/>
              <a:defRPr lang="cs-CZ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71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QwQAAEA4AACfCAAAEAAAACYAAAAIAAAAASAAAAAAAAA="/>
              </a:ext>
            </a:extLst>
          </p:cNvSpPr>
          <p:nvPr>
            <p:ph type="title"/>
          </p:nvPr>
        </p:nvSpPr>
        <p:spPr>
          <a:xfrm>
            <a:off x="35560" y="692785"/>
            <a:ext cx="9108440" cy="70866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Social Contract Approach 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IgkAAGA1AACoMwAAEAAAACYAAAAIAAAAASAAAAAAAAA="/>
              </a:ext>
            </a:extLst>
          </p:cNvSpPr>
          <p:nvPr>
            <p:ph type="body" idx="1"/>
          </p:nvPr>
        </p:nvSpPr>
        <p:spPr>
          <a:xfrm>
            <a:off x="251460" y="1484630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buFont typeface="Wingdings" charset="0"/>
              <a:buChar char="v"/>
              <a:defRPr lang="cs-CZ"/>
            </a:pPr>
            <a:r>
              <a:rPr dirty="0">
                <a:hlinkClick r:id="rId2"/>
              </a:rPr>
              <a:t>Thomas Hobbes </a:t>
            </a:r>
            <a:r>
              <a:rPr dirty="0"/>
              <a:t>(1588-1679) </a:t>
            </a:r>
            <a:endParaRPr dirty="0" smtClean="0"/>
          </a:p>
          <a:p>
            <a:pPr>
              <a:buFont typeface="Wingdings" charset="0"/>
              <a:buChar char="v"/>
              <a:defRPr lang="cs-CZ"/>
            </a:pPr>
            <a:endParaRPr lang="cs-CZ" dirty="0"/>
          </a:p>
          <a:p>
            <a:pPr>
              <a:buFont typeface="Wingdings" charset="0"/>
              <a:buChar char="v"/>
              <a:defRPr lang="cs-CZ"/>
            </a:pPr>
            <a:r>
              <a:rPr dirty="0" err="1" smtClean="0"/>
              <a:t>The</a:t>
            </a:r>
            <a:r>
              <a:rPr dirty="0" smtClean="0"/>
              <a:t> </a:t>
            </a:r>
            <a:r>
              <a:rPr dirty="0" err="1"/>
              <a:t>state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</a:t>
            </a:r>
            <a:r>
              <a:rPr dirty="0" err="1"/>
              <a:t>nature</a:t>
            </a:r>
            <a:r>
              <a:rPr dirty="0"/>
              <a:t> </a:t>
            </a:r>
            <a:r>
              <a:rPr dirty="0" err="1"/>
              <a:t>is</a:t>
            </a:r>
            <a:r>
              <a:rPr dirty="0"/>
              <a:t> </a:t>
            </a:r>
            <a:r>
              <a:rPr dirty="0" err="1"/>
              <a:t>awful</a:t>
            </a:r>
            <a:r>
              <a:rPr dirty="0"/>
              <a:t>, </a:t>
            </a:r>
            <a:r>
              <a:rPr dirty="0" err="1"/>
              <a:t>because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these basic </a:t>
            </a:r>
            <a:r>
              <a:rPr dirty="0" err="1"/>
              <a:t>facts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</a:t>
            </a:r>
            <a:r>
              <a:rPr dirty="0" err="1"/>
              <a:t>life</a:t>
            </a:r>
            <a:r>
              <a:rPr dirty="0"/>
              <a:t>:</a:t>
            </a:r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 err="1"/>
              <a:t>Equality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</a:t>
            </a:r>
            <a:r>
              <a:rPr dirty="0" err="1"/>
              <a:t>need</a:t>
            </a:r>
            <a:endParaRPr dirty="0"/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 err="1"/>
              <a:t>Scarcity</a:t>
            </a:r>
            <a:endParaRPr dirty="0"/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essential</a:t>
            </a:r>
            <a:r>
              <a:rPr dirty="0"/>
              <a:t> </a:t>
            </a:r>
            <a:r>
              <a:rPr dirty="0" err="1"/>
              <a:t>equality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</a:t>
            </a:r>
            <a:r>
              <a:rPr dirty="0" err="1"/>
              <a:t>human</a:t>
            </a:r>
            <a:r>
              <a:rPr dirty="0"/>
              <a:t> </a:t>
            </a:r>
            <a:r>
              <a:rPr dirty="0" err="1"/>
              <a:t>power</a:t>
            </a:r>
            <a:endParaRPr dirty="0"/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 err="1"/>
              <a:t>People</a:t>
            </a:r>
            <a:r>
              <a:rPr dirty="0"/>
              <a:t> care more </a:t>
            </a:r>
            <a:r>
              <a:rPr dirty="0" err="1"/>
              <a:t>about</a:t>
            </a:r>
            <a:r>
              <a:rPr dirty="0"/>
              <a:t> </a:t>
            </a:r>
            <a:r>
              <a:rPr dirty="0" err="1"/>
              <a:t>themselves</a:t>
            </a:r>
            <a:r>
              <a:rPr dirty="0"/>
              <a:t> </a:t>
            </a:r>
            <a:r>
              <a:rPr dirty="0" err="1"/>
              <a:t>than</a:t>
            </a:r>
            <a:r>
              <a:rPr dirty="0"/>
              <a:t> </a:t>
            </a:r>
            <a:r>
              <a:rPr dirty="0" err="1"/>
              <a:t>about</a:t>
            </a:r>
            <a:r>
              <a:rPr dirty="0"/>
              <a:t> </a:t>
            </a:r>
            <a:r>
              <a:rPr dirty="0" err="1"/>
              <a:t>others</a:t>
            </a:r>
            <a:endParaRPr dirty="0"/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/>
              <a:t>To </a:t>
            </a:r>
            <a:r>
              <a:rPr dirty="0" err="1"/>
              <a:t>escape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state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</a:t>
            </a:r>
            <a:r>
              <a:rPr dirty="0" err="1"/>
              <a:t>nature</a:t>
            </a:r>
            <a:r>
              <a:rPr dirty="0"/>
              <a:t>, </a:t>
            </a:r>
            <a:r>
              <a:rPr dirty="0" err="1"/>
              <a:t>we</a:t>
            </a:r>
            <a:r>
              <a:rPr dirty="0"/>
              <a:t> </a:t>
            </a:r>
            <a:r>
              <a:rPr dirty="0" err="1"/>
              <a:t>must</a:t>
            </a:r>
            <a:r>
              <a:rPr dirty="0"/>
              <a:t> </a:t>
            </a:r>
            <a:r>
              <a:rPr dirty="0" err="1"/>
              <a:t>find</a:t>
            </a:r>
            <a:r>
              <a:rPr dirty="0"/>
              <a:t> a </a:t>
            </a:r>
            <a:r>
              <a:rPr dirty="0" err="1"/>
              <a:t>way</a:t>
            </a:r>
            <a:r>
              <a:rPr dirty="0"/>
              <a:t> </a:t>
            </a:r>
            <a:r>
              <a:rPr dirty="0" err="1"/>
              <a:t>how</a:t>
            </a:r>
            <a:r>
              <a:rPr dirty="0"/>
              <a:t> to </a:t>
            </a:r>
            <a:r>
              <a:rPr dirty="0" err="1"/>
              <a:t>cooperate</a:t>
            </a:r>
            <a:r>
              <a:rPr dirty="0"/>
              <a:t>, </a:t>
            </a:r>
            <a:r>
              <a:rPr dirty="0" err="1"/>
              <a:t>we</a:t>
            </a:r>
            <a:r>
              <a:rPr dirty="0"/>
              <a:t> </a:t>
            </a:r>
            <a:r>
              <a:rPr dirty="0" err="1"/>
              <a:t>must</a:t>
            </a:r>
            <a:r>
              <a:rPr dirty="0"/>
              <a:t> </a:t>
            </a:r>
            <a:r>
              <a:rPr dirty="0" err="1"/>
              <a:t>agree</a:t>
            </a:r>
            <a:r>
              <a:rPr dirty="0"/>
              <a:t> </a:t>
            </a:r>
            <a:r>
              <a:rPr dirty="0" err="1"/>
              <a:t>upon</a:t>
            </a:r>
            <a:r>
              <a:rPr dirty="0"/>
              <a:t> a </a:t>
            </a:r>
            <a:r>
              <a:rPr dirty="0" err="1"/>
              <a:t>social</a:t>
            </a:r>
            <a:r>
              <a:rPr dirty="0"/>
              <a:t> </a:t>
            </a:r>
            <a:r>
              <a:rPr dirty="0" err="1"/>
              <a:t>contract</a:t>
            </a:r>
            <a:r>
              <a:rPr dirty="0"/>
              <a:t>.</a:t>
            </a:r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/>
              <a:t>Morality </a:t>
            </a:r>
            <a:r>
              <a:rPr dirty="0" err="1"/>
              <a:t>consists</a:t>
            </a:r>
            <a:r>
              <a:rPr dirty="0"/>
              <a:t> in </a:t>
            </a:r>
            <a:r>
              <a:rPr dirty="0" err="1"/>
              <a:t>norms</a:t>
            </a:r>
            <a:r>
              <a:rPr dirty="0"/>
              <a:t> </a:t>
            </a:r>
            <a:r>
              <a:rPr dirty="0" err="1"/>
              <a:t>that</a:t>
            </a:r>
            <a:r>
              <a:rPr dirty="0"/>
              <a:t> </a:t>
            </a:r>
            <a:r>
              <a:rPr dirty="0" err="1"/>
              <a:t>rational</a:t>
            </a:r>
            <a:r>
              <a:rPr dirty="0"/>
              <a:t> </a:t>
            </a:r>
            <a:r>
              <a:rPr dirty="0" err="1"/>
              <a:t>people</a:t>
            </a:r>
            <a:r>
              <a:rPr dirty="0"/>
              <a:t> </a:t>
            </a:r>
            <a:r>
              <a:rPr dirty="0" err="1"/>
              <a:t>accept</a:t>
            </a:r>
            <a:r>
              <a:rPr dirty="0"/>
              <a:t> on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condition</a:t>
            </a:r>
            <a:r>
              <a:rPr dirty="0"/>
              <a:t> </a:t>
            </a:r>
            <a:r>
              <a:rPr dirty="0" err="1"/>
              <a:t>that</a:t>
            </a:r>
            <a:r>
              <a:rPr dirty="0"/>
              <a:t> </a:t>
            </a:r>
            <a:r>
              <a:rPr dirty="0" err="1"/>
              <a:t>others</a:t>
            </a:r>
            <a:r>
              <a:rPr dirty="0"/>
              <a:t> </a:t>
            </a:r>
            <a:r>
              <a:rPr dirty="0" err="1"/>
              <a:t>accept</a:t>
            </a:r>
            <a:r>
              <a:rPr dirty="0"/>
              <a:t> </a:t>
            </a:r>
            <a:r>
              <a:rPr dirty="0" err="1"/>
              <a:t>them</a:t>
            </a:r>
            <a:r>
              <a:rPr dirty="0"/>
              <a:t> as </a:t>
            </a:r>
            <a:r>
              <a:rPr dirty="0" err="1"/>
              <a:t>well</a:t>
            </a:r>
            <a:r>
              <a:rPr dirty="0"/>
              <a:t>. </a:t>
            </a:r>
            <a:r>
              <a:rPr dirty="0" err="1"/>
              <a:t>It</a:t>
            </a:r>
            <a:r>
              <a:rPr dirty="0"/>
              <a:t> </a:t>
            </a:r>
            <a:r>
              <a:rPr dirty="0" err="1"/>
              <a:t>is</a:t>
            </a:r>
            <a:r>
              <a:rPr dirty="0"/>
              <a:t> </a:t>
            </a:r>
            <a:r>
              <a:rPr dirty="0" err="1"/>
              <a:t>based</a:t>
            </a:r>
            <a:r>
              <a:rPr dirty="0"/>
              <a:t> on </a:t>
            </a:r>
            <a:r>
              <a:rPr dirty="0" err="1"/>
              <a:t>self</a:t>
            </a:r>
            <a:r>
              <a:rPr dirty="0"/>
              <a:t> </a:t>
            </a:r>
            <a:r>
              <a:rPr dirty="0" err="1"/>
              <a:t>interest</a:t>
            </a:r>
            <a:r>
              <a:rPr dirty="0"/>
              <a:t> and reciprocity.</a:t>
            </a:r>
          </a:p>
          <a:p>
            <a:pPr marL="1154430" lvl="2" indent="-514350">
              <a:buFontTx/>
              <a:buAutoNum type="arabicPeriod"/>
              <a:defRPr lang="cs-CZ"/>
            </a:pPr>
            <a:endParaRPr dirty="0"/>
          </a:p>
          <a:p>
            <a:pPr marL="514350" indent="-514350">
              <a:buFontTx/>
              <a:buAutoNum type="arabicPeriod"/>
              <a:defRPr lang="cs-CZ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QwQAAEA4AACfCAAAEAAAACYAAAAIAAAAASAAAAAAAAA="/>
              </a:ext>
            </a:extLst>
          </p:cNvSpPr>
          <p:nvPr>
            <p:ph type="title"/>
          </p:nvPr>
        </p:nvSpPr>
        <p:spPr>
          <a:xfrm>
            <a:off x="35560" y="692785"/>
            <a:ext cx="9108440" cy="70866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Social Contract Approach 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GQe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IgkAAGA1AACoMwAAEAAAACYAAAAIAAAAASAAAAAAAAA="/>
              </a:ext>
            </a:extLst>
          </p:cNvSpPr>
          <p:nvPr>
            <p:ph type="body" idx="1"/>
          </p:nvPr>
        </p:nvSpPr>
        <p:spPr>
          <a:xfrm>
            <a:off x="251460" y="1484630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buFont typeface="Wingdings" charset="0"/>
              <a:buChar char="v"/>
              <a:defRPr lang="cs-CZ"/>
            </a:pPr>
            <a:r>
              <a:rPr dirty="0" err="1"/>
              <a:t>Social</a:t>
            </a:r>
            <a:r>
              <a:rPr dirty="0"/>
              <a:t> </a:t>
            </a:r>
            <a:r>
              <a:rPr dirty="0" err="1" smtClean="0"/>
              <a:t>Contract</a:t>
            </a:r>
            <a:r>
              <a:rPr dirty="0" smtClean="0"/>
              <a:t> </a:t>
            </a:r>
            <a:r>
              <a:rPr dirty="0" err="1"/>
              <a:t>Theory</a:t>
            </a:r>
            <a:r>
              <a:rPr dirty="0"/>
              <a:t> </a:t>
            </a:r>
            <a:r>
              <a:rPr dirty="0" err="1"/>
              <a:t>allows</a:t>
            </a:r>
            <a:r>
              <a:rPr dirty="0"/>
              <a:t> </a:t>
            </a:r>
            <a:r>
              <a:rPr dirty="0" err="1"/>
              <a:t>answering</a:t>
            </a:r>
            <a:r>
              <a:rPr dirty="0"/>
              <a:t> </a:t>
            </a:r>
            <a:r>
              <a:rPr dirty="0" err="1"/>
              <a:t>some</a:t>
            </a:r>
            <a:r>
              <a:rPr dirty="0"/>
              <a:t> </a:t>
            </a:r>
            <a:r>
              <a:rPr dirty="0" err="1"/>
              <a:t>difficult</a:t>
            </a:r>
            <a:r>
              <a:rPr dirty="0"/>
              <a:t> </a:t>
            </a:r>
            <a:r>
              <a:rPr dirty="0" err="1"/>
              <a:t>questions</a:t>
            </a:r>
            <a:r>
              <a:rPr dirty="0"/>
              <a:t>:</a:t>
            </a:r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 err="1"/>
              <a:t>What</a:t>
            </a:r>
            <a:r>
              <a:rPr dirty="0"/>
              <a:t> </a:t>
            </a:r>
            <a:r>
              <a:rPr dirty="0" err="1"/>
              <a:t>moral</a:t>
            </a:r>
            <a:r>
              <a:rPr dirty="0"/>
              <a:t> </a:t>
            </a:r>
            <a:r>
              <a:rPr dirty="0" err="1"/>
              <a:t>rules</a:t>
            </a:r>
            <a:r>
              <a:rPr dirty="0"/>
              <a:t> are </a:t>
            </a:r>
            <a:r>
              <a:rPr dirty="0" err="1"/>
              <a:t>we</a:t>
            </a:r>
            <a:r>
              <a:rPr dirty="0"/>
              <a:t> </a:t>
            </a:r>
            <a:r>
              <a:rPr dirty="0" err="1"/>
              <a:t>bound</a:t>
            </a:r>
            <a:r>
              <a:rPr dirty="0"/>
              <a:t> to </a:t>
            </a:r>
            <a:r>
              <a:rPr dirty="0" err="1"/>
              <a:t>follow</a:t>
            </a:r>
            <a:r>
              <a:rPr dirty="0"/>
              <a:t> and </a:t>
            </a:r>
            <a:r>
              <a:rPr dirty="0" err="1"/>
              <a:t>how</a:t>
            </a:r>
            <a:r>
              <a:rPr dirty="0"/>
              <a:t> are </a:t>
            </a:r>
            <a:r>
              <a:rPr dirty="0" err="1"/>
              <a:t>those</a:t>
            </a:r>
            <a:r>
              <a:rPr dirty="0"/>
              <a:t> </a:t>
            </a:r>
            <a:r>
              <a:rPr dirty="0" err="1"/>
              <a:t>rules</a:t>
            </a:r>
            <a:r>
              <a:rPr dirty="0"/>
              <a:t> </a:t>
            </a:r>
            <a:r>
              <a:rPr dirty="0" err="1"/>
              <a:t>justified</a:t>
            </a:r>
            <a:r>
              <a:rPr dirty="0"/>
              <a:t>? </a:t>
            </a:r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lang="cs-CZ" sz="2400" dirty="0" err="1"/>
              <a:t>Those</a:t>
            </a:r>
            <a:r>
              <a:rPr lang="cs-CZ" sz="2400" dirty="0"/>
              <a:t> </a:t>
            </a:r>
            <a:r>
              <a:rPr lang="cs-CZ" sz="2400" dirty="0" err="1"/>
              <a:t>rules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facilitate</a:t>
            </a:r>
            <a:r>
              <a:rPr lang="cs-CZ" sz="2400" dirty="0"/>
              <a:t> </a:t>
            </a:r>
            <a:r>
              <a:rPr lang="cs-CZ" sz="2400" dirty="0" err="1"/>
              <a:t>harmonious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living</a:t>
            </a:r>
            <a:endParaRPr lang="cs-CZ" sz="2400" dirty="0"/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do </a:t>
            </a:r>
            <a:r>
              <a:rPr lang="cs-CZ" sz="2400" dirty="0" err="1"/>
              <a:t>privately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out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scope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contract</a:t>
            </a:r>
            <a:r>
              <a:rPr lang="cs-CZ" sz="2400" dirty="0"/>
              <a:t>. Such </a:t>
            </a:r>
            <a:r>
              <a:rPr lang="cs-CZ" sz="2400" dirty="0" err="1"/>
              <a:t>rules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no </a:t>
            </a:r>
            <a:r>
              <a:rPr lang="cs-CZ" sz="2400" dirty="0" err="1"/>
              <a:t>claim</a:t>
            </a:r>
            <a:r>
              <a:rPr lang="cs-CZ" sz="2400" dirty="0"/>
              <a:t> on </a:t>
            </a:r>
            <a:r>
              <a:rPr lang="cs-CZ" sz="2400" dirty="0" err="1"/>
              <a:t>us</a:t>
            </a:r>
            <a:r>
              <a:rPr lang="cs-CZ" sz="2400" dirty="0"/>
              <a:t>.</a:t>
            </a:r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 err="1"/>
              <a:t>Why</a:t>
            </a:r>
            <a:r>
              <a:rPr dirty="0"/>
              <a:t> </a:t>
            </a:r>
            <a:r>
              <a:rPr dirty="0" err="1"/>
              <a:t>is</a:t>
            </a:r>
            <a:r>
              <a:rPr dirty="0"/>
              <a:t> </a:t>
            </a:r>
            <a:r>
              <a:rPr dirty="0" err="1"/>
              <a:t>it</a:t>
            </a:r>
            <a:r>
              <a:rPr dirty="0"/>
              <a:t> </a:t>
            </a:r>
            <a:r>
              <a:rPr dirty="0" err="1"/>
              <a:t>rational</a:t>
            </a:r>
            <a:r>
              <a:rPr dirty="0"/>
              <a:t> </a:t>
            </a:r>
            <a:r>
              <a:rPr dirty="0" err="1"/>
              <a:t>for</a:t>
            </a:r>
            <a:r>
              <a:rPr dirty="0"/>
              <a:t> </a:t>
            </a:r>
            <a:r>
              <a:rPr dirty="0" err="1"/>
              <a:t>us</a:t>
            </a:r>
            <a:r>
              <a:rPr dirty="0"/>
              <a:t> to </a:t>
            </a:r>
            <a:r>
              <a:rPr dirty="0" err="1"/>
              <a:t>follow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moral</a:t>
            </a:r>
            <a:r>
              <a:rPr dirty="0"/>
              <a:t> </a:t>
            </a:r>
            <a:r>
              <a:rPr dirty="0" err="1"/>
              <a:t>rules</a:t>
            </a:r>
            <a:r>
              <a:rPr dirty="0"/>
              <a:t>?</a:t>
            </a:r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lang="cs-CZ" sz="2400" dirty="0"/>
              <a:t>Society </a:t>
            </a:r>
            <a:r>
              <a:rPr lang="cs-CZ" sz="2400" dirty="0" err="1"/>
              <a:t>enforces</a:t>
            </a:r>
            <a:r>
              <a:rPr lang="cs-CZ" sz="2400" dirty="0"/>
              <a:t> </a:t>
            </a:r>
            <a:r>
              <a:rPr lang="cs-CZ" sz="2400" dirty="0" err="1"/>
              <a:t>them</a:t>
            </a:r>
            <a:endParaRPr lang="cs-CZ" sz="2400" dirty="0"/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lang="cs-CZ" sz="2400" dirty="0" err="1"/>
              <a:t>Once</a:t>
            </a:r>
            <a:r>
              <a:rPr lang="cs-CZ" sz="2400" dirty="0"/>
              <a:t> </a:t>
            </a:r>
            <a:r>
              <a:rPr lang="cs-CZ" sz="2400" dirty="0" err="1"/>
              <a:t>generally</a:t>
            </a:r>
            <a:r>
              <a:rPr lang="cs-CZ" sz="2400" dirty="0"/>
              <a:t> </a:t>
            </a:r>
            <a:r>
              <a:rPr lang="cs-CZ" sz="2400" dirty="0" err="1"/>
              <a:t>accepted</a:t>
            </a:r>
            <a:r>
              <a:rPr lang="cs-CZ" sz="2400" dirty="0"/>
              <a:t>, </a:t>
            </a:r>
            <a:r>
              <a:rPr lang="cs-CZ" sz="2400" dirty="0" err="1"/>
              <a:t>they</a:t>
            </a:r>
            <a:r>
              <a:rPr lang="cs-CZ" sz="2400" dirty="0"/>
              <a:t> </a:t>
            </a:r>
            <a:r>
              <a:rPr lang="cs-CZ" sz="2400" dirty="0" err="1"/>
              <a:t>decrease</a:t>
            </a:r>
            <a:r>
              <a:rPr lang="cs-CZ" sz="2400" dirty="0"/>
              <a:t> </a:t>
            </a:r>
            <a:r>
              <a:rPr lang="cs-CZ" sz="2400" dirty="0" err="1"/>
              <a:t>transaction</a:t>
            </a:r>
            <a:r>
              <a:rPr lang="cs-CZ" sz="2400" dirty="0"/>
              <a:t> </a:t>
            </a:r>
            <a:r>
              <a:rPr lang="cs-CZ" sz="2400" dirty="0" err="1"/>
              <a:t>costs</a:t>
            </a:r>
            <a:endParaRPr lang="cs-CZ" sz="2400" dirty="0"/>
          </a:p>
          <a:p>
            <a:pPr marL="514350" indent="-514350">
              <a:buFontTx/>
              <a:buAutoNum type="arabicPeriod"/>
              <a:defRPr lang="cs-CZ"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Bc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QwQAAEA4AACfCAAAEAAAACYAAAAIAAAAASAAAAAAAAA="/>
              </a:ext>
            </a:extLst>
          </p:cNvSpPr>
          <p:nvPr>
            <p:ph type="title"/>
          </p:nvPr>
        </p:nvSpPr>
        <p:spPr>
          <a:xfrm>
            <a:off x="35560" y="692785"/>
            <a:ext cx="9108440" cy="70866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Social Contract Approach 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wh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IgkAAGA1AACoMwAAEAAAACYAAAAIAAAAASAAAAAAAAA="/>
              </a:ext>
            </a:extLst>
          </p:cNvSpPr>
          <p:nvPr>
            <p:ph type="body" idx="1"/>
          </p:nvPr>
        </p:nvSpPr>
        <p:spPr>
          <a:xfrm>
            <a:off x="251460" y="1484630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buFont typeface="Wingdings" charset="0"/>
              <a:buChar char="v"/>
              <a:defRPr lang="cs-CZ"/>
            </a:pPr>
            <a:r>
              <a:rPr dirty="0" err="1"/>
              <a:t>Social</a:t>
            </a:r>
            <a:r>
              <a:rPr dirty="0"/>
              <a:t> </a:t>
            </a:r>
            <a:r>
              <a:rPr dirty="0" err="1" smtClean="0"/>
              <a:t>Contract</a:t>
            </a:r>
            <a:r>
              <a:rPr dirty="0" smtClean="0"/>
              <a:t> </a:t>
            </a:r>
            <a:r>
              <a:rPr dirty="0" err="1"/>
              <a:t>Theory</a:t>
            </a:r>
            <a:r>
              <a:rPr dirty="0"/>
              <a:t> </a:t>
            </a:r>
            <a:r>
              <a:rPr dirty="0" err="1"/>
              <a:t>allows</a:t>
            </a:r>
            <a:r>
              <a:rPr dirty="0"/>
              <a:t> </a:t>
            </a:r>
            <a:r>
              <a:rPr dirty="0" err="1"/>
              <a:t>answering</a:t>
            </a:r>
            <a:r>
              <a:rPr dirty="0"/>
              <a:t> </a:t>
            </a:r>
            <a:r>
              <a:rPr dirty="0" err="1"/>
              <a:t>some</a:t>
            </a:r>
            <a:r>
              <a:rPr dirty="0"/>
              <a:t> </a:t>
            </a:r>
            <a:r>
              <a:rPr dirty="0" err="1"/>
              <a:t>difficult</a:t>
            </a:r>
            <a:r>
              <a:rPr dirty="0"/>
              <a:t> </a:t>
            </a:r>
            <a:r>
              <a:rPr dirty="0" err="1"/>
              <a:t>questions</a:t>
            </a:r>
            <a:r>
              <a:rPr dirty="0"/>
              <a:t>:</a:t>
            </a:r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 err="1"/>
              <a:t>Under</a:t>
            </a:r>
            <a:r>
              <a:rPr dirty="0"/>
              <a:t> </a:t>
            </a:r>
            <a:r>
              <a:rPr dirty="0" err="1"/>
              <a:t>what</a:t>
            </a:r>
            <a:r>
              <a:rPr dirty="0"/>
              <a:t> </a:t>
            </a:r>
            <a:r>
              <a:rPr dirty="0" err="1"/>
              <a:t>circumstances</a:t>
            </a:r>
            <a:r>
              <a:rPr dirty="0"/>
              <a:t> </a:t>
            </a:r>
            <a:r>
              <a:rPr dirty="0" err="1"/>
              <a:t>is</a:t>
            </a:r>
            <a:r>
              <a:rPr dirty="0"/>
              <a:t> </a:t>
            </a:r>
            <a:r>
              <a:rPr dirty="0" err="1"/>
              <a:t>it</a:t>
            </a:r>
            <a:r>
              <a:rPr dirty="0"/>
              <a:t> </a:t>
            </a:r>
            <a:r>
              <a:rPr dirty="0" err="1"/>
              <a:t>rational</a:t>
            </a:r>
            <a:r>
              <a:rPr dirty="0"/>
              <a:t> to </a:t>
            </a:r>
            <a:r>
              <a:rPr dirty="0" err="1"/>
              <a:t>break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rules</a:t>
            </a:r>
            <a:r>
              <a:rPr dirty="0"/>
              <a:t>?</a:t>
            </a:r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/>
              <a:t>In </a:t>
            </a:r>
            <a:r>
              <a:rPr dirty="0" err="1"/>
              <a:t>the</a:t>
            </a:r>
            <a:r>
              <a:rPr dirty="0"/>
              <a:t> case </a:t>
            </a:r>
            <a:r>
              <a:rPr dirty="0" err="1"/>
              <a:t>we</a:t>
            </a:r>
            <a:r>
              <a:rPr dirty="0"/>
              <a:t> do not benefit </a:t>
            </a:r>
            <a:r>
              <a:rPr dirty="0" err="1"/>
              <a:t>from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overall</a:t>
            </a:r>
            <a:r>
              <a:rPr dirty="0"/>
              <a:t> arrangement –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problem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civil </a:t>
            </a:r>
            <a:r>
              <a:rPr dirty="0" err="1"/>
              <a:t>disobediance</a:t>
            </a:r>
            <a:endParaRPr dirty="0"/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/>
              <a:t>In </a:t>
            </a:r>
            <a:r>
              <a:rPr dirty="0" err="1"/>
              <a:t>the</a:t>
            </a:r>
            <a:r>
              <a:rPr dirty="0"/>
              <a:t> case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others</a:t>
            </a:r>
            <a:r>
              <a:rPr dirty="0"/>
              <a:t> do not do </a:t>
            </a:r>
            <a:r>
              <a:rPr dirty="0" err="1"/>
              <a:t>their</a:t>
            </a:r>
            <a:r>
              <a:rPr dirty="0"/>
              <a:t> part</a:t>
            </a:r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 err="1"/>
              <a:t>How</a:t>
            </a:r>
            <a:r>
              <a:rPr dirty="0"/>
              <a:t> much </a:t>
            </a:r>
            <a:r>
              <a:rPr dirty="0" err="1"/>
              <a:t>can</a:t>
            </a:r>
            <a:r>
              <a:rPr dirty="0"/>
              <a:t> morality </a:t>
            </a:r>
            <a:r>
              <a:rPr dirty="0" err="1"/>
              <a:t>demand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</a:t>
            </a:r>
            <a:r>
              <a:rPr dirty="0" err="1"/>
              <a:t>us</a:t>
            </a:r>
            <a:r>
              <a:rPr dirty="0"/>
              <a:t>?</a:t>
            </a:r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 err="1"/>
              <a:t>Example</a:t>
            </a:r>
            <a:r>
              <a:rPr dirty="0"/>
              <a:t>: </a:t>
            </a:r>
            <a:r>
              <a:rPr dirty="0" err="1"/>
              <a:t>Sacrificing</a:t>
            </a:r>
            <a:r>
              <a:rPr dirty="0"/>
              <a:t> </a:t>
            </a:r>
            <a:r>
              <a:rPr dirty="0" err="1"/>
              <a:t>your</a:t>
            </a:r>
            <a:r>
              <a:rPr dirty="0"/>
              <a:t> </a:t>
            </a:r>
            <a:r>
              <a:rPr dirty="0" err="1"/>
              <a:t>life</a:t>
            </a:r>
            <a:r>
              <a:rPr dirty="0"/>
              <a:t> </a:t>
            </a:r>
            <a:r>
              <a:rPr dirty="0" err="1"/>
              <a:t>cannot</a:t>
            </a:r>
            <a:r>
              <a:rPr dirty="0"/>
              <a:t> </a:t>
            </a:r>
            <a:r>
              <a:rPr dirty="0" err="1"/>
              <a:t>be</a:t>
            </a:r>
            <a:r>
              <a:rPr dirty="0"/>
              <a:t> part </a:t>
            </a:r>
            <a:r>
              <a:rPr dirty="0" err="1"/>
              <a:t>of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social</a:t>
            </a:r>
            <a:r>
              <a:rPr dirty="0"/>
              <a:t> </a:t>
            </a:r>
            <a:r>
              <a:rPr dirty="0" err="1"/>
              <a:t>contract</a:t>
            </a:r>
            <a:endParaRPr dirty="0"/>
          </a:p>
          <a:p>
            <a:pPr marL="1428750" lvl="3" indent="-514350">
              <a:buFont typeface="Wingdings" charset="0"/>
              <a:buChar char="v"/>
              <a:defRPr lang="cs-CZ"/>
            </a:pPr>
            <a:r>
              <a:rPr dirty="0" err="1"/>
              <a:t>Supererogatory</a:t>
            </a:r>
            <a:r>
              <a:rPr dirty="0"/>
              <a:t> </a:t>
            </a:r>
            <a:r>
              <a:rPr dirty="0" err="1"/>
              <a:t>behaviour</a:t>
            </a:r>
            <a:r>
              <a:rPr dirty="0"/>
              <a:t>: </a:t>
            </a:r>
            <a:r>
              <a:rPr dirty="0" err="1"/>
              <a:t>admirable</a:t>
            </a:r>
            <a:r>
              <a:rPr dirty="0"/>
              <a:t> but not </a:t>
            </a:r>
            <a:r>
              <a:rPr dirty="0" err="1"/>
              <a:t>morally</a:t>
            </a:r>
            <a:r>
              <a:rPr dirty="0"/>
              <a:t> </a:t>
            </a:r>
            <a:r>
              <a:rPr dirty="0" err="1"/>
              <a:t>required</a:t>
            </a:r>
            <a:endParaRPr dirty="0"/>
          </a:p>
          <a:p>
            <a:pPr marL="1428750" lvl="3" indent="-514350">
              <a:buFont typeface="Wingdings" charset="0"/>
              <a:buChar char="v"/>
              <a:defRPr lang="cs-CZ"/>
            </a:pPr>
            <a:r>
              <a:rPr dirty="0" err="1"/>
              <a:t>It</a:t>
            </a:r>
            <a:r>
              <a:rPr dirty="0"/>
              <a:t> </a:t>
            </a:r>
            <a:r>
              <a:rPr dirty="0" err="1"/>
              <a:t>would</a:t>
            </a:r>
            <a:r>
              <a:rPr dirty="0"/>
              <a:t> not </a:t>
            </a:r>
            <a:r>
              <a:rPr dirty="0" err="1"/>
              <a:t>be</a:t>
            </a:r>
            <a:r>
              <a:rPr dirty="0"/>
              <a:t> </a:t>
            </a:r>
            <a:r>
              <a:rPr dirty="0" err="1"/>
              <a:t>rational</a:t>
            </a:r>
            <a:r>
              <a:rPr dirty="0"/>
              <a:t> to </a:t>
            </a:r>
            <a:r>
              <a:rPr dirty="0" err="1"/>
              <a:t>expect</a:t>
            </a:r>
            <a:r>
              <a:rPr dirty="0"/>
              <a:t> </a:t>
            </a:r>
            <a:r>
              <a:rPr dirty="0" err="1"/>
              <a:t>others</a:t>
            </a:r>
            <a:r>
              <a:rPr dirty="0"/>
              <a:t> to </a:t>
            </a:r>
            <a:r>
              <a:rPr dirty="0" err="1"/>
              <a:t>follow</a:t>
            </a:r>
            <a:endParaRPr dirty="0"/>
          </a:p>
          <a:p>
            <a:pPr marL="514350" indent="-514350">
              <a:buFontTx/>
              <a:buAutoNum type="arabicPeriod"/>
              <a:defRPr lang="cs-CZ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EwAaQ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QwQAAEA4AACfCAAAEAAAACYAAAAIAAAAASAAAAAAAAA="/>
              </a:ext>
            </a:extLst>
          </p:cNvSpPr>
          <p:nvPr>
            <p:ph type="title"/>
          </p:nvPr>
        </p:nvSpPr>
        <p:spPr>
          <a:xfrm>
            <a:off x="35560" y="692785"/>
            <a:ext cx="9108440" cy="70866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Social Contract Approach 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HBR0gM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IgkAAGA1AACoMwAAEAAAACYAAAAIAAAAASAAAAAAAAA="/>
              </a:ext>
            </a:extLst>
          </p:cNvSpPr>
          <p:nvPr>
            <p:ph type="body" idx="1"/>
          </p:nvPr>
        </p:nvSpPr>
        <p:spPr>
          <a:xfrm>
            <a:off x="251460" y="1484630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v"/>
              <a:defRPr lang="cs-CZ"/>
            </a:pPr>
            <a:r>
              <a:rPr dirty="0"/>
              <a:t> </a:t>
            </a:r>
            <a:r>
              <a:rPr dirty="0" err="1" smtClean="0"/>
              <a:t>Social</a:t>
            </a:r>
            <a:r>
              <a:rPr dirty="0" smtClean="0"/>
              <a:t> </a:t>
            </a:r>
            <a:r>
              <a:rPr dirty="0" err="1" smtClean="0"/>
              <a:t>Contract</a:t>
            </a:r>
            <a:r>
              <a:rPr dirty="0" smtClean="0"/>
              <a:t> </a:t>
            </a:r>
            <a:r>
              <a:rPr dirty="0" err="1"/>
              <a:t>Theory</a:t>
            </a:r>
            <a:r>
              <a:rPr dirty="0"/>
              <a:t> </a:t>
            </a:r>
            <a:r>
              <a:rPr dirty="0" err="1"/>
              <a:t>meets</a:t>
            </a:r>
            <a:r>
              <a:rPr dirty="0"/>
              <a:t> </a:t>
            </a:r>
            <a:r>
              <a:rPr dirty="0" err="1"/>
              <a:t>some</a:t>
            </a:r>
            <a:r>
              <a:rPr dirty="0"/>
              <a:t> </a:t>
            </a:r>
            <a:r>
              <a:rPr dirty="0" err="1"/>
              <a:t>difficulties</a:t>
            </a:r>
            <a:endParaRPr dirty="0"/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 err="1"/>
              <a:t>Social</a:t>
            </a:r>
            <a:r>
              <a:rPr dirty="0"/>
              <a:t> </a:t>
            </a:r>
            <a:r>
              <a:rPr dirty="0" err="1"/>
              <a:t>contract</a:t>
            </a:r>
            <a:r>
              <a:rPr dirty="0"/>
              <a:t> </a:t>
            </a:r>
            <a:r>
              <a:rPr dirty="0" err="1"/>
              <a:t>is</a:t>
            </a:r>
            <a:r>
              <a:rPr dirty="0"/>
              <a:t> implicite. </a:t>
            </a:r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 err="1"/>
              <a:t>Answer</a:t>
            </a:r>
            <a:r>
              <a:rPr dirty="0"/>
              <a:t>: </a:t>
            </a:r>
            <a:r>
              <a:rPr dirty="0" err="1"/>
              <a:t>If</a:t>
            </a:r>
            <a:r>
              <a:rPr dirty="0"/>
              <a:t> </a:t>
            </a:r>
            <a:r>
              <a:rPr dirty="0" err="1"/>
              <a:t>someone</a:t>
            </a:r>
            <a:r>
              <a:rPr dirty="0"/>
              <a:t> </a:t>
            </a:r>
            <a:r>
              <a:rPr dirty="0" err="1"/>
              <a:t>does</a:t>
            </a:r>
            <a:r>
              <a:rPr dirty="0"/>
              <a:t> not </a:t>
            </a:r>
            <a:r>
              <a:rPr dirty="0" err="1"/>
              <a:t>agree</a:t>
            </a:r>
            <a:r>
              <a:rPr dirty="0"/>
              <a:t> to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socially</a:t>
            </a:r>
            <a:r>
              <a:rPr dirty="0"/>
              <a:t> </a:t>
            </a:r>
            <a:r>
              <a:rPr dirty="0" err="1"/>
              <a:t>sensible</a:t>
            </a:r>
            <a:r>
              <a:rPr dirty="0"/>
              <a:t> </a:t>
            </a:r>
            <a:r>
              <a:rPr dirty="0" err="1"/>
              <a:t>norms</a:t>
            </a:r>
            <a:r>
              <a:rPr dirty="0"/>
              <a:t>,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rules</a:t>
            </a:r>
            <a:r>
              <a:rPr dirty="0"/>
              <a:t> </a:t>
            </a:r>
            <a:r>
              <a:rPr dirty="0" err="1"/>
              <a:t>still</a:t>
            </a:r>
            <a:r>
              <a:rPr dirty="0"/>
              <a:t> </a:t>
            </a:r>
            <a:r>
              <a:rPr dirty="0" err="1"/>
              <a:t>apply</a:t>
            </a:r>
            <a:r>
              <a:rPr dirty="0"/>
              <a:t> to </a:t>
            </a:r>
            <a:r>
              <a:rPr dirty="0" err="1"/>
              <a:t>him</a:t>
            </a:r>
            <a:r>
              <a:rPr dirty="0"/>
              <a:t>, he </a:t>
            </a:r>
            <a:r>
              <a:rPr dirty="0" err="1"/>
              <a:t>is</a:t>
            </a:r>
            <a:r>
              <a:rPr dirty="0"/>
              <a:t> just </a:t>
            </a:r>
            <a:r>
              <a:rPr dirty="0" err="1"/>
              <a:t>irrational</a:t>
            </a:r>
            <a:r>
              <a:rPr dirty="0"/>
              <a:t>.</a:t>
            </a:r>
          </a:p>
          <a:p>
            <a:pPr marL="880110" lvl="1" indent="-514350">
              <a:buFont typeface="Wingdings" charset="0"/>
              <a:buChar char="v"/>
              <a:defRPr lang="cs-CZ"/>
            </a:pPr>
            <a:r>
              <a:rPr dirty="0" err="1"/>
              <a:t>Who</a:t>
            </a:r>
            <a:r>
              <a:rPr dirty="0"/>
              <a:t> </a:t>
            </a:r>
            <a:r>
              <a:rPr dirty="0" err="1"/>
              <a:t>participates</a:t>
            </a:r>
            <a:r>
              <a:rPr dirty="0"/>
              <a:t> in </a:t>
            </a:r>
            <a:r>
              <a:rPr dirty="0" err="1"/>
              <a:t>it</a:t>
            </a:r>
            <a:r>
              <a:rPr dirty="0"/>
              <a:t>?</a:t>
            </a:r>
          </a:p>
          <a:p>
            <a:pPr marL="1154430" lvl="2" indent="-514350">
              <a:buFont typeface="Wingdings" charset="0"/>
              <a:buChar char="v"/>
              <a:defRPr lang="cs-CZ"/>
            </a:pPr>
            <a:r>
              <a:rPr dirty="0" err="1"/>
              <a:t>Some</a:t>
            </a:r>
            <a:r>
              <a:rPr dirty="0"/>
              <a:t> </a:t>
            </a:r>
            <a:r>
              <a:rPr dirty="0" err="1"/>
              <a:t>individuals</a:t>
            </a:r>
            <a:r>
              <a:rPr dirty="0"/>
              <a:t> </a:t>
            </a:r>
            <a:r>
              <a:rPr dirty="0" err="1"/>
              <a:t>cannot</a:t>
            </a:r>
            <a:r>
              <a:rPr dirty="0"/>
              <a:t> benefit </a:t>
            </a:r>
            <a:r>
              <a:rPr dirty="0" err="1"/>
              <a:t>us</a:t>
            </a:r>
            <a:r>
              <a:rPr dirty="0"/>
              <a:t>, so </a:t>
            </a:r>
            <a:r>
              <a:rPr dirty="0" err="1"/>
              <a:t>we</a:t>
            </a:r>
            <a:r>
              <a:rPr dirty="0"/>
              <a:t> </a:t>
            </a:r>
            <a:r>
              <a:rPr dirty="0" err="1"/>
              <a:t>may</a:t>
            </a:r>
            <a:r>
              <a:rPr dirty="0"/>
              <a:t> </a:t>
            </a:r>
            <a:r>
              <a:rPr dirty="0" err="1"/>
              <a:t>ignore</a:t>
            </a:r>
            <a:r>
              <a:rPr dirty="0"/>
              <a:t> </a:t>
            </a:r>
            <a:r>
              <a:rPr dirty="0" err="1"/>
              <a:t>their</a:t>
            </a:r>
            <a:r>
              <a:rPr dirty="0"/>
              <a:t> </a:t>
            </a:r>
            <a:r>
              <a:rPr dirty="0" err="1"/>
              <a:t>interest</a:t>
            </a:r>
            <a:r>
              <a:rPr dirty="0"/>
              <a:t> </a:t>
            </a:r>
            <a:r>
              <a:rPr dirty="0" err="1"/>
              <a:t>when</a:t>
            </a:r>
            <a:r>
              <a:rPr dirty="0"/>
              <a:t> </a:t>
            </a:r>
            <a:r>
              <a:rPr dirty="0" err="1"/>
              <a:t>designing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mutually</a:t>
            </a:r>
            <a:r>
              <a:rPr dirty="0"/>
              <a:t> </a:t>
            </a:r>
            <a:r>
              <a:rPr dirty="0" err="1"/>
              <a:t>beneficial</a:t>
            </a:r>
            <a:r>
              <a:rPr dirty="0"/>
              <a:t> </a:t>
            </a:r>
            <a:r>
              <a:rPr dirty="0" err="1" smtClean="0"/>
              <a:t>rules</a:t>
            </a:r>
            <a:r>
              <a:rPr dirty="0" smtClean="0"/>
              <a:t> (</a:t>
            </a:r>
            <a:r>
              <a:rPr dirty="0" err="1" smtClean="0"/>
              <a:t>Really</a:t>
            </a:r>
            <a:r>
              <a:rPr dirty="0" smtClean="0"/>
              <a:t>?)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IAj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lAkAAEA4AADwDQAAEAAAACYAAAAIAAAAASAAAAAAAAA="/>
              </a:ext>
            </a:extLst>
          </p:cNvSpPr>
          <p:nvPr>
            <p:ph type="title"/>
          </p:nvPr>
        </p:nvSpPr>
        <p:spPr>
          <a:xfrm>
            <a:off x="35560" y="1557020"/>
            <a:ext cx="9108440" cy="70866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Utilitarianism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-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Should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we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be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equally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concerned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for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everyone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? (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from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Rachels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 &amp; </a:t>
            </a:r>
            <a:r>
              <a:rPr lang="cs-CZ" sz="4400" dirty="0" err="1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Rachels</a:t>
            </a:r>
            <a:r>
              <a:rPr lang="cs-CZ" sz="4400" dirty="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kA0AALQ2AAAWOAAAEAAAACYAAAAIAAAAASAAAAAAAAA="/>
              </a:ext>
            </a:extLst>
          </p:cNvSpPr>
          <p:nvPr>
            <p:ph type="body" idx="1"/>
          </p:nvPr>
        </p:nvSpPr>
        <p:spPr>
          <a:xfrm>
            <a:off x="467360" y="2204720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  <a:defRPr lang="cs-CZ"/>
            </a:pPr>
            <a:endParaRPr/>
          </a:p>
          <a:p>
            <a:pPr marL="514350" indent="-514350">
              <a:buFontTx/>
              <a:buAutoNum type="arabicPeriod"/>
              <a:defRPr lang="cs-CZ"/>
            </a:pPr>
            <a:endParaRPr/>
          </a:p>
        </p:txBody>
      </p:sp>
      <p:sp>
        <p:nvSpPr>
          <p:cNvPr id="4" name="Obdélník 1"/>
          <p:cNvSpPr>
            <a:extLst>
              <a:ext uri="smNativeData">
                <pr:smNativeData xmlns:pr="smNativeData" xmlns:p14="http://schemas.microsoft.com/office/powerpoint/2010/main" xmlns="" val="SMDATA_13_oKuaXx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DM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ORAAAAE1AACeJQAAECAAACYAAAAIAAAA//////////8="/>
              </a:ext>
            </a:extLst>
          </p:cNvSpPr>
          <p:nvPr/>
        </p:nvSpPr>
        <p:spPr>
          <a:xfrm>
            <a:off x="251460" y="2637155"/>
            <a:ext cx="8364855" cy="34778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342900" indent="-342900">
              <a:buFont typeface="Wingdings" charset="0"/>
              <a:buChar char="v"/>
              <a:defRPr lang="en-US"/>
            </a:pPr>
            <a:r>
              <a:rPr lang="cs-CZ" sz="4400">
                <a:solidFill>
                  <a:srgbClr val="FFFFFF"/>
                </a:solidFill>
              </a:rPr>
              <a:t>That we should be is one of basic </a:t>
            </a:r>
          </a:p>
          <a:p>
            <a:pPr>
              <a:defRPr lang="en-US"/>
            </a:pPr>
            <a:r>
              <a:rPr lang="cs-CZ" sz="4400">
                <a:solidFill>
                  <a:srgbClr val="FFFFFF"/>
                </a:solidFill>
              </a:rPr>
              <a:t>    prescriptions of utilitarianism.</a:t>
            </a:r>
          </a:p>
          <a:p>
            <a:pPr marL="342900" indent="-342900">
              <a:buFont typeface="Wingdings" charset="0"/>
              <a:buChar char="v"/>
              <a:defRPr lang="en-US"/>
            </a:pPr>
            <a:r>
              <a:rPr lang="cs-CZ" sz="4400">
                <a:solidFill>
                  <a:srgbClr val="FFFFFF"/>
                </a:solidFill>
              </a:rPr>
              <a:t>Is it not too demanding?</a:t>
            </a:r>
          </a:p>
          <a:p>
            <a:pPr marL="342900" indent="-342900">
              <a:buFont typeface="Wingdings" charset="0"/>
              <a:buChar char="v"/>
              <a:defRPr lang="en-US"/>
            </a:pPr>
            <a:r>
              <a:rPr lang="cs-CZ" sz="4400">
                <a:solidFill>
                  <a:srgbClr val="FFFFFF"/>
                </a:solidFill>
              </a:rPr>
              <a:t>Would it not disrupt personal </a:t>
            </a:r>
          </a:p>
          <a:p>
            <a:pPr>
              <a:defRPr lang="en-US"/>
            </a:pPr>
            <a:r>
              <a:rPr lang="cs-CZ" sz="4400">
                <a:solidFill>
                  <a:srgbClr val="FFFFFF"/>
                </a:solidFill>
              </a:rPr>
              <a:t>    relations?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ea typeface="Times New Roman"/>
              </a:rPr>
              <a:t>Ludwig von Mises: Human Action. Introduction  and Chapter I "Acting Man" </a:t>
            </a:r>
            <a:endParaRPr lang="cs-CZ" dirty="0" smtClean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endParaRPr lang="cs-CZ" sz="3600" dirty="0">
              <a:latin typeface="Times New Roman"/>
              <a:ea typeface="Times New Roman"/>
            </a:endParaRPr>
          </a:p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Ludwig von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Mises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(1881 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4"/>
              </a:rPr>
              <a:t>–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1973)</a:t>
            </a: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  <a:hlinkClick r:id="rId4"/>
            </a:endParaRPr>
          </a:p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endParaRPr lang="cs-CZ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sz="2000" dirty="0" err="1" smtClean="0"/>
              <a:t>Mises</a:t>
            </a:r>
            <a:r>
              <a:rPr lang="cs-CZ" sz="2000" dirty="0" smtClean="0"/>
              <a:t> </a:t>
            </a:r>
            <a:r>
              <a:rPr lang="cs-CZ" sz="2000" dirty="0" err="1" smtClean="0"/>
              <a:t>belonged</a:t>
            </a:r>
            <a:r>
              <a:rPr lang="cs-CZ" sz="2000" dirty="0" smtClean="0"/>
              <a:t> to </a:t>
            </a:r>
            <a:r>
              <a:rPr lang="cs-CZ" sz="2000" dirty="0" err="1" smtClean="0"/>
              <a:t>the</a:t>
            </a:r>
            <a:r>
              <a:rPr lang="cs-CZ" sz="2000" dirty="0" smtClean="0"/>
              <a:t> 3rd </a:t>
            </a:r>
            <a:r>
              <a:rPr lang="cs-CZ" sz="2000" dirty="0" err="1" smtClean="0"/>
              <a:t>generation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Austrian</a:t>
            </a:r>
            <a:r>
              <a:rPr lang="cs-CZ" sz="2000" dirty="0" smtClean="0"/>
              <a:t> </a:t>
            </a:r>
            <a:r>
              <a:rPr lang="cs-CZ" sz="2000" dirty="0" err="1" smtClean="0"/>
              <a:t>School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Economics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He</a:t>
            </a:r>
            <a:r>
              <a:rPr lang="en-US" sz="2000" dirty="0" smtClean="0"/>
              <a:t> </a:t>
            </a:r>
            <a:r>
              <a:rPr lang="en-US" sz="2000" dirty="0"/>
              <a:t>emigrated from Austria to the United States in 1940</a:t>
            </a:r>
            <a:r>
              <a:rPr lang="en-US" sz="2000" dirty="0" smtClean="0"/>
              <a:t>. </a:t>
            </a:r>
            <a:r>
              <a:rPr lang="en-US" sz="2000" dirty="0"/>
              <a:t>Since the mid-20th century, libertarian movements have been strongly influenced by Mises's writings. Mises' student </a:t>
            </a:r>
            <a:r>
              <a:rPr lang="cs-CZ" sz="2000" dirty="0" smtClean="0"/>
              <a:t>Friedrich von Hayek </a:t>
            </a:r>
            <a:r>
              <a:rPr lang="en-US" sz="2000" dirty="0" smtClean="0"/>
              <a:t>viewed </a:t>
            </a:r>
            <a:r>
              <a:rPr lang="en-US" sz="2000" dirty="0"/>
              <a:t>Mises as one of the major figures in the revival of classical liberalism in the post-war </a:t>
            </a:r>
            <a:r>
              <a:rPr lang="en-US" sz="2000" dirty="0" smtClean="0"/>
              <a:t>era</a:t>
            </a:r>
            <a:r>
              <a:rPr lang="cs-CZ" sz="2000" dirty="0" smtClean="0"/>
              <a:t> and </a:t>
            </a:r>
            <a:r>
              <a:rPr lang="en-US" sz="2000" dirty="0" smtClean="0"/>
              <a:t>as </a:t>
            </a:r>
            <a:r>
              <a:rPr lang="en-US" sz="2000" dirty="0"/>
              <a:t>one of the best educated and informed men </a:t>
            </a:r>
            <a:r>
              <a:rPr lang="cs-CZ" sz="2000" dirty="0" smtClean="0"/>
              <a:t>he</a:t>
            </a:r>
            <a:r>
              <a:rPr lang="en-US" sz="2000" dirty="0" smtClean="0"/>
              <a:t> ha</a:t>
            </a:r>
            <a:r>
              <a:rPr lang="cs-CZ" sz="2000" dirty="0" smtClean="0"/>
              <a:t>d</a:t>
            </a:r>
            <a:r>
              <a:rPr lang="en-US" sz="2000" dirty="0" smtClean="0"/>
              <a:t> </a:t>
            </a:r>
            <a:r>
              <a:rPr lang="en-US" sz="2000" dirty="0"/>
              <a:t>ever </a:t>
            </a:r>
            <a:r>
              <a:rPr lang="en-US" sz="2000" dirty="0" smtClean="0"/>
              <a:t>known</a:t>
            </a:r>
            <a:r>
              <a:rPr lang="cs-CZ" sz="2000" dirty="0" smtClean="0"/>
              <a:t>.</a:t>
            </a:r>
          </a:p>
          <a:p>
            <a:r>
              <a:rPr lang="en-US" sz="2000" dirty="0" smtClean="0"/>
              <a:t>Mises's </a:t>
            </a:r>
            <a:r>
              <a:rPr lang="en-US" sz="2000" dirty="0"/>
              <a:t>seminars in Vienna fostered lively discussion among established economists there. The meetings were also visited by other important economists who happened to be traveling through Vienna.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839809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BhAAAA0QMAAGk4AAAuCAAAEAAAACYAAAAIAAAAASAAAAAAAAA="/>
              </a:ext>
            </a:extLst>
          </p:cNvSpPr>
          <p:nvPr>
            <p:ph type="title"/>
          </p:nvPr>
        </p:nvSpPr>
        <p:spPr>
          <a:xfrm>
            <a:off x="61595" y="620395"/>
            <a:ext cx="9108440" cy="709295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  <a:defRPr lang="cs-CZ"/>
            </a:pPr>
            <a:r>
              <a:rPr lang="cs-CZ" sz="4400">
                <a:solidFill>
                  <a:srgbClr val="FFFFFF"/>
                </a:solidFill>
                <a:latin typeface="Times New Roman" pitchFamily="1" charset="0"/>
                <a:ea typeface="Constantia" charset="0"/>
                <a:cs typeface="Constantia" charset="0"/>
              </a:rPr>
              <a:t>Christian Approach (from Rachels &amp; Rachels)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NDY+AQ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BvAgAAIgkAAEM2AACoMwAAEAAAACYAAAAIAAAAASAAAAAAAAA="/>
              </a:ext>
            </a:extLst>
          </p:cNvSpPr>
          <p:nvPr>
            <p:ph type="body" idx="1"/>
          </p:nvPr>
        </p:nvSpPr>
        <p:spPr>
          <a:xfrm>
            <a:off x="395605" y="1484630"/>
            <a:ext cx="8425180" cy="69126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v"/>
              <a:defRPr lang="cs-CZ"/>
            </a:pPr>
            <a:r>
              <a:rPr dirty="0" err="1" smtClean="0"/>
              <a:t>The</a:t>
            </a:r>
            <a:r>
              <a:rPr dirty="0" smtClean="0"/>
              <a:t> </a:t>
            </a:r>
            <a:r>
              <a:rPr dirty="0"/>
              <a:t>Divine </a:t>
            </a:r>
            <a:r>
              <a:rPr dirty="0" err="1"/>
              <a:t>Command</a:t>
            </a:r>
            <a:r>
              <a:rPr dirty="0"/>
              <a:t> </a:t>
            </a:r>
            <a:r>
              <a:rPr dirty="0" err="1" smtClean="0"/>
              <a:t>Theory</a:t>
            </a:r>
            <a:endParaRPr dirty="0" smtClean="0"/>
          </a:p>
          <a:p>
            <a:pPr marL="0" indent="0">
              <a:buNone/>
              <a:defRPr lang="cs-CZ"/>
            </a:pPr>
            <a:endParaRPr dirty="0"/>
          </a:p>
          <a:p>
            <a:pPr lvl="1">
              <a:buFont typeface="Wingdings" panose="05000000000000000000" pitchFamily="2" charset="2"/>
              <a:buChar char="v"/>
              <a:defRPr lang="cs-CZ"/>
            </a:pPr>
            <a:r>
              <a:rPr dirty="0" err="1" smtClean="0"/>
              <a:t>Advantage</a:t>
            </a:r>
            <a:r>
              <a:rPr dirty="0" smtClean="0"/>
              <a:t>: A </a:t>
            </a:r>
            <a:r>
              <a:rPr dirty="0" err="1" smtClean="0"/>
              <a:t>firm</a:t>
            </a:r>
            <a:r>
              <a:rPr dirty="0" smtClean="0"/>
              <a:t> </a:t>
            </a:r>
            <a:r>
              <a:rPr dirty="0" err="1" smtClean="0"/>
              <a:t>fundamental</a:t>
            </a:r>
            <a:r>
              <a:rPr dirty="0" smtClean="0"/>
              <a:t> </a:t>
            </a:r>
            <a:r>
              <a:rPr dirty="0" err="1" smtClean="0"/>
              <a:t>for</a:t>
            </a:r>
            <a:r>
              <a:rPr dirty="0" smtClean="0"/>
              <a:t> </a:t>
            </a:r>
            <a:r>
              <a:rPr dirty="0" err="1" smtClean="0"/>
              <a:t>opinion</a:t>
            </a:r>
            <a:endParaRPr dirty="0"/>
          </a:p>
          <a:p>
            <a:pPr lvl="1">
              <a:buFont typeface="Wingdings" panose="05000000000000000000" pitchFamily="2" charset="2"/>
              <a:buChar char="v"/>
              <a:defRPr lang="cs-CZ"/>
            </a:pPr>
            <a:r>
              <a:rPr dirty="0" err="1" smtClean="0"/>
              <a:t>Problems</a:t>
            </a:r>
            <a:endParaRPr dirty="0" smtClean="0"/>
          </a:p>
          <a:p>
            <a:pPr lvl="2">
              <a:buFont typeface="Wingdings" panose="05000000000000000000" pitchFamily="2" charset="2"/>
              <a:buChar char="v"/>
              <a:defRPr lang="cs-CZ"/>
            </a:pP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belief</a:t>
            </a:r>
            <a:r>
              <a:rPr lang="cs-CZ" dirty="0" smtClean="0"/>
              <a:t>, non on </a:t>
            </a:r>
            <a:r>
              <a:rPr lang="cs-CZ" dirty="0" err="1" smtClean="0"/>
              <a:t>reason</a:t>
            </a:r>
            <a:endParaRPr dirty="0"/>
          </a:p>
          <a:p>
            <a:pPr lvl="2">
              <a:buFont typeface="Wingdings" panose="05000000000000000000" pitchFamily="2" charset="2"/>
              <a:buChar char="v"/>
              <a:defRPr lang="cs-CZ"/>
            </a:pPr>
            <a:r>
              <a:rPr dirty="0"/>
              <a:t>Plato – dialog „</a:t>
            </a:r>
            <a:r>
              <a:rPr dirty="0" err="1"/>
              <a:t>Euthyphro</a:t>
            </a:r>
            <a:r>
              <a:rPr dirty="0"/>
              <a:t>“: </a:t>
            </a:r>
          </a:p>
          <a:p>
            <a:pPr lvl="3">
              <a:buFont typeface="Wingdings" panose="05000000000000000000" pitchFamily="2" charset="2"/>
              <a:buChar char="v"/>
              <a:defRPr lang="cs-CZ"/>
            </a:pPr>
            <a:r>
              <a:rPr dirty="0" err="1"/>
              <a:t>Is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right</a:t>
            </a:r>
            <a:r>
              <a:rPr dirty="0"/>
              <a:t> </a:t>
            </a:r>
            <a:r>
              <a:rPr dirty="0" err="1"/>
              <a:t>conduct</a:t>
            </a:r>
            <a:r>
              <a:rPr dirty="0"/>
              <a:t> </a:t>
            </a:r>
            <a:r>
              <a:rPr dirty="0" err="1"/>
              <a:t>right</a:t>
            </a:r>
            <a:r>
              <a:rPr dirty="0"/>
              <a:t> </a:t>
            </a:r>
            <a:r>
              <a:rPr dirty="0" err="1"/>
              <a:t>because</a:t>
            </a:r>
            <a:r>
              <a:rPr dirty="0"/>
              <a:t> </a:t>
            </a:r>
            <a:r>
              <a:rPr dirty="0" err="1"/>
              <a:t>God</a:t>
            </a:r>
            <a:r>
              <a:rPr dirty="0"/>
              <a:t> </a:t>
            </a:r>
            <a:r>
              <a:rPr dirty="0" err="1"/>
              <a:t>commands</a:t>
            </a:r>
            <a:r>
              <a:rPr dirty="0"/>
              <a:t> </a:t>
            </a:r>
            <a:r>
              <a:rPr dirty="0" err="1"/>
              <a:t>it</a:t>
            </a:r>
            <a:r>
              <a:rPr dirty="0"/>
              <a:t>?</a:t>
            </a:r>
          </a:p>
          <a:p>
            <a:pPr lvl="3">
              <a:buFont typeface="Wingdings" panose="05000000000000000000" pitchFamily="2" charset="2"/>
              <a:buChar char="v"/>
              <a:defRPr lang="cs-CZ"/>
            </a:pPr>
            <a:r>
              <a:rPr dirty="0" err="1"/>
              <a:t>Does</a:t>
            </a:r>
            <a:r>
              <a:rPr dirty="0"/>
              <a:t> </a:t>
            </a:r>
            <a:r>
              <a:rPr dirty="0" err="1"/>
              <a:t>God</a:t>
            </a:r>
            <a:r>
              <a:rPr dirty="0"/>
              <a:t> </a:t>
            </a:r>
            <a:r>
              <a:rPr dirty="0" err="1"/>
              <a:t>command</a:t>
            </a:r>
            <a:r>
              <a:rPr dirty="0"/>
              <a:t> </a:t>
            </a:r>
            <a:r>
              <a:rPr dirty="0" err="1"/>
              <a:t>some</a:t>
            </a:r>
            <a:r>
              <a:rPr dirty="0"/>
              <a:t> </a:t>
            </a:r>
            <a:r>
              <a:rPr dirty="0" err="1"/>
              <a:t>conduct</a:t>
            </a:r>
            <a:r>
              <a:rPr dirty="0"/>
              <a:t> </a:t>
            </a:r>
            <a:r>
              <a:rPr dirty="0" err="1"/>
              <a:t>because</a:t>
            </a:r>
            <a:r>
              <a:rPr dirty="0"/>
              <a:t> </a:t>
            </a:r>
            <a:r>
              <a:rPr dirty="0" err="1"/>
              <a:t>it</a:t>
            </a:r>
            <a:r>
              <a:rPr dirty="0"/>
              <a:t> </a:t>
            </a:r>
            <a:r>
              <a:rPr dirty="0" err="1"/>
              <a:t>is</a:t>
            </a:r>
            <a:r>
              <a:rPr dirty="0"/>
              <a:t> </a:t>
            </a:r>
            <a:r>
              <a:rPr dirty="0" err="1"/>
              <a:t>right</a:t>
            </a:r>
            <a:r>
              <a:rPr dirty="0" smtClean="0"/>
              <a:t>?</a:t>
            </a:r>
          </a:p>
          <a:p>
            <a:pPr marL="978535" lvl="3" indent="0">
              <a:buNone/>
              <a:defRPr lang="cs-CZ"/>
            </a:pPr>
            <a:endParaRPr dirty="0"/>
          </a:p>
          <a:p>
            <a:pPr>
              <a:buFont typeface="Wingdings" panose="05000000000000000000" pitchFamily="2" charset="2"/>
              <a:buChar char="v"/>
              <a:defRPr lang="cs-CZ"/>
            </a:pPr>
            <a:r>
              <a:rPr dirty="0" err="1" smtClean="0"/>
              <a:t>The</a:t>
            </a:r>
            <a:r>
              <a:rPr dirty="0" smtClean="0"/>
              <a:t> </a:t>
            </a:r>
            <a:r>
              <a:rPr dirty="0" err="1"/>
              <a:t>Theory</a:t>
            </a:r>
            <a:r>
              <a:rPr dirty="0"/>
              <a:t> </a:t>
            </a:r>
            <a:r>
              <a:rPr dirty="0" err="1"/>
              <a:t>of</a:t>
            </a:r>
            <a:r>
              <a:rPr dirty="0"/>
              <a:t> Natural </a:t>
            </a:r>
            <a:r>
              <a:rPr dirty="0" err="1" smtClean="0"/>
              <a:t>Law</a:t>
            </a:r>
            <a:r>
              <a:rPr dirty="0" smtClean="0"/>
              <a:t> (</a:t>
            </a:r>
            <a:r>
              <a:rPr dirty="0" err="1" smtClean="0"/>
              <a:t>applied</a:t>
            </a:r>
            <a:r>
              <a:rPr dirty="0" smtClean="0"/>
              <a:t> to </a:t>
            </a:r>
            <a:r>
              <a:rPr dirty="0" err="1" smtClean="0"/>
              <a:t>helping</a:t>
            </a:r>
            <a:r>
              <a:rPr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  <a:defRPr lang="cs-CZ"/>
            </a:pPr>
            <a:r>
              <a:rPr lang="cs-CZ" dirty="0" err="1" smtClean="0"/>
              <a:t>People</a:t>
            </a:r>
            <a:r>
              <a:rPr lang="cs-CZ" dirty="0" smtClean="0"/>
              <a:t> are </a:t>
            </a:r>
            <a:r>
              <a:rPr lang="cs-CZ" dirty="0" err="1" smtClean="0"/>
              <a:t>naturally</a:t>
            </a:r>
            <a:r>
              <a:rPr lang="cs-CZ" dirty="0" smtClean="0"/>
              <a:t> </a:t>
            </a:r>
            <a:r>
              <a:rPr lang="cs-CZ" dirty="0" err="1" smtClean="0"/>
              <a:t>caring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endParaRPr dirty="0"/>
          </a:p>
          <a:p>
            <a:pPr marL="0" indent="0">
              <a:buNone/>
              <a:defRPr lang="cs-CZ"/>
            </a:pPr>
            <a:endParaRPr dirty="0"/>
          </a:p>
          <a:p>
            <a:pPr marL="0" indent="0">
              <a:buNone/>
              <a:defRPr lang="cs-CZ"/>
            </a:pPr>
            <a:endParaRPr dirty="0"/>
          </a:p>
          <a:p>
            <a:pPr lvl="2">
              <a:buFont typeface="Wingdings" charset="0"/>
              <a:buChar char="v"/>
              <a:defRPr lang="cs-CZ"/>
            </a:pPr>
            <a:endParaRPr dirty="0"/>
          </a:p>
          <a:p>
            <a:pPr marL="0" indent="0">
              <a:buNone/>
              <a:defRPr lang="cs-CZ"/>
            </a:pPr>
            <a:r>
              <a:rPr dirty="0"/>
              <a:t>		</a:t>
            </a:r>
          </a:p>
          <a:p>
            <a:pPr marL="514350" indent="-514350">
              <a:buFontTx/>
              <a:buAutoNum type="arabicPeriod"/>
              <a:defRPr lang="cs-CZ"/>
            </a:pPr>
            <a:endParaRPr dirty="0"/>
          </a:p>
        </p:txBody>
      </p:sp>
      <p:sp>
        <p:nvSpPr>
          <p:cNvPr id="4" name="Obdélník 1"/>
          <p:cNvSpPr>
            <a:extLst>
              <a:ext uri="smNativeData">
                <pr:smNativeData xmlns:pr="smNativeData" xmlns:p14="http://schemas.microsoft.com/office/powerpoint/2010/main" xmlns="" val="SMDATA_13_oKuaXx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PBIiQc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ORAAAMgFAAD0FAAAECAAACYAAAAIAAAA//////////8="/>
              </a:ext>
            </a:extLst>
          </p:cNvSpPr>
          <p:nvPr/>
        </p:nvSpPr>
        <p:spPr>
          <a:xfrm>
            <a:off x="251460" y="2637155"/>
            <a:ext cx="688340" cy="7689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342900" indent="-342900">
              <a:buFont typeface="Wingdings" charset="0"/>
              <a:buChar char="v"/>
              <a:defRPr lang="en-US"/>
            </a:pPr>
            <a:endParaRPr lang="cs-CZ" sz="4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Migration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930" y="1196752"/>
            <a:ext cx="89261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smtClean="0"/>
              <a:t>Let </a:t>
            </a:r>
            <a:r>
              <a:rPr lang="cs-CZ" sz="4400" dirty="0" err="1" smtClean="0"/>
              <a:t>us</a:t>
            </a:r>
            <a:r>
              <a:rPr lang="cs-CZ" sz="4400" dirty="0" smtClean="0"/>
              <a:t> </a:t>
            </a:r>
            <a:r>
              <a:rPr lang="cs-CZ" sz="4400" dirty="0" err="1" smtClean="0"/>
              <a:t>try</a:t>
            </a:r>
            <a:r>
              <a:rPr lang="cs-CZ" sz="4400" dirty="0" smtClean="0"/>
              <a:t> to </a:t>
            </a:r>
            <a:r>
              <a:rPr lang="cs-CZ" sz="4400" dirty="0" err="1" smtClean="0"/>
              <a:t>formulate</a:t>
            </a:r>
            <a:r>
              <a:rPr lang="cs-CZ" sz="4400" dirty="0" smtClean="0"/>
              <a:t> </a:t>
            </a:r>
            <a:r>
              <a:rPr lang="cs-CZ" sz="4400" dirty="0" err="1" smtClean="0"/>
              <a:t>some</a:t>
            </a:r>
            <a:r>
              <a:rPr lang="cs-CZ" sz="4400" dirty="0" smtClean="0"/>
              <a:t> </a:t>
            </a:r>
            <a:r>
              <a:rPr lang="cs-CZ" sz="4400" dirty="0" err="1" smtClean="0"/>
              <a:t>tylized</a:t>
            </a:r>
            <a:r>
              <a:rPr lang="cs-CZ" sz="4400" dirty="0" smtClean="0"/>
              <a:t> </a:t>
            </a:r>
            <a:r>
              <a:rPr lang="cs-CZ" sz="4400" dirty="0" err="1" smtClean="0"/>
              <a:t>facts</a:t>
            </a:r>
            <a:r>
              <a:rPr lang="cs-CZ" sz="4400" dirty="0" smtClean="0"/>
              <a:t>:</a:t>
            </a:r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Migration</a:t>
            </a:r>
            <a:r>
              <a:rPr lang="cs-CZ" sz="4400" dirty="0" smtClean="0"/>
              <a:t> in </a:t>
            </a:r>
            <a:r>
              <a:rPr lang="cs-CZ" sz="4400" dirty="0" err="1" smtClean="0"/>
              <a:t>space</a:t>
            </a:r>
            <a:r>
              <a:rPr lang="cs-CZ" sz="4400" dirty="0" smtClean="0"/>
              <a:t> and </a:t>
            </a:r>
            <a:r>
              <a:rPr lang="cs-CZ" sz="4400" dirty="0" err="1" smtClean="0"/>
              <a:t>time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Causes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migration</a:t>
            </a:r>
            <a:endParaRPr lang="cs-CZ" sz="4400" dirty="0" smtClean="0"/>
          </a:p>
          <a:p>
            <a:pPr marL="971550" lvl="1" indent="-514350">
              <a:buFont typeface="Wingdings" panose="05000000000000000000" pitchFamily="2" charset="2"/>
              <a:buChar char="v"/>
            </a:pPr>
            <a:r>
              <a:rPr lang="cs-CZ" sz="4400" dirty="0"/>
              <a:t> </a:t>
            </a:r>
            <a:r>
              <a:rPr lang="cs-CZ" sz="4400" dirty="0" err="1" smtClean="0"/>
              <a:t>Impacts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migration</a:t>
            </a:r>
            <a:endParaRPr lang="cs-CZ" sz="4400" dirty="0" smtClean="0"/>
          </a:p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cs-CZ" sz="4400" dirty="0" err="1" smtClean="0"/>
              <a:t>There</a:t>
            </a:r>
            <a:r>
              <a:rPr lang="cs-CZ" sz="4400" dirty="0" smtClean="0"/>
              <a:t> </a:t>
            </a:r>
            <a:r>
              <a:rPr lang="cs-CZ" sz="4400" dirty="0" err="1" smtClean="0"/>
              <a:t>is</a:t>
            </a:r>
            <a:r>
              <a:rPr lang="cs-CZ" sz="4400" dirty="0" smtClean="0"/>
              <a:t> a lot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different</a:t>
            </a:r>
            <a:r>
              <a:rPr lang="cs-CZ" sz="4400" dirty="0" smtClean="0"/>
              <a:t> </a:t>
            </a:r>
            <a:r>
              <a:rPr lang="cs-CZ" sz="4400" dirty="0" err="1" smtClean="0"/>
              <a:t>migration</a:t>
            </a:r>
            <a:r>
              <a:rPr lang="cs-CZ" sz="4400" dirty="0" smtClean="0"/>
              <a:t> </a:t>
            </a:r>
            <a:r>
              <a:rPr lang="cs-CZ" sz="4400" dirty="0" err="1" smtClean="0"/>
              <a:t>reports</a:t>
            </a:r>
            <a:r>
              <a:rPr lang="cs-CZ" sz="4400" dirty="0" smtClean="0"/>
              <a:t> on web </a:t>
            </a:r>
            <a:r>
              <a:rPr lang="cs-CZ" sz="4400" dirty="0" err="1" smtClean="0"/>
              <a:t>for</a:t>
            </a:r>
            <a:r>
              <a:rPr lang="cs-CZ" sz="4400" dirty="0" smtClean="0"/>
              <a:t> </a:t>
            </a:r>
            <a:r>
              <a:rPr lang="cs-CZ" sz="4400" dirty="0" err="1" smtClean="0"/>
              <a:t>detailed</a:t>
            </a:r>
            <a:r>
              <a:rPr lang="cs-CZ" sz="4400" dirty="0" smtClean="0"/>
              <a:t> </a:t>
            </a:r>
            <a:r>
              <a:rPr lang="cs-CZ" sz="4400" dirty="0" err="1" smtClean="0"/>
              <a:t>information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001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Migration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351508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err="1" smtClean="0"/>
              <a:t>Immigration</a:t>
            </a:r>
            <a:r>
              <a:rPr lang="cs-CZ" sz="2800" dirty="0" smtClean="0"/>
              <a:t> </a:t>
            </a:r>
            <a:r>
              <a:rPr lang="cs-CZ" sz="2800" dirty="0" err="1" smtClean="0"/>
              <a:t>into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EU – </a:t>
            </a:r>
            <a:r>
              <a:rPr lang="cs-CZ" sz="2800" dirty="0" err="1" smtClean="0"/>
              <a:t>specification</a:t>
            </a:r>
            <a:r>
              <a:rPr lang="cs-CZ" sz="2800" dirty="0" smtClean="0"/>
              <a:t>, </a:t>
            </a:r>
            <a:r>
              <a:rPr lang="cs-CZ" sz="2800" dirty="0" err="1" smtClean="0"/>
              <a:t>political</a:t>
            </a:r>
            <a:r>
              <a:rPr lang="cs-CZ" sz="2800" dirty="0" smtClean="0"/>
              <a:t>, </a:t>
            </a:r>
            <a:r>
              <a:rPr lang="cs-CZ" sz="2800" dirty="0" err="1" smtClean="0"/>
              <a:t>legal</a:t>
            </a:r>
            <a:r>
              <a:rPr lang="cs-CZ" sz="2800" dirty="0" smtClean="0"/>
              <a:t> and </a:t>
            </a:r>
            <a:r>
              <a:rPr lang="cs-CZ" sz="2800" dirty="0" err="1" smtClean="0"/>
              <a:t>economic</a:t>
            </a:r>
            <a:r>
              <a:rPr lang="cs-CZ" sz="2800" dirty="0" smtClean="0"/>
              <a:t> </a:t>
            </a:r>
            <a:r>
              <a:rPr lang="cs-CZ" sz="2800" dirty="0" err="1" smtClean="0"/>
              <a:t>context</a:t>
            </a:r>
            <a:endParaRPr lang="cs-CZ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In </a:t>
            </a:r>
            <a:r>
              <a:rPr lang="cs-CZ" sz="2800" dirty="0" err="1" smtClean="0"/>
              <a:t>the</a:t>
            </a:r>
            <a:r>
              <a:rPr lang="cs-CZ" sz="2800" dirty="0" smtClean="0"/>
              <a:t> case </a:t>
            </a:r>
            <a:r>
              <a:rPr lang="cs-CZ" sz="2800" dirty="0" err="1" smtClean="0"/>
              <a:t>there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immigration</a:t>
            </a:r>
            <a:r>
              <a:rPr lang="cs-CZ" sz="2800" dirty="0" smtClean="0"/>
              <a:t> </a:t>
            </a:r>
            <a:r>
              <a:rPr lang="cs-CZ" sz="2800" dirty="0" err="1" smtClean="0"/>
              <a:t>problem</a:t>
            </a:r>
            <a:r>
              <a:rPr lang="cs-CZ" sz="2800" dirty="0" smtClean="0"/>
              <a:t> in </a:t>
            </a:r>
            <a:r>
              <a:rPr lang="cs-CZ" sz="2800" dirty="0" err="1" smtClean="0"/>
              <a:t>Europe</a:t>
            </a:r>
            <a:r>
              <a:rPr lang="cs-CZ" sz="2800" dirty="0" smtClean="0"/>
              <a:t>,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policies</a:t>
            </a:r>
            <a:r>
              <a:rPr lang="cs-CZ" sz="2800" dirty="0" smtClean="0"/>
              <a:t> – </a:t>
            </a:r>
            <a:r>
              <a:rPr lang="cs-CZ" sz="2800" dirty="0" err="1" smtClean="0"/>
              <a:t>if</a:t>
            </a:r>
            <a:r>
              <a:rPr lang="cs-CZ" sz="2800" dirty="0" smtClean="0"/>
              <a:t> </a:t>
            </a:r>
            <a:r>
              <a:rPr lang="cs-CZ" sz="2800" dirty="0" err="1" smtClean="0"/>
              <a:t>any</a:t>
            </a:r>
            <a:r>
              <a:rPr lang="cs-CZ" sz="2800" dirty="0" smtClean="0"/>
              <a:t> - </a:t>
            </a:r>
            <a:r>
              <a:rPr lang="cs-CZ" sz="2800" dirty="0" err="1" smtClean="0"/>
              <a:t>could</a:t>
            </a:r>
            <a:r>
              <a:rPr lang="cs-CZ" sz="2800" dirty="0" smtClean="0"/>
              <a:t> </a:t>
            </a:r>
            <a:r>
              <a:rPr lang="cs-CZ" sz="2800" dirty="0" err="1" smtClean="0"/>
              <a:t>be</a:t>
            </a:r>
            <a:r>
              <a:rPr lang="cs-CZ" sz="2800" dirty="0" smtClean="0"/>
              <a:t> </a:t>
            </a:r>
            <a:r>
              <a:rPr lang="cs-CZ" sz="2800" dirty="0" err="1" smtClean="0"/>
              <a:t>used</a:t>
            </a:r>
            <a:r>
              <a:rPr lang="cs-CZ" sz="2800" dirty="0" smtClean="0"/>
              <a:t> to </a:t>
            </a:r>
            <a:r>
              <a:rPr lang="cs-CZ" sz="2800" dirty="0" err="1" smtClean="0"/>
              <a:t>solve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problem</a:t>
            </a:r>
            <a:r>
              <a:rPr lang="cs-CZ" sz="2800" dirty="0" smtClean="0"/>
              <a:t> and </a:t>
            </a:r>
            <a:r>
              <a:rPr lang="cs-CZ" sz="2800" dirty="0" err="1" smtClean="0"/>
              <a:t>how</a:t>
            </a:r>
            <a:r>
              <a:rPr lang="cs-CZ" sz="2800" dirty="0" smtClean="0"/>
              <a:t> </a:t>
            </a: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assess</a:t>
            </a:r>
            <a:r>
              <a:rPr lang="cs-CZ" sz="2800" dirty="0" smtClean="0"/>
              <a:t> </a:t>
            </a:r>
            <a:r>
              <a:rPr lang="cs-CZ" sz="2800" dirty="0" err="1" smtClean="0"/>
              <a:t>suggested</a:t>
            </a:r>
            <a:r>
              <a:rPr lang="cs-CZ" sz="2800" dirty="0" smtClean="0"/>
              <a:t> </a:t>
            </a:r>
            <a:r>
              <a:rPr lang="cs-CZ" sz="2800" dirty="0" err="1" smtClean="0"/>
              <a:t>policies</a:t>
            </a:r>
            <a:r>
              <a:rPr lang="cs-CZ" sz="2800" dirty="0"/>
              <a:t>?</a:t>
            </a:r>
            <a:endParaRPr lang="cs-CZ" sz="2800" dirty="0" smtClean="0"/>
          </a:p>
          <a:p>
            <a:pPr lvl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99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748" y="127841"/>
            <a:ext cx="9108504" cy="1004999"/>
          </a:xfrm>
        </p:spPr>
        <p:txBody>
          <a:bodyPr>
            <a:normAutofit fontScale="90000"/>
          </a:bodyPr>
          <a:lstStyle/>
          <a:p>
            <a:pPr marL="514350" lvl="0" indent="-514350" algn="ctr" eaLnBrk="0" fontAlgn="base" hangingPunct="0">
              <a:spcAft>
                <a:spcPct val="0"/>
              </a:spcAft>
            </a:pP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Immigration</a:t>
            </a:r>
            <a:r>
              <a:rPr kumimoji="1" lang="cs-CZ" sz="36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problem</a:t>
            </a:r>
            <a:r>
              <a:rPr kumimoji="1" lang="cs-CZ" sz="36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in </a:t>
            </a: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the</a:t>
            </a:r>
            <a:r>
              <a:rPr kumimoji="1" lang="cs-CZ" sz="36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EU – </a:t>
            </a: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specification</a:t>
            </a:r>
            <a:r>
              <a:rPr kumimoji="1" lang="cs-CZ" sz="36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political</a:t>
            </a:r>
            <a:r>
              <a:rPr kumimoji="1" lang="cs-CZ" sz="36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legal</a:t>
            </a:r>
            <a:r>
              <a:rPr kumimoji="1" lang="cs-CZ" sz="36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and </a:t>
            </a: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economic</a:t>
            </a:r>
            <a:r>
              <a:rPr kumimoji="1" lang="cs-CZ" sz="36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6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context</a:t>
            </a:r>
            <a:endParaRPr kumimoji="1" lang="cs-CZ" sz="3600" dirty="0">
              <a:solidFill>
                <a:prstClr val="white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08355" y="1173158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err="1" smtClean="0"/>
              <a:t>Summary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in-</a:t>
            </a:r>
            <a:r>
              <a:rPr lang="cs-CZ" sz="2800" dirty="0" err="1" smtClean="0"/>
              <a:t>class</a:t>
            </a:r>
            <a:r>
              <a:rPr lang="cs-CZ" sz="2800" dirty="0" smtClean="0"/>
              <a:t> </a:t>
            </a:r>
            <a:r>
              <a:rPr lang="cs-CZ" sz="2800" dirty="0" err="1" smtClean="0"/>
              <a:t>discussion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previous</a:t>
            </a:r>
            <a:r>
              <a:rPr lang="cs-CZ" sz="2800" dirty="0" smtClean="0"/>
              <a:t> </a:t>
            </a:r>
            <a:r>
              <a:rPr lang="cs-CZ" sz="2800" dirty="0" err="1" smtClean="0"/>
              <a:t>years</a:t>
            </a:r>
            <a:r>
              <a:rPr lang="cs-CZ" sz="2800" dirty="0" smtClean="0"/>
              <a:t>: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800" dirty="0" err="1" smtClean="0"/>
              <a:t>Both</a:t>
            </a:r>
            <a:r>
              <a:rPr lang="cs-CZ" sz="2800" dirty="0" smtClean="0"/>
              <a:t> </a:t>
            </a:r>
            <a:r>
              <a:rPr lang="cs-CZ" sz="2800" dirty="0" err="1" smtClean="0"/>
              <a:t>push</a:t>
            </a:r>
            <a:r>
              <a:rPr lang="cs-CZ" sz="2800" dirty="0" smtClean="0"/>
              <a:t> </a:t>
            </a:r>
            <a:r>
              <a:rPr lang="cs-CZ" sz="2800" dirty="0" err="1" smtClean="0"/>
              <a:t>factor</a:t>
            </a:r>
            <a:r>
              <a:rPr lang="cs-CZ" sz="2800" dirty="0" smtClean="0"/>
              <a:t> (</a:t>
            </a:r>
            <a:r>
              <a:rPr lang="cs-CZ" sz="2800" dirty="0" err="1" smtClean="0"/>
              <a:t>e.g</a:t>
            </a:r>
            <a:r>
              <a:rPr lang="cs-CZ" sz="2800" dirty="0" smtClean="0"/>
              <a:t>. </a:t>
            </a:r>
            <a:r>
              <a:rPr lang="cs-CZ" sz="2800" dirty="0" err="1" smtClean="0"/>
              <a:t>war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country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origin</a:t>
            </a:r>
            <a:r>
              <a:rPr lang="cs-CZ" sz="2800" dirty="0" smtClean="0"/>
              <a:t>) and </a:t>
            </a:r>
            <a:r>
              <a:rPr lang="cs-CZ" sz="2800" dirty="0" err="1" smtClean="0"/>
              <a:t>pull</a:t>
            </a:r>
            <a:r>
              <a:rPr lang="cs-CZ" sz="2800" dirty="0" smtClean="0"/>
              <a:t> </a:t>
            </a:r>
            <a:r>
              <a:rPr lang="cs-CZ" sz="2800" dirty="0" err="1" smtClean="0"/>
              <a:t>factors</a:t>
            </a:r>
            <a:r>
              <a:rPr lang="cs-CZ" sz="2800" dirty="0" smtClean="0"/>
              <a:t> (</a:t>
            </a:r>
            <a:r>
              <a:rPr lang="cs-CZ" sz="2800" dirty="0" err="1" smtClean="0"/>
              <a:t>e.g</a:t>
            </a:r>
            <a:r>
              <a:rPr lang="cs-CZ" sz="2800" dirty="0" smtClean="0"/>
              <a:t>. </a:t>
            </a:r>
            <a:r>
              <a:rPr lang="cs-CZ" sz="2800" dirty="0" err="1" smtClean="0"/>
              <a:t>better</a:t>
            </a:r>
            <a:r>
              <a:rPr lang="cs-CZ" sz="2800" dirty="0" smtClean="0"/>
              <a:t> </a:t>
            </a:r>
            <a:r>
              <a:rPr lang="cs-CZ" sz="2800" dirty="0" err="1" smtClean="0"/>
              <a:t>economic</a:t>
            </a:r>
            <a:r>
              <a:rPr lang="cs-CZ" sz="2800" dirty="0" smtClean="0"/>
              <a:t> </a:t>
            </a:r>
            <a:r>
              <a:rPr lang="cs-CZ" sz="2800" dirty="0" err="1" smtClean="0"/>
              <a:t>conditions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target</a:t>
            </a:r>
            <a:r>
              <a:rPr lang="cs-CZ" sz="2800" dirty="0" smtClean="0"/>
              <a:t> country) are </a:t>
            </a:r>
            <a:r>
              <a:rPr lang="cs-CZ" sz="2800" dirty="0" err="1" smtClean="0"/>
              <a:t>present</a:t>
            </a:r>
            <a:r>
              <a:rPr lang="cs-CZ" sz="2800" dirty="0" smtClean="0"/>
              <a:t> and are </a:t>
            </a:r>
            <a:r>
              <a:rPr lang="cs-CZ" sz="2800" dirty="0" err="1" smtClean="0"/>
              <a:t>difficult</a:t>
            </a:r>
            <a:r>
              <a:rPr lang="cs-CZ" sz="2800" dirty="0" smtClean="0"/>
              <a:t> to </a:t>
            </a:r>
            <a:r>
              <a:rPr lang="cs-CZ" sz="2800" dirty="0" err="1" smtClean="0"/>
              <a:t>distinguish</a:t>
            </a:r>
            <a:r>
              <a:rPr lang="cs-CZ" sz="2800" dirty="0" smtClean="0"/>
              <a:t> in </a:t>
            </a:r>
            <a:r>
              <a:rPr lang="cs-CZ" sz="2800" dirty="0" err="1" smtClean="0"/>
              <a:t>individual</a:t>
            </a:r>
            <a:r>
              <a:rPr lang="cs-CZ" sz="2800" dirty="0" smtClean="0"/>
              <a:t> </a:t>
            </a:r>
            <a:r>
              <a:rPr lang="cs-CZ" sz="2800" dirty="0" err="1" smtClean="0"/>
              <a:t>cases</a:t>
            </a:r>
            <a:r>
              <a:rPr lang="cs-CZ" sz="2800" dirty="0" smtClean="0"/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800" dirty="0" err="1" smtClean="0"/>
              <a:t>Important</a:t>
            </a:r>
            <a:r>
              <a:rPr lang="cs-CZ" sz="2800" dirty="0" smtClean="0"/>
              <a:t> </a:t>
            </a:r>
            <a:r>
              <a:rPr lang="cs-CZ" sz="2800" dirty="0" err="1"/>
              <a:t>distinction</a:t>
            </a:r>
            <a:r>
              <a:rPr lang="cs-CZ" sz="2800" dirty="0"/>
              <a:t> </a:t>
            </a:r>
            <a:r>
              <a:rPr lang="cs-CZ" sz="2800" dirty="0" err="1"/>
              <a:t>between</a:t>
            </a:r>
            <a:r>
              <a:rPr lang="cs-CZ" sz="2800" dirty="0"/>
              <a:t> </a:t>
            </a:r>
            <a:r>
              <a:rPr lang="cs-CZ" sz="2800" dirty="0" err="1"/>
              <a:t>asylum</a:t>
            </a:r>
            <a:r>
              <a:rPr lang="cs-CZ" sz="2800" dirty="0"/>
              <a:t> </a:t>
            </a:r>
            <a:r>
              <a:rPr lang="cs-CZ" sz="2800" dirty="0" err="1"/>
              <a:t>seekers</a:t>
            </a:r>
            <a:r>
              <a:rPr lang="cs-CZ" sz="2800" dirty="0"/>
              <a:t> and </a:t>
            </a:r>
            <a:r>
              <a:rPr lang="cs-CZ" sz="2800" dirty="0" err="1"/>
              <a:t>economic</a:t>
            </a:r>
            <a:r>
              <a:rPr lang="cs-CZ" sz="2800" dirty="0"/>
              <a:t> </a:t>
            </a:r>
            <a:r>
              <a:rPr lang="cs-CZ" sz="2800" dirty="0" err="1" smtClean="0"/>
              <a:t>migrants</a:t>
            </a:r>
            <a:endParaRPr lang="cs-CZ" sz="2800" dirty="0" smtClean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800" dirty="0" err="1" smtClean="0"/>
              <a:t>Possible</a:t>
            </a:r>
            <a:r>
              <a:rPr lang="cs-CZ" sz="2800" dirty="0" smtClean="0"/>
              <a:t> </a:t>
            </a:r>
            <a:r>
              <a:rPr lang="cs-CZ" sz="2800" dirty="0" err="1" smtClean="0"/>
              <a:t>problems</a:t>
            </a:r>
            <a:r>
              <a:rPr lang="cs-CZ" sz="2800" dirty="0" smtClean="0"/>
              <a:t> are </a:t>
            </a:r>
            <a:r>
              <a:rPr lang="cs-CZ" sz="2800" dirty="0" err="1" smtClean="0"/>
              <a:t>economic</a:t>
            </a:r>
            <a:r>
              <a:rPr lang="cs-CZ" sz="2800" dirty="0" smtClean="0"/>
              <a:t> </a:t>
            </a:r>
            <a:r>
              <a:rPr lang="cs-CZ" sz="2800" dirty="0" err="1" smtClean="0"/>
              <a:t>consequences</a:t>
            </a:r>
            <a:r>
              <a:rPr lang="cs-CZ" sz="2800" dirty="0" smtClean="0"/>
              <a:t>, </a:t>
            </a:r>
            <a:r>
              <a:rPr lang="cs-CZ" sz="2800" dirty="0" err="1" smtClean="0"/>
              <a:t>magnified</a:t>
            </a:r>
            <a:r>
              <a:rPr lang="cs-CZ" sz="2800" dirty="0" smtClean="0"/>
              <a:t> </a:t>
            </a:r>
            <a:r>
              <a:rPr lang="cs-CZ" sz="2800" dirty="0" err="1" smtClean="0"/>
              <a:t>through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unequal</a:t>
            </a:r>
            <a:r>
              <a:rPr lang="cs-CZ" sz="2800" dirty="0" smtClean="0"/>
              <a:t> </a:t>
            </a:r>
            <a:r>
              <a:rPr lang="cs-CZ" sz="2800" dirty="0" err="1" smtClean="0"/>
              <a:t>spacial</a:t>
            </a:r>
            <a:r>
              <a:rPr lang="cs-CZ" sz="2800" dirty="0" smtClean="0"/>
              <a:t> </a:t>
            </a:r>
            <a:r>
              <a:rPr lang="cs-CZ" sz="2800" dirty="0" err="1" smtClean="0"/>
              <a:t>distribution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immigrants</a:t>
            </a:r>
            <a:r>
              <a:rPr lang="cs-CZ" sz="2800" dirty="0" smtClean="0"/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800" dirty="0" smtClean="0"/>
              <a:t>Link </a:t>
            </a:r>
            <a:r>
              <a:rPr lang="cs-CZ" sz="2800" dirty="0" err="1" smtClean="0"/>
              <a:t>between</a:t>
            </a:r>
            <a:r>
              <a:rPr lang="cs-CZ" sz="2800" dirty="0" smtClean="0"/>
              <a:t> </a:t>
            </a:r>
            <a:r>
              <a:rPr lang="cs-CZ" sz="2800" dirty="0" err="1" smtClean="0"/>
              <a:t>immigration</a:t>
            </a:r>
            <a:r>
              <a:rPr lang="cs-CZ" sz="2800" dirty="0" smtClean="0"/>
              <a:t>, </a:t>
            </a:r>
            <a:r>
              <a:rPr lang="cs-CZ" sz="2800" dirty="0" err="1" smtClean="0"/>
              <a:t>immigration</a:t>
            </a:r>
            <a:r>
              <a:rPr lang="cs-CZ" sz="2800" dirty="0" smtClean="0"/>
              <a:t> </a:t>
            </a:r>
            <a:r>
              <a:rPr lang="cs-CZ" sz="2800" dirty="0" err="1" smtClean="0"/>
              <a:t>policies</a:t>
            </a:r>
            <a:r>
              <a:rPr lang="cs-CZ" sz="2800" dirty="0" smtClean="0"/>
              <a:t> and </a:t>
            </a:r>
            <a:r>
              <a:rPr lang="cs-CZ" sz="2800" dirty="0" err="1" smtClean="0"/>
              <a:t>European</a:t>
            </a:r>
            <a:r>
              <a:rPr lang="cs-CZ" sz="2800" dirty="0" smtClean="0"/>
              <a:t> </a:t>
            </a:r>
            <a:r>
              <a:rPr lang="cs-CZ" sz="2800" dirty="0" err="1" smtClean="0"/>
              <a:t>values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a very </a:t>
            </a:r>
            <a:r>
              <a:rPr lang="cs-CZ" sz="2800" dirty="0" err="1" smtClean="0"/>
              <a:t>important</a:t>
            </a:r>
            <a:r>
              <a:rPr lang="cs-CZ" sz="2800" dirty="0" smtClean="0"/>
              <a:t> </a:t>
            </a:r>
            <a:r>
              <a:rPr lang="cs-CZ" sz="2800" dirty="0" err="1" smtClean="0"/>
              <a:t>topic</a:t>
            </a:r>
            <a:r>
              <a:rPr lang="cs-CZ" sz="28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 err="1"/>
              <a:t>Who</a:t>
            </a:r>
            <a:r>
              <a:rPr lang="cs-CZ" sz="2800" dirty="0"/>
              <a:t> </a:t>
            </a:r>
            <a:r>
              <a:rPr lang="cs-CZ" sz="2800" dirty="0" err="1"/>
              <a:t>ought</a:t>
            </a:r>
            <a:r>
              <a:rPr lang="cs-CZ" sz="2800" dirty="0"/>
              <a:t> to </a:t>
            </a:r>
            <a:r>
              <a:rPr lang="cs-CZ" sz="2800" dirty="0" err="1"/>
              <a:t>react</a:t>
            </a:r>
            <a:r>
              <a:rPr lang="cs-CZ" sz="2800" dirty="0"/>
              <a:t>? </a:t>
            </a:r>
            <a:r>
              <a:rPr lang="cs-CZ" sz="2800" dirty="0" err="1"/>
              <a:t>The</a:t>
            </a:r>
            <a:r>
              <a:rPr lang="cs-CZ" sz="2800" dirty="0"/>
              <a:t> EU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MCs</a:t>
            </a:r>
            <a:r>
              <a:rPr lang="cs-CZ" sz="2800" dirty="0"/>
              <a:t>?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699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28270"/>
            <a:ext cx="9108504" cy="1405027"/>
          </a:xfrm>
        </p:spPr>
        <p:txBody>
          <a:bodyPr>
            <a:noAutofit/>
          </a:bodyPr>
          <a:lstStyle/>
          <a:p>
            <a:pPr marL="514350" lvl="0" indent="-514350" algn="ctr" eaLnBrk="0" fontAlgn="base" hangingPunct="0">
              <a:spcAft>
                <a:spcPct val="0"/>
              </a:spcAft>
            </a:pP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What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policies</a:t>
            </a:r>
            <a:r>
              <a:rPr kumimoji="1" lang="cs-CZ" sz="32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could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be</a:t>
            </a:r>
            <a:r>
              <a:rPr kumimoji="1" lang="cs-CZ" sz="32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used</a:t>
            </a:r>
            <a:r>
              <a:rPr kumimoji="1" lang="cs-CZ" sz="32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to </a:t>
            </a:r>
            <a:r>
              <a:rPr kumimoji="1" lang="cs-CZ" sz="3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solve</a:t>
            </a:r>
            <a:r>
              <a:rPr kumimoji="1" lang="cs-CZ" sz="32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the</a:t>
            </a:r>
            <a:r>
              <a:rPr kumimoji="1" lang="cs-CZ" sz="3200" dirty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problem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b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What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assessment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would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we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give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to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suggested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cs-CZ" sz="3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policies</a:t>
            </a:r>
            <a:r>
              <a:rPr kumimoji="1" lang="cs-CZ" sz="3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+mn-cs"/>
              </a:rPr>
              <a:t>?</a:t>
            </a:r>
            <a:endParaRPr kumimoji="1" lang="cs-CZ" sz="3200" dirty="0">
              <a:solidFill>
                <a:prstClr val="white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424936" cy="691276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556792"/>
            <a:ext cx="8553816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dirty="0" err="1" smtClean="0">
                <a:solidFill>
                  <a:prstClr val="white"/>
                </a:solidFill>
              </a:rPr>
              <a:t>Summary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of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the</a:t>
            </a:r>
            <a:r>
              <a:rPr lang="cs-CZ" sz="2800" dirty="0" smtClean="0">
                <a:solidFill>
                  <a:prstClr val="white"/>
                </a:solidFill>
              </a:rPr>
              <a:t> in-</a:t>
            </a:r>
            <a:r>
              <a:rPr lang="cs-CZ" sz="2800" dirty="0" err="1" smtClean="0">
                <a:solidFill>
                  <a:prstClr val="white"/>
                </a:solidFill>
              </a:rPr>
              <a:t>class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discussion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from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previous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years</a:t>
            </a:r>
            <a:r>
              <a:rPr lang="cs-CZ" sz="2800" dirty="0" smtClean="0">
                <a:solidFill>
                  <a:prstClr val="white"/>
                </a:solidFill>
              </a:rPr>
              <a:t>: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prstClr val="white"/>
                </a:solidFill>
              </a:rPr>
              <a:t>Stop </a:t>
            </a:r>
            <a:r>
              <a:rPr lang="cs-CZ" sz="2800" dirty="0" err="1" smtClean="0">
                <a:solidFill>
                  <a:prstClr val="white"/>
                </a:solidFill>
              </a:rPr>
              <a:t>wars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800" dirty="0" err="1" smtClean="0">
                <a:solidFill>
                  <a:prstClr val="white"/>
                </a:solidFill>
              </a:rPr>
              <a:t>Effectively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operating</a:t>
            </a:r>
            <a:r>
              <a:rPr lang="cs-CZ" sz="2800" dirty="0" smtClean="0">
                <a:solidFill>
                  <a:prstClr val="white"/>
                </a:solidFill>
              </a:rPr>
              <a:t> FRONTEX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800" dirty="0" err="1" smtClean="0">
                <a:solidFill>
                  <a:prstClr val="white"/>
                </a:solidFill>
              </a:rPr>
              <a:t>Procedural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ammeliorations</a:t>
            </a:r>
            <a:endParaRPr lang="cs-CZ" sz="2800" dirty="0" smtClean="0">
              <a:solidFill>
                <a:prstClr val="white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sz="2800" dirty="0" err="1" smtClean="0">
                <a:solidFill>
                  <a:prstClr val="white"/>
                </a:solidFill>
              </a:rPr>
              <a:t>Screening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for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asylum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seekers</a:t>
            </a:r>
            <a:endParaRPr lang="cs-CZ" sz="2800" dirty="0" smtClean="0">
              <a:solidFill>
                <a:prstClr val="white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sz="2800" dirty="0" err="1" smtClean="0">
                <a:solidFill>
                  <a:prstClr val="white"/>
                </a:solidFill>
              </a:rPr>
              <a:t>Screening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against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terrorists</a:t>
            </a:r>
            <a:endParaRPr lang="cs-CZ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prstClr val="white"/>
                </a:solidFill>
              </a:rPr>
              <a:t>More </a:t>
            </a:r>
            <a:r>
              <a:rPr lang="cs-CZ" sz="2800" dirty="0" err="1" smtClean="0">
                <a:solidFill>
                  <a:prstClr val="white"/>
                </a:solidFill>
              </a:rPr>
              <a:t>even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spacial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distribution</a:t>
            </a:r>
            <a:endParaRPr lang="cs-CZ" sz="2800" dirty="0" smtClean="0">
              <a:solidFill>
                <a:prstClr val="white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sz="2800" dirty="0" err="1" smtClean="0">
                <a:solidFill>
                  <a:prstClr val="white"/>
                </a:solidFill>
              </a:rPr>
              <a:t>Among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the</a:t>
            </a:r>
            <a:r>
              <a:rPr lang="cs-CZ" sz="2800" dirty="0" smtClean="0">
                <a:solidFill>
                  <a:prstClr val="white"/>
                </a:solidFill>
              </a:rPr>
              <a:t> EU </a:t>
            </a:r>
            <a:r>
              <a:rPr lang="cs-CZ" sz="2800" dirty="0" err="1" smtClean="0">
                <a:solidFill>
                  <a:prstClr val="white"/>
                </a:solidFill>
              </a:rPr>
              <a:t>countries</a:t>
            </a:r>
            <a:endParaRPr lang="cs-CZ" sz="2800" dirty="0" smtClean="0">
              <a:solidFill>
                <a:prstClr val="white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prstClr val="white"/>
                </a:solidFill>
              </a:rPr>
              <a:t>To </a:t>
            </a:r>
            <a:r>
              <a:rPr lang="cs-CZ" sz="2800" dirty="0" err="1" smtClean="0">
                <a:solidFill>
                  <a:prstClr val="white"/>
                </a:solidFill>
              </a:rPr>
              <a:t>out</a:t>
            </a:r>
            <a:r>
              <a:rPr lang="cs-CZ" sz="2800" dirty="0" smtClean="0">
                <a:solidFill>
                  <a:prstClr val="white"/>
                </a:solidFill>
              </a:rPr>
              <a:t>-</a:t>
            </a:r>
            <a:r>
              <a:rPr lang="cs-CZ" sz="2800" dirty="0" err="1" smtClean="0">
                <a:solidFill>
                  <a:prstClr val="white"/>
                </a:solidFill>
              </a:rPr>
              <a:t>of</a:t>
            </a:r>
            <a:r>
              <a:rPr lang="cs-CZ" sz="2800" dirty="0" smtClean="0">
                <a:solidFill>
                  <a:prstClr val="white"/>
                </a:solidFill>
              </a:rPr>
              <a:t>-</a:t>
            </a:r>
            <a:r>
              <a:rPr lang="cs-CZ" sz="2800" dirty="0" err="1" smtClean="0">
                <a:solidFill>
                  <a:prstClr val="white"/>
                </a:solidFill>
              </a:rPr>
              <a:t>the</a:t>
            </a:r>
            <a:r>
              <a:rPr lang="cs-CZ" sz="2800" dirty="0">
                <a:solidFill>
                  <a:prstClr val="white"/>
                </a:solidFill>
              </a:rPr>
              <a:t>-</a:t>
            </a:r>
            <a:r>
              <a:rPr lang="cs-CZ" sz="2800" dirty="0" smtClean="0">
                <a:solidFill>
                  <a:prstClr val="white"/>
                </a:solidFill>
              </a:rPr>
              <a:t>EU </a:t>
            </a:r>
            <a:r>
              <a:rPr lang="cs-CZ" sz="2800" dirty="0" err="1" smtClean="0">
                <a:solidFill>
                  <a:prstClr val="white"/>
                </a:solidFill>
              </a:rPr>
              <a:t>countries</a:t>
            </a:r>
            <a:endParaRPr lang="cs-CZ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cs-CZ" sz="2800" dirty="0" err="1" smtClean="0">
                <a:solidFill>
                  <a:prstClr val="white"/>
                </a:solidFill>
              </a:rPr>
              <a:t>Policies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have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different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lags</a:t>
            </a:r>
            <a:r>
              <a:rPr lang="cs-CZ" sz="2800" dirty="0" smtClean="0">
                <a:solidFill>
                  <a:prstClr val="white"/>
                </a:solidFill>
              </a:rPr>
              <a:t>, are </a:t>
            </a:r>
            <a:r>
              <a:rPr lang="cs-CZ" sz="2800" dirty="0" err="1" smtClean="0">
                <a:solidFill>
                  <a:prstClr val="white"/>
                </a:solidFill>
              </a:rPr>
              <a:t>differently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realistic</a:t>
            </a:r>
            <a:r>
              <a:rPr lang="cs-CZ" sz="2800" dirty="0" smtClean="0">
                <a:solidFill>
                  <a:prstClr val="white"/>
                </a:solidFill>
              </a:rPr>
              <a:t> and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r>
              <a:rPr lang="cs-CZ" sz="2800" dirty="0" err="1" smtClean="0">
                <a:solidFill>
                  <a:prstClr val="white"/>
                </a:solidFill>
              </a:rPr>
              <a:t>have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different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moral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err="1" smtClean="0">
                <a:solidFill>
                  <a:prstClr val="white"/>
                </a:solidFill>
              </a:rPr>
              <a:t>consequences</a:t>
            </a:r>
            <a:r>
              <a:rPr lang="cs-CZ" sz="2800" dirty="0" smtClean="0">
                <a:solidFill>
                  <a:prstClr val="white"/>
                </a:solidFill>
              </a:rPr>
              <a:t>. </a:t>
            </a:r>
            <a:endParaRPr lang="cs-CZ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ea typeface="Times New Roman"/>
              </a:rPr>
              <a:t>Ludwig von Mises: Human Action. Introduction  and Chapter I "Acting Man" </a:t>
            </a:r>
            <a:endParaRPr lang="cs-CZ" sz="3600" dirty="0">
              <a:latin typeface="Times New Roman"/>
              <a:ea typeface="Times New Roman"/>
            </a:endParaRPr>
          </a:p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Box: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Explanation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importance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human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action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500" dirty="0"/>
              <a:t>Folk Psychology (</a:t>
            </a:r>
            <a:r>
              <a:rPr lang="cs-CZ" sz="2500" dirty="0" err="1"/>
              <a:t>Pre-understanding</a:t>
            </a:r>
            <a:r>
              <a:rPr lang="cs-CZ" sz="2500" dirty="0"/>
              <a:t>)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s-CZ" dirty="0"/>
              <a:t>L (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Intentions</a:t>
            </a:r>
            <a:r>
              <a:rPr lang="cs-CZ" dirty="0"/>
              <a:t>):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and </a:t>
            </a:r>
            <a:r>
              <a:rPr lang="cs-CZ" dirty="0" err="1"/>
              <a:t>believe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bring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do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action</a:t>
            </a:r>
            <a:endParaRPr lang="cs-CZ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cs-CZ" dirty="0"/>
              <a:t>L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 </a:t>
            </a:r>
            <a:r>
              <a:rPr lang="cs-CZ" dirty="0" err="1"/>
              <a:t>intelligible</a:t>
            </a:r>
            <a:r>
              <a:rPr lang="cs-CZ" dirty="0"/>
              <a:t>, but </a:t>
            </a:r>
            <a:r>
              <a:rPr lang="cs-CZ" dirty="0" err="1"/>
              <a:t>its</a:t>
            </a:r>
            <a:r>
              <a:rPr lang="cs-CZ" dirty="0"/>
              <a:t> use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predictions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questionable</a:t>
            </a:r>
            <a:r>
              <a:rPr lang="cs-CZ" dirty="0"/>
              <a:t>. </a:t>
            </a:r>
            <a:r>
              <a:rPr lang="cs-CZ" dirty="0" err="1"/>
              <a:t>Wants</a:t>
            </a:r>
            <a:r>
              <a:rPr lang="cs-CZ" dirty="0"/>
              <a:t> and </a:t>
            </a:r>
            <a:r>
              <a:rPr lang="cs-CZ" dirty="0" err="1"/>
              <a:t>beliefs</a:t>
            </a:r>
            <a:r>
              <a:rPr lang="cs-CZ" dirty="0"/>
              <a:t>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, but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to use </a:t>
            </a:r>
            <a:r>
              <a:rPr lang="cs-CZ" dirty="0" err="1"/>
              <a:t>them</a:t>
            </a:r>
            <a:r>
              <a:rPr lang="cs-CZ" dirty="0"/>
              <a:t> in </a:t>
            </a:r>
            <a:r>
              <a:rPr lang="cs-CZ" dirty="0" err="1"/>
              <a:t>causal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? </a:t>
            </a:r>
            <a:r>
              <a:rPr lang="cs-CZ" dirty="0" err="1"/>
              <a:t>Laws</a:t>
            </a:r>
            <a:r>
              <a:rPr lang="cs-CZ" dirty="0"/>
              <a:t> are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causes</a:t>
            </a:r>
            <a:r>
              <a:rPr lang="cs-CZ" dirty="0"/>
              <a:t> and </a:t>
            </a:r>
            <a:r>
              <a:rPr lang="cs-CZ" dirty="0" err="1"/>
              <a:t>effects</a:t>
            </a:r>
            <a:r>
              <a:rPr lang="cs-CZ" dirty="0"/>
              <a:t>,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empirical</a:t>
            </a:r>
            <a:r>
              <a:rPr lang="cs-CZ" dirty="0"/>
              <a:t> </a:t>
            </a:r>
            <a:r>
              <a:rPr lang="cs-CZ" dirty="0" err="1"/>
              <a:t>regularities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to </a:t>
            </a:r>
            <a:r>
              <a:rPr lang="cs-CZ" dirty="0" err="1"/>
              <a:t>become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, </a:t>
            </a:r>
            <a:r>
              <a:rPr lang="cs-CZ" dirty="0" err="1"/>
              <a:t>predictability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low</a:t>
            </a:r>
            <a:r>
              <a:rPr lang="cs-CZ" dirty="0"/>
              <a:t>.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possibility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to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interpretationalist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211284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/>
              <a:t>Individuals</a:t>
            </a:r>
            <a:r>
              <a:rPr lang="cs-CZ" sz="3600" dirty="0"/>
              <a:t> and </a:t>
            </a:r>
            <a:r>
              <a:rPr lang="cs-CZ" sz="3600" dirty="0" err="1"/>
              <a:t>Social</a:t>
            </a:r>
            <a:r>
              <a:rPr lang="cs-CZ" sz="3600" dirty="0"/>
              <a:t> </a:t>
            </a:r>
            <a:r>
              <a:rPr lang="cs-CZ" sz="3600" dirty="0" err="1"/>
              <a:t>Structures</a:t>
            </a:r>
            <a:endParaRPr lang="en-US" sz="3600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41588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cs-CZ" sz="2800" dirty="0" smtClean="0"/>
              <a:t> </a:t>
            </a:r>
            <a:r>
              <a:rPr lang="cs-CZ" dirty="0" smtClean="0"/>
              <a:t>Box: </a:t>
            </a:r>
            <a:r>
              <a:rPr lang="cs-CZ" dirty="0" err="1" smtClean="0"/>
              <a:t>Continuation</a:t>
            </a:r>
            <a:endParaRPr lang="cs-CZ" dirty="0"/>
          </a:p>
          <a:p>
            <a:pPr lvl="2"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400" dirty="0" err="1" smtClean="0"/>
              <a:t>From</a:t>
            </a:r>
            <a:r>
              <a:rPr lang="cs-CZ" sz="2400" dirty="0" smtClean="0"/>
              <a:t> folk psychology to </a:t>
            </a:r>
            <a:r>
              <a:rPr lang="cs-CZ" sz="2400" dirty="0" err="1" smtClean="0"/>
              <a:t>behavioristm</a:t>
            </a:r>
            <a:endParaRPr lang="cs-CZ" sz="2400" dirty="0" smtClean="0"/>
          </a:p>
          <a:p>
            <a:pPr lvl="3">
              <a:buFont typeface="Wingdings" panose="05000000000000000000" pitchFamily="2" charset="2"/>
              <a:buChar char="q"/>
            </a:pPr>
            <a:r>
              <a:rPr lang="cs-CZ" sz="2400" dirty="0" err="1" smtClean="0"/>
              <a:t>Behaviorism</a:t>
            </a:r>
            <a:r>
              <a:rPr lang="cs-CZ" sz="2400" dirty="0" smtClean="0"/>
              <a:t>: </a:t>
            </a:r>
            <a:r>
              <a:rPr lang="cs-CZ" sz="2400" dirty="0" err="1" smtClean="0"/>
              <a:t>Instead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considering</a:t>
            </a:r>
            <a:r>
              <a:rPr lang="cs-CZ" sz="2400" dirty="0" smtClean="0"/>
              <a:t> </a:t>
            </a:r>
            <a:r>
              <a:rPr lang="cs-CZ" sz="2400" dirty="0" err="1" smtClean="0"/>
              <a:t>unmeasurable</a:t>
            </a:r>
            <a:r>
              <a:rPr lang="cs-CZ" sz="2400" dirty="0" smtClean="0"/>
              <a:t> </a:t>
            </a:r>
            <a:r>
              <a:rPr lang="cs-CZ" sz="2400" dirty="0" err="1" smtClean="0"/>
              <a:t>wants</a:t>
            </a:r>
            <a:r>
              <a:rPr lang="cs-CZ" sz="2400" dirty="0" smtClean="0"/>
              <a:t> and </a:t>
            </a:r>
            <a:r>
              <a:rPr lang="cs-CZ" sz="2400" dirty="0" err="1" smtClean="0"/>
              <a:t>beliefs</a:t>
            </a:r>
            <a:r>
              <a:rPr lang="cs-CZ" sz="2400" dirty="0" smtClean="0"/>
              <a:t>, analyse </a:t>
            </a:r>
            <a:r>
              <a:rPr lang="cs-CZ" sz="2400" dirty="0" err="1" smtClean="0"/>
              <a:t>the</a:t>
            </a:r>
            <a:r>
              <a:rPr lang="cs-CZ" sz="2400" dirty="0" smtClean="0"/>
              <a:t> influence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measurable</a:t>
            </a:r>
            <a:r>
              <a:rPr lang="cs-CZ" sz="2400" dirty="0" smtClean="0"/>
              <a:t> </a:t>
            </a:r>
            <a:r>
              <a:rPr lang="cs-CZ" sz="2400" dirty="0" err="1" smtClean="0"/>
              <a:t>features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on </a:t>
            </a:r>
            <a:r>
              <a:rPr lang="cs-CZ" sz="2400" dirty="0" err="1" smtClean="0"/>
              <a:t>actions</a:t>
            </a:r>
            <a:r>
              <a:rPr lang="cs-CZ" sz="2400" dirty="0" smtClean="0"/>
              <a:t>.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s-CZ" sz="2400" dirty="0" smtClean="0"/>
              <a:t>LE (</a:t>
            </a:r>
            <a:r>
              <a:rPr lang="cs-CZ" sz="2400" dirty="0" err="1" smtClean="0"/>
              <a:t>Law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Effects</a:t>
            </a:r>
            <a:r>
              <a:rPr lang="cs-CZ" sz="2400" dirty="0" smtClean="0"/>
              <a:t>):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emitted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behaviour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reinforced</a:t>
            </a:r>
            <a:r>
              <a:rPr lang="cs-CZ" sz="2400" dirty="0" smtClean="0"/>
              <a:t>,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repeated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greater</a:t>
            </a:r>
            <a:r>
              <a:rPr lang="cs-CZ" sz="2400" dirty="0" smtClean="0"/>
              <a:t> </a:t>
            </a:r>
            <a:r>
              <a:rPr lang="cs-CZ" sz="2400" dirty="0" err="1" smtClean="0"/>
              <a:t>frequency</a:t>
            </a:r>
            <a:r>
              <a:rPr lang="cs-CZ" sz="2400" dirty="0" smtClean="0"/>
              <a:t> (</a:t>
            </a:r>
            <a:r>
              <a:rPr lang="cs-CZ" sz="2400" dirty="0" err="1" smtClean="0"/>
              <a:t>or</a:t>
            </a:r>
            <a:r>
              <a:rPr lang="cs-CZ" sz="2400" dirty="0" smtClean="0"/>
              <a:t> intensity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duration</a:t>
            </a:r>
            <a:r>
              <a:rPr lang="cs-CZ" sz="2400" dirty="0" smtClean="0"/>
              <a:t>). </a:t>
            </a: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punished</a:t>
            </a:r>
            <a:r>
              <a:rPr lang="cs-CZ" sz="2400" dirty="0" smtClean="0"/>
              <a:t>,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repeated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lower</a:t>
            </a:r>
            <a:r>
              <a:rPr lang="cs-CZ" sz="2400" dirty="0" smtClean="0"/>
              <a:t> </a:t>
            </a:r>
            <a:r>
              <a:rPr lang="cs-CZ" sz="2400" dirty="0" err="1" smtClean="0"/>
              <a:t>frequency</a:t>
            </a:r>
            <a:r>
              <a:rPr lang="cs-CZ" sz="2400" dirty="0" smtClean="0"/>
              <a:t> (</a:t>
            </a:r>
            <a:r>
              <a:rPr lang="cs-CZ" sz="2400" dirty="0" err="1" smtClean="0"/>
              <a:t>or</a:t>
            </a:r>
            <a:r>
              <a:rPr lang="cs-CZ" sz="2400" dirty="0" smtClean="0"/>
              <a:t> intensity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duration</a:t>
            </a:r>
            <a:r>
              <a:rPr lang="cs-CZ" sz="2400" dirty="0" smtClean="0"/>
              <a:t>)</a:t>
            </a:r>
          </a:p>
          <a:p>
            <a:pPr lvl="4">
              <a:buFont typeface="Wingdings" panose="05000000000000000000" pitchFamily="2" charset="2"/>
              <a:buChar char="q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011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496" y="116632"/>
            <a:ext cx="9108504" cy="854546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/>
              <a:t>Individuals</a:t>
            </a:r>
            <a:r>
              <a:rPr lang="cs-CZ" sz="3600" dirty="0"/>
              <a:t> and </a:t>
            </a:r>
            <a:r>
              <a:rPr lang="cs-CZ" sz="3600" dirty="0" err="1"/>
              <a:t>Social</a:t>
            </a:r>
            <a:r>
              <a:rPr lang="cs-CZ" sz="3600" dirty="0"/>
              <a:t> </a:t>
            </a:r>
            <a:r>
              <a:rPr lang="cs-CZ" sz="3600" dirty="0" err="1"/>
              <a:t>Structures</a:t>
            </a:r>
            <a:endParaRPr lang="en-US" sz="3600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41588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cs-CZ" sz="2800" dirty="0" smtClean="0"/>
              <a:t> Box: </a:t>
            </a:r>
            <a:r>
              <a:rPr lang="cs-CZ" sz="2800" dirty="0" err="1" smtClean="0"/>
              <a:t>Continuation</a:t>
            </a:r>
            <a:r>
              <a:rPr lang="cs-CZ" sz="2800" dirty="0" smtClean="0"/>
              <a:t>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400" dirty="0" err="1"/>
              <a:t>From</a:t>
            </a:r>
            <a:r>
              <a:rPr lang="cs-CZ" sz="2400" dirty="0"/>
              <a:t> folk psychology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theory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rational</a:t>
            </a:r>
            <a:r>
              <a:rPr lang="cs-CZ" sz="2400" dirty="0"/>
              <a:t> </a:t>
            </a:r>
            <a:r>
              <a:rPr lang="cs-CZ" sz="2400" dirty="0" err="1"/>
              <a:t>choice</a:t>
            </a:r>
            <a:r>
              <a:rPr lang="cs-CZ" sz="2400" dirty="0" smtClean="0"/>
              <a:t>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s-CZ" sz="2400" dirty="0" err="1" smtClean="0"/>
              <a:t>Another</a:t>
            </a:r>
            <a:r>
              <a:rPr lang="cs-CZ" sz="2400" dirty="0" smtClean="0"/>
              <a:t> </a:t>
            </a:r>
            <a:r>
              <a:rPr lang="cs-CZ" sz="2400" dirty="0" err="1" smtClean="0"/>
              <a:t>possibility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to </a:t>
            </a:r>
            <a:r>
              <a:rPr lang="cs-CZ" sz="2400" dirty="0" err="1" smtClean="0"/>
              <a:t>accept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assumption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people</a:t>
            </a:r>
            <a:r>
              <a:rPr lang="cs-CZ" sz="2400" dirty="0" smtClean="0"/>
              <a:t> </a:t>
            </a:r>
            <a:r>
              <a:rPr lang="cs-CZ" sz="2400" dirty="0" err="1" smtClean="0"/>
              <a:t>optimize</a:t>
            </a:r>
            <a:r>
              <a:rPr lang="cs-CZ" sz="2400" dirty="0" smtClean="0"/>
              <a:t>: </a:t>
            </a:r>
            <a:r>
              <a:rPr lang="cs-CZ" sz="2400" dirty="0" err="1" smtClean="0"/>
              <a:t>they</a:t>
            </a:r>
            <a:r>
              <a:rPr lang="cs-CZ" sz="2400" dirty="0" smtClean="0"/>
              <a:t> </a:t>
            </a:r>
            <a:r>
              <a:rPr lang="cs-CZ" sz="2400" dirty="0" err="1" smtClean="0"/>
              <a:t>believe</a:t>
            </a:r>
            <a:r>
              <a:rPr lang="cs-CZ" sz="2400" dirty="0" smtClean="0"/>
              <a:t> to </a:t>
            </a:r>
            <a:r>
              <a:rPr lang="cs-CZ" sz="2400" dirty="0" err="1" smtClean="0"/>
              <a:t>maximize</a:t>
            </a:r>
            <a:r>
              <a:rPr lang="cs-CZ" sz="2400" dirty="0" smtClean="0"/>
              <a:t> utility </a:t>
            </a:r>
            <a:r>
              <a:rPr lang="cs-CZ" sz="2400" dirty="0" err="1" smtClean="0"/>
              <a:t>or</a:t>
            </a:r>
            <a:r>
              <a:rPr lang="cs-CZ" sz="2400" dirty="0" smtClean="0"/>
              <a:t> profit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important</a:t>
            </a:r>
            <a:r>
              <a:rPr lang="cs-CZ" sz="2400" dirty="0" smtClean="0"/>
              <a:t> </a:t>
            </a:r>
            <a:r>
              <a:rPr lang="cs-CZ" sz="2400" dirty="0" err="1" smtClean="0"/>
              <a:t>assumption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theory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rational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choice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assumption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perfect</a:t>
            </a:r>
            <a:r>
              <a:rPr lang="cs-CZ" sz="2400" dirty="0"/>
              <a:t> </a:t>
            </a:r>
            <a:r>
              <a:rPr lang="cs-CZ" sz="2400" dirty="0" err="1" smtClean="0"/>
              <a:t>information</a:t>
            </a:r>
            <a:r>
              <a:rPr lang="cs-CZ" sz="2400" dirty="0" smtClean="0"/>
              <a:t>.</a:t>
            </a:r>
            <a:endParaRPr lang="cs-CZ" sz="2400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assumption</a:t>
            </a:r>
            <a:r>
              <a:rPr lang="cs-CZ" sz="2400" dirty="0"/>
              <a:t>, </a:t>
            </a:r>
            <a:r>
              <a:rPr lang="cs-CZ" sz="2400" dirty="0" err="1"/>
              <a:t>economists</a:t>
            </a:r>
            <a:r>
              <a:rPr lang="cs-CZ" sz="2400" dirty="0"/>
              <a:t> </a:t>
            </a:r>
            <a:r>
              <a:rPr lang="cs-CZ" sz="2400" dirty="0" err="1"/>
              <a:t>disagree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importance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subjectivity</a:t>
            </a:r>
            <a:r>
              <a:rPr lang="cs-CZ" sz="2400" dirty="0"/>
              <a:t>. </a:t>
            </a:r>
            <a:r>
              <a:rPr lang="cs-CZ" sz="2400" dirty="0" err="1"/>
              <a:t>E.g</a:t>
            </a:r>
            <a:r>
              <a:rPr lang="cs-CZ" sz="2400" dirty="0"/>
              <a:t>. </a:t>
            </a:r>
            <a:r>
              <a:rPr lang="cs-CZ" sz="2400" dirty="0" err="1" smtClean="0"/>
              <a:t>austrian</a:t>
            </a:r>
            <a:r>
              <a:rPr lang="cs-CZ" sz="2400" dirty="0" smtClean="0"/>
              <a:t> </a:t>
            </a:r>
            <a:r>
              <a:rPr lang="cs-CZ" sz="2400" dirty="0" err="1"/>
              <a:t>school</a:t>
            </a:r>
            <a:r>
              <a:rPr lang="cs-CZ" sz="2400" dirty="0"/>
              <a:t> </a:t>
            </a:r>
            <a:r>
              <a:rPr lang="cs-CZ" sz="2400" dirty="0" err="1"/>
              <a:t>considers</a:t>
            </a:r>
            <a:r>
              <a:rPr lang="cs-CZ" sz="2400" dirty="0"/>
              <a:t> </a:t>
            </a:r>
            <a:r>
              <a:rPr lang="cs-CZ" sz="2400" dirty="0" err="1"/>
              <a:t>this</a:t>
            </a:r>
            <a:r>
              <a:rPr lang="cs-CZ" sz="2400" dirty="0"/>
              <a:t> to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great</a:t>
            </a:r>
            <a:r>
              <a:rPr lang="cs-CZ" sz="2400" dirty="0"/>
              <a:t> </a:t>
            </a:r>
            <a:r>
              <a:rPr lang="cs-CZ" sz="2400" dirty="0" err="1"/>
              <a:t>importance</a:t>
            </a:r>
            <a:r>
              <a:rPr lang="cs-CZ" sz="2400" dirty="0"/>
              <a:t>  and to </a:t>
            </a:r>
            <a:r>
              <a:rPr lang="cs-CZ" sz="2400" dirty="0" err="1"/>
              <a:t>sharply</a:t>
            </a:r>
            <a:r>
              <a:rPr lang="cs-CZ" sz="2400" dirty="0"/>
              <a:t> </a:t>
            </a:r>
            <a:r>
              <a:rPr lang="cs-CZ" sz="2400" dirty="0" err="1"/>
              <a:t>distinguish</a:t>
            </a:r>
            <a:r>
              <a:rPr lang="cs-CZ" sz="2400" dirty="0"/>
              <a:t> </a:t>
            </a:r>
            <a:r>
              <a:rPr lang="cs-CZ" sz="2400" dirty="0" err="1"/>
              <a:t>economics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natural </a:t>
            </a:r>
            <a:r>
              <a:rPr lang="cs-CZ" sz="2400" dirty="0" err="1"/>
              <a:t>sciences</a:t>
            </a:r>
            <a:endParaRPr lang="cs-CZ" sz="2400" dirty="0"/>
          </a:p>
          <a:p>
            <a:pPr lvl="4">
              <a:buFont typeface="Wingdings" panose="05000000000000000000" pitchFamily="2" charset="2"/>
              <a:buChar char="q"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1944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4925" y="115888"/>
            <a:ext cx="9109075" cy="57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69913"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 algn="ctr">
              <a:lnSpc>
                <a:spcPct val="80000"/>
              </a:lnSpc>
              <a:buClrTx/>
              <a:buFontTx/>
              <a:buNone/>
              <a:defRPr/>
            </a:pP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Required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eading</a:t>
            </a:r>
            <a:r>
              <a:rPr lang="cs-CZ" sz="36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cs-CZ" sz="3600" b="1" dirty="0" err="1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Promotion</a:t>
            </a:r>
            <a:endParaRPr lang="cs-CZ" sz="3600" b="1" dirty="0" smtClean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692697"/>
            <a:ext cx="8856663" cy="627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FFFFFF"/>
                </a:solidFill>
                <a:latin typeface="Garamond" pitchFamily="16" charset="0"/>
                <a:ea typeface="Noto Sans CJK SC Regular" charset="0"/>
                <a:cs typeface="Noto Sans CJK SC Regular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>
                <a:latin typeface="Times New Roman"/>
                <a:ea typeface="Times New Roman"/>
              </a:rPr>
              <a:t>Ludwig von Mises: Human Action. Introduction  and Chapter I "Acting Man" </a:t>
            </a:r>
            <a:endParaRPr lang="cs-CZ" dirty="0" smtClean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cs-CZ" sz="3600" dirty="0" err="1" smtClean="0">
                <a:latin typeface="Times New Roman"/>
                <a:ea typeface="Times New Roman"/>
                <a:hlinkClick r:id="rId3"/>
              </a:rPr>
              <a:t>Human</a:t>
            </a:r>
            <a:r>
              <a:rPr lang="cs-CZ" sz="3600" dirty="0" smtClean="0">
                <a:latin typeface="Times New Roman"/>
                <a:ea typeface="Times New Roman"/>
                <a:hlinkClick r:id="rId3"/>
              </a:rPr>
              <a:t> </a:t>
            </a:r>
            <a:r>
              <a:rPr lang="cs-CZ" sz="3600" dirty="0" err="1" smtClean="0">
                <a:latin typeface="Times New Roman"/>
                <a:ea typeface="Times New Roman"/>
                <a:hlinkClick r:id="rId3"/>
              </a:rPr>
              <a:t>Action</a:t>
            </a:r>
            <a:r>
              <a:rPr lang="cs-CZ" sz="3600" dirty="0" smtClean="0">
                <a:latin typeface="Times New Roman"/>
                <a:ea typeface="Times New Roman"/>
              </a:rPr>
              <a:t> (1949)</a:t>
            </a:r>
            <a:endParaRPr lang="cs-CZ" sz="3600" dirty="0">
              <a:latin typeface="Times New Roman"/>
              <a:ea typeface="Times New Roman"/>
            </a:endParaRPr>
          </a:p>
          <a:p>
            <a:pPr marL="457200" lvl="1" indent="0">
              <a:lnSpc>
                <a:spcPct val="80000"/>
              </a:lnSpc>
              <a:spcBef>
                <a:spcPts val="550"/>
              </a:spcBef>
              <a:buClr>
                <a:srgbClr val="A886E0"/>
              </a:buClr>
              <a:buSzPct val="70000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</a:t>
            </a:r>
            <a:r>
              <a:rPr lang="cs-CZ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Austrian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economists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Mises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assumes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subjectivity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utility and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elsewhere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cs-CZ" sz="2800" dirty="0" smtClean="0"/>
              <a:t> </a:t>
            </a:r>
            <a:r>
              <a:rPr lang="cs-CZ" sz="2800" dirty="0" err="1" smtClean="0"/>
              <a:t>That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why</a:t>
            </a:r>
            <a:r>
              <a:rPr lang="cs-CZ" sz="2800" dirty="0" smtClean="0"/>
              <a:t> he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starts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his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actions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themselves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he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avoids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motives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actions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4854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ICAgI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uAAAAEA4AAD5BQAAEAAAACYAAAAIAAAAASAAAAAAAAA="/>
              </a:ext>
            </a:extLst>
          </p:cNvSpPr>
          <p:nvPr>
            <p:ph type="title"/>
          </p:nvPr>
        </p:nvSpPr>
        <p:spPr>
          <a:xfrm>
            <a:off x="35560" y="116840"/>
            <a:ext cx="9108440" cy="854075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 lang="cs-CZ" sz="4500"/>
            </a:pPr>
            <a:r>
              <a:rPr lang="cs-CZ" sz="3240"/>
              <a:t>Summary of basic concepts from previous debates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OUx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CAYAAIA1AACPMAAAEAAAACYAAAAIAAAAASAAAAAAAAA="/>
              </a:ext>
            </a:extLst>
          </p:cNvSpPr>
          <p:nvPr>
            <p:ph type="body" idx="1"/>
          </p:nvPr>
        </p:nvSpPr>
        <p:spPr>
          <a:xfrm>
            <a:off x="467360" y="980440"/>
            <a:ext cx="8229600" cy="69132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  <a:defRPr lang="cs-CZ"/>
            </a:pPr>
            <a:r>
              <a:rPr lang="cs-CZ" sz="2400" dirty="0" err="1"/>
              <a:t>Legalization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drugs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„</a:t>
            </a:r>
            <a:r>
              <a:rPr lang="cs-CZ" sz="2400" dirty="0" err="1"/>
              <a:t>freedom</a:t>
            </a:r>
            <a:r>
              <a:rPr lang="cs-CZ" sz="2400" dirty="0"/>
              <a:t> </a:t>
            </a:r>
            <a:r>
              <a:rPr lang="cs-CZ" sz="2400" dirty="0" err="1"/>
              <a:t>issue</a:t>
            </a:r>
            <a:r>
              <a:rPr lang="cs-CZ" sz="2400" dirty="0"/>
              <a:t>“.</a:t>
            </a:r>
          </a:p>
          <a:p>
            <a:pPr marL="514350" indent="-514350">
              <a:buFontTx/>
              <a:buAutoNum type="arabicPeriod"/>
              <a:defRPr lang="cs-CZ"/>
            </a:pPr>
            <a:r>
              <a:rPr lang="cs-CZ" sz="2400" dirty="0" err="1"/>
              <a:t>Discussed</a:t>
            </a:r>
            <a:r>
              <a:rPr lang="cs-CZ" sz="2400" dirty="0"/>
              <a:t> </a:t>
            </a:r>
            <a:r>
              <a:rPr lang="cs-CZ" sz="2400" dirty="0" err="1"/>
              <a:t>liberty-limiting</a:t>
            </a:r>
            <a:r>
              <a:rPr lang="cs-CZ" sz="2400" dirty="0"/>
              <a:t> </a:t>
            </a:r>
            <a:r>
              <a:rPr lang="cs-CZ" sz="2400" dirty="0" err="1"/>
              <a:t>principles</a:t>
            </a:r>
            <a:r>
              <a:rPr lang="cs-CZ" sz="2400" dirty="0"/>
              <a:t> are:</a:t>
            </a:r>
          </a:p>
          <a:p>
            <a:pPr marL="880110" lvl="1" indent="-514350">
              <a:buFont typeface="Wingdings" charset="0"/>
              <a:buChar char="q"/>
              <a:defRPr lang="cs-CZ"/>
            </a:pPr>
            <a:r>
              <a:rPr lang="cs-CZ" sz="2200" dirty="0" err="1"/>
              <a:t>Harm</a:t>
            </a:r>
            <a:r>
              <a:rPr lang="cs-CZ" sz="2200" dirty="0"/>
              <a:t> </a:t>
            </a:r>
            <a:r>
              <a:rPr lang="cs-CZ" sz="2200" dirty="0" err="1"/>
              <a:t>principle</a:t>
            </a:r>
            <a:endParaRPr lang="cs-CZ" sz="2200" dirty="0"/>
          </a:p>
          <a:p>
            <a:pPr marL="880110" lvl="1" indent="-514350">
              <a:buFont typeface="Wingdings" charset="0"/>
              <a:buChar char="q"/>
              <a:defRPr lang="cs-CZ"/>
            </a:pPr>
            <a:r>
              <a:rPr lang="cs-CZ" sz="2200" dirty="0" err="1"/>
              <a:t>Principle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paternalism</a:t>
            </a:r>
            <a:endParaRPr lang="cs-CZ" sz="2200" dirty="0"/>
          </a:p>
          <a:p>
            <a:pPr marL="880110" lvl="1" indent="-514350">
              <a:buFont typeface="Wingdings" charset="0"/>
              <a:buChar char="q"/>
              <a:defRPr lang="cs-CZ"/>
            </a:pPr>
            <a:r>
              <a:rPr lang="cs-CZ" sz="2200" dirty="0" err="1"/>
              <a:t>Principle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moralism</a:t>
            </a:r>
            <a:endParaRPr lang="cs-CZ" sz="2200" dirty="0"/>
          </a:p>
          <a:p>
            <a:pPr marL="880110" lvl="1" indent="-514350">
              <a:buFont typeface="Wingdings" charset="0"/>
              <a:buChar char="q"/>
              <a:defRPr lang="cs-CZ"/>
            </a:pPr>
            <a:r>
              <a:rPr lang="cs-CZ" sz="2200" dirty="0" err="1"/>
              <a:t>Offence</a:t>
            </a:r>
            <a:r>
              <a:rPr lang="cs-CZ" sz="2200" dirty="0"/>
              <a:t> </a:t>
            </a:r>
            <a:r>
              <a:rPr lang="cs-CZ" sz="2200" dirty="0" err="1"/>
              <a:t>principle</a:t>
            </a:r>
            <a:endParaRPr lang="cs-CZ" sz="2200" dirty="0"/>
          </a:p>
          <a:p>
            <a:pPr marL="514350" indent="-514350">
              <a:buFontTx/>
              <a:buAutoNum type="arabicPeriod"/>
              <a:defRPr lang="cs-CZ"/>
            </a:pPr>
            <a:r>
              <a:rPr dirty="0" err="1"/>
              <a:t>The</a:t>
            </a:r>
            <a:r>
              <a:rPr dirty="0"/>
              <a:t> least </a:t>
            </a:r>
            <a:r>
              <a:rPr dirty="0" err="1"/>
              <a:t>opposition</a:t>
            </a:r>
            <a:r>
              <a:rPr dirty="0"/>
              <a:t> </a:t>
            </a:r>
            <a:r>
              <a:rPr dirty="0" err="1"/>
              <a:t>is</a:t>
            </a:r>
            <a:r>
              <a:rPr dirty="0"/>
              <a:t> </a:t>
            </a:r>
            <a:r>
              <a:rPr dirty="0" err="1"/>
              <a:t>towards</a:t>
            </a:r>
            <a:r>
              <a:rPr dirty="0"/>
              <a:t> </a:t>
            </a:r>
            <a:r>
              <a:rPr dirty="0" err="1"/>
              <a:t>the</a:t>
            </a:r>
            <a:r>
              <a:rPr dirty="0"/>
              <a:t> </a:t>
            </a:r>
            <a:r>
              <a:rPr dirty="0" err="1"/>
              <a:t>harm</a:t>
            </a:r>
            <a:r>
              <a:rPr dirty="0"/>
              <a:t> </a:t>
            </a:r>
            <a:r>
              <a:rPr dirty="0" err="1"/>
              <a:t>principle</a:t>
            </a:r>
            <a:r>
              <a:rPr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Argumentation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permissible</a:t>
            </a:r>
            <a:r>
              <a:rPr lang="cs-CZ" dirty="0"/>
              <a:t> </a:t>
            </a:r>
            <a:r>
              <a:rPr lang="cs-CZ" dirty="0" err="1"/>
              <a:t>paternalism</a:t>
            </a:r>
            <a:r>
              <a:rPr lang="cs-CZ" dirty="0"/>
              <a:t> </a:t>
            </a:r>
          </a:p>
          <a:p>
            <a:pPr marL="1325880" lvl="2" indent="-685800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300" dirty="0" err="1">
                <a:solidFill>
                  <a:prstClr val="white"/>
                </a:solidFill>
              </a:rPr>
              <a:t>Maybe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if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an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individual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cannot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manage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their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conflicting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preferences</a:t>
            </a:r>
            <a:endParaRPr lang="cs-CZ" sz="2300" dirty="0">
              <a:solidFill>
                <a:prstClr val="white"/>
              </a:solidFill>
            </a:endParaRPr>
          </a:p>
          <a:p>
            <a:pPr marL="1154430" lvl="2" indent="-514350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Maybe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if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an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individual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does</a:t>
            </a:r>
            <a:r>
              <a:rPr lang="cs-CZ" sz="2300" dirty="0">
                <a:solidFill>
                  <a:prstClr val="white"/>
                </a:solidFill>
              </a:rPr>
              <a:t> not </a:t>
            </a:r>
            <a:r>
              <a:rPr lang="cs-CZ" sz="2300" dirty="0" err="1">
                <a:solidFill>
                  <a:prstClr val="white"/>
                </a:solidFill>
              </a:rPr>
              <a:t>have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their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own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preferences</a:t>
            </a:r>
            <a:endParaRPr lang="cs-CZ" sz="2300" dirty="0">
              <a:solidFill>
                <a:prstClr val="white"/>
              </a:solidFill>
            </a:endParaRPr>
          </a:p>
          <a:p>
            <a:pPr marL="1154430" lvl="2" indent="-514350">
              <a:buClr>
                <a:srgbClr val="0F6FC6"/>
              </a:buClr>
              <a:buFont typeface="Wingdings" panose="05000000000000000000" pitchFamily="2" charset="2"/>
              <a:buChar char="q"/>
            </a:pP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Maybe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if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an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individual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does</a:t>
            </a:r>
            <a:r>
              <a:rPr lang="cs-CZ" sz="2300" dirty="0">
                <a:solidFill>
                  <a:prstClr val="white"/>
                </a:solidFill>
              </a:rPr>
              <a:t> not </a:t>
            </a:r>
            <a:r>
              <a:rPr lang="cs-CZ" sz="2300" dirty="0" err="1">
                <a:solidFill>
                  <a:prstClr val="white"/>
                </a:solidFill>
              </a:rPr>
              <a:t>have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settled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err="1">
                <a:solidFill>
                  <a:prstClr val="white"/>
                </a:solidFill>
              </a:rPr>
              <a:t>preferences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FYd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uAAAAEA4AADOBwAAEAAAACYAAAAIAAAAASAAAAAAAAA="/>
              </a:ext>
            </a:extLst>
          </p:cNvSpPr>
          <p:nvPr>
            <p:ph type="title"/>
          </p:nvPr>
        </p:nvSpPr>
        <p:spPr>
          <a:xfrm>
            <a:off x="35560" y="116840"/>
            <a:ext cx="9108440" cy="1151890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defRPr lang="cs-CZ"/>
            </a:pPr>
            <a:r>
              <a:rPr lang="cs-CZ" sz="3200">
                <a:solidFill>
                  <a:srgbClr val="DBF5F9"/>
                </a:solidFill>
              </a:rPr>
              <a:t>Summary of basic concepts from previous debates</a:t>
            </a:r>
            <a:endParaRPr lang="cs-CZ" sz="3200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DkV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IgkAAIA1AABYLgAAEAAAACYAAAAIAAAAASAAAAAAAAA="/>
              </a:ext>
            </a:extLst>
          </p:cNvSpPr>
          <p:nvPr>
            <p:ph type="body" idx="1"/>
          </p:nvPr>
        </p:nvSpPr>
        <p:spPr>
          <a:xfrm>
            <a:off x="467360" y="1484630"/>
            <a:ext cx="8229600" cy="60490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indent="0">
              <a:buNone/>
              <a:defRPr lang="cs-CZ"/>
            </a:pPr>
            <a:r>
              <a:rPr lang="cs-CZ" sz="4400"/>
              <a:t>Moral personality – basic attributes:</a:t>
            </a:r>
          </a:p>
          <a:p>
            <a:pPr marL="937260" lvl="1" indent="-571500">
              <a:buFont typeface="Wingdings" charset="0"/>
              <a:buChar char="q"/>
              <a:defRPr lang="cs-CZ"/>
            </a:pPr>
            <a:r>
              <a:rPr lang="cs-CZ" sz="4200"/>
              <a:t>Consciousness (feels pain)</a:t>
            </a:r>
          </a:p>
          <a:p>
            <a:pPr marL="937260" lvl="1" indent="-571500">
              <a:buFont typeface="Wingdings" charset="0"/>
              <a:buChar char="q"/>
              <a:defRPr lang="cs-CZ"/>
            </a:pPr>
            <a:r>
              <a:rPr lang="cs-CZ" sz="4200"/>
              <a:t>Reasoning</a:t>
            </a:r>
          </a:p>
          <a:p>
            <a:pPr marL="937260" lvl="1" indent="-571500">
              <a:buFont typeface="Wingdings" charset="0"/>
              <a:buChar char="q"/>
              <a:defRPr lang="cs-CZ"/>
            </a:pPr>
            <a:r>
              <a:rPr lang="cs-CZ" sz="4200"/>
              <a:t>Self-motivated activity</a:t>
            </a:r>
          </a:p>
          <a:p>
            <a:pPr marL="937260" lvl="1" indent="-571500">
              <a:buFont typeface="Wingdings" charset="0"/>
              <a:buChar char="q"/>
              <a:defRPr lang="cs-CZ"/>
            </a:pPr>
            <a:r>
              <a:rPr lang="cs-CZ" sz="4200"/>
              <a:t>The capacity to communicate</a:t>
            </a:r>
          </a:p>
          <a:p>
            <a:pPr marL="937260" lvl="1" indent="-571500">
              <a:buFont typeface="Wingdings" charset="0"/>
              <a:buChar char="q"/>
              <a:defRPr lang="cs-CZ"/>
            </a:pPr>
            <a:r>
              <a:rPr lang="cs-CZ" sz="4200"/>
              <a:t>Self-awareness</a:t>
            </a:r>
          </a:p>
          <a:p>
            <a:pPr marL="937260" lvl="1" indent="-571500">
              <a:buFont typeface="Wingdings" charset="0"/>
              <a:buChar char="q"/>
              <a:defRPr lang="cs-CZ"/>
            </a:pPr>
            <a:endParaRPr lang="cs-CZ" sz="4200"/>
          </a:p>
          <a:p>
            <a:pPr>
              <a:buFont typeface="Wingdings" charset="0"/>
              <a:buChar char="q"/>
              <a:defRPr lang="cs-CZ"/>
            </a:pPr>
            <a:endParaRPr lang="cs-CZ" sz="4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AAAAAEgAAAAAAAAAAAAAAAAAAAAC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L4F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A4AAAAuAAAAEA4AAD5BQAAEAAAACYAAAAIAAAAASAAAAAAAAA="/>
              </a:ext>
            </a:extLst>
          </p:cNvSpPr>
          <p:nvPr>
            <p:ph type="title"/>
          </p:nvPr>
        </p:nvSpPr>
        <p:spPr>
          <a:xfrm>
            <a:off x="35560" y="116840"/>
            <a:ext cx="9108440" cy="854075"/>
          </a:xfrm>
        </p:spPr>
        <p:txBody>
          <a:bodyPr vert="horz" wrap="square" lIns="0" tIns="45720" rIns="0" bIns="0" numCol="1" spcCol="215900" anchor="b">
            <a:prstTxWarp prst="textNoShape">
              <a:avLst/>
            </a:prstTxWarp>
          </a:bodyPr>
          <a:lstStyle/>
          <a:p>
            <a:pPr algn="ctr">
              <a:defRPr lang="cs-CZ"/>
            </a:pPr>
            <a:r>
              <a:t>Outline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oKuaXxMAAAAlAAAAZAAAAA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DgAgAACAYAALQ2AACPMAAAEAAAACYAAAAIAAAAASAAAAAAAAA="/>
              </a:ext>
            </a:extLst>
          </p:cNvSpPr>
          <p:nvPr>
            <p:ph type="body" idx="1"/>
          </p:nvPr>
        </p:nvSpPr>
        <p:spPr>
          <a:xfrm>
            <a:off x="467360" y="980440"/>
            <a:ext cx="8425180" cy="69132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  <a:defRPr lang="cs-CZ"/>
            </a:pPr>
            <a:endParaRPr/>
          </a:p>
          <a:p>
            <a:pPr marL="514350" indent="-514350">
              <a:buFontTx/>
              <a:buAutoNum type="arabicPeriod"/>
              <a:defRPr lang="cs-CZ"/>
            </a:pPr>
            <a:endParaRPr/>
          </a:p>
        </p:txBody>
      </p:sp>
      <p:sp>
        <p:nvSpPr>
          <p:cNvPr id="4" name="Obdélník 1"/>
          <p:cNvSpPr>
            <a:extLst>
              <a:ext uri="smNativeData">
                <pr:smNativeData xmlns:pr="smNativeData" xmlns:p14="http://schemas.microsoft.com/office/powerpoint/2010/main" xmlns="" val="SMDATA_13_oKuaXxMAAAAlAAAAZAAAAE0AAAAAkAAAAEgAAACQAAAASAAAAAAAAAAAAAAAAAAAAAEAAABQAAAAAAAAAAAA4D8AAAAAAADgPwAAAAAAAOA/AAAAAAAA4D8AAAAAAADgPwAAAAAAAOA/AAAAAAAA4D8AAAAAAADgPwAAAAAAAOA/AAAAAAAA4D8CAAAAjAAAAAAAAAAAAAAA////AAAAAA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AEYX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EYXsDzMzMAMDA/wB/f38AAAAAAAAAAAAAAAAAAAAAAAAAAAAhAAAAGAAAABQAAACMAQAAUAgAALQ2AAAKJgAAECAAACYAAAAIAAAA//////////8="/>
              </a:ext>
            </a:extLst>
          </p:cNvSpPr>
          <p:nvPr/>
        </p:nvSpPr>
        <p:spPr>
          <a:xfrm>
            <a:off x="251460" y="1351280"/>
            <a:ext cx="8641080" cy="4832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514350" indent="-514350">
              <a:buFont typeface="Calibri" pitchFamily="2" charset="0"/>
              <a:buAutoNum type="arabicPeriod"/>
              <a:defRPr lang="en-US"/>
            </a:pPr>
            <a:r>
              <a:rPr lang="cs-CZ" sz="2800" dirty="0" err="1"/>
              <a:t>Introduction</a:t>
            </a:r>
            <a:endParaRPr lang="cs-CZ" sz="2800" dirty="0"/>
          </a:p>
          <a:p>
            <a:pPr marL="514350" indent="-514350">
              <a:buFont typeface="Calibri" pitchFamily="2" charset="0"/>
              <a:buAutoNum type="arabicPeriod"/>
              <a:defRPr lang="en-US"/>
            </a:pPr>
            <a:r>
              <a:rPr lang="cs-CZ" sz="2800" dirty="0" err="1"/>
              <a:t>Discussion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approach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ethical</a:t>
            </a:r>
            <a:r>
              <a:rPr lang="cs-CZ" sz="2800" dirty="0"/>
              <a:t> </a:t>
            </a:r>
            <a:r>
              <a:rPr lang="cs-CZ" sz="2800" dirty="0" err="1"/>
              <a:t>egoism</a:t>
            </a:r>
            <a:r>
              <a:rPr lang="cs-CZ" sz="2800" dirty="0"/>
              <a:t> to „</a:t>
            </a:r>
            <a:r>
              <a:rPr lang="cs-CZ" sz="2800" dirty="0" err="1"/>
              <a:t>helping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poor</a:t>
            </a:r>
            <a:r>
              <a:rPr lang="cs-CZ" sz="2800" dirty="0"/>
              <a:t>“.</a:t>
            </a:r>
          </a:p>
          <a:p>
            <a:pPr marL="514350" indent="-514350">
              <a:buFont typeface="Calibri" pitchFamily="2" charset="0"/>
              <a:buAutoNum type="arabicPeriod"/>
              <a:defRPr lang="en-US"/>
            </a:pPr>
            <a:r>
              <a:rPr lang="cs-CZ" sz="2800" dirty="0" err="1"/>
              <a:t>Discussion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„</a:t>
            </a:r>
            <a:r>
              <a:rPr lang="cs-CZ" sz="2800" dirty="0" err="1"/>
              <a:t>social</a:t>
            </a:r>
            <a:r>
              <a:rPr lang="cs-CZ" sz="2800" dirty="0"/>
              <a:t> </a:t>
            </a:r>
            <a:r>
              <a:rPr lang="cs-CZ" sz="2800" dirty="0" err="1"/>
              <a:t>contract</a:t>
            </a:r>
            <a:r>
              <a:rPr lang="cs-CZ" sz="2800" dirty="0"/>
              <a:t> </a:t>
            </a:r>
            <a:r>
              <a:rPr lang="cs-CZ" sz="2800" dirty="0" err="1"/>
              <a:t>approach</a:t>
            </a:r>
            <a:r>
              <a:rPr lang="cs-CZ" sz="2800" dirty="0"/>
              <a:t>“ to „</a:t>
            </a:r>
            <a:r>
              <a:rPr lang="cs-CZ" sz="2800" dirty="0" err="1"/>
              <a:t>helping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poor</a:t>
            </a:r>
            <a:r>
              <a:rPr lang="cs-CZ" sz="2800" dirty="0"/>
              <a:t>“.</a:t>
            </a:r>
          </a:p>
          <a:p>
            <a:pPr marL="514350" indent="-514350">
              <a:buFont typeface="Calibri" pitchFamily="2" charset="0"/>
              <a:buAutoNum type="arabicPeriod"/>
              <a:defRPr lang="en-US"/>
            </a:pPr>
            <a:r>
              <a:rPr lang="cs-CZ" sz="2800" dirty="0" err="1">
                <a:solidFill>
                  <a:srgbClr val="FFFFFF"/>
                </a:solidFill>
              </a:rPr>
              <a:t>Discussion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of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approach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of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utilitarianism</a:t>
            </a:r>
            <a:r>
              <a:rPr lang="cs-CZ" sz="2800" dirty="0">
                <a:solidFill>
                  <a:srgbClr val="FFFFFF"/>
                </a:solidFill>
              </a:rPr>
              <a:t> to „</a:t>
            </a:r>
            <a:r>
              <a:rPr lang="cs-CZ" sz="2800" dirty="0" err="1">
                <a:solidFill>
                  <a:srgbClr val="FFFFFF"/>
                </a:solidFill>
              </a:rPr>
              <a:t>helping</a:t>
            </a:r>
            <a:r>
              <a:rPr lang="cs-CZ" sz="2800" dirty="0">
                <a:solidFill>
                  <a:srgbClr val="FFFFFF"/>
                </a:solidFill>
              </a:rPr>
              <a:t> to </a:t>
            </a:r>
            <a:r>
              <a:rPr lang="cs-CZ" sz="2800" dirty="0" err="1">
                <a:solidFill>
                  <a:srgbClr val="FFFFFF"/>
                </a:solidFill>
              </a:rPr>
              <a:t>the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r>
              <a:rPr lang="cs-CZ" sz="2800" dirty="0" err="1">
                <a:solidFill>
                  <a:srgbClr val="FFFFFF"/>
                </a:solidFill>
              </a:rPr>
              <a:t>poor</a:t>
            </a:r>
            <a:r>
              <a:rPr lang="cs-CZ" sz="2800" dirty="0">
                <a:solidFill>
                  <a:srgbClr val="FFFFFF"/>
                </a:solidFill>
              </a:rPr>
              <a:t>“.</a:t>
            </a:r>
          </a:p>
          <a:p>
            <a:pPr marL="514350" indent="-514350">
              <a:buFont typeface="Calibri" pitchFamily="2" charset="0"/>
              <a:buAutoNum type="arabicPeriod"/>
              <a:defRPr lang="en-US"/>
            </a:pPr>
            <a:r>
              <a:rPr lang="cs-CZ" sz="2800" dirty="0" err="1"/>
              <a:t>Discussion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„Christian </a:t>
            </a:r>
            <a:r>
              <a:rPr lang="cs-CZ" sz="2800" dirty="0" err="1"/>
              <a:t>approach</a:t>
            </a:r>
            <a:r>
              <a:rPr lang="cs-CZ" sz="2800" dirty="0"/>
              <a:t>“ to „</a:t>
            </a:r>
            <a:r>
              <a:rPr lang="cs-CZ" sz="2800" dirty="0" err="1"/>
              <a:t>helping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poor</a:t>
            </a:r>
            <a:r>
              <a:rPr lang="cs-CZ" sz="2800" dirty="0" smtClean="0"/>
              <a:t>“.</a:t>
            </a:r>
          </a:p>
          <a:p>
            <a:pPr marL="514350" indent="-514350">
              <a:buFont typeface="Calibri" pitchFamily="2" charset="0"/>
              <a:buAutoNum type="arabicPeriod"/>
              <a:defRPr lang="en-US"/>
            </a:pPr>
            <a:r>
              <a:rPr lang="cs-CZ" sz="2800" dirty="0" err="1" smtClean="0"/>
              <a:t>Migration</a:t>
            </a:r>
            <a:endParaRPr lang="cs-CZ" sz="2800" dirty="0"/>
          </a:p>
          <a:p>
            <a:pPr>
              <a:defRPr lang="en-US"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00"/>
        </a:lt1>
        <a:dk2>
          <a:srgbClr val="DBF5F9"/>
        </a:dk2>
        <a:lt2>
          <a:srgbClr val="04617B"/>
        </a:lt2>
        <a:accent1>
          <a:srgbClr val="0F6FC6"/>
        </a:accent1>
        <a:accent2>
          <a:srgbClr val="009DD9"/>
        </a:accent2>
        <a:accent3>
          <a:srgbClr val="0BD0D9"/>
        </a:accent3>
        <a:accent4>
          <a:srgbClr val="10CF9B"/>
        </a:accent4>
        <a:accent5>
          <a:srgbClr val="7CCA62"/>
        </a:accent5>
        <a:accent6>
          <a:srgbClr val="A5C249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Calibri"/>
        <a:ea typeface="Calibri"/>
        <a:cs typeface="Calibri"/>
      </a:majorFont>
      <a:minorFont>
        <a:latin typeface="Constantia"/>
        <a:ea typeface="Constantia"/>
        <a:cs typeface="Constant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1364</Words>
  <Application>Microsoft Office PowerPoint</Application>
  <PresentationFormat>On-screen Show (4:3)</PresentationFormat>
  <Paragraphs>183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</vt:lpstr>
      <vt:lpstr> </vt:lpstr>
      <vt:lpstr>PowerPoint Presentation</vt:lpstr>
      <vt:lpstr>PowerPoint Presentation</vt:lpstr>
      <vt:lpstr>Individuals and Social Structures</vt:lpstr>
      <vt:lpstr>Individuals and Social Structures</vt:lpstr>
      <vt:lpstr>PowerPoint Presentation</vt:lpstr>
      <vt:lpstr>Summary of basic concepts from previous debates</vt:lpstr>
      <vt:lpstr>Summary of basic concepts from previous debates</vt:lpstr>
      <vt:lpstr>Outline</vt:lpstr>
      <vt:lpstr>Introduction</vt:lpstr>
      <vt:lpstr>Ethical egoism (from Rachels &amp; Rachels)</vt:lpstr>
      <vt:lpstr>Ethical egoism (from Rachels &amp; Rachels)</vt:lpstr>
      <vt:lpstr>Ethical egoism (from Rachels &amp; Rachels)</vt:lpstr>
      <vt:lpstr>Social Contract Approach (from Rachels &amp; Rachels)</vt:lpstr>
      <vt:lpstr>Social Contract Approach (from Rachels &amp; Rachels)</vt:lpstr>
      <vt:lpstr>Social Contract Approach (from Rachels &amp; Rachels)</vt:lpstr>
      <vt:lpstr>Social Contract Approach (from Rachels &amp; Rachels)</vt:lpstr>
      <vt:lpstr>Social Contract Approach (from Rachels &amp; Rachels)</vt:lpstr>
      <vt:lpstr>Utilitarianism - Should we be equally concerned for everyone? (from Rachels &amp; Rachels)</vt:lpstr>
      <vt:lpstr>Christian Approach (from Rachels &amp; Rachels)</vt:lpstr>
      <vt:lpstr>Migration</vt:lpstr>
      <vt:lpstr>Migration</vt:lpstr>
      <vt:lpstr>Immigration problem in the EU – specification, political, legal and economic context</vt:lpstr>
      <vt:lpstr>What policies could be used to solve the problem.  What assessment would we give to suggested policies?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CEWeek1</dc:title>
  <dc:subject/>
  <dc:creator>FSV-UK</dc:creator>
  <cp:keywords/>
  <dc:description/>
  <cp:lastModifiedBy>Táta</cp:lastModifiedBy>
  <cp:revision>18</cp:revision>
  <dcterms:created xsi:type="dcterms:W3CDTF">2003-12-01T09:44:04Z</dcterms:created>
  <dcterms:modified xsi:type="dcterms:W3CDTF">2023-10-20T07:58:37Z</dcterms:modified>
</cp:coreProperties>
</file>