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258" r:id="rId8"/>
    <p:sldId id="259" r:id="rId9"/>
    <p:sldId id="257" r:id="rId10"/>
    <p:sldId id="277" r:id="rId11"/>
    <p:sldId id="261" r:id="rId12"/>
    <p:sldId id="262" r:id="rId13"/>
    <p:sldId id="274" r:id="rId14"/>
    <p:sldId id="264" r:id="rId15"/>
    <p:sldId id="279" r:id="rId16"/>
    <p:sldId id="302" r:id="rId17"/>
    <p:sldId id="275" r:id="rId18"/>
    <p:sldId id="266" r:id="rId19"/>
    <p:sldId id="286" r:id="rId20"/>
    <p:sldId id="278" r:id="rId21"/>
    <p:sldId id="269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27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BAFB5"/>
    <a:srgbClr val="BCDAF2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>
        <p:scale>
          <a:sx n="77" d="100"/>
          <a:sy n="77" d="100"/>
        </p:scale>
        <p:origin x="-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3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237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370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866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249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59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681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476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193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46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63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4/4/2023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158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Relationship Id="rId9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2478" y="2306782"/>
            <a:ext cx="7939042" cy="2244436"/>
          </a:xfrm>
          <a:ln w="50800"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/>
              <a:t>Socioekonomický</a:t>
            </a:r>
            <a:br>
              <a:rPr lang="cs-CZ" b="1" dirty="0" smtClean="0"/>
            </a:br>
            <a:r>
              <a:rPr lang="cs-CZ" b="1" dirty="0" smtClean="0"/>
              <a:t>a environmentální </a:t>
            </a:r>
            <a:r>
              <a:rPr lang="cs-CZ" b="1" dirty="0"/>
              <a:t>rámec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21396" y="4895273"/>
            <a:ext cx="5101209" cy="1389892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Jiří Patoka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patoka@af.czu.cz</a:t>
            </a:r>
          </a:p>
          <a:p>
            <a:endParaRPr lang="cs-CZ" sz="500" dirty="0">
              <a:solidFill>
                <a:schemeClr val="bg1"/>
              </a:solidFill>
            </a:endParaRPr>
          </a:p>
          <a:p>
            <a:r>
              <a:rPr lang="cs-CZ" sz="2800" smtClean="0">
                <a:solidFill>
                  <a:schemeClr val="bg1"/>
                </a:solidFill>
              </a:rPr>
              <a:t>2023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7178233" y="357447"/>
            <a:ext cx="1363287" cy="1246909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466197" y="340821"/>
            <a:ext cx="11085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</a:rPr>
              <a:t>2. 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7599141" y="1463040"/>
            <a:ext cx="629809" cy="649547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122605" y="1567810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934371" y="2033212"/>
            <a:ext cx="565039" cy="502805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623406" y="1989304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371911" y="2566062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662966" y="647636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8437044" y="173473"/>
            <a:ext cx="320208" cy="334695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19099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k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88658705"/>
              </p:ext>
            </p:extLst>
          </p:nvPr>
        </p:nvGraphicFramePr>
        <p:xfrm>
          <a:off x="6187142" y="3344488"/>
          <a:ext cx="2713315" cy="2191692"/>
        </p:xfrm>
        <a:graphic>
          <a:graphicData uri="http://schemas.openxmlformats.org/presentationml/2006/ole">
            <p:oleObj spid="_x0000_s1155" name="Image" r:id="rId3" imgW="4913386" imgH="3968504" progId="">
              <p:embed/>
            </p:oleObj>
          </a:graphicData>
        </a:graphic>
      </p:graphicFrame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65100091"/>
              </p:ext>
            </p:extLst>
          </p:nvPr>
        </p:nvGraphicFramePr>
        <p:xfrm>
          <a:off x="482138" y="4236907"/>
          <a:ext cx="2261062" cy="1696169"/>
        </p:xfrm>
        <a:graphic>
          <a:graphicData uri="http://schemas.openxmlformats.org/presentationml/2006/ole">
            <p:oleObj spid="_x0000_s1156" name="Image" r:id="rId4" imgW="7199390" imgH="5401067" progId="">
              <p:embed/>
            </p:oleObj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Introdukce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6209607"/>
            <a:ext cx="7886700" cy="528503"/>
          </a:xfrm>
        </p:spPr>
        <p:txBody>
          <a:bodyPr>
            <a:normAutofit fontScale="85000" lnSpcReduction="10000"/>
          </a:bodyPr>
          <a:lstStyle/>
          <a:p>
            <a:r>
              <a:rPr lang="cs-CZ" sz="2000" dirty="0" smtClean="0"/>
              <a:t>Okrasná akvakultura jedním z hlavních zdrojů </a:t>
            </a:r>
            <a:r>
              <a:rPr lang="cs-CZ" sz="2000" dirty="0" smtClean="0">
                <a:solidFill>
                  <a:schemeClr val="tx1"/>
                </a:solidFill>
              </a:rPr>
              <a:t>(</a:t>
            </a:r>
            <a:r>
              <a:rPr lang="cs-CZ" sz="2000" dirty="0" err="1" smtClean="0">
                <a:solidFill>
                  <a:schemeClr val="tx1"/>
                </a:solidFill>
              </a:rPr>
              <a:t>Padilla</a:t>
            </a:r>
            <a:r>
              <a:rPr lang="cs-CZ" sz="2000" dirty="0" smtClean="0">
                <a:solidFill>
                  <a:schemeClr val="tx1"/>
                </a:solidFill>
              </a:rPr>
              <a:t> &amp; </a:t>
            </a:r>
            <a:r>
              <a:rPr lang="cs-CZ" sz="2000" dirty="0" err="1" smtClean="0">
                <a:solidFill>
                  <a:schemeClr val="tx1"/>
                </a:solidFill>
              </a:rPr>
              <a:t>Williams</a:t>
            </a:r>
            <a:r>
              <a:rPr lang="cs-CZ" sz="2000" dirty="0" smtClean="0">
                <a:solidFill>
                  <a:schemeClr val="tx1"/>
                </a:solidFill>
              </a:rPr>
              <a:t> 2004)</a:t>
            </a:r>
            <a:endParaRPr lang="cs-CZ" sz="2000" dirty="0">
              <a:solidFill>
                <a:schemeClr val="tx1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3739546" y="2319369"/>
            <a:ext cx="0" cy="797904"/>
          </a:xfrm>
          <a:prstGeom prst="line">
            <a:avLst/>
          </a:prstGeom>
          <a:ln w="7302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endCxn id="10" idx="0"/>
          </p:cNvCxnSpPr>
          <p:nvPr/>
        </p:nvCxnSpPr>
        <p:spPr>
          <a:xfrm flipH="1">
            <a:off x="1224979" y="2319369"/>
            <a:ext cx="2514567" cy="862470"/>
          </a:xfrm>
          <a:prstGeom prst="line">
            <a:avLst/>
          </a:prstGeom>
          <a:ln w="7302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310440" y="3181839"/>
            <a:ext cx="1829078" cy="1041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záměrné vypuštění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3009345" y="3181839"/>
            <a:ext cx="2619098" cy="1041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neúmyslné umožnění úniku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3739546" y="2319369"/>
            <a:ext cx="1422658" cy="378978"/>
          </a:xfrm>
          <a:prstGeom prst="line">
            <a:avLst/>
          </a:prstGeom>
          <a:ln w="7302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5295208" y="2302626"/>
            <a:ext cx="2619098" cy="1041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transport s jinou komoditou</a:t>
            </a: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56465725"/>
              </p:ext>
            </p:extLst>
          </p:nvPr>
        </p:nvGraphicFramePr>
        <p:xfrm>
          <a:off x="3475506" y="4227494"/>
          <a:ext cx="2391942" cy="1564728"/>
        </p:xfrm>
        <a:graphic>
          <a:graphicData uri="http://schemas.openxmlformats.org/presentationml/2006/ole">
            <p:oleObj spid="_x0000_s1157" name="Image" r:id="rId5" imgW="4953010" imgH="324003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29662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perutýn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044" y="2562802"/>
            <a:ext cx="5937755" cy="3958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6043" y="2218064"/>
            <a:ext cx="5937755" cy="45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ovéPole 5"/>
          <p:cNvSpPr txBox="1"/>
          <p:nvPr/>
        </p:nvSpPr>
        <p:spPr>
          <a:xfrm>
            <a:off x="7416798" y="6510513"/>
            <a:ext cx="1422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err="1" smtClean="0"/>
              <a:t>Goldberg</a:t>
            </a:r>
            <a:r>
              <a:rPr lang="cs-CZ" sz="1200" dirty="0" smtClean="0"/>
              <a:t> (2016)</a:t>
            </a:r>
            <a:endParaRPr lang="cs-CZ" sz="1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43068" y="122959"/>
            <a:ext cx="2368071" cy="1888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98874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57840" y="2346960"/>
            <a:ext cx="6634163" cy="3731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53" y="2346960"/>
            <a:ext cx="7359535" cy="3731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12" y="2346960"/>
            <a:ext cx="7300876" cy="3650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Vodní hyacint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96860" y="6429233"/>
            <a:ext cx="26471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 smtClean="0"/>
              <a:t>Kritikos</a:t>
            </a:r>
            <a:r>
              <a:rPr lang="cs-CZ" sz="1700" dirty="0" smtClean="0"/>
              <a:t> and </a:t>
            </a:r>
            <a:r>
              <a:rPr lang="cs-CZ" sz="1700" dirty="0" err="1" smtClean="0"/>
              <a:t>Brunel</a:t>
            </a:r>
            <a:r>
              <a:rPr lang="cs-CZ" sz="1700" dirty="0" smtClean="0"/>
              <a:t> (2016)</a:t>
            </a:r>
            <a:endParaRPr lang="cs-CZ" sz="17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95656" y="116378"/>
            <a:ext cx="2342213" cy="2149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9804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Ampulárka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226" y="2425919"/>
            <a:ext cx="5253893" cy="4137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28095" y="2425918"/>
            <a:ext cx="2818394" cy="4137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3435" y="184785"/>
            <a:ext cx="2638425" cy="1733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922" y="3052774"/>
            <a:ext cx="6096000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ovéPole 8"/>
          <p:cNvSpPr txBox="1"/>
          <p:nvPr/>
        </p:nvSpPr>
        <p:spPr>
          <a:xfrm>
            <a:off x="4604525" y="5656098"/>
            <a:ext cx="26471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err="1" smtClean="0"/>
              <a:t>Brito</a:t>
            </a:r>
            <a:r>
              <a:rPr lang="cs-CZ" sz="1700" dirty="0" smtClean="0"/>
              <a:t> &amp; </a:t>
            </a:r>
            <a:r>
              <a:rPr lang="cs-CZ" sz="1700" dirty="0" err="1" smtClean="0"/>
              <a:t>Joshi</a:t>
            </a:r>
            <a:r>
              <a:rPr lang="cs-CZ" sz="1700" dirty="0" smtClean="0"/>
              <a:t> (2017)</a:t>
            </a:r>
            <a:endParaRPr lang="cs-CZ" sz="17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5226" y="2343144"/>
            <a:ext cx="8341263" cy="4243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5879234" y="6249110"/>
            <a:ext cx="26471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smtClean="0"/>
              <a:t>Lei et al. (2017)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xmlns="" val="1755373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Želva nádherná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b="4169"/>
          <a:stretch/>
        </p:blipFill>
        <p:spPr>
          <a:xfrm>
            <a:off x="1606044" y="2655050"/>
            <a:ext cx="5937755" cy="3793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367548" y="85578"/>
            <a:ext cx="2681866" cy="1498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918" y="2553247"/>
            <a:ext cx="8911244" cy="420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ál 8"/>
          <p:cNvSpPr/>
          <p:nvPr/>
        </p:nvSpPr>
        <p:spPr>
          <a:xfrm>
            <a:off x="556953" y="5694218"/>
            <a:ext cx="166254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6953" y="5954605"/>
            <a:ext cx="166254" cy="182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23207" y="5853066"/>
            <a:ext cx="93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invazní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23207" y="5576960"/>
            <a:ext cx="93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původní</a:t>
            </a:r>
            <a:endParaRPr lang="cs-CZ" dirty="0"/>
          </a:p>
        </p:txBody>
      </p:sp>
      <p:sp>
        <p:nvSpPr>
          <p:cNvPr id="13" name="Ovál 12"/>
          <p:cNvSpPr/>
          <p:nvPr/>
        </p:nvSpPr>
        <p:spPr>
          <a:xfrm>
            <a:off x="7731919" y="4768699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7717630" y="4791558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748109" y="4780128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7679532" y="4791557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08375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4411" y="1246353"/>
            <a:ext cx="3116435" cy="1050398"/>
          </a:xfrm>
        </p:spPr>
        <p:txBody>
          <a:bodyPr>
            <a:normAutofit/>
          </a:bodyPr>
          <a:lstStyle/>
          <a:p>
            <a:r>
              <a:rPr lang="cs-CZ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Želvy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8065" y="2514832"/>
            <a:ext cx="365759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Hodnoceno pro EU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Hlavní dodavatel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USA a JV Asie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Mezi lety 2008 a 2012 dovezeno do ČR 690 000 želv</a:t>
            </a: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Trachemys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scripta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211 600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 jedinců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34 druhů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Kromě známé 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scripta</a:t>
            </a:r>
            <a:r>
              <a:rPr lang="cs-CZ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5 druhů vysoce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nebezpečných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35343" y="141580"/>
            <a:ext cx="5257158" cy="57856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3735342" y="132372"/>
            <a:ext cx="2746987" cy="1904246"/>
          </a:xfrm>
          <a:prstGeom prst="rect">
            <a:avLst/>
          </a:prstGeom>
        </p:spPr>
      </p:pic>
      <p:pic>
        <p:nvPicPr>
          <p:cNvPr id="2052" name="Picture 4" descr="http://www.texasturtles.org/Apalone_spinifera_op_800x6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 flipH="1">
            <a:off x="6585371" y="141580"/>
            <a:ext cx="2407130" cy="189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3735341" y="2068337"/>
            <a:ext cx="2746988" cy="1908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6585371" y="2067876"/>
            <a:ext cx="2407130" cy="1913212"/>
          </a:xfrm>
          <a:prstGeom prst="rect">
            <a:avLst/>
          </a:prstGeom>
        </p:spPr>
      </p:pic>
      <p:pic>
        <p:nvPicPr>
          <p:cNvPr id="2058" name="Picture 10" descr="http://i.ytimg.com/vi/6ggj9GL2TJk/maxresdefault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01991" y="4074252"/>
            <a:ext cx="3294196" cy="1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3735341" y="135365"/>
            <a:ext cx="1922289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kajmanka dravá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095750" y="1660225"/>
            <a:ext cx="1896751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kožnatka trnitá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735341" y="2067876"/>
            <a:ext cx="1922289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klapavka obecná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813663" y="3607753"/>
            <a:ext cx="2178838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pelomedúza africká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973898" y="5557905"/>
            <a:ext cx="1922289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kožnatka hladká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417329" y="6130481"/>
            <a:ext cx="26471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700" dirty="0" smtClean="0"/>
              <a:t>Kopecký et al. (2013)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xmlns="" val="1695926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611" y="381830"/>
            <a:ext cx="7687247" cy="1050398"/>
          </a:xfrm>
        </p:spPr>
        <p:txBody>
          <a:bodyPr>
            <a:normAutofit/>
          </a:bodyPr>
          <a:lstStyle/>
          <a:p>
            <a:r>
              <a:rPr lang="cs-CZ" sz="3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s jinou komoditou</a:t>
            </a:r>
            <a:endParaRPr lang="cs-CZ" sz="3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340823" y="1834166"/>
            <a:ext cx="3366654" cy="859346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</a:pPr>
            <a:r>
              <a:rPr lang="cs-CZ" dirty="0" smtClean="0"/>
              <a:t>krevety</a:t>
            </a:r>
            <a:r>
              <a:rPr lang="cs-CZ" i="1" dirty="0" smtClean="0"/>
              <a:t> </a:t>
            </a:r>
            <a:r>
              <a:rPr lang="cs-CZ" i="1" dirty="0" err="1" smtClean="0"/>
              <a:t>Neocaridina</a:t>
            </a:r>
            <a:r>
              <a:rPr lang="cs-CZ" i="1" dirty="0" smtClean="0"/>
              <a:t> </a:t>
            </a:r>
            <a:r>
              <a:rPr lang="cs-CZ" i="1" dirty="0" err="1" smtClean="0"/>
              <a:t>heteropoda</a:t>
            </a:r>
            <a:r>
              <a:rPr lang="cs-CZ" i="1" dirty="0" smtClean="0"/>
              <a:t> </a:t>
            </a:r>
            <a:r>
              <a:rPr lang="cs-CZ" dirty="0" smtClean="0"/>
              <a:t>a </a:t>
            </a:r>
            <a:r>
              <a:rPr lang="cs-CZ" i="1" dirty="0" err="1" smtClean="0"/>
              <a:t>Caridina</a:t>
            </a:r>
            <a:r>
              <a:rPr lang="cs-CZ" i="1" dirty="0" smtClean="0"/>
              <a:t> </a:t>
            </a:r>
            <a:r>
              <a:rPr lang="cs-CZ" i="1" dirty="0" err="1" smtClean="0"/>
              <a:t>multidentata</a:t>
            </a:r>
            <a:r>
              <a:rPr lang="cs-CZ" i="1" dirty="0" smtClean="0"/>
              <a:t> </a:t>
            </a:r>
            <a:endParaRPr lang="cs-CZ" dirty="0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56363" y="1550620"/>
            <a:ext cx="4799574" cy="2703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24442" y="2845172"/>
            <a:ext cx="3800957" cy="1670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24443" y="4667690"/>
            <a:ext cx="3800957" cy="163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20537" y="5017192"/>
            <a:ext cx="3835400" cy="1597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Zástupný symbol pro obsah 2"/>
          <p:cNvSpPr txBox="1">
            <a:spLocks/>
          </p:cNvSpPr>
          <p:nvPr/>
        </p:nvSpPr>
        <p:spPr>
          <a:xfrm>
            <a:off x="4475020" y="4355964"/>
            <a:ext cx="3366654" cy="623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</a:pPr>
            <a:r>
              <a:rPr lang="cs-CZ" dirty="0" err="1" smtClean="0"/>
              <a:t>cizopasky</a:t>
            </a:r>
            <a:r>
              <a:rPr lang="cs-CZ" dirty="0" smtClean="0"/>
              <a:t>, vířníci, vířenky…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49031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2525" y="931908"/>
            <a:ext cx="6124791" cy="1188720"/>
          </a:xfrm>
        </p:spPr>
        <p:txBody>
          <a:bodyPr>
            <a:noAutofit/>
          </a:bodyPr>
          <a:lstStyle/>
          <a:p>
            <a:r>
              <a:rPr lang="cs-CZ" b="1" dirty="0" smtClean="0"/>
              <a:t>Biologické invaze                 v dodavatelských zemích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6045" y="2554917"/>
            <a:ext cx="5937755" cy="3781228"/>
          </a:xfrm>
        </p:spPr>
        <p:txBody>
          <a:bodyPr>
            <a:normAutofit lnSpcReduction="10000"/>
          </a:bodyPr>
          <a:lstStyle/>
          <a:p>
            <a:pPr algn="ctr">
              <a:buClr>
                <a:srgbClr val="FFC000"/>
              </a:buClr>
            </a:pPr>
            <a:r>
              <a:rPr lang="cs-CZ" sz="2000" dirty="0" smtClean="0"/>
              <a:t>Chov a pěstování nepůvodních druhů ve venkovních nádržích pro akvarijní trh</a:t>
            </a:r>
          </a:p>
          <a:p>
            <a:pPr algn="ctr">
              <a:buClr>
                <a:srgbClr val="FFC000"/>
              </a:buClr>
            </a:pPr>
            <a:r>
              <a:rPr lang="cs-CZ" sz="2000" dirty="0" smtClean="0"/>
              <a:t>Tropické regiony (JV Asie…)</a:t>
            </a:r>
          </a:p>
          <a:p>
            <a:pPr algn="ctr">
              <a:buClr>
                <a:srgbClr val="FFC000"/>
              </a:buClr>
            </a:pPr>
            <a:endParaRPr lang="cs-CZ" sz="2000" dirty="0"/>
          </a:p>
          <a:p>
            <a:pPr algn="ctr">
              <a:buClr>
                <a:srgbClr val="FFC000"/>
              </a:buClr>
            </a:pPr>
            <a:r>
              <a:rPr lang="cs-CZ" sz="2000" dirty="0" smtClean="0"/>
              <a:t>Snadné etablování nepůvodního druhu</a:t>
            </a:r>
          </a:p>
          <a:p>
            <a:pPr algn="ctr">
              <a:buClr>
                <a:srgbClr val="FFC000"/>
              </a:buClr>
            </a:pPr>
            <a:endParaRPr lang="cs-CZ" sz="2000" dirty="0"/>
          </a:p>
          <a:p>
            <a:pPr algn="ctr">
              <a:buClr>
                <a:srgbClr val="FFC000"/>
              </a:buClr>
            </a:pPr>
            <a:r>
              <a:rPr lang="cs-CZ" sz="2000" dirty="0" smtClean="0"/>
              <a:t>Velká diverzita často endemických původních druhů</a:t>
            </a:r>
          </a:p>
          <a:p>
            <a:pPr algn="ctr">
              <a:buClr>
                <a:srgbClr val="FFC000"/>
              </a:buClr>
            </a:pPr>
            <a:endParaRPr lang="cs-CZ" dirty="0"/>
          </a:p>
          <a:p>
            <a:pPr algn="ctr">
              <a:buClr>
                <a:srgbClr val="FFC000"/>
              </a:buClr>
            </a:pPr>
            <a:r>
              <a:rPr lang="cs-CZ" sz="2400" b="1" dirty="0" smtClean="0"/>
              <a:t>Velká míra ohrožení biodiverzity</a:t>
            </a:r>
            <a:endParaRPr lang="cs-CZ" sz="2400" b="1" dirty="0"/>
          </a:p>
        </p:txBody>
      </p:sp>
      <p:sp>
        <p:nvSpPr>
          <p:cNvPr id="4" name="Šipka dolů 3"/>
          <p:cNvSpPr/>
          <p:nvPr/>
        </p:nvSpPr>
        <p:spPr>
          <a:xfrm>
            <a:off x="4256267" y="3749963"/>
            <a:ext cx="637309" cy="37869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267426" y="4498839"/>
            <a:ext cx="637309" cy="37869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267426" y="5455492"/>
            <a:ext cx="637309" cy="378691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 rot="2022312">
            <a:off x="6580454" y="3774711"/>
            <a:ext cx="2466109" cy="70788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Nedostatečná legislativa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19577688" flipH="1">
            <a:off x="273888" y="3684094"/>
            <a:ext cx="2466109" cy="70788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Neznalost problematiky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352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Boj s invazními druhy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3063" y="3472873"/>
            <a:ext cx="1774463" cy="609600"/>
          </a:xfrm>
          <a:solidFill>
            <a:srgbClr val="FFC000"/>
          </a:solidFill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dirty="0" smtClean="0"/>
              <a:t>Eradikace</a:t>
            </a:r>
            <a:endParaRPr lang="cs-CZ" sz="24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303063" y="5194921"/>
            <a:ext cx="1774463" cy="609600"/>
          </a:xfrm>
          <a:prstGeom prst="rect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400" dirty="0" smtClean="0"/>
              <a:t>Prevence</a:t>
            </a:r>
            <a:endParaRPr lang="cs-CZ" sz="24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083576" y="2356869"/>
            <a:ext cx="6982691" cy="65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Invazní druhy – škody za miliardy USD / rok</a:t>
            </a:r>
            <a:endParaRPr lang="cs-CZ" sz="28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703029" y="4163476"/>
            <a:ext cx="938572" cy="796451"/>
          </a:xfrm>
          <a:prstGeom prst="rect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dirty="0" smtClean="0"/>
              <a:t>Boj</a:t>
            </a:r>
            <a:endParaRPr lang="cs-CZ" sz="4000" dirty="0"/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2817091" y="3943927"/>
            <a:ext cx="1385454" cy="617866"/>
          </a:xfrm>
          <a:prstGeom prst="line">
            <a:avLst/>
          </a:prstGeom>
          <a:ln w="889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817091" y="4561793"/>
            <a:ext cx="1385454" cy="771674"/>
          </a:xfrm>
          <a:prstGeom prst="line">
            <a:avLst/>
          </a:prstGeom>
          <a:ln w="889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eselý obličej 19"/>
          <p:cNvSpPr/>
          <p:nvPr/>
        </p:nvSpPr>
        <p:spPr>
          <a:xfrm>
            <a:off x="6226535" y="3278909"/>
            <a:ext cx="1025236" cy="997527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26535" y="4638430"/>
            <a:ext cx="1390073" cy="13900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20703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6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Prevence</a:t>
            </a:r>
            <a:endParaRPr lang="cs-CZ" b="1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648030" y="2660612"/>
            <a:ext cx="2535745" cy="491447"/>
          </a:xfrm>
          <a:solidFill>
            <a:srgbClr val="FFC000"/>
          </a:solidFill>
          <a:ln w="34925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cs-CZ" sz="2000" dirty="0" smtClean="0"/>
              <a:t>Kurz pro učitele</a:t>
            </a:r>
            <a:endParaRPr lang="cs-CZ" sz="2000" dirty="0"/>
          </a:p>
        </p:txBody>
      </p:sp>
      <p:sp>
        <p:nvSpPr>
          <p:cNvPr id="2" name="Obdélník 1"/>
          <p:cNvSpPr/>
          <p:nvPr/>
        </p:nvSpPr>
        <p:spPr>
          <a:xfrm>
            <a:off x="1606746" y="4296955"/>
            <a:ext cx="3796232" cy="400110"/>
          </a:xfrm>
          <a:prstGeom prst="rect">
            <a:avLst/>
          </a:prstGeom>
          <a:solidFill>
            <a:srgbClr val="FFC000"/>
          </a:solidFill>
          <a:ln w="34925">
            <a:solidFill>
              <a:schemeClr val="tx1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lang="cs-CZ" sz="2000" dirty="0"/>
              <a:t>Výuka na základních </a:t>
            </a:r>
            <a:r>
              <a:rPr lang="cs-CZ" sz="2000" dirty="0" smtClean="0"/>
              <a:t>školách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2714210" y="5903517"/>
            <a:ext cx="5336717" cy="400110"/>
          </a:xfrm>
          <a:prstGeom prst="rect">
            <a:avLst/>
          </a:prstGeom>
          <a:solidFill>
            <a:srgbClr val="FFC000"/>
          </a:solidFill>
          <a:ln w="34925">
            <a:solidFill>
              <a:schemeClr val="tx1"/>
            </a:solidFill>
          </a:ln>
        </p:spPr>
        <p:txBody>
          <a:bodyPr wrap="none" anchor="ctr">
            <a:spAutoFit/>
          </a:bodyPr>
          <a:lstStyle/>
          <a:p>
            <a:pPr algn="ctr"/>
            <a:r>
              <a:rPr lang="cs-CZ" sz="2000" dirty="0" smtClean="0"/>
              <a:t>Vychovejme si problematiky znalé politiky</a:t>
            </a:r>
            <a:endParaRPr lang="cs-CZ" sz="2000" dirty="0"/>
          </a:p>
        </p:txBody>
      </p:sp>
      <p:sp>
        <p:nvSpPr>
          <p:cNvPr id="4" name="Šipka doprava 3"/>
          <p:cNvSpPr/>
          <p:nvPr/>
        </p:nvSpPr>
        <p:spPr>
          <a:xfrm rot="2782790">
            <a:off x="1965151" y="3538211"/>
            <a:ext cx="928501" cy="3639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2782790">
            <a:off x="3395939" y="5126721"/>
            <a:ext cx="928501" cy="36398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Picture 2" descr="http://www.uvreptilegroup.org/Don_t_let_it_loos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7500" y="5308713"/>
            <a:ext cx="1541732" cy="12169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79292" y="1670858"/>
            <a:ext cx="2989058" cy="3948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68246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2" grpId="0" animBg="1"/>
      <p:bldP spid="3" grpId="0" animBg="1"/>
      <p:bldP spid="4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7705" y="400918"/>
            <a:ext cx="4133522" cy="1325563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Okrasná </a:t>
            </a:r>
            <a:r>
              <a:rPr lang="cs-CZ" b="1" dirty="0" smtClean="0">
                <a:cs typeface="Arial" panose="020B0604020202020204" pitchFamily="34" charset="0"/>
              </a:rPr>
              <a:t>akvakultura</a:t>
            </a: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45576" y="2991304"/>
            <a:ext cx="5478432" cy="309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Sladkovodní</a:t>
            </a:r>
          </a:p>
          <a:p>
            <a:pPr lvl="1">
              <a:lnSpc>
                <a:spcPct val="10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Mořská</a:t>
            </a:r>
          </a:p>
          <a:p>
            <a:pPr lvl="1">
              <a:lnSpc>
                <a:spcPct val="100000"/>
              </a:lnSpc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Chov živočichů</a:t>
            </a:r>
          </a:p>
          <a:p>
            <a:pPr lvl="1">
              <a:lnSpc>
                <a:spcPct val="100000"/>
              </a:lnSpc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Pěstování rostlin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471227" y="4389767"/>
            <a:ext cx="4223323" cy="757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600" b="1" dirty="0" smtClean="0"/>
              <a:t>Pro okrasné účely</a:t>
            </a:r>
            <a:endParaRPr lang="cs-CZ" sz="36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686942" y="49866"/>
            <a:ext cx="4381827" cy="2477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2276" y="49866"/>
            <a:ext cx="4396493" cy="2941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1952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Co s nechtěnými živočichy?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572" y="2638045"/>
            <a:ext cx="3042304" cy="3980671"/>
          </a:xfrm>
        </p:spPr>
        <p:txBody>
          <a:bodyPr>
            <a:noAutofit/>
          </a:bodyPr>
          <a:lstStyle/>
          <a:p>
            <a:r>
              <a:rPr lang="cs-CZ" sz="2400" dirty="0" smtClean="0"/>
              <a:t>Záchytné centrum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…nebo</a:t>
            </a:r>
          </a:p>
          <a:p>
            <a:endParaRPr lang="cs-CZ" sz="2400" dirty="0"/>
          </a:p>
          <a:p>
            <a:r>
              <a:rPr lang="cs-CZ" sz="2400" dirty="0" smtClean="0"/>
              <a:t>Eutanázie</a:t>
            </a:r>
          </a:p>
          <a:p>
            <a:pPr marL="0" indent="0">
              <a:buNone/>
            </a:pPr>
            <a:r>
              <a:rPr lang="cs-CZ" sz="179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17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92260" y="2398761"/>
            <a:ext cx="3751540" cy="4219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2446845" y="3225284"/>
            <a:ext cx="936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635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7651" y="884060"/>
            <a:ext cx="7315200" cy="1800951"/>
          </a:xfr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200" dirty="0" smtClean="0">
                <a:solidFill>
                  <a:srgbClr val="FF0000"/>
                </a:solidFill>
              </a:rPr>
              <a:t>Nevypouštějte nechtěné akvarijní živočichy ani jim neumožněte uniknout do přírody!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384" t="615" b="38674"/>
          <a:stretch/>
        </p:blipFill>
        <p:spPr>
          <a:xfrm>
            <a:off x="1695797" y="3034145"/>
            <a:ext cx="5811202" cy="345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álný bublinový popisek 4"/>
          <p:cNvSpPr/>
          <p:nvPr/>
        </p:nvSpPr>
        <p:spPr>
          <a:xfrm>
            <a:off x="6242859" y="3965171"/>
            <a:ext cx="1130530" cy="714894"/>
          </a:xfrm>
          <a:prstGeom prst="wedgeEllipseCallout">
            <a:avLst>
              <a:gd name="adj1" fmla="val -11971"/>
              <a:gd name="adj2" fmla="val 857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338758" y="412963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Oh</a:t>
            </a:r>
            <a:r>
              <a:rPr lang="cs-CZ" dirty="0" smtClean="0"/>
              <a:t> </a:t>
            </a:r>
            <a:r>
              <a:rPr lang="cs-CZ" dirty="0" err="1" smtClean="0"/>
              <a:t>shit</a:t>
            </a:r>
            <a:r>
              <a:rPr lang="cs-CZ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677090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Mezinárodní obchod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351" y="2541840"/>
            <a:ext cx="7797662" cy="3293695"/>
          </a:xfrm>
        </p:spPr>
        <p:txBody>
          <a:bodyPr>
            <a:no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Dlouhodobě rostoucí trend (o 14 %) 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Dva poklesy vlivem hospodářské recese (konec 90. let 20. stol. a rok 2009)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Celkem více než 1 mld. USD / rok</a:t>
            </a: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Ekonomicky významný sektor akvakultury</a:t>
            </a:r>
          </a:p>
          <a:p>
            <a:r>
              <a:rPr lang="cs-CZ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Celosvětově &gt;100 milionů </a:t>
            </a:r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akvaristů</a:t>
            </a:r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2771833" y="4371565"/>
            <a:ext cx="628073" cy="5080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66656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5922" y="424364"/>
            <a:ext cx="5937755" cy="1188720"/>
          </a:xfrm>
        </p:spPr>
        <p:txBody>
          <a:bodyPr/>
          <a:lstStyle/>
          <a:p>
            <a:r>
              <a:rPr lang="cs-CZ" dirty="0" smtClean="0"/>
              <a:t>Nejdražší ryba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1768" y="2005207"/>
            <a:ext cx="4189614" cy="1012313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</a:rPr>
              <a:t>KOI </a:t>
            </a:r>
            <a:r>
              <a:rPr lang="cs-CZ" sz="2400" cap="none" dirty="0" err="1" smtClean="0">
                <a:latin typeface="Calibri" panose="020F0502020204030204" pitchFamily="34" charset="0"/>
              </a:rPr>
              <a:t>kohaku</a:t>
            </a:r>
            <a:r>
              <a:rPr lang="cs-CZ" sz="2400" cap="none" dirty="0" smtClean="0">
                <a:latin typeface="Calibri" panose="020F0502020204030204" pitchFamily="34" charset="0"/>
              </a:rPr>
              <a:t>, 40 mil. Kč (dražba v Hirošimě v Japonsku, 2018)</a:t>
            </a:r>
            <a:endParaRPr lang="cs-CZ" sz="2400" cap="none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15187" y="2005207"/>
            <a:ext cx="3139103" cy="4713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55922" y="3192088"/>
            <a:ext cx="2505009" cy="313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78013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2430" y="330180"/>
            <a:ext cx="5937755" cy="1188720"/>
          </a:xfrm>
        </p:spPr>
        <p:txBody>
          <a:bodyPr/>
          <a:lstStyle/>
          <a:p>
            <a:r>
              <a:rPr lang="cs-CZ" dirty="0" smtClean="0"/>
              <a:t>Zmatky ve statistikách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351" y="1852663"/>
            <a:ext cx="7797662" cy="1788168"/>
          </a:xfrm>
        </p:spPr>
        <p:txBody>
          <a:bodyPr>
            <a:normAutofit/>
          </a:bodyPr>
          <a:lstStyle/>
          <a:p>
            <a:r>
              <a:rPr lang="cs-CZ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Statistiky často orientovány jen na export/import</a:t>
            </a:r>
          </a:p>
          <a:p>
            <a:r>
              <a:rPr lang="cs-CZ" sz="28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Počet jedinců často neznámý, pracuje se jen            s hmotností zásilky (včetně vody)</a:t>
            </a:r>
            <a:endParaRPr lang="cs-CZ" sz="28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3974594"/>
            <a:ext cx="3905250" cy="2609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308" y="3974146"/>
            <a:ext cx="3915447" cy="2610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0972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6708485" cy="1151965"/>
          </a:xfrm>
        </p:spPr>
        <p:txBody>
          <a:bodyPr/>
          <a:lstStyle/>
          <a:p>
            <a:r>
              <a:rPr lang="cs-CZ" dirty="0" smtClean="0"/>
              <a:t>Rizika vs. Pozitiva spojená s obchodem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351" y="2063397"/>
            <a:ext cx="7797662" cy="1751222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Nadměrný lov endemických druhů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Špatná determinace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Terestrické rostliny</a:t>
            </a:r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7" y="4154921"/>
            <a:ext cx="2990850" cy="2076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5662" y="4154921"/>
            <a:ext cx="3219077" cy="2076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4701310" y="4238049"/>
            <a:ext cx="15787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Harlow Solid Italic" panose="04030604020F02020D02" pitchFamily="82" charset="0"/>
                <a:cs typeface="Arial" panose="020B0604020202020204" pitchFamily="34" charset="0"/>
              </a:rPr>
              <a:t>Papua </a:t>
            </a:r>
            <a:r>
              <a:rPr lang="cs-CZ" dirty="0" err="1" smtClean="0">
                <a:latin typeface="Harlow Solid Italic" panose="04030604020F02020D02" pitchFamily="82" charset="0"/>
                <a:cs typeface="Arial" panose="020B0604020202020204" pitchFamily="34" charset="0"/>
              </a:rPr>
              <a:t>lobster</a:t>
            </a:r>
            <a:endParaRPr lang="cs-CZ" dirty="0">
              <a:latin typeface="Harlow Solid Italic" panose="04030604020F02020D02" pitchFamily="82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75854" y="4154921"/>
            <a:ext cx="2493743" cy="2076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Veselý obličej 8"/>
          <p:cNvSpPr/>
          <p:nvPr/>
        </p:nvSpPr>
        <p:spPr>
          <a:xfrm>
            <a:off x="6752907" y="2178068"/>
            <a:ext cx="969818" cy="95134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25486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6708485" cy="1151965"/>
          </a:xfrm>
        </p:spPr>
        <p:txBody>
          <a:bodyPr/>
          <a:lstStyle/>
          <a:p>
            <a:r>
              <a:rPr lang="cs-CZ" dirty="0" smtClean="0"/>
              <a:t>Rizika vs. Pozitiva spojená s obchodem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351" y="2063397"/>
            <a:ext cx="7797662" cy="1751222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Vzdělávání a výchova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Ochrana biodiverzity a výzkum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Ekonomický profit</a:t>
            </a:r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" y="4257964"/>
            <a:ext cx="5046148" cy="2489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945" y="4257964"/>
            <a:ext cx="3743373" cy="2489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Veselý obličej 9"/>
          <p:cNvSpPr/>
          <p:nvPr/>
        </p:nvSpPr>
        <p:spPr>
          <a:xfrm>
            <a:off x="6752907" y="2178068"/>
            <a:ext cx="969818" cy="951346"/>
          </a:xfrm>
          <a:prstGeom prst="smileyFace">
            <a:avLst>
              <a:gd name="adj" fmla="val 465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9039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0983" y="399427"/>
            <a:ext cx="5937755" cy="1188720"/>
          </a:xfrm>
        </p:spPr>
        <p:txBody>
          <a:bodyPr/>
          <a:lstStyle/>
          <a:p>
            <a:r>
              <a:rPr lang="cs-CZ" dirty="0" smtClean="0"/>
              <a:t>Původ akvarijních organizmů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351" y="1897143"/>
            <a:ext cx="7797662" cy="1963659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Odchyt z přírody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Odchov v dodavatelské zemi (původní i nepůvodní druhy)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Odchov ve spotřebitelské zemi (lokální produkce)</a:t>
            </a:r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4655" y="4027055"/>
            <a:ext cx="3392342" cy="2691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537527" y="4027054"/>
            <a:ext cx="3325091" cy="2691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943148" y="4027054"/>
            <a:ext cx="2032000" cy="2665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37480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7158" y="899642"/>
            <a:ext cx="5937755" cy="1188720"/>
          </a:xfrm>
        </p:spPr>
        <p:txBody>
          <a:bodyPr/>
          <a:lstStyle/>
          <a:p>
            <a:r>
              <a:rPr lang="cs-CZ" dirty="0" smtClean="0"/>
              <a:t>Právní rámec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4351" y="2336799"/>
            <a:ext cx="7797662" cy="2392219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Regulace na lokální i mezinárodní úrovni (CITES, Unijní seznam nežádoucích druhům, zákaz GMO, ochrana zvířat proti týrání)</a:t>
            </a: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Provázání s osvětou je klíčové</a:t>
            </a:r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178879"/>
            <a:ext cx="2905125" cy="1571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370" y="3796145"/>
            <a:ext cx="4209544" cy="2797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5943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9301" y="152435"/>
            <a:ext cx="5937755" cy="1188720"/>
          </a:xfrm>
        </p:spPr>
        <p:txBody>
          <a:bodyPr/>
          <a:lstStyle/>
          <a:p>
            <a:r>
              <a:rPr lang="cs-CZ" dirty="0" smtClean="0"/>
              <a:t>Dodavatelský řetězec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3111" y="2063397"/>
            <a:ext cx="2112380" cy="1243222"/>
          </a:xfrm>
        </p:spPr>
        <p:txBody>
          <a:bodyPr>
            <a:normAutofit/>
          </a:bodyPr>
          <a:lstStyle/>
          <a:p>
            <a:pPr>
              <a:buClr>
                <a:srgbClr val="FF9900"/>
              </a:buClr>
              <a:buSzPct val="160000"/>
            </a:pPr>
            <a:r>
              <a:rPr lang="cs-CZ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Místní lovec</a:t>
            </a: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477422" y="2076184"/>
            <a:ext cx="2201140" cy="124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Překupník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95230" y="2727619"/>
            <a:ext cx="3457643" cy="124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Velkoobchod - exportér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095229" y="4000665"/>
            <a:ext cx="3457643" cy="124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Velkoobchod - importér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945274" y="1683956"/>
            <a:ext cx="3457643" cy="124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Maloobchod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514351" y="5518710"/>
            <a:ext cx="3457643" cy="622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Koncový zákazník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605388" y="3175836"/>
            <a:ext cx="3457643" cy="124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Lokální producent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5170537" y="5519432"/>
            <a:ext cx="3457643" cy="50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Lokální producent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360121" y="4473658"/>
            <a:ext cx="3457643" cy="1243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Maloobchod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Šipka doprava 12"/>
          <p:cNvSpPr/>
          <p:nvPr/>
        </p:nvSpPr>
        <p:spPr>
          <a:xfrm rot="20916111">
            <a:off x="2587851" y="2019707"/>
            <a:ext cx="849746" cy="3486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13"/>
          <p:cNvSpPr/>
          <p:nvPr/>
        </p:nvSpPr>
        <p:spPr>
          <a:xfrm rot="20573663">
            <a:off x="4324022" y="2863660"/>
            <a:ext cx="849746" cy="3486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20603900">
            <a:off x="5162463" y="1786842"/>
            <a:ext cx="849746" cy="3486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16200000">
            <a:off x="6693973" y="2157792"/>
            <a:ext cx="615884" cy="3524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 rot="5400000">
            <a:off x="6578394" y="3280159"/>
            <a:ext cx="849746" cy="3486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9672135">
            <a:off x="4322992" y="4118491"/>
            <a:ext cx="849746" cy="34861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 doprava 21"/>
          <p:cNvSpPr/>
          <p:nvPr/>
        </p:nvSpPr>
        <p:spPr>
          <a:xfrm rot="12172078">
            <a:off x="4311995" y="4767574"/>
            <a:ext cx="925755" cy="365394"/>
          </a:xfrm>
          <a:prstGeom prst="rightArrow">
            <a:avLst>
              <a:gd name="adj1" fmla="val 4887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 rot="16200000">
            <a:off x="6628073" y="4453032"/>
            <a:ext cx="745235" cy="3537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7915091">
            <a:off x="2276646" y="4777445"/>
            <a:ext cx="481260" cy="30465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624" t="19902" r="18477" b="23985"/>
          <a:stretch/>
        </p:blipFill>
        <p:spPr>
          <a:xfrm>
            <a:off x="155083" y="2519863"/>
            <a:ext cx="1440873" cy="727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624" t="19902" r="18477" b="23985"/>
          <a:stretch/>
        </p:blipFill>
        <p:spPr>
          <a:xfrm>
            <a:off x="858981" y="5726972"/>
            <a:ext cx="1440873" cy="727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ovéPole 27"/>
          <p:cNvSpPr txBox="1"/>
          <p:nvPr/>
        </p:nvSpPr>
        <p:spPr>
          <a:xfrm>
            <a:off x="1579418" y="2477579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= 0,1 USD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311947" y="5733096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= 12,5 USD</a:t>
            </a:r>
            <a:endParaRPr lang="cs-CZ" sz="2400" dirty="0"/>
          </a:p>
        </p:txBody>
      </p:sp>
      <p:sp>
        <p:nvSpPr>
          <p:cNvPr id="30" name="Šipka doprava 29"/>
          <p:cNvSpPr/>
          <p:nvPr/>
        </p:nvSpPr>
        <p:spPr>
          <a:xfrm rot="2256975">
            <a:off x="5064553" y="2267400"/>
            <a:ext cx="471609" cy="33061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prava 30"/>
          <p:cNvSpPr/>
          <p:nvPr/>
        </p:nvSpPr>
        <p:spPr>
          <a:xfrm rot="10800000">
            <a:off x="3073694" y="5163084"/>
            <a:ext cx="2096843" cy="29000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Šipka doprava 31"/>
          <p:cNvSpPr/>
          <p:nvPr/>
        </p:nvSpPr>
        <p:spPr>
          <a:xfrm rot="18205189">
            <a:off x="3332548" y="2523871"/>
            <a:ext cx="767599" cy="34784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Zakřivená spojnice 14"/>
          <p:cNvCxnSpPr/>
          <p:nvPr/>
        </p:nvCxnSpPr>
        <p:spPr>
          <a:xfrm rot="10800000" flipV="1">
            <a:off x="1396541" y="4000664"/>
            <a:ext cx="3666491" cy="1061785"/>
          </a:xfrm>
          <a:prstGeom prst="curvedConnector3">
            <a:avLst>
              <a:gd name="adj1" fmla="val 100786"/>
            </a:avLst>
          </a:prstGeom>
          <a:ln w="79375" cap="rnd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17702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1983" y="484124"/>
            <a:ext cx="6245975" cy="1325563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>Chovaní živočichové</a:t>
            </a: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61955" y="2194559"/>
            <a:ext cx="5478432" cy="309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006099" y="3037477"/>
            <a:ext cx="1131799" cy="593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ryby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6601700" y="3827662"/>
            <a:ext cx="1452131" cy="593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korýši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892398" y="3827662"/>
            <a:ext cx="1452131" cy="593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plži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2352583" y="1895948"/>
            <a:ext cx="2091447" cy="2069223"/>
          </a:xfrm>
          <a:prstGeom prst="line">
            <a:avLst/>
          </a:prstGeom>
          <a:ln w="7302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4459500" y="1895948"/>
            <a:ext cx="1" cy="1275318"/>
          </a:xfrm>
          <a:prstGeom prst="line">
            <a:avLst/>
          </a:prstGeom>
          <a:ln w="7302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474971" y="1895948"/>
            <a:ext cx="2415123" cy="2069223"/>
          </a:xfrm>
          <a:prstGeom prst="line">
            <a:avLst/>
          </a:prstGeom>
          <a:ln w="7302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671" y="3974599"/>
            <a:ext cx="2514600" cy="1819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12825" t="17017" r="12056"/>
          <a:stretch/>
        </p:blipFill>
        <p:spPr>
          <a:xfrm>
            <a:off x="628649" y="4735009"/>
            <a:ext cx="2183906" cy="1613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37386" y="4735008"/>
            <a:ext cx="2337473" cy="1613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80823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4358" y="474241"/>
            <a:ext cx="5937755" cy="1188720"/>
          </a:xfrm>
        </p:spPr>
        <p:txBody>
          <a:bodyPr/>
          <a:lstStyle/>
          <a:p>
            <a:r>
              <a:rPr lang="cs-CZ" dirty="0" smtClean="0"/>
              <a:t>Moře vs. Sladká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7478" y="1837766"/>
            <a:ext cx="7797662" cy="2868822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Přes 90 % mořských organizmů </a:t>
            </a:r>
            <a:r>
              <a:rPr lang="cs-CZ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loveno</a:t>
            </a:r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v přírodě</a:t>
            </a: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Přes 90 % sladkovodních organizmů </a:t>
            </a:r>
            <a:r>
              <a:rPr lang="cs-CZ" sz="2400" b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odchováváno</a:t>
            </a:r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 v zajetí</a:t>
            </a:r>
          </a:p>
          <a:p>
            <a:endParaRPr lang="cs-CZ" sz="9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Postupné zavádění nových technologií chovu mořských ryb (např. klauni v Izraeli)</a:t>
            </a:r>
          </a:p>
          <a:p>
            <a:endParaRPr lang="cs-CZ" sz="2400" cap="non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35" y="3867503"/>
            <a:ext cx="4661477" cy="2684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7356"/>
          <a:stretch/>
        </p:blipFill>
        <p:spPr>
          <a:xfrm>
            <a:off x="277091" y="4356878"/>
            <a:ext cx="3722254" cy="2194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41553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463" y="620129"/>
            <a:ext cx="3265213" cy="1188720"/>
          </a:xfrm>
        </p:spPr>
        <p:txBody>
          <a:bodyPr/>
          <a:lstStyle/>
          <a:p>
            <a:r>
              <a:rPr lang="cs-CZ" dirty="0" smtClean="0"/>
              <a:t>moře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5075" y="3108960"/>
            <a:ext cx="7939693" cy="3403281"/>
          </a:xfrm>
        </p:spPr>
        <p:txBody>
          <a:bodyPr>
            <a:noAutofit/>
          </a:bodyPr>
          <a:lstStyle/>
          <a:p>
            <a:endParaRPr lang="cs-CZ" sz="2400" cap="none" dirty="0" smtClean="0">
              <a:latin typeface="Calibri" panose="020F0502020204030204" pitchFamily="34" charset="0"/>
            </a:endParaRP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Komerční lov od 60. let 20. stol.</a:t>
            </a: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45 dodavatelských zemí, především Filipíny a Indonésie</a:t>
            </a: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Většinou ekosystém korálových útesů, doplňkově volná voda</a:t>
            </a: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Pokrok v technice a rychlejší doprava = rostoucí popularita    a menší náklady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8730" y="221117"/>
            <a:ext cx="4145681" cy="27714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91855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Hledá se </a:t>
            </a:r>
            <a:r>
              <a:rPr lang="cs-CZ" dirty="0" err="1" smtClean="0"/>
              <a:t>Nemo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80693" y="2354575"/>
            <a:ext cx="4464977" cy="33115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89416" y="4636151"/>
            <a:ext cx="2091277" cy="1130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cs-CZ" sz="2400" cap="none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cap="none" dirty="0" smtClean="0">
                <a:latin typeface="Calibri" panose="020F0502020204030204" pitchFamily="34" charset="0"/>
              </a:rPr>
              <a:t>Premiéra 2003</a:t>
            </a:r>
          </a:p>
        </p:txBody>
      </p:sp>
      <p:sp>
        <p:nvSpPr>
          <p:cNvPr id="7" name="Obdélník 6"/>
          <p:cNvSpPr/>
          <p:nvPr/>
        </p:nvSpPr>
        <p:spPr>
          <a:xfrm>
            <a:off x="661228" y="5867264"/>
            <a:ext cx="8064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Následně </a:t>
            </a:r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 moří vyloveno až </a:t>
            </a:r>
            <a:r>
              <a:rPr lang="cs-CZ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75 % všech klaunů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62184" y="1523925"/>
            <a:ext cx="4423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… čím dál obtížněji</a:t>
            </a:r>
          </a:p>
        </p:txBody>
      </p:sp>
    </p:spTree>
    <p:extLst>
      <p:ext uri="{BB962C8B-B14F-4D97-AF65-F5344CB8AC3E}">
        <p14:creationId xmlns:p14="http://schemas.microsoft.com/office/powerpoint/2010/main" xmlns="" val="1198182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6742" y="346924"/>
            <a:ext cx="5937755" cy="1188720"/>
          </a:xfrm>
        </p:spPr>
        <p:txBody>
          <a:bodyPr/>
          <a:lstStyle/>
          <a:p>
            <a:r>
              <a:rPr lang="cs-CZ" dirty="0" smtClean="0"/>
              <a:t>Nebezpeční živočichové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7014" y="5773783"/>
            <a:ext cx="6552336" cy="4455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cap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chobotnice kroužkovaná (</a:t>
            </a:r>
            <a:r>
              <a:rPr lang="cs-CZ" sz="2400" i="1" cap="none" dirty="0" err="1">
                <a:solidFill>
                  <a:schemeClr val="bg1"/>
                </a:solidFill>
                <a:latin typeface="Calibri" panose="020F0502020204030204" pitchFamily="34" charset="0"/>
              </a:rPr>
              <a:t>H</a:t>
            </a:r>
            <a:r>
              <a:rPr lang="cs-CZ" sz="2400" i="1" cap="non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apalochlaena</a:t>
            </a:r>
            <a:r>
              <a:rPr lang="cs-CZ" sz="2400" i="1" cap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sz="2400" i="1" cap="none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lunulata</a:t>
            </a:r>
            <a:r>
              <a:rPr lang="cs-CZ" sz="2400" cap="none" dirty="0" smtClean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cs-CZ" sz="2400" cap="non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01890" y="2459854"/>
            <a:ext cx="6287460" cy="3536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5544589" y="5581051"/>
            <a:ext cx="3009208" cy="707886"/>
          </a:xfrm>
          <a:prstGeom prst="rect">
            <a:avLst/>
          </a:prstGeom>
          <a:solidFill>
            <a:schemeClr val="bg1"/>
          </a:solidFill>
          <a:ln w="41275"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50–150 Kč</a:t>
            </a:r>
            <a:endParaRPr lang="cs-CZ" sz="4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1598" y="2022978"/>
            <a:ext cx="4885113" cy="523220"/>
          </a:xfrm>
          <a:prstGeom prst="rect">
            <a:avLst/>
          </a:prstGeom>
          <a:solidFill>
            <a:schemeClr val="bg1"/>
          </a:solidFill>
          <a:ln w="41275"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chobotnice kroužkovaná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2634849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725" y="1014029"/>
            <a:ext cx="4218709" cy="1188720"/>
          </a:xfrm>
        </p:spPr>
        <p:txBody>
          <a:bodyPr/>
          <a:lstStyle/>
          <a:p>
            <a:r>
              <a:rPr lang="cs-CZ" dirty="0" smtClean="0"/>
              <a:t>Sladká voda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7725" y="3651130"/>
            <a:ext cx="7948005" cy="2209344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</a:rPr>
              <a:t>Top 5 producentských zemí: Singapur, Thajsko, Indonésie, Malajsie, ČR… (</a:t>
            </a:r>
            <a:r>
              <a:rPr lang="cs-CZ" sz="2400" cap="none" dirty="0">
                <a:latin typeface="Calibri" panose="020F0502020204030204" pitchFamily="34" charset="0"/>
              </a:rPr>
              <a:t>J</a:t>
            </a:r>
            <a:r>
              <a:rPr lang="cs-CZ" sz="2400" cap="none" dirty="0" smtClean="0">
                <a:latin typeface="Calibri" panose="020F0502020204030204" pitchFamily="34" charset="0"/>
              </a:rPr>
              <a:t>aponsko – jen KOI)… Vietnam, Indie, Čína, Tchaj-wan… Izrael</a:t>
            </a: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Odchyty: Peru, Kolumbie, Brazílie, Nigérie, </a:t>
            </a:r>
            <a:r>
              <a:rPr lang="cs-CZ" sz="2400" cap="none" dirty="0" err="1" smtClean="0">
                <a:latin typeface="Calibri" panose="020F0502020204030204" pitchFamily="34" charset="0"/>
              </a:rPr>
              <a:t>Tanzánie</a:t>
            </a:r>
            <a:r>
              <a:rPr lang="cs-CZ" sz="2400" cap="none" dirty="0" smtClean="0">
                <a:latin typeface="Calibri" panose="020F0502020204030204" pitchFamily="34" charset="0"/>
              </a:rPr>
              <a:t>, Kongo, Kamerun, Malawi + některé státy producentské (Indonésie…)</a:t>
            </a:r>
            <a:endParaRPr lang="cs-CZ" sz="2400" cap="none" dirty="0"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87925" y="524118"/>
            <a:ext cx="4081508" cy="2476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33749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4614" y="918592"/>
            <a:ext cx="3722413" cy="1188720"/>
          </a:xfrm>
        </p:spPr>
        <p:txBody>
          <a:bodyPr/>
          <a:lstStyle/>
          <a:p>
            <a:r>
              <a:rPr lang="cs-CZ" dirty="0" smtClean="0"/>
              <a:t>Postavení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150" y="2685804"/>
            <a:ext cx="8830490" cy="3424844"/>
          </a:xfrm>
        </p:spPr>
        <p:txBody>
          <a:bodyPr>
            <a:normAutofit/>
          </a:bodyPr>
          <a:lstStyle/>
          <a:p>
            <a:r>
              <a:rPr lang="cs-CZ" sz="2400" cap="none" dirty="0" smtClean="0">
                <a:latin typeface="Calibri" panose="020F0502020204030204" pitchFamily="34" charset="0"/>
              </a:rPr>
              <a:t>Plusy: </a:t>
            </a:r>
            <a:r>
              <a:rPr lang="cs-CZ" sz="2000" cap="none" dirty="0">
                <a:latin typeface="Calibri" panose="020F0502020204030204" pitchFamily="34" charset="0"/>
              </a:rPr>
              <a:t>malonákladové rodinné </a:t>
            </a:r>
            <a:r>
              <a:rPr lang="cs-CZ" sz="2000" cap="none" dirty="0" smtClean="0">
                <a:latin typeface="Calibri" panose="020F0502020204030204" pitchFamily="34" charset="0"/>
              </a:rPr>
              <a:t>firmy, ryby adaptované na život v akváriích, nízká </a:t>
            </a:r>
            <a:r>
              <a:rPr lang="cs-CZ" sz="2000" cap="none" dirty="0" err="1" smtClean="0">
                <a:latin typeface="Calibri" panose="020F0502020204030204" pitchFamily="34" charset="0"/>
              </a:rPr>
              <a:t>parazitace</a:t>
            </a:r>
            <a:r>
              <a:rPr lang="cs-CZ" sz="2000" cap="none" dirty="0" smtClean="0">
                <a:latin typeface="Calibri" panose="020F0502020204030204" pitchFamily="34" charset="0"/>
              </a:rPr>
              <a:t>, dobrá kondice, raritní druhy    </a:t>
            </a:r>
            <a:r>
              <a:rPr lang="cs-CZ" sz="2000" cap="none" dirty="0">
                <a:latin typeface="Calibri" panose="020F0502020204030204" pitchFamily="34" charset="0"/>
              </a:rPr>
              <a:t> </a:t>
            </a:r>
            <a:r>
              <a:rPr lang="cs-CZ" sz="2000" cap="none" dirty="0" smtClean="0">
                <a:latin typeface="Calibri" panose="020F0502020204030204" pitchFamily="34" charset="0"/>
              </a:rPr>
              <a:t>        </a:t>
            </a:r>
            <a:r>
              <a:rPr lang="cs-CZ" sz="2000" b="1" cap="none" dirty="0" smtClean="0">
                <a:latin typeface="Calibri" panose="020F0502020204030204" pitchFamily="34" charset="0"/>
              </a:rPr>
              <a:t>dobré jméno</a:t>
            </a: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Hlavní odchovávané druhy: </a:t>
            </a:r>
            <a:r>
              <a:rPr lang="cs-CZ" cap="none" dirty="0" smtClean="0">
                <a:latin typeface="Calibri" panose="020F0502020204030204" pitchFamily="34" charset="0"/>
              </a:rPr>
              <a:t>neonka červená, neonka obecná, krunýřovec (</a:t>
            </a:r>
            <a:r>
              <a:rPr lang="cs-CZ" i="1" cap="none" dirty="0" err="1" smtClean="0">
                <a:latin typeface="Calibri" panose="020F0502020204030204" pitchFamily="34" charset="0"/>
              </a:rPr>
              <a:t>Ancistrus</a:t>
            </a:r>
            <a:r>
              <a:rPr lang="cs-CZ" i="1" cap="none" dirty="0" smtClean="0">
                <a:latin typeface="Calibri" panose="020F0502020204030204" pitchFamily="34" charset="0"/>
              </a:rPr>
              <a:t> </a:t>
            </a:r>
            <a:r>
              <a:rPr lang="cs-CZ" cap="none" dirty="0" err="1" smtClean="0">
                <a:latin typeface="Calibri" panose="020F0502020204030204" pitchFamily="34" charset="0"/>
              </a:rPr>
              <a:t>sp</a:t>
            </a:r>
            <a:r>
              <a:rPr lang="cs-CZ" cap="none" dirty="0" smtClean="0">
                <a:latin typeface="Calibri" panose="020F0502020204030204" pitchFamily="34" charset="0"/>
              </a:rPr>
              <a:t>.), skalára amazonská, </a:t>
            </a:r>
            <a:r>
              <a:rPr lang="cs-CZ" cap="none" dirty="0" err="1" smtClean="0">
                <a:latin typeface="Calibri" panose="020F0502020204030204" pitchFamily="34" charset="0"/>
              </a:rPr>
              <a:t>tetra</a:t>
            </a:r>
            <a:r>
              <a:rPr lang="cs-CZ" cap="none" dirty="0" smtClean="0">
                <a:latin typeface="Calibri" panose="020F0502020204030204" pitchFamily="34" charset="0"/>
              </a:rPr>
              <a:t> </a:t>
            </a:r>
            <a:r>
              <a:rPr lang="cs-CZ" cap="none" dirty="0" err="1">
                <a:latin typeface="Calibri" panose="020F0502020204030204" pitchFamily="34" charset="0"/>
              </a:rPr>
              <a:t>B</a:t>
            </a:r>
            <a:r>
              <a:rPr lang="cs-CZ" cap="none" dirty="0" err="1" smtClean="0">
                <a:latin typeface="Calibri" panose="020F0502020204030204" pitchFamily="34" charset="0"/>
              </a:rPr>
              <a:t>leherova</a:t>
            </a:r>
            <a:r>
              <a:rPr lang="cs-CZ" cap="none" dirty="0" smtClean="0">
                <a:latin typeface="Calibri" panose="020F0502020204030204" pitchFamily="34" charset="0"/>
              </a:rPr>
              <a:t>, parmička </a:t>
            </a:r>
            <a:r>
              <a:rPr lang="cs-CZ" cap="none" dirty="0" err="1" smtClean="0">
                <a:latin typeface="Calibri" panose="020F0502020204030204" pitchFamily="34" charset="0"/>
              </a:rPr>
              <a:t>čtyřpruhá</a:t>
            </a:r>
            <a:r>
              <a:rPr lang="cs-CZ" cap="none" dirty="0" smtClean="0">
                <a:latin typeface="Calibri" panose="020F0502020204030204" pitchFamily="34" charset="0"/>
              </a:rPr>
              <a:t>, mečovka mexická, živorodka </a:t>
            </a:r>
            <a:r>
              <a:rPr lang="cs-CZ" cap="none" dirty="0" err="1" smtClean="0">
                <a:latin typeface="Calibri" panose="020F0502020204030204" pitchFamily="34" charset="0"/>
              </a:rPr>
              <a:t>ostrotlamá</a:t>
            </a:r>
            <a:r>
              <a:rPr lang="cs-CZ" cap="none" dirty="0" smtClean="0">
                <a:latin typeface="Calibri" panose="020F0502020204030204" pitchFamily="34" charset="0"/>
              </a:rPr>
              <a:t>, </a:t>
            </a:r>
            <a:r>
              <a:rPr lang="cs-CZ" cap="none" dirty="0" err="1" smtClean="0">
                <a:latin typeface="Calibri" panose="020F0502020204030204" pitchFamily="34" charset="0"/>
              </a:rPr>
              <a:t>cichlidka</a:t>
            </a:r>
            <a:r>
              <a:rPr lang="cs-CZ" cap="none" dirty="0" smtClean="0">
                <a:latin typeface="Calibri" panose="020F0502020204030204" pitchFamily="34" charset="0"/>
              </a:rPr>
              <a:t> </a:t>
            </a:r>
            <a:r>
              <a:rPr lang="cs-CZ" cap="none" dirty="0" err="1" smtClean="0">
                <a:latin typeface="Calibri" panose="020F0502020204030204" pitchFamily="34" charset="0"/>
              </a:rPr>
              <a:t>Ramirezova</a:t>
            </a:r>
            <a:r>
              <a:rPr lang="cs-CZ" cap="none" dirty="0" smtClean="0">
                <a:latin typeface="Calibri" panose="020F0502020204030204" pitchFamily="34" charset="0"/>
              </a:rPr>
              <a:t>, </a:t>
            </a:r>
            <a:r>
              <a:rPr lang="cs-CZ" cap="none" dirty="0" err="1" smtClean="0">
                <a:latin typeface="Calibri" panose="020F0502020204030204" pitchFamily="34" charset="0"/>
              </a:rPr>
              <a:t>pancéřníčci</a:t>
            </a:r>
            <a:r>
              <a:rPr lang="cs-CZ" cap="none" dirty="0" smtClean="0">
                <a:latin typeface="Calibri" panose="020F0502020204030204" pitchFamily="34" charset="0"/>
              </a:rPr>
              <a:t> rodu </a:t>
            </a:r>
            <a:r>
              <a:rPr lang="cs-CZ" i="1" cap="none" dirty="0" err="1" smtClean="0">
                <a:latin typeface="Calibri" panose="020F0502020204030204" pitchFamily="34" charset="0"/>
              </a:rPr>
              <a:t>Corydoras</a:t>
            </a:r>
            <a:r>
              <a:rPr lang="cs-CZ" cap="none" dirty="0" smtClean="0">
                <a:latin typeface="Calibri" panose="020F0502020204030204" pitchFamily="34" charset="0"/>
              </a:rPr>
              <a:t> a východoafrické cichlidy především z jezer Malawi a Tanganika; z bezobratlých kreveta </a:t>
            </a:r>
            <a:r>
              <a:rPr lang="cs-CZ" i="1" cap="none" dirty="0" err="1" smtClean="0">
                <a:latin typeface="Calibri" panose="020F0502020204030204" pitchFamily="34" charset="0"/>
              </a:rPr>
              <a:t>Neocaridina</a:t>
            </a:r>
            <a:r>
              <a:rPr lang="cs-CZ" i="1" cap="none" dirty="0" smtClean="0">
                <a:latin typeface="Calibri" panose="020F0502020204030204" pitchFamily="34" charset="0"/>
              </a:rPr>
              <a:t> </a:t>
            </a:r>
            <a:r>
              <a:rPr lang="cs-CZ" i="1" cap="none" dirty="0" err="1" smtClean="0">
                <a:latin typeface="Calibri" panose="020F0502020204030204" pitchFamily="34" charset="0"/>
              </a:rPr>
              <a:t>heteropoda</a:t>
            </a:r>
            <a:r>
              <a:rPr lang="cs-CZ" i="1" cap="none" dirty="0" smtClean="0">
                <a:latin typeface="Calibri" panose="020F0502020204030204" pitchFamily="34" charset="0"/>
              </a:rPr>
              <a:t> </a:t>
            </a:r>
            <a:r>
              <a:rPr lang="cs-CZ" cap="none" dirty="0" smtClean="0">
                <a:latin typeface="Calibri" panose="020F0502020204030204" pitchFamily="34" charset="0"/>
              </a:rPr>
              <a:t>(forma </a:t>
            </a:r>
            <a:r>
              <a:rPr lang="cs-CZ" cap="none" dirty="0" err="1" smtClean="0">
                <a:latin typeface="Calibri" panose="020F0502020204030204" pitchFamily="34" charset="0"/>
              </a:rPr>
              <a:t>red</a:t>
            </a:r>
            <a:r>
              <a:rPr lang="cs-CZ" cap="none" dirty="0" smtClean="0">
                <a:latin typeface="Calibri" panose="020F0502020204030204" pitchFamily="34" charset="0"/>
              </a:rPr>
              <a:t> </a:t>
            </a:r>
            <a:r>
              <a:rPr lang="cs-CZ" cap="none" dirty="0" err="1" smtClean="0">
                <a:latin typeface="Calibri" panose="020F0502020204030204" pitchFamily="34" charset="0"/>
              </a:rPr>
              <a:t>cherry</a:t>
            </a:r>
            <a:r>
              <a:rPr lang="cs-CZ" cap="none" dirty="0" smtClean="0">
                <a:latin typeface="Calibri" panose="020F0502020204030204" pitchFamily="34" charset="0"/>
              </a:rPr>
              <a:t>)</a:t>
            </a:r>
            <a:endParaRPr lang="cs-CZ" sz="2400" cap="none" dirty="0" smtClean="0">
              <a:latin typeface="Calibri" panose="020F0502020204030204" pitchFamily="34" charset="0"/>
            </a:endParaRPr>
          </a:p>
          <a:p>
            <a:r>
              <a:rPr lang="cs-CZ" sz="2400" cap="none" dirty="0" smtClean="0">
                <a:latin typeface="Calibri" panose="020F0502020204030204" pitchFamily="34" charset="0"/>
              </a:rPr>
              <a:t>Vývoz cca 500 milionů </a:t>
            </a:r>
            <a:r>
              <a:rPr lang="cs-CZ" sz="2400" cap="none" dirty="0">
                <a:latin typeface="Calibri" panose="020F0502020204030204" pitchFamily="34" charset="0"/>
              </a:rPr>
              <a:t>K</a:t>
            </a:r>
            <a:r>
              <a:rPr lang="cs-CZ" sz="2400" cap="none" dirty="0" smtClean="0">
                <a:latin typeface="Calibri" panose="020F0502020204030204" pitchFamily="34" charset="0"/>
              </a:rPr>
              <a:t>č/rok</a:t>
            </a:r>
            <a:endParaRPr lang="cs-CZ" sz="2400" cap="none" dirty="0">
              <a:latin typeface="Calibri" panose="020F0502020204030204" pitchFamily="34" charset="0"/>
            </a:endParaRPr>
          </a:p>
        </p:txBody>
      </p:sp>
      <p:sp>
        <p:nvSpPr>
          <p:cNvPr id="4" name="Šipka doprava 3"/>
          <p:cNvSpPr/>
          <p:nvPr/>
        </p:nvSpPr>
        <p:spPr>
          <a:xfrm>
            <a:off x="4601688" y="3167944"/>
            <a:ext cx="548640" cy="22444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5" name="Objekt 4"/>
          <p:cNvGraphicFramePr>
            <a:graphicFrameLocks/>
          </p:cNvGraphicFramePr>
          <p:nvPr>
            <p:extLst/>
          </p:nvPr>
        </p:nvGraphicFramePr>
        <p:xfrm>
          <a:off x="5233851" y="0"/>
          <a:ext cx="3910149" cy="2094807"/>
        </p:xfrm>
        <a:graphic>
          <a:graphicData uri="http://schemas.openxmlformats.org/presentationml/2006/ole">
            <p:oleObj spid="_x0000_s2064" name="Image" r:id="rId3" imgW="25320635" imgH="16546032" progId="">
              <p:embed/>
            </p:oleObj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33851" y="-8709"/>
            <a:ext cx="3901439" cy="209480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 rot="1473116">
            <a:off x="3355600" y="1007767"/>
            <a:ext cx="3208344" cy="707886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Brána do EU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xmlns="" val="147120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1" y="180704"/>
            <a:ext cx="7797662" cy="1151965"/>
          </a:xfrm>
        </p:spPr>
        <p:txBody>
          <a:bodyPr/>
          <a:lstStyle/>
          <a:p>
            <a:r>
              <a:rPr lang="cs-CZ" dirty="0" smtClean="0"/>
              <a:t>Akvaristika v ČR </a:t>
            </a:r>
            <a:r>
              <a:rPr lang="cs-CZ" sz="2800" cap="none" dirty="0" smtClean="0"/>
              <a:t>– návrhy na zlepšení</a:t>
            </a:r>
            <a:endParaRPr lang="cs-CZ" sz="28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9966" y="1670858"/>
            <a:ext cx="8377645" cy="3920042"/>
          </a:xfrm>
        </p:spPr>
        <p:txBody>
          <a:bodyPr>
            <a:normAutofit/>
          </a:bodyPr>
          <a:lstStyle/>
          <a:p>
            <a:r>
              <a:rPr lang="cs-CZ" sz="1800" cap="none" dirty="0">
                <a:latin typeface="Calibri" panose="020F0502020204030204" pitchFamily="34" charset="0"/>
              </a:rPr>
              <a:t>Pevné začlenění </a:t>
            </a:r>
            <a:r>
              <a:rPr lang="cs-CZ" sz="1800" cap="none" dirty="0" smtClean="0">
                <a:latin typeface="Calibri" panose="020F0502020204030204" pitchFamily="34" charset="0"/>
              </a:rPr>
              <a:t>akvaristiky </a:t>
            </a:r>
            <a:r>
              <a:rPr lang="cs-CZ" sz="1800" cap="none" dirty="0">
                <a:latin typeface="Calibri" panose="020F0502020204030204" pitchFamily="34" charset="0"/>
              </a:rPr>
              <a:t>do vědecko-výzkumných programů</a:t>
            </a:r>
          </a:p>
          <a:p>
            <a:r>
              <a:rPr lang="cs-CZ" sz="1800" cap="none" dirty="0">
                <a:latin typeface="Calibri" panose="020F0502020204030204" pitchFamily="34" charset="0"/>
              </a:rPr>
              <a:t>Zajištění státní podpory </a:t>
            </a:r>
            <a:r>
              <a:rPr lang="cs-CZ" sz="1800" cap="none" dirty="0" smtClean="0">
                <a:latin typeface="Calibri" panose="020F0502020204030204" pitchFamily="34" charset="0"/>
              </a:rPr>
              <a:t>produkci </a:t>
            </a:r>
            <a:r>
              <a:rPr lang="cs-CZ" sz="1800" cap="none" dirty="0">
                <a:latin typeface="Calibri" panose="020F0502020204030204" pitchFamily="34" charset="0"/>
              </a:rPr>
              <a:t>a exportu akvarijních ryb</a:t>
            </a:r>
          </a:p>
          <a:p>
            <a:r>
              <a:rPr lang="cs-CZ" sz="1800" cap="none" dirty="0">
                <a:latin typeface="Calibri" panose="020F0502020204030204" pitchFamily="34" charset="0"/>
              </a:rPr>
              <a:t>Podpora kapacitace odborníků v sektoru akvaristiky na všech stupních vzdělávání</a:t>
            </a:r>
          </a:p>
          <a:p>
            <a:r>
              <a:rPr lang="cs-CZ" sz="1800" cap="none" dirty="0">
                <a:latin typeface="Calibri" panose="020F0502020204030204" pitchFamily="34" charset="0"/>
              </a:rPr>
              <a:t>Podpora rozvoje přímé spolupráce </a:t>
            </a:r>
            <a:r>
              <a:rPr lang="cs-CZ" sz="1800" cap="none" dirty="0" smtClean="0">
                <a:latin typeface="Calibri" panose="020F0502020204030204" pitchFamily="34" charset="0"/>
              </a:rPr>
              <a:t>mezi vzdělávacími a výzkumnými zařízeními </a:t>
            </a:r>
            <a:r>
              <a:rPr lang="cs-CZ" sz="1800" cap="none" dirty="0">
                <a:latin typeface="Calibri" panose="020F0502020204030204" pitchFamily="34" charset="0"/>
              </a:rPr>
              <a:t>a praxí</a:t>
            </a:r>
          </a:p>
          <a:p>
            <a:r>
              <a:rPr lang="cs-CZ" sz="1800" cap="none" dirty="0">
                <a:latin typeface="Calibri" panose="020F0502020204030204" pitchFamily="34" charset="0"/>
              </a:rPr>
              <a:t>Ustanovení organizace producentů a exportérů akvarijních živočichů a rostlin v ČR, která by zabezpečovala stálý kontakt se státními institucemi v ČR a v zahraničí</a:t>
            </a:r>
          </a:p>
          <a:p>
            <a:r>
              <a:rPr lang="cs-CZ" sz="1800" cap="none" dirty="0">
                <a:latin typeface="Calibri" panose="020F0502020204030204" pitchFamily="34" charset="0"/>
              </a:rPr>
              <a:t>Podpora propagace českých firem v zahraničí formou aktivní účasti na veletrzích a podobných </a:t>
            </a:r>
            <a:r>
              <a:rPr lang="cs-CZ" sz="1800" cap="none" dirty="0" smtClean="0">
                <a:latin typeface="Calibri" panose="020F0502020204030204" pitchFamily="34" charset="0"/>
              </a:rPr>
              <a:t>akcích</a:t>
            </a:r>
            <a:endParaRPr lang="cs-CZ" sz="1800" cap="none" dirty="0">
              <a:latin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413182" y="4320486"/>
            <a:ext cx="4950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Posel (2003) </a:t>
            </a:r>
            <a:r>
              <a:rPr lang="cs-CZ" sz="2000" dirty="0">
                <a:latin typeface="Calibri" panose="020F0502020204030204" pitchFamily="34" charset="0"/>
              </a:rPr>
              <a:t>a </a:t>
            </a:r>
            <a:r>
              <a:rPr lang="cs-CZ" sz="2000" dirty="0" smtClean="0">
                <a:latin typeface="Calibri" panose="020F0502020204030204" pitchFamily="34" charset="0"/>
              </a:rPr>
              <a:t>Kalous </a:t>
            </a:r>
            <a:r>
              <a:rPr lang="cs-CZ" sz="2000" dirty="0">
                <a:latin typeface="Calibri" panose="020F0502020204030204" pitchFamily="34" charset="0"/>
              </a:rPr>
              <a:t>et al. </a:t>
            </a:r>
            <a:r>
              <a:rPr lang="cs-CZ" sz="2000" dirty="0" smtClean="0">
                <a:latin typeface="Calibri" panose="020F0502020204030204" pitchFamily="34" charset="0"/>
              </a:rPr>
              <a:t>(2015), upraveno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27299" b="22524"/>
          <a:stretch/>
        </p:blipFill>
        <p:spPr>
          <a:xfrm>
            <a:off x="0" y="4720596"/>
            <a:ext cx="9144000" cy="227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314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13469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05159" y="3475446"/>
            <a:ext cx="4696289" cy="3098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758" y="3488505"/>
            <a:ext cx="3109556" cy="3109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Pozitivní vliv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452" y="2399497"/>
            <a:ext cx="5937755" cy="310198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Popularizace</a:t>
            </a:r>
          </a:p>
          <a:p>
            <a:r>
              <a:rPr lang="cs-CZ" dirty="0" smtClean="0"/>
              <a:t>Výchova a vzdělávání</a:t>
            </a:r>
          </a:p>
          <a:p>
            <a:r>
              <a:rPr lang="cs-CZ" dirty="0" smtClean="0"/>
              <a:t>Ekonomický přínos</a:t>
            </a:r>
          </a:p>
          <a:p>
            <a:r>
              <a:rPr lang="cs-CZ" dirty="0" smtClean="0"/>
              <a:t>Potlačení odchytů z přírody</a:t>
            </a:r>
          </a:p>
          <a:p>
            <a:r>
              <a:rPr lang="cs-CZ" dirty="0" smtClean="0"/>
              <a:t>Produkce jedinců prostých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parazitů</a:t>
            </a:r>
          </a:p>
          <a:p>
            <a:r>
              <a:rPr lang="cs-CZ" dirty="0" smtClean="0"/>
              <a:t>Estetika</a:t>
            </a:r>
          </a:p>
          <a:p>
            <a:r>
              <a:rPr lang="cs-CZ" dirty="0" smtClean="0"/>
              <a:t>Zachování druhů</a:t>
            </a:r>
          </a:p>
          <a:p>
            <a:r>
              <a:rPr lang="cs-CZ" dirty="0" smtClean="0"/>
              <a:t>Věda a výzkum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67607" y="3477860"/>
            <a:ext cx="4726629" cy="2867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60395" y="3475446"/>
            <a:ext cx="4729227" cy="2663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68842" y="3475446"/>
            <a:ext cx="4729226" cy="2831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Přímá spojnice se šipkou 9"/>
          <p:cNvCxnSpPr/>
          <p:nvPr/>
        </p:nvCxnSpPr>
        <p:spPr>
          <a:xfrm>
            <a:off x="6027428" y="3910452"/>
            <a:ext cx="1970843" cy="2104008"/>
          </a:xfrm>
          <a:prstGeom prst="straightConnector1">
            <a:avLst/>
          </a:prstGeom>
          <a:ln w="85725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6175225" y="4008108"/>
            <a:ext cx="1823046" cy="1948733"/>
          </a:xfrm>
          <a:prstGeom prst="straightConnector1">
            <a:avLst/>
          </a:prstGeom>
          <a:ln w="85725" cap="rnd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753"/>
          <a:stretch/>
        </p:blipFill>
        <p:spPr>
          <a:xfrm>
            <a:off x="4260395" y="3474008"/>
            <a:ext cx="4727548" cy="2966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3704" b="4065"/>
          <a:stretch/>
        </p:blipFill>
        <p:spPr>
          <a:xfrm flipH="1">
            <a:off x="4273457" y="3488505"/>
            <a:ext cx="4729226" cy="314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29706" y="3474008"/>
            <a:ext cx="4172977" cy="3275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5039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358" y="365126"/>
            <a:ext cx="7886700" cy="1325563"/>
          </a:xfrm>
        </p:spPr>
        <p:txBody>
          <a:bodyPr>
            <a:normAutofit/>
          </a:bodyPr>
          <a:lstStyle/>
          <a:p>
            <a:r>
              <a:rPr lang="cs-CZ" b="1" dirty="0" smtClean="0"/>
              <a:t>Negativní dopady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358" y="2174391"/>
            <a:ext cx="7886700" cy="4351338"/>
          </a:xfrm>
        </p:spPr>
        <p:txBody>
          <a:bodyPr/>
          <a:lstStyle/>
          <a:p>
            <a:r>
              <a:rPr lang="cs-CZ" dirty="0" smtClean="0"/>
              <a:t>Ohrožení nadměrným lovem</a:t>
            </a:r>
          </a:p>
          <a:p>
            <a:r>
              <a:rPr lang="cs-CZ" dirty="0" smtClean="0"/>
              <a:t>Hybridizace</a:t>
            </a:r>
          </a:p>
          <a:p>
            <a:r>
              <a:rPr lang="cs-CZ" dirty="0" smtClean="0"/>
              <a:t>Přešlechtění</a:t>
            </a:r>
          </a:p>
          <a:p>
            <a:r>
              <a:rPr lang="cs-CZ" dirty="0" smtClean="0"/>
              <a:t>Kosmetická chirurgie</a:t>
            </a:r>
          </a:p>
          <a:p>
            <a:r>
              <a:rPr lang="cs-CZ" dirty="0" smtClean="0"/>
              <a:t>Introdukce nepůvodních druhů</a:t>
            </a:r>
          </a:p>
          <a:p>
            <a:r>
              <a:rPr lang="cs-CZ" dirty="0" smtClean="0"/>
              <a:t>Zavlečení chorob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59767" y="4418545"/>
            <a:ext cx="3604334" cy="2361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59767" y="4418545"/>
            <a:ext cx="3604334" cy="2337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59767" y="4393135"/>
            <a:ext cx="3604334" cy="238687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5459766" y="4379519"/>
            <a:ext cx="3604334" cy="2400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56808" y="4376691"/>
            <a:ext cx="3607292" cy="2403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6808" y="4380095"/>
            <a:ext cx="3607292" cy="2407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348175" y="1762897"/>
            <a:ext cx="1826981" cy="1421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2039" t="10735" r="12816" b="30236"/>
          <a:stretch/>
        </p:blipFill>
        <p:spPr>
          <a:xfrm>
            <a:off x="2267623" y="4972670"/>
            <a:ext cx="3080553" cy="1814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51574" y="3179338"/>
            <a:ext cx="1803647" cy="1127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4091"/>
          <a:stretch/>
        </p:blipFill>
        <p:spPr>
          <a:xfrm flipH="1">
            <a:off x="1487978" y="4719603"/>
            <a:ext cx="3860198" cy="2067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5468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Související legislativa</a:t>
            </a:r>
            <a:endParaRPr lang="cs-CZ" b="1" dirty="0"/>
          </a:p>
        </p:txBody>
      </p:sp>
      <p:sp>
        <p:nvSpPr>
          <p:cNvPr id="4" name="Zástupný symbol pro obsah 2"/>
          <p:cNvSpPr txBox="1">
            <a:spLocks noGrp="1"/>
          </p:cNvSpPr>
          <p:nvPr>
            <p:ph idx="1"/>
          </p:nvPr>
        </p:nvSpPr>
        <p:spPr>
          <a:xfrm>
            <a:off x="628650" y="2460567"/>
            <a:ext cx="8083088" cy="371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Legislativa k okrasné akvakultuře: národní i mezinárodní</a:t>
            </a:r>
          </a:p>
          <a:p>
            <a:pPr>
              <a:lnSpc>
                <a:spcPct val="150000"/>
              </a:lnSpc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Nařízení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EP 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Rady (EU) č.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1143/2014 o zavlékání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či vysazování a šíření invazních nepůvodních druhů</a:t>
            </a:r>
          </a:p>
          <a:p>
            <a:pPr>
              <a:lnSpc>
                <a:spcPct val="150000"/>
              </a:lnSpc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4573088" y="4871258"/>
            <a:ext cx="1834" cy="967781"/>
          </a:xfrm>
          <a:prstGeom prst="straightConnector1">
            <a:avLst/>
          </a:prstGeom>
          <a:ln w="174625" cap="rnd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158609" y="5839039"/>
            <a:ext cx="5023170" cy="67584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„Unijní seznam nežádoucích druhů“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7047" y="3607723"/>
            <a:ext cx="7826294" cy="3037697"/>
          </a:xfrm>
          <a:prstGeom prst="rect">
            <a:avLst/>
          </a:prstGeom>
          <a:ln w="34925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973727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Biologické invaze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755" y="2671086"/>
            <a:ext cx="7858449" cy="3559555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/>
              <a:t>Transport druhu člověkem mimo areál původního rozšíření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Únik do přírody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Etablování se a reprodukce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Šíření se do okolí a vytlačování druhů původních</a:t>
            </a:r>
            <a:endParaRPr lang="cs-CZ" sz="2400" dirty="0"/>
          </a:p>
        </p:txBody>
      </p:sp>
      <p:sp>
        <p:nvSpPr>
          <p:cNvPr id="4" name="Šipka dolů 3"/>
          <p:cNvSpPr/>
          <p:nvPr/>
        </p:nvSpPr>
        <p:spPr>
          <a:xfrm>
            <a:off x="4350326" y="3483731"/>
            <a:ext cx="637309" cy="4710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350326" y="4486247"/>
            <a:ext cx="637309" cy="4710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350325" y="5535393"/>
            <a:ext cx="637309" cy="4710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165218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Invaze ve vodním prostředí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7072" y="2628809"/>
            <a:ext cx="6355700" cy="3101983"/>
          </a:xfrm>
        </p:spPr>
        <p:txBody>
          <a:bodyPr>
            <a:noAutofit/>
          </a:bodyPr>
          <a:lstStyle/>
          <a:p>
            <a:pPr algn="ctr"/>
            <a:r>
              <a:rPr lang="cs-CZ" sz="2400" dirty="0" smtClean="0"/>
              <a:t>Prostředí pro člověka těžko dostupné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Nepůvodní druhy zpočátku unikají pozornosti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Zachycení při vyšší početnosti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Obtížná eradikace</a:t>
            </a:r>
            <a:endParaRPr lang="cs-CZ" sz="2400" dirty="0"/>
          </a:p>
        </p:txBody>
      </p:sp>
      <p:sp>
        <p:nvSpPr>
          <p:cNvPr id="4" name="Šipka dolů 3"/>
          <p:cNvSpPr/>
          <p:nvPr/>
        </p:nvSpPr>
        <p:spPr>
          <a:xfrm>
            <a:off x="4256267" y="3131127"/>
            <a:ext cx="637309" cy="4710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4256266" y="4448999"/>
            <a:ext cx="637309" cy="4710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>
            <a:off x="4256267" y="5490924"/>
            <a:ext cx="637309" cy="4710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54606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Okrasná akvakultura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93030" y="2684224"/>
            <a:ext cx="1163783" cy="548501"/>
          </a:xfr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smtClean="0">
                <a:solidFill>
                  <a:schemeClr val="tx1"/>
                </a:solidFill>
              </a:rPr>
              <a:t>Ryby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994399" y="2684223"/>
            <a:ext cx="1985818" cy="548501"/>
          </a:xfrm>
          <a:prstGeom prst="rect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800" b="1" dirty="0" smtClean="0">
                <a:solidFill>
                  <a:schemeClr val="tx1"/>
                </a:solidFill>
              </a:rPr>
              <a:t>Bezobratlí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77272" y="3861863"/>
            <a:ext cx="2359892" cy="548501"/>
          </a:xfrm>
          <a:prstGeom prst="rect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800" b="1" dirty="0" smtClean="0">
                <a:solidFill>
                  <a:schemeClr val="tx1"/>
                </a:solidFill>
              </a:rPr>
              <a:t>Sladkovodní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577272" y="4910190"/>
            <a:ext cx="2359892" cy="548501"/>
          </a:xfrm>
          <a:prstGeom prst="rect">
            <a:avLst/>
          </a:prstGeom>
          <a:solidFill>
            <a:srgbClr val="FFC000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800" b="1" dirty="0" smtClean="0">
                <a:solidFill>
                  <a:schemeClr val="tx1"/>
                </a:solidFill>
              </a:rPr>
              <a:t>Mořské</a:t>
            </a:r>
            <a:endParaRPr lang="cs-CZ" sz="2800" b="1" dirty="0">
              <a:solidFill>
                <a:schemeClr val="tx1"/>
              </a:solidFill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3394975" y="3774621"/>
            <a:ext cx="2359892" cy="548501"/>
          </a:xfrm>
          <a:prstGeom prst="rect">
            <a:avLst/>
          </a:prstGeom>
          <a:noFill/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b="1" dirty="0" smtClean="0">
                <a:solidFill>
                  <a:schemeClr val="tx1"/>
                </a:solidFill>
              </a:rPr>
              <a:t>6500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851236" y="3774620"/>
            <a:ext cx="2359892" cy="548501"/>
          </a:xfrm>
          <a:prstGeom prst="rect">
            <a:avLst/>
          </a:prstGeom>
          <a:noFill/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b="1" dirty="0" smtClean="0">
                <a:solidFill>
                  <a:schemeClr val="tx1"/>
                </a:solidFill>
              </a:rPr>
              <a:t>200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3394975" y="4853934"/>
            <a:ext cx="2359892" cy="548501"/>
          </a:xfrm>
          <a:prstGeom prst="rect">
            <a:avLst/>
          </a:prstGeom>
          <a:noFill/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b="1" dirty="0" smtClean="0">
                <a:solidFill>
                  <a:schemeClr val="tx1"/>
                </a:solidFill>
              </a:rPr>
              <a:t>2300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5851236" y="4873245"/>
            <a:ext cx="2359892" cy="548501"/>
          </a:xfrm>
          <a:prstGeom prst="rect">
            <a:avLst/>
          </a:prstGeom>
          <a:noFill/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000" b="1" dirty="0" smtClean="0">
                <a:solidFill>
                  <a:schemeClr val="tx1"/>
                </a:solidFill>
              </a:rPr>
              <a:t>730</a:t>
            </a:r>
            <a:endParaRPr lang="cs-CZ" sz="4000" b="1" dirty="0">
              <a:solidFill>
                <a:schemeClr val="tx1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61130" y="4365383"/>
            <a:ext cx="2359892" cy="548501"/>
          </a:xfrm>
          <a:prstGeom prst="rect">
            <a:avLst/>
          </a:prstGeom>
          <a:noFill/>
          <a:ln w="317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800" dirty="0" smtClean="0">
                <a:solidFill>
                  <a:schemeClr val="tx1"/>
                </a:solidFill>
              </a:rPr>
              <a:t>počet druhů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970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1475</TotalTime>
  <Words>915</Words>
  <Application>Microsoft Office PowerPoint</Application>
  <PresentationFormat>Předvádění na obrazovce (4:3)</PresentationFormat>
  <Paragraphs>208</Paragraphs>
  <Slides>37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9" baseType="lpstr">
      <vt:lpstr>Parcel</vt:lpstr>
      <vt:lpstr>Image</vt:lpstr>
      <vt:lpstr>Socioekonomický a environmentální rámec </vt:lpstr>
      <vt:lpstr>Okrasná akvakultura</vt:lpstr>
      <vt:lpstr>Chovaní živočichové</vt:lpstr>
      <vt:lpstr>Pozitivní vliv</vt:lpstr>
      <vt:lpstr>Negativní dopady</vt:lpstr>
      <vt:lpstr>Související legislativa</vt:lpstr>
      <vt:lpstr>Biologické invaze</vt:lpstr>
      <vt:lpstr>Invaze ve vodním prostředí</vt:lpstr>
      <vt:lpstr>Okrasná akvakultura</vt:lpstr>
      <vt:lpstr>Introdukce</vt:lpstr>
      <vt:lpstr>perutýn</vt:lpstr>
      <vt:lpstr>Vodní hyacint</vt:lpstr>
      <vt:lpstr>Ampulárka</vt:lpstr>
      <vt:lpstr>Želva nádherná</vt:lpstr>
      <vt:lpstr>Želvy</vt:lpstr>
      <vt:lpstr>Transport s jinou komoditou</vt:lpstr>
      <vt:lpstr>Biologické invaze                 v dodavatelských zemích</vt:lpstr>
      <vt:lpstr>Boj s invazními druhy</vt:lpstr>
      <vt:lpstr>Prevence</vt:lpstr>
      <vt:lpstr>Co s nechtěnými živočichy?</vt:lpstr>
      <vt:lpstr>Snímek 21</vt:lpstr>
      <vt:lpstr>Mezinárodní obchod</vt:lpstr>
      <vt:lpstr>Nejdražší ryba</vt:lpstr>
      <vt:lpstr>Zmatky ve statistikách</vt:lpstr>
      <vt:lpstr>Rizika vs. Pozitiva spojená s obchodem</vt:lpstr>
      <vt:lpstr>Rizika vs. Pozitiva spojená s obchodem</vt:lpstr>
      <vt:lpstr>Původ akvarijních organizmů</vt:lpstr>
      <vt:lpstr>Právní rámec</vt:lpstr>
      <vt:lpstr>Dodavatelský řetězec</vt:lpstr>
      <vt:lpstr>Moře vs. Sladká voda</vt:lpstr>
      <vt:lpstr>moře</vt:lpstr>
      <vt:lpstr>Hledá se Nemo     </vt:lpstr>
      <vt:lpstr>Nebezpeční živočichové</vt:lpstr>
      <vt:lpstr>Sladká voda</vt:lpstr>
      <vt:lpstr>Postavení ČR</vt:lpstr>
      <vt:lpstr>Akvaristika v ČR – návrhy na zlepšení</vt:lpstr>
      <vt:lpstr>Děkuji za pozornost</vt:lpstr>
    </vt:vector>
  </TitlesOfParts>
  <Company>CZU - FAPPZ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Okrasná akvakultura jako zdroj nepůvodních druhů</dc:title>
  <dc:creator>Patoka Jiří</dc:creator>
  <cp:lastModifiedBy>Jindřich Novák</cp:lastModifiedBy>
  <cp:revision>76</cp:revision>
  <dcterms:created xsi:type="dcterms:W3CDTF">2018-09-24T16:37:51Z</dcterms:created>
  <dcterms:modified xsi:type="dcterms:W3CDTF">2023-04-04T20:54:46Z</dcterms:modified>
</cp:coreProperties>
</file>