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3" r:id="rId2"/>
    <p:sldId id="286" r:id="rId3"/>
    <p:sldId id="314" r:id="rId4"/>
    <p:sldId id="364" r:id="rId5"/>
    <p:sldId id="318" r:id="rId6"/>
    <p:sldId id="367" r:id="rId7"/>
    <p:sldId id="368" r:id="rId8"/>
    <p:sldId id="369" r:id="rId9"/>
    <p:sldId id="370" r:id="rId10"/>
    <p:sldId id="257" r:id="rId11"/>
    <p:sldId id="348" r:id="rId12"/>
    <p:sldId id="258" r:id="rId13"/>
    <p:sldId id="267" r:id="rId14"/>
    <p:sldId id="269" r:id="rId15"/>
    <p:sldId id="355" r:id="rId16"/>
    <p:sldId id="350" r:id="rId17"/>
    <p:sldId id="351" r:id="rId18"/>
    <p:sldId id="331" r:id="rId19"/>
    <p:sldId id="270" r:id="rId20"/>
    <p:sldId id="362" r:id="rId21"/>
    <p:sldId id="352" r:id="rId22"/>
    <p:sldId id="324" r:id="rId23"/>
    <p:sldId id="319" r:id="rId24"/>
    <p:sldId id="279"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4660"/>
  </p:normalViewPr>
  <p:slideViewPr>
    <p:cSldViewPr snapToGrid="0">
      <p:cViewPr varScale="1">
        <p:scale>
          <a:sx n="126" d="100"/>
          <a:sy n="126" d="100"/>
        </p:scale>
        <p:origin x="15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D9CC9-A07E-46E0-9510-A27B436A660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EA198DC-F0FC-4537-AEC3-CFC769501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668F60D-1500-477F-845F-4A459A2C80BB}"/>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5" name="Zástupný symbol pro zápatí 4">
            <a:extLst>
              <a:ext uri="{FF2B5EF4-FFF2-40B4-BE49-F238E27FC236}">
                <a16:creationId xmlns:a16="http://schemas.microsoft.com/office/drawing/2014/main" id="{09D8E2EA-1423-4596-89A5-B8E1827073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6F5879-1626-4872-A5DC-8CFE9A7B8008}"/>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15276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FE6D6-0504-4778-812A-48C7E3E937C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867A4CB-0576-4E52-B99A-C77F25A3DFE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A0E9F2-5BA3-4843-ABDC-35318A5C2B92}"/>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5" name="Zástupný symbol pro zápatí 4">
            <a:extLst>
              <a:ext uri="{FF2B5EF4-FFF2-40B4-BE49-F238E27FC236}">
                <a16:creationId xmlns:a16="http://schemas.microsoft.com/office/drawing/2014/main" id="{66FC0443-966C-4AFB-8022-FFBE44F77A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E692E6-A440-42EB-ACAF-22FB8BD72CA3}"/>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9699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2C03732-F65C-4946-A1C6-977CCFAE027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944E21E-BC0E-4ECB-B59B-345F0D43666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052D77F-89AB-4FCE-9FA7-3367E5EC8D2F}"/>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5" name="Zástupný symbol pro zápatí 4">
            <a:extLst>
              <a:ext uri="{FF2B5EF4-FFF2-40B4-BE49-F238E27FC236}">
                <a16:creationId xmlns:a16="http://schemas.microsoft.com/office/drawing/2014/main" id="{3886C7FD-F7A9-4C16-A0E8-647336A38C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B050D7-D232-46AD-B90C-EC861C977819}"/>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7588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01926-D37F-4C9F-ACC0-C999B0CDEE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48090A9-FF3F-432F-9840-FEE902456A6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1BF38E-5756-4B2F-BB21-5922037ED37F}"/>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5" name="Zástupný symbol pro zápatí 4">
            <a:extLst>
              <a:ext uri="{FF2B5EF4-FFF2-40B4-BE49-F238E27FC236}">
                <a16:creationId xmlns:a16="http://schemas.microsoft.com/office/drawing/2014/main" id="{1C5AF89A-A4AB-4AAC-A789-633054BC3C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5F73FDE-6DF5-4C12-9A60-857A8CFA2E7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18533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EFBB8-1046-4463-B060-8B6B0771DDE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B7474BE-F4F6-4745-9923-C6744C961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3BA775C-8DF1-401A-9CA5-D89B2975C364}"/>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5" name="Zástupný symbol pro zápatí 4">
            <a:extLst>
              <a:ext uri="{FF2B5EF4-FFF2-40B4-BE49-F238E27FC236}">
                <a16:creationId xmlns:a16="http://schemas.microsoft.com/office/drawing/2014/main" id="{CF1BAEF5-0688-4940-A431-FF8F357E7C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CFD6A5-9776-4119-81D1-F00C4956134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71953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C3153-923C-4146-982C-042918CE7E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41385C0-87BC-48EB-9BF3-5D894C745B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332E6F6-570C-4FC2-BB02-A6A205CF7AB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067D38-7B04-43F4-9284-257E7C3EA54C}"/>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6" name="Zástupný symbol pro zápatí 5">
            <a:extLst>
              <a:ext uri="{FF2B5EF4-FFF2-40B4-BE49-F238E27FC236}">
                <a16:creationId xmlns:a16="http://schemas.microsoft.com/office/drawing/2014/main" id="{12A563BF-BD97-431A-B4AD-45E78B735F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915DF0-27A8-43F6-A56A-EC98AB24EDFA}"/>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18531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9C53F-0EF9-492B-AF44-344E50628C2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44C2DAE-803D-4FE7-A8B2-C3A681814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F712DD9-61E0-41C7-8DE8-ACDF24F74D4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BD66CAC-8A9D-4A39-9F74-F50869FE8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254ED23-FA0D-4798-96B0-536B155EE94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71E5BC1-EAC8-4886-9490-BED422E29075}"/>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8" name="Zástupný symbol pro zápatí 7">
            <a:extLst>
              <a:ext uri="{FF2B5EF4-FFF2-40B4-BE49-F238E27FC236}">
                <a16:creationId xmlns:a16="http://schemas.microsoft.com/office/drawing/2014/main" id="{68A6C9AC-0BED-4E33-890E-9DBD20BEA04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8A25DDB-759B-4381-BAF1-2BC4C524331E}"/>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08146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9BD1DC-7222-40DD-8F9D-D71E04F5D4A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063D3A7-4CA5-4C4F-B5EF-1B2857BE88EC}"/>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4" name="Zástupný symbol pro zápatí 3">
            <a:extLst>
              <a:ext uri="{FF2B5EF4-FFF2-40B4-BE49-F238E27FC236}">
                <a16:creationId xmlns:a16="http://schemas.microsoft.com/office/drawing/2014/main" id="{894763F2-C8D4-4D18-939B-F62183862E9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99218E2-ECF5-475A-AB19-49615233F0F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52733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752414F-D811-4E7B-AB04-1AB624F784D7}"/>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3" name="Zástupný symbol pro zápatí 2">
            <a:extLst>
              <a:ext uri="{FF2B5EF4-FFF2-40B4-BE49-F238E27FC236}">
                <a16:creationId xmlns:a16="http://schemas.microsoft.com/office/drawing/2014/main" id="{E3499D96-0BB8-438C-BDDE-6B00022733D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E276221-8FD1-462A-9A31-6803CEB5AC9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59112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3C304-2F27-4877-B3D9-75589DEE1C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89584D-470F-4D92-B5C9-AA334B7FF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7A11CA5-6F16-4C9C-8B75-9D4814D42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24206A-64B6-4220-8E51-4F905A2B6961}"/>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6" name="Zástupný symbol pro zápatí 5">
            <a:extLst>
              <a:ext uri="{FF2B5EF4-FFF2-40B4-BE49-F238E27FC236}">
                <a16:creationId xmlns:a16="http://schemas.microsoft.com/office/drawing/2014/main" id="{BBBE5781-2A4A-4F1E-8F4A-12927D84EC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B59E7FC-CD1B-465D-8B8D-9956ED1A6946}"/>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43302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94A9EF-E9A1-48A5-8937-C36F9981ADE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D60029-A48D-4A9F-B2B3-C30176AB74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26A3744-1102-4113-BABC-DBA77AFF3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33F5ED1-F03A-4F8B-97E1-3A7D0BF17FCC}"/>
              </a:ext>
            </a:extLst>
          </p:cNvPr>
          <p:cNvSpPr>
            <a:spLocks noGrp="1"/>
          </p:cNvSpPr>
          <p:nvPr>
            <p:ph type="dt" sz="half" idx="10"/>
          </p:nvPr>
        </p:nvSpPr>
        <p:spPr/>
        <p:txBody>
          <a:bodyPr/>
          <a:lstStyle/>
          <a:p>
            <a:fld id="{4EBEDC7C-6FEC-46C3-9AB2-CEE793C7FAFD}" type="datetimeFigureOut">
              <a:rPr lang="cs-CZ" smtClean="0"/>
              <a:t>22.11.2023</a:t>
            </a:fld>
            <a:endParaRPr lang="cs-CZ"/>
          </a:p>
        </p:txBody>
      </p:sp>
      <p:sp>
        <p:nvSpPr>
          <p:cNvPr id="6" name="Zástupný symbol pro zápatí 5">
            <a:extLst>
              <a:ext uri="{FF2B5EF4-FFF2-40B4-BE49-F238E27FC236}">
                <a16:creationId xmlns:a16="http://schemas.microsoft.com/office/drawing/2014/main" id="{ACF27692-9F2C-4EB0-8B7C-E117A3A345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CDCA72-6EDC-4CF7-84A1-6D5416B4DBE2}"/>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7725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EE517E3-86E0-4637-89A8-03284C515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A1452D3-572D-4366-9B61-4F857B88C5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6658F7C-132B-4C0E-BF9F-5EA814604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EDC7C-6FEC-46C3-9AB2-CEE793C7FAFD}" type="datetimeFigureOut">
              <a:rPr lang="cs-CZ" smtClean="0"/>
              <a:t>22.11.2023</a:t>
            </a:fld>
            <a:endParaRPr lang="cs-CZ"/>
          </a:p>
        </p:txBody>
      </p:sp>
      <p:sp>
        <p:nvSpPr>
          <p:cNvPr id="5" name="Zástupný symbol pro zápatí 4">
            <a:extLst>
              <a:ext uri="{FF2B5EF4-FFF2-40B4-BE49-F238E27FC236}">
                <a16:creationId xmlns:a16="http://schemas.microsoft.com/office/drawing/2014/main" id="{0C25ADA7-716F-4988-A3AE-525DC89CB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4BD07EB-547A-488A-8279-F5325DF00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139BA-7AFE-49B2-8753-453CE8E20748}" type="slidenum">
              <a:rPr lang="cs-CZ" smtClean="0"/>
              <a:t>‹#›</a:t>
            </a:fld>
            <a:endParaRPr lang="cs-CZ"/>
          </a:p>
        </p:txBody>
      </p:sp>
    </p:spTree>
    <p:extLst>
      <p:ext uri="{BB962C8B-B14F-4D97-AF65-F5344CB8AC3E}">
        <p14:creationId xmlns:p14="http://schemas.microsoft.com/office/powerpoint/2010/main" val="341544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starověké a středověké filosofie poznání</a:t>
            </a:r>
          </a:p>
        </p:txBody>
      </p:sp>
      <p:sp>
        <p:nvSpPr>
          <p:cNvPr id="3" name="Zástupný symbol pro obsah 2"/>
          <p:cNvSpPr>
            <a:spLocks noGrp="1"/>
          </p:cNvSpPr>
          <p:nvPr>
            <p:ph idx="1"/>
          </p:nvPr>
        </p:nvSpPr>
        <p:spPr/>
        <p:txBody>
          <a:bodyPr>
            <a:normAutofit fontScale="92500" lnSpcReduction="20000"/>
          </a:bodyPr>
          <a:lstStyle/>
          <a:p>
            <a:r>
              <a:rPr lang="cs-CZ" b="1" dirty="0"/>
              <a:t>Platón</a:t>
            </a:r>
            <a:r>
              <a:rPr lang="cs-CZ" dirty="0"/>
              <a:t>: koncepce poznávání jako rozpomínání na ideje vložené do lidského rozumu. Člověk je schopen přímého nazírání těchto idejí ve světle nejvyšší ideje – ideje dobra (slunce) – potřebné je správné natočení člověka</a:t>
            </a:r>
          </a:p>
          <a:p>
            <a:r>
              <a:rPr lang="cs-CZ" b="1" dirty="0" err="1"/>
              <a:t>Aristotelés</a:t>
            </a:r>
            <a:r>
              <a:rPr lang="cs-CZ" b="1" dirty="0"/>
              <a:t>: </a:t>
            </a:r>
            <a:r>
              <a:rPr lang="cs-CZ" dirty="0"/>
              <a:t>poznávání pramení ze zobecnění poznání jednotlivin. Ideje přímo nazírat nemůžeme</a:t>
            </a:r>
          </a:p>
          <a:p>
            <a:r>
              <a:rPr lang="cs-CZ" b="1" dirty="0"/>
              <a:t>Skeptikové</a:t>
            </a:r>
            <a:r>
              <a:rPr lang="cs-CZ" dirty="0"/>
              <a:t>: Smysly nás pouze klamou, o ničem nemůžeme tvrdit, že to spíše je než není – nutnost zdržet se soudu</a:t>
            </a:r>
          </a:p>
          <a:p>
            <a:r>
              <a:rPr lang="cs-CZ" b="1" dirty="0"/>
              <a:t>Stoikové: </a:t>
            </a:r>
            <a:r>
              <a:rPr lang="cs-CZ" dirty="0"/>
              <a:t>Člověk má vztah k logu, který proniká celý svět, proto, může mít poznání</a:t>
            </a:r>
          </a:p>
          <a:p>
            <a:r>
              <a:rPr lang="cs-CZ" b="1" dirty="0"/>
              <a:t>Augustinus a novoplatonismus</a:t>
            </a:r>
            <a:r>
              <a:rPr lang="cs-CZ" dirty="0"/>
              <a:t>: Poznávání jako rozpomínání na ideje, pravé podstaty věcí, které dle Augustina do našeho nitra vložil Kristus. Poznávání je tedy cestou do vlastního nitra</a:t>
            </a:r>
          </a:p>
        </p:txBody>
      </p:sp>
    </p:spTree>
    <p:extLst>
      <p:ext uri="{BB962C8B-B14F-4D97-AF65-F5344CB8AC3E}">
        <p14:creationId xmlns:p14="http://schemas.microsoft.com/office/powerpoint/2010/main" val="1069083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a:bodyPr>
          <a:lstStyle/>
          <a:p>
            <a:r>
              <a:rPr lang="cs-CZ" dirty="0"/>
              <a:t>3. etika 1: Co je dobro? různé koncepce - blaženost, dobré jednání, cíl jednání, úmysl, kategorický imperativ‚ Je možné hovořit o univerzální lidské morálce, nebo je morálka vždy relativní, nebo dokonce subjektivní?  Ctnost a její vymezení</a:t>
            </a:r>
          </a:p>
          <a:p>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F78E1-83BA-4050-B4A0-FD73B15BC7D1}"/>
              </a:ext>
            </a:extLst>
          </p:cNvPr>
          <p:cNvSpPr>
            <a:spLocks noGrp="1"/>
          </p:cNvSpPr>
          <p:nvPr>
            <p:ph type="title"/>
          </p:nvPr>
        </p:nvSpPr>
        <p:spPr/>
        <p:txBody>
          <a:bodyPr/>
          <a:lstStyle/>
          <a:p>
            <a:r>
              <a:rPr lang="cs-CZ" dirty="0"/>
              <a:t>Přednášky o etice</a:t>
            </a:r>
          </a:p>
        </p:txBody>
      </p:sp>
      <p:sp>
        <p:nvSpPr>
          <p:cNvPr id="3" name="Zástupný obsah 2">
            <a:extLst>
              <a:ext uri="{FF2B5EF4-FFF2-40B4-BE49-F238E27FC236}">
                <a16:creationId xmlns:a16="http://schemas.microsoft.com/office/drawing/2014/main" id="{8089F15D-645E-477D-B44F-F2EACF4950C4}"/>
              </a:ext>
            </a:extLst>
          </p:cNvPr>
          <p:cNvSpPr>
            <a:spLocks noGrp="1"/>
          </p:cNvSpPr>
          <p:nvPr>
            <p:ph idx="1"/>
          </p:nvPr>
        </p:nvSpPr>
        <p:spPr/>
        <p:txBody>
          <a:bodyPr/>
          <a:lstStyle/>
          <a:p>
            <a:r>
              <a:rPr lang="cs-CZ" dirty="0"/>
              <a:t>1. etika a poznání: co je pravda v morálním smyslu</a:t>
            </a:r>
          </a:p>
          <a:p>
            <a:r>
              <a:rPr lang="cs-CZ" dirty="0"/>
              <a:t>2. etika a politika: co je spravedlnost, dobro a zlo ve veřejném životě, vina</a:t>
            </a:r>
          </a:p>
          <a:p>
            <a:r>
              <a:rPr lang="cs-CZ" dirty="0"/>
              <a:t>3. etika obecně: co je dobro, blaženost, cíl lidského jednání, úmysl</a:t>
            </a:r>
          </a:p>
          <a:p>
            <a:endParaRPr lang="cs-CZ" dirty="0"/>
          </a:p>
        </p:txBody>
      </p:sp>
    </p:spTree>
    <p:extLst>
      <p:ext uri="{BB962C8B-B14F-4D97-AF65-F5344CB8AC3E}">
        <p14:creationId xmlns:p14="http://schemas.microsoft.com/office/powerpoint/2010/main" val="777971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E681F-B0E3-46BE-A203-1715A8239202}"/>
              </a:ext>
            </a:extLst>
          </p:cNvPr>
          <p:cNvSpPr>
            <a:spLocks noGrp="1"/>
          </p:cNvSpPr>
          <p:nvPr>
            <p:ph type="title"/>
          </p:nvPr>
        </p:nvSpPr>
        <p:spPr/>
        <p:txBody>
          <a:bodyPr/>
          <a:lstStyle/>
          <a:p>
            <a:r>
              <a:rPr lang="cs-CZ" dirty="0"/>
              <a:t>Co je dobro?</a:t>
            </a:r>
          </a:p>
        </p:txBody>
      </p:sp>
      <p:sp>
        <p:nvSpPr>
          <p:cNvPr id="3" name="Zástupný obsah 2">
            <a:extLst>
              <a:ext uri="{FF2B5EF4-FFF2-40B4-BE49-F238E27FC236}">
                <a16:creationId xmlns:a16="http://schemas.microsoft.com/office/drawing/2014/main" id="{F4B3C190-E246-4E51-9E77-5C72BDDD6855}"/>
              </a:ext>
            </a:extLst>
          </p:cNvPr>
          <p:cNvSpPr>
            <a:spLocks noGrp="1"/>
          </p:cNvSpPr>
          <p:nvPr>
            <p:ph idx="1"/>
          </p:nvPr>
        </p:nvSpPr>
        <p:spPr/>
        <p:txBody>
          <a:bodyPr/>
          <a:lstStyle/>
          <a:p>
            <a:r>
              <a:rPr lang="cs-CZ" dirty="0"/>
              <a:t>Problém mnohoznačnosti slova dobro:</a:t>
            </a:r>
          </a:p>
          <a:p>
            <a:r>
              <a:rPr lang="cs-CZ" dirty="0"/>
              <a:t>1. mravnost: dobrý člověk, dobré jednání, dobré zásady - ctnost</a:t>
            </a:r>
          </a:p>
          <a:p>
            <a:r>
              <a:rPr lang="cs-CZ" dirty="0"/>
              <a:t>2. dokonalost /jakost: dobrá věc</a:t>
            </a:r>
          </a:p>
          <a:p>
            <a:r>
              <a:rPr lang="cs-CZ" dirty="0"/>
              <a:t>3. užitečnost</a:t>
            </a:r>
          </a:p>
          <a:p>
            <a:r>
              <a:rPr lang="cs-CZ" dirty="0"/>
              <a:t>Platón – snaha definovat podstatu obecného pojmu dobro</a:t>
            </a:r>
          </a:p>
          <a:p>
            <a:r>
              <a:rPr lang="cs-CZ" dirty="0" err="1"/>
              <a:t>Aristotelés</a:t>
            </a:r>
            <a:r>
              <a:rPr lang="cs-CZ" dirty="0"/>
              <a:t> – snaha vymezit příklady, typy toho, co je dobré: Je něco, co příklady dobrého spojuje?</a:t>
            </a:r>
          </a:p>
          <a:p>
            <a:pPr marL="0" indent="0">
              <a:buNone/>
            </a:pPr>
            <a:endParaRPr lang="cs-CZ" dirty="0"/>
          </a:p>
        </p:txBody>
      </p:sp>
    </p:spTree>
    <p:extLst>
      <p:ext uri="{BB962C8B-B14F-4D97-AF65-F5344CB8AC3E}">
        <p14:creationId xmlns:p14="http://schemas.microsoft.com/office/powerpoint/2010/main" val="230491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Dobro</a:t>
            </a:r>
          </a:p>
        </p:txBody>
      </p:sp>
      <p:sp>
        <p:nvSpPr>
          <p:cNvPr id="3" name="Zástupný symbol pro obsah 2"/>
          <p:cNvSpPr>
            <a:spLocks noGrp="1"/>
          </p:cNvSpPr>
          <p:nvPr>
            <p:ph idx="1"/>
          </p:nvPr>
        </p:nvSpPr>
        <p:spPr/>
        <p:txBody>
          <a:bodyPr>
            <a:normAutofit lnSpcReduction="10000"/>
          </a:bodyPr>
          <a:lstStyle/>
          <a:p>
            <a:r>
              <a:rPr lang="cs-CZ" dirty="0"/>
              <a:t>idea dobra: V Platónských dialozích opakovaně zaznívá otázka co je „(ti </a:t>
            </a:r>
            <a:r>
              <a:rPr lang="cs-CZ" dirty="0" err="1"/>
              <a:t>esti</a:t>
            </a:r>
            <a:r>
              <a:rPr lang="cs-CZ" dirty="0"/>
              <a:t>) dobro?, tedy jaká je jeho podstata, jeho idea</a:t>
            </a:r>
          </a:p>
          <a:p>
            <a:r>
              <a:rPr lang="cs-CZ" dirty="0"/>
              <a:t>dobro je jednou z idejí, ale ne lecjakou, nýbrž nejvyšší – skrze poznání dobra  dochází člověk k pochopení univerza i polis. Dobrem se zabývá v Ústavě, avšak vždy se jeho vymezení vyhne. Dobro není jednou ideou mezi ostatními, ale je specifické. Platón také nikdy nehovoří o eidos dobra, vždy jen o ideji a určuje, že dobro nikdy nemůžeme chápat přímo, ale vždy jen v jeho účincích. Dobro je tím, co sjednocuje všechny ideje i všechny stránky </a:t>
            </a:r>
            <a:r>
              <a:rPr lang="cs-CZ" dirty="0" err="1"/>
              <a:t>areté</a:t>
            </a:r>
            <a:r>
              <a:rPr lang="cs-CZ" dirty="0"/>
              <a:t>.</a:t>
            </a:r>
          </a:p>
          <a:p>
            <a:r>
              <a:rPr lang="cs-CZ" dirty="0"/>
              <a:t>Dobro tedy vyniká nad všechny ideje a je pro Platóna tím prvním, vládnoucím principem, tedy arché.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Etika ve starověku</a:t>
            </a:r>
          </a:p>
        </p:txBody>
      </p:sp>
      <p:sp>
        <p:nvSpPr>
          <p:cNvPr id="3" name="Zástupný symbol pro obsah 2"/>
          <p:cNvSpPr>
            <a:spLocks noGrp="1"/>
          </p:cNvSpPr>
          <p:nvPr>
            <p:ph idx="1"/>
          </p:nvPr>
        </p:nvSpPr>
        <p:spPr/>
        <p:txBody>
          <a:bodyPr>
            <a:normAutofit/>
          </a:bodyPr>
          <a:lstStyle/>
          <a:p>
            <a:r>
              <a:rPr lang="cs-CZ" b="1" dirty="0"/>
              <a:t>Platón /  </a:t>
            </a:r>
            <a:r>
              <a:rPr lang="cs-CZ" b="1" dirty="0" err="1"/>
              <a:t>Sokratés</a:t>
            </a:r>
            <a:r>
              <a:rPr lang="cs-CZ" dirty="0"/>
              <a:t>: hledání toho, co je </a:t>
            </a:r>
            <a:r>
              <a:rPr lang="cs-CZ" b="1" dirty="0" err="1"/>
              <a:t>areté</a:t>
            </a:r>
            <a:r>
              <a:rPr lang="cs-CZ" dirty="0"/>
              <a:t>. Přesvědčení, že z poznání dobra plyne etické jednání (sepětí noetiky, etiky a politiky)</a:t>
            </a:r>
          </a:p>
          <a:p>
            <a:r>
              <a:rPr lang="cs-CZ" b="1" dirty="0" err="1"/>
              <a:t>Aristotelés</a:t>
            </a:r>
            <a:r>
              <a:rPr lang="cs-CZ" dirty="0"/>
              <a:t>: Nejvyšším cílem je blaho, a to především blaho obecné (blaho obce) – sepětí etiky a politiky</a:t>
            </a:r>
          </a:p>
          <a:p>
            <a:r>
              <a:rPr lang="cs-CZ" b="1" dirty="0"/>
              <a:t>Stoa: </a:t>
            </a:r>
            <a:r>
              <a:rPr lang="cs-CZ" dirty="0"/>
              <a:t>systém oprošťování se od emocí, cílem je </a:t>
            </a:r>
            <a:r>
              <a:rPr lang="cs-CZ" b="1" dirty="0" err="1"/>
              <a:t>apatheia</a:t>
            </a:r>
            <a:r>
              <a:rPr lang="cs-CZ" dirty="0"/>
              <a:t>, která zaručuje mravnost jednání, protože člověk koná ve shodě s rozumem (s logem, a tedy přirozeností) bez podléhání vášním</a:t>
            </a:r>
          </a:p>
          <a:p>
            <a:r>
              <a:rPr lang="cs-CZ" b="1" dirty="0"/>
              <a:t>Epikureismus</a:t>
            </a:r>
            <a:r>
              <a:rPr lang="cs-CZ" dirty="0"/>
              <a:t>: nejvyšším cílem jednání je </a:t>
            </a:r>
            <a:r>
              <a:rPr lang="cs-CZ" b="1" dirty="0"/>
              <a:t>rozkoš</a:t>
            </a:r>
            <a:r>
              <a:rPr lang="cs-CZ" dirty="0"/>
              <a:t>, jednou z nejvyšších hodnot je </a:t>
            </a:r>
            <a:r>
              <a:rPr lang="cs-CZ" b="1" dirty="0"/>
              <a:t>přátelství</a:t>
            </a:r>
          </a:p>
          <a:p>
            <a:endParaRPr lang="cs-CZ" dirty="0"/>
          </a:p>
        </p:txBody>
      </p:sp>
    </p:spTree>
    <p:extLst>
      <p:ext uri="{BB962C8B-B14F-4D97-AF65-F5344CB8AC3E}">
        <p14:creationId xmlns:p14="http://schemas.microsoft.com/office/powerpoint/2010/main" val="1143632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Aristotelova etika</a:t>
            </a:r>
          </a:p>
        </p:txBody>
      </p:sp>
      <p:sp>
        <p:nvSpPr>
          <p:cNvPr id="3" name="Zástupný symbol pro obsah 2"/>
          <p:cNvSpPr>
            <a:spLocks noGrp="1"/>
          </p:cNvSpPr>
          <p:nvPr>
            <p:ph idx="1"/>
          </p:nvPr>
        </p:nvSpPr>
        <p:spPr/>
        <p:txBody>
          <a:bodyPr>
            <a:normAutofit/>
          </a:bodyPr>
          <a:lstStyle/>
          <a:p>
            <a:r>
              <a:rPr lang="cs-CZ" dirty="0"/>
              <a:t>Zachovaly se tři etické spisy: Etika </a:t>
            </a:r>
            <a:r>
              <a:rPr lang="cs-CZ" dirty="0" err="1"/>
              <a:t>Eudémova</a:t>
            </a:r>
            <a:r>
              <a:rPr lang="cs-CZ" dirty="0"/>
              <a:t> (dle žáka </a:t>
            </a:r>
            <a:r>
              <a:rPr lang="cs-CZ" dirty="0" err="1"/>
              <a:t>Lykeionu</a:t>
            </a:r>
            <a:r>
              <a:rPr lang="cs-CZ" dirty="0"/>
              <a:t>), Etika </a:t>
            </a:r>
            <a:r>
              <a:rPr lang="cs-CZ" dirty="0" err="1"/>
              <a:t>Nikomachova</a:t>
            </a:r>
            <a:r>
              <a:rPr lang="cs-CZ" dirty="0"/>
              <a:t> (dle Aristotelova syna) a </a:t>
            </a:r>
            <a:r>
              <a:rPr lang="cs-CZ" dirty="0" err="1"/>
              <a:t>Magna</a:t>
            </a:r>
            <a:r>
              <a:rPr lang="cs-CZ" dirty="0"/>
              <a:t> </a:t>
            </a:r>
            <a:r>
              <a:rPr lang="cs-CZ" dirty="0" err="1"/>
              <a:t>moralia</a:t>
            </a:r>
            <a:endParaRPr lang="cs-CZ" dirty="0"/>
          </a:p>
          <a:p>
            <a:r>
              <a:rPr lang="cs-CZ" dirty="0"/>
              <a:t>pojem dobra  - kritik ideje dobra o sobě – idea dobra jako něco společného jednotlivostem</a:t>
            </a:r>
          </a:p>
          <a:p>
            <a:r>
              <a:rPr lang="cs-CZ" dirty="0"/>
              <a:t>blaženost: tj. výkon člověka ve shodě s rozumem způsobem krásným a dobrým podle zdatnosti</a:t>
            </a:r>
          </a:p>
          <a:p>
            <a:r>
              <a:rPr lang="cs-CZ" dirty="0"/>
              <a:t>ctnosti rozumové (vznikající učením) a mravní (ze zvyku)</a:t>
            </a:r>
          </a:p>
          <a:p>
            <a:r>
              <a:rPr lang="cs-CZ" dirty="0"/>
              <a:t>etika nemá účel teoretický – zkoumat , co je dobro, ale praktický, tj. stát se dobrými</a:t>
            </a:r>
          </a:p>
        </p:txBody>
      </p:sp>
      <p:sp>
        <p:nvSpPr>
          <p:cNvPr id="4" name="Zástupný symbol pro číslo snímku 3">
            <a:extLst>
              <a:ext uri="{FF2B5EF4-FFF2-40B4-BE49-F238E27FC236}">
                <a16:creationId xmlns:a16="http://schemas.microsoft.com/office/drawing/2014/main" id="{FB14D2ED-6156-4BD2-A499-CD4A8D6A0098}"/>
              </a:ext>
            </a:extLst>
          </p:cNvPr>
          <p:cNvSpPr>
            <a:spLocks noGrp="1"/>
          </p:cNvSpPr>
          <p:nvPr>
            <p:ph type="sldNum" sz="quarter" idx="12"/>
          </p:nvPr>
        </p:nvSpPr>
        <p:spPr/>
        <p:txBody>
          <a:bodyPr/>
          <a:lstStyle/>
          <a:p>
            <a:fld id="{BCFBDB83-063B-4D52-9596-505518C8088F}"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1E3834-4F73-4DD0-A84C-0EABFD7E91FA}"/>
              </a:ext>
            </a:extLst>
          </p:cNvPr>
          <p:cNvSpPr>
            <a:spLocks noGrp="1"/>
          </p:cNvSpPr>
          <p:nvPr>
            <p:ph type="title"/>
          </p:nvPr>
        </p:nvSpPr>
        <p:spPr/>
        <p:txBody>
          <a:bodyPr/>
          <a:lstStyle/>
          <a:p>
            <a:r>
              <a:rPr lang="cs-CZ" dirty="0" err="1"/>
              <a:t>Aristotelés</a:t>
            </a:r>
            <a:r>
              <a:rPr lang="cs-CZ" dirty="0"/>
              <a:t>. Etika </a:t>
            </a:r>
            <a:r>
              <a:rPr lang="cs-CZ" dirty="0" err="1"/>
              <a:t>Nikomachova</a:t>
            </a:r>
            <a:endParaRPr lang="cs-CZ" dirty="0"/>
          </a:p>
        </p:txBody>
      </p:sp>
      <p:sp>
        <p:nvSpPr>
          <p:cNvPr id="3" name="Zástupný obsah 2">
            <a:extLst>
              <a:ext uri="{FF2B5EF4-FFF2-40B4-BE49-F238E27FC236}">
                <a16:creationId xmlns:a16="http://schemas.microsoft.com/office/drawing/2014/main" id="{23FCFCB0-7D04-4C04-B2E0-4E475A104A77}"/>
              </a:ext>
            </a:extLst>
          </p:cNvPr>
          <p:cNvSpPr>
            <a:spLocks noGrp="1"/>
          </p:cNvSpPr>
          <p:nvPr>
            <p:ph idx="1"/>
          </p:nvPr>
        </p:nvSpPr>
        <p:spPr/>
        <p:txBody>
          <a:bodyPr/>
          <a:lstStyle/>
          <a:p>
            <a:r>
              <a:rPr lang="cs-CZ" dirty="0" err="1"/>
              <a:t>Aristotelés</a:t>
            </a:r>
            <a:r>
              <a:rPr lang="cs-CZ" dirty="0"/>
              <a:t> nejprve ukáže na to, že každá lidská činnost (umění, věda, praxe i záměr) směřuje k nějakému dobru, jež je jejím cílem. Existuje nějaký nejvyšší cíl? nějaké nejvyšší dobro? Snad dobro ve smyslu nauky politické, protože ta pojednává o dobru pro obec, které je víc než dobro jednotlivce. Zdá se však, že toto dobro (krása a spravedlnost) není  založeno přirozeností, ale zákonem, tj. dohodou a je ve své definici nejisté a je možno o něm hovořit jen přibližně. Toto dobro lze nazvat blaženost, ale co to je? A je nějaké obecné dobro, které zapříčiňuje, že jednotlivosti jsou dobré? </a:t>
            </a:r>
            <a:r>
              <a:rPr lang="cs-CZ" b="1" dirty="0"/>
              <a:t>Dobro jako rozkoš, dobro politické a dobro kontemplativní</a:t>
            </a:r>
          </a:p>
          <a:p>
            <a:endParaRPr lang="cs-CZ" dirty="0"/>
          </a:p>
        </p:txBody>
      </p:sp>
    </p:spTree>
    <p:extLst>
      <p:ext uri="{BB962C8B-B14F-4D97-AF65-F5344CB8AC3E}">
        <p14:creationId xmlns:p14="http://schemas.microsoft.com/office/powerpoint/2010/main" val="1391536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A8BD5A-2F84-4B20-81CC-9774C3EDB210}"/>
              </a:ext>
            </a:extLst>
          </p:cNvPr>
          <p:cNvSpPr>
            <a:spLocks noGrp="1"/>
          </p:cNvSpPr>
          <p:nvPr>
            <p:ph type="title"/>
          </p:nvPr>
        </p:nvSpPr>
        <p:spPr/>
        <p:txBody>
          <a:bodyPr/>
          <a:lstStyle/>
          <a:p>
            <a:r>
              <a:rPr lang="cs-CZ" dirty="0"/>
              <a:t>Dobro u Platóna a u Aristotela</a:t>
            </a:r>
          </a:p>
        </p:txBody>
      </p:sp>
      <p:sp>
        <p:nvSpPr>
          <p:cNvPr id="3" name="Zástupný obsah 2">
            <a:extLst>
              <a:ext uri="{FF2B5EF4-FFF2-40B4-BE49-F238E27FC236}">
                <a16:creationId xmlns:a16="http://schemas.microsoft.com/office/drawing/2014/main" id="{AF14F3DD-6831-4533-BC9E-7B87F73B15F6}"/>
              </a:ext>
            </a:extLst>
          </p:cNvPr>
          <p:cNvSpPr>
            <a:spLocks noGrp="1"/>
          </p:cNvSpPr>
          <p:nvPr>
            <p:ph idx="1"/>
          </p:nvPr>
        </p:nvSpPr>
        <p:spPr/>
        <p:txBody>
          <a:bodyPr/>
          <a:lstStyle/>
          <a:p>
            <a:r>
              <a:rPr lang="cs-CZ" dirty="0"/>
              <a:t>Etika Nik: Kritika Platónova pojetí dobra, resp. spíše pojetí dobra u platonistů: je idea dobra oddělená od jednotlivých věcí? a je nějaké vědění o tomto jediném dobru? Jednotlivá dobra jsou však velmi odlišná, co mohou mít společného, toho jednoho? </a:t>
            </a:r>
          </a:p>
          <a:p>
            <a:r>
              <a:rPr lang="cs-CZ" dirty="0"/>
              <a:t>Aristotelovi však jde o dobra v jednotlivostech</a:t>
            </a:r>
          </a:p>
          <a:p>
            <a:endParaRPr lang="cs-CZ" dirty="0"/>
          </a:p>
        </p:txBody>
      </p:sp>
    </p:spTree>
    <p:extLst>
      <p:ext uri="{BB962C8B-B14F-4D97-AF65-F5344CB8AC3E}">
        <p14:creationId xmlns:p14="http://schemas.microsoft.com/office/powerpoint/2010/main" val="244670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70C179-A233-4900-9ECD-79AFB4123B95}"/>
              </a:ext>
            </a:extLst>
          </p:cNvPr>
          <p:cNvSpPr>
            <a:spLocks noGrp="1"/>
          </p:cNvSpPr>
          <p:nvPr>
            <p:ph type="title"/>
          </p:nvPr>
        </p:nvSpPr>
        <p:spPr/>
        <p:txBody>
          <a:bodyPr/>
          <a:lstStyle/>
          <a:p>
            <a:r>
              <a:rPr lang="cs-CZ" dirty="0"/>
              <a:t>Seneca</a:t>
            </a:r>
          </a:p>
        </p:txBody>
      </p:sp>
      <p:sp>
        <p:nvSpPr>
          <p:cNvPr id="3" name="Zástupný obsah 2">
            <a:extLst>
              <a:ext uri="{FF2B5EF4-FFF2-40B4-BE49-F238E27FC236}">
                <a16:creationId xmlns:a16="http://schemas.microsoft.com/office/drawing/2014/main" id="{6151AE87-DA51-4966-8BBC-C91DFC6A0CF0}"/>
              </a:ext>
            </a:extLst>
          </p:cNvPr>
          <p:cNvSpPr>
            <a:spLocks noGrp="1"/>
          </p:cNvSpPr>
          <p:nvPr>
            <p:ph idx="1"/>
          </p:nvPr>
        </p:nvSpPr>
        <p:spPr/>
        <p:txBody>
          <a:bodyPr/>
          <a:lstStyle/>
          <a:p>
            <a:r>
              <a:rPr lang="cs-CZ" dirty="0"/>
              <a:t>71. list </a:t>
            </a:r>
            <a:r>
              <a:rPr lang="cs-CZ" dirty="0" err="1"/>
              <a:t>Luciliovi</a:t>
            </a:r>
            <a:r>
              <a:rPr lang="cs-CZ" dirty="0"/>
              <a:t>: Při posuzování jednotlivých situací z hlediska mravního soudu je třeba vycházet  z vnímání nejvyššího dobra, cíle života, s nímž pak je konkrétní jednání nutno uvádět do souladu. Co to je? </a:t>
            </a:r>
            <a:r>
              <a:rPr lang="cs-CZ" b="1" dirty="0"/>
              <a:t>Nejvyšší dobro je to, co je čestné</a:t>
            </a:r>
            <a:r>
              <a:rPr lang="cs-CZ" dirty="0"/>
              <a:t>. Vše ostatní je lhostejné</a:t>
            </a:r>
          </a:p>
          <a:p>
            <a:endParaRPr lang="cs-CZ" dirty="0"/>
          </a:p>
        </p:txBody>
      </p:sp>
    </p:spTree>
    <p:extLst>
      <p:ext uri="{BB962C8B-B14F-4D97-AF65-F5344CB8AC3E}">
        <p14:creationId xmlns:p14="http://schemas.microsoft.com/office/powerpoint/2010/main" val="3999475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vybraných koncepcí etiky ve středověku a novověku</a:t>
            </a:r>
          </a:p>
        </p:txBody>
      </p:sp>
      <p:sp>
        <p:nvSpPr>
          <p:cNvPr id="3" name="Zástupný symbol pro obsah 2"/>
          <p:cNvSpPr>
            <a:spLocks noGrp="1"/>
          </p:cNvSpPr>
          <p:nvPr>
            <p:ph idx="1"/>
          </p:nvPr>
        </p:nvSpPr>
        <p:spPr/>
        <p:txBody>
          <a:bodyPr>
            <a:normAutofit/>
          </a:bodyPr>
          <a:lstStyle/>
          <a:p>
            <a:r>
              <a:rPr lang="cs-CZ" b="1" dirty="0"/>
              <a:t>Augustinus</a:t>
            </a:r>
            <a:r>
              <a:rPr lang="cs-CZ" dirty="0"/>
              <a:t>: hlavním principem je láska, a to zejména </a:t>
            </a:r>
            <a:r>
              <a:rPr lang="cs-CZ" b="1" dirty="0"/>
              <a:t>láska </a:t>
            </a:r>
            <a:r>
              <a:rPr lang="cs-CZ" dirty="0"/>
              <a:t>k Bohu. Člověk je nadán </a:t>
            </a:r>
            <a:r>
              <a:rPr lang="cs-CZ" b="1" dirty="0"/>
              <a:t>svobodnou vůlí</a:t>
            </a:r>
            <a:r>
              <a:rPr lang="cs-CZ" dirty="0"/>
              <a:t>, takže může jednat dobře i zle. Boží </a:t>
            </a:r>
            <a:r>
              <a:rPr lang="cs-CZ" b="1" dirty="0"/>
              <a:t>milost</a:t>
            </a:r>
            <a:r>
              <a:rPr lang="cs-CZ" dirty="0"/>
              <a:t> nám pomáhá k výběru dobrého</a:t>
            </a:r>
          </a:p>
          <a:p>
            <a:r>
              <a:rPr lang="cs-CZ" b="1" dirty="0" err="1"/>
              <a:t>Abélard</a:t>
            </a:r>
            <a:r>
              <a:rPr lang="cs-CZ" dirty="0"/>
              <a:t>: intence (záměr) je důležitější než samotný čin</a:t>
            </a:r>
          </a:p>
          <a:p>
            <a:r>
              <a:rPr lang="cs-CZ" b="1" dirty="0"/>
              <a:t>Albert Veliký i Tomáš Akvinský</a:t>
            </a:r>
            <a:r>
              <a:rPr lang="cs-CZ" dirty="0"/>
              <a:t>: blaženost, tedy nejvyšší dobro je možno nalézt ve filosofii – přednost má </a:t>
            </a:r>
            <a:r>
              <a:rPr lang="cs-CZ" b="1" dirty="0"/>
              <a:t>teoretický kontemplativní život</a:t>
            </a:r>
          </a:p>
          <a:p>
            <a:r>
              <a:rPr lang="cs-CZ" b="1" dirty="0"/>
              <a:t>Odlišné pojetí dobra pro obec - Machiavelli</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352015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6899D-629C-4CD7-8E4F-60D8799D2448}"/>
              </a:ext>
            </a:extLst>
          </p:cNvPr>
          <p:cNvSpPr>
            <a:spLocks noGrp="1"/>
          </p:cNvSpPr>
          <p:nvPr>
            <p:ph type="title"/>
          </p:nvPr>
        </p:nvSpPr>
        <p:spPr/>
        <p:txBody>
          <a:bodyPr/>
          <a:lstStyle/>
          <a:p>
            <a:r>
              <a:rPr lang="cs-CZ" dirty="0"/>
              <a:t>William </a:t>
            </a:r>
            <a:r>
              <a:rPr lang="cs-CZ" dirty="0" err="1"/>
              <a:t>Occam</a:t>
            </a:r>
            <a:r>
              <a:rPr lang="cs-CZ" dirty="0"/>
              <a:t> (1298 – 1349)</a:t>
            </a:r>
          </a:p>
        </p:txBody>
      </p:sp>
      <p:sp>
        <p:nvSpPr>
          <p:cNvPr id="3" name="Zástupný symbol pro obsah 2">
            <a:extLst>
              <a:ext uri="{FF2B5EF4-FFF2-40B4-BE49-F238E27FC236}">
                <a16:creationId xmlns:a16="http://schemas.microsoft.com/office/drawing/2014/main" id="{C85F6EF1-53A0-47A1-AE96-73B36C9E0DEF}"/>
              </a:ext>
            </a:extLst>
          </p:cNvPr>
          <p:cNvSpPr>
            <a:spLocks noGrp="1"/>
          </p:cNvSpPr>
          <p:nvPr>
            <p:ph idx="1"/>
          </p:nvPr>
        </p:nvSpPr>
        <p:spPr/>
        <p:txBody>
          <a:bodyPr>
            <a:normAutofit/>
          </a:bodyPr>
          <a:lstStyle/>
          <a:p>
            <a:r>
              <a:rPr lang="cs-CZ" dirty="0"/>
              <a:t>Františkán, již od 20 učil  v Oxfordu, ale již 1324 obžalován kvůli necírkevním naukám a předvolán před papeže, z Avignonu uprchl k císaři Ludvíku Bavorovi a podporoval jej ve sporu s papežem. Po smrti Ludvíka Bavora 1347  se asi smířil s církví, ale záhy zemřel v  Mnichově  (mor)</a:t>
            </a:r>
          </a:p>
          <a:p>
            <a:r>
              <a:rPr lang="cs-CZ" dirty="0"/>
              <a:t>Také zastává tezi absolutní Boží svobody (</a:t>
            </a:r>
            <a:r>
              <a:rPr lang="cs-CZ" dirty="0" err="1"/>
              <a:t>Duns</a:t>
            </a:r>
            <a:r>
              <a:rPr lang="cs-CZ" dirty="0"/>
              <a:t> </a:t>
            </a:r>
            <a:r>
              <a:rPr lang="cs-CZ" dirty="0" err="1"/>
              <a:t>Scotus</a:t>
            </a:r>
            <a:r>
              <a:rPr lang="cs-CZ" dirty="0"/>
              <a:t>)</a:t>
            </a:r>
          </a:p>
          <a:p>
            <a:r>
              <a:rPr lang="cs-CZ" dirty="0"/>
              <a:t>Co nemůžeme bezpečně poznat, musíme z poznávání vyloučit – skeptické pravidlo</a:t>
            </a:r>
          </a:p>
          <a:p>
            <a:r>
              <a:rPr lang="cs-CZ" b="1" dirty="0" err="1"/>
              <a:t>Occamova</a:t>
            </a:r>
            <a:r>
              <a:rPr lang="cs-CZ" b="1" dirty="0"/>
              <a:t> břitva: Pokud máme jednoduché vysvětlení, vylučme každé složité a příliš komplexní</a:t>
            </a:r>
          </a:p>
        </p:txBody>
      </p:sp>
    </p:spTree>
    <p:extLst>
      <p:ext uri="{BB962C8B-B14F-4D97-AF65-F5344CB8AC3E}">
        <p14:creationId xmlns:p14="http://schemas.microsoft.com/office/powerpoint/2010/main" val="1209830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594A5F-EEED-4D7E-A73F-7AE33E3976E6}"/>
              </a:ext>
            </a:extLst>
          </p:cNvPr>
          <p:cNvSpPr>
            <a:spLocks noGrp="1"/>
          </p:cNvSpPr>
          <p:nvPr>
            <p:ph type="title"/>
          </p:nvPr>
        </p:nvSpPr>
        <p:spPr/>
        <p:txBody>
          <a:bodyPr/>
          <a:lstStyle/>
          <a:p>
            <a:r>
              <a:rPr lang="cs-CZ" dirty="0"/>
              <a:t>Shrnutí vybraných koncepcí etiky v novověku</a:t>
            </a:r>
          </a:p>
        </p:txBody>
      </p:sp>
      <p:sp>
        <p:nvSpPr>
          <p:cNvPr id="3" name="Zástupný obsah 2">
            <a:extLst>
              <a:ext uri="{FF2B5EF4-FFF2-40B4-BE49-F238E27FC236}">
                <a16:creationId xmlns:a16="http://schemas.microsoft.com/office/drawing/2014/main" id="{53199D7F-30C6-456A-BECC-12909F89E551}"/>
              </a:ext>
            </a:extLst>
          </p:cNvPr>
          <p:cNvSpPr>
            <a:spLocks noGrp="1"/>
          </p:cNvSpPr>
          <p:nvPr>
            <p:ph idx="1"/>
          </p:nvPr>
        </p:nvSpPr>
        <p:spPr/>
        <p:txBody>
          <a:bodyPr>
            <a:normAutofit fontScale="92500"/>
          </a:bodyPr>
          <a:lstStyle/>
          <a:p>
            <a:r>
              <a:rPr lang="cs-CZ" b="1" dirty="0"/>
              <a:t>Locke</a:t>
            </a:r>
            <a:r>
              <a:rPr lang="cs-CZ" dirty="0"/>
              <a:t>: přirozenou je </a:t>
            </a:r>
            <a:r>
              <a:rPr lang="cs-CZ" b="1" dirty="0"/>
              <a:t>rovnost</a:t>
            </a:r>
            <a:r>
              <a:rPr lang="cs-CZ" dirty="0"/>
              <a:t> mezi lidmi, </a:t>
            </a:r>
            <a:r>
              <a:rPr lang="cs-CZ" b="1" dirty="0"/>
              <a:t>přirozené právo </a:t>
            </a:r>
            <a:r>
              <a:rPr lang="cs-CZ" dirty="0"/>
              <a:t>vymezuje dva principy: </a:t>
            </a:r>
            <a:r>
              <a:rPr lang="cs-CZ" b="1" dirty="0"/>
              <a:t>právo na život a na náhradu škody</a:t>
            </a:r>
            <a:r>
              <a:rPr lang="cs-CZ" dirty="0"/>
              <a:t>. Svoboda jedince končí u života druhého</a:t>
            </a:r>
          </a:p>
          <a:p>
            <a:r>
              <a:rPr lang="cs-CZ" b="1" dirty="0"/>
              <a:t>Rousseau</a:t>
            </a:r>
            <a:r>
              <a:rPr lang="cs-CZ" dirty="0"/>
              <a:t>: </a:t>
            </a:r>
            <a:r>
              <a:rPr lang="cs-CZ" b="1" dirty="0"/>
              <a:t>Člověk v přirozeném stavu </a:t>
            </a:r>
            <a:r>
              <a:rPr lang="cs-CZ" dirty="0"/>
              <a:t>je sobecký a zahleděný jen na sebe a své blaho. Respekt k druhému vzniká z tohoto pojetí sebe sama jako individua vyžadujícího respekt. To ovšem znamená, že musíme též respektovat druhé individuum se stejným nárokem na respekt. Spolupůsobí zde ovšem i  jistá vstřícnost založená na přirozeném soucitu, jde o jakousi společenskou ctnost.</a:t>
            </a:r>
          </a:p>
          <a:p>
            <a:r>
              <a:rPr lang="cs-CZ" b="1" dirty="0"/>
              <a:t>Kant</a:t>
            </a:r>
            <a:r>
              <a:rPr lang="cs-CZ" dirty="0"/>
              <a:t>: kategorický imperativ jako návod na kritické přemýšlení o morálce i jako metodologický návod na rozhodování o správném jednání</a:t>
            </a:r>
          </a:p>
          <a:p>
            <a:endParaRPr lang="cs-CZ" dirty="0"/>
          </a:p>
          <a:p>
            <a:endParaRPr lang="cs-CZ" dirty="0"/>
          </a:p>
        </p:txBody>
      </p:sp>
    </p:spTree>
    <p:extLst>
      <p:ext uri="{BB962C8B-B14F-4D97-AF65-F5344CB8AC3E}">
        <p14:creationId xmlns:p14="http://schemas.microsoft.com/office/powerpoint/2010/main" val="1926439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679E37-E5F4-41EF-9395-66FA4B1A3BB7}"/>
              </a:ext>
            </a:extLst>
          </p:cNvPr>
          <p:cNvSpPr>
            <a:spLocks noGrp="1"/>
          </p:cNvSpPr>
          <p:nvPr>
            <p:ph type="title"/>
          </p:nvPr>
        </p:nvSpPr>
        <p:spPr/>
        <p:txBody>
          <a:bodyPr>
            <a:normAutofit/>
          </a:bodyPr>
          <a:lstStyle/>
          <a:p>
            <a:r>
              <a:rPr lang="cs-CZ" dirty="0"/>
              <a:t>Kantova výchova a mravnost</a:t>
            </a:r>
          </a:p>
        </p:txBody>
      </p:sp>
      <p:sp>
        <p:nvSpPr>
          <p:cNvPr id="3" name="Zástupný obsah 2">
            <a:extLst>
              <a:ext uri="{FF2B5EF4-FFF2-40B4-BE49-F238E27FC236}">
                <a16:creationId xmlns:a16="http://schemas.microsoft.com/office/drawing/2014/main" id="{E74F3A7D-F5BC-4560-9548-F0FEB2D2EC08}"/>
              </a:ext>
            </a:extLst>
          </p:cNvPr>
          <p:cNvSpPr>
            <a:spLocks noGrp="1"/>
          </p:cNvSpPr>
          <p:nvPr>
            <p:ph idx="1"/>
          </p:nvPr>
        </p:nvSpPr>
        <p:spPr/>
        <p:txBody>
          <a:bodyPr>
            <a:normAutofit fontScale="92500" lnSpcReduction="20000"/>
          </a:bodyPr>
          <a:lstStyle/>
          <a:p>
            <a:r>
              <a:rPr lang="cs-CZ" dirty="0"/>
              <a:t>Výchova /vzdělávání má vést k rozvoji praktické soudnosti</a:t>
            </a:r>
          </a:p>
          <a:p>
            <a:r>
              <a:rPr lang="cs-CZ" dirty="0"/>
              <a:t>Ne primárně normativní systémy a principy, ale rozvoj na konkrétních příkladech a situacích</a:t>
            </a:r>
          </a:p>
          <a:p>
            <a:r>
              <a:rPr lang="cs-CZ" dirty="0"/>
              <a:t>Jde tedy o výchovu k sebereflexi, k samostatnému uvažování, ne o stanovení a naučení obecných norem</a:t>
            </a:r>
          </a:p>
          <a:p>
            <a:r>
              <a:rPr lang="cs-CZ" dirty="0"/>
              <a:t>To také znamená možnost změn norem, resp. jejich neustávající zvažování: „</a:t>
            </a:r>
            <a:r>
              <a:rPr lang="cs-CZ" b="1" dirty="0"/>
              <a:t>Řídit se podle toho, co se dělá a nestarat se o vnitřní důvody toho, proč se to dělá dává sice jednání zdání legitimity, ale neposkytuje žádný morální základ</a:t>
            </a:r>
            <a:r>
              <a:rPr lang="cs-CZ" dirty="0"/>
              <a:t>.</a:t>
            </a:r>
          </a:p>
          <a:p>
            <a:r>
              <a:rPr lang="cs-CZ" dirty="0"/>
              <a:t>V polemice s Lockem: </a:t>
            </a:r>
            <a:r>
              <a:rPr lang="cs-CZ" b="1" dirty="0"/>
              <a:t>Potlačování sklonů a chutí ještě nevede k morálnosti – je mravně indiferentní</a:t>
            </a:r>
            <a:r>
              <a:rPr lang="cs-CZ" dirty="0"/>
              <a:t>. Etičnost, morálnost závisí na dalším kroku, který tímto osvobozením se od podléhání vášním získal volný prostor. Ale kam a kudy povede?</a:t>
            </a:r>
          </a:p>
        </p:txBody>
      </p:sp>
    </p:spTree>
    <p:extLst>
      <p:ext uri="{BB962C8B-B14F-4D97-AF65-F5344CB8AC3E}">
        <p14:creationId xmlns:p14="http://schemas.microsoft.com/office/powerpoint/2010/main" val="1966334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9C0FCB-DB70-4E8C-A472-D258BEC83B6E}"/>
              </a:ext>
            </a:extLst>
          </p:cNvPr>
          <p:cNvSpPr>
            <a:spLocks noGrp="1"/>
          </p:cNvSpPr>
          <p:nvPr>
            <p:ph type="title"/>
          </p:nvPr>
        </p:nvSpPr>
        <p:spPr/>
        <p:txBody>
          <a:bodyPr/>
          <a:lstStyle/>
          <a:p>
            <a:r>
              <a:rPr lang="cs-CZ" dirty="0"/>
              <a:t>Kantova etika</a:t>
            </a:r>
          </a:p>
        </p:txBody>
      </p:sp>
      <p:sp>
        <p:nvSpPr>
          <p:cNvPr id="3" name="Zástupný symbol pro obsah 2">
            <a:extLst>
              <a:ext uri="{FF2B5EF4-FFF2-40B4-BE49-F238E27FC236}">
                <a16:creationId xmlns:a16="http://schemas.microsoft.com/office/drawing/2014/main" id="{13B004F6-0702-42BC-B352-86E252F954FD}"/>
              </a:ext>
            </a:extLst>
          </p:cNvPr>
          <p:cNvSpPr>
            <a:spLocks noGrp="1"/>
          </p:cNvSpPr>
          <p:nvPr>
            <p:ph idx="1"/>
          </p:nvPr>
        </p:nvSpPr>
        <p:spPr/>
        <p:txBody>
          <a:bodyPr>
            <a:normAutofit fontScale="70000" lnSpcReduction="20000"/>
          </a:bodyPr>
          <a:lstStyle/>
          <a:p>
            <a:r>
              <a:rPr lang="cs-CZ" dirty="0"/>
              <a:t>Vychází z apriorní danosti mravního zákona, jak se ohlašuje v našem mravním vědomí</a:t>
            </a:r>
          </a:p>
          <a:p>
            <a:r>
              <a:rPr lang="cs-CZ" dirty="0"/>
              <a:t>Ptá se na vztah morálky a náboženství: Morálka náboženství nepředpokládá, ale nutně k němu vede.</a:t>
            </a:r>
          </a:p>
          <a:p>
            <a:r>
              <a:rPr lang="cs-CZ" dirty="0"/>
              <a:t>Vůli rozumí jako  „mohutnost jednat podle představy zákonů“ Tím, že  k odvození jednání ze zákonů je potřeba rozum, je  vůle vlastně praktickým rozumem</a:t>
            </a:r>
          </a:p>
          <a:p>
            <a:r>
              <a:rPr lang="cs-CZ" dirty="0"/>
              <a:t>Otázky, které si klade: ‚Jak zní nejvyšší mravní zákon a jak může určovat vůli?</a:t>
            </a:r>
          </a:p>
          <a:p>
            <a:r>
              <a:rPr lang="cs-CZ" dirty="0"/>
              <a:t>Podle Kanta dělá člověka člověkem jeho schopnost mravně jednat, tedy etika vůle</a:t>
            </a:r>
          </a:p>
          <a:p>
            <a:r>
              <a:rPr lang="cs-CZ" dirty="0"/>
              <a:t>Ptá se na svobodu vůle. Člověk je určován přírodními zákonitostmi ve své smyslové stránce, ale ve své stránce inteligibilní není jeho svoboda omezena zkušeností a její kauzalitou</a:t>
            </a:r>
          </a:p>
          <a:p>
            <a:r>
              <a:rPr lang="cs-CZ" dirty="0"/>
              <a:t>Realitu svobodné vůle ale nelze plně dokázat, stejně jako nesmrtelnost duše nebo existenci Boží</a:t>
            </a:r>
          </a:p>
          <a:p>
            <a:r>
              <a:rPr lang="cs-CZ" dirty="0"/>
              <a:t>Primát praktického rozumu: Podstata člověka  a jeho úkol nespočívá v teoretizování, ale v prakticko-mravním vedení života: „Důstojnost člověka spočívá v nejvyšší míře v dobrém jednání.“</a:t>
            </a:r>
          </a:p>
          <a:p>
            <a:endParaRPr lang="cs-CZ" dirty="0"/>
          </a:p>
        </p:txBody>
      </p:sp>
    </p:spTree>
    <p:extLst>
      <p:ext uri="{BB962C8B-B14F-4D97-AF65-F5344CB8AC3E}">
        <p14:creationId xmlns:p14="http://schemas.microsoft.com/office/powerpoint/2010/main" val="2002715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Kantova etika</a:t>
            </a:r>
          </a:p>
        </p:txBody>
      </p:sp>
      <p:sp>
        <p:nvSpPr>
          <p:cNvPr id="3" name="Zástupný symbol pro obsah 2"/>
          <p:cNvSpPr>
            <a:spLocks noGrp="1"/>
          </p:cNvSpPr>
          <p:nvPr>
            <p:ph idx="1"/>
          </p:nvPr>
        </p:nvSpPr>
        <p:spPr/>
        <p:txBody>
          <a:bodyPr>
            <a:normAutofit fontScale="70000" lnSpcReduction="20000"/>
          </a:bodyPr>
          <a:lstStyle/>
          <a:p>
            <a:endParaRPr lang="cs-CZ" dirty="0"/>
          </a:p>
          <a:p>
            <a:r>
              <a:rPr lang="cs-CZ" dirty="0"/>
              <a:t>Praktický rozum se nezaměřuje na teoretické vědění, , nýbrž na praktické mravní jednání – klade si otázku: Co mám konat?</a:t>
            </a:r>
          </a:p>
          <a:p>
            <a:r>
              <a:rPr lang="cs-CZ" dirty="0"/>
              <a:t>Mravní zákony mají být obecně závazné, tj. musí vycházet a priori z čistého rozumu. </a:t>
            </a:r>
          </a:p>
          <a:p>
            <a:r>
              <a:rPr lang="cs-CZ" dirty="0"/>
              <a:t>Na rozdíl od poznání však není pouhým jevem, ale bytím o sobě, absolutně platnou realitou. Proto ovšem také nemůže být vědou v Kantově slova smyslu. Je výsledkem autonomního zákonodárství čistého rozumu pro sebe sama↓</a:t>
            </a:r>
          </a:p>
          <a:p>
            <a:r>
              <a:rPr lang="cs-CZ" b="1" dirty="0"/>
              <a:t>Kategorický imperativ: </a:t>
            </a:r>
            <a:r>
              <a:rPr lang="cs-CZ" dirty="0"/>
              <a:t>Není obsahem, ale metodou: </a:t>
            </a:r>
            <a:r>
              <a:rPr lang="cs-CZ" b="1" dirty="0"/>
              <a:t>„Jednej tak, aby maxima tvé vůle mohla zároveň platit jako princip veškerého zákonodárství“</a:t>
            </a:r>
          </a:p>
          <a:p>
            <a:r>
              <a:rPr lang="cs-CZ" dirty="0"/>
              <a:t>Povinnosti dokonalé – dokonale splnitelné zákony: zákaz sebevraždy ze znechucení životem, zákaz lživého slibu; povinnosti nedokonalé – které je možno stupňovat: povinnost rozvíjet své vlohy, povinnost poskytnout pomoc</a:t>
            </a:r>
          </a:p>
          <a:p>
            <a:r>
              <a:rPr lang="cs-CZ" dirty="0"/>
              <a:t>Jiná formulace kategorického imperativu: </a:t>
            </a:r>
            <a:r>
              <a:rPr lang="cs-CZ" b="1" dirty="0"/>
              <a:t>„Jednej tak, abys používal lidství  jak ve své osobě tak i v osobě každého druhého vždy zároveň jako účel  a nikdy pouze jako prostředek“</a:t>
            </a:r>
          </a:p>
        </p:txBody>
      </p:sp>
    </p:spTree>
    <p:extLst>
      <p:ext uri="{BB962C8B-B14F-4D97-AF65-F5344CB8AC3E}">
        <p14:creationId xmlns:p14="http://schemas.microsoft.com/office/powerpoint/2010/main" val="4161308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Kierkegaard (1813-1855): Křesťanství a existencialismus - etika</a:t>
            </a:r>
          </a:p>
        </p:txBody>
      </p:sp>
      <p:sp>
        <p:nvSpPr>
          <p:cNvPr id="3" name="Zástupný symbol pro obsah 2"/>
          <p:cNvSpPr>
            <a:spLocks noGrp="1"/>
          </p:cNvSpPr>
          <p:nvPr>
            <p:ph idx="1"/>
          </p:nvPr>
        </p:nvSpPr>
        <p:spPr/>
        <p:txBody>
          <a:bodyPr>
            <a:normAutofit fontScale="70000" lnSpcReduction="20000"/>
          </a:bodyPr>
          <a:lstStyle/>
          <a:p>
            <a:r>
              <a:rPr lang="cs-CZ" dirty="0"/>
              <a:t>Kierkegaard studoval u </a:t>
            </a:r>
            <a:r>
              <a:rPr lang="cs-CZ" dirty="0" err="1"/>
              <a:t>Hegela</a:t>
            </a:r>
            <a:r>
              <a:rPr lang="cs-CZ" dirty="0"/>
              <a:t>, nicméně se odvrátil od idealistické filosofie ve snaze věnovat se přemýšlení o životě praktickém, nikoli velmi teoretickými většinou metafyzickými úvahami idealismu, chce se zabývat člověkem v jeho praxi, tedy lidskou existencí</a:t>
            </a:r>
          </a:p>
          <a:p>
            <a:r>
              <a:rPr lang="cs-CZ" dirty="0"/>
              <a:t>Jeho výrazným tématem je kritika (státní) církve a požadavek živého křesťanství založeného na vztahu lásky a ochotného jít do rizika (skok víry)</a:t>
            </a:r>
          </a:p>
          <a:p>
            <a:r>
              <a:rPr lang="cs-CZ" dirty="0"/>
              <a:t>Lásku a ochotu převzít rizika analyzuje i v jiných oblastech i extrémních životních situacích (vliv na existencialismus)</a:t>
            </a:r>
          </a:p>
          <a:p>
            <a:r>
              <a:rPr lang="cs-CZ" dirty="0"/>
              <a:t>3 stádia lidské existence:1. </a:t>
            </a:r>
            <a:r>
              <a:rPr lang="cs-CZ" b="1" dirty="0"/>
              <a:t>estetické</a:t>
            </a:r>
            <a:r>
              <a:rPr lang="cs-CZ" dirty="0"/>
              <a:t> (smyslové prožitky, ale též vědomí prázdnoty), 2. </a:t>
            </a:r>
            <a:r>
              <a:rPr lang="cs-CZ" b="1" dirty="0"/>
              <a:t>etické</a:t>
            </a:r>
            <a:r>
              <a:rPr lang="cs-CZ" dirty="0"/>
              <a:t> (vtažení do sebe sama, překonání zoufalství životem dle obecně závazných zákonů, úskalím je přílišné podřízení se a neoriginalita), 3. </a:t>
            </a:r>
            <a:r>
              <a:rPr lang="cs-CZ" b="1" dirty="0"/>
              <a:t>náboženské</a:t>
            </a:r>
            <a:r>
              <a:rPr lang="cs-CZ" dirty="0"/>
              <a:t> (skok do svobody překonáním konečnosti)</a:t>
            </a:r>
          </a:p>
          <a:p>
            <a:r>
              <a:rPr lang="cs-CZ" dirty="0"/>
              <a:t>Niternost: „Jedinec je proto takový, že jeho existence, jeho niternost tvoří hluboký paradox. Je sice nejskutečnější skutečnost, ale taková, která do sebe podstatně zahrnuje možnost, představuje skutečnou možnost s možnou skutečností. Je zde a zároveň se teprve stává tím, čím bytostně je.“</a:t>
            </a:r>
          </a:p>
          <a:p>
            <a:r>
              <a:rPr lang="cs-CZ" dirty="0"/>
              <a:t>Pojem úzkosti: V člověku existuje spící duch spojený s tělem, který se postupně probouzí a tím se o slovo hlásí i úzkost. Z nevinnosti, tedy harmonie, nevědomosti, nás začíná vytrhovat vyvstávání ducha, jenž s sebou nese existenci ničeho, které přináší úzkost. </a:t>
            </a:r>
          </a:p>
        </p:txBody>
      </p:sp>
    </p:spTree>
    <p:extLst>
      <p:ext uri="{BB962C8B-B14F-4D97-AF65-F5344CB8AC3E}">
        <p14:creationId xmlns:p14="http://schemas.microsoft.com/office/powerpoint/2010/main" val="156134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Novověké teorie poznání</a:t>
            </a:r>
          </a:p>
        </p:txBody>
      </p:sp>
      <p:sp>
        <p:nvSpPr>
          <p:cNvPr id="3" name="Zástupný symbol pro obsah 2"/>
          <p:cNvSpPr>
            <a:spLocks noGrp="1"/>
          </p:cNvSpPr>
          <p:nvPr>
            <p:ph idx="1"/>
          </p:nvPr>
        </p:nvSpPr>
        <p:spPr/>
        <p:txBody>
          <a:bodyPr>
            <a:normAutofit fontScale="77500" lnSpcReduction="20000"/>
          </a:bodyPr>
          <a:lstStyle/>
          <a:p>
            <a:r>
              <a:rPr lang="cs-CZ" b="1" dirty="0"/>
              <a:t>Descartes: </a:t>
            </a:r>
            <a:r>
              <a:rPr lang="cs-CZ" dirty="0"/>
              <a:t>chce evidenci poznání. Začíná proto všeobecnou skepsí – hledá pevný, jistý bod, od nějž se bude moci odrazit k dalším poznatkům. Nachází jej v pozná, že pochybuji-li, myslím-li musím já také existovat a to jako ten pochybující či myslící (cogito). Další poznatky je možno přidávat jako poznání tohoto myslícího subjektu při dodržení pravidel analýzy, evidence, syntézy a úplnosti</a:t>
            </a:r>
          </a:p>
          <a:p>
            <a:r>
              <a:rPr lang="cs-CZ" b="1" dirty="0"/>
              <a:t>F. Bacon</a:t>
            </a:r>
            <a:r>
              <a:rPr lang="cs-CZ" dirty="0"/>
              <a:t>: Jedině </a:t>
            </a:r>
            <a:r>
              <a:rPr lang="cs-CZ" b="1" dirty="0"/>
              <a:t>smyslové poznání </a:t>
            </a:r>
            <a:r>
              <a:rPr lang="cs-CZ" dirty="0"/>
              <a:t>dává skutečné poznání, avšak je třeba se zbavit různých předsudků, které v poznávání brání – tzv. </a:t>
            </a:r>
            <a:r>
              <a:rPr lang="cs-CZ" b="1" dirty="0"/>
              <a:t>idolů</a:t>
            </a:r>
            <a:r>
              <a:rPr lang="cs-CZ" dirty="0"/>
              <a:t>  (</a:t>
            </a:r>
            <a:r>
              <a:rPr lang="cs-CZ" dirty="0" err="1"/>
              <a:t>tribus</a:t>
            </a:r>
            <a:r>
              <a:rPr lang="cs-CZ" dirty="0"/>
              <a:t>, </a:t>
            </a:r>
            <a:r>
              <a:rPr lang="cs-CZ" dirty="0" err="1"/>
              <a:t>fori</a:t>
            </a:r>
            <a:r>
              <a:rPr lang="cs-CZ" dirty="0"/>
              <a:t>)</a:t>
            </a:r>
          </a:p>
          <a:p>
            <a:r>
              <a:rPr lang="cs-CZ" b="1" dirty="0"/>
              <a:t>T. Hobbes</a:t>
            </a:r>
            <a:r>
              <a:rPr lang="cs-CZ" dirty="0"/>
              <a:t>: Zcela </a:t>
            </a:r>
            <a:r>
              <a:rPr lang="cs-CZ" b="1" dirty="0"/>
              <a:t>odmítá apriorní poznání</a:t>
            </a:r>
            <a:r>
              <a:rPr lang="cs-CZ" dirty="0"/>
              <a:t>, tj. možnost poznat rozumem přímo podstatu věcí a obecné a nutné zákony(ideje). </a:t>
            </a:r>
            <a:r>
              <a:rPr lang="cs-CZ" b="1" dirty="0"/>
              <a:t>Rozum je zcela závislý na smyslovém poznání: jeho úkolem je jazykově uspořádat jevy poznané smysly. </a:t>
            </a:r>
            <a:r>
              <a:rPr lang="cs-CZ" dirty="0"/>
              <a:t>Správnou metodou poznávání je </a:t>
            </a:r>
            <a:r>
              <a:rPr lang="cs-CZ" b="1" dirty="0"/>
              <a:t>metoda geometrie</a:t>
            </a:r>
          </a:p>
          <a:p>
            <a:r>
              <a:rPr lang="cs-CZ" b="1" dirty="0"/>
              <a:t>J. Locke</a:t>
            </a:r>
            <a:r>
              <a:rPr lang="cs-CZ" dirty="0"/>
              <a:t>: Základní pojmy a principy  (ideje) čerpáme </a:t>
            </a:r>
            <a:r>
              <a:rPr lang="cs-CZ" b="1" dirty="0"/>
              <a:t>ze zkušenosti</a:t>
            </a:r>
            <a:r>
              <a:rPr lang="cs-CZ" dirty="0"/>
              <a:t>. </a:t>
            </a:r>
            <a:r>
              <a:rPr lang="cs-CZ" b="1" dirty="0"/>
              <a:t>Duše je původně čistá </a:t>
            </a:r>
            <a:r>
              <a:rPr lang="cs-CZ" dirty="0"/>
              <a:t>jako nepopsaný list papíru. Máme vrozené vlohy a schopnosti, ale to nejsou ještě ideje nebo obsahy vědomí. </a:t>
            </a:r>
            <a:r>
              <a:rPr lang="cs-CZ" b="1" dirty="0"/>
              <a:t>Rozlišuje vnější (smysly) a vnitřní (úvaha, reflexe) zkušenost</a:t>
            </a:r>
            <a:r>
              <a:rPr lang="cs-CZ" dirty="0"/>
              <a:t>. </a:t>
            </a:r>
            <a:r>
              <a:rPr lang="cs-CZ" b="1" dirty="0"/>
              <a:t>Úkolem rozumu je zkušenosti uspořádat a uchovat v jazyce</a:t>
            </a:r>
            <a:r>
              <a:rPr lang="cs-CZ" dirty="0"/>
              <a:t>, který ovšem musí být nově vytvořen, protože přirozený jazyk není dostatečně exaktní</a:t>
            </a:r>
          </a:p>
          <a:p>
            <a:endParaRPr lang="cs-CZ" dirty="0"/>
          </a:p>
          <a:p>
            <a:endParaRPr lang="cs-CZ" dirty="0"/>
          </a:p>
        </p:txBody>
      </p:sp>
    </p:spTree>
    <p:extLst>
      <p:ext uri="{BB962C8B-B14F-4D97-AF65-F5344CB8AC3E}">
        <p14:creationId xmlns:p14="http://schemas.microsoft.com/office/powerpoint/2010/main" val="117626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A08483-1597-4A2B-BA15-A0BB795B4EA8}"/>
              </a:ext>
            </a:extLst>
          </p:cNvPr>
          <p:cNvSpPr>
            <a:spLocks noGrp="1"/>
          </p:cNvSpPr>
          <p:nvPr>
            <p:ph type="title"/>
          </p:nvPr>
        </p:nvSpPr>
        <p:spPr/>
        <p:txBody>
          <a:bodyPr/>
          <a:lstStyle/>
          <a:p>
            <a:r>
              <a:rPr lang="cs-CZ" dirty="0"/>
              <a:t>George </a:t>
            </a:r>
            <a:r>
              <a:rPr lang="cs-CZ" dirty="0" err="1"/>
              <a:t>Berkeley</a:t>
            </a:r>
            <a:r>
              <a:rPr lang="cs-CZ" dirty="0"/>
              <a:t> (1685 – 1753)</a:t>
            </a:r>
          </a:p>
        </p:txBody>
      </p:sp>
      <p:sp>
        <p:nvSpPr>
          <p:cNvPr id="3" name="Zástupný obsah 2">
            <a:extLst>
              <a:ext uri="{FF2B5EF4-FFF2-40B4-BE49-F238E27FC236}">
                <a16:creationId xmlns:a16="http://schemas.microsoft.com/office/drawing/2014/main" id="{F0B3C15B-56CA-44F6-9F1B-1EE9ECE3EDAE}"/>
              </a:ext>
            </a:extLst>
          </p:cNvPr>
          <p:cNvSpPr>
            <a:spLocks noGrp="1"/>
          </p:cNvSpPr>
          <p:nvPr>
            <p:ph idx="1"/>
          </p:nvPr>
        </p:nvSpPr>
        <p:spPr/>
        <p:txBody>
          <a:bodyPr>
            <a:normAutofit fontScale="62500" lnSpcReduction="20000"/>
          </a:bodyPr>
          <a:lstStyle/>
          <a:p>
            <a:r>
              <a:rPr lang="cs-CZ" dirty="0"/>
              <a:t>„Vlastnosti nejsou nic jiného než senzace nebo ideje, které existují jen v mysli je vnímající.“ – blízké </a:t>
            </a:r>
            <a:r>
              <a:rPr lang="cs-CZ" dirty="0" err="1"/>
              <a:t>Descartesovi</a:t>
            </a:r>
            <a:endParaRPr lang="cs-CZ" dirty="0"/>
          </a:p>
          <a:p>
            <a:r>
              <a:rPr lang="cs-CZ" dirty="0" err="1"/>
              <a:t>Berkeleymu</a:t>
            </a:r>
            <a:r>
              <a:rPr lang="cs-CZ" dirty="0"/>
              <a:t> však nestačí poznání světa jako poznání fenoménů mysl</a:t>
            </a:r>
          </a:p>
          <a:p>
            <a:r>
              <a:rPr lang="cs-CZ" dirty="0"/>
              <a:t> navazuje kriticky nejen na </a:t>
            </a:r>
            <a:r>
              <a:rPr lang="cs-CZ" dirty="0" err="1"/>
              <a:t>Descartesa</a:t>
            </a:r>
            <a:r>
              <a:rPr lang="cs-CZ" dirty="0"/>
              <a:t>, ale i na </a:t>
            </a:r>
            <a:r>
              <a:rPr lang="cs-CZ" dirty="0" err="1"/>
              <a:t>Lockea</a:t>
            </a:r>
            <a:r>
              <a:rPr lang="cs-CZ" dirty="0"/>
              <a:t>: </a:t>
            </a:r>
          </a:p>
          <a:p>
            <a:r>
              <a:rPr lang="cs-CZ" dirty="0" err="1"/>
              <a:t>Opdmítá</a:t>
            </a:r>
            <a:r>
              <a:rPr lang="cs-CZ" dirty="0"/>
              <a:t> </a:t>
            </a:r>
            <a:r>
              <a:rPr lang="cs-CZ" dirty="0" err="1"/>
              <a:t>Lockovu</a:t>
            </a:r>
            <a:r>
              <a:rPr lang="cs-CZ" dirty="0"/>
              <a:t> teorii smyslových idejí  jako vtisku předmětu do mysli, ale zároveň  chápe smyslové ideje  jako  něco, co patří k vnějším věcem, které nezávisejí na naší vůli. </a:t>
            </a:r>
            <a:r>
              <a:rPr lang="cs-CZ" b="1" dirty="0"/>
              <a:t>Existenci těchto vnějších věcí </a:t>
            </a:r>
            <a:r>
              <a:rPr lang="cs-CZ" dirty="0"/>
              <a:t>nám však nezajišťuje nějaký důkaz, nýbrž jen naše </a:t>
            </a:r>
            <a:r>
              <a:rPr lang="cs-CZ" b="1" dirty="0"/>
              <a:t>přesvědčení založené na důvěře – </a:t>
            </a:r>
            <a:r>
              <a:rPr lang="cs-CZ" b="1" dirty="0" err="1"/>
              <a:t>belief</a:t>
            </a:r>
            <a:r>
              <a:rPr lang="cs-CZ" dirty="0"/>
              <a:t> (toto dále rozvádí </a:t>
            </a:r>
            <a:r>
              <a:rPr lang="cs-CZ" dirty="0" err="1"/>
              <a:t>Hume</a:t>
            </a:r>
            <a:r>
              <a:rPr lang="cs-CZ" dirty="0"/>
              <a:t>)</a:t>
            </a:r>
          </a:p>
          <a:p>
            <a:r>
              <a:rPr lang="cs-CZ" dirty="0"/>
              <a:t>Důvěra je dána vlastnostmi smyslových představ jako jejich „živost“, „trvalost“ a „pravidelný a konstantní způsob řazení v mysli“, který je nezávislý na naší vůli</a:t>
            </a:r>
          </a:p>
          <a:p>
            <a:r>
              <a:rPr lang="cs-CZ" dirty="0"/>
              <a:t>Autorem smyslových idejí tedy není naše vědomí, ale Bůh</a:t>
            </a:r>
          </a:p>
          <a:p>
            <a:r>
              <a:rPr lang="cs-CZ" dirty="0"/>
              <a:t>Zároveň však popírá vnější realitu ve smyslu vnějších substancí – polemika s </a:t>
            </a:r>
            <a:r>
              <a:rPr lang="cs-CZ" dirty="0" err="1"/>
              <a:t>Descartesem</a:t>
            </a:r>
            <a:endParaRPr lang="cs-CZ" dirty="0"/>
          </a:p>
          <a:p>
            <a:r>
              <a:rPr lang="cs-CZ" dirty="0"/>
              <a:t>S tím souvisí i jeho </a:t>
            </a:r>
            <a:r>
              <a:rPr lang="cs-CZ" b="1" dirty="0"/>
              <a:t>popření existence abstraktních idejí </a:t>
            </a:r>
            <a:r>
              <a:rPr lang="cs-CZ" dirty="0"/>
              <a:t>(např. tvar, rozloha, pohyb apod.) nezávislých na jiných idejích, zvláště na ideji vnímaného, a na sekundárních idejích (barva, chuť, pach) – polemika s Lockem</a:t>
            </a:r>
          </a:p>
          <a:p>
            <a:r>
              <a:rPr lang="cs-CZ" dirty="0"/>
              <a:t>Odmítá také vztah podobnosti mezi ideou a předmětem: idea může být podobná jen ideji</a:t>
            </a:r>
          </a:p>
          <a:p>
            <a:r>
              <a:rPr lang="cs-CZ" dirty="0"/>
              <a:t>Konečně se dostane k odmítnutí vnějšího světa, který by stál za vědomím s jeho obsahy</a:t>
            </a:r>
            <a:r>
              <a:rPr lang="cs-CZ" b="1" dirty="0"/>
              <a:t>: Být znamená být vnímán</a:t>
            </a:r>
          </a:p>
          <a:p>
            <a:endParaRPr lang="cs-CZ" dirty="0"/>
          </a:p>
        </p:txBody>
      </p:sp>
    </p:spTree>
    <p:extLst>
      <p:ext uri="{BB962C8B-B14F-4D97-AF65-F5344CB8AC3E}">
        <p14:creationId xmlns:p14="http://schemas.microsoft.com/office/powerpoint/2010/main" val="2327698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Kantova teorie poznání</a:t>
            </a:r>
          </a:p>
        </p:txBody>
      </p:sp>
      <p:sp>
        <p:nvSpPr>
          <p:cNvPr id="3" name="Zástupný symbol pro obsah 2"/>
          <p:cNvSpPr>
            <a:spLocks noGrp="1"/>
          </p:cNvSpPr>
          <p:nvPr>
            <p:ph idx="1"/>
          </p:nvPr>
        </p:nvSpPr>
        <p:spPr/>
        <p:txBody>
          <a:bodyPr>
            <a:normAutofit/>
          </a:bodyPr>
          <a:lstStyle/>
          <a:p>
            <a:r>
              <a:rPr lang="cs-CZ" dirty="0"/>
              <a:t>Otázkou je, jak může být metafyzika vědou? Co to vlastně znamená být vědou a co vůbec můžeme vědecky poznat?</a:t>
            </a:r>
          </a:p>
          <a:p>
            <a:r>
              <a:rPr lang="cs-CZ" dirty="0"/>
              <a:t>Podle Kanta je jen takový poznatek obecný a nutný, kterého dosáhneme a priori, tedy bez vlivu zkušenosti</a:t>
            </a:r>
          </a:p>
          <a:p>
            <a:r>
              <a:rPr lang="cs-CZ" dirty="0"/>
              <a:t>Poznání se ustavuje v syntéze smyslového názoru a myšlení</a:t>
            </a:r>
          </a:p>
          <a:p>
            <a:r>
              <a:rPr lang="cs-CZ" dirty="0"/>
              <a:t>Předměty smyslového vnímání jsou tedy naše představy.  Ty nabývají význam vnějších věcí tím, , že je jako transcendentální konstituuje naše vědomí, když shledává že poznání není „určeno nazdařbůh či libovolně“ a různé zkušenosti o předmětech „souhlasí spolu navzájem“ (citáty – Kritika čistého rozumu)</a:t>
            </a:r>
          </a:p>
          <a:p>
            <a:endParaRPr lang="cs-CZ" dirty="0"/>
          </a:p>
        </p:txBody>
      </p:sp>
    </p:spTree>
    <p:extLst>
      <p:ext uri="{BB962C8B-B14F-4D97-AF65-F5344CB8AC3E}">
        <p14:creationId xmlns:p14="http://schemas.microsoft.com/office/powerpoint/2010/main" val="13402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F0B911-1061-405F-B80A-A8C8C6279C7D}"/>
              </a:ext>
            </a:extLst>
          </p:cNvPr>
          <p:cNvSpPr>
            <a:spLocks noGrp="1"/>
          </p:cNvSpPr>
          <p:nvPr>
            <p:ph type="title"/>
          </p:nvPr>
        </p:nvSpPr>
        <p:spPr/>
        <p:txBody>
          <a:bodyPr/>
          <a:lstStyle/>
          <a:p>
            <a:r>
              <a:rPr lang="cs-CZ" dirty="0"/>
              <a:t>Kantova teorie poznání – smyslové představy</a:t>
            </a:r>
          </a:p>
        </p:txBody>
      </p:sp>
      <p:sp>
        <p:nvSpPr>
          <p:cNvPr id="3" name="Zástupný obsah 2">
            <a:extLst>
              <a:ext uri="{FF2B5EF4-FFF2-40B4-BE49-F238E27FC236}">
                <a16:creationId xmlns:a16="http://schemas.microsoft.com/office/drawing/2014/main" id="{45F9DB5A-1094-41FD-B8D6-1EA6681CFBBD}"/>
              </a:ext>
            </a:extLst>
          </p:cNvPr>
          <p:cNvSpPr>
            <a:spLocks noGrp="1"/>
          </p:cNvSpPr>
          <p:nvPr>
            <p:ph idx="1"/>
          </p:nvPr>
        </p:nvSpPr>
        <p:spPr/>
        <p:txBody>
          <a:bodyPr>
            <a:normAutofit/>
          </a:bodyPr>
          <a:lstStyle/>
          <a:p>
            <a:r>
              <a:rPr lang="cs-CZ" dirty="0"/>
              <a:t>Poznání věci o sobě Kant vylučuje a zkoumá věci, tak jak se jeví (ukazují) nám, tj. jako jevy (fenomény). Zároveň tvrdí, že můžeme poznávat jedině smysly, nikoli intelektuálním nazírání podstat (idejí?). Smysly je nám předmět dán, rozvažováním je myšlen. </a:t>
            </a:r>
            <a:r>
              <a:rPr lang="cs-CZ" b="1" dirty="0"/>
              <a:t>Myšlení je přitom omezeno zkušeností – lidské poznání je vždy receptivní </a:t>
            </a:r>
            <a:r>
              <a:rPr lang="cs-CZ" dirty="0"/>
              <a:t>- rozdíl proti </a:t>
            </a:r>
            <a:r>
              <a:rPr lang="cs-CZ" dirty="0" err="1"/>
              <a:t>Descartesovi</a:t>
            </a:r>
            <a:endParaRPr lang="cs-CZ" dirty="0"/>
          </a:p>
          <a:p>
            <a:r>
              <a:rPr lang="cs-CZ" b="1" dirty="0"/>
              <a:t>Poznání se ustavuje v syntéze smyslového názoru a myšlení</a:t>
            </a:r>
          </a:p>
          <a:p>
            <a:endParaRPr lang="cs-CZ" dirty="0"/>
          </a:p>
        </p:txBody>
      </p:sp>
    </p:spTree>
    <p:extLst>
      <p:ext uri="{BB962C8B-B14F-4D97-AF65-F5344CB8AC3E}">
        <p14:creationId xmlns:p14="http://schemas.microsoft.com/office/powerpoint/2010/main" val="186028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4440DD-D966-4281-A50C-8C39C7BAC146}"/>
              </a:ext>
            </a:extLst>
          </p:cNvPr>
          <p:cNvSpPr>
            <a:spLocks noGrp="1"/>
          </p:cNvSpPr>
          <p:nvPr>
            <p:ph type="title"/>
          </p:nvPr>
        </p:nvSpPr>
        <p:spPr/>
        <p:txBody>
          <a:bodyPr/>
          <a:lstStyle/>
          <a:p>
            <a:r>
              <a:rPr lang="cs-CZ" dirty="0"/>
              <a:t>Rozvinutí Kantova Kopernikánského obratu – zkoumání fenoménů: </a:t>
            </a:r>
            <a:r>
              <a:rPr lang="cs-CZ" dirty="0" err="1"/>
              <a:t>Brentano</a:t>
            </a:r>
            <a:r>
              <a:rPr lang="cs-CZ" dirty="0"/>
              <a:t> (1838-1917) </a:t>
            </a:r>
          </a:p>
        </p:txBody>
      </p:sp>
      <p:sp>
        <p:nvSpPr>
          <p:cNvPr id="3" name="Zástupný obsah 2">
            <a:extLst>
              <a:ext uri="{FF2B5EF4-FFF2-40B4-BE49-F238E27FC236}">
                <a16:creationId xmlns:a16="http://schemas.microsoft.com/office/drawing/2014/main" id="{E74FF96D-117D-497C-9A0F-F194B53C550E}"/>
              </a:ext>
            </a:extLst>
          </p:cNvPr>
          <p:cNvSpPr>
            <a:spLocks noGrp="1"/>
          </p:cNvSpPr>
          <p:nvPr>
            <p:ph idx="1"/>
          </p:nvPr>
        </p:nvSpPr>
        <p:spPr/>
        <p:txBody>
          <a:bodyPr/>
          <a:lstStyle/>
          <a:p>
            <a:r>
              <a:rPr lang="cs-CZ" dirty="0"/>
              <a:t>Franz </a:t>
            </a:r>
            <a:r>
              <a:rPr lang="cs-CZ" dirty="0" err="1"/>
              <a:t>Brentano</a:t>
            </a:r>
            <a:r>
              <a:rPr lang="cs-CZ" dirty="0"/>
              <a:t>: (Empirická či Intencionální) psychologie a fenomenologie: Psychologii vidí jako základní filosofickou </a:t>
            </a:r>
            <a:r>
              <a:rPr lang="cs-CZ" dirty="0" err="1"/>
              <a:t>diciplínu</a:t>
            </a:r>
            <a:r>
              <a:rPr lang="cs-CZ" dirty="0"/>
              <a:t> budoucnosti. Jejím předmětem mají být psychické fenomény, které odlišuje od fyzických fenoménů, tj. těch, které dodávají smysly.  </a:t>
            </a:r>
            <a:r>
              <a:rPr lang="cs-CZ" b="1" dirty="0"/>
              <a:t>Psychické fenomény</a:t>
            </a:r>
            <a:r>
              <a:rPr lang="cs-CZ" dirty="0"/>
              <a:t> jsou evidentní, mají </a:t>
            </a:r>
            <a:r>
              <a:rPr lang="cs-CZ" b="1" dirty="0"/>
              <a:t>intencionální </a:t>
            </a:r>
            <a:r>
              <a:rPr lang="cs-CZ" b="1" dirty="0" err="1"/>
              <a:t>inexistenci</a:t>
            </a:r>
            <a:r>
              <a:rPr lang="cs-CZ" dirty="0"/>
              <a:t>. Rozlišuje mezi nimi představy, souzení a hodnocení v rozsahu láska – nenávist. V psychických fenoménech neplatí Kantovo popření danosti věcí o sobě. Zároveň v sobě spojují teorii poznání a etiku, rozum i cit.</a:t>
            </a:r>
          </a:p>
          <a:p>
            <a:endParaRPr lang="cs-CZ" dirty="0"/>
          </a:p>
        </p:txBody>
      </p:sp>
    </p:spTree>
    <p:extLst>
      <p:ext uri="{BB962C8B-B14F-4D97-AF65-F5344CB8AC3E}">
        <p14:creationId xmlns:p14="http://schemas.microsoft.com/office/powerpoint/2010/main" val="3892667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FDA4C3-0F2B-4A92-ADDA-771C873DF6E4}"/>
              </a:ext>
            </a:extLst>
          </p:cNvPr>
          <p:cNvSpPr>
            <a:spLocks noGrp="1"/>
          </p:cNvSpPr>
          <p:nvPr>
            <p:ph type="title"/>
          </p:nvPr>
        </p:nvSpPr>
        <p:spPr/>
        <p:txBody>
          <a:bodyPr/>
          <a:lstStyle/>
          <a:p>
            <a:r>
              <a:rPr lang="cs-CZ" dirty="0"/>
              <a:t>Co to znamená „intencionální </a:t>
            </a:r>
            <a:r>
              <a:rPr lang="cs-CZ" dirty="0" err="1"/>
              <a:t>inexistence</a:t>
            </a:r>
            <a:r>
              <a:rPr lang="cs-CZ" dirty="0"/>
              <a:t>“ a k čemu to je?</a:t>
            </a:r>
          </a:p>
        </p:txBody>
      </p:sp>
      <p:sp>
        <p:nvSpPr>
          <p:cNvPr id="3" name="Zástupný obsah 2">
            <a:extLst>
              <a:ext uri="{FF2B5EF4-FFF2-40B4-BE49-F238E27FC236}">
                <a16:creationId xmlns:a16="http://schemas.microsoft.com/office/drawing/2014/main" id="{B9CA0BE4-2717-42BD-8BA8-66A943040636}"/>
              </a:ext>
            </a:extLst>
          </p:cNvPr>
          <p:cNvSpPr>
            <a:spLocks noGrp="1"/>
          </p:cNvSpPr>
          <p:nvPr>
            <p:ph idx="1"/>
          </p:nvPr>
        </p:nvSpPr>
        <p:spPr/>
        <p:txBody>
          <a:bodyPr/>
          <a:lstStyle/>
          <a:p>
            <a:r>
              <a:rPr lang="cs-CZ" dirty="0" err="1"/>
              <a:t>Vztaženost</a:t>
            </a:r>
            <a:r>
              <a:rPr lang="cs-CZ" dirty="0"/>
              <a:t> obsahu, směřování obsahu, směřování k objektu, (čímž v tomto případě nemíníme realitu) nebo jako imanentní objektivitu. Každý psychický jev v sobě zahrnuje něco jako objekt, ačkoliv ne vždy stejným způsobem. V představě je něco představováno, v soudu  něco tvrzeno či popíráno, v lásce  (je něco)milováno, v nenávisti (něco) nenáviděno, v touze (něco) touženo…“</a:t>
            </a:r>
          </a:p>
          <a:p>
            <a:r>
              <a:rPr lang="cs-CZ" dirty="0"/>
              <a:t>Nepřemýšlíme jen tak, ale o něčem – žijeme ve vztazích, nejen k sobě, ale hlavně ke svému světu</a:t>
            </a:r>
          </a:p>
          <a:p>
            <a:endParaRPr lang="cs-CZ" dirty="0"/>
          </a:p>
        </p:txBody>
      </p:sp>
    </p:spTree>
    <p:extLst>
      <p:ext uri="{BB962C8B-B14F-4D97-AF65-F5344CB8AC3E}">
        <p14:creationId xmlns:p14="http://schemas.microsoft.com/office/powerpoint/2010/main" val="1155179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E670B5-B5D6-416C-8ABB-281A631FC67F}"/>
              </a:ext>
            </a:extLst>
          </p:cNvPr>
          <p:cNvSpPr>
            <a:spLocks noGrp="1"/>
          </p:cNvSpPr>
          <p:nvPr>
            <p:ph type="title"/>
          </p:nvPr>
        </p:nvSpPr>
        <p:spPr/>
        <p:txBody>
          <a:bodyPr/>
          <a:lstStyle/>
          <a:p>
            <a:r>
              <a:rPr lang="cs-CZ" dirty="0"/>
              <a:t>„Přirozený svět“ ve fenomenologii</a:t>
            </a:r>
          </a:p>
        </p:txBody>
      </p:sp>
      <p:sp>
        <p:nvSpPr>
          <p:cNvPr id="3" name="Zástupný obsah 2">
            <a:extLst>
              <a:ext uri="{FF2B5EF4-FFF2-40B4-BE49-F238E27FC236}">
                <a16:creationId xmlns:a16="http://schemas.microsoft.com/office/drawing/2014/main" id="{4166685A-930E-4918-93AC-9110F5C91038}"/>
              </a:ext>
            </a:extLst>
          </p:cNvPr>
          <p:cNvSpPr>
            <a:spLocks noGrp="1"/>
          </p:cNvSpPr>
          <p:nvPr>
            <p:ph idx="1"/>
          </p:nvPr>
        </p:nvSpPr>
        <p:spPr/>
        <p:txBody>
          <a:bodyPr/>
          <a:lstStyle/>
          <a:p>
            <a:r>
              <a:rPr lang="cs-CZ" dirty="0"/>
              <a:t>Člověk žije vždy na světě a ke světu se vztahuje</a:t>
            </a:r>
          </a:p>
          <a:p>
            <a:r>
              <a:rPr lang="cs-CZ" dirty="0"/>
              <a:t>První poznání – ne vědecké, ale poznání „přirozeného světa“</a:t>
            </a:r>
          </a:p>
          <a:p>
            <a:r>
              <a:rPr lang="cs-CZ" dirty="0"/>
              <a:t>Poznání světa vždy vychází z určité perspektivy -  jsme na světě jako lidé tělesní – jsme vždy v určitém čase a na určitém místě a z tohoto místa a času pozorujeme</a:t>
            </a:r>
          </a:p>
          <a:p>
            <a:r>
              <a:rPr lang="cs-CZ" dirty="0"/>
              <a:t>Oproti tomu: poznání, které se učíme (např. historie či poznání míst, která jsme nezažili, ale i schémata, formy perspektiva apod.</a:t>
            </a:r>
          </a:p>
        </p:txBody>
      </p:sp>
    </p:spTree>
    <p:extLst>
      <p:ext uri="{BB962C8B-B14F-4D97-AF65-F5344CB8AC3E}">
        <p14:creationId xmlns:p14="http://schemas.microsoft.com/office/powerpoint/2010/main" val="6188079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11392</TotalTime>
  <Words>2827</Words>
  <Application>Microsoft Office PowerPoint</Application>
  <PresentationFormat>Širokoúhlá obrazovka</PresentationFormat>
  <Paragraphs>123</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 Office</vt:lpstr>
      <vt:lpstr>Shrnutí starověké a středověké filosofie poznání</vt:lpstr>
      <vt:lpstr>William Occam (1298 – 1349)</vt:lpstr>
      <vt:lpstr>Novověké teorie poznání</vt:lpstr>
      <vt:lpstr>George Berkeley (1685 – 1753)</vt:lpstr>
      <vt:lpstr>Kantova teorie poznání</vt:lpstr>
      <vt:lpstr>Kantova teorie poznání – smyslové představy</vt:lpstr>
      <vt:lpstr>Rozvinutí Kantova Kopernikánského obratu – zkoumání fenoménů: Brentano (1838-1917) </vt:lpstr>
      <vt:lpstr>Co to znamená „intencionální inexistence“ a k čemu to je?</vt:lpstr>
      <vt:lpstr>„Přirozený svět“ ve fenomenologii</vt:lpstr>
      <vt:lpstr>Dějiny evropského myšlení</vt:lpstr>
      <vt:lpstr>Přednášky o etice</vt:lpstr>
      <vt:lpstr>Co je dobro?</vt:lpstr>
      <vt:lpstr>Dobro</vt:lpstr>
      <vt:lpstr>Etika ve starověku</vt:lpstr>
      <vt:lpstr>Aristotelova etika</vt:lpstr>
      <vt:lpstr>Aristotelés. Etika Nikomachova</vt:lpstr>
      <vt:lpstr>Dobro u Platóna a u Aristotela</vt:lpstr>
      <vt:lpstr>Seneca</vt:lpstr>
      <vt:lpstr>Shrnutí vybraných koncepcí etiky ve středověku a novověku</vt:lpstr>
      <vt:lpstr>Shrnutí vybraných koncepcí etiky v novověku</vt:lpstr>
      <vt:lpstr>Kantova výchova a mravnost</vt:lpstr>
      <vt:lpstr>Kantova etika</vt:lpstr>
      <vt:lpstr>Kantova etika</vt:lpstr>
      <vt:lpstr>Kierkegaard (1813-1855): Křesťanství a existencialismus - etika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Zelená</dc:creator>
  <cp:lastModifiedBy>Alena Zelená</cp:lastModifiedBy>
  <cp:revision>31</cp:revision>
  <dcterms:created xsi:type="dcterms:W3CDTF">2019-07-20T14:25:46Z</dcterms:created>
  <dcterms:modified xsi:type="dcterms:W3CDTF">2023-11-22T09:15:14Z</dcterms:modified>
</cp:coreProperties>
</file>