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notesMasterIdLst>
    <p:notesMasterId r:id="rId41"/>
  </p:notesMasterIdLst>
  <p:sldIdLst>
    <p:sldId id="260" r:id="rId2"/>
    <p:sldId id="305" r:id="rId3"/>
    <p:sldId id="345" r:id="rId4"/>
    <p:sldId id="320" r:id="rId5"/>
    <p:sldId id="339" r:id="rId6"/>
    <p:sldId id="338" r:id="rId7"/>
    <p:sldId id="337" r:id="rId8"/>
    <p:sldId id="335" r:id="rId9"/>
    <p:sldId id="319" r:id="rId10"/>
    <p:sldId id="334" r:id="rId11"/>
    <p:sldId id="331" r:id="rId12"/>
    <p:sldId id="323" r:id="rId13"/>
    <p:sldId id="340" r:id="rId14"/>
    <p:sldId id="306" r:id="rId15"/>
    <p:sldId id="307" r:id="rId16"/>
    <p:sldId id="341" r:id="rId17"/>
    <p:sldId id="342" r:id="rId18"/>
    <p:sldId id="324" r:id="rId19"/>
    <p:sldId id="309" r:id="rId20"/>
    <p:sldId id="326" r:id="rId21"/>
    <p:sldId id="308" r:id="rId22"/>
    <p:sldId id="330" r:id="rId23"/>
    <p:sldId id="328" r:id="rId24"/>
    <p:sldId id="325" r:id="rId25"/>
    <p:sldId id="343" r:id="rId26"/>
    <p:sldId id="259" r:id="rId27"/>
    <p:sldId id="261" r:id="rId28"/>
    <p:sldId id="329" r:id="rId29"/>
    <p:sldId id="317" r:id="rId30"/>
    <p:sldId id="322" r:id="rId31"/>
    <p:sldId id="312" r:id="rId32"/>
    <p:sldId id="313" r:id="rId33"/>
    <p:sldId id="311" r:id="rId34"/>
    <p:sldId id="314" r:id="rId35"/>
    <p:sldId id="315" r:id="rId36"/>
    <p:sldId id="327" r:id="rId37"/>
    <p:sldId id="333" r:id="rId38"/>
    <p:sldId id="344" r:id="rId39"/>
    <p:sldId id="267" r:id="rId40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45"/>
    <a:srgbClr val="48C2DA"/>
    <a:srgbClr val="4BC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54" autoAdjust="0"/>
    <p:restoredTop sz="95498" autoAdjust="0"/>
  </p:normalViewPr>
  <p:slideViewPr>
    <p:cSldViewPr snapToGrid="0">
      <p:cViewPr varScale="1">
        <p:scale>
          <a:sx n="78" d="100"/>
          <a:sy n="78" d="100"/>
        </p:scale>
        <p:origin x="291" y="51"/>
      </p:cViewPr>
      <p:guideLst/>
    </p:cSldViewPr>
  </p:slideViewPr>
  <p:outlineViewPr>
    <p:cViewPr>
      <p:scale>
        <a:sx n="33" d="100"/>
        <a:sy n="33" d="100"/>
      </p:scale>
      <p:origin x="0" y="-48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29"/>
    </p:cViewPr>
  </p:sorterViewPr>
  <p:notesViewPr>
    <p:cSldViewPr snapToGrid="0">
      <p:cViewPr varScale="1">
        <p:scale>
          <a:sx n="69" d="100"/>
          <a:sy n="69" d="100"/>
        </p:scale>
        <p:origin x="284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2.png"/><Relationship Id="rId4" Type="http://schemas.openxmlformats.org/officeDocument/2006/relationships/image" Target="../media/image3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2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23E830-D875-43C4-96F6-052000EA707E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D74C65-5C5A-439E-BC1F-B492CD49CA3E}">
      <dgm:prSet/>
      <dgm:spPr/>
      <dgm:t>
        <a:bodyPr/>
        <a:lstStyle/>
        <a:p>
          <a:r>
            <a:rPr lang="en-US" dirty="0"/>
            <a:t>Speed of the resolution</a:t>
          </a:r>
        </a:p>
      </dgm:t>
    </dgm:pt>
    <dgm:pt modelId="{2123DA90-DC06-43B6-AF95-D1BB0A8687B2}" type="parTrans" cxnId="{3B45D23F-9D68-4075-8033-C73D504229B5}">
      <dgm:prSet/>
      <dgm:spPr/>
      <dgm:t>
        <a:bodyPr/>
        <a:lstStyle/>
        <a:p>
          <a:endParaRPr lang="en-US"/>
        </a:p>
      </dgm:t>
    </dgm:pt>
    <dgm:pt modelId="{83B0C4F5-0C95-4F82-8C57-8F4AF55643BC}" type="sibTrans" cxnId="{3B45D23F-9D68-4075-8033-C73D504229B5}">
      <dgm:prSet/>
      <dgm:spPr/>
      <dgm:t>
        <a:bodyPr/>
        <a:lstStyle/>
        <a:p>
          <a:endParaRPr lang="en-US"/>
        </a:p>
      </dgm:t>
    </dgm:pt>
    <dgm:pt modelId="{50651DD6-A5B7-4A9C-B373-BA8BBA9C0618}">
      <dgm:prSet/>
      <dgm:spPr/>
      <dgm:t>
        <a:bodyPr/>
        <a:lstStyle/>
        <a:p>
          <a:r>
            <a:rPr lang="cs-CZ" dirty="0" err="1"/>
            <a:t>Control</a:t>
          </a:r>
          <a:r>
            <a:rPr lang="cs-CZ" dirty="0"/>
            <a:t> </a:t>
          </a:r>
          <a:r>
            <a:rPr lang="cs-CZ" dirty="0" err="1"/>
            <a:t>over</a:t>
          </a:r>
          <a:r>
            <a:rPr lang="cs-CZ" dirty="0"/>
            <a:t> </a:t>
          </a:r>
          <a:r>
            <a:rPr lang="cs-CZ" dirty="0" err="1"/>
            <a:t>solution</a:t>
          </a:r>
          <a:r>
            <a:rPr lang="cs-CZ" dirty="0"/>
            <a:t> </a:t>
          </a:r>
          <a:r>
            <a:rPr lang="cs-CZ" dirty="0" err="1"/>
            <a:t>expenses</a:t>
          </a:r>
          <a:endParaRPr lang="en-US" dirty="0"/>
        </a:p>
      </dgm:t>
    </dgm:pt>
    <dgm:pt modelId="{159B85CC-A64F-4540-B1A0-D5CF7C63B56B}" type="parTrans" cxnId="{60079E32-3A6C-4056-A69C-3F1A753608F6}">
      <dgm:prSet/>
      <dgm:spPr/>
      <dgm:t>
        <a:bodyPr/>
        <a:lstStyle/>
        <a:p>
          <a:endParaRPr lang="en-US"/>
        </a:p>
      </dgm:t>
    </dgm:pt>
    <dgm:pt modelId="{EC2DF50E-289B-4A05-8F62-B7CCF4F35235}" type="sibTrans" cxnId="{60079E32-3A6C-4056-A69C-3F1A753608F6}">
      <dgm:prSet/>
      <dgm:spPr/>
      <dgm:t>
        <a:bodyPr/>
        <a:lstStyle/>
        <a:p>
          <a:endParaRPr lang="en-US"/>
        </a:p>
      </dgm:t>
    </dgm:pt>
    <dgm:pt modelId="{392FAF9C-A3FC-4178-A199-D5B30FDBD4AD}">
      <dgm:prSet/>
      <dgm:spPr/>
      <dgm:t>
        <a:bodyPr/>
        <a:lstStyle/>
        <a:p>
          <a:r>
            <a:rPr lang="cs-CZ" dirty="0" err="1"/>
            <a:t>Maintaining</a:t>
          </a:r>
          <a:r>
            <a:rPr lang="cs-CZ" dirty="0"/>
            <a:t> long-term </a:t>
          </a:r>
          <a:r>
            <a:rPr lang="cs-CZ" dirty="0" err="1"/>
            <a:t>relationships</a:t>
          </a:r>
          <a:r>
            <a:rPr lang="cs-CZ" dirty="0"/>
            <a:t> </a:t>
          </a:r>
          <a:r>
            <a:rPr lang="cs-CZ" dirty="0" err="1"/>
            <a:t>with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other</a:t>
          </a:r>
          <a:r>
            <a:rPr lang="cs-CZ" dirty="0"/>
            <a:t> party</a:t>
          </a:r>
          <a:endParaRPr lang="en-US" dirty="0"/>
        </a:p>
      </dgm:t>
    </dgm:pt>
    <dgm:pt modelId="{A0C752D9-5A22-41CE-9491-58C6E028A6E5}" type="parTrans" cxnId="{7BD9EEB5-A66B-4C90-B537-427AE85B175C}">
      <dgm:prSet/>
      <dgm:spPr/>
      <dgm:t>
        <a:bodyPr/>
        <a:lstStyle/>
        <a:p>
          <a:endParaRPr lang="en-US"/>
        </a:p>
      </dgm:t>
    </dgm:pt>
    <dgm:pt modelId="{E6FB8DEC-C02D-4237-B0C3-ED0E2173D953}" type="sibTrans" cxnId="{7BD9EEB5-A66B-4C90-B537-427AE85B175C}">
      <dgm:prSet/>
      <dgm:spPr/>
      <dgm:t>
        <a:bodyPr/>
        <a:lstStyle/>
        <a:p>
          <a:endParaRPr lang="en-US"/>
        </a:p>
      </dgm:t>
    </dgm:pt>
    <dgm:pt modelId="{C77610E0-D020-434F-B4FB-D4544EB713CB}">
      <dgm:prSet/>
      <dgm:spPr/>
      <dgm:t>
        <a:bodyPr/>
        <a:lstStyle/>
        <a:p>
          <a:r>
            <a:rPr lang="cs-CZ" dirty="0" err="1"/>
            <a:t>Control</a:t>
          </a:r>
          <a:r>
            <a:rPr lang="cs-CZ" dirty="0"/>
            <a:t> </a:t>
          </a:r>
          <a:r>
            <a:rPr lang="cs-CZ" dirty="0" err="1"/>
            <a:t>over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final</a:t>
          </a:r>
          <a:r>
            <a:rPr lang="cs-CZ" dirty="0"/>
            <a:t> </a:t>
          </a:r>
          <a:r>
            <a:rPr lang="cs-CZ" dirty="0" err="1"/>
            <a:t>solution</a:t>
          </a:r>
          <a:endParaRPr lang="en-US" b="1" dirty="0"/>
        </a:p>
      </dgm:t>
    </dgm:pt>
    <dgm:pt modelId="{D7A0226E-786A-4D5D-97AB-214EF5613BD6}" type="parTrans" cxnId="{46AEF8FC-78FB-4465-993D-073B932A7461}">
      <dgm:prSet/>
      <dgm:spPr/>
      <dgm:t>
        <a:bodyPr/>
        <a:lstStyle/>
        <a:p>
          <a:endParaRPr lang="en-US"/>
        </a:p>
      </dgm:t>
    </dgm:pt>
    <dgm:pt modelId="{8928BCE0-0DE5-4924-9243-AF4E1A5952A2}" type="sibTrans" cxnId="{46AEF8FC-78FB-4465-993D-073B932A7461}">
      <dgm:prSet/>
      <dgm:spPr/>
      <dgm:t>
        <a:bodyPr/>
        <a:lstStyle/>
        <a:p>
          <a:endParaRPr lang="en-US"/>
        </a:p>
      </dgm:t>
    </dgm:pt>
    <dgm:pt modelId="{66EC920D-8D89-420A-AD2B-6D12E97FF246}">
      <dgm:prSet/>
      <dgm:spPr/>
      <dgm:t>
        <a:bodyPr/>
        <a:lstStyle/>
        <a:p>
          <a:r>
            <a:rPr lang="cs-CZ" b="1" dirty="0" err="1"/>
            <a:t>Private</a:t>
          </a:r>
          <a:r>
            <a:rPr lang="cs-CZ" b="1" dirty="0"/>
            <a:t> </a:t>
          </a:r>
          <a:r>
            <a:rPr lang="cs-CZ" b="1" dirty="0" err="1"/>
            <a:t>proceedings</a:t>
          </a:r>
          <a:r>
            <a:rPr lang="cs-CZ" b="1" dirty="0"/>
            <a:t> </a:t>
          </a:r>
          <a:r>
            <a:rPr lang="cs-CZ" b="0" dirty="0"/>
            <a:t>vs. public in </a:t>
          </a:r>
          <a:r>
            <a:rPr lang="cs-CZ" b="0" dirty="0" err="1"/>
            <a:t>court</a:t>
          </a:r>
          <a:endParaRPr lang="en-US" dirty="0"/>
        </a:p>
      </dgm:t>
    </dgm:pt>
    <dgm:pt modelId="{2F27A360-8701-466A-B20C-D82BC719AFF7}" type="parTrans" cxnId="{8595CDB3-DE86-467F-A90B-3DFE4D00AD12}">
      <dgm:prSet/>
      <dgm:spPr/>
      <dgm:t>
        <a:bodyPr/>
        <a:lstStyle/>
        <a:p>
          <a:endParaRPr lang="en-US"/>
        </a:p>
      </dgm:t>
    </dgm:pt>
    <dgm:pt modelId="{E5809485-D1D5-4B3D-800F-8CB3645FC9FE}" type="sibTrans" cxnId="{8595CDB3-DE86-467F-A90B-3DFE4D00AD12}">
      <dgm:prSet/>
      <dgm:spPr/>
      <dgm:t>
        <a:bodyPr/>
        <a:lstStyle/>
        <a:p>
          <a:endParaRPr lang="en-US"/>
        </a:p>
      </dgm:t>
    </dgm:pt>
    <dgm:pt modelId="{FABCD093-84DB-4286-8076-CCAC6A7FABF8}" type="pres">
      <dgm:prSet presAssocID="{2D23E830-D875-43C4-96F6-052000EA707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999C07CF-ACF7-495D-A35E-60384DBD76F8}" type="pres">
      <dgm:prSet presAssocID="{44D74C65-5C5A-439E-BC1F-B492CD49CA3E}" presName="thickLine" presStyleLbl="alignNode1" presStyleIdx="0" presStyleCnt="5"/>
      <dgm:spPr/>
    </dgm:pt>
    <dgm:pt modelId="{845FA9E7-A78E-4550-A915-B898E9666394}" type="pres">
      <dgm:prSet presAssocID="{44D74C65-5C5A-439E-BC1F-B492CD49CA3E}" presName="horz1" presStyleCnt="0"/>
      <dgm:spPr/>
    </dgm:pt>
    <dgm:pt modelId="{0AFA30FE-5F89-4708-A3A3-38F5E574402C}" type="pres">
      <dgm:prSet presAssocID="{44D74C65-5C5A-439E-BC1F-B492CD49CA3E}" presName="tx1" presStyleLbl="revTx" presStyleIdx="0" presStyleCnt="5"/>
      <dgm:spPr/>
      <dgm:t>
        <a:bodyPr/>
        <a:lstStyle/>
        <a:p>
          <a:endParaRPr lang="cs-CZ"/>
        </a:p>
      </dgm:t>
    </dgm:pt>
    <dgm:pt modelId="{DA927CA5-91E0-49A0-853F-DDA0D20E6552}" type="pres">
      <dgm:prSet presAssocID="{44D74C65-5C5A-439E-BC1F-B492CD49CA3E}" presName="vert1" presStyleCnt="0"/>
      <dgm:spPr/>
    </dgm:pt>
    <dgm:pt modelId="{5997AA0E-5FD5-4368-9C87-0FFA80B63EEC}" type="pres">
      <dgm:prSet presAssocID="{50651DD6-A5B7-4A9C-B373-BA8BBA9C0618}" presName="thickLine" presStyleLbl="alignNode1" presStyleIdx="1" presStyleCnt="5"/>
      <dgm:spPr/>
    </dgm:pt>
    <dgm:pt modelId="{78672F73-9187-4215-B952-F0BC60300D36}" type="pres">
      <dgm:prSet presAssocID="{50651DD6-A5B7-4A9C-B373-BA8BBA9C0618}" presName="horz1" presStyleCnt="0"/>
      <dgm:spPr/>
    </dgm:pt>
    <dgm:pt modelId="{08D4BB4C-E2D7-44A7-88EC-8D434F0CD82A}" type="pres">
      <dgm:prSet presAssocID="{50651DD6-A5B7-4A9C-B373-BA8BBA9C0618}" presName="tx1" presStyleLbl="revTx" presStyleIdx="1" presStyleCnt="5"/>
      <dgm:spPr/>
      <dgm:t>
        <a:bodyPr/>
        <a:lstStyle/>
        <a:p>
          <a:endParaRPr lang="cs-CZ"/>
        </a:p>
      </dgm:t>
    </dgm:pt>
    <dgm:pt modelId="{DD89914B-3440-4245-B35F-D6BCAE6E0147}" type="pres">
      <dgm:prSet presAssocID="{50651DD6-A5B7-4A9C-B373-BA8BBA9C0618}" presName="vert1" presStyleCnt="0"/>
      <dgm:spPr/>
    </dgm:pt>
    <dgm:pt modelId="{34C17CDD-C477-448A-8A90-4D56E3A66730}" type="pres">
      <dgm:prSet presAssocID="{392FAF9C-A3FC-4178-A199-D5B30FDBD4AD}" presName="thickLine" presStyleLbl="alignNode1" presStyleIdx="2" presStyleCnt="5"/>
      <dgm:spPr/>
    </dgm:pt>
    <dgm:pt modelId="{C50995D2-ACEA-4470-AAF8-CA6222A991ED}" type="pres">
      <dgm:prSet presAssocID="{392FAF9C-A3FC-4178-A199-D5B30FDBD4AD}" presName="horz1" presStyleCnt="0"/>
      <dgm:spPr/>
    </dgm:pt>
    <dgm:pt modelId="{2AA0C07F-5665-4F4F-B6F0-9B20A0403102}" type="pres">
      <dgm:prSet presAssocID="{392FAF9C-A3FC-4178-A199-D5B30FDBD4AD}" presName="tx1" presStyleLbl="revTx" presStyleIdx="2" presStyleCnt="5"/>
      <dgm:spPr/>
      <dgm:t>
        <a:bodyPr/>
        <a:lstStyle/>
        <a:p>
          <a:endParaRPr lang="cs-CZ"/>
        </a:p>
      </dgm:t>
    </dgm:pt>
    <dgm:pt modelId="{FF0940FC-A6F2-465B-BA9A-E7FB0008571F}" type="pres">
      <dgm:prSet presAssocID="{392FAF9C-A3FC-4178-A199-D5B30FDBD4AD}" presName="vert1" presStyleCnt="0"/>
      <dgm:spPr/>
    </dgm:pt>
    <dgm:pt modelId="{4E9517B8-AB92-466C-9C25-423D64C22490}" type="pres">
      <dgm:prSet presAssocID="{C77610E0-D020-434F-B4FB-D4544EB713CB}" presName="thickLine" presStyleLbl="alignNode1" presStyleIdx="3" presStyleCnt="5"/>
      <dgm:spPr/>
    </dgm:pt>
    <dgm:pt modelId="{B444E3DC-37D4-4E63-8A81-3D372E0D5B61}" type="pres">
      <dgm:prSet presAssocID="{C77610E0-D020-434F-B4FB-D4544EB713CB}" presName="horz1" presStyleCnt="0"/>
      <dgm:spPr/>
    </dgm:pt>
    <dgm:pt modelId="{5417EA89-65B1-4A4C-9DA1-9FC282F16067}" type="pres">
      <dgm:prSet presAssocID="{C77610E0-D020-434F-B4FB-D4544EB713CB}" presName="tx1" presStyleLbl="revTx" presStyleIdx="3" presStyleCnt="5"/>
      <dgm:spPr/>
      <dgm:t>
        <a:bodyPr/>
        <a:lstStyle/>
        <a:p>
          <a:endParaRPr lang="cs-CZ"/>
        </a:p>
      </dgm:t>
    </dgm:pt>
    <dgm:pt modelId="{B042BFAD-8743-48F1-A263-635FE92631E8}" type="pres">
      <dgm:prSet presAssocID="{C77610E0-D020-434F-B4FB-D4544EB713CB}" presName="vert1" presStyleCnt="0"/>
      <dgm:spPr/>
    </dgm:pt>
    <dgm:pt modelId="{FA802762-441B-4720-9142-A4EB00D85B74}" type="pres">
      <dgm:prSet presAssocID="{66EC920D-8D89-420A-AD2B-6D12E97FF246}" presName="thickLine" presStyleLbl="alignNode1" presStyleIdx="4" presStyleCnt="5"/>
      <dgm:spPr/>
    </dgm:pt>
    <dgm:pt modelId="{616ABB0A-958B-495D-B570-D75999CFA81E}" type="pres">
      <dgm:prSet presAssocID="{66EC920D-8D89-420A-AD2B-6D12E97FF246}" presName="horz1" presStyleCnt="0"/>
      <dgm:spPr/>
    </dgm:pt>
    <dgm:pt modelId="{68BFE200-93B5-4D94-92BC-375C4418A95B}" type="pres">
      <dgm:prSet presAssocID="{66EC920D-8D89-420A-AD2B-6D12E97FF246}" presName="tx1" presStyleLbl="revTx" presStyleIdx="4" presStyleCnt="5"/>
      <dgm:spPr/>
      <dgm:t>
        <a:bodyPr/>
        <a:lstStyle/>
        <a:p>
          <a:endParaRPr lang="cs-CZ"/>
        </a:p>
      </dgm:t>
    </dgm:pt>
    <dgm:pt modelId="{8D11F105-7879-4487-9FA1-73F115D88617}" type="pres">
      <dgm:prSet presAssocID="{66EC920D-8D89-420A-AD2B-6D12E97FF246}" presName="vert1" presStyleCnt="0"/>
      <dgm:spPr/>
    </dgm:pt>
  </dgm:ptLst>
  <dgm:cxnLst>
    <dgm:cxn modelId="{9477EBBF-E7AC-4904-8EF4-6DB96B34B8D8}" type="presOf" srcId="{50651DD6-A5B7-4A9C-B373-BA8BBA9C0618}" destId="{08D4BB4C-E2D7-44A7-88EC-8D434F0CD82A}" srcOrd="0" destOrd="0" presId="urn:microsoft.com/office/officeart/2008/layout/LinedList"/>
    <dgm:cxn modelId="{3B45D23F-9D68-4075-8033-C73D504229B5}" srcId="{2D23E830-D875-43C4-96F6-052000EA707E}" destId="{44D74C65-5C5A-439E-BC1F-B492CD49CA3E}" srcOrd="0" destOrd="0" parTransId="{2123DA90-DC06-43B6-AF95-D1BB0A8687B2}" sibTransId="{83B0C4F5-0C95-4F82-8C57-8F4AF55643BC}"/>
    <dgm:cxn modelId="{895289C3-F947-4E49-8256-74326CE04386}" type="presOf" srcId="{392FAF9C-A3FC-4178-A199-D5B30FDBD4AD}" destId="{2AA0C07F-5665-4F4F-B6F0-9B20A0403102}" srcOrd="0" destOrd="0" presId="urn:microsoft.com/office/officeart/2008/layout/LinedList"/>
    <dgm:cxn modelId="{FBB76345-2239-4B8C-9EB4-4658381A4BB9}" type="presOf" srcId="{66EC920D-8D89-420A-AD2B-6D12E97FF246}" destId="{68BFE200-93B5-4D94-92BC-375C4418A95B}" srcOrd="0" destOrd="0" presId="urn:microsoft.com/office/officeart/2008/layout/LinedList"/>
    <dgm:cxn modelId="{7BD9EEB5-A66B-4C90-B537-427AE85B175C}" srcId="{2D23E830-D875-43C4-96F6-052000EA707E}" destId="{392FAF9C-A3FC-4178-A199-D5B30FDBD4AD}" srcOrd="2" destOrd="0" parTransId="{A0C752D9-5A22-41CE-9491-58C6E028A6E5}" sibTransId="{E6FB8DEC-C02D-4237-B0C3-ED0E2173D953}"/>
    <dgm:cxn modelId="{7A7125E7-51B8-4C92-B815-C8FBFDCC967B}" type="presOf" srcId="{2D23E830-D875-43C4-96F6-052000EA707E}" destId="{FABCD093-84DB-4286-8076-CCAC6A7FABF8}" srcOrd="0" destOrd="0" presId="urn:microsoft.com/office/officeart/2008/layout/LinedList"/>
    <dgm:cxn modelId="{46AEF8FC-78FB-4465-993D-073B932A7461}" srcId="{2D23E830-D875-43C4-96F6-052000EA707E}" destId="{C77610E0-D020-434F-B4FB-D4544EB713CB}" srcOrd="3" destOrd="0" parTransId="{D7A0226E-786A-4D5D-97AB-214EF5613BD6}" sibTransId="{8928BCE0-0DE5-4924-9243-AF4E1A5952A2}"/>
    <dgm:cxn modelId="{D5BBD06A-8156-42DC-BA69-68E1E2EFF78E}" type="presOf" srcId="{C77610E0-D020-434F-B4FB-D4544EB713CB}" destId="{5417EA89-65B1-4A4C-9DA1-9FC282F16067}" srcOrd="0" destOrd="0" presId="urn:microsoft.com/office/officeart/2008/layout/LinedList"/>
    <dgm:cxn modelId="{60079E32-3A6C-4056-A69C-3F1A753608F6}" srcId="{2D23E830-D875-43C4-96F6-052000EA707E}" destId="{50651DD6-A5B7-4A9C-B373-BA8BBA9C0618}" srcOrd="1" destOrd="0" parTransId="{159B85CC-A64F-4540-B1A0-D5CF7C63B56B}" sibTransId="{EC2DF50E-289B-4A05-8F62-B7CCF4F35235}"/>
    <dgm:cxn modelId="{CFF853D5-48B1-423B-B43F-FF4AB100D8FC}" type="presOf" srcId="{44D74C65-5C5A-439E-BC1F-B492CD49CA3E}" destId="{0AFA30FE-5F89-4708-A3A3-38F5E574402C}" srcOrd="0" destOrd="0" presId="urn:microsoft.com/office/officeart/2008/layout/LinedList"/>
    <dgm:cxn modelId="{8595CDB3-DE86-467F-A90B-3DFE4D00AD12}" srcId="{2D23E830-D875-43C4-96F6-052000EA707E}" destId="{66EC920D-8D89-420A-AD2B-6D12E97FF246}" srcOrd="4" destOrd="0" parTransId="{2F27A360-8701-466A-B20C-D82BC719AFF7}" sibTransId="{E5809485-D1D5-4B3D-800F-8CB3645FC9FE}"/>
    <dgm:cxn modelId="{70F25FDC-044A-4645-AAE9-863A788FFC20}" type="presParOf" srcId="{FABCD093-84DB-4286-8076-CCAC6A7FABF8}" destId="{999C07CF-ACF7-495D-A35E-60384DBD76F8}" srcOrd="0" destOrd="0" presId="urn:microsoft.com/office/officeart/2008/layout/LinedList"/>
    <dgm:cxn modelId="{2CAFF9E8-CCEB-44D6-9EEE-64508385D53E}" type="presParOf" srcId="{FABCD093-84DB-4286-8076-CCAC6A7FABF8}" destId="{845FA9E7-A78E-4550-A915-B898E9666394}" srcOrd="1" destOrd="0" presId="urn:microsoft.com/office/officeart/2008/layout/LinedList"/>
    <dgm:cxn modelId="{E677089F-C174-4106-BF7C-EB73349CC359}" type="presParOf" srcId="{845FA9E7-A78E-4550-A915-B898E9666394}" destId="{0AFA30FE-5F89-4708-A3A3-38F5E574402C}" srcOrd="0" destOrd="0" presId="urn:microsoft.com/office/officeart/2008/layout/LinedList"/>
    <dgm:cxn modelId="{0F1062EE-B5FF-4E77-AC0F-74B31FF928EF}" type="presParOf" srcId="{845FA9E7-A78E-4550-A915-B898E9666394}" destId="{DA927CA5-91E0-49A0-853F-DDA0D20E6552}" srcOrd="1" destOrd="0" presId="urn:microsoft.com/office/officeart/2008/layout/LinedList"/>
    <dgm:cxn modelId="{8B60A75F-5E9F-4DD8-9BE2-4BEAACA3B1D9}" type="presParOf" srcId="{FABCD093-84DB-4286-8076-CCAC6A7FABF8}" destId="{5997AA0E-5FD5-4368-9C87-0FFA80B63EEC}" srcOrd="2" destOrd="0" presId="urn:microsoft.com/office/officeart/2008/layout/LinedList"/>
    <dgm:cxn modelId="{FFC16F0E-DE59-4111-A5C8-47179C3C7878}" type="presParOf" srcId="{FABCD093-84DB-4286-8076-CCAC6A7FABF8}" destId="{78672F73-9187-4215-B952-F0BC60300D36}" srcOrd="3" destOrd="0" presId="urn:microsoft.com/office/officeart/2008/layout/LinedList"/>
    <dgm:cxn modelId="{EC3186CC-4894-46D7-A39F-E2BDC8109E34}" type="presParOf" srcId="{78672F73-9187-4215-B952-F0BC60300D36}" destId="{08D4BB4C-E2D7-44A7-88EC-8D434F0CD82A}" srcOrd="0" destOrd="0" presId="urn:microsoft.com/office/officeart/2008/layout/LinedList"/>
    <dgm:cxn modelId="{4D67F034-41A8-402A-AAA2-1C114DBCBD93}" type="presParOf" srcId="{78672F73-9187-4215-B952-F0BC60300D36}" destId="{DD89914B-3440-4245-B35F-D6BCAE6E0147}" srcOrd="1" destOrd="0" presId="urn:microsoft.com/office/officeart/2008/layout/LinedList"/>
    <dgm:cxn modelId="{B7795145-C616-4F03-B9C8-382986769792}" type="presParOf" srcId="{FABCD093-84DB-4286-8076-CCAC6A7FABF8}" destId="{34C17CDD-C477-448A-8A90-4D56E3A66730}" srcOrd="4" destOrd="0" presId="urn:microsoft.com/office/officeart/2008/layout/LinedList"/>
    <dgm:cxn modelId="{C5589D98-2CA7-4BA5-924E-378AE9A76A48}" type="presParOf" srcId="{FABCD093-84DB-4286-8076-CCAC6A7FABF8}" destId="{C50995D2-ACEA-4470-AAF8-CA6222A991ED}" srcOrd="5" destOrd="0" presId="urn:microsoft.com/office/officeart/2008/layout/LinedList"/>
    <dgm:cxn modelId="{CA965D37-FAB0-4300-8964-FFD5114193E6}" type="presParOf" srcId="{C50995D2-ACEA-4470-AAF8-CA6222A991ED}" destId="{2AA0C07F-5665-4F4F-B6F0-9B20A0403102}" srcOrd="0" destOrd="0" presId="urn:microsoft.com/office/officeart/2008/layout/LinedList"/>
    <dgm:cxn modelId="{303F5DB2-651E-4E9D-A668-2C899ED5C497}" type="presParOf" srcId="{C50995D2-ACEA-4470-AAF8-CA6222A991ED}" destId="{FF0940FC-A6F2-465B-BA9A-E7FB0008571F}" srcOrd="1" destOrd="0" presId="urn:microsoft.com/office/officeart/2008/layout/LinedList"/>
    <dgm:cxn modelId="{9199627F-4203-4C8D-A6C2-11874372D058}" type="presParOf" srcId="{FABCD093-84DB-4286-8076-CCAC6A7FABF8}" destId="{4E9517B8-AB92-466C-9C25-423D64C22490}" srcOrd="6" destOrd="0" presId="urn:microsoft.com/office/officeart/2008/layout/LinedList"/>
    <dgm:cxn modelId="{FEDB0166-B5F8-4DEC-BC5E-A40D097982BA}" type="presParOf" srcId="{FABCD093-84DB-4286-8076-CCAC6A7FABF8}" destId="{B444E3DC-37D4-4E63-8A81-3D372E0D5B61}" srcOrd="7" destOrd="0" presId="urn:microsoft.com/office/officeart/2008/layout/LinedList"/>
    <dgm:cxn modelId="{46E14E3A-10C7-4BB0-BE44-08A9FC2CA69C}" type="presParOf" srcId="{B444E3DC-37D4-4E63-8A81-3D372E0D5B61}" destId="{5417EA89-65B1-4A4C-9DA1-9FC282F16067}" srcOrd="0" destOrd="0" presId="urn:microsoft.com/office/officeart/2008/layout/LinedList"/>
    <dgm:cxn modelId="{EFAC3A4A-5BC4-43AC-B659-E3AB80987FB0}" type="presParOf" srcId="{B444E3DC-37D4-4E63-8A81-3D372E0D5B61}" destId="{B042BFAD-8743-48F1-A263-635FE92631E8}" srcOrd="1" destOrd="0" presId="urn:microsoft.com/office/officeart/2008/layout/LinedList"/>
    <dgm:cxn modelId="{529C674B-246B-4CAC-B31A-6E19CFE17902}" type="presParOf" srcId="{FABCD093-84DB-4286-8076-CCAC6A7FABF8}" destId="{FA802762-441B-4720-9142-A4EB00D85B74}" srcOrd="8" destOrd="0" presId="urn:microsoft.com/office/officeart/2008/layout/LinedList"/>
    <dgm:cxn modelId="{01CA1032-A5DF-41C2-9438-FE0FD5FB5DC8}" type="presParOf" srcId="{FABCD093-84DB-4286-8076-CCAC6A7FABF8}" destId="{616ABB0A-958B-495D-B570-D75999CFA81E}" srcOrd="9" destOrd="0" presId="urn:microsoft.com/office/officeart/2008/layout/LinedList"/>
    <dgm:cxn modelId="{3CDB7167-C693-4B73-A7FB-3CA8E89E751E}" type="presParOf" srcId="{616ABB0A-958B-495D-B570-D75999CFA81E}" destId="{68BFE200-93B5-4D94-92BC-375C4418A95B}" srcOrd="0" destOrd="0" presId="urn:microsoft.com/office/officeart/2008/layout/LinedList"/>
    <dgm:cxn modelId="{B39249E9-A781-4A5A-B653-CAF648DF4440}" type="presParOf" srcId="{616ABB0A-958B-495D-B570-D75999CFA81E}" destId="{8D11F105-7879-4487-9FA1-73F115D8861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ED24CC-8BC4-473A-8641-87CE6AA8276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69CD735-9ED3-4F85-9C64-D2BF178FFFDB}">
      <dgm:prSet/>
      <dgm:spPr/>
      <dgm:t>
        <a:bodyPr/>
        <a:lstStyle/>
        <a:p>
          <a:r>
            <a:rPr lang="cs-CZ" dirty="0" err="1"/>
            <a:t>Court</a:t>
          </a:r>
          <a:r>
            <a:rPr lang="cs-CZ" dirty="0"/>
            <a:t> </a:t>
          </a:r>
          <a:r>
            <a:rPr lang="cs-CZ" dirty="0" err="1"/>
            <a:t>proceedings</a:t>
          </a:r>
          <a:r>
            <a:rPr lang="cs-CZ" dirty="0"/>
            <a:t>: </a:t>
          </a:r>
        </a:p>
        <a:p>
          <a:r>
            <a:rPr lang="cs-CZ" dirty="0"/>
            <a:t>269 </a:t>
          </a:r>
          <a:r>
            <a:rPr lang="cs-CZ" dirty="0" err="1"/>
            <a:t>days</a:t>
          </a:r>
          <a:r>
            <a:rPr lang="cs-CZ" dirty="0"/>
            <a:t> in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courts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first</a:t>
          </a:r>
          <a:r>
            <a:rPr lang="cs-CZ" dirty="0"/>
            <a:t> instance</a:t>
          </a:r>
        </a:p>
        <a:p>
          <a:r>
            <a:rPr lang="cs-CZ" dirty="0"/>
            <a:t>978 in second instance </a:t>
          </a:r>
          <a:r>
            <a:rPr lang="cs-CZ" dirty="0" err="1"/>
            <a:t>proceedings</a:t>
          </a:r>
          <a:endParaRPr lang="en-US" dirty="0"/>
        </a:p>
      </dgm:t>
    </dgm:pt>
    <dgm:pt modelId="{13BB0D30-53E8-4A69-BA30-9B8A66E3C899}" type="parTrans" cxnId="{B1A3FA82-7EB6-40C8-A5D0-17A1FFA015BF}">
      <dgm:prSet/>
      <dgm:spPr/>
      <dgm:t>
        <a:bodyPr/>
        <a:lstStyle/>
        <a:p>
          <a:endParaRPr lang="en-US"/>
        </a:p>
      </dgm:t>
    </dgm:pt>
    <dgm:pt modelId="{11A82810-680B-4C23-8979-DE8F905143FD}" type="sibTrans" cxnId="{B1A3FA82-7EB6-40C8-A5D0-17A1FFA015BF}">
      <dgm:prSet/>
      <dgm:spPr/>
      <dgm:t>
        <a:bodyPr/>
        <a:lstStyle/>
        <a:p>
          <a:endParaRPr lang="en-US"/>
        </a:p>
      </dgm:t>
    </dgm:pt>
    <dgm:pt modelId="{B02E48D6-AF93-4BA5-BD1C-AACAC3EAC25F}">
      <dgm:prSet/>
      <dgm:spPr/>
      <dgm:t>
        <a:bodyPr/>
        <a:lstStyle/>
        <a:p>
          <a:r>
            <a:rPr lang="cs-CZ" dirty="0" err="1"/>
            <a:t>Arbitration</a:t>
          </a:r>
          <a:r>
            <a:rPr lang="cs-CZ" dirty="0"/>
            <a:t>: 7-9 </a:t>
          </a:r>
          <a:r>
            <a:rPr lang="cs-CZ" dirty="0" err="1"/>
            <a:t>months</a:t>
          </a:r>
          <a:endParaRPr lang="en-US" dirty="0"/>
        </a:p>
      </dgm:t>
    </dgm:pt>
    <dgm:pt modelId="{1761DF56-6D4D-4CE7-B641-9A7A8100290F}" type="parTrans" cxnId="{7ABB98A8-034D-439A-90FC-2A5973C1DECF}">
      <dgm:prSet/>
      <dgm:spPr/>
      <dgm:t>
        <a:bodyPr/>
        <a:lstStyle/>
        <a:p>
          <a:endParaRPr lang="en-US"/>
        </a:p>
      </dgm:t>
    </dgm:pt>
    <dgm:pt modelId="{2CFF62C5-6EEB-421C-B7B5-34E3FB7A1EFF}" type="sibTrans" cxnId="{7ABB98A8-034D-439A-90FC-2A5973C1DECF}">
      <dgm:prSet/>
      <dgm:spPr/>
      <dgm:t>
        <a:bodyPr/>
        <a:lstStyle/>
        <a:p>
          <a:endParaRPr lang="en-US"/>
        </a:p>
      </dgm:t>
    </dgm:pt>
    <dgm:pt modelId="{CB18BB01-3CA2-4587-8FB4-8ED0D3E3D30A}">
      <dgm:prSet/>
      <dgm:spPr/>
      <dgm:t>
        <a:bodyPr/>
        <a:lstStyle/>
        <a:p>
          <a:r>
            <a:rPr lang="cs-CZ" dirty="0" err="1"/>
            <a:t>Mediation</a:t>
          </a:r>
          <a:r>
            <a:rPr lang="cs-CZ" dirty="0"/>
            <a:t>: 1-9 </a:t>
          </a:r>
          <a:r>
            <a:rPr lang="cs-CZ" dirty="0" err="1"/>
            <a:t>hours</a:t>
          </a:r>
          <a:endParaRPr lang="en-US" dirty="0"/>
        </a:p>
      </dgm:t>
    </dgm:pt>
    <dgm:pt modelId="{4998F0EB-C5F1-4E8C-B3F9-ADB2E389C380}" type="parTrans" cxnId="{BAB9143D-0041-472B-A9F9-AF88FFB549E2}">
      <dgm:prSet/>
      <dgm:spPr/>
      <dgm:t>
        <a:bodyPr/>
        <a:lstStyle/>
        <a:p>
          <a:endParaRPr lang="en-US"/>
        </a:p>
      </dgm:t>
    </dgm:pt>
    <dgm:pt modelId="{0829D251-5E78-4820-9580-C71280A3C275}" type="sibTrans" cxnId="{BAB9143D-0041-472B-A9F9-AF88FFB549E2}">
      <dgm:prSet/>
      <dgm:spPr/>
      <dgm:t>
        <a:bodyPr/>
        <a:lstStyle/>
        <a:p>
          <a:endParaRPr lang="en-US"/>
        </a:p>
      </dgm:t>
    </dgm:pt>
    <dgm:pt modelId="{A5CAAFF2-25AA-4AD0-80A0-F928DF489124}" type="pres">
      <dgm:prSet presAssocID="{39ED24CC-8BC4-473A-8641-87CE6AA8276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B3E59EB-EF16-4B44-B2BE-92F0AFCFD097}" type="pres">
      <dgm:prSet presAssocID="{C69CD735-9ED3-4F85-9C64-D2BF178FFFDB}" presName="compNode" presStyleCnt="0"/>
      <dgm:spPr/>
    </dgm:pt>
    <dgm:pt modelId="{E3732EED-FA8D-42B7-8DEA-44672D324008}" type="pres">
      <dgm:prSet presAssocID="{C69CD735-9ED3-4F85-9C64-D2BF178FFFDB}" presName="bgRect" presStyleLbl="bgShp" presStyleIdx="0" presStyleCnt="3"/>
      <dgm:spPr/>
    </dgm:pt>
    <dgm:pt modelId="{C7953A72-FB9A-46A7-8B83-DF53E59C712B}" type="pres">
      <dgm:prSet presAssocID="{C69CD735-9ED3-4F85-9C64-D2BF178FF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66C2115-B3D1-4C1F-95A6-E647B0B25A84}" type="pres">
      <dgm:prSet presAssocID="{C69CD735-9ED3-4F85-9C64-D2BF178FFFDB}" presName="spaceRect" presStyleCnt="0"/>
      <dgm:spPr/>
    </dgm:pt>
    <dgm:pt modelId="{5AA8E198-BFEA-492C-982F-5122F84FC367}" type="pres">
      <dgm:prSet presAssocID="{C69CD735-9ED3-4F85-9C64-D2BF178FFFDB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D24E6454-241D-46FC-8BD0-B9D83F227169}" type="pres">
      <dgm:prSet presAssocID="{11A82810-680B-4C23-8979-DE8F905143FD}" presName="sibTrans" presStyleCnt="0"/>
      <dgm:spPr/>
    </dgm:pt>
    <dgm:pt modelId="{B355A203-9448-4D8B-A355-41CAC6341943}" type="pres">
      <dgm:prSet presAssocID="{B02E48D6-AF93-4BA5-BD1C-AACAC3EAC25F}" presName="compNode" presStyleCnt="0"/>
      <dgm:spPr/>
    </dgm:pt>
    <dgm:pt modelId="{45708E4A-4C39-4ABC-B516-09E5FFF7F890}" type="pres">
      <dgm:prSet presAssocID="{B02E48D6-AF93-4BA5-BD1C-AACAC3EAC25F}" presName="bgRect" presStyleLbl="bgShp" presStyleIdx="1" presStyleCnt="3"/>
      <dgm:spPr/>
    </dgm:pt>
    <dgm:pt modelId="{E0397CEA-A6BA-4E04-B7F0-F92F30920AE4}" type="pres">
      <dgm:prSet presAssocID="{B02E48D6-AF93-4BA5-BD1C-AACAC3EAC2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áhy spravedlnosti"/>
        </a:ext>
      </dgm:extLst>
    </dgm:pt>
    <dgm:pt modelId="{473F365C-EC43-477D-B158-40E7749E9E75}" type="pres">
      <dgm:prSet presAssocID="{B02E48D6-AF93-4BA5-BD1C-AACAC3EAC25F}" presName="spaceRect" presStyleCnt="0"/>
      <dgm:spPr/>
    </dgm:pt>
    <dgm:pt modelId="{5BFDA40A-D1BA-4373-936B-808054C472DB}" type="pres">
      <dgm:prSet presAssocID="{B02E48D6-AF93-4BA5-BD1C-AACAC3EAC25F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A82907D-0131-40BB-BEB1-BFC73A05A014}" type="pres">
      <dgm:prSet presAssocID="{2CFF62C5-6EEB-421C-B7B5-34E3FB7A1EFF}" presName="sibTrans" presStyleCnt="0"/>
      <dgm:spPr/>
    </dgm:pt>
    <dgm:pt modelId="{06C03406-5229-4999-9E06-D17BAA12E4F4}" type="pres">
      <dgm:prSet presAssocID="{CB18BB01-3CA2-4587-8FB4-8ED0D3E3D30A}" presName="compNode" presStyleCnt="0"/>
      <dgm:spPr/>
    </dgm:pt>
    <dgm:pt modelId="{EE60BD22-4128-400B-910E-5694B61EAE9C}" type="pres">
      <dgm:prSet presAssocID="{CB18BB01-3CA2-4587-8FB4-8ED0D3E3D30A}" presName="bgRect" presStyleLbl="bgShp" presStyleIdx="2" presStyleCnt="3"/>
      <dgm:spPr/>
    </dgm:pt>
    <dgm:pt modelId="{46F627CA-2D25-4E7C-8A7A-503C273C8A82}" type="pres">
      <dgm:prSet presAssocID="{CB18BB01-3CA2-4587-8FB4-8ED0D3E3D30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ání ruky"/>
        </a:ext>
      </dgm:extLst>
    </dgm:pt>
    <dgm:pt modelId="{5AFCBBC1-8B60-471C-85C7-0FB3D6DDC129}" type="pres">
      <dgm:prSet presAssocID="{CB18BB01-3CA2-4587-8FB4-8ED0D3E3D30A}" presName="spaceRect" presStyleCnt="0"/>
      <dgm:spPr/>
    </dgm:pt>
    <dgm:pt modelId="{C0B7A607-EF7D-4193-B1FD-8E2FD6AAA598}" type="pres">
      <dgm:prSet presAssocID="{CB18BB01-3CA2-4587-8FB4-8ED0D3E3D30A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BAB9143D-0041-472B-A9F9-AF88FFB549E2}" srcId="{39ED24CC-8BC4-473A-8641-87CE6AA82763}" destId="{CB18BB01-3CA2-4587-8FB4-8ED0D3E3D30A}" srcOrd="2" destOrd="0" parTransId="{4998F0EB-C5F1-4E8C-B3F9-ADB2E389C380}" sibTransId="{0829D251-5E78-4820-9580-C71280A3C275}"/>
    <dgm:cxn modelId="{71C3AE8F-8EA8-47D2-ABAF-98B4CAA0C852}" type="presOf" srcId="{C69CD735-9ED3-4F85-9C64-D2BF178FFFDB}" destId="{5AA8E198-BFEA-492C-982F-5122F84FC367}" srcOrd="0" destOrd="0" presId="urn:microsoft.com/office/officeart/2018/2/layout/IconVerticalSolidList"/>
    <dgm:cxn modelId="{7ABB98A8-034D-439A-90FC-2A5973C1DECF}" srcId="{39ED24CC-8BC4-473A-8641-87CE6AA82763}" destId="{B02E48D6-AF93-4BA5-BD1C-AACAC3EAC25F}" srcOrd="1" destOrd="0" parTransId="{1761DF56-6D4D-4CE7-B641-9A7A8100290F}" sibTransId="{2CFF62C5-6EEB-421C-B7B5-34E3FB7A1EFF}"/>
    <dgm:cxn modelId="{AC27C3AC-5AFF-4813-8306-ECEDA5543585}" type="presOf" srcId="{CB18BB01-3CA2-4587-8FB4-8ED0D3E3D30A}" destId="{C0B7A607-EF7D-4193-B1FD-8E2FD6AAA598}" srcOrd="0" destOrd="0" presId="urn:microsoft.com/office/officeart/2018/2/layout/IconVerticalSolidList"/>
    <dgm:cxn modelId="{B1A3FA82-7EB6-40C8-A5D0-17A1FFA015BF}" srcId="{39ED24CC-8BC4-473A-8641-87CE6AA82763}" destId="{C69CD735-9ED3-4F85-9C64-D2BF178FFFDB}" srcOrd="0" destOrd="0" parTransId="{13BB0D30-53E8-4A69-BA30-9B8A66E3C899}" sibTransId="{11A82810-680B-4C23-8979-DE8F905143FD}"/>
    <dgm:cxn modelId="{BC7DF1BC-807A-4AA6-BA00-B1C239396D2B}" type="presOf" srcId="{B02E48D6-AF93-4BA5-BD1C-AACAC3EAC25F}" destId="{5BFDA40A-D1BA-4373-936B-808054C472DB}" srcOrd="0" destOrd="0" presId="urn:microsoft.com/office/officeart/2018/2/layout/IconVerticalSolidList"/>
    <dgm:cxn modelId="{88E87429-AFC8-4512-9D40-DD571EF52A9A}" type="presOf" srcId="{39ED24CC-8BC4-473A-8641-87CE6AA82763}" destId="{A5CAAFF2-25AA-4AD0-80A0-F928DF489124}" srcOrd="0" destOrd="0" presId="urn:microsoft.com/office/officeart/2018/2/layout/IconVerticalSolidList"/>
    <dgm:cxn modelId="{DD13A3F1-1B0B-419C-80F2-4F9D460F99E6}" type="presParOf" srcId="{A5CAAFF2-25AA-4AD0-80A0-F928DF489124}" destId="{0B3E59EB-EF16-4B44-B2BE-92F0AFCFD097}" srcOrd="0" destOrd="0" presId="urn:microsoft.com/office/officeart/2018/2/layout/IconVerticalSolidList"/>
    <dgm:cxn modelId="{010ECCF4-6EB0-4577-B464-587910668E4B}" type="presParOf" srcId="{0B3E59EB-EF16-4B44-B2BE-92F0AFCFD097}" destId="{E3732EED-FA8D-42B7-8DEA-44672D324008}" srcOrd="0" destOrd="0" presId="urn:microsoft.com/office/officeart/2018/2/layout/IconVerticalSolidList"/>
    <dgm:cxn modelId="{3E20C452-621D-472B-881E-A0DB9BADC872}" type="presParOf" srcId="{0B3E59EB-EF16-4B44-B2BE-92F0AFCFD097}" destId="{C7953A72-FB9A-46A7-8B83-DF53E59C712B}" srcOrd="1" destOrd="0" presId="urn:microsoft.com/office/officeart/2018/2/layout/IconVerticalSolidList"/>
    <dgm:cxn modelId="{114FD2FA-0E20-48AA-A09D-A1BD3BA84136}" type="presParOf" srcId="{0B3E59EB-EF16-4B44-B2BE-92F0AFCFD097}" destId="{B66C2115-B3D1-4C1F-95A6-E647B0B25A84}" srcOrd="2" destOrd="0" presId="urn:microsoft.com/office/officeart/2018/2/layout/IconVerticalSolidList"/>
    <dgm:cxn modelId="{4F3CF352-C8BC-4841-893F-362C0D12D307}" type="presParOf" srcId="{0B3E59EB-EF16-4B44-B2BE-92F0AFCFD097}" destId="{5AA8E198-BFEA-492C-982F-5122F84FC367}" srcOrd="3" destOrd="0" presId="urn:microsoft.com/office/officeart/2018/2/layout/IconVerticalSolidList"/>
    <dgm:cxn modelId="{A0F9733A-08AB-4D20-8D10-496932BE1E6E}" type="presParOf" srcId="{A5CAAFF2-25AA-4AD0-80A0-F928DF489124}" destId="{D24E6454-241D-46FC-8BD0-B9D83F227169}" srcOrd="1" destOrd="0" presId="urn:microsoft.com/office/officeart/2018/2/layout/IconVerticalSolidList"/>
    <dgm:cxn modelId="{2CC4C276-6011-4ADA-8F20-0293302C676E}" type="presParOf" srcId="{A5CAAFF2-25AA-4AD0-80A0-F928DF489124}" destId="{B355A203-9448-4D8B-A355-41CAC6341943}" srcOrd="2" destOrd="0" presId="urn:microsoft.com/office/officeart/2018/2/layout/IconVerticalSolidList"/>
    <dgm:cxn modelId="{7764C77E-8647-4C61-AEAD-0CB4A14E5605}" type="presParOf" srcId="{B355A203-9448-4D8B-A355-41CAC6341943}" destId="{45708E4A-4C39-4ABC-B516-09E5FFF7F890}" srcOrd="0" destOrd="0" presId="urn:microsoft.com/office/officeart/2018/2/layout/IconVerticalSolidList"/>
    <dgm:cxn modelId="{24D9128F-C021-4B56-9B52-85456CAF90EF}" type="presParOf" srcId="{B355A203-9448-4D8B-A355-41CAC6341943}" destId="{E0397CEA-A6BA-4E04-B7F0-F92F30920AE4}" srcOrd="1" destOrd="0" presId="urn:microsoft.com/office/officeart/2018/2/layout/IconVerticalSolidList"/>
    <dgm:cxn modelId="{4F2C38DD-3A9B-4DFD-9869-1A848714B2C8}" type="presParOf" srcId="{B355A203-9448-4D8B-A355-41CAC6341943}" destId="{473F365C-EC43-477D-B158-40E7749E9E75}" srcOrd="2" destOrd="0" presId="urn:microsoft.com/office/officeart/2018/2/layout/IconVerticalSolidList"/>
    <dgm:cxn modelId="{5DB92C6C-B3B4-4CFA-9175-3DB0B9B8BC10}" type="presParOf" srcId="{B355A203-9448-4D8B-A355-41CAC6341943}" destId="{5BFDA40A-D1BA-4373-936B-808054C472DB}" srcOrd="3" destOrd="0" presId="urn:microsoft.com/office/officeart/2018/2/layout/IconVerticalSolidList"/>
    <dgm:cxn modelId="{769F7592-2B10-4A24-B067-0C6F998107C9}" type="presParOf" srcId="{A5CAAFF2-25AA-4AD0-80A0-F928DF489124}" destId="{EA82907D-0131-40BB-BEB1-BFC73A05A014}" srcOrd="3" destOrd="0" presId="urn:microsoft.com/office/officeart/2018/2/layout/IconVerticalSolidList"/>
    <dgm:cxn modelId="{EE6D42B0-370A-4100-B2A0-0CC23F6EDACB}" type="presParOf" srcId="{A5CAAFF2-25AA-4AD0-80A0-F928DF489124}" destId="{06C03406-5229-4999-9E06-D17BAA12E4F4}" srcOrd="4" destOrd="0" presId="urn:microsoft.com/office/officeart/2018/2/layout/IconVerticalSolidList"/>
    <dgm:cxn modelId="{D4F0629B-C1C1-48E7-969A-8C393BD01C11}" type="presParOf" srcId="{06C03406-5229-4999-9E06-D17BAA12E4F4}" destId="{EE60BD22-4128-400B-910E-5694B61EAE9C}" srcOrd="0" destOrd="0" presId="urn:microsoft.com/office/officeart/2018/2/layout/IconVerticalSolidList"/>
    <dgm:cxn modelId="{9B7FAEC4-D2A2-43F6-B955-91038624E81A}" type="presParOf" srcId="{06C03406-5229-4999-9E06-D17BAA12E4F4}" destId="{46F627CA-2D25-4E7C-8A7A-503C273C8A82}" srcOrd="1" destOrd="0" presId="urn:microsoft.com/office/officeart/2018/2/layout/IconVerticalSolidList"/>
    <dgm:cxn modelId="{7B542899-63B4-45D8-9BEC-E14A03C0A226}" type="presParOf" srcId="{06C03406-5229-4999-9E06-D17BAA12E4F4}" destId="{5AFCBBC1-8B60-471C-85C7-0FB3D6DDC129}" srcOrd="2" destOrd="0" presId="urn:microsoft.com/office/officeart/2018/2/layout/IconVerticalSolidList"/>
    <dgm:cxn modelId="{68875FD3-4DA8-44BF-B382-97AB99908420}" type="presParOf" srcId="{06C03406-5229-4999-9E06-D17BAA12E4F4}" destId="{C0B7A607-EF7D-4193-B1FD-8E2FD6AAA5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C07CF-ACF7-495D-A35E-60384DBD76F8}">
      <dsp:nvSpPr>
        <dsp:cNvPr id="0" name=""/>
        <dsp:cNvSpPr/>
      </dsp:nvSpPr>
      <dsp:spPr>
        <a:xfrm>
          <a:off x="0" y="598"/>
          <a:ext cx="572834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FA30FE-5F89-4708-A3A3-38F5E574402C}">
      <dsp:nvSpPr>
        <dsp:cNvPr id="0" name=""/>
        <dsp:cNvSpPr/>
      </dsp:nvSpPr>
      <dsp:spPr>
        <a:xfrm>
          <a:off x="0" y="598"/>
          <a:ext cx="5728344" cy="980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Speed of the resolution</a:t>
          </a:r>
        </a:p>
      </dsp:txBody>
      <dsp:txXfrm>
        <a:off x="0" y="598"/>
        <a:ext cx="5728344" cy="980358"/>
      </dsp:txXfrm>
    </dsp:sp>
    <dsp:sp modelId="{5997AA0E-5FD5-4368-9C87-0FFA80B63EEC}">
      <dsp:nvSpPr>
        <dsp:cNvPr id="0" name=""/>
        <dsp:cNvSpPr/>
      </dsp:nvSpPr>
      <dsp:spPr>
        <a:xfrm>
          <a:off x="0" y="980957"/>
          <a:ext cx="572834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4BB4C-E2D7-44A7-88EC-8D434F0CD82A}">
      <dsp:nvSpPr>
        <dsp:cNvPr id="0" name=""/>
        <dsp:cNvSpPr/>
      </dsp:nvSpPr>
      <dsp:spPr>
        <a:xfrm>
          <a:off x="0" y="980957"/>
          <a:ext cx="5728344" cy="980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err="1"/>
            <a:t>Control</a:t>
          </a:r>
          <a:r>
            <a:rPr lang="cs-CZ" sz="2700" kern="1200" dirty="0"/>
            <a:t> </a:t>
          </a:r>
          <a:r>
            <a:rPr lang="cs-CZ" sz="2700" kern="1200" dirty="0" err="1"/>
            <a:t>over</a:t>
          </a:r>
          <a:r>
            <a:rPr lang="cs-CZ" sz="2700" kern="1200" dirty="0"/>
            <a:t> </a:t>
          </a:r>
          <a:r>
            <a:rPr lang="cs-CZ" sz="2700" kern="1200" dirty="0" err="1"/>
            <a:t>solution</a:t>
          </a:r>
          <a:r>
            <a:rPr lang="cs-CZ" sz="2700" kern="1200" dirty="0"/>
            <a:t> </a:t>
          </a:r>
          <a:r>
            <a:rPr lang="cs-CZ" sz="2700" kern="1200" dirty="0" err="1"/>
            <a:t>expenses</a:t>
          </a:r>
          <a:endParaRPr lang="en-US" sz="2700" kern="1200" dirty="0"/>
        </a:p>
      </dsp:txBody>
      <dsp:txXfrm>
        <a:off x="0" y="980957"/>
        <a:ext cx="5728344" cy="980358"/>
      </dsp:txXfrm>
    </dsp:sp>
    <dsp:sp modelId="{34C17CDD-C477-448A-8A90-4D56E3A66730}">
      <dsp:nvSpPr>
        <dsp:cNvPr id="0" name=""/>
        <dsp:cNvSpPr/>
      </dsp:nvSpPr>
      <dsp:spPr>
        <a:xfrm>
          <a:off x="0" y="1961315"/>
          <a:ext cx="572834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A0C07F-5665-4F4F-B6F0-9B20A0403102}">
      <dsp:nvSpPr>
        <dsp:cNvPr id="0" name=""/>
        <dsp:cNvSpPr/>
      </dsp:nvSpPr>
      <dsp:spPr>
        <a:xfrm>
          <a:off x="0" y="1961315"/>
          <a:ext cx="5728344" cy="980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err="1"/>
            <a:t>Maintaining</a:t>
          </a:r>
          <a:r>
            <a:rPr lang="cs-CZ" sz="2700" kern="1200" dirty="0"/>
            <a:t> long-term </a:t>
          </a:r>
          <a:r>
            <a:rPr lang="cs-CZ" sz="2700" kern="1200" dirty="0" err="1"/>
            <a:t>relationships</a:t>
          </a:r>
          <a:r>
            <a:rPr lang="cs-CZ" sz="2700" kern="1200" dirty="0"/>
            <a:t> </a:t>
          </a:r>
          <a:r>
            <a:rPr lang="cs-CZ" sz="2700" kern="1200" dirty="0" err="1"/>
            <a:t>with</a:t>
          </a:r>
          <a:r>
            <a:rPr lang="cs-CZ" sz="2700" kern="1200" dirty="0"/>
            <a:t> </a:t>
          </a:r>
          <a:r>
            <a:rPr lang="cs-CZ" sz="2700" kern="1200" dirty="0" err="1"/>
            <a:t>the</a:t>
          </a:r>
          <a:r>
            <a:rPr lang="cs-CZ" sz="2700" kern="1200" dirty="0"/>
            <a:t> </a:t>
          </a:r>
          <a:r>
            <a:rPr lang="cs-CZ" sz="2700" kern="1200" dirty="0" err="1"/>
            <a:t>other</a:t>
          </a:r>
          <a:r>
            <a:rPr lang="cs-CZ" sz="2700" kern="1200" dirty="0"/>
            <a:t> party</a:t>
          </a:r>
          <a:endParaRPr lang="en-US" sz="2700" kern="1200" dirty="0"/>
        </a:p>
      </dsp:txBody>
      <dsp:txXfrm>
        <a:off x="0" y="1961315"/>
        <a:ext cx="5728344" cy="980358"/>
      </dsp:txXfrm>
    </dsp:sp>
    <dsp:sp modelId="{4E9517B8-AB92-466C-9C25-423D64C22490}">
      <dsp:nvSpPr>
        <dsp:cNvPr id="0" name=""/>
        <dsp:cNvSpPr/>
      </dsp:nvSpPr>
      <dsp:spPr>
        <a:xfrm>
          <a:off x="0" y="2941674"/>
          <a:ext cx="572834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17EA89-65B1-4A4C-9DA1-9FC282F16067}">
      <dsp:nvSpPr>
        <dsp:cNvPr id="0" name=""/>
        <dsp:cNvSpPr/>
      </dsp:nvSpPr>
      <dsp:spPr>
        <a:xfrm>
          <a:off x="0" y="2941674"/>
          <a:ext cx="5728344" cy="980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err="1"/>
            <a:t>Control</a:t>
          </a:r>
          <a:r>
            <a:rPr lang="cs-CZ" sz="2700" kern="1200" dirty="0"/>
            <a:t> </a:t>
          </a:r>
          <a:r>
            <a:rPr lang="cs-CZ" sz="2700" kern="1200" dirty="0" err="1"/>
            <a:t>over</a:t>
          </a:r>
          <a:r>
            <a:rPr lang="cs-CZ" sz="2700" kern="1200" dirty="0"/>
            <a:t> </a:t>
          </a:r>
          <a:r>
            <a:rPr lang="cs-CZ" sz="2700" kern="1200" dirty="0" err="1"/>
            <a:t>the</a:t>
          </a:r>
          <a:r>
            <a:rPr lang="cs-CZ" sz="2700" kern="1200" dirty="0"/>
            <a:t> </a:t>
          </a:r>
          <a:r>
            <a:rPr lang="cs-CZ" sz="2700" kern="1200" dirty="0" err="1"/>
            <a:t>final</a:t>
          </a:r>
          <a:r>
            <a:rPr lang="cs-CZ" sz="2700" kern="1200" dirty="0"/>
            <a:t> </a:t>
          </a:r>
          <a:r>
            <a:rPr lang="cs-CZ" sz="2700" kern="1200" dirty="0" err="1"/>
            <a:t>solution</a:t>
          </a:r>
          <a:endParaRPr lang="en-US" sz="2700" b="1" kern="1200" dirty="0"/>
        </a:p>
      </dsp:txBody>
      <dsp:txXfrm>
        <a:off x="0" y="2941674"/>
        <a:ext cx="5728344" cy="980358"/>
      </dsp:txXfrm>
    </dsp:sp>
    <dsp:sp modelId="{FA802762-441B-4720-9142-A4EB00D85B74}">
      <dsp:nvSpPr>
        <dsp:cNvPr id="0" name=""/>
        <dsp:cNvSpPr/>
      </dsp:nvSpPr>
      <dsp:spPr>
        <a:xfrm>
          <a:off x="0" y="3922032"/>
          <a:ext cx="572834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BFE200-93B5-4D94-92BC-375C4418A95B}">
      <dsp:nvSpPr>
        <dsp:cNvPr id="0" name=""/>
        <dsp:cNvSpPr/>
      </dsp:nvSpPr>
      <dsp:spPr>
        <a:xfrm>
          <a:off x="0" y="3922032"/>
          <a:ext cx="5728344" cy="980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b="1" kern="1200" dirty="0" err="1"/>
            <a:t>Private</a:t>
          </a:r>
          <a:r>
            <a:rPr lang="cs-CZ" sz="2700" b="1" kern="1200" dirty="0"/>
            <a:t> </a:t>
          </a:r>
          <a:r>
            <a:rPr lang="cs-CZ" sz="2700" b="1" kern="1200" dirty="0" err="1"/>
            <a:t>proceedings</a:t>
          </a:r>
          <a:r>
            <a:rPr lang="cs-CZ" sz="2700" b="1" kern="1200" dirty="0"/>
            <a:t> </a:t>
          </a:r>
          <a:r>
            <a:rPr lang="cs-CZ" sz="2700" b="0" kern="1200" dirty="0"/>
            <a:t>vs. public in </a:t>
          </a:r>
          <a:r>
            <a:rPr lang="cs-CZ" sz="2700" b="0" kern="1200" dirty="0" err="1"/>
            <a:t>court</a:t>
          </a:r>
          <a:endParaRPr lang="en-US" sz="2700" kern="1200" dirty="0"/>
        </a:p>
      </dsp:txBody>
      <dsp:txXfrm>
        <a:off x="0" y="3922032"/>
        <a:ext cx="5728344" cy="9803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32EED-FA8D-42B7-8DEA-44672D324008}">
      <dsp:nvSpPr>
        <dsp:cNvPr id="0" name=""/>
        <dsp:cNvSpPr/>
      </dsp:nvSpPr>
      <dsp:spPr>
        <a:xfrm>
          <a:off x="0" y="598"/>
          <a:ext cx="5728344" cy="140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53A72-FB9A-46A7-8B83-DF53E59C712B}">
      <dsp:nvSpPr>
        <dsp:cNvPr id="0" name=""/>
        <dsp:cNvSpPr/>
      </dsp:nvSpPr>
      <dsp:spPr>
        <a:xfrm>
          <a:off x="423654" y="315713"/>
          <a:ext cx="770281" cy="770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8E198-BFEA-492C-982F-5122F84FC367}">
      <dsp:nvSpPr>
        <dsp:cNvPr id="0" name=""/>
        <dsp:cNvSpPr/>
      </dsp:nvSpPr>
      <dsp:spPr>
        <a:xfrm>
          <a:off x="1617591" y="598"/>
          <a:ext cx="4110752" cy="140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21" tIns="148221" rIns="148221" bIns="14822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/>
            <a:t>Court</a:t>
          </a:r>
          <a:r>
            <a:rPr lang="cs-CZ" sz="1600" kern="1200" dirty="0"/>
            <a:t> </a:t>
          </a:r>
          <a:r>
            <a:rPr lang="cs-CZ" sz="1600" kern="1200" dirty="0" err="1"/>
            <a:t>proceedings</a:t>
          </a:r>
          <a:r>
            <a:rPr lang="cs-CZ" sz="1600" kern="1200" dirty="0"/>
            <a:t>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269 </a:t>
          </a:r>
          <a:r>
            <a:rPr lang="cs-CZ" sz="1600" kern="1200" dirty="0" err="1"/>
            <a:t>days</a:t>
          </a:r>
          <a:r>
            <a:rPr lang="cs-CZ" sz="1600" kern="1200" dirty="0"/>
            <a:t> in </a:t>
          </a:r>
          <a:r>
            <a:rPr lang="cs-CZ" sz="1600" kern="1200" dirty="0" err="1"/>
            <a:t>the</a:t>
          </a:r>
          <a:r>
            <a:rPr lang="cs-CZ" sz="1600" kern="1200" dirty="0"/>
            <a:t> </a:t>
          </a:r>
          <a:r>
            <a:rPr lang="cs-CZ" sz="1600" kern="1200" dirty="0" err="1"/>
            <a:t>courts</a:t>
          </a:r>
          <a:r>
            <a:rPr lang="cs-CZ" sz="1600" kern="1200" dirty="0"/>
            <a:t> </a:t>
          </a:r>
          <a:r>
            <a:rPr lang="cs-CZ" sz="1600" kern="1200" dirty="0" err="1"/>
            <a:t>of</a:t>
          </a:r>
          <a:r>
            <a:rPr lang="cs-CZ" sz="1600" kern="1200" dirty="0"/>
            <a:t> </a:t>
          </a:r>
          <a:r>
            <a:rPr lang="cs-CZ" sz="1600" kern="1200" dirty="0" err="1"/>
            <a:t>first</a:t>
          </a:r>
          <a:r>
            <a:rPr lang="cs-CZ" sz="1600" kern="1200" dirty="0"/>
            <a:t> instance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978 in second instance </a:t>
          </a:r>
          <a:r>
            <a:rPr lang="cs-CZ" sz="1600" kern="1200" dirty="0" err="1"/>
            <a:t>proceedings</a:t>
          </a:r>
          <a:endParaRPr lang="en-US" sz="1600" kern="1200" dirty="0"/>
        </a:p>
      </dsp:txBody>
      <dsp:txXfrm>
        <a:off x="1617591" y="598"/>
        <a:ext cx="4110752" cy="1400512"/>
      </dsp:txXfrm>
    </dsp:sp>
    <dsp:sp modelId="{45708E4A-4C39-4ABC-B516-09E5FFF7F890}">
      <dsp:nvSpPr>
        <dsp:cNvPr id="0" name=""/>
        <dsp:cNvSpPr/>
      </dsp:nvSpPr>
      <dsp:spPr>
        <a:xfrm>
          <a:off x="0" y="1751238"/>
          <a:ext cx="5728344" cy="140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97CEA-A6BA-4E04-B7F0-F92F30920AE4}">
      <dsp:nvSpPr>
        <dsp:cNvPr id="0" name=""/>
        <dsp:cNvSpPr/>
      </dsp:nvSpPr>
      <dsp:spPr>
        <a:xfrm>
          <a:off x="423654" y="2066354"/>
          <a:ext cx="770281" cy="770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DA40A-D1BA-4373-936B-808054C472DB}">
      <dsp:nvSpPr>
        <dsp:cNvPr id="0" name=""/>
        <dsp:cNvSpPr/>
      </dsp:nvSpPr>
      <dsp:spPr>
        <a:xfrm>
          <a:off x="1617591" y="1751238"/>
          <a:ext cx="4110752" cy="140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21" tIns="148221" rIns="148221" bIns="14822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/>
            <a:t>Arbitration</a:t>
          </a:r>
          <a:r>
            <a:rPr lang="cs-CZ" sz="1600" kern="1200" dirty="0"/>
            <a:t>: 7-9 </a:t>
          </a:r>
          <a:r>
            <a:rPr lang="cs-CZ" sz="1600" kern="1200" dirty="0" err="1"/>
            <a:t>months</a:t>
          </a:r>
          <a:endParaRPr lang="en-US" sz="1600" kern="1200" dirty="0"/>
        </a:p>
      </dsp:txBody>
      <dsp:txXfrm>
        <a:off x="1617591" y="1751238"/>
        <a:ext cx="4110752" cy="1400512"/>
      </dsp:txXfrm>
    </dsp:sp>
    <dsp:sp modelId="{EE60BD22-4128-400B-910E-5694B61EAE9C}">
      <dsp:nvSpPr>
        <dsp:cNvPr id="0" name=""/>
        <dsp:cNvSpPr/>
      </dsp:nvSpPr>
      <dsp:spPr>
        <a:xfrm>
          <a:off x="0" y="3501879"/>
          <a:ext cx="5728344" cy="140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627CA-2D25-4E7C-8A7A-503C273C8A82}">
      <dsp:nvSpPr>
        <dsp:cNvPr id="0" name=""/>
        <dsp:cNvSpPr/>
      </dsp:nvSpPr>
      <dsp:spPr>
        <a:xfrm>
          <a:off x="423654" y="3816994"/>
          <a:ext cx="770281" cy="770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7A607-EF7D-4193-B1FD-8E2FD6AAA598}">
      <dsp:nvSpPr>
        <dsp:cNvPr id="0" name=""/>
        <dsp:cNvSpPr/>
      </dsp:nvSpPr>
      <dsp:spPr>
        <a:xfrm>
          <a:off x="1617591" y="3501879"/>
          <a:ext cx="4110752" cy="140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21" tIns="148221" rIns="148221" bIns="14822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/>
            <a:t>Mediation</a:t>
          </a:r>
          <a:r>
            <a:rPr lang="cs-CZ" sz="1600" kern="1200" dirty="0"/>
            <a:t>: 1-9 </a:t>
          </a:r>
          <a:r>
            <a:rPr lang="cs-CZ" sz="1600" kern="1200" dirty="0" err="1"/>
            <a:t>hours</a:t>
          </a:r>
          <a:endParaRPr lang="en-US" sz="1600" kern="1200" dirty="0"/>
        </a:p>
      </dsp:txBody>
      <dsp:txXfrm>
        <a:off x="1617591" y="3501879"/>
        <a:ext cx="4110752" cy="1400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30528B7-4CE0-4548-BBB7-77F869FE5D02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C95659F-CA1F-431D-AD0B-BDA59FED3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29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5659F-CA1F-431D-AD0B-BDA59FED3FA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52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409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282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95068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3359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341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0568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70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7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7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2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4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9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6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9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012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4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veronikaportes/" TargetMode="External"/><Relationship Id="rId2" Type="http://schemas.openxmlformats.org/officeDocument/2006/relationships/hyperlink" Target="http://www.consensu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instagram.com/mediatorka_veronika" TargetMode="External"/><Relationship Id="rId4" Type="http://schemas.openxmlformats.org/officeDocument/2006/relationships/hyperlink" Target="https://www.facebook.com/consensus.c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466FE0-6562-47BE-A684-5BF5F797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Mediation  </a:t>
            </a:r>
            <a:br>
              <a:rPr lang="en-US" sz="5400" dirty="0"/>
            </a:br>
            <a:r>
              <a:rPr lang="en-US" sz="5400" b="1" dirty="0"/>
              <a:t>When is it better not to go to court?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442B2A-9894-44D0-B493-E276A4508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5056" y="289418"/>
            <a:ext cx="3645273" cy="13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246AC-33A8-8B94-E3E8-42F8DD87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cs-CZ" dirty="0"/>
              <a:t>Mini </a:t>
            </a:r>
            <a:r>
              <a:rPr lang="cs-CZ" dirty="0" err="1"/>
              <a:t>court</a:t>
            </a:r>
            <a:r>
              <a:rPr lang="cs-CZ" dirty="0"/>
              <a:t> trial</a:t>
            </a:r>
          </a:p>
        </p:txBody>
      </p:sp>
      <p:pic>
        <p:nvPicPr>
          <p:cNvPr id="6" name="Obrázek 5" descr="Prázdné židle v boxu na šátku">
            <a:extLst>
              <a:ext uri="{FF2B5EF4-FFF2-40B4-BE49-F238E27FC236}">
                <a16:creationId xmlns:a16="http://schemas.microsoft.com/office/drawing/2014/main" id="{C74A7D0E-E9CE-8E45-1107-6EC170D75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8" r="20073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F55381-1AE5-17FD-E951-641690C51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role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/>
              <a:t>Mini Trial</a:t>
            </a:r>
            <a:endParaRPr lang="cs-CZ"/>
          </a:p>
          <a:p>
            <a:pPr lvl="1">
              <a:lnSpc>
                <a:spcPct val="90000"/>
              </a:lnSpc>
            </a:pPr>
            <a:r>
              <a:rPr lang="cs-CZ" dirty="0"/>
              <a:t>Alex 2 </a:t>
            </a:r>
            <a:r>
              <a:rPr lang="cs-CZ" dirty="0" err="1"/>
              <a:t>minutes</a:t>
            </a:r>
            <a:endParaRPr lang="cs-CZ"/>
          </a:p>
          <a:p>
            <a:pPr lvl="1">
              <a:lnSpc>
                <a:spcPct val="90000"/>
              </a:lnSpc>
            </a:pPr>
            <a:r>
              <a:rPr lang="cs-CZ" dirty="0"/>
              <a:t>Kim 2 </a:t>
            </a:r>
            <a:r>
              <a:rPr lang="cs-CZ" dirty="0" err="1"/>
              <a:t>minutes</a:t>
            </a:r>
            <a:endParaRPr lang="cs-CZ"/>
          </a:p>
          <a:p>
            <a:pPr lvl="1">
              <a:lnSpc>
                <a:spcPct val="90000"/>
              </a:lnSpc>
            </a:pPr>
            <a:r>
              <a:rPr lang="cs-CZ" dirty="0"/>
              <a:t>Sam to </a:t>
            </a:r>
            <a:r>
              <a:rPr lang="cs-CZ" dirty="0" err="1"/>
              <a:t>decide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/>
              <a:t>Sam </a:t>
            </a:r>
            <a:r>
              <a:rPr lang="cs-CZ" dirty="0" err="1"/>
              <a:t>responsible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process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/>
              <a:t>Make </a:t>
            </a:r>
            <a:r>
              <a:rPr lang="cs-CZ" dirty="0" err="1"/>
              <a:t>assumptions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/>
              <a:t>Do not </a:t>
            </a:r>
            <a:r>
              <a:rPr lang="cs-CZ" dirty="0" err="1"/>
              <a:t>invent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facts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448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612BB-4397-5BC8-596A-72B71644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nímek obrazovky, Grafika, text, design&#10;&#10;Popis byl vytvořen automaticky">
            <a:extLst>
              <a:ext uri="{FF2B5EF4-FFF2-40B4-BE49-F238E27FC236}">
                <a16:creationId xmlns:a16="http://schemas.microsoft.com/office/drawing/2014/main" id="{069D8402-3C6B-803F-C60E-8CB47E665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2711" y="325711"/>
            <a:ext cx="6206577" cy="6206577"/>
          </a:xfrm>
        </p:spPr>
      </p:pic>
    </p:spTree>
    <p:extLst>
      <p:ext uri="{BB962C8B-B14F-4D97-AF65-F5344CB8AC3E}">
        <p14:creationId xmlns:p14="http://schemas.microsoft.com/office/powerpoint/2010/main" val="1247123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A8A49-7E18-D3E3-87FA-C00A3F00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Lidská tvář, oblečení, osoba, polibek&#10;&#10;Popis byl vytvořen automaticky">
            <a:extLst>
              <a:ext uri="{FF2B5EF4-FFF2-40B4-BE49-F238E27FC236}">
                <a16:creationId xmlns:a16="http://schemas.microsoft.com/office/drawing/2014/main" id="{CB23F55D-BDC7-62F3-7A96-9EF111CDF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629" y="480179"/>
            <a:ext cx="8904205" cy="5925103"/>
          </a:xfrm>
        </p:spPr>
      </p:pic>
    </p:spTree>
    <p:extLst>
      <p:ext uri="{BB962C8B-B14F-4D97-AF65-F5344CB8AC3E}">
        <p14:creationId xmlns:p14="http://schemas.microsoft.com/office/powerpoint/2010/main" val="233769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38C7D7-C8E9-EBB5-B1FB-66202B6B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2" y="1454964"/>
            <a:ext cx="6261917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Control your tone of voice or your tone of voice will control you.</a:t>
            </a:r>
          </a:p>
        </p:txBody>
      </p:sp>
      <p:pic>
        <p:nvPicPr>
          <p:cNvPr id="6" name="Picture 5" descr="Mic and audio filter">
            <a:extLst>
              <a:ext uri="{FF2B5EF4-FFF2-40B4-BE49-F238E27FC236}">
                <a16:creationId xmlns:a16="http://schemas.microsoft.com/office/drawing/2014/main" id="{3E6F007B-D323-AED0-3D55-199B80DAD9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39" r="22250" b="-1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894E18-DAAA-1180-22D5-08DB888B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Emotions are not only important to our decisions in conflicts, they are the very basis for them.</a:t>
            </a:r>
          </a:p>
        </p:txBody>
      </p:sp>
      <p:pic>
        <p:nvPicPr>
          <p:cNvPr id="5" name="Picture 4" descr="Rychlé poznámky na Veselý obličej">
            <a:extLst>
              <a:ext uri="{FF2B5EF4-FFF2-40B4-BE49-F238E27FC236}">
                <a16:creationId xmlns:a16="http://schemas.microsoft.com/office/drawing/2014/main" id="{224E0E17-E58D-CD7C-C023-1DFA799B1A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442" b="-1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62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94E18-DAAA-1180-22D5-08DB888B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cs-CZ" dirty="0"/>
              <a:t>No </a:t>
            </a:r>
            <a:r>
              <a:rPr lang="cs-CZ" dirty="0" err="1"/>
              <a:t>emotions</a:t>
            </a:r>
            <a:r>
              <a:rPr lang="cs-CZ" dirty="0"/>
              <a:t> = no </a:t>
            </a:r>
            <a:r>
              <a:rPr lang="cs-CZ" dirty="0" err="1"/>
              <a:t>decisions</a:t>
            </a:r>
            <a:endParaRPr lang="cs-CZ" dirty="0"/>
          </a:p>
        </p:txBody>
      </p:sp>
      <p:pic>
        <p:nvPicPr>
          <p:cNvPr id="5" name="Picture 4" descr="Žárovka na žlutém pozadí s načrtnutými paprsky světla a kabelem">
            <a:extLst>
              <a:ext uri="{FF2B5EF4-FFF2-40B4-BE49-F238E27FC236}">
                <a16:creationId xmlns:a16="http://schemas.microsoft.com/office/drawing/2014/main" id="{C8A3C94C-8F24-3249-FD90-70DD325FC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8" r="7090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8B0AD2-4398-70BC-C34F-E2E2873F2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81" y="2438400"/>
            <a:ext cx="4767471" cy="3809999"/>
          </a:xfrm>
        </p:spPr>
        <p:txBody>
          <a:bodyPr>
            <a:normAutofit/>
          </a:bodyPr>
          <a:lstStyle/>
          <a:p>
            <a:r>
              <a:rPr lang="cs-CZ" dirty="0"/>
              <a:t>In </a:t>
            </a:r>
            <a:r>
              <a:rPr lang="cs-CZ" dirty="0" err="1"/>
              <a:t>fact</a:t>
            </a:r>
            <a:r>
              <a:rPr lang="cs-CZ" dirty="0"/>
              <a:t>, </a:t>
            </a:r>
            <a:r>
              <a:rPr lang="cs-CZ" dirty="0" err="1"/>
              <a:t>research</a:t>
            </a:r>
            <a:r>
              <a:rPr lang="cs-CZ" dirty="0"/>
              <a:t> on </a:t>
            </a:r>
            <a:r>
              <a:rPr lang="cs-CZ" dirty="0" err="1"/>
              <a:t>emotions</a:t>
            </a:r>
            <a:r>
              <a:rPr lang="cs-CZ" dirty="0"/>
              <a:t> and </a:t>
            </a:r>
            <a:r>
              <a:rPr lang="cs-CZ" dirty="0" err="1"/>
              <a:t>decision-making</a:t>
            </a:r>
            <a:r>
              <a:rPr lang="cs-CZ" dirty="0"/>
              <a:t> in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severe brain </a:t>
            </a:r>
            <a:r>
              <a:rPr lang="cs-CZ" dirty="0" err="1"/>
              <a:t>injuries</a:t>
            </a:r>
            <a:r>
              <a:rPr lang="cs-CZ" dirty="0"/>
              <a:t> has </a:t>
            </a:r>
            <a:r>
              <a:rPr lang="cs-CZ" dirty="0" err="1"/>
              <a:t>shown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lose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ability</a:t>
            </a:r>
            <a:r>
              <a:rPr lang="cs-CZ" dirty="0"/>
              <a:t> to </a:t>
            </a:r>
            <a:r>
              <a:rPr lang="cs-CZ" dirty="0" err="1"/>
              <a:t>experience</a:t>
            </a:r>
            <a:r>
              <a:rPr lang="cs-CZ" dirty="0"/>
              <a:t> </a:t>
            </a:r>
            <a:r>
              <a:rPr lang="cs-CZ" dirty="0" err="1"/>
              <a:t>emotions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b="1" dirty="0"/>
              <a:t>lose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ability</a:t>
            </a:r>
            <a:r>
              <a:rPr lang="cs-CZ" b="1" dirty="0"/>
              <a:t> to </a:t>
            </a:r>
            <a:r>
              <a:rPr lang="cs-CZ" b="1" dirty="0" err="1"/>
              <a:t>evaluate</a:t>
            </a:r>
            <a:r>
              <a:rPr lang="cs-CZ" b="1" dirty="0"/>
              <a:t> and make </a:t>
            </a:r>
            <a:r>
              <a:rPr lang="cs-CZ" b="1" dirty="0" err="1"/>
              <a:t>important</a:t>
            </a:r>
            <a:r>
              <a:rPr lang="cs-CZ" dirty="0"/>
              <a:t> </a:t>
            </a:r>
            <a:r>
              <a:rPr lang="cs-CZ" dirty="0" err="1"/>
              <a:t>decisions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95569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EA7DDF-45C8-AF23-DA23-C2A6A503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EBEBEB"/>
                </a:solidFill>
              </a:rPr>
              <a:t>When emotions are high, logic is low.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ood human figure">
            <a:extLst>
              <a:ext uri="{FF2B5EF4-FFF2-40B4-BE49-F238E27FC236}">
                <a16:creationId xmlns:a16="http://schemas.microsoft.com/office/drawing/2014/main" id="{5EEF29FA-F784-C15A-C85A-3A1E5C3B04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470" b="-1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12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898D0-D2DF-F694-8599-5D6A10DCEC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2FB3F8-5778-DE2D-C5DB-65E0F7BA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We need emotions in negotiations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9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95CC0-C0B4-4E24-A2D0-BAFDFEA7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err="1"/>
              <a:t>Validate</a:t>
            </a:r>
            <a:r>
              <a:rPr lang="cs-CZ" sz="3600"/>
              <a:t> and </a:t>
            </a:r>
            <a:r>
              <a:rPr lang="cs-CZ" sz="3600" err="1"/>
              <a:t>acknowledge</a:t>
            </a:r>
            <a:r>
              <a:rPr lang="cs-CZ" sz="3600"/>
              <a:t> </a:t>
            </a:r>
            <a:r>
              <a:rPr lang="cs-CZ" sz="3600" err="1"/>
              <a:t>emotions</a:t>
            </a:r>
            <a:endParaRPr lang="cs-CZ" sz="3600"/>
          </a:p>
        </p:txBody>
      </p:sp>
      <p:pic>
        <p:nvPicPr>
          <p:cNvPr id="5" name="Picture 4" descr="Čokoládové lanýže ve tvaru srdce">
            <a:extLst>
              <a:ext uri="{FF2B5EF4-FFF2-40B4-BE49-F238E27FC236}">
                <a16:creationId xmlns:a16="http://schemas.microsoft.com/office/drawing/2014/main" id="{30981DF8-F888-19B9-99AE-86D1E9754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6" r="16825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0A6864-C572-084E-1B03-A908B9676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 err="1"/>
              <a:t>Yours</a:t>
            </a:r>
            <a:r>
              <a:rPr lang="cs-CZ" dirty="0"/>
              <a:t>.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.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 err="1"/>
              <a:t>Acknowledge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you're</a:t>
            </a:r>
            <a:r>
              <a:rPr lang="cs-CZ" dirty="0"/>
              <a:t> feeling </a:t>
            </a:r>
            <a:r>
              <a:rPr lang="cs-CZ" dirty="0" err="1"/>
              <a:t>something</a:t>
            </a:r>
            <a:r>
              <a:rPr lang="cs-CZ" dirty="0"/>
              <a:t>. 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a </a:t>
            </a:r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feel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feel</a:t>
            </a:r>
            <a:r>
              <a:rPr lang="cs-CZ" dirty="0"/>
              <a:t>. 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 dirty="0" err="1"/>
              <a:t>Acknowledge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party has a </a:t>
            </a:r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feel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feel</a:t>
            </a:r>
            <a:r>
              <a:rPr lang="cs-CZ" dirty="0"/>
              <a:t>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45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Picture 4" descr="Kousky puzzle">
            <a:extLst>
              <a:ext uri="{FF2B5EF4-FFF2-40B4-BE49-F238E27FC236}">
                <a16:creationId xmlns:a16="http://schemas.microsoft.com/office/drawing/2014/main" id="{B330DF2D-397E-F80E-B66B-C220741960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103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A9E51AC-2850-2603-4BD1-560952A9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Empathy does not mean agreeing. 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Empathy is the ability to listen even though you don’t agree.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0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1C6FD-6F51-4446-3CFE-5BB867726E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734" r="-1" b="806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4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1765B3-76DB-17CD-5545-740B3714F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rgbClr val="EBEBEB"/>
                </a:solidFill>
              </a:rPr>
              <a:t>Do you make decisions in conflicts without regard to emotions?</a:t>
            </a:r>
          </a:p>
        </p:txBody>
      </p:sp>
    </p:spTree>
    <p:extLst>
      <p:ext uri="{BB962C8B-B14F-4D97-AF65-F5344CB8AC3E}">
        <p14:creationId xmlns:p14="http://schemas.microsoft.com/office/powerpoint/2010/main" val="18605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A6F4C-7B41-5A2F-E334-15DC61DC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 dirty="0"/>
              <a:t>Echo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last 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words</a:t>
            </a:r>
            <a:endParaRPr lang="cs-CZ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8D18BE60-3381-500C-FD05-4F3D9D77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5" r="21550" b="-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3BECD5-3728-55BC-56F4-99211CBE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r>
              <a:rPr lang="cs-CZ" dirty="0"/>
              <a:t>An </a:t>
            </a:r>
            <a:r>
              <a:rPr lang="cs-CZ" dirty="0" err="1"/>
              <a:t>inconspicuous</a:t>
            </a:r>
            <a:r>
              <a:rPr lang="cs-CZ" dirty="0"/>
              <a:t> </a:t>
            </a:r>
            <a:r>
              <a:rPr lang="cs-CZ" dirty="0" err="1"/>
              <a:t>technique</a:t>
            </a:r>
            <a:r>
              <a:rPr lang="cs-CZ" dirty="0"/>
              <a:t> </a:t>
            </a:r>
          </a:p>
          <a:p>
            <a:r>
              <a:rPr lang="cs-CZ" dirty="0" err="1"/>
              <a:t>Repeat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last 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words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speaker's</a:t>
            </a:r>
            <a:r>
              <a:rPr lang="cs-CZ" dirty="0"/>
              <a:t> sentence,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a </a:t>
            </a:r>
            <a:r>
              <a:rPr lang="cs-CZ" dirty="0" err="1"/>
              <a:t>question</a:t>
            </a:r>
            <a:r>
              <a:rPr lang="cs-CZ" dirty="0"/>
              <a:t>.</a:t>
            </a:r>
          </a:p>
          <a:p>
            <a:r>
              <a:rPr lang="cs-CZ" b="1" dirty="0" err="1"/>
              <a:t>Why</a:t>
            </a:r>
            <a:r>
              <a:rPr lang="cs-CZ" b="1" dirty="0"/>
              <a:t> </a:t>
            </a:r>
            <a:r>
              <a:rPr lang="cs-CZ" b="1" dirty="0" err="1"/>
              <a:t>it</a:t>
            </a:r>
            <a:r>
              <a:rPr lang="cs-CZ" b="1" dirty="0"/>
              <a:t> </a:t>
            </a:r>
            <a:r>
              <a:rPr lang="cs-CZ" b="1" dirty="0" err="1"/>
              <a:t>works</a:t>
            </a:r>
            <a:r>
              <a:rPr lang="cs-CZ" dirty="0"/>
              <a:t>: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technique</a:t>
            </a:r>
            <a:r>
              <a:rPr lang="cs-CZ" dirty="0"/>
              <a:t> </a:t>
            </a:r>
            <a:r>
              <a:rPr lang="cs-CZ" dirty="0" err="1"/>
              <a:t>encourages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speaker</a:t>
            </a:r>
            <a:r>
              <a:rPr lang="cs-CZ" dirty="0"/>
              <a:t> to </a:t>
            </a:r>
            <a:r>
              <a:rPr lang="cs-CZ" dirty="0" err="1"/>
              <a:t>continue</a:t>
            </a:r>
            <a:r>
              <a:rPr lang="cs-CZ" dirty="0"/>
              <a:t> and </a:t>
            </a:r>
            <a:r>
              <a:rPr lang="cs-CZ" dirty="0" err="1"/>
              <a:t>clarify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idea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speaker</a:t>
            </a:r>
            <a:r>
              <a:rPr lang="cs-CZ" dirty="0"/>
              <a:t> </a:t>
            </a:r>
            <a:r>
              <a:rPr lang="cs-CZ" dirty="0" err="1"/>
              <a:t>necessarily</a:t>
            </a:r>
            <a:r>
              <a:rPr lang="cs-CZ" dirty="0"/>
              <a:t> </a:t>
            </a:r>
            <a:r>
              <a:rPr lang="cs-CZ" dirty="0" err="1"/>
              <a:t>noticing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are </a:t>
            </a:r>
            <a:r>
              <a:rPr lang="cs-CZ" dirty="0" err="1"/>
              <a:t>asking</a:t>
            </a:r>
            <a:r>
              <a:rPr lang="cs-CZ" dirty="0"/>
              <a:t> </a:t>
            </a:r>
            <a:r>
              <a:rPr lang="cs-CZ" dirty="0" err="1"/>
              <a:t>another</a:t>
            </a:r>
            <a:r>
              <a:rPr lang="cs-CZ" dirty="0"/>
              <a:t> </a:t>
            </a:r>
            <a:r>
              <a:rPr lang="cs-CZ" dirty="0" err="1"/>
              <a:t>question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3597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134759-7720-7090-142B-D2702B29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>
                <a:solidFill>
                  <a:srgbClr val="EBEBEB"/>
                </a:solidFill>
              </a:rPr>
              <a:t>The other person is not the problem.</a:t>
            </a:r>
            <a:br>
              <a:rPr lang="en-US" sz="4500" dirty="0">
                <a:solidFill>
                  <a:srgbClr val="EBEBEB"/>
                </a:solidFill>
              </a:rPr>
            </a:br>
            <a:r>
              <a:rPr lang="en-US" sz="4500" dirty="0">
                <a:solidFill>
                  <a:srgbClr val="EBEBEB"/>
                </a:solidFill>
              </a:rPr>
              <a:t>The problem is the problem.</a:t>
            </a:r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t v šachové partii">
            <a:extLst>
              <a:ext uri="{FF2B5EF4-FFF2-40B4-BE49-F238E27FC236}">
                <a16:creationId xmlns:a16="http://schemas.microsoft.com/office/drawing/2014/main" id="{47D8136B-8E2F-6E32-F8C0-F2DDE44131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37" r="26358" b="2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8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6CFEF8-8A59-3FE4-5327-49499EEC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EBEBEB"/>
                </a:solidFill>
              </a:rPr>
              <a:t>Strong negotiators are curious. </a:t>
            </a:r>
            <a:br>
              <a:rPr lang="en-US" sz="3400" dirty="0">
                <a:solidFill>
                  <a:srgbClr val="EBEBEB"/>
                </a:solidFill>
              </a:rPr>
            </a:br>
            <a:r>
              <a:rPr lang="en-US" sz="3400" dirty="0">
                <a:solidFill>
                  <a:srgbClr val="EBEBEB"/>
                </a:solidFill>
              </a:rPr>
              <a:t/>
            </a:r>
            <a:br>
              <a:rPr lang="en-US" sz="3400" dirty="0">
                <a:solidFill>
                  <a:srgbClr val="EBEBEB"/>
                </a:solidFill>
              </a:rPr>
            </a:br>
            <a:r>
              <a:rPr lang="en-US" sz="3400" dirty="0">
                <a:solidFill>
                  <a:srgbClr val="EBEBEB"/>
                </a:solidFill>
              </a:rPr>
              <a:t>Weak negotiators are </a:t>
            </a:r>
            <a:r>
              <a:rPr lang="en-US" sz="3400" dirty="0" err="1">
                <a:solidFill>
                  <a:srgbClr val="EBEBEB"/>
                </a:solidFill>
              </a:rPr>
              <a:t>agressive</a:t>
            </a:r>
            <a:r>
              <a:rPr lang="en-US" sz="3400" dirty="0">
                <a:solidFill>
                  <a:srgbClr val="EBEBEB"/>
                </a:solidFill>
              </a:rPr>
              <a:t>. 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icroscopic view of cells">
            <a:extLst>
              <a:ext uri="{FF2B5EF4-FFF2-40B4-BE49-F238E27FC236}">
                <a16:creationId xmlns:a16="http://schemas.microsoft.com/office/drawing/2014/main" id="{A848B380-F2F9-6580-FDBF-12BC7267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90" r="6380" b="-1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62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105537-9DAD-A9D1-D8D1-8E3908F4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Ask </a:t>
            </a:r>
            <a:r>
              <a:rPr lang="cs-CZ" b="1">
                <a:solidFill>
                  <a:srgbClr val="EBEBEB"/>
                </a:solidFill>
              </a:rPr>
              <a:t>why</a:t>
            </a:r>
            <a:r>
              <a:rPr lang="cs-CZ">
                <a:solidFill>
                  <a:srgbClr val="EBEBEB"/>
                </a:solidFill>
              </a:rPr>
              <a:t> 3-5 times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1B6BEB-FE53-28B1-F041-969932B33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Three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times</a:t>
            </a:r>
            <a:r>
              <a:rPr lang="cs-CZ" dirty="0">
                <a:solidFill>
                  <a:srgbClr val="FFFFFF"/>
                </a:solidFill>
              </a:rPr>
              <a:t> in a </a:t>
            </a:r>
            <a:r>
              <a:rPr lang="cs-CZ" dirty="0" err="1">
                <a:solidFill>
                  <a:srgbClr val="FFFFFF"/>
                </a:solidFill>
              </a:rPr>
              <a:t>row</a:t>
            </a:r>
            <a:r>
              <a:rPr lang="cs-CZ" dirty="0">
                <a:solidFill>
                  <a:srgbClr val="FFFFFF"/>
                </a:solidFill>
              </a:rPr>
              <a:t>, </a:t>
            </a:r>
            <a:r>
              <a:rPr lang="cs-CZ" dirty="0" err="1">
                <a:solidFill>
                  <a:srgbClr val="FFFFFF"/>
                </a:solidFill>
              </a:rPr>
              <a:t>gently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ask</a:t>
            </a:r>
            <a:r>
              <a:rPr lang="cs-CZ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cs-CZ" dirty="0" err="1">
                <a:solidFill>
                  <a:srgbClr val="FFFFFF"/>
                </a:solidFill>
              </a:rPr>
              <a:t>Why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is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that</a:t>
            </a:r>
            <a:r>
              <a:rPr lang="cs-CZ" dirty="0">
                <a:solidFill>
                  <a:srgbClr val="FFFFFF"/>
                </a:solidFill>
              </a:rPr>
              <a:t>?</a:t>
            </a:r>
          </a:p>
          <a:p>
            <a:pPr lvl="1"/>
            <a:r>
              <a:rPr lang="cs-CZ" dirty="0" err="1">
                <a:solidFill>
                  <a:srgbClr val="FFFFFF"/>
                </a:solidFill>
              </a:rPr>
              <a:t>What</a:t>
            </a:r>
            <a:r>
              <a:rPr lang="cs-CZ" dirty="0">
                <a:solidFill>
                  <a:srgbClr val="FFFFFF"/>
                </a:solidFill>
              </a:rPr>
              <a:t> are </a:t>
            </a:r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reasons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behind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that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for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you</a:t>
            </a:r>
            <a:r>
              <a:rPr lang="cs-CZ" dirty="0">
                <a:solidFill>
                  <a:srgbClr val="FFFFFF"/>
                </a:solidFill>
              </a:rPr>
              <a:t>?</a:t>
            </a:r>
          </a:p>
          <a:p>
            <a:pPr lvl="1"/>
            <a:r>
              <a:rPr lang="cs-CZ" dirty="0" err="1">
                <a:solidFill>
                  <a:srgbClr val="FFFFFF"/>
                </a:solidFill>
              </a:rPr>
              <a:t>Why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is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that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right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way</a:t>
            </a:r>
            <a:r>
              <a:rPr lang="cs-CZ" dirty="0">
                <a:solidFill>
                  <a:srgbClr val="FFFFFF"/>
                </a:solidFill>
              </a:rPr>
              <a:t> to do </a:t>
            </a:r>
            <a:r>
              <a:rPr lang="cs-CZ" dirty="0" err="1">
                <a:solidFill>
                  <a:srgbClr val="FFFFFF"/>
                </a:solidFill>
              </a:rPr>
              <a:t>this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for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you</a:t>
            </a:r>
            <a:r>
              <a:rPr lang="cs-CZ" dirty="0">
                <a:solidFill>
                  <a:srgbClr val="FFFFFF"/>
                </a:solidFill>
              </a:rPr>
              <a:t>?</a:t>
            </a:r>
          </a:p>
          <a:p>
            <a:r>
              <a:rPr lang="cs-CZ" dirty="0" err="1">
                <a:solidFill>
                  <a:srgbClr val="FFFFFF"/>
                </a:solidFill>
              </a:rPr>
              <a:t>This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will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take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you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deeper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into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cause </a:t>
            </a:r>
            <a:r>
              <a:rPr lang="cs-CZ" dirty="0" err="1">
                <a:solidFill>
                  <a:srgbClr val="FFFFFF"/>
                </a:solidFill>
              </a:rPr>
              <a:t>of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conflict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r>
              <a:rPr lang="cs-CZ" dirty="0" err="1">
                <a:solidFill>
                  <a:srgbClr val="FFFFFF"/>
                </a:solidFill>
              </a:rPr>
              <a:t>Encourage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other</a:t>
            </a:r>
            <a:r>
              <a:rPr lang="cs-CZ" dirty="0">
                <a:solidFill>
                  <a:srgbClr val="FFFFFF"/>
                </a:solidFill>
              </a:rPr>
              <a:t> party to </a:t>
            </a:r>
            <a:r>
              <a:rPr lang="cs-CZ" dirty="0" err="1">
                <a:solidFill>
                  <a:srgbClr val="FFFFFF"/>
                </a:solidFill>
              </a:rPr>
              <a:t>think</a:t>
            </a:r>
            <a:r>
              <a:rPr lang="cs-CZ" dirty="0">
                <a:solidFill>
                  <a:srgbClr val="FFFFFF"/>
                </a:solidFill>
              </a:rPr>
              <a:t> more </a:t>
            </a:r>
            <a:r>
              <a:rPr lang="cs-CZ" dirty="0" err="1">
                <a:solidFill>
                  <a:srgbClr val="FFFFFF"/>
                </a:solidFill>
              </a:rPr>
              <a:t>deeply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r>
              <a:rPr lang="cs-CZ" b="1" dirty="0" err="1">
                <a:solidFill>
                  <a:srgbClr val="FFFFFF"/>
                </a:solidFill>
              </a:rPr>
              <a:t>Why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r>
              <a:rPr lang="cs-CZ" b="1" dirty="0" err="1">
                <a:solidFill>
                  <a:srgbClr val="FFFFFF"/>
                </a:solidFill>
              </a:rPr>
              <a:t>it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r>
              <a:rPr lang="cs-CZ" b="1" dirty="0" err="1">
                <a:solidFill>
                  <a:srgbClr val="FFFFFF"/>
                </a:solidFill>
              </a:rPr>
              <a:t>works</a:t>
            </a:r>
            <a:r>
              <a:rPr lang="cs-CZ" dirty="0">
                <a:solidFill>
                  <a:srgbClr val="FFFFFF"/>
                </a:solidFill>
              </a:rPr>
              <a:t>: </a:t>
            </a:r>
            <a:r>
              <a:rPr lang="cs-CZ" dirty="0" err="1">
                <a:solidFill>
                  <a:srgbClr val="FFFFFF"/>
                </a:solidFill>
              </a:rPr>
              <a:t>This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method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helps</a:t>
            </a:r>
            <a:r>
              <a:rPr lang="cs-CZ" dirty="0">
                <a:solidFill>
                  <a:srgbClr val="FFFFFF"/>
                </a:solidFill>
              </a:rPr>
              <a:t> to </a:t>
            </a:r>
            <a:r>
              <a:rPr lang="cs-CZ" dirty="0" err="1">
                <a:solidFill>
                  <a:srgbClr val="FFFFFF"/>
                </a:solidFill>
              </a:rPr>
              <a:t>uncover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hidden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issues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that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may</a:t>
            </a:r>
            <a:r>
              <a:rPr lang="cs-CZ" dirty="0">
                <a:solidFill>
                  <a:srgbClr val="FFFFFF"/>
                </a:solidFill>
              </a:rPr>
              <a:t> not </a:t>
            </a:r>
            <a:r>
              <a:rPr lang="cs-CZ" dirty="0" err="1">
                <a:solidFill>
                  <a:srgbClr val="FFFFFF"/>
                </a:solidFill>
              </a:rPr>
              <a:t>be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obvious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at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first</a:t>
            </a:r>
            <a:r>
              <a:rPr lang="cs-CZ" dirty="0">
                <a:solidFill>
                  <a:srgbClr val="FFFFFF"/>
                </a:solidFill>
              </a:rPr>
              <a:t> glance and </a:t>
            </a:r>
            <a:r>
              <a:rPr lang="cs-CZ" dirty="0" err="1">
                <a:solidFill>
                  <a:srgbClr val="FFFFFF"/>
                </a:solidFill>
              </a:rPr>
              <a:t>thus</a:t>
            </a:r>
            <a:r>
              <a:rPr lang="cs-CZ" dirty="0">
                <a:solidFill>
                  <a:srgbClr val="FFFFFF"/>
                </a:solidFill>
              </a:rPr>
              <a:t> go </a:t>
            </a:r>
            <a:r>
              <a:rPr lang="cs-CZ" dirty="0" err="1">
                <a:solidFill>
                  <a:srgbClr val="FFFFFF"/>
                </a:solidFill>
              </a:rPr>
              <a:t>beyond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surface</a:t>
            </a:r>
            <a:r>
              <a:rPr lang="cs-CZ" dirty="0">
                <a:solidFill>
                  <a:srgbClr val="FFFFFF"/>
                </a:solidFill>
              </a:rPr>
              <a:t> level </a:t>
            </a:r>
            <a:r>
              <a:rPr lang="cs-CZ" dirty="0" err="1">
                <a:solidFill>
                  <a:srgbClr val="FFFFFF"/>
                </a:solidFill>
              </a:rPr>
              <a:t>of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conflict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fferent coloured question marks">
            <a:extLst>
              <a:ext uri="{FF2B5EF4-FFF2-40B4-BE49-F238E27FC236}">
                <a16:creationId xmlns:a16="http://schemas.microsoft.com/office/drawing/2014/main" id="{F8ECAD6A-123A-ADB5-7DCE-E31541D84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3" r="31338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508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04DB81-63C2-EBF0-00DF-F64200D6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rgbClr val="EBEBEB"/>
                </a:solidFill>
              </a:rPr>
              <a:t>If it can't be negotiated,</a:t>
            </a:r>
            <a:br>
              <a:rPr lang="en-US" sz="3700" dirty="0">
                <a:solidFill>
                  <a:srgbClr val="EBEBEB"/>
                </a:solidFill>
              </a:rPr>
            </a:br>
            <a:r>
              <a:rPr lang="en-US" sz="3700" dirty="0">
                <a:solidFill>
                  <a:srgbClr val="EBEBEB"/>
                </a:solidFill>
              </a:rPr>
              <a:t>it can be mediated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uční držení květu">
            <a:extLst>
              <a:ext uri="{FF2B5EF4-FFF2-40B4-BE49-F238E27FC236}">
                <a16:creationId xmlns:a16="http://schemas.microsoft.com/office/drawing/2014/main" id="{C721FE5E-FD99-4732-8D73-EE38C31D8C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81" r="13990" b="-1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786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E5455C94-D1A0-5D35-6F08-6B69060F33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B5B95A2-1A0C-A305-ADAA-0A7737E5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Research shows that even in the event of a failed negotiation, mediation can help resolve the issue.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671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76F5C-48E3-4499-AFDA-3C5C638D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687286"/>
            <a:ext cx="3269463" cy="3978017"/>
          </a:xfrm>
        </p:spPr>
        <p:txBody>
          <a:bodyPr anchor="t">
            <a:normAutofit/>
          </a:bodyPr>
          <a:lstStyle/>
          <a:p>
            <a:r>
              <a:rPr lang="cs-CZ" sz="4400" dirty="0" err="1"/>
              <a:t>When</a:t>
            </a:r>
            <a:r>
              <a:rPr lang="cs-CZ" sz="4400" dirty="0"/>
              <a:t> not to go to </a:t>
            </a:r>
            <a:r>
              <a:rPr lang="cs-CZ" sz="4400" dirty="0" err="1"/>
              <a:t>court</a:t>
            </a:r>
            <a:r>
              <a:rPr lang="cs-CZ" sz="4400" dirty="0"/>
              <a:t>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879E045-2925-43D1-9A28-2B1BE9C78C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090133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1617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6D0D3-533C-4E1D-9387-6D55A6F2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687286"/>
            <a:ext cx="3269463" cy="3978017"/>
          </a:xfrm>
        </p:spPr>
        <p:txBody>
          <a:bodyPr anchor="t">
            <a:normAutofit/>
          </a:bodyPr>
          <a:lstStyle/>
          <a:p>
            <a:r>
              <a:rPr lang="cs-CZ" sz="4400" dirty="0"/>
              <a:t>Speed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C9B68F5-40A7-4E3C-893A-659E5FAEB4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608389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201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87183D-FB90-175C-8B8E-318909EF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>
                <a:solidFill>
                  <a:srgbClr val="EBEBEB"/>
                </a:solidFill>
              </a:rPr>
              <a:t>Mediation lasts for 3 hours. Courts last forever.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55C930F0-4044-13B6-C4FB-BF99F99574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79" r="21497" b="-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369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7CA421-FA2B-47ED-A101-F8BBEBB29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4AB25D-8D07-F0A4-5FFD-DE315E21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The speed of court vs. mediation</a:t>
            </a: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2425D82-CD5E-45A4-9542-70951E59F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1DB897-A621-4D5F-AC81-91199AC437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73AA55-8D37-1BC0-BBAA-F9637A213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955392" y="1078251"/>
            <a:ext cx="6275584" cy="47066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738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13862-B4AA-5276-A4B9-7C440887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here</a:t>
            </a:r>
            <a:endParaRPr lang="cs-CZ" dirty="0"/>
          </a:p>
        </p:txBody>
      </p:sp>
      <p:pic>
        <p:nvPicPr>
          <p:cNvPr id="5" name="Picture 4" descr="Brown wooden bowling pins and bowling ball">
            <a:extLst>
              <a:ext uri="{FF2B5EF4-FFF2-40B4-BE49-F238E27FC236}">
                <a16:creationId xmlns:a16="http://schemas.microsoft.com/office/drawing/2014/main" id="{AB049379-9369-AEDA-AEC8-857BD2DC0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07" r="9208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096C8-E22C-FE20-FA41-8BE959175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81" y="2438400"/>
            <a:ext cx="4767471" cy="3809999"/>
          </a:xfrm>
        </p:spPr>
        <p:txBody>
          <a:bodyPr>
            <a:normAutofit/>
          </a:bodyPr>
          <a:lstStyle/>
          <a:p>
            <a:r>
              <a:rPr lang="cs-CZ" dirty="0" err="1"/>
              <a:t>Mediation</a:t>
            </a:r>
            <a:r>
              <a:rPr lang="cs-CZ" dirty="0"/>
              <a:t> vs. </a:t>
            </a:r>
            <a:r>
              <a:rPr lang="cs-CZ" dirty="0" err="1"/>
              <a:t>Situations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would</a:t>
            </a:r>
            <a:r>
              <a:rPr lang="cs-CZ" dirty="0"/>
              <a:t> not </a:t>
            </a:r>
            <a:r>
              <a:rPr lang="cs-CZ" dirty="0" err="1"/>
              <a:t>expect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to </a:t>
            </a:r>
            <a:r>
              <a:rPr lang="cs-CZ" dirty="0" err="1"/>
              <a:t>work</a:t>
            </a:r>
            <a:endParaRPr lang="cs-CZ" dirty="0"/>
          </a:p>
          <a:p>
            <a:r>
              <a:rPr lang="cs-CZ" dirty="0" err="1"/>
              <a:t>Mediation</a:t>
            </a:r>
            <a:r>
              <a:rPr lang="cs-CZ" dirty="0"/>
              <a:t> vs. </a:t>
            </a:r>
            <a:r>
              <a:rPr lang="cs-CZ" dirty="0" err="1"/>
              <a:t>court</a:t>
            </a:r>
            <a:r>
              <a:rPr lang="cs-CZ" dirty="0"/>
              <a:t> </a:t>
            </a:r>
            <a:r>
              <a:rPr lang="cs-CZ" dirty="0" err="1"/>
              <a:t>proceedings</a:t>
            </a:r>
            <a:endParaRPr lang="cs-CZ" dirty="0"/>
          </a:p>
          <a:p>
            <a:r>
              <a:rPr lang="cs-CZ" dirty="0" err="1"/>
              <a:t>Tools</a:t>
            </a:r>
            <a:r>
              <a:rPr lang="cs-CZ" dirty="0"/>
              <a:t> and </a:t>
            </a:r>
            <a:r>
              <a:rPr lang="cs-CZ" dirty="0" err="1"/>
              <a:t>mindsets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use 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2009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575D3-1A3C-1E14-C5DB-422CA93D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Lidská tvář, oblečení, osoba&#10;&#10;Popis byl vytvořen automaticky">
            <a:extLst>
              <a:ext uri="{FF2B5EF4-FFF2-40B4-BE49-F238E27FC236}">
                <a16:creationId xmlns:a16="http://schemas.microsoft.com/office/drawing/2014/main" id="{092ED097-F2E9-7402-71E2-CB779E9CE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487" y="303292"/>
            <a:ext cx="6285025" cy="6251415"/>
          </a:xfrm>
        </p:spPr>
      </p:pic>
    </p:spTree>
    <p:extLst>
      <p:ext uri="{BB962C8B-B14F-4D97-AF65-F5344CB8AC3E}">
        <p14:creationId xmlns:p14="http://schemas.microsoft.com/office/powerpoint/2010/main" val="2269448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Picture 4" descr="Přední schody a sloupy majestátní městské budovy">
            <a:extLst>
              <a:ext uri="{FF2B5EF4-FFF2-40B4-BE49-F238E27FC236}">
                <a16:creationId xmlns:a16="http://schemas.microsoft.com/office/drawing/2014/main" id="{9D0CC483-DE3E-FA58-0740-427C80CF7E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26" r="-1" b="3068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12BDF9-C416-E5A1-810B-269ECA5B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5"/>
            <a:ext cx="10407602" cy="13178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rgbClr val="EBEBEB"/>
                </a:solidFill>
              </a:rPr>
              <a:t>How much do the court proceedings cost?</a:t>
            </a:r>
          </a:p>
        </p:txBody>
      </p:sp>
    </p:spTree>
    <p:extLst>
      <p:ext uri="{BB962C8B-B14F-4D97-AF65-F5344CB8AC3E}">
        <p14:creationId xmlns:p14="http://schemas.microsoft.com/office/powerpoint/2010/main" val="3762381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EA3F7-4FEA-7CF9-AF0B-B7048EC3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 err="1"/>
              <a:t>Unpaid</a:t>
            </a:r>
            <a:r>
              <a:rPr lang="cs-CZ" dirty="0"/>
              <a:t> </a:t>
            </a:r>
            <a:r>
              <a:rPr lang="cs-CZ" dirty="0" err="1"/>
              <a:t>invoice</a:t>
            </a:r>
            <a:r>
              <a:rPr lang="cs-CZ" dirty="0"/>
              <a:t> 50.000 CZK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8897AEC-15D2-079B-306B-CDDECCEC18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239732"/>
              </p:ext>
            </p:extLst>
          </p:nvPr>
        </p:nvGraphicFramePr>
        <p:xfrm>
          <a:off x="646111" y="2405742"/>
          <a:ext cx="9404352" cy="3709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2176">
                  <a:extLst>
                    <a:ext uri="{9D8B030D-6E8A-4147-A177-3AD203B41FA5}">
                      <a16:colId xmlns:a16="http://schemas.microsoft.com/office/drawing/2014/main" val="267673787"/>
                    </a:ext>
                  </a:extLst>
                </a:gridCol>
                <a:gridCol w="4702176">
                  <a:extLst>
                    <a:ext uri="{9D8B030D-6E8A-4147-A177-3AD203B41FA5}">
                      <a16:colId xmlns:a16="http://schemas.microsoft.com/office/drawing/2014/main" val="3350801676"/>
                    </a:ext>
                  </a:extLst>
                </a:gridCol>
              </a:tblGrid>
              <a:tr h="422896">
                <a:tc>
                  <a:txBody>
                    <a:bodyPr/>
                    <a:lstStyle/>
                    <a:p>
                      <a:r>
                        <a:rPr lang="cs-CZ" sz="1900" dirty="0" err="1"/>
                        <a:t>Total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court</a:t>
                      </a:r>
                      <a:endParaRPr lang="cs-CZ" sz="1900" dirty="0"/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r>
                        <a:rPr lang="cs-CZ" sz="1900" dirty="0"/>
                        <a:t>26 600 CZK (</a:t>
                      </a:r>
                      <a:r>
                        <a:rPr lang="cs-CZ" sz="1900" dirty="0" err="1"/>
                        <a:t>or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also</a:t>
                      </a:r>
                      <a:r>
                        <a:rPr lang="cs-CZ" sz="1900" dirty="0"/>
                        <a:t> 43 600 CZK)</a:t>
                      </a:r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2233138325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r>
                        <a:rPr lang="cs-CZ" sz="1900" dirty="0" err="1"/>
                        <a:t>Court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fee</a:t>
                      </a:r>
                      <a:endParaRPr lang="cs-CZ" sz="1900" dirty="0"/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r>
                        <a:rPr lang="cs-CZ" sz="1900" dirty="0"/>
                        <a:t>2 500 CZK</a:t>
                      </a:r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1933015236"/>
                  </a:ext>
                </a:extLst>
              </a:tr>
              <a:tr h="2152923">
                <a:tc>
                  <a:txBody>
                    <a:bodyPr/>
                    <a:lstStyle/>
                    <a:p>
                      <a:r>
                        <a:rPr lang="cs-CZ" sz="1900" dirty="0" err="1"/>
                        <a:t>Legal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representation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according</a:t>
                      </a:r>
                      <a:r>
                        <a:rPr lang="cs-CZ" sz="1900" dirty="0"/>
                        <a:t> to </a:t>
                      </a:r>
                      <a:r>
                        <a:rPr lang="cs-CZ" sz="1900" dirty="0" err="1"/>
                        <a:t>the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lawyer's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tariff</a:t>
                      </a:r>
                      <a:r>
                        <a:rPr lang="cs-CZ" sz="1900" dirty="0"/>
                        <a:t> </a:t>
                      </a:r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acceptance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representation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notice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legal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analysis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motion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for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initiation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proceedings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participation</a:t>
                      </a:r>
                      <a:r>
                        <a:rPr lang="cs-CZ" sz="1900" dirty="0"/>
                        <a:t> in </a:t>
                      </a:r>
                      <a:r>
                        <a:rPr lang="cs-CZ" sz="1900" dirty="0" err="1"/>
                        <a:t>the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court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hearing</a:t>
                      </a:r>
                      <a:endParaRPr lang="cs-CZ" sz="1900" dirty="0"/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r>
                        <a:rPr lang="cs-CZ" sz="1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24 100 CZK (</a:t>
                      </a:r>
                      <a:r>
                        <a:rPr lang="cs-CZ" sz="19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without</a:t>
                      </a:r>
                      <a:r>
                        <a:rPr lang="cs-CZ" sz="1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VAT)</a:t>
                      </a:r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248207942"/>
                  </a:ext>
                </a:extLst>
              </a:tr>
              <a:tr h="711234">
                <a:tc>
                  <a:txBody>
                    <a:bodyPr/>
                    <a:lstStyle/>
                    <a:p>
                      <a:r>
                        <a:rPr lang="cs-CZ" sz="1900" dirty="0"/>
                        <a:t>(In case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loss</a:t>
                      </a:r>
                      <a:r>
                        <a:rPr lang="cs-CZ" sz="1900" dirty="0"/>
                        <a:t>, </a:t>
                      </a:r>
                      <a:r>
                        <a:rPr lang="cs-CZ" sz="1900" dirty="0" err="1"/>
                        <a:t>legal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representation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the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other</a:t>
                      </a:r>
                      <a:r>
                        <a:rPr lang="cs-CZ" sz="1900" dirty="0"/>
                        <a:t> party)</a:t>
                      </a:r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r>
                        <a:rPr lang="cs-CZ" sz="1900" dirty="0"/>
                        <a:t>17 000 CZK (</a:t>
                      </a:r>
                      <a:r>
                        <a:rPr lang="cs-CZ" sz="1900" dirty="0" err="1"/>
                        <a:t>without</a:t>
                      </a:r>
                      <a:r>
                        <a:rPr lang="cs-CZ" sz="1900" dirty="0"/>
                        <a:t> VAT)</a:t>
                      </a:r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195592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492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EEA3F7-4FEA-7CF9-AF0B-B7048EC3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EBEBEB"/>
                </a:solidFill>
              </a:rPr>
              <a:t>Unpaid</a:t>
            </a:r>
            <a:r>
              <a:rPr lang="cs-CZ" dirty="0">
                <a:solidFill>
                  <a:srgbClr val="EBEBEB"/>
                </a:solidFill>
              </a:rPr>
              <a:t> </a:t>
            </a:r>
            <a:r>
              <a:rPr lang="cs-CZ" dirty="0" err="1">
                <a:solidFill>
                  <a:srgbClr val="EBEBEB"/>
                </a:solidFill>
              </a:rPr>
              <a:t>invoice</a:t>
            </a:r>
            <a:r>
              <a:rPr lang="cs-CZ" dirty="0">
                <a:solidFill>
                  <a:srgbClr val="EBEBEB"/>
                </a:solidFill>
              </a:rPr>
              <a:t> 50.000 CZK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8897AEC-15D2-079B-306B-CDDECCEC18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087397"/>
              </p:ext>
            </p:extLst>
          </p:nvPr>
        </p:nvGraphicFramePr>
        <p:xfrm>
          <a:off x="1653539" y="2778333"/>
          <a:ext cx="8884920" cy="358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3510">
                  <a:extLst>
                    <a:ext uri="{9D8B030D-6E8A-4147-A177-3AD203B41FA5}">
                      <a16:colId xmlns:a16="http://schemas.microsoft.com/office/drawing/2014/main" val="267673787"/>
                    </a:ext>
                  </a:extLst>
                </a:gridCol>
                <a:gridCol w="4931410">
                  <a:extLst>
                    <a:ext uri="{9D8B030D-6E8A-4147-A177-3AD203B41FA5}">
                      <a16:colId xmlns:a16="http://schemas.microsoft.com/office/drawing/2014/main" val="3350801676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r>
                        <a:rPr lang="cs-CZ" sz="3300" dirty="0" err="1"/>
                        <a:t>Total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mediation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cs-CZ" sz="3300" dirty="0"/>
                        <a:t>4 000-12 000 CZK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233138325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cs-CZ" sz="3300" dirty="0" err="1"/>
                        <a:t>Contractual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remuneration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of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the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mediator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cs-CZ" sz="3300" dirty="0"/>
                        <a:t>2 000-4 000 CZK / party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933015236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cs-CZ" sz="3300" dirty="0" err="1"/>
                        <a:t>Legal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representation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cs-CZ" sz="3300" dirty="0"/>
                        <a:t>2 000 CZK / </a:t>
                      </a:r>
                      <a:r>
                        <a:rPr lang="cs-CZ" sz="3300" dirty="0" err="1"/>
                        <a:t>hour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606449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821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EA3F7-4FEA-7CF9-AF0B-B7048EC3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 err="1"/>
              <a:t>Unpaid</a:t>
            </a:r>
            <a:r>
              <a:rPr lang="cs-CZ" dirty="0"/>
              <a:t> </a:t>
            </a:r>
            <a:r>
              <a:rPr lang="cs-CZ" dirty="0" err="1"/>
              <a:t>invoice</a:t>
            </a:r>
            <a:r>
              <a:rPr lang="cs-CZ" dirty="0"/>
              <a:t> 500.000 CZK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8897AEC-15D2-079B-306B-CDDECCEC18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753689"/>
              </p:ext>
            </p:extLst>
          </p:nvPr>
        </p:nvGraphicFramePr>
        <p:xfrm>
          <a:off x="646111" y="2405742"/>
          <a:ext cx="9404352" cy="3709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2176">
                  <a:extLst>
                    <a:ext uri="{9D8B030D-6E8A-4147-A177-3AD203B41FA5}">
                      <a16:colId xmlns:a16="http://schemas.microsoft.com/office/drawing/2014/main" val="267673787"/>
                    </a:ext>
                  </a:extLst>
                </a:gridCol>
                <a:gridCol w="4702176">
                  <a:extLst>
                    <a:ext uri="{9D8B030D-6E8A-4147-A177-3AD203B41FA5}">
                      <a16:colId xmlns:a16="http://schemas.microsoft.com/office/drawing/2014/main" val="3350801676"/>
                    </a:ext>
                  </a:extLst>
                </a:gridCol>
              </a:tblGrid>
              <a:tr h="422896">
                <a:tc>
                  <a:txBody>
                    <a:bodyPr/>
                    <a:lstStyle/>
                    <a:p>
                      <a:r>
                        <a:rPr lang="cs-CZ" sz="1900" dirty="0" err="1"/>
                        <a:t>Total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court</a:t>
                      </a:r>
                      <a:endParaRPr lang="cs-CZ" sz="1900" dirty="0"/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r>
                        <a:rPr lang="cs-CZ" sz="1900" dirty="0"/>
                        <a:t>78 000 CZK (</a:t>
                      </a:r>
                      <a:r>
                        <a:rPr lang="cs-CZ" sz="1900" dirty="0" err="1"/>
                        <a:t>or</a:t>
                      </a:r>
                      <a:r>
                        <a:rPr lang="cs-CZ" sz="1900" dirty="0"/>
                        <a:t> 120 400 CZK)</a:t>
                      </a:r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2233138325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r>
                        <a:rPr lang="cs-CZ" sz="1900" dirty="0" err="1"/>
                        <a:t>Court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fee</a:t>
                      </a:r>
                      <a:endParaRPr lang="cs-CZ" sz="1900" dirty="0"/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r>
                        <a:rPr lang="cs-CZ" sz="1900" dirty="0"/>
                        <a:t>25 000 CZK</a:t>
                      </a:r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1933015236"/>
                  </a:ext>
                </a:extLst>
              </a:tr>
              <a:tr h="2152923">
                <a:tc>
                  <a:txBody>
                    <a:bodyPr/>
                    <a:lstStyle/>
                    <a:p>
                      <a:r>
                        <a:rPr lang="cs-CZ" sz="1900" dirty="0" err="1"/>
                        <a:t>Legal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representation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according</a:t>
                      </a:r>
                      <a:r>
                        <a:rPr lang="cs-CZ" sz="1900" dirty="0"/>
                        <a:t> to </a:t>
                      </a:r>
                      <a:r>
                        <a:rPr lang="cs-CZ" sz="1900" dirty="0" err="1"/>
                        <a:t>the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lawyer's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tariff</a:t>
                      </a:r>
                      <a:r>
                        <a:rPr lang="cs-CZ" sz="1900" dirty="0"/>
                        <a:t> </a:t>
                      </a:r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acceptance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representation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notice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legal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analysis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motion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for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initiation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proceedings</a:t>
                      </a:r>
                      <a:endParaRPr lang="cs-CZ" sz="1900" dirty="0"/>
                    </a:p>
                    <a:p>
                      <a:r>
                        <a:rPr lang="cs-CZ" sz="1900" dirty="0"/>
                        <a:t>- </a:t>
                      </a:r>
                      <a:r>
                        <a:rPr lang="cs-CZ" sz="1900" dirty="0" err="1"/>
                        <a:t>participation</a:t>
                      </a:r>
                      <a:r>
                        <a:rPr lang="cs-CZ" sz="1900" dirty="0"/>
                        <a:t> in </a:t>
                      </a:r>
                      <a:r>
                        <a:rPr lang="cs-CZ" sz="1900" dirty="0" err="1"/>
                        <a:t>the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court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hearing</a:t>
                      </a:r>
                      <a:endParaRPr lang="cs-CZ" sz="1900" dirty="0"/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r>
                        <a:rPr lang="cs-CZ" sz="1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53 000 (</a:t>
                      </a:r>
                      <a:r>
                        <a:rPr lang="cs-CZ" sz="19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without</a:t>
                      </a:r>
                      <a:r>
                        <a:rPr lang="cs-CZ" sz="1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VAT)</a:t>
                      </a:r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248207942"/>
                  </a:ext>
                </a:extLst>
              </a:tr>
              <a:tr h="7112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(In case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loss</a:t>
                      </a:r>
                      <a:r>
                        <a:rPr lang="cs-CZ" sz="1900" dirty="0"/>
                        <a:t>, </a:t>
                      </a:r>
                      <a:r>
                        <a:rPr lang="cs-CZ" sz="1900" dirty="0" err="1"/>
                        <a:t>legal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representation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of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the</a:t>
                      </a:r>
                      <a:r>
                        <a:rPr lang="cs-CZ" sz="1900" dirty="0"/>
                        <a:t> </a:t>
                      </a:r>
                      <a:r>
                        <a:rPr lang="cs-CZ" sz="1900" dirty="0" err="1"/>
                        <a:t>other</a:t>
                      </a:r>
                      <a:r>
                        <a:rPr lang="cs-CZ" sz="1900" dirty="0"/>
                        <a:t> party)</a:t>
                      </a:r>
                    </a:p>
                  </a:txBody>
                  <a:tcPr marL="96113" marR="96113" marT="48056" marB="4805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900" dirty="0"/>
                        <a:t>42 400 CZK (</a:t>
                      </a:r>
                      <a:r>
                        <a:rPr lang="cs-CZ" sz="1900" dirty="0" err="1"/>
                        <a:t>without</a:t>
                      </a:r>
                      <a:r>
                        <a:rPr lang="cs-CZ" sz="1900" dirty="0"/>
                        <a:t> VAT)</a:t>
                      </a:r>
                    </a:p>
                    <a:p>
                      <a:endParaRPr lang="cs-CZ" sz="1900" dirty="0"/>
                    </a:p>
                  </a:txBody>
                  <a:tcPr marL="96113" marR="96113" marT="48056" marB="48056"/>
                </a:tc>
                <a:extLst>
                  <a:ext uri="{0D108BD9-81ED-4DB2-BD59-A6C34878D82A}">
                    <a16:rowId xmlns:a16="http://schemas.microsoft.com/office/drawing/2014/main" val="1245128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69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EEA3F7-4FEA-7CF9-AF0B-B7048EC3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EBEBEB"/>
                </a:solidFill>
              </a:rPr>
              <a:t>Unpaid</a:t>
            </a:r>
            <a:r>
              <a:rPr lang="cs-CZ" dirty="0">
                <a:solidFill>
                  <a:srgbClr val="EBEBEB"/>
                </a:solidFill>
              </a:rPr>
              <a:t> </a:t>
            </a:r>
            <a:r>
              <a:rPr lang="cs-CZ" dirty="0" err="1">
                <a:solidFill>
                  <a:srgbClr val="EBEBEB"/>
                </a:solidFill>
              </a:rPr>
              <a:t>invoice</a:t>
            </a:r>
            <a:r>
              <a:rPr lang="cs-CZ" dirty="0">
                <a:solidFill>
                  <a:srgbClr val="EBEBEB"/>
                </a:solidFill>
              </a:rPr>
              <a:t> 500.000 CZK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8897AEC-15D2-079B-306B-CDDECCEC18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409985"/>
              </p:ext>
            </p:extLst>
          </p:nvPr>
        </p:nvGraphicFramePr>
        <p:xfrm>
          <a:off x="1769955" y="2778333"/>
          <a:ext cx="8652087" cy="358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3510">
                  <a:extLst>
                    <a:ext uri="{9D8B030D-6E8A-4147-A177-3AD203B41FA5}">
                      <a16:colId xmlns:a16="http://schemas.microsoft.com/office/drawing/2014/main" val="267673787"/>
                    </a:ext>
                  </a:extLst>
                </a:gridCol>
                <a:gridCol w="4698577">
                  <a:extLst>
                    <a:ext uri="{9D8B030D-6E8A-4147-A177-3AD203B41FA5}">
                      <a16:colId xmlns:a16="http://schemas.microsoft.com/office/drawing/2014/main" val="3350801676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r>
                        <a:rPr lang="cs-CZ" sz="3300" dirty="0" err="1"/>
                        <a:t>Total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mediation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cs-CZ" sz="3300" dirty="0"/>
                        <a:t>4 000-36 000 CZK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233138325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cs-CZ" sz="3300" dirty="0" err="1"/>
                        <a:t>Contractual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remuneration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of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the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mediator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cs-CZ" sz="3300" dirty="0"/>
                        <a:t>2 000-4 000 CZK/</a:t>
                      </a:r>
                      <a:r>
                        <a:rPr lang="cs-CZ" sz="3300" dirty="0" err="1"/>
                        <a:t>hour</a:t>
                      </a:r>
                      <a:r>
                        <a:rPr lang="cs-CZ" sz="3300" dirty="0"/>
                        <a:t>/party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933015236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cs-CZ" sz="3300" dirty="0" err="1"/>
                        <a:t>Legal</a:t>
                      </a:r>
                      <a:r>
                        <a:rPr lang="cs-CZ" sz="3300" dirty="0"/>
                        <a:t> </a:t>
                      </a:r>
                      <a:r>
                        <a:rPr lang="cs-CZ" sz="3300" dirty="0" err="1"/>
                        <a:t>representation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cs-CZ" sz="3300" dirty="0"/>
                        <a:t>2 000 CZK / </a:t>
                      </a:r>
                      <a:r>
                        <a:rPr lang="cs-CZ" sz="3300" dirty="0" err="1"/>
                        <a:t>hour</a:t>
                      </a:r>
                      <a:endParaRPr lang="cs-CZ" sz="33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606449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5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1F313-E6B0-7340-C92E-1877A507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Lidská tvář, muž, Zprávy&#10;&#10;Popis byl vytvořen automaticky">
            <a:extLst>
              <a:ext uri="{FF2B5EF4-FFF2-40B4-BE49-F238E27FC236}">
                <a16:creationId xmlns:a16="http://schemas.microsoft.com/office/drawing/2014/main" id="{02D04E68-8B0A-83C5-9B12-BCAE63CA4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901" y="135901"/>
            <a:ext cx="6586198" cy="6586198"/>
          </a:xfrm>
        </p:spPr>
      </p:pic>
    </p:spTree>
    <p:extLst>
      <p:ext uri="{BB962C8B-B14F-4D97-AF65-F5344CB8AC3E}">
        <p14:creationId xmlns:p14="http://schemas.microsoft.com/office/powerpoint/2010/main" val="1036158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 toy person in front of two lines of white figures">
            <a:extLst>
              <a:ext uri="{FF2B5EF4-FFF2-40B4-BE49-F238E27FC236}">
                <a16:creationId xmlns:a16="http://schemas.microsoft.com/office/drawing/2014/main" id="{46954081-1660-3FAA-42B8-EDFC0E421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449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43E158-429B-6E2D-2193-81A8F060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GB" dirty="0">
                <a:sym typeface="Arial"/>
              </a:rPr>
              <a:t>Mini Mediation</a:t>
            </a:r>
            <a:endParaRPr lang="cs-CZ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7B9DD-6918-B9AF-75FC-B908DA627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 marL="0" indent="0" defTabSz="1200150" rtl="0">
              <a:spcBef>
                <a:spcPct val="0"/>
              </a:spcBef>
              <a:spcAft>
                <a:spcPct val="3500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Century Gothic" panose="020B0502020202020204"/>
                <a:ea typeface="+mn-ea"/>
                <a:cs typeface="+mn-cs"/>
                <a:sym typeface="Arial"/>
              </a:rPr>
              <a:t>Assume your role (Alex/Sam/Kim)</a:t>
            </a:r>
            <a:endParaRPr lang="en-GB" dirty="0">
              <a:latin typeface="Century Gothic" panose="020B0502020202020204"/>
              <a:ea typeface="+mn-ea"/>
              <a:cs typeface="+mn-cs"/>
            </a:endParaRPr>
          </a:p>
          <a:p>
            <a:pPr marL="0" indent="0" defTabSz="1200150" rtl="0">
              <a:spcBef>
                <a:spcPct val="0"/>
              </a:spcBef>
              <a:spcAft>
                <a:spcPct val="3500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Century Gothic" panose="020B0502020202020204"/>
                <a:ea typeface="+mn-ea"/>
                <a:cs typeface="+mn-cs"/>
                <a:sym typeface="Arial"/>
              </a:rPr>
              <a:t>Together find one or more solutions</a:t>
            </a:r>
            <a:endParaRPr lang="en-GB" dirty="0">
              <a:latin typeface="Century Gothic" panose="020B0502020202020204"/>
              <a:ea typeface="+mn-ea"/>
              <a:cs typeface="+mn-cs"/>
            </a:endParaRPr>
          </a:p>
          <a:p>
            <a:pPr marL="0" indent="0" defTabSz="1200150" rtl="0">
              <a:spcBef>
                <a:spcPct val="0"/>
              </a:spcBef>
              <a:spcAft>
                <a:spcPct val="3500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Century Gothic" panose="020B0502020202020204"/>
                <a:ea typeface="+mn-ea"/>
                <a:cs typeface="+mn-cs"/>
                <a:sym typeface="Arial"/>
              </a:rPr>
              <a:t>Be creative</a:t>
            </a:r>
            <a:endParaRPr lang="en-GB" dirty="0">
              <a:latin typeface="Century Gothic" panose="020B0502020202020204"/>
              <a:ea typeface="+mn-ea"/>
              <a:cs typeface="+mn-cs"/>
            </a:endParaRPr>
          </a:p>
          <a:p>
            <a:pPr marL="0" indent="0" defTabSz="1200150" rtl="0">
              <a:spcBef>
                <a:spcPct val="0"/>
              </a:spcBef>
              <a:spcAft>
                <a:spcPct val="3500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Century Gothic" panose="020B0502020202020204"/>
                <a:ea typeface="+mn-ea"/>
                <a:cs typeface="+mn-cs"/>
                <a:sym typeface="Arial"/>
              </a:rPr>
              <a:t>Make assumptions</a:t>
            </a:r>
            <a:endParaRPr lang="en-GB" dirty="0">
              <a:latin typeface="Century Gothic" panose="020B0502020202020204"/>
              <a:ea typeface="+mn-ea"/>
              <a:cs typeface="+mn-cs"/>
            </a:endParaRPr>
          </a:p>
          <a:p>
            <a:pPr marL="0" indent="0" defTabSz="1200150" rtl="0">
              <a:spcBef>
                <a:spcPct val="0"/>
              </a:spcBef>
              <a:spcAft>
                <a:spcPct val="3500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Century Gothic" panose="020B0502020202020204"/>
                <a:ea typeface="+mn-ea"/>
                <a:cs typeface="+mn-cs"/>
                <a:sym typeface="Arial"/>
              </a:rPr>
              <a:t>Do not invent new facts</a:t>
            </a:r>
            <a:endParaRPr lang="en-GB" dirty="0">
              <a:latin typeface="Century Gothic" panose="020B0502020202020204"/>
              <a:ea typeface="+mn-ea"/>
              <a:cs typeface="+mn-cs"/>
            </a:endParaRPr>
          </a:p>
          <a:p>
            <a:pPr marL="0" indent="0" defTabSz="1200150" rtl="0">
              <a:spcBef>
                <a:spcPct val="0"/>
              </a:spcBef>
              <a:spcAft>
                <a:spcPct val="3500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Century Gothic" panose="020B0502020202020204"/>
                <a:ea typeface="+mn-ea"/>
                <a:cs typeface="+mn-cs"/>
                <a:sym typeface="Arial"/>
              </a:rPr>
              <a:t>5 minutes</a:t>
            </a:r>
            <a:endParaRPr lang="en-GB" dirty="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96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B5DD65-C23A-3D6C-84DD-FD6306F20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rgbClr val="EBEBEB"/>
                </a:solidFill>
              </a:rPr>
              <a:t>Questions?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C1AE0C21-5D12-AA40-3989-19A3409C5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68" r="12919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202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13D002-46AC-4697-A747-C08499412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cs-CZ" sz="4400" dirty="0" err="1">
                <a:solidFill>
                  <a:srgbClr val="EBEBEB"/>
                </a:solidFill>
              </a:rPr>
              <a:t>Thank</a:t>
            </a:r>
            <a:r>
              <a:rPr lang="cs-CZ" sz="4400" dirty="0">
                <a:solidFill>
                  <a:srgbClr val="EBEBEB"/>
                </a:solidFill>
              </a:rPr>
              <a:t> </a:t>
            </a:r>
            <a:r>
              <a:rPr lang="cs-CZ" sz="4400" dirty="0" err="1">
                <a:solidFill>
                  <a:srgbClr val="EBEBEB"/>
                </a:solidFill>
              </a:rPr>
              <a:t>you</a:t>
            </a:r>
            <a:r>
              <a:rPr lang="cs-CZ" sz="4400" dirty="0">
                <a:solidFill>
                  <a:srgbClr val="EBEBEB"/>
                </a:solidFill>
              </a:rPr>
              <a:t> </a:t>
            </a:r>
            <a:r>
              <a:rPr lang="cs-CZ" sz="4400" dirty="0" err="1">
                <a:solidFill>
                  <a:srgbClr val="EBEBEB"/>
                </a:solidFill>
              </a:rPr>
              <a:t>for</a:t>
            </a:r>
            <a:r>
              <a:rPr lang="cs-CZ" sz="4400" dirty="0">
                <a:solidFill>
                  <a:srgbClr val="EBEBEB"/>
                </a:solidFill>
              </a:rPr>
              <a:t> </a:t>
            </a:r>
            <a:r>
              <a:rPr lang="cs-CZ" sz="4400" dirty="0" err="1">
                <a:solidFill>
                  <a:srgbClr val="EBEBEB"/>
                </a:solidFill>
              </a:rPr>
              <a:t>your</a:t>
            </a:r>
            <a:r>
              <a:rPr lang="cs-CZ" sz="4400" dirty="0">
                <a:solidFill>
                  <a:srgbClr val="EBEBEB"/>
                </a:solidFill>
              </a:rPr>
              <a:t> </a:t>
            </a:r>
            <a:r>
              <a:rPr lang="cs-CZ" sz="4400" dirty="0" err="1">
                <a:solidFill>
                  <a:srgbClr val="EBEBEB"/>
                </a:solidFill>
              </a:rPr>
              <a:t>attention</a:t>
            </a:r>
            <a:r>
              <a:rPr lang="cs-CZ" sz="4400" dirty="0">
                <a:solidFill>
                  <a:srgbClr val="EBEBEB"/>
                </a:solidFill>
              </a:rPr>
              <a:t>!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70BE4A8-0611-411F-87A0-F0B9D2A74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452" y="1410458"/>
            <a:ext cx="6495847" cy="2589913"/>
          </a:xfrm>
        </p:spPr>
        <p:txBody>
          <a:bodyPr>
            <a:normAutofit/>
          </a:bodyPr>
          <a:lstStyle/>
          <a:p>
            <a:r>
              <a:rPr lang="cs-CZ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www.consensus.cz</a:t>
            </a:r>
            <a:endParaRPr lang="cs-CZ"/>
          </a:p>
          <a:p>
            <a:r>
              <a:rPr lang="cs-CZ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LI: </a:t>
            </a: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www.linkedin.com/in/veronikaportes/</a:t>
            </a:r>
            <a:endParaRPr lang="cs-CZ"/>
          </a:p>
          <a:p>
            <a:r>
              <a:rPr lang="cs-CZ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FB: </a:t>
            </a: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www.facebook.com/consensus.cz</a:t>
            </a:r>
            <a:endParaRPr lang="cs-CZ"/>
          </a:p>
          <a:p>
            <a:r>
              <a:rPr lang="cs-CZ">
                <a:hlinkClick r:id="rId5"/>
              </a:rPr>
              <a:t>IG: mediatorka_veronika</a:t>
            </a:r>
            <a:r>
              <a:rPr lang="cs-CZ"/>
              <a:t> </a:t>
            </a:r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B6379B-CA1F-4453-AE0D-A7EC0FE494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4" b="64"/>
          <a:stretch/>
        </p:blipFill>
        <p:spPr>
          <a:xfrm>
            <a:off x="5462246" y="4000371"/>
            <a:ext cx="4702403" cy="17846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99745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211C700F-DC7E-477C-4B85-0AC30ED1D9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9091" t="161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24A332-8628-3FC4-056F-A664C048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/>
              <a:t>What to do when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4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0D7AA0-D57F-C5E0-3EC8-6A096275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>
                <a:solidFill>
                  <a:srgbClr val="EBEBEB"/>
                </a:solidFill>
              </a:rPr>
              <a:t>The team you lead is not working to your expectations?</a:t>
            </a:r>
            <a:br>
              <a:rPr lang="en-US" sz="4500">
                <a:solidFill>
                  <a:srgbClr val="EBEBEB"/>
                </a:solidFill>
              </a:rPr>
            </a:br>
            <a:endParaRPr lang="en-US" sz="4500">
              <a:solidFill>
                <a:srgbClr val="EBEBEB"/>
              </a:solidFill>
            </a:endParaRP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kydivers make a formation above the clouds">
            <a:extLst>
              <a:ext uri="{FF2B5EF4-FFF2-40B4-BE49-F238E27FC236}">
                <a16:creationId xmlns:a16="http://schemas.microsoft.com/office/drawing/2014/main" id="{2588921A-210D-BD2A-C257-FB2D378B3D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92" r="23383" b="-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48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8B6945-4027-87B5-CEA5-B68DA35E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2" y="1454964"/>
            <a:ext cx="6261917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/>
              <a:t>Your long-term supplier suddenly stops delivering the quality you need?</a:t>
            </a:r>
            <a:br>
              <a:rPr lang="en-US" sz="4500"/>
            </a:br>
            <a:endParaRPr lang="en-US" sz="4500"/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AA3918FC-2FE9-F9E0-6719-ED69989966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85" r="14305" b="-1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35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E38BCE-03D2-ECDC-A691-6E073161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rgbClr val="EBEBEB"/>
                </a:solidFill>
              </a:rPr>
              <a:t>Are you dissatisfied with the software that the IT company has specially developed for you and does not meet your requirements?</a:t>
            </a:r>
            <a:br>
              <a:rPr lang="en-US" sz="2900" dirty="0">
                <a:solidFill>
                  <a:srgbClr val="EBEBEB"/>
                </a:solidFill>
              </a:rPr>
            </a:br>
            <a:endParaRPr lang="en-US" sz="2900" dirty="0">
              <a:solidFill>
                <a:srgbClr val="EBEBEB"/>
              </a:solidFill>
            </a:endParaRP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2E1529F6-3611-01E2-9165-476ED913DB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49" r="21327" b="-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42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1339B3-B788-4536-9B13-5AFB730F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rgbClr val="EBEBEB"/>
                </a:solidFill>
              </a:rPr>
              <a:t>You and your business partner are no longer on the same page about the future direction of the company?</a:t>
            </a:r>
            <a:br>
              <a:rPr lang="en-US" sz="2600">
                <a:solidFill>
                  <a:srgbClr val="EBEBEB"/>
                </a:solidFill>
              </a:rPr>
            </a:br>
            <a:endParaRPr lang="en-US" sz="2600">
              <a:solidFill>
                <a:srgbClr val="EBEBEB"/>
              </a:solidFill>
            </a:endParaRP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zzle pieces">
            <a:extLst>
              <a:ext uri="{FF2B5EF4-FFF2-40B4-BE49-F238E27FC236}">
                <a16:creationId xmlns:a16="http://schemas.microsoft.com/office/drawing/2014/main" id="{98B30634-4101-DD27-7246-E97C830FFD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86" r="8569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6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BD6A5B-F523-7E22-74EA-7F2BBB17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cs-CZ" dirty="0" err="1"/>
              <a:t>Experience</a:t>
            </a:r>
            <a:endParaRPr lang="cs-CZ" dirty="0"/>
          </a:p>
        </p:txBody>
      </p:sp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7A293D25-1023-D995-7C0D-667394CA0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6" r="19868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2E01D-2DE6-5C20-A967-E40451979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100" err="1"/>
              <a:t>Unpaid</a:t>
            </a:r>
            <a:r>
              <a:rPr lang="cs-CZ" sz="1100"/>
              <a:t> </a:t>
            </a:r>
            <a:r>
              <a:rPr lang="cs-CZ" sz="1100" err="1"/>
              <a:t>invoice</a:t>
            </a:r>
            <a:r>
              <a:rPr lang="cs-CZ" sz="1100"/>
              <a:t> </a:t>
            </a:r>
            <a:r>
              <a:rPr lang="cs-CZ" sz="1100" err="1"/>
              <a:t>for</a:t>
            </a:r>
            <a:r>
              <a:rPr lang="cs-CZ" sz="1100"/>
              <a:t> CZK 24,000</a:t>
            </a:r>
          </a:p>
          <a:p>
            <a:pPr>
              <a:lnSpc>
                <a:spcPct val="90000"/>
              </a:lnSpc>
            </a:pPr>
            <a:r>
              <a:rPr lang="cs-CZ" sz="1100" err="1"/>
              <a:t>Dispute</a:t>
            </a:r>
            <a:r>
              <a:rPr lang="cs-CZ" sz="1100"/>
              <a:t> </a:t>
            </a:r>
            <a:r>
              <a:rPr lang="cs-CZ" sz="1100" err="1"/>
              <a:t>about</a:t>
            </a:r>
            <a:r>
              <a:rPr lang="cs-CZ" sz="1100"/>
              <a:t> </a:t>
            </a:r>
            <a:r>
              <a:rPr lang="cs-CZ" sz="1100" err="1"/>
              <a:t>over</a:t>
            </a:r>
            <a:r>
              <a:rPr lang="cs-CZ" sz="1100"/>
              <a:t> CZK 250,000,000</a:t>
            </a:r>
          </a:p>
          <a:p>
            <a:pPr>
              <a:lnSpc>
                <a:spcPct val="90000"/>
              </a:lnSpc>
            </a:pPr>
            <a:r>
              <a:rPr lang="cs-CZ" sz="1100" err="1"/>
              <a:t>Failure</a:t>
            </a:r>
            <a:r>
              <a:rPr lang="cs-CZ" sz="1100"/>
              <a:t> to hand </a:t>
            </a:r>
            <a:r>
              <a:rPr lang="cs-CZ" sz="1100" err="1"/>
              <a:t>over</a:t>
            </a:r>
            <a:r>
              <a:rPr lang="cs-CZ" sz="1100"/>
              <a:t> </a:t>
            </a:r>
            <a:r>
              <a:rPr lang="cs-CZ" sz="1100" err="1"/>
              <a:t>an</a:t>
            </a:r>
            <a:r>
              <a:rPr lang="cs-CZ" sz="1100"/>
              <a:t> </a:t>
            </a:r>
            <a:r>
              <a:rPr lang="cs-CZ" sz="1100" err="1"/>
              <a:t>affiliate</a:t>
            </a:r>
            <a:r>
              <a:rPr lang="cs-CZ" sz="1100"/>
              <a:t> </a:t>
            </a:r>
            <a:r>
              <a:rPr lang="cs-CZ" sz="1100" err="1"/>
              <a:t>commission</a:t>
            </a:r>
            <a:r>
              <a:rPr lang="cs-CZ" sz="1100"/>
              <a:t> </a:t>
            </a:r>
            <a:r>
              <a:rPr lang="cs-CZ" sz="1100" err="1"/>
              <a:t>system</a:t>
            </a:r>
            <a:endParaRPr lang="cs-CZ" sz="1100"/>
          </a:p>
          <a:p>
            <a:pPr>
              <a:lnSpc>
                <a:spcPct val="90000"/>
              </a:lnSpc>
            </a:pPr>
            <a:r>
              <a:rPr lang="cs-CZ" sz="1100" err="1"/>
              <a:t>Disagreements</a:t>
            </a:r>
            <a:r>
              <a:rPr lang="cs-CZ" sz="1100"/>
              <a:t> </a:t>
            </a:r>
            <a:r>
              <a:rPr lang="cs-CZ" sz="1100" err="1"/>
              <a:t>over</a:t>
            </a:r>
            <a:r>
              <a:rPr lang="cs-CZ" sz="1100"/>
              <a:t> </a:t>
            </a:r>
            <a:r>
              <a:rPr lang="cs-CZ" sz="1100" err="1"/>
              <a:t>order</a:t>
            </a:r>
            <a:r>
              <a:rPr lang="cs-CZ" sz="1100"/>
              <a:t> and </a:t>
            </a:r>
            <a:r>
              <a:rPr lang="cs-CZ" sz="1100" err="1"/>
              <a:t>final</a:t>
            </a:r>
            <a:r>
              <a:rPr lang="cs-CZ" sz="1100"/>
              <a:t> performance </a:t>
            </a:r>
            <a:r>
              <a:rPr lang="cs-CZ" sz="1100" err="1"/>
              <a:t>of</a:t>
            </a:r>
            <a:r>
              <a:rPr lang="cs-CZ" sz="1100"/>
              <a:t> </a:t>
            </a:r>
            <a:r>
              <a:rPr lang="cs-CZ" sz="1100" err="1"/>
              <a:t>websites</a:t>
            </a:r>
            <a:r>
              <a:rPr lang="cs-CZ" sz="1100"/>
              <a:t> and </a:t>
            </a:r>
            <a:r>
              <a:rPr lang="cs-CZ" sz="1100" err="1"/>
              <a:t>social</a:t>
            </a:r>
            <a:r>
              <a:rPr lang="cs-CZ" sz="1100"/>
              <a:t> media</a:t>
            </a:r>
          </a:p>
          <a:p>
            <a:pPr>
              <a:lnSpc>
                <a:spcPct val="90000"/>
              </a:lnSpc>
            </a:pPr>
            <a:r>
              <a:rPr lang="cs-CZ" sz="1100" err="1"/>
              <a:t>Alternate</a:t>
            </a:r>
            <a:r>
              <a:rPr lang="cs-CZ" sz="1100"/>
              <a:t> care </a:t>
            </a:r>
            <a:r>
              <a:rPr lang="cs-CZ" sz="1100" err="1"/>
              <a:t>of</a:t>
            </a:r>
            <a:r>
              <a:rPr lang="cs-CZ" sz="1100"/>
              <a:t> dog and </a:t>
            </a:r>
            <a:r>
              <a:rPr lang="cs-CZ" sz="1100" err="1"/>
              <a:t>turtle</a:t>
            </a:r>
            <a:endParaRPr lang="cs-CZ" sz="1100"/>
          </a:p>
          <a:p>
            <a:pPr>
              <a:lnSpc>
                <a:spcPct val="90000"/>
              </a:lnSpc>
            </a:pPr>
            <a:r>
              <a:rPr lang="cs-CZ" sz="1100" err="1"/>
              <a:t>Trading</a:t>
            </a:r>
            <a:r>
              <a:rPr lang="cs-CZ" sz="1100"/>
              <a:t> </a:t>
            </a:r>
            <a:r>
              <a:rPr lang="cs-CZ" sz="1100" err="1"/>
              <a:t>with</a:t>
            </a:r>
            <a:r>
              <a:rPr lang="cs-CZ" sz="1100"/>
              <a:t> COVID </a:t>
            </a:r>
            <a:r>
              <a:rPr lang="cs-CZ" sz="1100" err="1"/>
              <a:t>tests</a:t>
            </a:r>
            <a:endParaRPr lang="cs-CZ" sz="1100"/>
          </a:p>
          <a:p>
            <a:pPr>
              <a:lnSpc>
                <a:spcPct val="90000"/>
              </a:lnSpc>
            </a:pPr>
            <a:r>
              <a:rPr lang="cs-CZ" sz="1100"/>
              <a:t>Non-</a:t>
            </a:r>
            <a:r>
              <a:rPr lang="cs-CZ" sz="1100" err="1"/>
              <a:t>functioning</a:t>
            </a:r>
            <a:r>
              <a:rPr lang="cs-CZ" sz="1100"/>
              <a:t> </a:t>
            </a:r>
            <a:r>
              <a:rPr lang="cs-CZ" sz="1100" err="1"/>
              <a:t>draining</a:t>
            </a:r>
            <a:r>
              <a:rPr lang="cs-CZ" sz="1100"/>
              <a:t> in </a:t>
            </a:r>
            <a:r>
              <a:rPr lang="cs-CZ" sz="1100" err="1"/>
              <a:t>garages</a:t>
            </a:r>
            <a:r>
              <a:rPr lang="cs-CZ" sz="1100"/>
              <a:t> in a </a:t>
            </a:r>
            <a:r>
              <a:rPr lang="cs-CZ" sz="1100" err="1"/>
              <a:t>complex</a:t>
            </a:r>
            <a:r>
              <a:rPr lang="cs-CZ" sz="1100"/>
              <a:t> </a:t>
            </a:r>
            <a:r>
              <a:rPr lang="cs-CZ" sz="1100" err="1"/>
              <a:t>of</a:t>
            </a:r>
            <a:r>
              <a:rPr lang="cs-CZ" sz="1100"/>
              <a:t> </a:t>
            </a:r>
            <a:r>
              <a:rPr lang="cs-CZ" sz="1100" err="1"/>
              <a:t>several</a:t>
            </a:r>
            <a:r>
              <a:rPr lang="cs-CZ" sz="1100"/>
              <a:t> </a:t>
            </a:r>
            <a:r>
              <a:rPr lang="cs-CZ" sz="1100" err="1"/>
              <a:t>newly</a:t>
            </a:r>
            <a:r>
              <a:rPr lang="cs-CZ" sz="1100"/>
              <a:t> </a:t>
            </a:r>
            <a:r>
              <a:rPr lang="cs-CZ" sz="1100" err="1"/>
              <a:t>constructed</a:t>
            </a:r>
            <a:r>
              <a:rPr lang="cs-CZ" sz="1100"/>
              <a:t> </a:t>
            </a:r>
            <a:r>
              <a:rPr lang="cs-CZ" sz="1100" err="1"/>
              <a:t>buildings</a:t>
            </a:r>
            <a:endParaRPr lang="cs-CZ" sz="1100"/>
          </a:p>
          <a:p>
            <a:pPr>
              <a:lnSpc>
                <a:spcPct val="90000"/>
              </a:lnSpc>
            </a:pPr>
            <a:r>
              <a:rPr lang="cs-CZ" sz="1100"/>
              <a:t>House </a:t>
            </a:r>
            <a:r>
              <a:rPr lang="cs-CZ" sz="1100" err="1"/>
              <a:t>renovations</a:t>
            </a:r>
            <a:endParaRPr lang="cs-CZ" sz="1100"/>
          </a:p>
          <a:p>
            <a:pPr>
              <a:lnSpc>
                <a:spcPct val="90000"/>
              </a:lnSpc>
            </a:pPr>
            <a:r>
              <a:rPr lang="cs-CZ" sz="1100" err="1"/>
              <a:t>Disagreements</a:t>
            </a:r>
            <a:r>
              <a:rPr lang="cs-CZ" sz="1100"/>
              <a:t> </a:t>
            </a:r>
            <a:r>
              <a:rPr lang="cs-CZ" sz="1100" err="1"/>
              <a:t>between</a:t>
            </a:r>
            <a:r>
              <a:rPr lang="cs-CZ" sz="1100"/>
              <a:t> manager and team </a:t>
            </a:r>
            <a:r>
              <a:rPr lang="cs-CZ" sz="1100" err="1"/>
              <a:t>of</a:t>
            </a:r>
            <a:r>
              <a:rPr lang="cs-CZ" sz="1100"/>
              <a:t> </a:t>
            </a:r>
            <a:r>
              <a:rPr lang="cs-CZ" sz="1100" err="1"/>
              <a:t>about</a:t>
            </a:r>
            <a:r>
              <a:rPr lang="cs-CZ" sz="1100"/>
              <a:t> 20 </a:t>
            </a:r>
            <a:r>
              <a:rPr lang="cs-CZ" sz="1100" err="1"/>
              <a:t>people</a:t>
            </a:r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76217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{6EC73FBC-128F-9E40-BB1C-DC05D045C0D9}tf10001062</Template>
  <TotalTime>1825</TotalTime>
  <Words>896</Words>
  <Application>Microsoft Office PowerPoint</Application>
  <PresentationFormat>Širokoúhlá obrazovka</PresentationFormat>
  <Paragraphs>130</Paragraphs>
  <Slides>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Century Gothic</vt:lpstr>
      <vt:lpstr>Wingdings 3</vt:lpstr>
      <vt:lpstr>Ion</vt:lpstr>
      <vt:lpstr>Mediation   When is it better not to go to court?</vt:lpstr>
      <vt:lpstr>Do you make decisions in conflicts without regard to emotions?</vt:lpstr>
      <vt:lpstr>Our goal here</vt:lpstr>
      <vt:lpstr>What to do when</vt:lpstr>
      <vt:lpstr>The team you lead is not working to your expectations? </vt:lpstr>
      <vt:lpstr>Your long-term supplier suddenly stops delivering the quality you need? </vt:lpstr>
      <vt:lpstr>Are you dissatisfied with the software that the IT company has specially developed for you and does not meet your requirements? </vt:lpstr>
      <vt:lpstr>You and your business partner are no longer on the same page about the future direction of the company? </vt:lpstr>
      <vt:lpstr>Experience</vt:lpstr>
      <vt:lpstr>Mini court trial</vt:lpstr>
      <vt:lpstr>Prezentace aplikace PowerPoint</vt:lpstr>
      <vt:lpstr>Prezentace aplikace PowerPoint</vt:lpstr>
      <vt:lpstr>Control your tone of voice or your tone of voice will control you.</vt:lpstr>
      <vt:lpstr>Emotions are not only important to our decisions in conflicts, they are the very basis for them.</vt:lpstr>
      <vt:lpstr>No emotions = no decisions</vt:lpstr>
      <vt:lpstr>When emotions are high, logic is low.</vt:lpstr>
      <vt:lpstr>We need emotions in negotiations</vt:lpstr>
      <vt:lpstr>Validate and acknowledge emotions</vt:lpstr>
      <vt:lpstr>Empathy does not mean agreeing.   Empathy is the ability to listen even though you don’t agree.</vt:lpstr>
      <vt:lpstr>Echo of the last few words</vt:lpstr>
      <vt:lpstr>The other person is not the problem. The problem is the problem.</vt:lpstr>
      <vt:lpstr>Strong negotiators are curious.   Weak negotiators are agressive. </vt:lpstr>
      <vt:lpstr>Ask why 3-5 times</vt:lpstr>
      <vt:lpstr>If it can't be negotiated, it can be mediated</vt:lpstr>
      <vt:lpstr>Research shows that even in the event of a failed negotiation, mediation can help resolve the issue.</vt:lpstr>
      <vt:lpstr>When not to go to court?</vt:lpstr>
      <vt:lpstr>Speed</vt:lpstr>
      <vt:lpstr>Mediation lasts for 3 hours. Courts last forever.</vt:lpstr>
      <vt:lpstr>The speed of court vs. mediation</vt:lpstr>
      <vt:lpstr>Prezentace aplikace PowerPoint</vt:lpstr>
      <vt:lpstr>How much do the court proceedings cost?</vt:lpstr>
      <vt:lpstr>Unpaid invoice 50.000 CZK</vt:lpstr>
      <vt:lpstr>Unpaid invoice 50.000 CZK</vt:lpstr>
      <vt:lpstr>Unpaid invoice 500.000 CZK</vt:lpstr>
      <vt:lpstr>Unpaid invoice 500.000 CZK</vt:lpstr>
      <vt:lpstr>Prezentace aplikace PowerPoint</vt:lpstr>
      <vt:lpstr>Mini Mediation</vt:lpstr>
      <vt:lpstr>Questions?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Řešení obchodních sporů mediací</dc:title>
  <dc:creator>Véronique-Laura Portešová</dc:creator>
  <cp:lastModifiedBy>Uzivatel</cp:lastModifiedBy>
  <cp:revision>91</cp:revision>
  <cp:lastPrinted>2021-03-04T09:01:16Z</cp:lastPrinted>
  <dcterms:created xsi:type="dcterms:W3CDTF">2020-03-30T14:27:55Z</dcterms:created>
  <dcterms:modified xsi:type="dcterms:W3CDTF">2024-04-24T11:54:16Z</dcterms:modified>
</cp:coreProperties>
</file>