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9" r:id="rId3"/>
    <p:sldId id="302" r:id="rId4"/>
    <p:sldId id="332" r:id="rId5"/>
    <p:sldId id="333" r:id="rId6"/>
    <p:sldId id="400" r:id="rId7"/>
    <p:sldId id="328" r:id="rId8"/>
    <p:sldId id="346" r:id="rId9"/>
    <p:sldId id="339" r:id="rId10"/>
    <p:sldId id="351" r:id="rId11"/>
    <p:sldId id="341" r:id="rId12"/>
    <p:sldId id="347" r:id="rId13"/>
    <p:sldId id="363" r:id="rId14"/>
    <p:sldId id="365" r:id="rId15"/>
    <p:sldId id="366" r:id="rId16"/>
    <p:sldId id="401" r:id="rId17"/>
    <p:sldId id="372" r:id="rId18"/>
    <p:sldId id="373" r:id="rId19"/>
    <p:sldId id="374" r:id="rId20"/>
    <p:sldId id="376" r:id="rId21"/>
    <p:sldId id="368" r:id="rId22"/>
    <p:sldId id="370" r:id="rId23"/>
    <p:sldId id="371" r:id="rId24"/>
    <p:sldId id="375" r:id="rId25"/>
    <p:sldId id="377" r:id="rId26"/>
    <p:sldId id="378" r:id="rId27"/>
    <p:sldId id="379" r:id="rId28"/>
    <p:sldId id="380" r:id="rId29"/>
    <p:sldId id="381" r:id="rId30"/>
    <p:sldId id="382" r:id="rId31"/>
    <p:sldId id="383" r:id="rId32"/>
    <p:sldId id="384" r:id="rId33"/>
    <p:sldId id="385" r:id="rId34"/>
    <p:sldId id="386" r:id="rId35"/>
    <p:sldId id="387" r:id="rId36"/>
    <p:sldId id="388" r:id="rId37"/>
    <p:sldId id="389" r:id="rId38"/>
    <p:sldId id="390" r:id="rId39"/>
    <p:sldId id="391" r:id="rId40"/>
    <p:sldId id="369" r:id="rId41"/>
    <p:sldId id="392" r:id="rId42"/>
    <p:sldId id="393" r:id="rId43"/>
    <p:sldId id="394" r:id="rId44"/>
    <p:sldId id="395" r:id="rId45"/>
    <p:sldId id="396" r:id="rId46"/>
    <p:sldId id="397" r:id="rId47"/>
    <p:sldId id="398" r:id="rId48"/>
    <p:sldId id="399" r:id="rId49"/>
    <p:sldId id="402" r:id="rId50"/>
    <p:sldId id="404" r:id="rId51"/>
    <p:sldId id="405" r:id="rId52"/>
    <p:sldId id="406" r:id="rId53"/>
    <p:sldId id="407" r:id="rId54"/>
    <p:sldId id="403" r:id="rId55"/>
    <p:sldId id="353" r:id="rId56"/>
    <p:sldId id="354" r:id="rId5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06F"/>
    <a:srgbClr val="D46D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Handrlica" userId="4de104c0-2ec4-4825-a3d5-43e756992fb2" providerId="ADAL" clId="{07FA8D38-92FD-43BF-AD92-DD8DBFC8175D}"/>
    <pc:docChg chg="delSld">
      <pc:chgData name="Jakub Handrlica" userId="4de104c0-2ec4-4825-a3d5-43e756992fb2" providerId="ADAL" clId="{07FA8D38-92FD-43BF-AD92-DD8DBFC8175D}" dt="2024-11-27T10:16:33.741" v="0" actId="47"/>
      <pc:docMkLst>
        <pc:docMk/>
      </pc:docMkLst>
      <pc:sldChg chg="del">
        <pc:chgData name="Jakub Handrlica" userId="4de104c0-2ec4-4825-a3d5-43e756992fb2" providerId="ADAL" clId="{07FA8D38-92FD-43BF-AD92-DD8DBFC8175D}" dt="2024-11-27T10:16:33.741" v="0" actId="47"/>
        <pc:sldMkLst>
          <pc:docMk/>
          <pc:sldMk cId="1383071346" sldId="32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49C7C75-137C-8740-AF7E-A0CA8C81B3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589D1D9-EB3D-BA43-B86D-FC78CEEED9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78846-E182-754B-85B5-5DC6C0E0B232}" type="datetimeFigureOut">
              <a:rPr lang="cs-CZ" smtClean="0"/>
              <a:pPr/>
              <a:t>27.11.2024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8DBD76B-D8EF-234A-B925-C755A4E963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A51E1D9-5693-E248-A7F6-62F3518D4E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9F2DD-6E06-7947-9893-CF25A37846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975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49AAA-2A3A-5948-93A3-CC8F5D5EEF60}" type="datetimeFigureOut">
              <a:rPr lang="cs-CZ" smtClean="0"/>
              <a:pPr/>
              <a:t>27.11.2024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70365-571F-0149-AE16-289B0CA0405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568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exteriér, obloha, strom, budova&#10;&#10;Popis byl vytvořen automaticky">
            <a:extLst>
              <a:ext uri="{FF2B5EF4-FFF2-40B4-BE49-F238E27FC236}">
                <a16:creationId xmlns:a16="http://schemas.microsoft.com/office/drawing/2014/main" id="{A3921E77-9C50-4C98-B5A6-42BC899115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" r="3752" b="24002"/>
          <a:stretch/>
        </p:blipFill>
        <p:spPr>
          <a:xfrm>
            <a:off x="1" y="-370936"/>
            <a:ext cx="12192000" cy="602123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12FBCAD-9374-4D12-863F-F969F80375CC}"/>
              </a:ext>
            </a:extLst>
          </p:cNvPr>
          <p:cNvSpPr txBox="1"/>
          <p:nvPr userDrawn="1"/>
        </p:nvSpPr>
        <p:spPr>
          <a:xfrm>
            <a:off x="5857460" y="5810429"/>
            <a:ext cx="5924550" cy="885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>
                <a:solidFill>
                  <a:schemeClr val="tx1"/>
                </a:solidFill>
                <a:latin typeface="Gill Sans MT" panose="020B0502020104020203" pitchFamily="34" charset="-18"/>
              </a:rPr>
              <a:t>Univerzita Karlova, Právnická fakulta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1"/>
                </a:solidFill>
                <a:latin typeface="Gill Sans MT" panose="020B0502020104020203" pitchFamily="34" charset="-18"/>
              </a:rPr>
              <a:t>nám. Curieových 901/7, 116 40 Praha 1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1187914D-FBAA-4991-B163-70EBB203AE39}"/>
              </a:ext>
            </a:extLst>
          </p:cNvPr>
          <p:cNvCxnSpPr/>
          <p:nvPr userDrawn="1"/>
        </p:nvCxnSpPr>
        <p:spPr>
          <a:xfrm>
            <a:off x="5372100" y="5762625"/>
            <a:ext cx="0" cy="981075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686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DD871-C166-49EF-BCFA-2A0B356ED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6208F7C-A4C6-4AED-9A7F-B9D40F31A0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22D2138-F5D1-449E-958D-A06C88CF1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CCEF56-3649-428A-932C-2724F333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A23600-3E42-4B1C-80C8-11B1D947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82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F746F-933B-4E12-808E-EB81E8792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9BFF3C3-76F0-4FE0-9A11-723907B1CD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CE00F3-4A45-489E-9DF1-9D82686A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24D3AA-6A76-4616-9473-6E1C4EFCC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874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1C8559A-92D7-4287-A491-CF4CE96BC4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2E83513-BAC1-4CE6-92FC-04316D258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C437C0-1F8E-49DF-8B84-1684307D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9F3ADA-215C-4F9B-B149-FAE5FAB3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30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74341F-6859-4C3E-9B49-8654790058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03504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33EA24-ED66-4D62-8405-1817BF60F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044827"/>
            <a:ext cx="9144000" cy="165576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Podtitul, název katedry apod.</a:t>
            </a:r>
          </a:p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C0F702-A3BA-40DA-8A35-7F47B0482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CFC0215-5FA9-48C5-B76A-B863D5CF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318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3FE012-DFAF-491C-9CCE-C9F0F480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3E194C-4BB7-404D-B4F2-EACE5DB1E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A46BFF-1914-476B-8CD1-53EF5C0CE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D6B0E8-CE9B-41E6-BE93-B69C7A99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6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4DBAD8-3CC7-4563-971E-4D4F861AA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4557EE-42A3-4375-85F6-6946CCFA7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16B916-0389-4948-A07E-6E45A5C9D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16C3DA-AB28-4C68-B353-62F210FD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70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9A55A-1A53-4BBB-8222-A507275C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E971D2-D61A-4BC2-846A-58C9BBA54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E6C1AC-3A57-4A04-B4D2-47049C28C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668CF6-D7A8-4C79-A03B-5EFB11ED6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59A8147-2030-4614-A9D5-084AD2C3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13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D4C5A0-7576-46A1-90B3-7F1EEB3B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6BAE4F-A05B-416B-94B0-44965DB26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5693F1-9B8D-4FA8-80E3-2A33E4A31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F403B9F-F39F-481F-A89E-34C3D6F21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32B435-2574-4918-9386-597345849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085A077-77CF-49DE-9711-09AC7568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EAF3D90-4E18-4B4C-B0D9-82A110CD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44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172A4-F95A-438D-A1A1-2B85A17A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CD59FD6-EDA2-4FCA-8F21-1B81CA66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041D52-2C95-446E-98E2-713A64B0B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77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42CB126-0867-487F-B98A-C2DA9AB48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D85B3F-B6D1-4D64-9DEB-9503D0E9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86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B5BAC-DE39-4C8C-8B48-3067D9CB0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3488A2-C9EE-4C31-97E7-303B3DB18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7DF73C-4085-497E-B813-BFC7195C0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A61BDF-EC78-46A6-8228-29BE72E0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81ECA0E-4D35-43DF-A21F-A7BD9D8E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56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65F79AA-9FA1-4859-9A83-5B6C64894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64107B8-7111-4D0B-885D-F035ACBEA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9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8CB009-14EF-4507-8073-BDD57CF9B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D5DCB5-0FA9-4D4D-9EA2-3A93F3BE6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-18"/>
              </a:defRPr>
            </a:lvl1pPr>
          </a:lstStyle>
          <a:p>
            <a:fld id="{55198495-D922-4C84-9C05-B0CB6B9CE97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F413AC6C-3CC2-4395-B1A6-D26662619244}"/>
              </a:ext>
            </a:extLst>
          </p:cNvPr>
          <p:cNvSpPr/>
          <p:nvPr userDrawn="1"/>
        </p:nvSpPr>
        <p:spPr>
          <a:xfrm flipV="1">
            <a:off x="246000" y="5619162"/>
            <a:ext cx="11700000" cy="21600"/>
          </a:xfrm>
          <a:prstGeom prst="rect">
            <a:avLst/>
          </a:prstGeom>
          <a:solidFill>
            <a:srgbClr val="CD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9E0545A6-DB51-4E6A-9DEA-5B3EFA0EDB7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9328" y="5868786"/>
            <a:ext cx="2590276" cy="86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2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Gill Sans MT" panose="020B0502020104020203" pitchFamily="34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ill Sans MT" panose="020B0502020104020203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318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Pravidla pro službu a odpočinek členů posádek letadel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Pravidla pro službu a odpočinek členů posádek letadel</a:t>
            </a:r>
          </a:p>
          <a:p>
            <a:pPr lvl="2"/>
            <a:r>
              <a:rPr lang="cs-CZ" dirty="0"/>
              <a:t>ČR: </a:t>
            </a:r>
            <a:r>
              <a:rPr lang="pt-BR" dirty="0"/>
              <a:t>§ 22a zákona o civilním letectví</a:t>
            </a:r>
            <a:r>
              <a:rPr lang="cs-CZ" dirty="0"/>
              <a:t>:</a:t>
            </a:r>
            <a:r>
              <a:rPr lang="pt-BR" dirty="0"/>
              <a:t> </a:t>
            </a:r>
            <a:endParaRPr lang="cs-CZ" dirty="0"/>
          </a:p>
          <a:p>
            <a:pPr lvl="4"/>
            <a:r>
              <a:rPr lang="cs-CZ" dirty="0"/>
              <a:t>Povinnost leteckých dopravců a provozovatelů leteckých prací, zavést tzv. bezpečnostní letovou normu (schválení ÚCL)</a:t>
            </a:r>
          </a:p>
          <a:p>
            <a:pPr lvl="4"/>
            <a:r>
              <a:rPr lang="cs-CZ" dirty="0"/>
              <a:t>„</a:t>
            </a:r>
            <a:r>
              <a:rPr lang="cs-CZ" i="1" dirty="0"/>
              <a:t>určení maximální doby ve službě, doby letové služby, doby letu, minimální požadavky na odpočinek včetně odpočinku při překračování více časových pásem, principy dělené služby, principy pro použití zesílené a zdvojené posádky a pravidla pro určování letové zálohy členů posádek letadel</a:t>
            </a:r>
            <a:r>
              <a:rPr lang="cs-CZ" dirty="0"/>
              <a:t>“</a:t>
            </a:r>
          </a:p>
          <a:p>
            <a:pPr lvl="4"/>
            <a:r>
              <a:rPr lang="cs-CZ" dirty="0">
                <a:solidFill>
                  <a:srgbClr val="FF0000"/>
                </a:solidFill>
              </a:rPr>
              <a:t>vyhláška č. 466/2006 Sb. </a:t>
            </a:r>
            <a:r>
              <a:rPr lang="cs-CZ" dirty="0"/>
              <a:t>o bezpečnostní letové normě</a:t>
            </a:r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2835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Pravidla pro službu a odpočinek členů posádek letadel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Pravidla pro:</a:t>
            </a:r>
          </a:p>
          <a:p>
            <a:pPr lvl="2"/>
            <a:r>
              <a:rPr lang="cs-CZ" sz="2400" dirty="0"/>
              <a:t>maximální doba ve službě</a:t>
            </a:r>
          </a:p>
          <a:p>
            <a:pPr lvl="2"/>
            <a:r>
              <a:rPr lang="cs-CZ" sz="2400" dirty="0"/>
              <a:t>maximální doba letové služby a doba let</a:t>
            </a:r>
          </a:p>
          <a:p>
            <a:pPr lvl="2"/>
            <a:r>
              <a:rPr lang="cs-CZ" sz="2400" dirty="0"/>
              <a:t>minimální požadavky na odpočinek včetně odpočinku při překračování více časových pásem </a:t>
            </a:r>
          </a:p>
          <a:p>
            <a:pPr lvl="2"/>
            <a:r>
              <a:rPr lang="cs-CZ" sz="2400" dirty="0"/>
              <a:t>principy dělené služby</a:t>
            </a:r>
          </a:p>
          <a:p>
            <a:pPr lvl="2"/>
            <a:r>
              <a:rPr lang="cs-CZ" sz="2400" dirty="0"/>
              <a:t>principy pro použití zesílené a zdvojené posádky</a:t>
            </a:r>
          </a:p>
          <a:p>
            <a:pPr lvl="2"/>
            <a:r>
              <a:rPr lang="cs-CZ" sz="2400" dirty="0"/>
              <a:t>určování letové zálohy členů posádek letadel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045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Pravidla pro službu a odpočinek členů posádek letadel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u="sng" dirty="0"/>
              <a:t>doba letu nepřekročí 280 hodin v průběhu 90 kalendářních dnů po sobě jdoucích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779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Pravidla pro službu a odpočinek členů posádek letadel</a:t>
            </a:r>
            <a:endParaRPr lang="en-GB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§ 23</a:t>
            </a:r>
          </a:p>
          <a:p>
            <a:pPr lvl="1"/>
            <a:r>
              <a:rPr lang="cs-CZ" sz="3000" dirty="0"/>
              <a:t>Provozovatel letecké záchranné služby zajistí, aby celková doba letu všech letů pro člena posádky vrtulníku nepřekročila:</a:t>
            </a:r>
          </a:p>
          <a:p>
            <a:pPr lvl="3"/>
            <a:r>
              <a:rPr lang="cs-CZ" sz="3000" dirty="0"/>
              <a:t>a) 7 hodin v průběhu dvaceti čtyř hodin po sobě jdoucích,</a:t>
            </a:r>
          </a:p>
          <a:p>
            <a:pPr lvl="3"/>
            <a:r>
              <a:rPr lang="cs-CZ" sz="3000" dirty="0"/>
              <a:t>b) 90 hodin v průběhu dvaceti osmi kalendářních dní po sobě jdoucích,</a:t>
            </a:r>
          </a:p>
          <a:p>
            <a:pPr lvl="3"/>
            <a:r>
              <a:rPr lang="cs-CZ" sz="3000" dirty="0"/>
              <a:t>c) 900 hodin v průběhu dvanácti kalendářních měsíců po sobě jdoucích.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269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Pravidla pro službu a odpočinek členů posádek letadel</a:t>
            </a:r>
            <a:endParaRPr lang="en-GB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3690933"/>
          </a:xfrm>
        </p:spPr>
        <p:txBody>
          <a:bodyPr>
            <a:normAutofit fontScale="92500" lnSpcReduction="20000"/>
          </a:bodyPr>
          <a:lstStyle/>
          <a:p>
            <a:r>
              <a:rPr lang="cs-CZ" sz="3000" dirty="0"/>
              <a:t>§ 16</a:t>
            </a:r>
          </a:p>
          <a:p>
            <a:pPr lvl="1"/>
            <a:r>
              <a:rPr lang="cs-CZ" sz="3000" dirty="0"/>
              <a:t>Letecký dopravce nebo provozovatel leteckých prací zajistí, aby celková doba služby člena posádky vrtulníku nebo letadla nepřekročila</a:t>
            </a:r>
          </a:p>
          <a:p>
            <a:pPr lvl="3"/>
            <a:r>
              <a:rPr lang="cs-CZ" sz="3000" b="1" dirty="0"/>
              <a:t>a)</a:t>
            </a:r>
            <a:r>
              <a:rPr lang="cs-CZ" sz="3000" dirty="0"/>
              <a:t> 60 hodin v průběhu sedmi kalendářních dnů po sobě jdoucích,</a:t>
            </a:r>
          </a:p>
          <a:p>
            <a:pPr lvl="3"/>
            <a:r>
              <a:rPr lang="cs-CZ" sz="3000" b="1" dirty="0"/>
              <a:t>b)</a:t>
            </a:r>
            <a:r>
              <a:rPr lang="cs-CZ" sz="3000" dirty="0"/>
              <a:t> 190 hodin v průběhu dvaceti osmi kalendářních dnů po sobě jdoucích,</a:t>
            </a:r>
          </a:p>
          <a:p>
            <a:pPr lvl="3"/>
            <a:r>
              <a:rPr lang="cs-CZ" sz="3000" b="1" dirty="0"/>
              <a:t>c)</a:t>
            </a:r>
            <a:r>
              <a:rPr lang="cs-CZ" sz="3000" dirty="0"/>
              <a:t> 1800 hodin v průběhu dvanácti kalendářních měsíců po sobě jdoucích.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727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3E309F-4462-1A26-61AC-621D3CD61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Provozní bezpečnost – přestupky a správní delikty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8CB404-5A13-041C-CB1C-5A059E4EE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/>
              <a:t>Přestupky a správní delikty v oblasti způsobilosti věcí a osob:</a:t>
            </a:r>
          </a:p>
          <a:p>
            <a:pPr lvl="2"/>
            <a:r>
              <a:rPr lang="cs-CZ" sz="2000" dirty="0"/>
              <a:t>FO:</a:t>
            </a:r>
          </a:p>
          <a:p>
            <a:pPr lvl="3"/>
            <a:r>
              <a:rPr lang="cs-CZ" sz="1500" dirty="0"/>
              <a:t>nepředá na žádost Úřadu požadované údaje o technickém a provozním stavu letadel,</a:t>
            </a:r>
          </a:p>
          <a:p>
            <a:pPr lvl="3"/>
            <a:r>
              <a:rPr lang="cs-CZ" sz="1500" dirty="0"/>
              <a:t>používá v civilním letectví výrobky, letadlové části nebo zařízení nebo letecká pozemní zařízení bez platného osvědčení,</a:t>
            </a:r>
          </a:p>
          <a:p>
            <a:pPr lvl="3"/>
            <a:r>
              <a:rPr lang="cs-CZ" sz="1500" b="1" dirty="0">
                <a:solidFill>
                  <a:srgbClr val="FF0000"/>
                </a:solidFill>
              </a:rPr>
              <a:t>vykonává činnost leteckého personálu bez platného průkazu způsobilosti,</a:t>
            </a:r>
          </a:p>
          <a:p>
            <a:pPr lvl="3"/>
            <a:r>
              <a:rPr lang="cs-CZ" sz="1500" b="1" dirty="0">
                <a:solidFill>
                  <a:srgbClr val="FF0000"/>
                </a:solidFill>
              </a:rPr>
              <a:t>vykonává činnost leteckého personálu přesto, že ví o nemoci nebo o takových změnách zdravotního stavu, které omezují nebo vylučují výkon této činnosti,</a:t>
            </a:r>
          </a:p>
          <a:p>
            <a:pPr lvl="3"/>
            <a:r>
              <a:rPr lang="cs-CZ" sz="1500" dirty="0"/>
              <a:t>zřídí zařízení nebo provádí činnost v ochranném pásmu letecké stavby bez souhlasu Úřadu,</a:t>
            </a:r>
          </a:p>
          <a:p>
            <a:pPr lvl="3"/>
            <a:r>
              <a:rPr lang="cs-CZ" sz="1500" dirty="0"/>
              <a:t>umístí stavbu nebo zařízení mimo ochranná pásma </a:t>
            </a:r>
          </a:p>
          <a:p>
            <a:pPr lvl="3"/>
            <a:r>
              <a:rPr lang="cs-CZ" sz="1500" b="1" dirty="0">
                <a:solidFill>
                  <a:srgbClr val="FF0000"/>
                </a:solidFill>
              </a:rPr>
              <a:t>nesplní příkaz velitele letadla k zajištění bezpečného provedení letu,</a:t>
            </a:r>
          </a:p>
          <a:p>
            <a:pPr lvl="3"/>
            <a:r>
              <a:rPr lang="cs-CZ" sz="1500" dirty="0"/>
              <a:t>provozuje letecké veřejné vystoupení bez souhlasu,</a:t>
            </a:r>
          </a:p>
          <a:p>
            <a:pPr lvl="3"/>
            <a:r>
              <a:rPr lang="cs-CZ" sz="1500" dirty="0"/>
              <a:t>jako provozovatel letadla nebo sportovního létajícího zařízení neudržuje letovou způsobilost nebo nepodrobuje letadlo nebo sportovní létající zařízení pravidelným kontrolám</a:t>
            </a:r>
            <a:endParaRPr lang="cs-CZ" sz="2000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7FE29C4-6728-213F-92E6-F6EE9D952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145D5B-2F7D-83E3-4382-B0C848C2E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208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66587-4D40-C09B-CFD8-868D85626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2252216-1778-2E5A-5E26-84EA586DE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/>
          <a:p>
            <a:r>
              <a:rPr lang="cs-CZ" dirty="0"/>
              <a:t>Letecké (letové) služby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B50D75E-6BBF-A4AA-460B-2E659F51A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AC0D43D7-E577-76A0-0938-B10274F87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E1D7164-DF26-E8E5-F917-035D09C6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5198495-D922-4C84-9C05-B0CB6B9CE971}" type="slidenum">
              <a:rPr lang="cs-CZ" smtClean="0"/>
              <a:pPr>
                <a:spcAft>
                  <a:spcPts val="600"/>
                </a:spcAft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728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BCE669-4D71-17EF-D600-AC6B19282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Poskytování letových služeb – </a:t>
            </a:r>
            <a:r>
              <a:rPr lang="cs-CZ" dirty="0"/>
              <a:t>mezinárod</a:t>
            </a:r>
            <a:r>
              <a:rPr lang="cs-CZ" sz="4400" dirty="0"/>
              <a:t>ní úprava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AFF480-3F23-0351-994B-85028E517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Princip svrchovanosti nad vzdušným prostorem -&gt; </a:t>
            </a:r>
            <a:r>
              <a:rPr lang="cs-CZ" i="1" dirty="0"/>
              <a:t>povinnost náležitě dbáti bezpečnosti létání civilních letadel  přijímáním předpisů pro svá státní letadla a učinit opatření, aby bylo zajištěno, že každé letadlo </a:t>
            </a:r>
            <a:r>
              <a:rPr lang="cs-CZ" i="1" u="sng" dirty="0"/>
              <a:t>letící nad jeho územím </a:t>
            </a:r>
            <a:r>
              <a:rPr lang="cs-CZ" i="1" dirty="0"/>
              <a:t>nebo pohybující se na jeho území, jakož i každé letadlo, jež </a:t>
            </a:r>
            <a:r>
              <a:rPr lang="cs-CZ" i="1" u="sng" dirty="0"/>
              <a:t>nese značku jeho státní příslušnosti</a:t>
            </a:r>
            <a:r>
              <a:rPr lang="cs-CZ" i="1" dirty="0"/>
              <a:t>, ať se nachází kdekoliv, se podrobí platným tam pravidlům a předpisům, které se týkají letu a pohybu letadel </a:t>
            </a:r>
            <a:r>
              <a:rPr lang="cs-CZ" dirty="0"/>
              <a:t>(</a:t>
            </a:r>
            <a:r>
              <a:rPr lang="cs-CZ" dirty="0" err="1"/>
              <a:t>ChÚ</a:t>
            </a:r>
            <a:r>
              <a:rPr lang="cs-CZ" dirty="0"/>
              <a:t> – čl. 3)</a:t>
            </a:r>
          </a:p>
          <a:p>
            <a:r>
              <a:rPr lang="cs-CZ" dirty="0"/>
              <a:t>Kategorie:</a:t>
            </a:r>
          </a:p>
          <a:p>
            <a:pPr lvl="2"/>
            <a:r>
              <a:rPr lang="cs-CZ" dirty="0"/>
              <a:t>služby řízení letového provozu</a:t>
            </a:r>
          </a:p>
          <a:p>
            <a:pPr lvl="2"/>
            <a:r>
              <a:rPr lang="cs-CZ" dirty="0"/>
              <a:t>letové informační služby </a:t>
            </a:r>
          </a:p>
          <a:p>
            <a:pPr lvl="2"/>
            <a:r>
              <a:rPr lang="cs-CZ" dirty="0"/>
              <a:t>pohotovostní služby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1D0D87F-6636-2248-8986-8ABD85AA6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94A67F2-50BC-9AE4-F751-7383E4F8A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79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4F7DDA-D6F5-5556-0E3B-2B5C2C187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Poskytování letových služeb – </a:t>
            </a:r>
            <a:r>
              <a:rPr lang="cs-CZ" dirty="0"/>
              <a:t>mezinárod</a:t>
            </a:r>
            <a:r>
              <a:rPr lang="cs-CZ" sz="4400" dirty="0"/>
              <a:t>ní úprava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596270-8EF3-96A2-7107-5C060ADDE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Chicagská úmluva:</a:t>
            </a:r>
          </a:p>
          <a:p>
            <a:pPr lvl="1"/>
            <a:r>
              <a:rPr lang="cs-CZ" sz="2900" dirty="0"/>
              <a:t>Článek 28 - Pomocná letecká zařízení a </a:t>
            </a:r>
            <a:r>
              <a:rPr lang="cs-CZ" sz="2900" dirty="0" err="1"/>
              <a:t>normalisační</a:t>
            </a:r>
            <a:r>
              <a:rPr lang="cs-CZ" sz="2900" dirty="0"/>
              <a:t> soustavy.</a:t>
            </a:r>
          </a:p>
          <a:p>
            <a:pPr marL="0" indent="0">
              <a:buNone/>
            </a:pPr>
            <a:r>
              <a:rPr lang="cs-CZ" sz="2900" dirty="0"/>
              <a:t>	</a:t>
            </a:r>
            <a:r>
              <a:rPr lang="cs-CZ" sz="2200" dirty="0"/>
              <a:t>Každý smluvní stát se zavazuje, že, pokud to uzná za 	proveditelné,</a:t>
            </a:r>
            <a:endParaRPr lang="cs-CZ" sz="2900" dirty="0"/>
          </a:p>
          <a:p>
            <a:pPr marL="1314450" lvl="2" indent="-514350">
              <a:buFont typeface="+mj-lt"/>
              <a:buAutoNum type="alphaLcParenR"/>
            </a:pPr>
            <a:r>
              <a:rPr lang="cs-CZ" sz="2900" b="1" dirty="0">
                <a:solidFill>
                  <a:srgbClr val="FF0000"/>
                </a:solidFill>
              </a:rPr>
              <a:t>zřídí</a:t>
            </a:r>
            <a:r>
              <a:rPr lang="cs-CZ" sz="2900" dirty="0"/>
              <a:t> na svém území letiště, </a:t>
            </a:r>
            <a:r>
              <a:rPr lang="cs-CZ" sz="2900" b="1" dirty="0">
                <a:solidFill>
                  <a:srgbClr val="FF0000"/>
                </a:solidFill>
              </a:rPr>
              <a:t>radiové služby, meteorologické služby a jiná letecká pomocná zařízení za účelem usnadnění mezinárodního letectví</a:t>
            </a:r>
            <a:r>
              <a:rPr lang="cs-CZ" sz="2900" dirty="0"/>
              <a:t>, souhlasně s normami a pravidly, jež budou čas od času doporučeny nebo stanoveny podle této Úmluvy;</a:t>
            </a:r>
          </a:p>
          <a:p>
            <a:pPr marL="1314450" lvl="2" indent="-514350">
              <a:buFont typeface="+mj-lt"/>
              <a:buAutoNum type="alphaLcParenR"/>
            </a:pPr>
            <a:r>
              <a:rPr lang="cs-CZ" sz="2900" dirty="0"/>
              <a:t>přijme a bude používati příslušné </a:t>
            </a:r>
            <a:r>
              <a:rPr lang="cs-CZ" sz="2900" dirty="0" err="1"/>
              <a:t>normalisované</a:t>
            </a:r>
            <a:r>
              <a:rPr lang="cs-CZ" sz="2900" dirty="0"/>
              <a:t> soustavy komunikací, kodexů, značkování, signálů, osvětlovacích a jiných provozních metod a pravidel, jež budou moci býti čas od času doporučeny, nebo stanoveny podle této Úmluvy;</a:t>
            </a:r>
          </a:p>
          <a:p>
            <a:pPr marL="1314450" lvl="2" indent="-514350">
              <a:buFont typeface="+mj-lt"/>
              <a:buAutoNum type="alphaLcParenR"/>
            </a:pPr>
            <a:r>
              <a:rPr lang="cs-CZ" sz="2900" dirty="0"/>
              <a:t>bude spolupracovati na mezinárodních opatřeních k zajištění vydávání leteckých nákresů a map souhlasně s normami, jež budou moci býti čas od času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685F242-720C-35C8-8F5B-992D04D1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5A53679-C788-4E87-460B-D2B29B013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850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415A88-41BC-B2C7-6C0A-02A8C4880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Poskytování letových služeb – </a:t>
            </a:r>
            <a:r>
              <a:rPr lang="cs-CZ" dirty="0"/>
              <a:t>mezinárod</a:t>
            </a:r>
            <a:r>
              <a:rPr lang="cs-CZ" sz="4400" dirty="0"/>
              <a:t>ní úprava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7DE9CC-1F79-A105-197E-CA0BDD2EC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Příloha č. 11 Chicagské úmluvy - komunikační, služby uspořádání letového provozu</a:t>
            </a:r>
          </a:p>
          <a:p>
            <a:r>
              <a:rPr lang="cs-CZ" dirty="0"/>
              <a:t>  Příloha č. 10 Chicagské úmluvy - navigační služby a pozorovací služby</a:t>
            </a:r>
          </a:p>
          <a:p>
            <a:r>
              <a:rPr lang="cs-CZ" dirty="0"/>
              <a:t>  Příloha č. 3 Chicagské úmluvy -meteorologické služby</a:t>
            </a:r>
          </a:p>
          <a:p>
            <a:r>
              <a:rPr lang="cs-CZ" dirty="0"/>
              <a:t>  Příloha č. 12 Chicagské úmluvy - služby pátrání a záchrany</a:t>
            </a:r>
          </a:p>
          <a:p>
            <a:r>
              <a:rPr lang="cs-CZ" dirty="0"/>
              <a:t>  Příloha č. 15 Chicagské úmluvy - letecké informační služby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115C76E-E1A2-2AC8-9C78-890512D01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BD357B0-81B4-DFEE-8C60-1CEDAF2BA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921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5B5943-0F91-3E44-97D3-DF77B09EA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8334" y="1319116"/>
            <a:ext cx="9144000" cy="2430734"/>
          </a:xfrm>
        </p:spPr>
        <p:txBody>
          <a:bodyPr/>
          <a:lstStyle/>
          <a:p>
            <a:r>
              <a:rPr lang="cs-CZ" sz="4400" dirty="0"/>
              <a:t>Letecké právo II – Letecké činnosti a sportovní letectví</a:t>
            </a:r>
            <a:endParaRPr lang="de-DE" sz="4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DC8741-065E-5042-9C1D-615251FCD1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1566" y="4023360"/>
            <a:ext cx="9144000" cy="1515524"/>
          </a:xfrm>
        </p:spPr>
        <p:txBody>
          <a:bodyPr/>
          <a:lstStyle/>
          <a:p>
            <a:r>
              <a:rPr lang="cs-CZ" dirty="0"/>
              <a:t>Lucie Vosečková</a:t>
            </a:r>
          </a:p>
          <a:p>
            <a:r>
              <a:rPr lang="cs-CZ" dirty="0"/>
              <a:t>Říjen 2024</a:t>
            </a:r>
          </a:p>
        </p:txBody>
      </p:sp>
    </p:spTree>
    <p:extLst>
      <p:ext uri="{BB962C8B-B14F-4D97-AF65-F5344CB8AC3E}">
        <p14:creationId xmlns:p14="http://schemas.microsoft.com/office/powerpoint/2010/main" val="2769545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D80C06-3752-9E2E-1C68-152EDCACF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Poskytování letových služeb – </a:t>
            </a:r>
            <a:r>
              <a:rPr lang="cs-CZ" dirty="0"/>
              <a:t>Služby uspořádání letového provozu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2F6018-C4D2-D45F-55B8-B63FF5F0A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 err="1"/>
              <a:t>Rezoluce</a:t>
            </a:r>
            <a:r>
              <a:rPr lang="pl-PL" dirty="0"/>
              <a:t> </a:t>
            </a:r>
            <a:r>
              <a:rPr lang="pl-PL" dirty="0" err="1"/>
              <a:t>shromáždění</a:t>
            </a:r>
            <a:r>
              <a:rPr lang="pl-PL" dirty="0"/>
              <a:t> ICAO A37-15 z roku 2010:</a:t>
            </a:r>
          </a:p>
          <a:p>
            <a:pPr lvl="2"/>
            <a:r>
              <a:rPr lang="cs-CZ" sz="2800" dirty="0"/>
              <a:t>Státy na základě Přílohy č. 11 Chicagské úmluvy povinny zajistit poskytování služeb letového provozu ve svém vzdušném prostoru a na svých letištích a zvážit spolupráci při zavádění účinnějšího řízení vzdušného prostoru, zejména v jeho horní části</a:t>
            </a:r>
          </a:p>
          <a:p>
            <a:pPr lvl="2"/>
            <a:r>
              <a:rPr lang="cs-CZ" sz="2800" dirty="0"/>
              <a:t>Zpravidla prostřednictvím designace (i. 3 země)</a:t>
            </a:r>
          </a:p>
          <a:p>
            <a:pPr lvl="2"/>
            <a:r>
              <a:rPr lang="cs-CZ" sz="2800" dirty="0"/>
              <a:t>Podpora pro státy:</a:t>
            </a:r>
          </a:p>
          <a:p>
            <a:pPr lvl="4"/>
            <a:r>
              <a:rPr lang="cs-CZ" sz="2800" dirty="0"/>
              <a:t>které nemají prostředky k vlastnímu zajištění</a:t>
            </a:r>
          </a:p>
          <a:p>
            <a:pPr lvl="4"/>
            <a:r>
              <a:rPr lang="cs-CZ" sz="2800" dirty="0"/>
              <a:t>které převzali závazky za zvláštní území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D41FEB5-1DA5-8D35-7E20-29FD6480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A9D650-CB17-095C-D4FE-041120E9F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137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37D25F-FC6A-E363-3BC6-5DD744C83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Poskytování letových služeb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271149-9263-2428-CD9B-27B64CCD9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Poskytovatelé letových služeb:</a:t>
            </a:r>
          </a:p>
          <a:p>
            <a:pPr lvl="1"/>
            <a:r>
              <a:rPr lang="cs-CZ" dirty="0"/>
              <a:t>Osoby zajištující technické prostředky a služby, které bezprostředně zajišťují letový provoz, jakož i organizaci a řízení letového provozu</a:t>
            </a:r>
          </a:p>
          <a:p>
            <a:r>
              <a:rPr lang="cs-CZ" dirty="0"/>
              <a:t>Letové (letecké) služby: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služby uspořádání letového provozu,   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komunikační, navigační a pozorovací služby,   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meteorologické služby,   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služby pátrání a záchrany  a 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letecké informační služby, 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dirty="0"/>
              <a:t>CÍL - zajištění bezpečného, plynulého a uspořádaného pohybu civilních letadel a koordinace těchto letadel s lety letadel vojenských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E449CA9-3426-23BE-E82B-3520A17DD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ED550A3-9AD1-9E40-E13E-766AF9E95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039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314C86B-0CA5-58CE-54E6-2053EE629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Zástupný obsah 3">
            <a:extLst>
              <a:ext uri="{FF2B5EF4-FFF2-40B4-BE49-F238E27FC236}">
                <a16:creationId xmlns:a16="http://schemas.microsoft.com/office/drawing/2014/main" id="{BF926F9D-1966-648E-7FC5-4C28A394D40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65125"/>
            <a:ext cx="11926366" cy="466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2D03E1A-AA74-00AA-039F-9E348AFE6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B39CF96-5124-D19B-32B2-35498C420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5198495-D922-4C84-9C05-B0CB6B9CE971}" type="slidenum">
              <a:rPr lang="cs-CZ" smtClean="0"/>
              <a:pPr>
                <a:spcAft>
                  <a:spcPts val="600"/>
                </a:spcAft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341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2EBE7-5D3D-F82B-EB8F-4B9AA14F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Poskytování letových služeb – vnitrostátní úprava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A7B0A1-28E6-7A47-0F9D-756AA3A98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Zákon o civilním letectví:</a:t>
            </a:r>
          </a:p>
          <a:p>
            <a:pPr marL="1314450" lvl="2" indent="-514350">
              <a:buFont typeface="+mj-lt"/>
              <a:buAutoNum type="arabicPeriod"/>
            </a:pPr>
            <a:r>
              <a:rPr lang="cs-CZ" sz="2400" dirty="0"/>
              <a:t>letové provozní služby včetně letištních</a:t>
            </a:r>
          </a:p>
          <a:p>
            <a:pPr marL="1314450" lvl="2" indent="-514350">
              <a:buFont typeface="+mj-lt"/>
              <a:buAutoNum type="arabicPeriod"/>
            </a:pPr>
            <a:r>
              <a:rPr lang="cs-CZ" sz="2400" dirty="0"/>
              <a:t>letecké telekomunikační služby</a:t>
            </a:r>
          </a:p>
          <a:p>
            <a:pPr marL="1314450" lvl="2" indent="-514350">
              <a:buFont typeface="+mj-lt"/>
              <a:buAutoNum type="arabicPeriod"/>
            </a:pPr>
            <a:r>
              <a:rPr lang="cs-CZ" sz="2400" dirty="0"/>
              <a:t>letecké meteorologické služby</a:t>
            </a:r>
          </a:p>
          <a:p>
            <a:pPr marL="1314450" lvl="2" indent="-514350">
              <a:buFont typeface="+mj-lt"/>
              <a:buAutoNum type="arabicPeriod"/>
            </a:pPr>
            <a:r>
              <a:rPr lang="cs-CZ" sz="2400" dirty="0"/>
              <a:t>letecké služby pátrání a záchrany</a:t>
            </a:r>
          </a:p>
          <a:p>
            <a:pPr marL="1314450" lvl="2" indent="-514350">
              <a:buFont typeface="+mj-lt"/>
              <a:buAutoNum type="arabicPeriod"/>
            </a:pPr>
            <a:r>
              <a:rPr lang="cs-CZ" sz="2400" dirty="0"/>
              <a:t>letecké informační služby</a:t>
            </a:r>
          </a:p>
          <a:p>
            <a:pPr marL="1314450" lvl="2" indent="-514350">
              <a:buFont typeface="+mj-lt"/>
              <a:buAutoNum type="arabicPeriod"/>
            </a:pPr>
            <a:r>
              <a:rPr lang="cs-CZ" sz="2400" dirty="0"/>
              <a:t>služby při předletové přípravě a monitorování letu</a:t>
            </a:r>
          </a:p>
          <a:p>
            <a:pPr marL="1314450" lvl="2" indent="-514350">
              <a:buFont typeface="+mj-lt"/>
              <a:buAutoNum type="arabicPeriod"/>
            </a:pPr>
            <a:r>
              <a:rPr lang="cs-CZ" sz="2400" dirty="0"/>
              <a:t>služby při odbavovacím procesu na letišti</a:t>
            </a:r>
          </a:p>
          <a:p>
            <a:pPr marL="1314450" lvl="2" indent="-514350">
              <a:buFont typeface="+mj-lt"/>
              <a:buAutoNum type="arabicPeriod"/>
            </a:pPr>
            <a:r>
              <a:rPr lang="cs-CZ" sz="2400" dirty="0"/>
              <a:t>služby tvorby letových postupů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6D098EF-0DFA-1C7F-DFD2-9AAE5171E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691EF2C-48A1-D38B-23CF-F1790DEC1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610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BFD0B-4B02-E40B-6F98-BE36F255A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Poskytování letových služeb – </a:t>
            </a:r>
            <a:r>
              <a:rPr lang="cs-CZ" dirty="0"/>
              <a:t>Služby uspořádání letového provozu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326E5D-4C21-2303-2D51-50E1F58F4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EUROCONTROL – zřízení centralizovaného poskytovatele služeb </a:t>
            </a:r>
          </a:p>
          <a:p>
            <a:r>
              <a:rPr lang="cs-CZ" dirty="0"/>
              <a:t>Řízení letového provozu ČR</a:t>
            </a:r>
          </a:p>
          <a:p>
            <a:pPr lvl="1"/>
            <a:r>
              <a:rPr lang="cs-CZ" dirty="0"/>
              <a:t>letové informační služby</a:t>
            </a:r>
          </a:p>
          <a:p>
            <a:pPr lvl="1"/>
            <a:r>
              <a:rPr lang="cs-CZ" dirty="0"/>
              <a:t>pohotovostní služby (ALRS) </a:t>
            </a:r>
          </a:p>
          <a:p>
            <a:pPr lvl="1"/>
            <a:r>
              <a:rPr lang="cs-CZ" dirty="0"/>
              <a:t>služby ohlašovny letových provozních služeb ve vzdušném prostoru České republiky a na letištích:</a:t>
            </a:r>
          </a:p>
          <a:p>
            <a:pPr lvl="3"/>
            <a:r>
              <a:rPr lang="cs-CZ" dirty="0"/>
              <a:t>Praha – Letiště Václava Havla</a:t>
            </a:r>
          </a:p>
          <a:p>
            <a:pPr lvl="3"/>
            <a:r>
              <a:rPr lang="cs-CZ" dirty="0"/>
              <a:t>Brno – Tuřany</a:t>
            </a:r>
          </a:p>
          <a:p>
            <a:pPr lvl="3"/>
            <a:r>
              <a:rPr lang="cs-CZ" dirty="0"/>
              <a:t>Ostrava – Mošnov</a:t>
            </a:r>
          </a:p>
          <a:p>
            <a:pPr lvl="3"/>
            <a:r>
              <a:rPr lang="cs-CZ" dirty="0"/>
              <a:t>Karlovy Vary</a:t>
            </a:r>
          </a:p>
          <a:p>
            <a:r>
              <a:rPr lang="cs-CZ" dirty="0"/>
              <a:t>Ostatní poskytovatelé služeb </a:t>
            </a:r>
          </a:p>
          <a:p>
            <a:r>
              <a:rPr lang="cs-CZ" dirty="0"/>
              <a:t>Organizaci poskytovatelů letových navigačních služeb (CANSO) – 87 poskytovatelů (85% světové dopravy)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06321A8-70A9-444D-7267-80CF7DCB2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11B6FC0-F392-F738-6FF5-1120D7E87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1902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B8FC0C-3F04-E4B5-8815-372E3C205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Poskytování letových služeb – Evropská úprava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99224D-EAEB-CD7A-5DD5-917B2415E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800" b="1" dirty="0"/>
              <a:t>nařízení Komise (EU) č. 2017/373, kterým se stanoví společné požadavky na poskytovatele služeb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sz="2800" dirty="0"/>
              <a:t>nařízení Evropského parlamentu a Rady (ES) č. 550/2004, o poskytování letových navigačních služeb v jednotném evropském nebi.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nařízení Komise (EU) 2015/340, kterým se stanoví technické požadavky a správní postupy týkající se průkazů způsobilosti a osvědčení řídících letového provozu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prováděcí nařízení Komise (EU) č. 923/2012, kterým se stanoví společná pravidla létání a provozní předpisy týkající se služeb a postupů v oblasti letecké navigace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/>
              <a:t>prováděcí nařízení Komise (EU) č. 646/2012, kterým se stanoví prováděcí pravidla pro pokuty a penále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580579D-AF55-07A4-2F55-6D95EE73D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6A52989-2339-BE70-D3C8-9ED9EB99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903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D6183B-337A-7DAA-0B23-D7C145344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Poskytování letových služeb – Evropská úprava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2FC4FA-CEAB-5C8A-60DC-EE1C1378C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2900" dirty="0"/>
              <a:t>Nařízení Komise (EU) č. 2017/373, kterým se stanoví společné požadavky na poskytovatele služeb:</a:t>
            </a:r>
          </a:p>
          <a:p>
            <a:pPr lvl="2"/>
            <a:r>
              <a:rPr lang="cs-CZ" sz="2500" dirty="0"/>
              <a:t>Poskytovatel služeb: každá právnická nebo fyzická osoba, která zajišťuje funkce nebo poskytuje služby ATM/ANS nebo jiné funkce sítě ATM, a to buď jednotlivě, nebo souhrnně pro všeobecný letový provoz</a:t>
            </a:r>
          </a:p>
          <a:p>
            <a:pPr lvl="2"/>
            <a:r>
              <a:rPr lang="cs-CZ" sz="2500" dirty="0"/>
              <a:t>Podmínky pro udělení osvědčení poskytovatelům služeb:</a:t>
            </a:r>
          </a:p>
          <a:p>
            <a:pPr lvl="4"/>
            <a:r>
              <a:rPr lang="cs-CZ" sz="2200" dirty="0"/>
              <a:t>poskytovatelům letecké informační služby; </a:t>
            </a:r>
          </a:p>
          <a:p>
            <a:pPr lvl="4"/>
            <a:r>
              <a:rPr lang="cs-CZ" sz="2200" dirty="0"/>
              <a:t>jiným poskytovatelům služeb, než jsou poskytovatelé letových provozních služeb;</a:t>
            </a:r>
          </a:p>
          <a:p>
            <a:pPr lvl="4"/>
            <a:r>
              <a:rPr lang="cs-CZ" sz="2200" dirty="0"/>
              <a:t>poskytovatelům letových navigačních služeb, poskytovatelům zajišťujícím uspořádání toku letového provozu a manažerovi struktury vzdušného prostoru;</a:t>
            </a:r>
          </a:p>
          <a:p>
            <a:pPr lvl="4"/>
            <a:r>
              <a:rPr lang="cs-CZ" sz="2200" dirty="0"/>
              <a:t>poskytovatelům letových provozních služeb;</a:t>
            </a:r>
          </a:p>
          <a:p>
            <a:pPr lvl="4"/>
            <a:r>
              <a:rPr lang="cs-CZ" sz="2200" dirty="0"/>
              <a:t>poskytovatelům meteorologických služeb;</a:t>
            </a:r>
          </a:p>
          <a:p>
            <a:pPr lvl="4"/>
            <a:r>
              <a:rPr lang="cs-CZ" sz="2200" dirty="0"/>
              <a:t>poskytovatelům datových služeb;</a:t>
            </a:r>
          </a:p>
          <a:p>
            <a:pPr lvl="4"/>
            <a:r>
              <a:rPr lang="cs-CZ" sz="2200" dirty="0"/>
              <a:t>poskytovatelům komunikačních, navigačních nebo přehledových služeb;</a:t>
            </a:r>
          </a:p>
          <a:p>
            <a:pPr lvl="4"/>
            <a:r>
              <a:rPr lang="cs-CZ" sz="2200" dirty="0"/>
              <a:t>poskytovatelům uspořádání toku letového provozu</a:t>
            </a:r>
          </a:p>
          <a:p>
            <a:pPr lvl="4"/>
            <a:r>
              <a:rPr lang="cs-CZ" sz="2200" dirty="0"/>
              <a:t>poskytovatelům zajišťujícím uspořádání vzdušného prostoru;</a:t>
            </a:r>
          </a:p>
          <a:p>
            <a:pPr lvl="4"/>
            <a:r>
              <a:rPr lang="cs-CZ" sz="2200" dirty="0"/>
              <a:t>poskytovatelům zajišťujícím tvorbu letových postupů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A59CEBF-1775-89EF-DD89-6DBE6BFE5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3F2578-1AF2-E81A-83F0-0B6D582C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332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CFA03F-1786-5D54-E1FE-85223C912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Poskytování letových služeb – Evropská úprava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AE03DC-5946-01DE-563D-B1B3ACEA5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3100" dirty="0"/>
              <a:t>Nařízení Komise (EU) č. 2017/373, kterým se stanoví společné požadavky na poskytovatele služeb:</a:t>
            </a:r>
          </a:p>
          <a:p>
            <a:pPr lvl="2"/>
            <a:r>
              <a:rPr lang="cs-CZ" sz="2600" dirty="0"/>
              <a:t>Povinnost států určit instituci k vydávání osvědčení</a:t>
            </a:r>
          </a:p>
          <a:p>
            <a:pPr lvl="4"/>
            <a:r>
              <a:rPr lang="cs-CZ" sz="2100" dirty="0"/>
              <a:t>ČR: </a:t>
            </a:r>
          </a:p>
          <a:p>
            <a:pPr lvl="5"/>
            <a:r>
              <a:rPr lang="cs-CZ" sz="3100" dirty="0"/>
              <a:t>Úřad pro civilní letectví (odbor navigačních služeb)</a:t>
            </a:r>
          </a:p>
          <a:p>
            <a:pPr lvl="6"/>
            <a:r>
              <a:rPr lang="cs-CZ" sz="2100" dirty="0"/>
              <a:t>Oprávnění:</a:t>
            </a:r>
          </a:p>
          <a:p>
            <a:pPr lvl="7"/>
            <a:r>
              <a:rPr lang="cs-CZ" sz="2100" dirty="0"/>
              <a:t>Vyžadování součinnosti a informací, vysvětlení nebo dokumentů od poskytovatelů leteckých informačních služeb</a:t>
            </a:r>
          </a:p>
          <a:p>
            <a:pPr lvl="7"/>
            <a:r>
              <a:rPr lang="cs-CZ" sz="2100" dirty="0"/>
              <a:t>vstup do veškerých prostor, včetně dopravních prostředků poskytovatelů leteckých informačních služeb </a:t>
            </a:r>
          </a:p>
          <a:p>
            <a:pPr lvl="7"/>
            <a:r>
              <a:rPr lang="cs-CZ" sz="2100" dirty="0"/>
              <a:t>Provádění auditů, posouzení, vyšetřování a kontroly u poskytovatelů leteckých informačních služeb</a:t>
            </a:r>
          </a:p>
          <a:p>
            <a:pPr lvl="5"/>
            <a:r>
              <a:rPr lang="cs-CZ" sz="2100" dirty="0"/>
              <a:t>Osvědčení (např. Řízení letového provozu ČR, </a:t>
            </a:r>
            <a:r>
              <a:rPr lang="cs-CZ" sz="2100" dirty="0" err="1"/>
              <a:t>s.p</a:t>
            </a:r>
            <a:r>
              <a:rPr lang="cs-CZ" sz="2100" dirty="0"/>
              <a:t>. nebo Letecké služby Hradec Králové, a.s.)</a:t>
            </a:r>
          </a:p>
          <a:p>
            <a:pPr lvl="5"/>
            <a:endParaRPr lang="cs-CZ" sz="2100" dirty="0"/>
          </a:p>
          <a:p>
            <a:pPr lvl="5"/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C0F92E2-6212-21D1-8EC5-819CE2DA9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34ADE27-6F82-F502-FD47-AEE96FAB8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258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D2B807-FE3D-3179-CF66-DC7A0C476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Poskytování letových služeb – Evropská úprava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A3F242-0030-C82E-B20F-2917B614F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-CZ" sz="2900" dirty="0"/>
              <a:t>nařízení Evropského parlamentu a Rady (ES) č. 550/2004, o poskytování letových navigačních služeb v jednotném evropském nebi</a:t>
            </a:r>
          </a:p>
          <a:p>
            <a:pPr lvl="2"/>
            <a:r>
              <a:rPr lang="cs-CZ" sz="2900" dirty="0"/>
              <a:t>Podmínky pro poskytovatele letových navigačních služeb v oblasti:</a:t>
            </a:r>
          </a:p>
          <a:p>
            <a:pPr lvl="3"/>
            <a:r>
              <a:rPr lang="cs-CZ" sz="2900" dirty="0"/>
              <a:t>technické a provozní způsobilosti a přiměřenosti;</a:t>
            </a:r>
          </a:p>
          <a:p>
            <a:pPr lvl="3"/>
            <a:r>
              <a:rPr lang="cs-CZ" sz="2900" dirty="0"/>
              <a:t>systémů a postupů pro řízení provozní bezpečnosti a kvality;</a:t>
            </a:r>
          </a:p>
          <a:p>
            <a:pPr lvl="3"/>
            <a:r>
              <a:rPr lang="cs-CZ" sz="2900" dirty="0"/>
              <a:t>systémů podávání zpráv;</a:t>
            </a:r>
          </a:p>
          <a:p>
            <a:pPr lvl="3"/>
            <a:r>
              <a:rPr lang="cs-CZ" sz="2900" dirty="0"/>
              <a:t>finanční způsobilosti;</a:t>
            </a:r>
          </a:p>
          <a:p>
            <a:pPr lvl="3"/>
            <a:r>
              <a:rPr lang="cs-CZ" sz="2900" dirty="0"/>
              <a:t>odpovědnosti a pojistného krytí;</a:t>
            </a:r>
          </a:p>
          <a:p>
            <a:pPr lvl="3"/>
            <a:r>
              <a:rPr lang="cs-CZ" sz="2900" dirty="0"/>
              <a:t>vlastnické a organizační struktury včetně ochrany před střetem zájmů;</a:t>
            </a:r>
          </a:p>
          <a:p>
            <a:pPr lvl="3"/>
            <a:r>
              <a:rPr lang="cs-CZ" sz="2900" dirty="0"/>
              <a:t>lidských zdrojů včetně odpovídajících plánů na nábor pracovníků; a</a:t>
            </a:r>
          </a:p>
          <a:p>
            <a:pPr lvl="3"/>
            <a:r>
              <a:rPr lang="cs-CZ" sz="2900" dirty="0"/>
              <a:t>ochrany před protiprávními činy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FD3E3E2-942A-67C8-3EB1-0187E4761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F6087CE-5263-E6AF-82F2-A25DF0F0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715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17BAEF-60A4-7847-02DA-91CF166FC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Poskytování letových služeb – Evropská úprava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499133-69DF-C286-7DC7-32BBD3294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Nařízení Komise (EU) 2015/340, kterým se stanoví technické požadavky a správní postupy týkající se průkazů způsobilosti a osvědčení řídících letového provozu </a:t>
            </a:r>
          </a:p>
          <a:p>
            <a:pPr lvl="2"/>
            <a:r>
              <a:rPr lang="cs-CZ" dirty="0"/>
              <a:t>Stanovení technické požadavky a správní postupy týkající se průkazů způsobilosti a osvědčení řídících letového provozu </a:t>
            </a:r>
          </a:p>
          <a:p>
            <a:pPr lvl="2"/>
            <a:r>
              <a:rPr lang="cs-CZ" dirty="0"/>
              <a:t>Úprava vydávání osvědčení:</a:t>
            </a:r>
          </a:p>
          <a:p>
            <a:pPr lvl="4"/>
            <a:r>
              <a:rPr lang="cs-CZ" dirty="0"/>
              <a:t>Řídícím letového provozu</a:t>
            </a:r>
          </a:p>
          <a:p>
            <a:pPr lvl="4"/>
            <a:r>
              <a:rPr lang="cs-CZ" dirty="0"/>
              <a:t>Výcvikovým organizacím</a:t>
            </a:r>
          </a:p>
          <a:p>
            <a:pPr marL="1828800" lvl="4" indent="0">
              <a:buNone/>
            </a:pPr>
            <a:r>
              <a:rPr lang="cs-CZ" dirty="0"/>
              <a:t>-&gt;&gt; ČR: Úřad pro civilní letectví 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BD6118-8F44-5438-DA61-5436E63D2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15E9B71-5BCD-1C1E-0894-33329C63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370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F045D4-0757-794A-8CEA-A2A447054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0" dirty="0"/>
              <a:t>Obsah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DF1957-2CB6-9041-9D0F-813DBB47D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SzPts val="2200"/>
              <a:buFontTx/>
              <a:buChar char="-"/>
            </a:pPr>
            <a:r>
              <a:rPr lang="cs-CZ" dirty="0"/>
              <a:t>Letecký personál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SzPts val="2200"/>
              <a:buFontTx/>
              <a:buChar char="-"/>
            </a:pPr>
            <a:r>
              <a:rPr lang="cs-CZ" sz="2800" dirty="0"/>
              <a:t>Letecké služby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SzPts val="2200"/>
              <a:buFontTx/>
              <a:buChar char="-"/>
            </a:pPr>
            <a:r>
              <a:rPr lang="cs-CZ" dirty="0"/>
              <a:t>L</a:t>
            </a:r>
            <a:r>
              <a:rPr lang="cs-CZ" sz="2800" dirty="0"/>
              <a:t>etecké činnosti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SzPts val="2200"/>
              <a:buFontTx/>
              <a:buChar char="-"/>
            </a:pPr>
            <a:r>
              <a:rPr lang="cs-CZ" dirty="0"/>
              <a:t>S</a:t>
            </a:r>
            <a:r>
              <a:rPr lang="cs-CZ" sz="2800" dirty="0"/>
              <a:t>portovní letectví</a:t>
            </a:r>
            <a:endParaRPr lang="cs-CZ" altLang="de-DE" dirty="0">
              <a:solidFill>
                <a:schemeClr val="accent1"/>
              </a:solidFill>
              <a:latin typeface="Lato" panose="020B0604020202020204" pitchFamily="34" charset="0"/>
              <a:cs typeface="Lato" panose="020B0604020202020204" pitchFamily="34" charset="0"/>
              <a:sym typeface="Lato" panose="020B0604020202020204" pitchFamily="34" charset="0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E4DBBE-AC69-BC46-81C3-A5BE1FFDB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F528F69-BDD6-9C41-A4F1-378D67D7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838200" y="1388825"/>
            <a:ext cx="779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Obsah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424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837A73-B0D5-0869-E527-727337C6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Poskytování letových služeb – Evropská úprava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A36EDD-DA6E-D7B6-B560-2E28ED112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Prováděcí nařízení Komise (EU) č. 646/2012, kterým se stanoví prováděcí pravidla pro pokuty a penále</a:t>
            </a:r>
          </a:p>
          <a:p>
            <a:pPr lvl="2"/>
            <a:r>
              <a:rPr lang="cs-CZ" dirty="0"/>
              <a:t>Porušení povinností řídích letového provozu:</a:t>
            </a:r>
          </a:p>
          <a:p>
            <a:pPr lvl="4"/>
            <a:r>
              <a:rPr lang="cs-CZ" dirty="0"/>
              <a:t>Kritéria pro stanovení výše pokuty nebo penále</a:t>
            </a:r>
          </a:p>
          <a:p>
            <a:pPr lvl="4"/>
            <a:r>
              <a:rPr lang="cs-CZ" dirty="0"/>
              <a:t>postupy šetření a související opatření</a:t>
            </a:r>
          </a:p>
          <a:p>
            <a:pPr lvl="4"/>
            <a:r>
              <a:rPr lang="cs-CZ" dirty="0"/>
              <a:t>procesní pravidla pro rozhodování</a:t>
            </a:r>
          </a:p>
          <a:p>
            <a:pPr lvl="4"/>
            <a:r>
              <a:rPr lang="cs-CZ" dirty="0"/>
              <a:t>další procesní postupy</a:t>
            </a:r>
          </a:p>
          <a:p>
            <a:pPr lvl="2"/>
            <a:r>
              <a:rPr lang="cs-CZ" dirty="0"/>
              <a:t>Vyšetřovací orgán: </a:t>
            </a:r>
          </a:p>
          <a:p>
            <a:pPr lvl="4"/>
            <a:r>
              <a:rPr lang="cs-CZ" dirty="0"/>
              <a:t>Evropská agentura pro bezpečnost letectví</a:t>
            </a:r>
          </a:p>
          <a:p>
            <a:pPr lvl="2"/>
            <a:r>
              <a:rPr lang="cs-CZ" dirty="0"/>
              <a:t>Orgán ukládající pokuty:</a:t>
            </a:r>
          </a:p>
          <a:p>
            <a:pPr lvl="4"/>
            <a:r>
              <a:rPr lang="cs-CZ" dirty="0"/>
              <a:t>Evropská komise</a:t>
            </a:r>
          </a:p>
          <a:p>
            <a:pPr lvl="2"/>
            <a:r>
              <a:rPr lang="cs-CZ" dirty="0"/>
              <a:t>Maximální výše pokut:</a:t>
            </a:r>
          </a:p>
          <a:p>
            <a:pPr lvl="4"/>
            <a:r>
              <a:rPr lang="cs-CZ" dirty="0"/>
              <a:t>4% ročního příjmu; 2,5% denně (neopuštění); 0,5% denně (nedostatečná součinnost)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DB4280D-3159-284A-E6E7-9001C0A71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DB9A06D-688C-A61D-5BD3-B6DA4D539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4438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99D4C5-5044-D295-7DC0-9C35776FD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Poskytování letových služeb – Vnitrostátní úprava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090946-3531-20AC-56A9-43E546C6D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Zákon o civilním letectví:</a:t>
            </a:r>
          </a:p>
          <a:p>
            <a:pPr lvl="2" indent="-342900"/>
            <a:r>
              <a:rPr lang="cs-CZ" sz="2400" dirty="0"/>
              <a:t>Přestupky a správní delikty při poskytování letových služeb: </a:t>
            </a:r>
          </a:p>
          <a:p>
            <a:pPr lvl="3"/>
            <a:r>
              <a:rPr lang="cs-CZ" sz="2000" dirty="0"/>
              <a:t>řídící letového provozu (příp. žák, instruktor nebo hodnotitel) vykonává činnost:</a:t>
            </a:r>
          </a:p>
          <a:p>
            <a:pPr lvl="5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přesto, že ví o nemoci nebo o takových změnách zdravotního stavu, které omezují nebo vylučují výkon této činnosti aniž by oznámila poskytovateli letových navigačních služeb svoji zdravotní indispozici; </a:t>
            </a:r>
          </a:p>
          <a:p>
            <a:pPr lvl="7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500.000 + zákaz 6 měsíců</a:t>
            </a:r>
          </a:p>
          <a:p>
            <a:pPr lvl="5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 platného průkazu způsobilosti</a:t>
            </a:r>
          </a:p>
          <a:p>
            <a:pPr lvl="7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500.000 + zákaz 1 rok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7807B2C-6CA1-BABB-DFE0-AEA13DFE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64F4672-5224-E9CB-A231-A780745AA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68515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581703-374E-F0F3-281B-94D4C5F90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Poskytování letových služeb – Vnitrostátní úprava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6C4E29-2EC2-B42D-8385-83CD9267F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/>
              <a:t>Zákon o civilním letectví:</a:t>
            </a:r>
          </a:p>
          <a:p>
            <a:pPr lvl="2" indent="-342900"/>
            <a:r>
              <a:rPr lang="cs-CZ" sz="2400" dirty="0"/>
              <a:t>Přestupky a správní delikty při poskytování letových služeb FO/PO/podnikající FO: </a:t>
            </a:r>
          </a:p>
          <a:p>
            <a:pPr lvl="4" indent="-342900"/>
            <a:r>
              <a:rPr lang="cs-CZ" sz="2000" dirty="0"/>
              <a:t>nezajištění aktualizace nebo zrušení letového plánu v případě pozastavení jeho platnosti</a:t>
            </a:r>
          </a:p>
          <a:p>
            <a:pPr lvl="6" indent="-342900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100.000</a:t>
            </a:r>
          </a:p>
          <a:p>
            <a:pPr lvl="4" indent="-342900"/>
            <a:r>
              <a:rPr lang="cs-CZ" sz="2000" dirty="0"/>
              <a:t>poskytování letových služeb bez pověření nebo souhlasu</a:t>
            </a:r>
          </a:p>
          <a:p>
            <a:pPr lvl="6" indent="-342900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100.000 – 5.000.000 + zákaz 2 roky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30A3A18-29B4-73B3-302B-B850A191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987884A-8373-E39A-C363-1A4385096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842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483FB3-6742-8EFD-5C58-BAD37B164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Poskytování letových služeb – Vnitrostátní úprava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55F070-B988-6EC7-5C4F-C40A73CDF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Zákon o civilním letectví:</a:t>
            </a:r>
          </a:p>
          <a:p>
            <a:pPr lvl="2" indent="-342900"/>
            <a:r>
              <a:rPr lang="cs-CZ" dirty="0"/>
              <a:t>Přestupky a správní delikty při poskytování letových služeb </a:t>
            </a:r>
            <a:r>
              <a:rPr lang="cs-CZ" b="1" dirty="0"/>
              <a:t>PO/podnikajících FO:</a:t>
            </a:r>
          </a:p>
          <a:p>
            <a:pPr lvl="3" indent="-342900"/>
            <a:r>
              <a:rPr lang="cs-CZ" b="1" dirty="0"/>
              <a:t>poskytovatele letových navigačních služeb:</a:t>
            </a:r>
          </a:p>
          <a:p>
            <a:pPr lvl="4"/>
            <a:r>
              <a:rPr lang="cs-CZ" dirty="0"/>
              <a:t>nezajistí, aby činnost řídícího letového provozu vykonávala osoba s platným průkazem způsobilosti;</a:t>
            </a:r>
          </a:p>
          <a:p>
            <a:pPr lvl="4"/>
            <a:r>
              <a:rPr lang="cs-CZ" dirty="0"/>
              <a:t>nevytvoří místní systémy odborné způsobilosti nebo nepředloží Úřadu pro civilní letectví ke schválení;</a:t>
            </a:r>
          </a:p>
          <a:p>
            <a:pPr lvl="4"/>
            <a:r>
              <a:rPr lang="cs-CZ" dirty="0"/>
              <a:t>nevede záznamy o hodinách, </a:t>
            </a:r>
          </a:p>
          <a:p>
            <a:pPr lvl="4"/>
            <a:r>
              <a:rPr lang="cs-CZ" dirty="0"/>
              <a:t>nevypracuje nebo neprovádí objektivní, transparentní a nediskriminační postupy pro oznámení zdravotní indispozice</a:t>
            </a:r>
          </a:p>
          <a:p>
            <a:pPr lvl="3"/>
            <a:r>
              <a:rPr lang="cs-CZ" dirty="0"/>
              <a:t>5.000.000 + zákaz 2 roky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2F1D7BE-71FB-593A-E4CE-1B98A9A4A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8CCB9FA-04BE-07FB-03BA-C5B531940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9602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3AC772-3758-0645-EB33-95DC60258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Poskytování letových služeb – Vnitrostátní úprava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AE3EB8-0461-03DF-A945-7951E181E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Zákon o civilním letectví:</a:t>
            </a:r>
          </a:p>
          <a:p>
            <a:pPr lvl="2" indent="-342900"/>
            <a:r>
              <a:rPr lang="cs-CZ" dirty="0"/>
              <a:t>Přestupky a správní delikty při poskytování letových služeb </a:t>
            </a:r>
            <a:r>
              <a:rPr lang="cs-CZ" b="1" dirty="0"/>
              <a:t>PO/podnikajících FO:</a:t>
            </a:r>
          </a:p>
          <a:p>
            <a:pPr lvl="3" indent="-342900"/>
            <a:r>
              <a:rPr lang="cs-CZ" b="1" dirty="0"/>
              <a:t>Organizace pro výcvik:</a:t>
            </a:r>
          </a:p>
          <a:p>
            <a:pPr lvl="4"/>
            <a:r>
              <a:rPr lang="cs-CZ" dirty="0"/>
              <a:t>provádí výcvik bez osvědčení nebo v rozporu s podmínkami v něm stanovenými;</a:t>
            </a:r>
          </a:p>
          <a:p>
            <a:pPr lvl="4"/>
            <a:r>
              <a:rPr lang="cs-CZ" dirty="0"/>
              <a:t>pověří prováděním výcviku osobu, která nesplňuje podmínky stanovené pro tuto činnost;</a:t>
            </a:r>
          </a:p>
          <a:p>
            <a:pPr lvl="4"/>
            <a:r>
              <a:rPr lang="cs-CZ" dirty="0"/>
              <a:t>nepředloží ke schválení změny v osnovách a výcvikových kurzů a výcviků Úřad pro civilní letectví;</a:t>
            </a:r>
          </a:p>
          <a:p>
            <a:pPr lvl="4"/>
            <a:r>
              <a:rPr lang="cs-CZ" dirty="0"/>
              <a:t>neoznámí Úřadu pro civilní letectví ukončení své činnosti;</a:t>
            </a:r>
          </a:p>
          <a:p>
            <a:pPr lvl="4"/>
            <a:r>
              <a:rPr lang="cs-CZ" dirty="0"/>
              <a:t>nevrátí ve stanovené lhůtě osvědčení po jeho zrušení nebo po ukončení činnosti;</a:t>
            </a:r>
          </a:p>
          <a:p>
            <a:pPr lvl="4"/>
            <a:r>
              <a:rPr lang="cs-CZ" dirty="0"/>
              <a:t>neprovádí bezpečnostní opatření uložená Úřadem pro civilní letectví;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2552F85-BE18-E29B-A5C9-BD9F0C318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97DFEC6-F24F-F5F3-9B2F-082972138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7522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6AF2D7-2238-746E-D343-EB7B996DD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Poskytování letových služeb – Vnitrostátní úprava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9CF141-9CF0-51E8-0B99-AD6097FCC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4"/>
            <a:r>
              <a:rPr lang="cs-CZ" sz="2900" dirty="0"/>
              <a:t>nenahlásí nehodu, vážný incident nebo událost</a:t>
            </a:r>
          </a:p>
          <a:p>
            <a:pPr lvl="4"/>
            <a:r>
              <a:rPr lang="cs-CZ" sz="2900" dirty="0"/>
              <a:t>nevytvoří, nezavede nebo nespravuje systém řízení </a:t>
            </a:r>
          </a:p>
          <a:p>
            <a:pPr lvl="4"/>
            <a:r>
              <a:rPr lang="cs-CZ" sz="2900" dirty="0"/>
              <a:t>nejmenuje odpovědného vedoucího nebo osobu odpovědnou za výcvik;</a:t>
            </a:r>
          </a:p>
          <a:p>
            <a:pPr lvl="4"/>
            <a:r>
              <a:rPr lang="cs-CZ" sz="2900" dirty="0"/>
              <a:t>nevede záznamy o instruktorech nebo osobách kvalifikovaných pro hodnocení </a:t>
            </a:r>
          </a:p>
          <a:p>
            <a:pPr lvl="4"/>
            <a:r>
              <a:rPr lang="cs-CZ" sz="2900" dirty="0"/>
              <a:t>nezajistí, aby instruktoři a hodnotitelé absolvovali udržovací výcvik;</a:t>
            </a:r>
          </a:p>
          <a:p>
            <a:pPr lvl="4"/>
            <a:r>
              <a:rPr lang="cs-CZ" sz="2900" dirty="0"/>
              <a:t>neuchovává záznamy o osobách, které podstoupily výcvik;</a:t>
            </a:r>
          </a:p>
          <a:p>
            <a:pPr lvl="4"/>
            <a:r>
              <a:rPr lang="cs-CZ" sz="2900" dirty="0"/>
              <a:t>nevytvoří nebo nespravuje systém pro záznamy kvalifikací instruktorů a hodnotitelů </a:t>
            </a:r>
          </a:p>
          <a:p>
            <a:pPr lvl="4"/>
            <a:r>
              <a:rPr lang="cs-CZ" sz="2900" dirty="0"/>
              <a:t>nemá uzavřeno pojištění odpovědnosti za škodu a zaplacené pojistné</a:t>
            </a:r>
          </a:p>
          <a:p>
            <a:pPr lvl="2"/>
            <a:r>
              <a:rPr lang="cs-CZ" sz="2900" dirty="0"/>
              <a:t>5.000.000 + zákaz 2 roky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9DC4423-0380-A69B-9CAC-BD1A6132E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2D13F2D-0C57-0488-4ED8-E4F283514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2992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7DC49-32DA-B1E6-8AE2-D543D7098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Poskytování letových služeb – Vnitrostátní úprava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D99482-462F-D515-6457-7F4CF9CA5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Trestní zákoník:</a:t>
            </a:r>
          </a:p>
          <a:p>
            <a:pPr lvl="2"/>
            <a:r>
              <a:rPr lang="cs-CZ" dirty="0"/>
              <a:t>obecné ohrožení</a:t>
            </a:r>
          </a:p>
          <a:p>
            <a:pPr lvl="2"/>
            <a:r>
              <a:rPr lang="cs-CZ" dirty="0"/>
              <a:t>ohrožení pod vlivem návykové látky</a:t>
            </a:r>
          </a:p>
          <a:p>
            <a:pPr lvl="2"/>
            <a:r>
              <a:rPr lang="cs-CZ" dirty="0"/>
              <a:t>poškození nebo ohrožení obecně prospěšného zařízení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8B94D83-5523-12B0-C5A2-2709F061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EBADF35-D333-CADD-7E3F-2EDFD3C9B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937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4B1D7B-0EA1-34D4-F847-889D67077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Jednotné evropské nebe - </a:t>
            </a:r>
            <a:r>
              <a:rPr lang="cs-CZ" sz="3200" i="1" dirty="0"/>
              <a:t>„Single </a:t>
            </a:r>
            <a:r>
              <a:rPr lang="cs-CZ" sz="3200" i="1" dirty="0" err="1"/>
              <a:t>European</a:t>
            </a:r>
            <a:r>
              <a:rPr lang="cs-CZ" sz="3200" i="1" dirty="0"/>
              <a:t> </a:t>
            </a:r>
            <a:r>
              <a:rPr lang="cs-CZ" sz="3200" i="1" dirty="0" err="1"/>
              <a:t>Sky</a:t>
            </a:r>
            <a:r>
              <a:rPr lang="cs-CZ" sz="3200" i="1" dirty="0"/>
              <a:t>“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0CCF66-418F-8860-4D16-26A4ACBA3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Hlavní nedostatky uspořádání letového provozu:</a:t>
            </a:r>
          </a:p>
          <a:p>
            <a:pPr lvl="2"/>
            <a:r>
              <a:rPr lang="cs-CZ" dirty="0"/>
              <a:t>roztříštěnost evropského vzdušného prostoru</a:t>
            </a:r>
          </a:p>
          <a:p>
            <a:pPr lvl="2"/>
            <a:r>
              <a:rPr lang="cs-CZ" dirty="0"/>
              <a:t>nízký stupeň spolupráce mezi zástupci civilního a vojenského řízení letového provozu</a:t>
            </a:r>
          </a:p>
          <a:p>
            <a:pPr lvl="2"/>
            <a:r>
              <a:rPr lang="cs-CZ" dirty="0"/>
              <a:t>nedostatečnou kompatibilitu používaných technologií</a:t>
            </a:r>
          </a:p>
          <a:p>
            <a:pPr lvl="2"/>
            <a:r>
              <a:rPr lang="cs-CZ" dirty="0"/>
              <a:t>Nedostatečná výměna dat</a:t>
            </a:r>
          </a:p>
          <a:p>
            <a:r>
              <a:rPr lang="cs-CZ" dirty="0"/>
              <a:t>Cíl:</a:t>
            </a:r>
          </a:p>
          <a:p>
            <a:pPr lvl="2"/>
            <a:r>
              <a:rPr lang="cs-CZ" dirty="0"/>
              <a:t>Maximální efektivita využití prostoru</a:t>
            </a:r>
          </a:p>
          <a:p>
            <a:pPr lvl="2"/>
            <a:r>
              <a:rPr lang="cs-CZ" dirty="0"/>
              <a:t>Zajištění maximální bezpečnosti</a:t>
            </a:r>
          </a:p>
          <a:p>
            <a:pPr lvl="2"/>
            <a:r>
              <a:rPr lang="cs-CZ" dirty="0"/>
              <a:t>Zabránění zpoždění (1997 – 15,4%, 1999 – 24,6%, 2016 – 11%)</a:t>
            </a:r>
          </a:p>
          <a:p>
            <a:r>
              <a:rPr lang="cs-CZ" dirty="0"/>
              <a:t>Vývoj:</a:t>
            </a:r>
          </a:p>
          <a:p>
            <a:pPr lvl="2"/>
            <a:r>
              <a:rPr lang="cs-CZ" dirty="0"/>
              <a:t>EUROCONTROL/EU</a:t>
            </a:r>
          </a:p>
          <a:p>
            <a:pPr lvl="2"/>
            <a:r>
              <a:rPr lang="cs-CZ" dirty="0"/>
              <a:t>Otázka závaznosti/práva pro třetí státy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E3E9C10-8B1B-5295-A9D3-F80A38301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6213C38-BF44-64CF-7EC8-098856301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08716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C4D515-554F-9044-1FE7-CD7D328B8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Jednotné evropské nebe – SES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FD7586-A466-5D1B-FCB1-A4B2FA3B9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000" dirty="0"/>
              <a:t>Legislativní balíček (2004):</a:t>
            </a:r>
          </a:p>
          <a:p>
            <a:pPr lvl="2"/>
            <a:r>
              <a:rPr lang="cs-CZ" sz="3000" dirty="0"/>
              <a:t>rámcové nařízení o jednotném evropském nebi</a:t>
            </a:r>
          </a:p>
          <a:p>
            <a:pPr lvl="2"/>
            <a:r>
              <a:rPr lang="cs-CZ" sz="3000" dirty="0"/>
              <a:t>nařízení o organizaci a užívání vzdušného prostoru v jednotném evropském nebi</a:t>
            </a:r>
          </a:p>
          <a:p>
            <a:pPr lvl="2"/>
            <a:r>
              <a:rPr lang="cs-CZ" sz="3000" dirty="0"/>
              <a:t>nařízení o interoperabilitě evropské sítě řízení letového provozu</a:t>
            </a:r>
          </a:p>
          <a:p>
            <a:r>
              <a:rPr lang="cs-CZ" sz="3000" dirty="0"/>
              <a:t>Státy EU + Norsko, Lichtenštejnsko, Švýcarsko, Island, Albánie, Bosna a Hercegovina, Makedonie, Černá Hora, Kosovo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5867D31-04DB-9C75-FF37-0FF0993DF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AA88F14-008B-1AFE-6D8A-935F04A8F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7751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316298-EEC1-CDE6-851C-F1D2CF5E6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Jednotné evropské nebe – SES 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058B99-2826-5619-D943-AC570B245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Rámcové nařízení o jednotném evropském nebi</a:t>
            </a:r>
          </a:p>
          <a:p>
            <a:pPr lvl="2"/>
            <a:r>
              <a:rPr lang="cs-CZ" dirty="0"/>
              <a:t>Základní cíle iniciativy:</a:t>
            </a:r>
          </a:p>
          <a:p>
            <a:pPr lvl="4"/>
            <a:r>
              <a:rPr lang="cs-CZ" dirty="0"/>
              <a:t>zamezení vzrůstajícímu poštu zpoždění evropských letů</a:t>
            </a:r>
          </a:p>
          <a:p>
            <a:pPr lvl="4"/>
            <a:r>
              <a:rPr lang="cs-CZ" dirty="0"/>
              <a:t>zdokonalení norem bezpečnosti</a:t>
            </a:r>
          </a:p>
          <a:p>
            <a:pPr lvl="4"/>
            <a:r>
              <a:rPr lang="cs-CZ" dirty="0"/>
              <a:t>zvýšení efektivnosti všeobecného letového provozu.</a:t>
            </a:r>
          </a:p>
          <a:p>
            <a:pPr lvl="4"/>
            <a:r>
              <a:rPr lang="cs-CZ" dirty="0"/>
              <a:t>sjednocení stávajících 67 národních bloků do 9 celků</a:t>
            </a:r>
          </a:p>
          <a:p>
            <a:pPr lvl="2"/>
            <a:r>
              <a:rPr lang="cs-CZ" dirty="0"/>
              <a:t>Subsidiární vůči ostatní předpisům SES I</a:t>
            </a:r>
          </a:p>
          <a:p>
            <a:pPr lvl="2"/>
            <a:r>
              <a:rPr lang="cs-CZ" dirty="0"/>
              <a:t>Definice (funkčních) bloků vzdušného prostoru</a:t>
            </a:r>
          </a:p>
          <a:p>
            <a:pPr lvl="4"/>
            <a:r>
              <a:rPr lang="cs-CZ" dirty="0"/>
              <a:t>„</a:t>
            </a:r>
            <a:r>
              <a:rPr lang="cs-CZ" i="1" dirty="0"/>
              <a:t>vzdušný blok stanovený na základě provozních požadavků a vyjadřující potřebu zajistit integrovanější uspořádání vzdušného prostoru bez ohledu na současné hranice</a:t>
            </a:r>
            <a:r>
              <a:rPr lang="cs-CZ" dirty="0"/>
              <a:t>“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398EEFB-1E58-897C-489A-C85738775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48DB5C5-0DA6-59AE-90A3-28E5CC8CB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606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Chicagská úmluva - přílohy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A1 – Způsobilost leteckého personálu civilního letectví</a:t>
            </a:r>
          </a:p>
          <a:p>
            <a:r>
              <a:rPr lang="cs-CZ" dirty="0"/>
              <a:t>A2 – Pravidla létání</a:t>
            </a:r>
          </a:p>
          <a:p>
            <a:r>
              <a:rPr lang="cs-CZ" dirty="0"/>
              <a:t>A3 - Meteorologie</a:t>
            </a:r>
          </a:p>
          <a:p>
            <a:r>
              <a:rPr lang="cs-CZ" dirty="0"/>
              <a:t>A4 – Letecké mapy</a:t>
            </a:r>
          </a:p>
          <a:p>
            <a:r>
              <a:rPr lang="cs-CZ" dirty="0"/>
              <a:t>A5 – Předpis pro používání měřicích jednotek v letovém a pozemním provozu</a:t>
            </a:r>
          </a:p>
          <a:p>
            <a:r>
              <a:rPr lang="cs-CZ" b="1" dirty="0"/>
              <a:t>A6 – Provoz letadel (Část I–III)</a:t>
            </a:r>
          </a:p>
          <a:p>
            <a:r>
              <a:rPr lang="cs-CZ" dirty="0"/>
              <a:t>A7 – Poznávací značky letadel</a:t>
            </a:r>
          </a:p>
          <a:p>
            <a:r>
              <a:rPr lang="cs-CZ" b="1" dirty="0"/>
              <a:t>A8 – Předpis o letové způsobilosti letadel (Díl I a II)</a:t>
            </a:r>
          </a:p>
          <a:p>
            <a:r>
              <a:rPr lang="cs-CZ" b="1" dirty="0"/>
              <a:t>A9 – Zjednodušení formalit</a:t>
            </a:r>
          </a:p>
          <a:p>
            <a:r>
              <a:rPr lang="cs-CZ" dirty="0"/>
              <a:t>A10 – Předpis o civilní letecké telekomunikační službě (Svazek I–V)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38197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F2A015-BD7A-1A7E-F3EC-2DA9340F9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Funkční bloky vzdušného systému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08EA44-7AFB-D521-A75A-1D94DA25A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9 bloků nahrazujících 67 „národních bloků“</a:t>
            </a:r>
          </a:p>
          <a:p>
            <a:pPr lvl="2"/>
            <a:r>
              <a:rPr lang="cs-CZ" dirty="0"/>
              <a:t>Vytvoření na základě dohod mezi státy</a:t>
            </a:r>
          </a:p>
          <a:p>
            <a:pPr lvl="4"/>
            <a:r>
              <a:rPr lang="cs-CZ" dirty="0"/>
              <a:t>Povinnost „přijmout nezbytná opatření…“</a:t>
            </a:r>
          </a:p>
          <a:p>
            <a:pPr lvl="2"/>
            <a:r>
              <a:rPr lang="cs-CZ" dirty="0"/>
              <a:t>vzorová dohoda o zřízení funkčních bloků vzdušného prostoru</a:t>
            </a:r>
          </a:p>
          <a:p>
            <a:r>
              <a:rPr lang="cs-CZ" dirty="0"/>
              <a:t>Přeshraniční poskytování letových služeb </a:t>
            </a:r>
          </a:p>
          <a:p>
            <a:pPr lvl="2"/>
            <a:r>
              <a:rPr lang="cs-CZ" dirty="0"/>
              <a:t>delegací na základě dohody států </a:t>
            </a:r>
          </a:p>
          <a:p>
            <a:pPr lvl="2"/>
            <a:r>
              <a:rPr lang="cs-CZ" dirty="0"/>
              <a:t>pověřením zahraničního poskytovatele letových provozních služeb</a:t>
            </a:r>
          </a:p>
          <a:p>
            <a:pPr lvl="2"/>
            <a:r>
              <a:rPr lang="cs-CZ" dirty="0"/>
              <a:t>na základě dohody uskutečněné mezi jednotlivými provozovateli letových provozních služeb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424AAA8-4632-3B01-CA47-9F6A39FB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050DD45-CDFE-F060-E047-5E534296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4967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E1C1C9-A4C6-18A8-24C6-D8E604C9B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Funkční bloky vzdušného systému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66DD33-066A-14BE-E8FE-6E8A4D6A6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cs-CZ" sz="4400" u="sng" dirty="0"/>
              <a:t>Implementované funkční bloky a jich se účastnící státy:</a:t>
            </a:r>
            <a:endParaRPr lang="cs-CZ" sz="4400" dirty="0"/>
          </a:p>
          <a:p>
            <a:pPr lvl="0"/>
            <a:r>
              <a:rPr lang="cs-CZ" sz="4400" b="1" dirty="0" err="1"/>
              <a:t>Denmark</a:t>
            </a:r>
            <a:r>
              <a:rPr lang="cs-CZ" sz="4400" b="1" dirty="0"/>
              <a:t> – </a:t>
            </a:r>
            <a:r>
              <a:rPr lang="cs-CZ" sz="4400" b="1" dirty="0" err="1"/>
              <a:t>Sweden</a:t>
            </a:r>
            <a:r>
              <a:rPr lang="cs-CZ" sz="4400" dirty="0"/>
              <a:t>: Dánsko, Švédsko</a:t>
            </a:r>
          </a:p>
          <a:p>
            <a:pPr lvl="0"/>
            <a:r>
              <a:rPr lang="cs-CZ" sz="4400" b="1" dirty="0"/>
              <a:t>UK – IRELAND</a:t>
            </a:r>
            <a:r>
              <a:rPr lang="cs-CZ" sz="4400" dirty="0"/>
              <a:t>: Spojené Království, Irsko</a:t>
            </a:r>
          </a:p>
          <a:p>
            <a:pPr marL="0" lvl="0" indent="0">
              <a:buNone/>
            </a:pPr>
            <a:endParaRPr lang="cs-CZ" sz="4400" dirty="0"/>
          </a:p>
          <a:p>
            <a:r>
              <a:rPr lang="cs-CZ" sz="4400" u="sng" dirty="0"/>
              <a:t>Neimplementované funkční bloky</a:t>
            </a:r>
            <a:r>
              <a:rPr lang="cs-CZ" sz="4400" dirty="0"/>
              <a:t> </a:t>
            </a:r>
            <a:r>
              <a:rPr lang="cs-CZ" sz="4400" u="sng" dirty="0"/>
              <a:t>a jich se účastnící státy:</a:t>
            </a:r>
            <a:endParaRPr lang="cs-CZ" sz="4400" dirty="0"/>
          </a:p>
          <a:p>
            <a:pPr lvl="0"/>
            <a:r>
              <a:rPr lang="cs-CZ" sz="4400" b="1" dirty="0"/>
              <a:t>NEFAB</a:t>
            </a:r>
            <a:r>
              <a:rPr lang="cs-CZ" sz="4400" dirty="0"/>
              <a:t>: Estonsko, Finsko, Lotyšsko, Norsko</a:t>
            </a:r>
          </a:p>
          <a:p>
            <a:pPr lvl="0"/>
            <a:r>
              <a:rPr lang="cs-CZ" sz="4400" b="1" dirty="0"/>
              <a:t>BALTIC FAB</a:t>
            </a:r>
            <a:r>
              <a:rPr lang="cs-CZ" sz="4400" dirty="0"/>
              <a:t>: Polsko, Litva</a:t>
            </a:r>
          </a:p>
          <a:p>
            <a:pPr lvl="0"/>
            <a:r>
              <a:rPr lang="cs-CZ" sz="4400" b="1" dirty="0" err="1"/>
              <a:t>FABEC</a:t>
            </a:r>
            <a:r>
              <a:rPr lang="cs-CZ" sz="4400" dirty="0" err="1"/>
              <a:t>:Francie</a:t>
            </a:r>
            <a:r>
              <a:rPr lang="cs-CZ" sz="4400" dirty="0"/>
              <a:t>, Německo, Belgie, Nizozemsko, Lucembursko, Švýcarsko</a:t>
            </a:r>
          </a:p>
          <a:p>
            <a:pPr lvl="0"/>
            <a:r>
              <a:rPr lang="cs-CZ" sz="4400" b="1" dirty="0"/>
              <a:t>FABCE</a:t>
            </a:r>
            <a:r>
              <a:rPr lang="cs-CZ" sz="4400" dirty="0"/>
              <a:t>: Česká republika, Slovensko, Rakousko, Maďarsko, Chorvatsko, Slovinsko, Bosna a Hercegovina</a:t>
            </a:r>
          </a:p>
          <a:p>
            <a:pPr lvl="0"/>
            <a:r>
              <a:rPr lang="cs-CZ" sz="4400" b="1" dirty="0"/>
              <a:t>DANUBE</a:t>
            </a:r>
            <a:r>
              <a:rPr lang="cs-CZ" sz="4400" dirty="0"/>
              <a:t>: Bulharsko, Rumunsko</a:t>
            </a:r>
          </a:p>
          <a:p>
            <a:r>
              <a:rPr lang="cs-CZ" sz="4400" b="1" dirty="0"/>
              <a:t>BLUE MED</a:t>
            </a:r>
            <a:r>
              <a:rPr lang="cs-CZ" sz="4400" dirty="0"/>
              <a:t>: Malta, Řecko, Kypr a Itálie </a:t>
            </a:r>
            <a:r>
              <a:rPr lang="cs-CZ" sz="2500" dirty="0"/>
              <a:t>(jako pozorovatelé se funkčního bloku vzdušného prostoru BLUE MED účastní také Egypt, Tunisko, Albánie a Jordánsko)</a:t>
            </a:r>
          </a:p>
          <a:p>
            <a:pPr lvl="0"/>
            <a:r>
              <a:rPr lang="cs-CZ" sz="4400" b="1" dirty="0"/>
              <a:t>SW FAB</a:t>
            </a:r>
            <a:r>
              <a:rPr lang="cs-CZ" sz="4400" dirty="0"/>
              <a:t>:	Portugalsko, Španělsko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B327862-C5F0-F7B6-F223-B82BFAECE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95F8948-8401-759E-88A1-069A68957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7507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D9544A-4179-AA93-F7CF-12A367ACA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0"/>
              <a:t>Funkční bloky vzdušného systému</a:t>
            </a:r>
          </a:p>
        </p:txBody>
      </p:sp>
      <p:pic>
        <p:nvPicPr>
          <p:cNvPr id="6" name="Zástupný obsah 5" descr="Obsah obrázku mapa, text&#10;&#10;Popis byl vytvořen automaticky">
            <a:extLst>
              <a:ext uri="{FF2B5EF4-FFF2-40B4-BE49-F238E27FC236}">
                <a16:creationId xmlns:a16="http://schemas.microsoft.com/office/drawing/2014/main" id="{3AA70A73-E131-217D-F25B-EA80F0922CF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8943" y="1690688"/>
            <a:ext cx="6238657" cy="369093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582CFD8D-4B57-1AE5-A183-B1E552B3D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ADD17DF-35F9-0BC5-C39C-C4E15945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5198495-D922-4C84-9C05-B0CB6B9CE971}" type="slidenum">
              <a:rPr lang="cs-CZ" smtClean="0"/>
              <a:pPr>
                <a:spcAft>
                  <a:spcPts val="600"/>
                </a:spcAft>
              </a:pPr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7910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1E461E-9FA2-131C-08D5-19FBB1F76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Jednotné evropské nebe – SES 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1B4BA6-AB74-D468-3CA9-20167708B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2900" b="1" dirty="0"/>
              <a:t>Rámcové nařízení o jednotném evropském nebi</a:t>
            </a:r>
          </a:p>
          <a:p>
            <a:pPr lvl="2"/>
            <a:r>
              <a:rPr lang="cs-CZ" sz="2900" dirty="0"/>
              <a:t>Institucionální rámec:</a:t>
            </a:r>
          </a:p>
          <a:p>
            <a:pPr lvl="4"/>
            <a:r>
              <a:rPr lang="cs-CZ" sz="2900" dirty="0"/>
              <a:t>Evropská komise, která zajišťuje přezkoušení a hodnocení efektivity poskytování leteckých navigačních služeb; </a:t>
            </a:r>
          </a:p>
          <a:p>
            <a:pPr lvl="4"/>
            <a:r>
              <a:rPr lang="cs-CZ" sz="2900" dirty="0"/>
              <a:t>členské státy; </a:t>
            </a:r>
          </a:p>
          <a:p>
            <a:pPr lvl="4"/>
            <a:r>
              <a:rPr lang="cs-CZ" sz="2900" dirty="0"/>
              <a:t>EUROCONTROL; </a:t>
            </a:r>
          </a:p>
          <a:p>
            <a:pPr lvl="4"/>
            <a:r>
              <a:rPr lang="cs-CZ" sz="2900" dirty="0"/>
              <a:t>Výbor pro jednotné nebe, složený ze dvou zástupců z každého členského státu  -  těmi jsou v praxi zástupci civilního a vojenského letectví (pouze jeden hlas)</a:t>
            </a:r>
          </a:p>
          <a:p>
            <a:pPr lvl="4"/>
            <a:r>
              <a:rPr lang="cs-CZ" sz="2900" dirty="0"/>
              <a:t>Poradní orgán odvětví, složený z poskytovatelů letových navigačních služeb, sdružení uživatelů vzdušného prostoru, letišť, leteckého průmyslu a organizací profesního zastoupení zaměstnanců; </a:t>
            </a:r>
          </a:p>
          <a:p>
            <a:pPr lvl="4"/>
            <a:r>
              <a:rPr lang="cs-CZ" sz="2900" dirty="0"/>
              <a:t>organizace zastupující odborové organizace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BAF4225-E3BC-F44B-484C-2D6412D43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762040-3FA6-F8FD-5861-B22774CD5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77451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8539CA-DB5C-0AF8-3A47-24AAB01CC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Jednotné evropské nebe – SES 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5EF2D0-7DA3-C52F-B47C-934F73FAD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b="1" dirty="0"/>
              <a:t>Nařízení o organizaci a užívání vzdušného prostoru v jednotném evropském nebi</a:t>
            </a:r>
          </a:p>
          <a:p>
            <a:pPr lvl="2"/>
            <a:r>
              <a:rPr lang="cs-CZ" sz="1800" dirty="0"/>
              <a:t>Definice horního a dolního vzdušného prostoru</a:t>
            </a:r>
          </a:p>
          <a:p>
            <a:pPr lvl="4"/>
            <a:r>
              <a:rPr lang="cs-CZ" dirty="0"/>
              <a:t>Stanovení dělící letové hladiny (8.737 m)</a:t>
            </a:r>
          </a:p>
          <a:p>
            <a:pPr lvl="2"/>
            <a:r>
              <a:rPr lang="cs-CZ" sz="1800" dirty="0"/>
              <a:t>Cíl:</a:t>
            </a:r>
          </a:p>
          <a:p>
            <a:pPr lvl="4"/>
            <a:r>
              <a:rPr lang="cs-CZ" dirty="0"/>
              <a:t>zřízení jednotné evropské letové informační oblasti pro horní vzdušný prostor (EUIR) </a:t>
            </a:r>
          </a:p>
          <a:p>
            <a:pPr lvl="4"/>
            <a:r>
              <a:rPr lang="cs-CZ" dirty="0"/>
              <a:t>Její uznání ICAO</a:t>
            </a:r>
          </a:p>
          <a:p>
            <a:pPr lvl="4"/>
            <a:r>
              <a:rPr lang="cs-CZ" dirty="0"/>
              <a:t>určení poskytovatele letových provozních služeb pro vzdušný prostor pod správou členských států</a:t>
            </a:r>
          </a:p>
          <a:p>
            <a:pPr lvl="2"/>
            <a:r>
              <a:rPr lang="cs-CZ" sz="1800" dirty="0"/>
              <a:t>restrukturalizace do funkčních bloků</a:t>
            </a:r>
          </a:p>
          <a:p>
            <a:pPr lvl="2"/>
            <a:r>
              <a:rPr lang="cs-CZ" sz="1800" dirty="0"/>
              <a:t>Koncepce pružného užívání vzdušného prostoru (částečné propojení civilního a vojenského letového prostoru tak aby byl přidělován dle požadavků uživatelů a tedy mohla být zvýšena jeho celková kapacita)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EAA2B39-BC67-C176-A4C0-1A1413CC3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A28DB24-DFBF-E4BE-B64E-ADC6E524D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6860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D96421-2EDE-ED74-0D42-C735BC83C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Jednotné evropské nebe – SES 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D39315-B576-C21C-47EB-237CC901F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Nařízení o interoperabilitě evropské sítě řízení letového provozu</a:t>
            </a:r>
          </a:p>
          <a:p>
            <a:pPr lvl="2"/>
            <a:r>
              <a:rPr lang="cs-CZ" dirty="0"/>
              <a:t>požadavky na:</a:t>
            </a:r>
          </a:p>
          <a:p>
            <a:pPr lvl="4"/>
            <a:r>
              <a:rPr lang="cs-CZ" dirty="0"/>
              <a:t>poskytování letových navigačních služeb pro letový provoz</a:t>
            </a:r>
          </a:p>
          <a:p>
            <a:pPr lvl="4"/>
            <a:r>
              <a:rPr lang="cs-CZ" dirty="0"/>
              <a:t>systém vydávání osvědčení poskytovatelů letových navigačních služeb, letových provozních služeb a meteorologických služeb.</a:t>
            </a:r>
          </a:p>
          <a:p>
            <a:pPr lvl="2"/>
            <a:r>
              <a:rPr lang="cs-CZ" dirty="0"/>
              <a:t>Oprávnění certifikovaného poskytovatele letových služeb nabízet své služby jiným státům, jiným poskytovatelům letových služeb nebo dalším uživatelům vzdušného prostoru a letištím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23C3B9F-0787-8BA5-7403-55953A917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AFF24DD-A719-ED87-A3D1-FF8244DB4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62740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C6739B-CC83-B9A0-5792-E801510AC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Jednotné evropské nebe – SES II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026B6B-7040-CBA1-D43E-30AF63C0F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2007:</a:t>
            </a:r>
          </a:p>
          <a:p>
            <a:pPr lvl="2"/>
            <a:r>
              <a:rPr lang="cs-CZ" sz="2400" dirty="0"/>
              <a:t>Potřeba urychlení projektu SES</a:t>
            </a:r>
          </a:p>
          <a:p>
            <a:pPr lvl="2"/>
            <a:r>
              <a:rPr lang="cs-CZ" sz="2400" dirty="0"/>
              <a:t>Potřeba zahrnutí otázek ochrany ŽP</a:t>
            </a:r>
          </a:p>
          <a:p>
            <a:pPr marL="114300" indent="0">
              <a:buNone/>
            </a:pPr>
            <a:r>
              <a:rPr lang="cs-CZ" sz="2400" dirty="0"/>
              <a:t>-&gt;&gt; přijetí dodatečných opatření</a:t>
            </a:r>
          </a:p>
          <a:p>
            <a:pPr marL="571500" indent="-457200"/>
            <a:r>
              <a:rPr lang="cs-CZ" sz="2400" dirty="0"/>
              <a:t>2. Legislativní balíček</a:t>
            </a:r>
          </a:p>
          <a:p>
            <a:pPr marL="1371600" lvl="2" indent="-457200"/>
            <a:r>
              <a:rPr lang="cs-CZ" sz="2400" dirty="0"/>
              <a:t>Nařízení č. 1070/2009, kterým se mění nařízení (ES) č. 549/2004, (ES) č. 550/2004, (ES) č. 551/2004 a (ES) č. 552/2004 s cílem zvýšit výkonnost a udržitelnost evropského leteckého systému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621D314-B1ED-B768-0EED-6314A2BDA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90ED7E7-F122-1FD9-2993-6DDC1E3FC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53133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95C20D-9A36-4A01-76D8-25DA476F3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Jednotné evropské nebe – SES II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13AED9-08A1-1F73-E993-95D25CEBD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/>
            <a:r>
              <a:rPr lang="cs-CZ" sz="1800" b="1" dirty="0"/>
              <a:t>Nařízení č. 1070/2009, kterým se mění nařízení (ES) č. 549/2004, (ES) č. 550/2004, (ES) č. 551/2004 a (ES) č. 552/2004 s cílem zvýšit výkonnost a udržitelnost evropského leteckého systému</a:t>
            </a:r>
          </a:p>
          <a:p>
            <a:pPr marL="1371600" lvl="2" indent="-457200"/>
            <a:r>
              <a:rPr lang="cs-CZ" sz="1800" dirty="0"/>
              <a:t>Rozšíření pravomocí EASA:</a:t>
            </a:r>
          </a:p>
          <a:p>
            <a:pPr marL="2286000" lvl="4" indent="-457200"/>
            <a:r>
              <a:rPr lang="cs-CZ" sz="1800" dirty="0"/>
              <a:t>vydávat závazná pravidla a postupy pro sjednocení bezpečnostních požadavků pro provozování letišť a činnosti poskytovatelů letových navigačních služeb</a:t>
            </a:r>
          </a:p>
          <a:p>
            <a:pPr marL="2286000" lvl="4" indent="-457200"/>
            <a:r>
              <a:rPr lang="cs-CZ" sz="1800" dirty="0"/>
              <a:t>vykonávat dohled nad jejich dodržováním</a:t>
            </a:r>
          </a:p>
          <a:p>
            <a:pPr marL="1371600" lvl="2" indent="-457200"/>
            <a:r>
              <a:rPr lang="cs-CZ" sz="1800" dirty="0"/>
              <a:t>Stanovení povinnosti zřízení funkčních bloků VP</a:t>
            </a:r>
          </a:p>
          <a:p>
            <a:pPr marL="1371600" lvl="2" indent="-457200"/>
            <a:r>
              <a:rPr lang="cs-CZ" sz="1800" dirty="0"/>
              <a:t>Stanovení povinnosti přijmout opatření k uzavření dohod mezi poskytovateli ATM civilních a vojenských</a:t>
            </a:r>
          </a:p>
          <a:p>
            <a:pPr marL="1371600" lvl="2" indent="-457200"/>
            <a:r>
              <a:rPr lang="cs-CZ" sz="1800" dirty="0"/>
              <a:t>zřízení funkce koordinátora systému funkčních bloků vzdušného prostoru (stanoví Komise)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DDA4374-628E-76E5-BA58-E37E33802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2380DC9-3E64-BB87-34E9-5C5A37A2F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99825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54BED5-E86F-F157-882E-E4A1BD02C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Jednotné evropské nebe – SES II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885CE5-2D75-151F-9908-A2EA6251B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Projekt SESAR:</a:t>
            </a:r>
          </a:p>
          <a:p>
            <a:pPr lvl="2"/>
            <a:r>
              <a:rPr lang="cs-CZ" dirty="0"/>
              <a:t>technologická součást iniciativy SES II</a:t>
            </a:r>
          </a:p>
          <a:p>
            <a:pPr lvl="4"/>
            <a:r>
              <a:rPr lang="cs-CZ" dirty="0"/>
              <a:t>fáze vývojová (2008 – 2020+) - výzkum a vývoj nových technologií a postupů v ATM </a:t>
            </a:r>
          </a:p>
          <a:p>
            <a:pPr lvl="4"/>
            <a:r>
              <a:rPr lang="cs-CZ" dirty="0"/>
              <a:t>fáze zaváděcí (2014 – 2020+) - zavádění do praxe</a:t>
            </a:r>
          </a:p>
          <a:p>
            <a:pPr lvl="2"/>
            <a:r>
              <a:rPr lang="cs-CZ" dirty="0"/>
              <a:t>ČR: Řízení letového provozu ČR</a:t>
            </a:r>
          </a:p>
          <a:p>
            <a:pPr lvl="4"/>
            <a:r>
              <a:rPr lang="cs-CZ" dirty="0"/>
              <a:t>Konsorcium:</a:t>
            </a:r>
          </a:p>
          <a:p>
            <a:pPr lvl="5"/>
            <a:r>
              <a:rPr lang="cs-CZ" dirty="0"/>
              <a:t>Polská PANSA, </a:t>
            </a:r>
          </a:p>
          <a:p>
            <a:pPr lvl="5"/>
            <a:r>
              <a:rPr lang="cs-CZ" dirty="0"/>
              <a:t>české ŘLP ČR</a:t>
            </a:r>
          </a:p>
          <a:p>
            <a:pPr lvl="5"/>
            <a:r>
              <a:rPr lang="cs-CZ" dirty="0"/>
              <a:t>slovenské LPS</a:t>
            </a:r>
          </a:p>
          <a:p>
            <a:pPr lvl="5"/>
            <a:r>
              <a:rPr lang="cs-CZ" dirty="0"/>
              <a:t>litevské </a:t>
            </a:r>
            <a:r>
              <a:rPr lang="cs-CZ" dirty="0" err="1"/>
              <a:t>Oro</a:t>
            </a:r>
            <a:r>
              <a:rPr lang="cs-CZ" dirty="0"/>
              <a:t> </a:t>
            </a:r>
            <a:r>
              <a:rPr lang="cs-CZ" dirty="0" err="1"/>
              <a:t>Navigacija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9968935-5AD5-9B6F-CF45-EE4510E0C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0204300-689D-C83A-B1A9-EDAED5078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3185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F2EB4-00CC-47B6-D181-48EC70467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1D82337-0AAC-BD5B-68C6-A85051F09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SzPts val="2200"/>
              <a:buFontTx/>
              <a:buChar char="-"/>
            </a:pPr>
            <a:r>
              <a:rPr lang="cs-CZ" dirty="0"/>
              <a:t>L</a:t>
            </a:r>
            <a:r>
              <a:rPr lang="cs-CZ" sz="6000" dirty="0"/>
              <a:t>etecké činnosti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7C7D4BA-CEA4-5723-3F04-52D8C936D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DA3D6E2-2F70-8984-ADC8-29CDAE6AE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7FAFC30-748D-15CD-F46D-CB5C656E0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5198495-D922-4C84-9C05-B0CB6B9CE971}" type="slidenum">
              <a:rPr lang="cs-CZ" smtClean="0"/>
              <a:pPr>
                <a:spcAft>
                  <a:spcPts val="600"/>
                </a:spcAft>
              </a:pPr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750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Chicagská úmluva - přílohy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A 11 - Předpis o letových provozních službách </a:t>
            </a:r>
          </a:p>
          <a:p>
            <a:r>
              <a:rPr lang="pt-BR" b="1" dirty="0"/>
              <a:t>A 12 </a:t>
            </a:r>
            <a:r>
              <a:rPr lang="cs-CZ" b="1" dirty="0"/>
              <a:t>- </a:t>
            </a:r>
            <a:r>
              <a:rPr lang="pt-BR" b="1" dirty="0"/>
              <a:t>Předpis o pátrání a záchraně v civilním letectví</a:t>
            </a:r>
          </a:p>
          <a:p>
            <a:r>
              <a:rPr lang="cs-CZ" dirty="0"/>
              <a:t>A 13 - Předpis o odborném zjišťování příčin leteckých nehod a incidentů </a:t>
            </a:r>
          </a:p>
          <a:p>
            <a:r>
              <a:rPr lang="cs-CZ" dirty="0"/>
              <a:t>A 14 - Letiště (Část I –IV) </a:t>
            </a:r>
          </a:p>
          <a:p>
            <a:r>
              <a:rPr lang="pt-BR" b="1" dirty="0"/>
              <a:t>A 15 </a:t>
            </a:r>
            <a:r>
              <a:rPr lang="cs-CZ" b="1" dirty="0"/>
              <a:t>- </a:t>
            </a:r>
            <a:r>
              <a:rPr lang="pt-BR" b="1" dirty="0"/>
              <a:t>Předpis o letecké informační službě </a:t>
            </a:r>
          </a:p>
          <a:p>
            <a:r>
              <a:rPr lang="cs-CZ" dirty="0"/>
              <a:t>A 16 - Ochrana životního prostředí (Svazek I–IV)</a:t>
            </a:r>
          </a:p>
          <a:p>
            <a:r>
              <a:rPr lang="cs-CZ" dirty="0"/>
              <a:t>A 17 - Bezpečnost -Ochrana mezinárodního civilního letectví před protiprávními činy</a:t>
            </a:r>
          </a:p>
          <a:p>
            <a:r>
              <a:rPr lang="cs-CZ" dirty="0"/>
              <a:t>A 18 - Bezpečná přeprava nebezpečného zboží vzduchem</a:t>
            </a:r>
          </a:p>
          <a:p>
            <a:r>
              <a:rPr lang="cs-CZ" b="1" dirty="0"/>
              <a:t>A 19 - Řízení bezpečnosti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5268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AA625-F52A-E6BF-E033-E41D7B009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20CDD5-B2E7-8A0D-5FA2-C9E3635A0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Letecké činnosti - </a:t>
            </a:r>
            <a:r>
              <a:rPr lang="cs-CZ" sz="3600" b="1" dirty="0"/>
              <a:t>Udělení přepravního práva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69A2C2-57C3-4303-095A-E2BDE1027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71500" indent="-457200"/>
            <a:r>
              <a:rPr lang="cs-CZ" sz="3200" dirty="0"/>
              <a:t>Vzorový text letecké dohody</a:t>
            </a:r>
          </a:p>
          <a:p>
            <a:pPr lvl="2"/>
            <a:r>
              <a:rPr lang="cs-CZ" dirty="0"/>
              <a:t>Vypracovaný a aktualizovaný Ministerstvem dopravy</a:t>
            </a:r>
          </a:p>
          <a:p>
            <a:pPr lvl="2"/>
            <a:r>
              <a:rPr lang="cs-CZ" dirty="0"/>
              <a:t>Základní struktura:</a:t>
            </a:r>
          </a:p>
          <a:p>
            <a:pPr lvl="4"/>
            <a:r>
              <a:rPr lang="cs-CZ" sz="2600" dirty="0"/>
              <a:t>Definice</a:t>
            </a:r>
          </a:p>
          <a:p>
            <a:pPr lvl="4"/>
            <a:r>
              <a:rPr lang="cs-CZ" sz="2600" dirty="0"/>
              <a:t>Přepravní práva (výčet leteckých svobod)</a:t>
            </a:r>
          </a:p>
          <a:p>
            <a:pPr lvl="4"/>
            <a:r>
              <a:rPr lang="cs-CZ" sz="2600" dirty="0"/>
              <a:t>Určení leteckých podniků k provozování leteckých služeb</a:t>
            </a:r>
          </a:p>
          <a:p>
            <a:pPr lvl="4"/>
            <a:r>
              <a:rPr lang="cs-CZ" sz="2600" dirty="0"/>
              <a:t>Odvolání a pozastavení provozního oprávnění</a:t>
            </a:r>
          </a:p>
          <a:p>
            <a:pPr lvl="4"/>
            <a:r>
              <a:rPr lang="cs-CZ" sz="2600" dirty="0"/>
              <a:t>Ustanovení mezinárodního práva soukromého</a:t>
            </a:r>
          </a:p>
          <a:p>
            <a:pPr lvl="4"/>
            <a:r>
              <a:rPr lang="cs-CZ" sz="2600" dirty="0"/>
              <a:t>Ochrana letectví</a:t>
            </a:r>
          </a:p>
          <a:p>
            <a:pPr lvl="4"/>
            <a:r>
              <a:rPr lang="cs-CZ" sz="2600" dirty="0"/>
              <a:t>Bezpečnost letectví</a:t>
            </a:r>
          </a:p>
          <a:p>
            <a:pPr lvl="4"/>
            <a:r>
              <a:rPr lang="cs-CZ" sz="2600" dirty="0"/>
              <a:t>Cla a daně</a:t>
            </a:r>
          </a:p>
          <a:p>
            <a:pPr lvl="4"/>
            <a:r>
              <a:rPr lang="cs-CZ" sz="2600" dirty="0"/>
              <a:t>Užívání letišť a leteckých zařízení</a:t>
            </a:r>
          </a:p>
          <a:p>
            <a:pPr lvl="4"/>
            <a:r>
              <a:rPr lang="cs-CZ" sz="2600" dirty="0"/>
              <a:t>Přímý tranzit (zjednodušená kontrola v případě neopuštění tranzitního prostoru)</a:t>
            </a:r>
          </a:p>
          <a:p>
            <a:pPr lvl="4"/>
            <a:r>
              <a:rPr lang="cs-CZ" sz="2600" dirty="0"/>
              <a:t>Prodej služeb, tarify, kapacita, společné označování linek, letové řády, zastoupení, řešení sporů</a:t>
            </a:r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4739455-1F1D-2F24-FDBF-DD8E68718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B8D66D5-3B2F-6004-DCCB-C510471A1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6557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288851-0FBD-D3F7-6194-EF6750B21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Letecké činnosti - </a:t>
            </a:r>
            <a:r>
              <a:rPr lang="cs-CZ" sz="3600" b="1" dirty="0"/>
              <a:t>Udělení přepravního práva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4B7BA2-97BE-D212-5A24-9DB535AD6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Letecký dopravce EU x Letecký dopravce ze třetí země</a:t>
            </a:r>
          </a:p>
          <a:p>
            <a:r>
              <a:rPr lang="cs-CZ" dirty="0"/>
              <a:t>Udělení přepravního práva (EU) – Ministerstvo dopravy:</a:t>
            </a:r>
          </a:p>
          <a:p>
            <a:pPr lvl="1"/>
            <a:r>
              <a:rPr lang="cs-CZ" dirty="0"/>
              <a:t>typ, úroveň a rozsah nabízených služeb včetně poměru ceny a úrovně služeb</a:t>
            </a:r>
          </a:p>
          <a:p>
            <a:pPr lvl="1"/>
            <a:r>
              <a:rPr lang="cs-CZ" dirty="0"/>
              <a:t>četnost služeb obchodní letecké dopravy, nabízené kapacitě a rozložení letů v průběhu kalendářního roku</a:t>
            </a:r>
          </a:p>
          <a:p>
            <a:pPr lvl="1"/>
            <a:r>
              <a:rPr lang="cs-CZ" dirty="0"/>
              <a:t>termín předpokládaného zahájení provozu a období provozu</a:t>
            </a:r>
          </a:p>
          <a:p>
            <a:pPr lvl="1"/>
            <a:r>
              <a:rPr lang="cs-CZ" dirty="0"/>
              <a:t>dostupnost nabízených služeb uživatelům</a:t>
            </a:r>
          </a:p>
          <a:p>
            <a:pPr lvl="1"/>
            <a:r>
              <a:rPr lang="cs-CZ" dirty="0"/>
              <a:t>cenová politika včetně nabízených tarifů a konečných cen za přepravu</a:t>
            </a:r>
          </a:p>
          <a:p>
            <a:pPr lvl="1"/>
            <a:r>
              <a:rPr lang="cs-CZ" dirty="0"/>
              <a:t>zajištění dopravní obslužnosti včetně návaznosti a zapojení do stávající sítě linek</a:t>
            </a:r>
          </a:p>
          <a:p>
            <a:pPr lvl="1"/>
            <a:r>
              <a:rPr lang="cs-CZ" dirty="0"/>
              <a:t>technické zabezpečení provozu (vlastní/pronajatá/pronajatá s posádkou letadla)</a:t>
            </a:r>
          </a:p>
          <a:p>
            <a:pPr lvl="1"/>
            <a:r>
              <a:rPr lang="cs-CZ" dirty="0"/>
              <a:t>způsob a rozsah spolupráce s jinými leteckými dopravci</a:t>
            </a:r>
          </a:p>
          <a:p>
            <a:pPr lvl="1"/>
            <a:r>
              <a:rPr lang="cs-CZ" dirty="0"/>
              <a:t>podmínky provozu na určené lince a přiměřenosti nabídky</a:t>
            </a:r>
          </a:p>
          <a:p>
            <a:pPr lvl="1"/>
            <a:r>
              <a:rPr lang="cs-CZ" dirty="0"/>
              <a:t>dosavadní využívání přidělených přepravních práv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007F287-41F1-9121-D886-E5E1ED2B4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74E547A-2FC1-681F-1012-251551228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7008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51F4A-BC36-05D7-6B03-3A59E9313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098434-7F5B-6C0F-DBC1-A12ECF4A0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Letecké činnosti - Odnět</a:t>
            </a:r>
            <a:r>
              <a:rPr lang="cs-CZ" sz="3200" b="1" dirty="0"/>
              <a:t>í přepravního práva (EU)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508514-5764-903B-51FE-5C2CE51E3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Ministerstvo dopravy:</a:t>
            </a:r>
          </a:p>
          <a:p>
            <a:pPr lvl="1" algn="just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nezahájí provoz na určené lince do 6 měsíců ode dne nabytí právní moci rozhodnutí o udělení přepravního práva</a:t>
            </a:r>
          </a:p>
          <a:p>
            <a:pPr lvl="1" algn="just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nevyužívá udělené přepravní právo po dobu delší než 6 po sobě jdoucích měsíců</a:t>
            </a:r>
          </a:p>
          <a:p>
            <a:pPr lvl="1" algn="just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porušuje podmínky stanovené v rozhodnutí o udělení přepravního práva</a:t>
            </a:r>
          </a:p>
          <a:p>
            <a:pPr lvl="1" algn="just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oznámí, že udělené přepravní právo nehodlá nadále využívat</a:t>
            </a:r>
          </a:p>
          <a:p>
            <a:pPr lvl="1" algn="just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ukončí provozování obchodní letecké dopravy</a:t>
            </a:r>
          </a:p>
          <a:p>
            <a:pPr lvl="1" algn="just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dojde k podstatné změně skutečností uvedených v žádosti leteckého dopravce přičemž tato změna má nežádoucí vliv na výkon práva</a:t>
            </a:r>
          </a:p>
          <a:p>
            <a:pPr lvl="1" algn="just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příslušný orgán nevydá nebo zruší povolení k poskytování služeb obchodní letecké dopravy na určené lince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1F591FC-2C01-F4FF-3353-32BDF2564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C9C3864-F604-A16B-91C0-6191E3E75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4169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DD98AF-0E79-011B-8021-62655B535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Letecké práce a další letecké činnosti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FB3CF8-B0F7-E12A-0204-4EE373E11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Letecké práce (ÚCL):</a:t>
            </a:r>
          </a:p>
          <a:p>
            <a:pPr lvl="1"/>
            <a:r>
              <a:rPr lang="cs-CZ" dirty="0"/>
              <a:t>„l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etecký provozovatel využívá letadlo k pracovní činnosti za úplatu“</a:t>
            </a:r>
          </a:p>
          <a:p>
            <a:pPr lvl="1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vyhlídkové lety</a:t>
            </a:r>
          </a:p>
          <a:p>
            <a:pPr lvl="1"/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využití letadla leteckým provozovatelem při výuce v leteckých školách a činnost leteckých škol</a:t>
            </a:r>
          </a:p>
          <a:p>
            <a:r>
              <a:rPr lang="cs-CZ" dirty="0"/>
              <a:t>Letecké činnosti pro potřeby státu </a:t>
            </a:r>
            <a:r>
              <a:rPr lang="cs-CZ" sz="2200" dirty="0"/>
              <a:t>(přeprava ústavních činitelů, výkon státní správy)</a:t>
            </a:r>
          </a:p>
          <a:p>
            <a:r>
              <a:rPr lang="cs-CZ" dirty="0"/>
              <a:t>Letecké činnosti pro vlastní potřebu</a:t>
            </a:r>
          </a:p>
          <a:p>
            <a:r>
              <a:rPr lang="cs-CZ" dirty="0"/>
              <a:t>Rekreační a sportovní létání</a:t>
            </a:r>
          </a:p>
          <a:p>
            <a:r>
              <a:rPr lang="cs-CZ" dirty="0"/>
              <a:t>Letecké veřejné vystoupení (ÚCL)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7BEFF3E-5B78-E188-AE92-162699225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DE4B36D-3399-A1C8-EF36-1FFF20DBE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5891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5DA25-8A89-A6A7-D0B2-2005EC81A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51FF666-C504-BF75-9268-8CB55FE8C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SzPts val="2200"/>
              <a:buFontTx/>
              <a:buChar char="-"/>
            </a:pPr>
            <a:r>
              <a:rPr lang="cs-CZ" dirty="0"/>
              <a:t>S</a:t>
            </a:r>
            <a:r>
              <a:rPr lang="cs-CZ" sz="6000" dirty="0"/>
              <a:t>portovní letectví</a:t>
            </a:r>
            <a:endParaRPr lang="cs-CZ" altLang="de-DE" dirty="0">
              <a:solidFill>
                <a:schemeClr val="accent1"/>
              </a:solidFill>
              <a:latin typeface="Lato" panose="020B0604020202020204" pitchFamily="34" charset="0"/>
              <a:cs typeface="Lato" panose="020B0604020202020204" pitchFamily="34" charset="0"/>
              <a:sym typeface="Lato" panose="020B0604020202020204" pitchFamily="34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72C5885-BE95-0F53-119C-B9F5619D0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DCA6D5C3-3AB0-853F-2512-343FBC4E3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0B35E64-F1A8-752A-172C-B1BFC7364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5198495-D922-4C84-9C05-B0CB6B9CE971}" type="slidenum">
              <a:rPr lang="cs-CZ" smtClean="0"/>
              <a:pPr>
                <a:spcAft>
                  <a:spcPts val="600"/>
                </a:spcAft>
              </a:pPr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6299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Provozní bezpečnost – sportovní létající zařízení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V kompetenci ČS</a:t>
            </a:r>
          </a:p>
          <a:p>
            <a:r>
              <a:rPr lang="cs-CZ" dirty="0"/>
              <a:t>Zákon o civilním letectví: </a:t>
            </a:r>
          </a:p>
          <a:p>
            <a:pPr lvl="2"/>
            <a:r>
              <a:rPr lang="cs-CZ" dirty="0"/>
              <a:t>„maximálně </a:t>
            </a:r>
            <a:r>
              <a:rPr lang="cs-CZ" u="sng" dirty="0"/>
              <a:t>dvoumístné letadlo nebo sportovní padák</a:t>
            </a:r>
            <a:r>
              <a:rPr lang="cs-CZ" dirty="0"/>
              <a:t>, určené k létání pro vlastní potřebu nebo potřebu jiných osob za účelem rekreace, individuální osobní dopravy, sportu nebo výcviku pilotů, které </a:t>
            </a:r>
            <a:r>
              <a:rPr lang="cs-CZ" u="sng" dirty="0"/>
              <a:t>není uskutečňováno za účelem dosažení zisku</a:t>
            </a:r>
            <a:r>
              <a:rPr lang="cs-CZ" dirty="0"/>
              <a:t>, s výjimkou výcviku pilotů, letů závěsných a padákových kluzáků s pasažérem a seskoků sportovních padáků s pasažérem“</a:t>
            </a:r>
          </a:p>
          <a:p>
            <a:pPr lvl="4"/>
            <a:r>
              <a:rPr lang="cs-CZ" dirty="0"/>
              <a:t>padákový kluzák,</a:t>
            </a:r>
          </a:p>
          <a:p>
            <a:pPr lvl="4"/>
            <a:r>
              <a:rPr lang="cs-CZ" dirty="0"/>
              <a:t>závěsný kluzák,</a:t>
            </a:r>
          </a:p>
          <a:p>
            <a:pPr lvl="4"/>
            <a:r>
              <a:rPr lang="cs-CZ" dirty="0"/>
              <a:t>ultralehký kluzák,</a:t>
            </a:r>
          </a:p>
          <a:p>
            <a:pPr lvl="4"/>
            <a:r>
              <a:rPr lang="cs-CZ" dirty="0"/>
              <a:t>motorový ultralehký kluzák, </a:t>
            </a:r>
          </a:p>
          <a:p>
            <a:pPr lvl="4"/>
            <a:r>
              <a:rPr lang="cs-CZ" dirty="0"/>
              <a:t>motorový závěsný kluzák, </a:t>
            </a:r>
          </a:p>
          <a:p>
            <a:pPr lvl="4"/>
            <a:r>
              <a:rPr lang="cs-CZ" dirty="0"/>
              <a:t>ultralehký letoun,</a:t>
            </a:r>
          </a:p>
          <a:p>
            <a:pPr lvl="4"/>
            <a:r>
              <a:rPr lang="cs-CZ" dirty="0"/>
              <a:t>motorový padákový kluzák,</a:t>
            </a:r>
          </a:p>
          <a:p>
            <a:pPr lvl="4"/>
            <a:r>
              <a:rPr lang="cs-CZ" dirty="0"/>
              <a:t>(ultralehký) motorový vírník,</a:t>
            </a:r>
          </a:p>
          <a:p>
            <a:pPr lvl="4"/>
            <a:r>
              <a:rPr lang="cs-CZ" dirty="0"/>
              <a:t>bezmotorový vírník, </a:t>
            </a:r>
          </a:p>
          <a:p>
            <a:pPr lvl="4"/>
            <a:r>
              <a:rPr lang="cs-CZ" dirty="0"/>
              <a:t>ultralehký vrtulník,</a:t>
            </a:r>
          </a:p>
          <a:p>
            <a:pPr lvl="4"/>
            <a:r>
              <a:rPr lang="cs-CZ" dirty="0"/>
              <a:t>sportovní padák.</a:t>
            </a:r>
          </a:p>
          <a:p>
            <a:pPr lvl="2"/>
            <a:r>
              <a:rPr lang="cs-CZ" dirty="0"/>
              <a:t>ÚCL -&gt; zmocnění pověřit PO -&gt; Letecká amatérská asociace ČR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0644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Provozní bezpečnost – přestupky a správní delikty </a:t>
            </a:r>
            <a:endParaRPr lang="en-GB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Přestupky a správní delikty v oblasti sportovních létajících zařízení</a:t>
            </a:r>
          </a:p>
          <a:p>
            <a:pPr lvl="1"/>
            <a:r>
              <a:rPr lang="cs-CZ" sz="1600" dirty="0"/>
              <a:t>FO:</a:t>
            </a:r>
          </a:p>
          <a:p>
            <a:pPr lvl="3"/>
            <a:r>
              <a:rPr lang="cs-CZ" sz="1600" dirty="0"/>
              <a:t>užije sportovní létající zařízení za účelem dosažení zisku,</a:t>
            </a:r>
          </a:p>
          <a:p>
            <a:pPr lvl="3"/>
            <a:r>
              <a:rPr lang="cs-CZ" sz="1600" dirty="0"/>
              <a:t>řídí sportovní létající zařízení bez platného pilotního průkazu,</a:t>
            </a:r>
          </a:p>
          <a:p>
            <a:pPr lvl="1"/>
            <a:endParaRPr lang="cs-CZ" sz="1600" dirty="0"/>
          </a:p>
          <a:p>
            <a:pPr lvl="1"/>
            <a:r>
              <a:rPr lang="cs-CZ" sz="1600" dirty="0"/>
              <a:t>PO/podnikající FO:</a:t>
            </a:r>
          </a:p>
          <a:p>
            <a:pPr lvl="3"/>
            <a:r>
              <a:rPr lang="cs-CZ" sz="1600" dirty="0"/>
              <a:t>užije sportovní létající zařízení za účelem dosažení zisku,</a:t>
            </a:r>
          </a:p>
          <a:p>
            <a:pPr lvl="3"/>
            <a:r>
              <a:rPr lang="cs-CZ" sz="1600" dirty="0"/>
              <a:t>řídí sportovní létající zařízení bez platného pilotního průkazu,</a:t>
            </a:r>
          </a:p>
          <a:p>
            <a:pPr lvl="3"/>
            <a:r>
              <a:rPr lang="cs-CZ" sz="1600" dirty="0"/>
              <a:t>jako provozovatel sportovního létajícího zařízení provozuje sportovní létající zařízení bez příslušného pojištění odpovědnosti</a:t>
            </a:r>
            <a:endParaRPr lang="cs-CZ" sz="28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441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B160BC7-F5C6-3481-DCD1-409F269D6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SzPts val="2200"/>
              <a:buFontTx/>
              <a:buChar char="-"/>
            </a:pPr>
            <a:r>
              <a:rPr lang="cs-CZ" dirty="0"/>
              <a:t>Letecký personál</a:t>
            </a:r>
            <a:endParaRPr lang="cs-CZ" sz="600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1CC6461-1D98-48C7-5F67-AEFFC0F3B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F16C91EB-FAB8-5D58-7C6B-EF42EE431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693CD3B-1F58-4DDF-5B29-88374DDF2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5198495-D922-4C84-9C05-B0CB6B9CE971}" type="slidenum">
              <a:rPr lang="cs-CZ" smtClean="0"/>
              <a:pPr>
                <a:spcAft>
                  <a:spcPts val="600"/>
                </a:spcAft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992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Chicagská úmluva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2200" dirty="0"/>
              <a:t>Průkazy personálu – čl. 32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1900" dirty="0"/>
              <a:t>Pilot každého letadla a ostatní členové létající posádky každého letadla, používaného k mezinárodnímu létání, musí být opatřeni diplomy a leteckými legitimacemi, které </a:t>
            </a:r>
            <a:r>
              <a:rPr lang="cs-CZ" sz="1900" b="1" dirty="0"/>
              <a:t>byly vydány nebo prohlášeny za platné státem, v němž letadlo jest zapsáno do rejstříku</a:t>
            </a:r>
          </a:p>
          <a:p>
            <a:pPr lvl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1900" dirty="0"/>
              <a:t>Každý smluvní stát si vyhrazuje právo, že pro účely létání nad svým vlastním územím odepře uznat diplomy a letecké legitimace vydané některému z jeho vlastních státních příslušníků jiným smluvním státem.</a:t>
            </a:r>
          </a:p>
          <a:p>
            <a:pPr marL="914400" lvl="2" indent="0">
              <a:buNone/>
            </a:pPr>
            <a:endParaRPr lang="cs-CZ" sz="2400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620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Letecký personál</a:t>
            </a:r>
            <a:endParaRPr lang="en-GB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9735590" cy="3690933"/>
          </a:xfrm>
        </p:spPr>
        <p:txBody>
          <a:bodyPr>
            <a:normAutofit/>
          </a:bodyPr>
          <a:lstStyle/>
          <a:p>
            <a:r>
              <a:rPr lang="cs-CZ" dirty="0"/>
              <a:t>Podmínky výkonu činnosti pro:</a:t>
            </a:r>
          </a:p>
          <a:p>
            <a:pPr lvl="2"/>
            <a:r>
              <a:rPr lang="cs-CZ" dirty="0"/>
              <a:t>piloty</a:t>
            </a:r>
          </a:p>
          <a:p>
            <a:pPr lvl="2"/>
            <a:r>
              <a:rPr lang="cs-CZ" dirty="0"/>
              <a:t>osoby a organizace podílející se na výcviku, zkouškách, přezkušování a lékařských prohlídkách pilotů</a:t>
            </a:r>
          </a:p>
          <a:p>
            <a:pPr lvl="2"/>
            <a:r>
              <a:rPr lang="cs-CZ" dirty="0"/>
              <a:t>osoby a organizace odpovědné za projektování, údržbu a výcvik osob podílejících se na údržbě letadel, výrobků, letadlových částí a zařízení</a:t>
            </a:r>
          </a:p>
          <a:p>
            <a:pPr lvl="2"/>
            <a:r>
              <a:rPr lang="cs-CZ" dirty="0"/>
              <a:t>letecké provozovatele</a:t>
            </a:r>
          </a:p>
          <a:p>
            <a:pPr lvl="2"/>
            <a:r>
              <a:rPr lang="cs-CZ" dirty="0"/>
              <a:t>palubní průvodčí</a:t>
            </a:r>
          </a:p>
          <a:p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88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/>
              <a:t>Letecký personál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Podmínky výkonu činnosti pro </a:t>
            </a:r>
            <a:r>
              <a:rPr lang="cs-CZ" b="1" dirty="0"/>
              <a:t>piloty</a:t>
            </a:r>
            <a:r>
              <a:rPr lang="cs-CZ" dirty="0"/>
              <a:t>:</a:t>
            </a:r>
          </a:p>
          <a:p>
            <a:pPr lvl="2"/>
            <a:r>
              <a:rPr lang="cs-CZ" dirty="0"/>
              <a:t>průkaz způsobilosti</a:t>
            </a:r>
          </a:p>
          <a:p>
            <a:pPr lvl="4"/>
            <a:r>
              <a:rPr lang="cs-CZ" dirty="0"/>
              <a:t>teoretické znalosti</a:t>
            </a:r>
          </a:p>
          <a:p>
            <a:pPr lvl="4"/>
            <a:r>
              <a:rPr lang="cs-CZ" dirty="0"/>
              <a:t>praktické dovednosti</a:t>
            </a:r>
          </a:p>
          <a:p>
            <a:pPr lvl="4"/>
            <a:r>
              <a:rPr lang="cs-CZ" dirty="0"/>
              <a:t>jazykové znalosti</a:t>
            </a:r>
          </a:p>
          <a:p>
            <a:pPr lvl="4"/>
            <a:r>
              <a:rPr lang="cs-CZ" dirty="0"/>
              <a:t>nezbytné zkušenosti (počet nalétaných hodin) </a:t>
            </a:r>
          </a:p>
          <a:p>
            <a:pPr lvl="4"/>
            <a:r>
              <a:rPr lang="cs-CZ" dirty="0"/>
              <a:t>průkaz musí být buď:</a:t>
            </a:r>
          </a:p>
          <a:p>
            <a:pPr lvl="5"/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vydán státem, v jehož rejstříku je letadlo, na jehož palubě osoby vykonávají své činnosti, zapsáno, nebo </a:t>
            </a:r>
          </a:p>
          <a:p>
            <a:pPr lvl="5"/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musí být jeho platnost tímto státem uznávána</a:t>
            </a:r>
            <a:endParaRPr lang="cs-CZ" dirty="0"/>
          </a:p>
          <a:p>
            <a:pPr lvl="2"/>
            <a:r>
              <a:rPr lang="cs-CZ" dirty="0"/>
              <a:t>lékařské osvědčení</a:t>
            </a:r>
          </a:p>
          <a:p>
            <a:pPr lvl="2"/>
            <a:r>
              <a:rPr lang="cs-CZ" dirty="0"/>
              <a:t>průkaz radiotelefonisty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8495-D922-4C84-9C05-B0CB6B9CE971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5218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fuk.pptx" id="{7A269987-504B-4087-B03C-5EB8DE11DB40}" vid="{E084D833-96DC-4325-9498-D5556D39F6DC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Office</Template>
  <TotalTime>0</TotalTime>
  <Words>3918</Words>
  <Application>Microsoft Office PowerPoint</Application>
  <PresentationFormat>Širokoúhlá obrazovka</PresentationFormat>
  <Paragraphs>496</Paragraphs>
  <Slides>56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62" baseType="lpstr">
      <vt:lpstr>Arial</vt:lpstr>
      <vt:lpstr>Calibri</vt:lpstr>
      <vt:lpstr>Gill Sans MT</vt:lpstr>
      <vt:lpstr>Lato</vt:lpstr>
      <vt:lpstr>Times New Roman</vt:lpstr>
      <vt:lpstr>Motiv Office</vt:lpstr>
      <vt:lpstr>Prezentace aplikace PowerPoint</vt:lpstr>
      <vt:lpstr>Letecké právo II – Letecké činnosti a sportovní letectví</vt:lpstr>
      <vt:lpstr>Obsah</vt:lpstr>
      <vt:lpstr>Chicagská úmluva - přílohy</vt:lpstr>
      <vt:lpstr>Chicagská úmluva - přílohy</vt:lpstr>
      <vt:lpstr>Letecký personál</vt:lpstr>
      <vt:lpstr>Chicagská úmluva</vt:lpstr>
      <vt:lpstr>Letecký personál</vt:lpstr>
      <vt:lpstr>Letecký personál</vt:lpstr>
      <vt:lpstr>Pravidla pro službu a odpočinek členů posádek letadel</vt:lpstr>
      <vt:lpstr>Pravidla pro službu a odpočinek členů posádek letadel</vt:lpstr>
      <vt:lpstr>Pravidla pro službu a odpočinek členů posádek letadel</vt:lpstr>
      <vt:lpstr>Pravidla pro službu a odpočinek členů posádek letadel</vt:lpstr>
      <vt:lpstr>Pravidla pro službu a odpočinek členů posádek letadel</vt:lpstr>
      <vt:lpstr>Provozní bezpečnost – přestupky a správní delikty </vt:lpstr>
      <vt:lpstr>Letecké (letové) služby</vt:lpstr>
      <vt:lpstr>Poskytování letových služeb – mezinárodní úprava </vt:lpstr>
      <vt:lpstr>Poskytování letových služeb – mezinárodní úprava </vt:lpstr>
      <vt:lpstr>Poskytování letových služeb – mezinárodní úprava </vt:lpstr>
      <vt:lpstr>Poskytování letových služeb – Služby uspořádání letového provozu</vt:lpstr>
      <vt:lpstr>Poskytování letových služeb</vt:lpstr>
      <vt:lpstr>Prezentace aplikace PowerPoint</vt:lpstr>
      <vt:lpstr>Poskytování letových služeb – vnitrostátní úprava</vt:lpstr>
      <vt:lpstr>Poskytování letových služeb – Služby uspořádání letového provozu</vt:lpstr>
      <vt:lpstr>Poskytování letových služeb – Evropská úprava</vt:lpstr>
      <vt:lpstr>Poskytování letových služeb – Evropská úprava</vt:lpstr>
      <vt:lpstr>Poskytování letových služeb – Evropská úprava</vt:lpstr>
      <vt:lpstr>Poskytování letových služeb – Evropská úprava</vt:lpstr>
      <vt:lpstr>Poskytování letových služeb – Evropská úprava</vt:lpstr>
      <vt:lpstr>Poskytování letových služeb – Evropská úprava</vt:lpstr>
      <vt:lpstr>Poskytování letových služeb – Vnitrostátní úprava</vt:lpstr>
      <vt:lpstr>Poskytování letových služeb – Vnitrostátní úprava</vt:lpstr>
      <vt:lpstr>Poskytování letových služeb – Vnitrostátní úprava</vt:lpstr>
      <vt:lpstr>Poskytování letových služeb – Vnitrostátní úprava</vt:lpstr>
      <vt:lpstr>Poskytování letových služeb – Vnitrostátní úprava</vt:lpstr>
      <vt:lpstr>Poskytování letových služeb – Vnitrostátní úprava</vt:lpstr>
      <vt:lpstr>Jednotné evropské nebe - „Single European Sky“</vt:lpstr>
      <vt:lpstr>Jednotné evropské nebe – SES</vt:lpstr>
      <vt:lpstr>Jednotné evropské nebe – SES I</vt:lpstr>
      <vt:lpstr>Funkční bloky vzdušného systému</vt:lpstr>
      <vt:lpstr>Funkční bloky vzdušného systému</vt:lpstr>
      <vt:lpstr>Funkční bloky vzdušného systému</vt:lpstr>
      <vt:lpstr>Jednotné evropské nebe – SES I</vt:lpstr>
      <vt:lpstr>Jednotné evropské nebe – SES I</vt:lpstr>
      <vt:lpstr>Jednotné evropské nebe – SES I</vt:lpstr>
      <vt:lpstr>Jednotné evropské nebe – SES II</vt:lpstr>
      <vt:lpstr>Jednotné evropské nebe – SES II</vt:lpstr>
      <vt:lpstr>Jednotné evropské nebe – SES II</vt:lpstr>
      <vt:lpstr>Letecké činnosti</vt:lpstr>
      <vt:lpstr>Letecké činnosti - Udělení přepravního práva</vt:lpstr>
      <vt:lpstr>Letecké činnosti - Udělení přepravního práva</vt:lpstr>
      <vt:lpstr>Letecké činnosti - Odnětí přepravního práva (EU)</vt:lpstr>
      <vt:lpstr>Letecké práce a další letecké činnosti</vt:lpstr>
      <vt:lpstr>Sportovní letectví</vt:lpstr>
      <vt:lpstr>Provozní bezpečnost – sportovní létající zařízení</vt:lpstr>
      <vt:lpstr>Provozní bezpečnost – přestupky a správní delikty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Petra Sojková Machoňová</dc:creator>
  <cp:lastModifiedBy>Jakub Handrlica</cp:lastModifiedBy>
  <cp:revision>106</cp:revision>
  <dcterms:created xsi:type="dcterms:W3CDTF">2020-11-04T14:47:01Z</dcterms:created>
  <dcterms:modified xsi:type="dcterms:W3CDTF">2024-11-27T10:16:37Z</dcterms:modified>
</cp:coreProperties>
</file>