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418" r:id="rId3"/>
    <p:sldId id="419" r:id="rId4"/>
    <p:sldId id="343" r:id="rId5"/>
    <p:sldId id="421" r:id="rId6"/>
    <p:sldId id="422" r:id="rId7"/>
    <p:sldId id="423" r:id="rId8"/>
    <p:sldId id="424" r:id="rId9"/>
    <p:sldId id="425" r:id="rId10"/>
    <p:sldId id="426" r:id="rId11"/>
    <p:sldId id="427" r:id="rId12"/>
    <p:sldId id="433" r:id="rId13"/>
    <p:sldId id="428" r:id="rId14"/>
    <p:sldId id="429" r:id="rId15"/>
    <p:sldId id="430" r:id="rId16"/>
    <p:sldId id="431" r:id="rId17"/>
    <p:sldId id="432" r:id="rId18"/>
    <p:sldId id="264" r:id="rId19"/>
    <p:sldId id="364" r:id="rId20"/>
    <p:sldId id="412" r:id="rId21"/>
    <p:sldId id="340" r:id="rId22"/>
    <p:sldId id="434" r:id="rId23"/>
    <p:sldId id="417" r:id="rId24"/>
    <p:sldId id="379" r:id="rId25"/>
    <p:sldId id="266" r:id="rId26"/>
    <p:sldId id="259" r:id="rId27"/>
    <p:sldId id="261" r:id="rId28"/>
    <p:sldId id="342" r:id="rId29"/>
    <p:sldId id="352" r:id="rId30"/>
    <p:sldId id="313" r:id="rId31"/>
    <p:sldId id="353" r:id="rId32"/>
    <p:sldId id="396" r:id="rId33"/>
    <p:sldId id="314" r:id="rId34"/>
    <p:sldId id="315" r:id="rId35"/>
    <p:sldId id="317" r:id="rId36"/>
    <p:sldId id="260"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Střední styl 1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24" autoAdjust="0"/>
  </p:normalViewPr>
  <p:slideViewPr>
    <p:cSldViewPr>
      <p:cViewPr varScale="1">
        <p:scale>
          <a:sx n="65" d="100"/>
          <a:sy n="65" d="100"/>
        </p:scale>
        <p:origin x="1348"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002BB-C760-430D-9ED3-ECED41695470}" type="datetimeFigureOut">
              <a:rPr lang="cs-CZ" smtClean="0"/>
              <a:t>09.03.2019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65678-7CBB-404E-A947-4043089BAA38}" type="slidenum">
              <a:rPr lang="cs-CZ" smtClean="0"/>
              <a:t>‹#›</a:t>
            </a:fld>
            <a:endParaRPr lang="cs-CZ"/>
          </a:p>
        </p:txBody>
      </p:sp>
    </p:spTree>
    <p:extLst>
      <p:ext uri="{BB962C8B-B14F-4D97-AF65-F5344CB8AC3E}">
        <p14:creationId xmlns:p14="http://schemas.microsoft.com/office/powerpoint/2010/main" val="142383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DB0BD57-C88E-48C4-9AF2-F2676350582B}" type="datetimeFigureOut">
              <a:rPr lang="cs-CZ" smtClean="0"/>
              <a:pPr/>
              <a:t>09.03.2019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B49801A-36A2-45ED-B529-C499A37532C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0BD57-C88E-48C4-9AF2-F2676350582B}" type="datetimeFigureOut">
              <a:rPr lang="cs-CZ" smtClean="0"/>
              <a:pPr/>
              <a:t>09.03.2019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9801A-36A2-45ED-B529-C499A37532C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gImfzZhfqMA" TargetMode="External"/><Relationship Id="rId2" Type="http://schemas.openxmlformats.org/officeDocument/2006/relationships/hyperlink" Target="https://www.youtube.com/watch?v=PGaXAMgz8_o" TargetMode="External"/><Relationship Id="rId1" Type="http://schemas.openxmlformats.org/officeDocument/2006/relationships/slideLayout" Target="../slideLayouts/slideLayout2.xml"/><Relationship Id="rId4" Type="http://schemas.openxmlformats.org/officeDocument/2006/relationships/hyperlink" Target="https://www.youtube.com/watch?v=RKOCIdFVng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google.cz/search?q=Multikulturn%C3%AD+poradenstv%C3%AD&amp;ie=utf-8&amp;oe=utf-8&amp;aq=t&amp;rls=org.mozilla:cs:official&amp;client=firefox-a" TargetMode="External"/><Relationship Id="rId2" Type="http://schemas.openxmlformats.org/officeDocument/2006/relationships/hyperlink" Target="http://clanky.rvp.cz/wp-content/upload/prilohy/11085/zaclenovani_zaku_cizincu_do_ceskych_sko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Vzdělávání žáků cizinců</a:t>
            </a:r>
            <a:endParaRPr lang="cs-CZ" dirty="0"/>
          </a:p>
        </p:txBody>
      </p:sp>
      <p:sp>
        <p:nvSpPr>
          <p:cNvPr id="3" name="Podnadpis 2"/>
          <p:cNvSpPr>
            <a:spLocks noGrp="1"/>
          </p:cNvSpPr>
          <p:nvPr>
            <p:ph type="subTitle" idx="1"/>
          </p:nvPr>
        </p:nvSpPr>
        <p:spPr/>
        <p:txBody>
          <a:bodyPr/>
          <a:lstStyle/>
          <a:p>
            <a:r>
              <a:rPr lang="cs-CZ" dirty="0" smtClean="0"/>
              <a:t>Výchovní poradci</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a:xfrm>
            <a:off x="457200" y="1600200"/>
            <a:ext cx="8229600" cy="5257800"/>
          </a:xfrm>
        </p:spPr>
        <p:txBody>
          <a:bodyPr>
            <a:normAutofit fontScale="55000" lnSpcReduction="20000"/>
          </a:bodyPr>
          <a:lstStyle/>
          <a:p>
            <a:r>
              <a:rPr lang="cs-CZ" sz="4400" b="1" i="1" dirty="0" smtClean="0"/>
              <a:t>děti </a:t>
            </a:r>
            <a:r>
              <a:rPr lang="cs-CZ" sz="4400" b="1" i="1" dirty="0"/>
              <a:t>mladšího školního věku</a:t>
            </a:r>
            <a:r>
              <a:rPr lang="cs-CZ" sz="4400" dirty="0"/>
              <a:t> </a:t>
            </a:r>
            <a:r>
              <a:rPr lang="cs-CZ" sz="4400" dirty="0" smtClean="0"/>
              <a:t>= nemají </a:t>
            </a:r>
            <a:r>
              <a:rPr lang="cs-CZ" sz="4400" dirty="0"/>
              <a:t>rády změny, mají silnou potřebu pravidelných každodenních rituálů. Sociální vazby mimo rodinu nabývají na důležitosti </a:t>
            </a:r>
            <a:endParaRPr lang="cs-CZ" sz="4400" dirty="0" smtClean="0"/>
          </a:p>
          <a:p>
            <a:r>
              <a:rPr lang="cs-CZ" sz="4400" dirty="0" smtClean="0"/>
              <a:t>stěhování </a:t>
            </a:r>
            <a:r>
              <a:rPr lang="cs-CZ" sz="4400" dirty="0"/>
              <a:t>znamená ztrátu známého světa. </a:t>
            </a:r>
            <a:endParaRPr lang="cs-CZ" sz="4400" dirty="0" smtClean="0"/>
          </a:p>
          <a:p>
            <a:r>
              <a:rPr lang="cs-CZ" dirty="0" err="1" smtClean="0"/>
              <a:t>Ann</a:t>
            </a:r>
            <a:r>
              <a:rPr lang="cs-CZ" dirty="0" smtClean="0"/>
              <a:t> </a:t>
            </a:r>
            <a:r>
              <a:rPr lang="cs-CZ" dirty="0"/>
              <a:t>Marie </a:t>
            </a:r>
            <a:r>
              <a:rPr lang="cs-CZ" dirty="0" err="1"/>
              <a:t>Atkinson</a:t>
            </a:r>
            <a:r>
              <a:rPr lang="cs-CZ" dirty="0"/>
              <a:t> uvádí deset následujících doporučení pro rodiče, která dítěti mohou tuto skutečnost velmi usnadnit.</a:t>
            </a:r>
          </a:p>
          <a:p>
            <a:pPr marL="971550" lvl="1" indent="-514350">
              <a:buFont typeface="+mj-lt"/>
              <a:buAutoNum type="arabicPeriod"/>
            </a:pPr>
            <a:r>
              <a:rPr lang="cs-CZ" dirty="0"/>
              <a:t>vzbudit v dítěti </a:t>
            </a:r>
            <a:r>
              <a:rPr lang="cs-CZ" b="1" i="1" dirty="0"/>
              <a:t>touhu po</a:t>
            </a:r>
            <a:r>
              <a:rPr lang="cs-CZ" dirty="0"/>
              <a:t> </a:t>
            </a:r>
            <a:r>
              <a:rPr lang="cs-CZ" b="1" i="1" dirty="0" smtClean="0"/>
              <a:t>dobrodružství</a:t>
            </a:r>
            <a:endParaRPr lang="cs-CZ" dirty="0"/>
          </a:p>
          <a:p>
            <a:pPr marL="971550" lvl="1" indent="-514350">
              <a:buFont typeface="+mj-lt"/>
              <a:buAutoNum type="arabicPeriod"/>
            </a:pPr>
            <a:r>
              <a:rPr lang="cs-CZ" dirty="0"/>
              <a:t>dát dítěti </a:t>
            </a:r>
            <a:r>
              <a:rPr lang="cs-CZ" b="1" i="1" dirty="0"/>
              <a:t>možnost</a:t>
            </a:r>
            <a:r>
              <a:rPr lang="cs-CZ" dirty="0"/>
              <a:t> </a:t>
            </a:r>
            <a:r>
              <a:rPr lang="cs-CZ" b="1" i="1" dirty="0"/>
              <a:t>volby a kontroly </a:t>
            </a:r>
            <a:r>
              <a:rPr lang="cs-CZ" dirty="0"/>
              <a:t>– </a:t>
            </a:r>
            <a:r>
              <a:rPr lang="cs-CZ" dirty="0" smtClean="0"/>
              <a:t> </a:t>
            </a:r>
            <a:r>
              <a:rPr lang="cs-CZ" dirty="0"/>
              <a:t>do procesu rozhodování na odpovídající </a:t>
            </a:r>
            <a:r>
              <a:rPr lang="cs-CZ" dirty="0" smtClean="0"/>
              <a:t>úrovni</a:t>
            </a:r>
            <a:endParaRPr lang="cs-CZ" dirty="0"/>
          </a:p>
          <a:p>
            <a:pPr marL="971550" lvl="1" indent="-514350">
              <a:buFont typeface="+mj-lt"/>
              <a:buAutoNum type="arabicPeriod"/>
            </a:pPr>
            <a:r>
              <a:rPr lang="cs-CZ" b="1" i="1" dirty="0" smtClean="0"/>
              <a:t>rozloučení </a:t>
            </a:r>
            <a:r>
              <a:rPr lang="cs-CZ" b="1" i="1" dirty="0"/>
              <a:t>s kamarády </a:t>
            </a:r>
            <a:r>
              <a:rPr lang="cs-CZ" dirty="0"/>
              <a:t>– dítě musí být o stěhování včas informováno, </a:t>
            </a:r>
            <a:r>
              <a:rPr lang="cs-CZ" dirty="0" smtClean="0"/>
              <a:t>mohlo </a:t>
            </a:r>
            <a:r>
              <a:rPr lang="cs-CZ" b="1" i="1" dirty="0"/>
              <a:t>zůstat v kontaktu </a:t>
            </a:r>
            <a:r>
              <a:rPr lang="cs-CZ" dirty="0"/>
              <a:t>se svými </a:t>
            </a:r>
            <a:r>
              <a:rPr lang="cs-CZ" dirty="0" smtClean="0"/>
              <a:t>kamarády</a:t>
            </a:r>
            <a:endParaRPr lang="cs-CZ" dirty="0"/>
          </a:p>
          <a:p>
            <a:pPr marL="971550" lvl="1" indent="-514350">
              <a:buFont typeface="+mj-lt"/>
              <a:buAutoNum type="arabicPeriod"/>
            </a:pPr>
            <a:r>
              <a:rPr lang="cs-CZ" dirty="0"/>
              <a:t>poskytnout dítěti informace </a:t>
            </a:r>
            <a:r>
              <a:rPr lang="cs-CZ" dirty="0" smtClean="0"/>
              <a:t>kulturním šoku</a:t>
            </a:r>
            <a:endParaRPr lang="cs-CZ" dirty="0"/>
          </a:p>
          <a:p>
            <a:pPr marL="971550" lvl="1" indent="-514350">
              <a:buFont typeface="+mj-lt"/>
              <a:buAutoNum type="arabicPeriod"/>
            </a:pPr>
            <a:r>
              <a:rPr lang="cs-CZ" dirty="0"/>
              <a:t>dovolit dítěti vyjádřit </a:t>
            </a:r>
            <a:r>
              <a:rPr lang="cs-CZ" b="1" i="1" dirty="0"/>
              <a:t>pocity lítosti a vzteku</a:t>
            </a:r>
            <a:endParaRPr lang="cs-CZ" dirty="0"/>
          </a:p>
          <a:p>
            <a:pPr marL="971550" lvl="1" indent="-514350">
              <a:buFont typeface="+mj-lt"/>
              <a:buAutoNum type="arabicPeriod"/>
            </a:pPr>
            <a:r>
              <a:rPr lang="cs-CZ" b="1" i="1" dirty="0" smtClean="0"/>
              <a:t>Původní zájmy </a:t>
            </a:r>
            <a:r>
              <a:rPr lang="cs-CZ" b="1" i="1" dirty="0"/>
              <a:t>a společné rodinné </a:t>
            </a:r>
            <a:r>
              <a:rPr lang="cs-CZ" b="1" i="1" dirty="0" smtClean="0"/>
              <a:t>zážitky</a:t>
            </a:r>
            <a:endParaRPr lang="cs-CZ" dirty="0"/>
          </a:p>
          <a:p>
            <a:pPr marL="971550" lvl="1" indent="-514350">
              <a:buFont typeface="+mj-lt"/>
              <a:buAutoNum type="arabicPeriod"/>
            </a:pPr>
            <a:r>
              <a:rPr lang="cs-CZ" b="1" i="1" dirty="0"/>
              <a:t>vrstevníci </a:t>
            </a:r>
            <a:r>
              <a:rPr lang="cs-CZ" dirty="0" smtClean="0"/>
              <a:t>–v</a:t>
            </a:r>
            <a:r>
              <a:rPr lang="cs-CZ" dirty="0"/>
              <a:t> kontaktu s dalšími dětmi, </a:t>
            </a:r>
            <a:r>
              <a:rPr lang="cs-CZ" dirty="0" smtClean="0"/>
              <a:t>které podobnou </a:t>
            </a:r>
            <a:r>
              <a:rPr lang="cs-CZ" dirty="0"/>
              <a:t>zkušenost</a:t>
            </a:r>
          </a:p>
          <a:p>
            <a:pPr marL="971550" lvl="1" indent="-514350">
              <a:buFont typeface="+mj-lt"/>
              <a:buAutoNum type="arabicPeriod"/>
            </a:pPr>
            <a:r>
              <a:rPr lang="cs-CZ" b="1" i="1" dirty="0"/>
              <a:t>známé </a:t>
            </a:r>
            <a:r>
              <a:rPr lang="cs-CZ" b="1" i="1" dirty="0" smtClean="0"/>
              <a:t>předměty</a:t>
            </a:r>
            <a:endParaRPr lang="cs-CZ" dirty="0"/>
          </a:p>
          <a:p>
            <a:pPr marL="971550" lvl="1" indent="-514350">
              <a:buFont typeface="+mj-lt"/>
              <a:buAutoNum type="arabicPeriod"/>
            </a:pPr>
            <a:r>
              <a:rPr lang="cs-CZ" b="1" i="1" dirty="0"/>
              <a:t>vysvětlit dítěti koncept „dětí třetí kultury“ či „globálních nomádů“ </a:t>
            </a:r>
            <a:r>
              <a:rPr lang="cs-CZ" dirty="0"/>
              <a:t>– </a:t>
            </a:r>
          </a:p>
          <a:p>
            <a:pPr marL="971550" lvl="1" indent="-514350">
              <a:buFont typeface="+mj-lt"/>
              <a:buAutoNum type="arabicPeriod"/>
            </a:pPr>
            <a:r>
              <a:rPr lang="cs-CZ" b="1" i="1" dirty="0"/>
              <a:t>využívat veškeré výše uvedené strategie při </a:t>
            </a:r>
            <a:r>
              <a:rPr lang="cs-CZ" b="1" i="1" dirty="0" smtClean="0"/>
              <a:t>návratu</a:t>
            </a:r>
            <a:endParaRPr lang="cs-CZ" dirty="0"/>
          </a:p>
          <a:p>
            <a:r>
              <a:rPr lang="cs-CZ" dirty="0" err="1"/>
              <a:t>McCLUSKEY</a:t>
            </a:r>
            <a:r>
              <a:rPr lang="cs-CZ" dirty="0"/>
              <a:t>, K. (</a:t>
            </a:r>
            <a:r>
              <a:rPr lang="cs-CZ" dirty="0" err="1"/>
              <a:t>ed</a:t>
            </a:r>
            <a:r>
              <a:rPr lang="cs-CZ" dirty="0"/>
              <a:t>.). </a:t>
            </a:r>
            <a:r>
              <a:rPr lang="cs-CZ" i="1" dirty="0"/>
              <a:t>Notes </a:t>
            </a:r>
            <a:r>
              <a:rPr lang="cs-CZ" i="1" dirty="0" err="1"/>
              <a:t>from</a:t>
            </a:r>
            <a:r>
              <a:rPr lang="cs-CZ" i="1" dirty="0"/>
              <a:t> </a:t>
            </a:r>
            <a:r>
              <a:rPr lang="cs-CZ" i="1" dirty="0" err="1"/>
              <a:t>Travelling</a:t>
            </a:r>
            <a:r>
              <a:rPr lang="cs-CZ" i="1" dirty="0"/>
              <a:t> </a:t>
            </a:r>
            <a:r>
              <a:rPr lang="cs-CZ" i="1" dirty="0" err="1"/>
              <a:t>Childhood</a:t>
            </a:r>
            <a:r>
              <a:rPr lang="cs-CZ" dirty="0"/>
              <a:t>, str. 86-90</a:t>
            </a:r>
          </a:p>
          <a:p>
            <a:pPr>
              <a:buNone/>
            </a:pPr>
            <a:endParaRPr lang="cs-CZ" dirty="0"/>
          </a:p>
        </p:txBody>
      </p:sp>
    </p:spTree>
    <p:extLst>
      <p:ext uri="{BB962C8B-B14F-4D97-AF65-F5344CB8AC3E}">
        <p14:creationId xmlns:p14="http://schemas.microsoft.com/office/powerpoint/2010/main" val="902337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pro </a:t>
            </a:r>
            <a:r>
              <a:rPr lang="cs-CZ" b="1" i="1" dirty="0" smtClean="0"/>
              <a:t>teenagery </a:t>
            </a:r>
            <a:r>
              <a:rPr lang="cs-CZ" dirty="0" smtClean="0"/>
              <a:t>nejtěžší</a:t>
            </a:r>
            <a:r>
              <a:rPr lang="cs-CZ" b="1" i="1" dirty="0" smtClean="0"/>
              <a:t>. </a:t>
            </a:r>
          </a:p>
          <a:p>
            <a:r>
              <a:rPr lang="cs-CZ" dirty="0" smtClean="0"/>
              <a:t>důležití </a:t>
            </a:r>
            <a:r>
              <a:rPr lang="cs-CZ" dirty="0"/>
              <a:t>přátelé a </a:t>
            </a:r>
            <a:r>
              <a:rPr lang="cs-CZ" dirty="0" smtClean="0"/>
              <a:t>vrstevníci ztraceni</a:t>
            </a:r>
          </a:p>
          <a:p>
            <a:r>
              <a:rPr lang="cs-CZ" dirty="0" smtClean="0"/>
              <a:t>začíná se vnitřně </a:t>
            </a:r>
            <a:r>
              <a:rPr lang="cs-CZ" dirty="0"/>
              <a:t>odpoutávat od své </a:t>
            </a:r>
            <a:r>
              <a:rPr lang="cs-CZ" dirty="0" smtClean="0"/>
              <a:t>rodiny x migrace ale větší závislost na rodině – dilema</a:t>
            </a:r>
          </a:p>
          <a:p>
            <a:r>
              <a:rPr lang="cs-CZ" dirty="0" smtClean="0"/>
              <a:t>ztráta </a:t>
            </a:r>
            <a:r>
              <a:rPr lang="cs-CZ" dirty="0"/>
              <a:t>statusu a  role v sociálních skupinách, </a:t>
            </a:r>
            <a:endParaRPr lang="cs-CZ" dirty="0" smtClean="0"/>
          </a:p>
          <a:p>
            <a:r>
              <a:rPr lang="cs-CZ" dirty="0" smtClean="0"/>
              <a:t>značný </a:t>
            </a:r>
            <a:r>
              <a:rPr lang="cs-CZ" dirty="0"/>
              <a:t>stres, </a:t>
            </a:r>
            <a:endParaRPr lang="cs-CZ" dirty="0" smtClean="0"/>
          </a:p>
          <a:p>
            <a:r>
              <a:rPr lang="cs-CZ" dirty="0" smtClean="0"/>
              <a:t>teenageři </a:t>
            </a:r>
            <a:r>
              <a:rPr lang="cs-CZ" dirty="0"/>
              <a:t>na zprávu o stěhování často se vztekem a odpor může trvat i několik měsíců po příjezdu na nové místo. </a:t>
            </a:r>
            <a:endParaRPr lang="cs-CZ" dirty="0" smtClean="0"/>
          </a:p>
          <a:p>
            <a:r>
              <a:rPr lang="cs-CZ" b="1" dirty="0" smtClean="0">
                <a:solidFill>
                  <a:srgbClr val="FF0000"/>
                </a:solidFill>
              </a:rPr>
              <a:t>Je </a:t>
            </a:r>
            <a:r>
              <a:rPr lang="cs-CZ" b="1" dirty="0">
                <a:solidFill>
                  <a:srgbClr val="FF0000"/>
                </a:solidFill>
              </a:rPr>
              <a:t>velmi důležité o těchto pocitech hovořit a uznat jejich právo na existenci</a:t>
            </a:r>
            <a:r>
              <a:rPr lang="cs-CZ" b="1" dirty="0"/>
              <a:t>.  </a:t>
            </a:r>
          </a:p>
          <a:p>
            <a:endParaRPr lang="cs-CZ" b="1" dirty="0">
              <a:solidFill>
                <a:srgbClr val="FF0000"/>
              </a:solidFill>
            </a:endParaRPr>
          </a:p>
        </p:txBody>
      </p:sp>
    </p:spTree>
    <p:extLst>
      <p:ext uri="{BB962C8B-B14F-4D97-AF65-F5344CB8AC3E}">
        <p14:creationId xmlns:p14="http://schemas.microsoft.com/office/powerpoint/2010/main" val="2548672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Pozice ve společnosti u druhé generace</a:t>
            </a:r>
            <a:endParaRPr lang="en-US" dirty="0"/>
          </a:p>
        </p:txBody>
      </p:sp>
      <p:sp>
        <p:nvSpPr>
          <p:cNvPr id="3" name="Zástupný symbol pro obsah 2"/>
          <p:cNvSpPr>
            <a:spLocks noGrp="1"/>
          </p:cNvSpPr>
          <p:nvPr>
            <p:ph idx="1"/>
          </p:nvPr>
        </p:nvSpPr>
        <p:spPr/>
        <p:txBody>
          <a:bodyPr>
            <a:normAutofit fontScale="70000" lnSpcReduction="20000"/>
          </a:bodyPr>
          <a:lstStyle/>
          <a:p>
            <a:r>
              <a:rPr lang="en-US" dirty="0">
                <a:hlinkClick r:id="rId2"/>
              </a:rPr>
              <a:t>https://</a:t>
            </a:r>
            <a:r>
              <a:rPr lang="en-US" dirty="0" smtClean="0">
                <a:hlinkClick r:id="rId2"/>
              </a:rPr>
              <a:t>www.youtube.com/watch?v=PGaXAMgz8_o</a:t>
            </a:r>
            <a:endParaRPr lang="cs-CZ" dirty="0" smtClean="0"/>
          </a:p>
          <a:p>
            <a:r>
              <a:rPr lang="cs-CZ" dirty="0">
                <a:hlinkClick r:id="rId3"/>
              </a:rPr>
              <a:t>https://</a:t>
            </a:r>
            <a:r>
              <a:rPr lang="cs-CZ" dirty="0" smtClean="0">
                <a:hlinkClick r:id="rId3"/>
              </a:rPr>
              <a:t>www.youtube.com/watch?v=gImfzZhfqMA</a:t>
            </a:r>
            <a:endParaRPr lang="cs-CZ" dirty="0" smtClean="0"/>
          </a:p>
          <a:p>
            <a:r>
              <a:rPr lang="cs-CZ" dirty="0">
                <a:hlinkClick r:id="rId4"/>
              </a:rPr>
              <a:t>https://</a:t>
            </a:r>
            <a:r>
              <a:rPr lang="cs-CZ" dirty="0" smtClean="0">
                <a:hlinkClick r:id="rId4"/>
              </a:rPr>
              <a:t>www.youtube.com/watch?v=RKOCIdFVngE</a:t>
            </a:r>
            <a:endParaRPr lang="cs-CZ" dirty="0" smtClean="0"/>
          </a:p>
          <a:p>
            <a:endParaRPr lang="cs-CZ" dirty="0" smtClean="0"/>
          </a:p>
          <a:p>
            <a:r>
              <a:rPr lang="cs-CZ" dirty="0"/>
              <a:t>Lidé  si myslí, že musí mít EI, musí vědět kde je jejich místo skrze </a:t>
            </a:r>
            <a:r>
              <a:rPr lang="cs-CZ" dirty="0" smtClean="0"/>
              <a:t>vlast</a:t>
            </a:r>
          </a:p>
          <a:p>
            <a:r>
              <a:rPr lang="cs-CZ" dirty="0" err="1" smtClean="0"/>
              <a:t>Esencialistické</a:t>
            </a:r>
            <a:r>
              <a:rPr lang="cs-CZ" dirty="0" smtClean="0"/>
              <a:t> pojetí etnicity</a:t>
            </a:r>
            <a:endParaRPr lang="cs-CZ" dirty="0"/>
          </a:p>
          <a:p>
            <a:r>
              <a:rPr lang="cs-CZ" dirty="0"/>
              <a:t>Otázka kulturní čistoty – 2.  a 3. generace  - kdo jsem, když žiji ve dvou světech? – </a:t>
            </a:r>
            <a:r>
              <a:rPr lang="cs-CZ" dirty="0" err="1"/>
              <a:t>kreolizovaný</a:t>
            </a:r>
            <a:r>
              <a:rPr lang="cs-CZ" dirty="0"/>
              <a:t> člověk</a:t>
            </a:r>
          </a:p>
          <a:p>
            <a:r>
              <a:rPr lang="cs-CZ" dirty="0"/>
              <a:t>Nárok kulturní čistoty (</a:t>
            </a:r>
            <a:r>
              <a:rPr lang="cs-CZ" dirty="0" err="1"/>
              <a:t>Eriksen</a:t>
            </a:r>
            <a:r>
              <a:rPr lang="cs-CZ" dirty="0"/>
              <a:t> 2007, s. 54-55)</a:t>
            </a:r>
          </a:p>
          <a:p>
            <a:r>
              <a:rPr lang="cs-CZ" dirty="0"/>
              <a:t>s. 17 </a:t>
            </a:r>
            <a:r>
              <a:rPr lang="cs-CZ" i="1" dirty="0"/>
              <a:t>Děti a vnuci přistěhovalců trvají na definici „své vlastní identity“. Když však vystrčí hlavy ze dveří domu, uslyší od okolí, které již vše samo stihlo definovat, že jejich identita je sice dosti autentická, bohužel však méněcenná.“</a:t>
            </a:r>
          </a:p>
          <a:p>
            <a:endParaRPr lang="en-US" dirty="0"/>
          </a:p>
        </p:txBody>
      </p:sp>
    </p:spTree>
    <p:extLst>
      <p:ext uri="{BB962C8B-B14F-4D97-AF65-F5344CB8AC3E}">
        <p14:creationId xmlns:p14="http://schemas.microsoft.com/office/powerpoint/2010/main" val="375215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Kontext rodiny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Odlišná dynamika učení se kultuře děti x rodiče</a:t>
            </a:r>
          </a:p>
          <a:p>
            <a:r>
              <a:rPr lang="cs-CZ" dirty="0" smtClean="0"/>
              <a:t>Akulturace ve stejném rozsahu x rozdílná akulturace</a:t>
            </a:r>
          </a:p>
          <a:p>
            <a:r>
              <a:rPr lang="cs-CZ" dirty="0"/>
              <a:t>A) </a:t>
            </a:r>
            <a:r>
              <a:rPr lang="cs-CZ" b="1" dirty="0"/>
              <a:t>disonantní </a:t>
            </a:r>
            <a:r>
              <a:rPr lang="cs-CZ" dirty="0"/>
              <a:t>– dítě se učí rychleji než rodiče – rodiče ztrácejí kontrolu</a:t>
            </a:r>
          </a:p>
          <a:p>
            <a:r>
              <a:rPr lang="cs-CZ" dirty="0"/>
              <a:t>B) </a:t>
            </a:r>
            <a:r>
              <a:rPr lang="cs-CZ" b="1" dirty="0"/>
              <a:t>konsonantní</a:t>
            </a:r>
            <a:r>
              <a:rPr lang="cs-CZ" dirty="0"/>
              <a:t> – integrace společná</a:t>
            </a:r>
          </a:p>
          <a:p>
            <a:r>
              <a:rPr lang="cs-CZ" dirty="0"/>
              <a:t>C) </a:t>
            </a:r>
            <a:r>
              <a:rPr lang="cs-CZ" b="1" dirty="0"/>
              <a:t>selektivní</a:t>
            </a:r>
            <a:r>
              <a:rPr lang="cs-CZ" dirty="0"/>
              <a:t> – komunitní zázemí, které dítěti umožní start ( Čína a Rusové v NY)</a:t>
            </a:r>
          </a:p>
          <a:p>
            <a:r>
              <a:rPr lang="cs-CZ" b="1" dirty="0"/>
              <a:t>Akulturační trhlina </a:t>
            </a:r>
            <a:r>
              <a:rPr lang="cs-CZ" dirty="0"/>
              <a:t>(</a:t>
            </a:r>
            <a:r>
              <a:rPr lang="cs-CZ" dirty="0" err="1"/>
              <a:t>acculturation</a:t>
            </a:r>
            <a:r>
              <a:rPr lang="cs-CZ" dirty="0"/>
              <a:t> gap) </a:t>
            </a:r>
            <a:r>
              <a:rPr lang="cs-CZ" dirty="0" err="1"/>
              <a:t>Portes</a:t>
            </a:r>
            <a:r>
              <a:rPr lang="cs-CZ" dirty="0"/>
              <a:t> </a:t>
            </a:r>
            <a:r>
              <a:rPr lang="cs-CZ" dirty="0" err="1"/>
              <a:t>Rumbaut</a:t>
            </a:r>
            <a:r>
              <a:rPr lang="cs-CZ" dirty="0"/>
              <a:t> 1996 in Jánská a kol.),  </a:t>
            </a:r>
          </a:p>
          <a:p>
            <a:r>
              <a:rPr lang="cs-CZ" dirty="0"/>
              <a:t>= generační shoda x neshoda (</a:t>
            </a:r>
            <a:r>
              <a:rPr lang="cs-CZ" dirty="0" err="1"/>
              <a:t>Zhou</a:t>
            </a:r>
            <a:r>
              <a:rPr lang="cs-CZ" dirty="0"/>
              <a:t> 2001 in Jánská a kol. 2011)</a:t>
            </a:r>
          </a:p>
          <a:p>
            <a:endParaRPr lang="cs-CZ" dirty="0" smtClean="0"/>
          </a:p>
          <a:p>
            <a:endParaRPr lang="cs-CZ" dirty="0"/>
          </a:p>
        </p:txBody>
      </p:sp>
    </p:spTree>
    <p:extLst>
      <p:ext uri="{BB962C8B-B14F-4D97-AF65-F5344CB8AC3E}">
        <p14:creationId xmlns:p14="http://schemas.microsoft.com/office/powerpoint/2010/main" val="4024173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Kontext rodiny II</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Jiná situace dětí a jiná rodičů</a:t>
            </a:r>
          </a:p>
          <a:p>
            <a:r>
              <a:rPr lang="cs-CZ" b="1" dirty="0" smtClean="0"/>
              <a:t>vyjednávání </a:t>
            </a:r>
            <a:r>
              <a:rPr lang="cs-CZ" b="1" dirty="0" smtClean="0"/>
              <a:t>vztahu s rodiči</a:t>
            </a:r>
          </a:p>
          <a:p>
            <a:r>
              <a:rPr lang="cs-CZ" dirty="0" smtClean="0"/>
              <a:t>Rodiče zahlceni svoji adaptací, redistribuce kompetencí (rodič absolutně vše x předání jiným)</a:t>
            </a:r>
          </a:p>
          <a:p>
            <a:r>
              <a:rPr lang="cs-CZ" dirty="0" smtClean="0"/>
              <a:t>Dítě zprostředkovatel – předčasná dospělost</a:t>
            </a:r>
          </a:p>
          <a:p>
            <a:r>
              <a:rPr lang="cs-CZ" dirty="0" smtClean="0"/>
              <a:t>Souralová 2015 –</a:t>
            </a:r>
            <a:r>
              <a:rPr lang="cs-CZ" sz="2400" dirty="0" smtClean="0"/>
              <a:t> rozpor socializace – úcta x sdílení</a:t>
            </a:r>
          </a:p>
          <a:p>
            <a:r>
              <a:rPr lang="cs-CZ" sz="1700" dirty="0" smtClean="0"/>
              <a:t>Vietnamské rodiny přenechaly výchovu jiným</a:t>
            </a:r>
          </a:p>
          <a:p>
            <a:r>
              <a:rPr lang="cs-CZ" sz="1700" dirty="0" smtClean="0"/>
              <a:t>uznání oběti, pevná vazba, x kultura Čechů</a:t>
            </a:r>
          </a:p>
          <a:p>
            <a:r>
              <a:rPr lang="cs-CZ" sz="1700" dirty="0" smtClean="0"/>
              <a:t>Rétorika cesty za lepším – pro obě generace jinde</a:t>
            </a:r>
          </a:p>
          <a:p>
            <a:r>
              <a:rPr lang="cs-CZ" sz="1700" dirty="0" smtClean="0"/>
              <a:t>Akulturační trhlina – v minulosti (s.83)</a:t>
            </a:r>
          </a:p>
          <a:p>
            <a:r>
              <a:rPr lang="cs-CZ" dirty="0" smtClean="0"/>
              <a:t>Tlustá 2014– otázka organizace rodiny</a:t>
            </a:r>
          </a:p>
          <a:p>
            <a:r>
              <a:rPr lang="cs-CZ" dirty="0" err="1" smtClean="0"/>
              <a:t>Ezzeddine</a:t>
            </a:r>
            <a:r>
              <a:rPr lang="cs-CZ" dirty="0" smtClean="0"/>
              <a:t> – Transnacionální mateřství</a:t>
            </a:r>
          </a:p>
          <a:p>
            <a:r>
              <a:rPr lang="cs-CZ" dirty="0"/>
              <a:t>https://www.youtube.com/watch?v=WSMw7trHUcU</a:t>
            </a:r>
            <a:endParaRPr lang="cs-CZ" dirty="0" smtClean="0"/>
          </a:p>
        </p:txBody>
      </p:sp>
    </p:spTree>
    <p:extLst>
      <p:ext uri="{BB962C8B-B14F-4D97-AF65-F5344CB8AC3E}">
        <p14:creationId xmlns:p14="http://schemas.microsoft.com/office/powerpoint/2010/main" val="3796136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Asimilace či </a:t>
            </a:r>
            <a:r>
              <a:rPr lang="cs-CZ" dirty="0" err="1" smtClean="0"/>
              <a:t>bikulturalita</a:t>
            </a:r>
            <a:endParaRPr lang="cs-CZ" dirty="0"/>
          </a:p>
        </p:txBody>
      </p:sp>
      <p:sp>
        <p:nvSpPr>
          <p:cNvPr id="3" name="Zástupný symbol pro obsah 2"/>
          <p:cNvSpPr>
            <a:spLocks noGrp="1"/>
          </p:cNvSpPr>
          <p:nvPr>
            <p:ph idx="1"/>
          </p:nvPr>
        </p:nvSpPr>
        <p:spPr/>
        <p:txBody>
          <a:bodyPr/>
          <a:lstStyle/>
          <a:p>
            <a:r>
              <a:rPr lang="cs-CZ" dirty="0" err="1" smtClean="0"/>
              <a:t>Asimilacionistické</a:t>
            </a:r>
            <a:r>
              <a:rPr lang="cs-CZ" dirty="0" smtClean="0"/>
              <a:t> teorie x </a:t>
            </a:r>
            <a:r>
              <a:rPr lang="cs-CZ" b="1" dirty="0" smtClean="0"/>
              <a:t>alternační teorie</a:t>
            </a:r>
          </a:p>
          <a:p>
            <a:r>
              <a:rPr lang="cs-CZ" dirty="0" smtClean="0"/>
              <a:t>Asimilace x integrace</a:t>
            </a:r>
          </a:p>
          <a:p>
            <a:r>
              <a:rPr lang="cs-CZ" dirty="0" smtClean="0"/>
              <a:t>Alternační – tak dobře si člověk osvojuje kulturu hostitelské společnosti, že si uchová původní = </a:t>
            </a:r>
            <a:r>
              <a:rPr lang="cs-CZ" dirty="0" err="1" smtClean="0"/>
              <a:t>bikulturalita</a:t>
            </a:r>
            <a:r>
              <a:rPr lang="cs-CZ" dirty="0" smtClean="0"/>
              <a:t> x děti třetí kultury</a:t>
            </a:r>
          </a:p>
          <a:p>
            <a:r>
              <a:rPr lang="cs-CZ" dirty="0" smtClean="0"/>
              <a:t>Sféry kompetencí</a:t>
            </a:r>
          </a:p>
          <a:p>
            <a:endParaRPr lang="cs-CZ" dirty="0" smtClean="0"/>
          </a:p>
          <a:p>
            <a:endParaRPr lang="cs-CZ" dirty="0"/>
          </a:p>
        </p:txBody>
      </p:sp>
    </p:spTree>
    <p:extLst>
      <p:ext uri="{BB962C8B-B14F-4D97-AF65-F5344CB8AC3E}">
        <p14:creationId xmlns:p14="http://schemas.microsoft.com/office/powerpoint/2010/main" val="4143314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třetí kultury</a:t>
            </a:r>
            <a:endParaRPr lang="cs-CZ" dirty="0"/>
          </a:p>
        </p:txBody>
      </p:sp>
      <p:sp>
        <p:nvSpPr>
          <p:cNvPr id="3" name="Zástupný symbol pro obsah 2"/>
          <p:cNvSpPr>
            <a:spLocks noGrp="1"/>
          </p:cNvSpPr>
          <p:nvPr>
            <p:ph idx="1"/>
          </p:nvPr>
        </p:nvSpPr>
        <p:spPr/>
        <p:txBody>
          <a:bodyPr/>
          <a:lstStyle/>
          <a:p>
            <a:r>
              <a:rPr lang="cs-CZ" dirty="0" smtClean="0"/>
              <a:t>Reakce na toto vyjednávání mezi významnými druhými (rodina, vrstevníci popř. škola), mezi přijetím a nepřijetím, resp. reakce na reálnou či </a:t>
            </a:r>
            <a:r>
              <a:rPr lang="cs-CZ" dirty="0" err="1" smtClean="0"/>
              <a:t>domělou</a:t>
            </a:r>
            <a:r>
              <a:rPr lang="cs-CZ" dirty="0" smtClean="0"/>
              <a:t> sociální nerovnost→ specifická identita</a:t>
            </a:r>
          </a:p>
          <a:p>
            <a:r>
              <a:rPr lang="cs-CZ" dirty="0" smtClean="0"/>
              <a:t>Ta však nemá či neměla label = nečitelná pro my i oni</a:t>
            </a:r>
          </a:p>
          <a:p>
            <a:r>
              <a:rPr lang="cs-CZ" dirty="0" smtClean="0"/>
              <a:t>Pocit ztracení a nalezení</a:t>
            </a:r>
          </a:p>
          <a:p>
            <a:endParaRPr lang="cs-CZ" dirty="0"/>
          </a:p>
        </p:txBody>
      </p:sp>
    </p:spTree>
    <p:extLst>
      <p:ext uri="{BB962C8B-B14F-4D97-AF65-F5344CB8AC3E}">
        <p14:creationId xmlns:p14="http://schemas.microsoft.com/office/powerpoint/2010/main" val="148868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7633" y="293431"/>
            <a:ext cx="8226720" cy="1143480"/>
          </a:xfrm>
        </p:spPr>
        <p:txBody>
          <a:bodyPr>
            <a:normAutofit/>
          </a:bodyPr>
          <a:lstStyle/>
          <a:p>
            <a:r>
              <a:rPr lang="cs-CZ" dirty="0" smtClean="0"/>
              <a:t>Vztah ke kultuře – druhá generace</a:t>
            </a:r>
            <a:endParaRPr lang="cs-CZ" dirty="0"/>
          </a:p>
        </p:txBody>
      </p:sp>
      <p:sp>
        <p:nvSpPr>
          <p:cNvPr id="3" name="Zástupný symbol pro obsah 2"/>
          <p:cNvSpPr>
            <a:spLocks noGrp="1"/>
          </p:cNvSpPr>
          <p:nvPr>
            <p:ph idx="1"/>
          </p:nvPr>
        </p:nvSpPr>
        <p:spPr/>
        <p:txBody>
          <a:bodyPr>
            <a:normAutofit/>
          </a:bodyPr>
          <a:lstStyle/>
          <a:p>
            <a:r>
              <a:rPr lang="cs-CZ" sz="2200" dirty="0" smtClean="0"/>
              <a:t>Individuální trajektorie</a:t>
            </a:r>
          </a:p>
          <a:p>
            <a:r>
              <a:rPr lang="cs-CZ" sz="2200" dirty="0" err="1" smtClean="0"/>
              <a:t>Irving</a:t>
            </a:r>
            <a:r>
              <a:rPr lang="cs-CZ" sz="2200" dirty="0" smtClean="0"/>
              <a:t> </a:t>
            </a:r>
            <a:r>
              <a:rPr lang="cs-CZ" sz="2200" dirty="0" err="1"/>
              <a:t>Child</a:t>
            </a:r>
            <a:r>
              <a:rPr lang="cs-CZ" sz="2200" dirty="0"/>
              <a:t> 1943 (in </a:t>
            </a:r>
            <a:r>
              <a:rPr lang="cs-CZ" sz="2200" dirty="0" err="1"/>
              <a:t>Zhou</a:t>
            </a:r>
            <a:r>
              <a:rPr lang="cs-CZ" sz="2200" dirty="0"/>
              <a:t>, </a:t>
            </a:r>
            <a:r>
              <a:rPr lang="cs-CZ" sz="2200" dirty="0" err="1"/>
              <a:t>Bankston</a:t>
            </a:r>
            <a:r>
              <a:rPr lang="cs-CZ" sz="2200" dirty="0"/>
              <a:t> 1994</a:t>
            </a:r>
            <a:r>
              <a:rPr lang="cs-CZ" sz="2200" dirty="0" smtClean="0"/>
              <a:t>) v duchu asimilace</a:t>
            </a:r>
            <a:endParaRPr lang="cs-CZ" sz="2200" dirty="0"/>
          </a:p>
          <a:p>
            <a:r>
              <a:rPr lang="cs-CZ" sz="2200" dirty="0"/>
              <a:t>- druhá generace </a:t>
            </a:r>
          </a:p>
          <a:p>
            <a:r>
              <a:rPr lang="cs-CZ" sz="2200" dirty="0"/>
              <a:t>3 reakce na kulturní konflikt hodnot svých, cílů své skupiny a majority</a:t>
            </a:r>
          </a:p>
          <a:p>
            <a:pPr marL="564488" indent="-466567">
              <a:buFont typeface="+mj-lt"/>
              <a:buAutoNum type="arabicPeriod"/>
            </a:pPr>
            <a:r>
              <a:rPr lang="cs-CZ" sz="2200" dirty="0">
                <a:solidFill>
                  <a:srgbClr val="FF0000"/>
                </a:solidFill>
              </a:rPr>
              <a:t>Rebelie</a:t>
            </a:r>
            <a:r>
              <a:rPr lang="cs-CZ" sz="2200" dirty="0"/>
              <a:t> – opouští etnickou </a:t>
            </a:r>
            <a:r>
              <a:rPr lang="cs-CZ" sz="2200" dirty="0" smtClean="0"/>
              <a:t>minoritu a </a:t>
            </a:r>
            <a:r>
              <a:rPr lang="cs-CZ" sz="2200" dirty="0"/>
              <a:t>stává se majoritou</a:t>
            </a:r>
          </a:p>
          <a:p>
            <a:pPr marL="564488" indent="-466567">
              <a:buFont typeface="+mj-lt"/>
              <a:buAutoNum type="arabicPeriod"/>
            </a:pPr>
            <a:r>
              <a:rPr lang="cs-CZ" sz="2200" dirty="0">
                <a:solidFill>
                  <a:srgbClr val="FF0000"/>
                </a:solidFill>
              </a:rPr>
              <a:t>Přijetí etnické komunity </a:t>
            </a:r>
            <a:r>
              <a:rPr lang="cs-CZ" sz="2200" dirty="0"/>
              <a:t>– </a:t>
            </a:r>
            <a:r>
              <a:rPr lang="cs-CZ" sz="2200" dirty="0" smtClean="0"/>
              <a:t>dodržování pravidel </a:t>
            </a:r>
            <a:r>
              <a:rPr lang="cs-CZ" sz="2200" dirty="0" err="1" smtClean="0"/>
              <a:t>vl</a:t>
            </a:r>
            <a:r>
              <a:rPr lang="cs-CZ" sz="2200" dirty="0" smtClean="0"/>
              <a:t>. </a:t>
            </a:r>
            <a:r>
              <a:rPr lang="cs-CZ" sz="2200" dirty="0"/>
              <a:t>komunity</a:t>
            </a:r>
          </a:p>
          <a:p>
            <a:pPr marL="564488" indent="-466567">
              <a:buFont typeface="+mj-lt"/>
              <a:buAutoNum type="arabicPeriod"/>
            </a:pPr>
            <a:r>
              <a:rPr lang="cs-CZ" sz="2200" dirty="0">
                <a:solidFill>
                  <a:srgbClr val="FF0000"/>
                </a:solidFill>
              </a:rPr>
              <a:t>Apatie</a:t>
            </a:r>
            <a:r>
              <a:rPr lang="cs-CZ" sz="2200" dirty="0"/>
              <a:t> – únik k jiné skupině – ani svá ani majorita</a:t>
            </a:r>
          </a:p>
          <a:p>
            <a:pPr marL="564488" indent="-466567"/>
            <a:r>
              <a:rPr lang="cs-CZ" sz="2200" dirty="0"/>
              <a:t>Většina jde cestou 1.</a:t>
            </a:r>
          </a:p>
          <a:p>
            <a:pPr marL="564488" indent="-466567"/>
            <a:r>
              <a:rPr lang="cs-CZ" sz="2200" dirty="0"/>
              <a:t>2. a 3.  když je dítě seznámeno s možným odchodem z většinové společnosti.</a:t>
            </a:r>
          </a:p>
          <a:p>
            <a:endParaRPr lang="cs-CZ" sz="2200" dirty="0"/>
          </a:p>
        </p:txBody>
      </p:sp>
    </p:spTree>
    <p:extLst>
      <p:ext uri="{BB962C8B-B14F-4D97-AF65-F5344CB8AC3E}">
        <p14:creationId xmlns:p14="http://schemas.microsoft.com/office/powerpoint/2010/main" val="451114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rok 2008/09</a:t>
            </a:r>
            <a:endParaRPr lang="cs-CZ" dirty="0"/>
          </a:p>
        </p:txBody>
      </p:sp>
      <p:graphicFrame>
        <p:nvGraphicFramePr>
          <p:cNvPr id="5" name="Zástupný symbol pro obsah 4"/>
          <p:cNvGraphicFramePr>
            <a:graphicFrameLocks noGrp="1"/>
          </p:cNvGraphicFramePr>
          <p:nvPr>
            <p:ph idx="1"/>
          </p:nvPr>
        </p:nvGraphicFramePr>
        <p:xfrm>
          <a:off x="457200" y="1600200"/>
          <a:ext cx="8507290" cy="3931920"/>
        </p:xfrm>
        <a:graphic>
          <a:graphicData uri="http://schemas.openxmlformats.org/drawingml/2006/table">
            <a:tbl>
              <a:tblPr firstRow="1" bandRow="1">
                <a:tableStyleId>{5C22544A-7EE6-4342-B048-85BDC9FD1C3A}</a:tableStyleId>
              </a:tblPr>
              <a:tblGrid>
                <a:gridCol w="1701458">
                  <a:extLst>
                    <a:ext uri="{9D8B030D-6E8A-4147-A177-3AD203B41FA5}">
                      <a16:colId xmlns:a16="http://schemas.microsoft.com/office/drawing/2014/main" val="20000"/>
                    </a:ext>
                  </a:extLst>
                </a:gridCol>
                <a:gridCol w="1701458">
                  <a:extLst>
                    <a:ext uri="{9D8B030D-6E8A-4147-A177-3AD203B41FA5}">
                      <a16:colId xmlns:a16="http://schemas.microsoft.com/office/drawing/2014/main" val="20001"/>
                    </a:ext>
                  </a:extLst>
                </a:gridCol>
                <a:gridCol w="1701458">
                  <a:extLst>
                    <a:ext uri="{9D8B030D-6E8A-4147-A177-3AD203B41FA5}">
                      <a16:colId xmlns:a16="http://schemas.microsoft.com/office/drawing/2014/main" val="20002"/>
                    </a:ext>
                  </a:extLst>
                </a:gridCol>
                <a:gridCol w="1701458">
                  <a:extLst>
                    <a:ext uri="{9D8B030D-6E8A-4147-A177-3AD203B41FA5}">
                      <a16:colId xmlns:a16="http://schemas.microsoft.com/office/drawing/2014/main" val="20003"/>
                    </a:ext>
                  </a:extLst>
                </a:gridCol>
                <a:gridCol w="1701458">
                  <a:extLst>
                    <a:ext uri="{9D8B030D-6E8A-4147-A177-3AD203B41FA5}">
                      <a16:colId xmlns:a16="http://schemas.microsoft.com/office/drawing/2014/main" val="20004"/>
                    </a:ext>
                  </a:extLst>
                </a:gridCol>
              </a:tblGrid>
              <a:tr h="370840">
                <a:tc>
                  <a:txBody>
                    <a:bodyPr/>
                    <a:lstStyle/>
                    <a:p>
                      <a:r>
                        <a:rPr lang="cs-CZ" sz="2400" dirty="0" smtClean="0"/>
                        <a:t>stát</a:t>
                      </a:r>
                      <a:endParaRPr lang="cs-CZ" sz="2400" dirty="0"/>
                    </a:p>
                  </a:txBody>
                  <a:tcPr/>
                </a:tc>
                <a:tc>
                  <a:txBody>
                    <a:bodyPr/>
                    <a:lstStyle/>
                    <a:p>
                      <a:r>
                        <a:rPr lang="cs-CZ" sz="2400" dirty="0" smtClean="0"/>
                        <a:t>celkem</a:t>
                      </a:r>
                      <a:endParaRPr lang="cs-CZ" sz="2400" dirty="0"/>
                    </a:p>
                  </a:txBody>
                  <a:tcPr/>
                </a:tc>
                <a:tc>
                  <a:txBody>
                    <a:bodyPr/>
                    <a:lstStyle/>
                    <a:p>
                      <a:r>
                        <a:rPr lang="cs-CZ" sz="2400" dirty="0" smtClean="0"/>
                        <a:t>ZŠ</a:t>
                      </a:r>
                      <a:endParaRPr lang="cs-CZ" sz="2400" dirty="0"/>
                    </a:p>
                  </a:txBody>
                  <a:tcPr/>
                </a:tc>
                <a:tc>
                  <a:txBody>
                    <a:bodyPr/>
                    <a:lstStyle/>
                    <a:p>
                      <a:r>
                        <a:rPr lang="cs-CZ" sz="2400" dirty="0" smtClean="0"/>
                        <a:t>SŠ</a:t>
                      </a:r>
                      <a:endParaRPr lang="cs-CZ" sz="2400" dirty="0"/>
                    </a:p>
                  </a:txBody>
                  <a:tcPr/>
                </a:tc>
                <a:tc>
                  <a:txBody>
                    <a:bodyPr/>
                    <a:lstStyle/>
                    <a:p>
                      <a:r>
                        <a:rPr lang="cs-CZ" sz="2400" dirty="0" smtClean="0"/>
                        <a:t>konzervatoř</a:t>
                      </a:r>
                      <a:endParaRPr lang="cs-CZ" sz="2400" dirty="0"/>
                    </a:p>
                  </a:txBody>
                  <a:tcPr/>
                </a:tc>
                <a:extLst>
                  <a:ext uri="{0D108BD9-81ED-4DB2-BD59-A6C34878D82A}">
                    <a16:rowId xmlns:a16="http://schemas.microsoft.com/office/drawing/2014/main" val="10000"/>
                  </a:ext>
                </a:extLst>
              </a:tr>
              <a:tr h="370840">
                <a:tc>
                  <a:txBody>
                    <a:bodyPr/>
                    <a:lstStyle/>
                    <a:p>
                      <a:r>
                        <a:rPr lang="cs-CZ" sz="2400" dirty="0" smtClean="0"/>
                        <a:t>Vietnam</a:t>
                      </a:r>
                      <a:endParaRPr lang="cs-CZ" sz="2400" dirty="0"/>
                    </a:p>
                  </a:txBody>
                  <a:tcPr/>
                </a:tc>
                <a:tc>
                  <a:txBody>
                    <a:bodyPr/>
                    <a:lstStyle/>
                    <a:p>
                      <a:pPr algn="r"/>
                      <a:r>
                        <a:rPr lang="cs-CZ" sz="2400" dirty="0" smtClean="0"/>
                        <a:t>5176 (25%)</a:t>
                      </a:r>
                      <a:endParaRPr lang="cs-CZ" sz="2400" dirty="0"/>
                    </a:p>
                  </a:txBody>
                  <a:tcPr/>
                </a:tc>
                <a:tc>
                  <a:txBody>
                    <a:bodyPr/>
                    <a:lstStyle/>
                    <a:p>
                      <a:pPr algn="r"/>
                      <a:r>
                        <a:rPr lang="cs-CZ" sz="2400" dirty="0" smtClean="0"/>
                        <a:t>3270 (24%)</a:t>
                      </a:r>
                      <a:endParaRPr lang="cs-CZ" sz="2400" dirty="0"/>
                    </a:p>
                  </a:txBody>
                  <a:tcPr/>
                </a:tc>
                <a:tc>
                  <a:txBody>
                    <a:bodyPr/>
                    <a:lstStyle/>
                    <a:p>
                      <a:pPr algn="r"/>
                      <a:r>
                        <a:rPr lang="cs-CZ" sz="2400" dirty="0" smtClean="0"/>
                        <a:t>1906 (27%)</a:t>
                      </a:r>
                      <a:endParaRPr lang="cs-CZ" sz="2400" dirty="0"/>
                    </a:p>
                  </a:txBody>
                  <a:tcPr/>
                </a:tc>
                <a:tc>
                  <a:txBody>
                    <a:bodyPr/>
                    <a:lstStyle/>
                    <a:p>
                      <a:pPr algn="r"/>
                      <a:r>
                        <a:rPr lang="cs-CZ" sz="2400" dirty="0" smtClean="0"/>
                        <a:t>-</a:t>
                      </a:r>
                      <a:r>
                        <a:rPr lang="cs-CZ" sz="2400" baseline="0" dirty="0" smtClean="0"/>
                        <a:t> </a:t>
                      </a:r>
                      <a:endParaRPr lang="cs-CZ" sz="2400" dirty="0"/>
                    </a:p>
                  </a:txBody>
                  <a:tcPr/>
                </a:tc>
                <a:extLst>
                  <a:ext uri="{0D108BD9-81ED-4DB2-BD59-A6C34878D82A}">
                    <a16:rowId xmlns:a16="http://schemas.microsoft.com/office/drawing/2014/main" val="10001"/>
                  </a:ext>
                </a:extLst>
              </a:tr>
              <a:tr h="370840">
                <a:tc>
                  <a:txBody>
                    <a:bodyPr/>
                    <a:lstStyle/>
                    <a:p>
                      <a:r>
                        <a:rPr lang="cs-CZ" sz="2400" dirty="0" smtClean="0"/>
                        <a:t>Ukrajina</a:t>
                      </a:r>
                      <a:endParaRPr lang="cs-CZ" sz="2400" dirty="0"/>
                    </a:p>
                  </a:txBody>
                  <a:tcPr/>
                </a:tc>
                <a:tc>
                  <a:txBody>
                    <a:bodyPr/>
                    <a:lstStyle/>
                    <a:p>
                      <a:pPr algn="r"/>
                      <a:r>
                        <a:rPr lang="cs-CZ" sz="2400" dirty="0" smtClean="0"/>
                        <a:t>4566 (22%)</a:t>
                      </a:r>
                      <a:endParaRPr lang="cs-CZ" sz="2400" dirty="0"/>
                    </a:p>
                  </a:txBody>
                  <a:tcPr/>
                </a:tc>
                <a:tc>
                  <a:txBody>
                    <a:bodyPr/>
                    <a:lstStyle/>
                    <a:p>
                      <a:pPr algn="r"/>
                      <a:r>
                        <a:rPr lang="cs-CZ" sz="2400" dirty="0" smtClean="0"/>
                        <a:t>3022 (22%)</a:t>
                      </a:r>
                      <a:endParaRPr lang="cs-CZ" sz="2400" dirty="0"/>
                    </a:p>
                  </a:txBody>
                  <a:tcPr/>
                </a:tc>
                <a:tc>
                  <a:txBody>
                    <a:bodyPr/>
                    <a:lstStyle/>
                    <a:p>
                      <a:pPr algn="r"/>
                      <a:r>
                        <a:rPr lang="cs-CZ" sz="2400" dirty="0" smtClean="0"/>
                        <a:t>1524 (21</a:t>
                      </a:r>
                      <a:r>
                        <a:rPr lang="cs-CZ" sz="2400" baseline="0" dirty="0" smtClean="0"/>
                        <a:t>%</a:t>
                      </a:r>
                      <a:r>
                        <a:rPr lang="cs-CZ" sz="2400" dirty="0" smtClean="0"/>
                        <a:t>)</a:t>
                      </a:r>
                      <a:endParaRPr lang="cs-CZ" sz="2400" dirty="0"/>
                    </a:p>
                  </a:txBody>
                  <a:tcPr/>
                </a:tc>
                <a:tc>
                  <a:txBody>
                    <a:bodyPr/>
                    <a:lstStyle/>
                    <a:p>
                      <a:pPr algn="r"/>
                      <a:r>
                        <a:rPr lang="cs-CZ" sz="2400" dirty="0" smtClean="0"/>
                        <a:t>20 (15%)</a:t>
                      </a:r>
                      <a:endParaRPr lang="cs-CZ" sz="2400" dirty="0"/>
                    </a:p>
                  </a:txBody>
                  <a:tcPr/>
                </a:tc>
                <a:extLst>
                  <a:ext uri="{0D108BD9-81ED-4DB2-BD59-A6C34878D82A}">
                    <a16:rowId xmlns:a16="http://schemas.microsoft.com/office/drawing/2014/main" val="10002"/>
                  </a:ext>
                </a:extLst>
              </a:tr>
              <a:tr h="370840">
                <a:tc>
                  <a:txBody>
                    <a:bodyPr/>
                    <a:lstStyle/>
                    <a:p>
                      <a:r>
                        <a:rPr lang="cs-CZ" sz="2400" dirty="0" smtClean="0"/>
                        <a:t>Slovensko</a:t>
                      </a:r>
                      <a:endParaRPr lang="cs-CZ" sz="2400" dirty="0"/>
                    </a:p>
                  </a:txBody>
                  <a:tcPr/>
                </a:tc>
                <a:tc>
                  <a:txBody>
                    <a:bodyPr/>
                    <a:lstStyle/>
                    <a:p>
                      <a:pPr algn="r"/>
                      <a:r>
                        <a:rPr lang="cs-CZ" sz="2400" dirty="0" smtClean="0"/>
                        <a:t>4003(19%)</a:t>
                      </a:r>
                      <a:endParaRPr lang="cs-CZ" sz="2400" dirty="0"/>
                    </a:p>
                  </a:txBody>
                  <a:tcPr/>
                </a:tc>
                <a:tc>
                  <a:txBody>
                    <a:bodyPr/>
                    <a:lstStyle/>
                    <a:p>
                      <a:pPr algn="r"/>
                      <a:r>
                        <a:rPr lang="cs-CZ" sz="2400" dirty="0" smtClean="0"/>
                        <a:t>2729 (20%)</a:t>
                      </a:r>
                      <a:endParaRPr lang="cs-CZ" sz="2400" dirty="0"/>
                    </a:p>
                  </a:txBody>
                  <a:tcPr/>
                </a:tc>
                <a:tc>
                  <a:txBody>
                    <a:bodyPr/>
                    <a:lstStyle/>
                    <a:p>
                      <a:pPr algn="r"/>
                      <a:r>
                        <a:rPr lang="cs-CZ" sz="2400" dirty="0" smtClean="0"/>
                        <a:t>1220 (17%)</a:t>
                      </a:r>
                      <a:endParaRPr lang="cs-CZ" sz="2400" dirty="0"/>
                    </a:p>
                  </a:txBody>
                  <a:tcPr/>
                </a:tc>
                <a:tc>
                  <a:txBody>
                    <a:bodyPr/>
                    <a:lstStyle/>
                    <a:p>
                      <a:pPr algn="r"/>
                      <a:r>
                        <a:rPr lang="cs-CZ" sz="2400" dirty="0" smtClean="0"/>
                        <a:t>54 (41%)</a:t>
                      </a:r>
                      <a:endParaRPr lang="cs-CZ" sz="2400" dirty="0"/>
                    </a:p>
                  </a:txBody>
                  <a:tcPr/>
                </a:tc>
                <a:extLst>
                  <a:ext uri="{0D108BD9-81ED-4DB2-BD59-A6C34878D82A}">
                    <a16:rowId xmlns:a16="http://schemas.microsoft.com/office/drawing/2014/main" val="10003"/>
                  </a:ext>
                </a:extLst>
              </a:tr>
              <a:tr h="370840">
                <a:tc>
                  <a:txBody>
                    <a:bodyPr/>
                    <a:lstStyle/>
                    <a:p>
                      <a:r>
                        <a:rPr lang="cs-CZ" sz="2400" dirty="0" smtClean="0"/>
                        <a:t>Rusko</a:t>
                      </a:r>
                      <a:endParaRPr lang="cs-CZ" sz="2400" dirty="0"/>
                    </a:p>
                  </a:txBody>
                  <a:tcPr/>
                </a:tc>
                <a:tc>
                  <a:txBody>
                    <a:bodyPr/>
                    <a:lstStyle/>
                    <a:p>
                      <a:pPr algn="r"/>
                      <a:r>
                        <a:rPr lang="cs-CZ" sz="2400" dirty="0" smtClean="0"/>
                        <a:t>1733( 8%)</a:t>
                      </a:r>
                      <a:endParaRPr lang="cs-CZ" sz="2400" dirty="0"/>
                    </a:p>
                  </a:txBody>
                  <a:tcPr/>
                </a:tc>
                <a:tc>
                  <a:txBody>
                    <a:bodyPr/>
                    <a:lstStyle/>
                    <a:p>
                      <a:pPr algn="r"/>
                      <a:r>
                        <a:rPr lang="cs-CZ" sz="2400" dirty="0" smtClean="0"/>
                        <a:t>1029 (8%)</a:t>
                      </a:r>
                      <a:endParaRPr lang="cs-CZ" sz="2400" dirty="0"/>
                    </a:p>
                  </a:txBody>
                  <a:tcPr/>
                </a:tc>
                <a:tc>
                  <a:txBody>
                    <a:bodyPr/>
                    <a:lstStyle/>
                    <a:p>
                      <a:pPr algn="r"/>
                      <a:r>
                        <a:rPr lang="cs-CZ" sz="2400" dirty="0" smtClean="0"/>
                        <a:t>688 (10%)</a:t>
                      </a:r>
                      <a:endParaRPr lang="cs-CZ" sz="2400" dirty="0"/>
                    </a:p>
                  </a:txBody>
                  <a:tcPr/>
                </a:tc>
                <a:tc>
                  <a:txBody>
                    <a:bodyPr/>
                    <a:lstStyle/>
                    <a:p>
                      <a:pPr algn="r"/>
                      <a:r>
                        <a:rPr lang="cs-CZ" sz="2400" dirty="0" smtClean="0"/>
                        <a:t>16 (12%)</a:t>
                      </a:r>
                      <a:endParaRPr lang="cs-CZ" sz="2400" dirty="0"/>
                    </a:p>
                  </a:txBody>
                  <a:tcPr/>
                </a:tc>
                <a:extLst>
                  <a:ext uri="{0D108BD9-81ED-4DB2-BD59-A6C34878D82A}">
                    <a16:rowId xmlns:a16="http://schemas.microsoft.com/office/drawing/2014/main" val="10004"/>
                  </a:ext>
                </a:extLst>
              </a:tr>
              <a:tr h="370840">
                <a:tc>
                  <a:txBody>
                    <a:bodyPr/>
                    <a:lstStyle/>
                    <a:p>
                      <a:r>
                        <a:rPr lang="cs-CZ" sz="2400" dirty="0" smtClean="0"/>
                        <a:t>Ostatní</a:t>
                      </a: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extLst>
                  <a:ext uri="{0D108BD9-81ED-4DB2-BD59-A6C34878D82A}">
                    <a16:rowId xmlns:a16="http://schemas.microsoft.com/office/drawing/2014/main" val="10005"/>
                  </a:ext>
                </a:extLst>
              </a:tr>
              <a:tr h="370840">
                <a:tc>
                  <a:txBody>
                    <a:bodyPr/>
                    <a:lstStyle/>
                    <a:p>
                      <a:r>
                        <a:rPr lang="cs-CZ" sz="2400" dirty="0" smtClean="0"/>
                        <a:t>Celkem</a:t>
                      </a:r>
                      <a:endParaRPr lang="cs-CZ" sz="2400" dirty="0"/>
                    </a:p>
                  </a:txBody>
                  <a:tcPr/>
                </a:tc>
                <a:tc>
                  <a:txBody>
                    <a:bodyPr/>
                    <a:lstStyle/>
                    <a:p>
                      <a:pPr algn="r"/>
                      <a:r>
                        <a:rPr lang="cs-CZ" sz="2400" dirty="0" smtClean="0"/>
                        <a:t>20848 (100%)</a:t>
                      </a:r>
                      <a:endParaRPr lang="cs-CZ" sz="2400" dirty="0"/>
                    </a:p>
                  </a:txBody>
                  <a:tcPr/>
                </a:tc>
                <a:tc>
                  <a:txBody>
                    <a:bodyPr/>
                    <a:lstStyle/>
                    <a:p>
                      <a:pPr algn="r"/>
                      <a:r>
                        <a:rPr lang="cs-CZ" sz="2400" dirty="0" smtClean="0"/>
                        <a:t>13583 (100%)</a:t>
                      </a:r>
                      <a:endParaRPr lang="cs-CZ" sz="2400" dirty="0"/>
                    </a:p>
                  </a:txBody>
                  <a:tcPr/>
                </a:tc>
                <a:tc>
                  <a:txBody>
                    <a:bodyPr/>
                    <a:lstStyle/>
                    <a:p>
                      <a:pPr algn="r"/>
                      <a:r>
                        <a:rPr lang="cs-CZ" sz="2400" dirty="0" smtClean="0"/>
                        <a:t>7134 (100%)</a:t>
                      </a:r>
                      <a:endParaRPr lang="cs-CZ"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131 </a:t>
                      </a:r>
                    </a:p>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(100%)</a:t>
                      </a:r>
                    </a:p>
                    <a:p>
                      <a:pPr algn="r"/>
                      <a:endParaRPr lang="cs-CZ" sz="2400" dirty="0"/>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Školní rok </a:t>
            </a:r>
            <a:r>
              <a:rPr lang="cs-CZ" dirty="0"/>
              <a:t>2014/15</a:t>
            </a:r>
            <a:br>
              <a:rPr lang="cs-CZ" dirty="0"/>
            </a:br>
            <a:r>
              <a:rPr lang="cs-CZ" sz="2000" dirty="0"/>
              <a:t>http://toiler.uiv.cz/rocenka/rocenka.asp</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572413747"/>
              </p:ext>
            </p:extLst>
          </p:nvPr>
        </p:nvGraphicFramePr>
        <p:xfrm>
          <a:off x="457200" y="1600200"/>
          <a:ext cx="8507290" cy="3931920"/>
        </p:xfrm>
        <a:graphic>
          <a:graphicData uri="http://schemas.openxmlformats.org/drawingml/2006/table">
            <a:tbl>
              <a:tblPr firstRow="1" bandRow="1">
                <a:tableStyleId>{5C22544A-7EE6-4342-B048-85BDC9FD1C3A}</a:tableStyleId>
              </a:tblPr>
              <a:tblGrid>
                <a:gridCol w="1701458">
                  <a:extLst>
                    <a:ext uri="{9D8B030D-6E8A-4147-A177-3AD203B41FA5}">
                      <a16:colId xmlns:a16="http://schemas.microsoft.com/office/drawing/2014/main" val="20000"/>
                    </a:ext>
                  </a:extLst>
                </a:gridCol>
                <a:gridCol w="1701458">
                  <a:extLst>
                    <a:ext uri="{9D8B030D-6E8A-4147-A177-3AD203B41FA5}">
                      <a16:colId xmlns:a16="http://schemas.microsoft.com/office/drawing/2014/main" val="20001"/>
                    </a:ext>
                  </a:extLst>
                </a:gridCol>
                <a:gridCol w="1719996">
                  <a:extLst>
                    <a:ext uri="{9D8B030D-6E8A-4147-A177-3AD203B41FA5}">
                      <a16:colId xmlns:a16="http://schemas.microsoft.com/office/drawing/2014/main" val="20002"/>
                    </a:ext>
                  </a:extLst>
                </a:gridCol>
                <a:gridCol w="1682920">
                  <a:extLst>
                    <a:ext uri="{9D8B030D-6E8A-4147-A177-3AD203B41FA5}">
                      <a16:colId xmlns:a16="http://schemas.microsoft.com/office/drawing/2014/main" val="20003"/>
                    </a:ext>
                  </a:extLst>
                </a:gridCol>
                <a:gridCol w="1701458">
                  <a:extLst>
                    <a:ext uri="{9D8B030D-6E8A-4147-A177-3AD203B41FA5}">
                      <a16:colId xmlns:a16="http://schemas.microsoft.com/office/drawing/2014/main" val="20004"/>
                    </a:ext>
                  </a:extLst>
                </a:gridCol>
              </a:tblGrid>
              <a:tr h="370840">
                <a:tc>
                  <a:txBody>
                    <a:bodyPr/>
                    <a:lstStyle/>
                    <a:p>
                      <a:r>
                        <a:rPr lang="cs-CZ" sz="2400" dirty="0" smtClean="0"/>
                        <a:t>stát</a:t>
                      </a:r>
                      <a:endParaRPr lang="cs-CZ" sz="2400" dirty="0"/>
                    </a:p>
                  </a:txBody>
                  <a:tcPr/>
                </a:tc>
                <a:tc>
                  <a:txBody>
                    <a:bodyPr/>
                    <a:lstStyle/>
                    <a:p>
                      <a:r>
                        <a:rPr lang="cs-CZ" sz="2400" dirty="0" smtClean="0"/>
                        <a:t>celkem</a:t>
                      </a:r>
                      <a:endParaRPr lang="cs-CZ" sz="2400" dirty="0"/>
                    </a:p>
                  </a:txBody>
                  <a:tcPr/>
                </a:tc>
                <a:tc>
                  <a:txBody>
                    <a:bodyPr/>
                    <a:lstStyle/>
                    <a:p>
                      <a:r>
                        <a:rPr lang="cs-CZ" sz="2400" dirty="0" smtClean="0"/>
                        <a:t>ZŠ</a:t>
                      </a:r>
                      <a:endParaRPr lang="cs-CZ" sz="2400" dirty="0"/>
                    </a:p>
                  </a:txBody>
                  <a:tcPr/>
                </a:tc>
                <a:tc>
                  <a:txBody>
                    <a:bodyPr/>
                    <a:lstStyle/>
                    <a:p>
                      <a:r>
                        <a:rPr lang="cs-CZ" sz="2400" dirty="0" smtClean="0"/>
                        <a:t>SŠ</a:t>
                      </a:r>
                      <a:endParaRPr lang="cs-CZ" sz="2400" dirty="0"/>
                    </a:p>
                  </a:txBody>
                  <a:tcPr/>
                </a:tc>
                <a:tc>
                  <a:txBody>
                    <a:bodyPr/>
                    <a:lstStyle/>
                    <a:p>
                      <a:r>
                        <a:rPr lang="cs-CZ" sz="2400" dirty="0" smtClean="0"/>
                        <a:t>konzervatoř</a:t>
                      </a:r>
                      <a:endParaRPr lang="cs-CZ" sz="2400" dirty="0"/>
                    </a:p>
                  </a:txBody>
                  <a:tcPr/>
                </a:tc>
                <a:extLst>
                  <a:ext uri="{0D108BD9-81ED-4DB2-BD59-A6C34878D82A}">
                    <a16:rowId xmlns:a16="http://schemas.microsoft.com/office/drawing/2014/main" val="10000"/>
                  </a:ext>
                </a:extLst>
              </a:tr>
              <a:tr h="370840">
                <a:tc>
                  <a:txBody>
                    <a:bodyPr/>
                    <a:lstStyle/>
                    <a:p>
                      <a:r>
                        <a:rPr lang="cs-CZ" sz="2400" dirty="0" smtClean="0"/>
                        <a:t>Vietnam</a:t>
                      </a:r>
                      <a:endParaRPr lang="cs-CZ" sz="2400" dirty="0"/>
                    </a:p>
                  </a:txBody>
                  <a:tcPr/>
                </a:tc>
                <a:tc>
                  <a:txBody>
                    <a:bodyPr/>
                    <a:lstStyle/>
                    <a:p>
                      <a:pPr algn="r"/>
                      <a:r>
                        <a:rPr lang="cs-CZ" sz="2400" dirty="0" smtClean="0"/>
                        <a:t>5218 (20%)</a:t>
                      </a:r>
                      <a:endParaRPr lang="cs-CZ" sz="2400" dirty="0"/>
                    </a:p>
                  </a:txBody>
                  <a:tcPr/>
                </a:tc>
                <a:tc>
                  <a:txBody>
                    <a:bodyPr/>
                    <a:lstStyle/>
                    <a:p>
                      <a:pPr algn="r"/>
                      <a:r>
                        <a:rPr lang="cs-CZ" sz="2400" dirty="0" smtClean="0"/>
                        <a:t>3220 (20%)</a:t>
                      </a:r>
                      <a:endParaRPr lang="cs-CZ" sz="2400" dirty="0"/>
                    </a:p>
                  </a:txBody>
                  <a:tcPr/>
                </a:tc>
                <a:tc>
                  <a:txBody>
                    <a:bodyPr/>
                    <a:lstStyle/>
                    <a:p>
                      <a:pPr algn="r"/>
                      <a:r>
                        <a:rPr lang="cs-CZ" sz="2400" dirty="0" smtClean="0"/>
                        <a:t>1994 (23%)</a:t>
                      </a:r>
                      <a:endParaRPr lang="cs-CZ" sz="2400" dirty="0"/>
                    </a:p>
                  </a:txBody>
                  <a:tcPr/>
                </a:tc>
                <a:tc>
                  <a:txBody>
                    <a:bodyPr/>
                    <a:lstStyle/>
                    <a:p>
                      <a:pPr algn="r"/>
                      <a:r>
                        <a:rPr lang="cs-CZ" sz="2400" dirty="0" smtClean="0"/>
                        <a:t>4(2%)</a:t>
                      </a:r>
                      <a:r>
                        <a:rPr lang="cs-CZ" sz="2400" baseline="0" dirty="0" smtClean="0"/>
                        <a:t> </a:t>
                      </a:r>
                      <a:endParaRPr lang="cs-CZ" sz="2400" dirty="0"/>
                    </a:p>
                  </a:txBody>
                  <a:tcPr/>
                </a:tc>
                <a:extLst>
                  <a:ext uri="{0D108BD9-81ED-4DB2-BD59-A6C34878D82A}">
                    <a16:rowId xmlns:a16="http://schemas.microsoft.com/office/drawing/2014/main" val="10001"/>
                  </a:ext>
                </a:extLst>
              </a:tr>
              <a:tr h="370840">
                <a:tc>
                  <a:txBody>
                    <a:bodyPr/>
                    <a:lstStyle/>
                    <a:p>
                      <a:r>
                        <a:rPr lang="cs-CZ" sz="2400" dirty="0" smtClean="0"/>
                        <a:t>Ukrajina</a:t>
                      </a:r>
                      <a:endParaRPr lang="cs-CZ" sz="2400" dirty="0"/>
                    </a:p>
                  </a:txBody>
                  <a:tcPr/>
                </a:tc>
                <a:tc>
                  <a:txBody>
                    <a:bodyPr/>
                    <a:lstStyle/>
                    <a:p>
                      <a:pPr algn="r"/>
                      <a:r>
                        <a:rPr lang="cs-CZ" sz="2400" dirty="0" smtClean="0"/>
                        <a:t>6198 (25%)</a:t>
                      </a:r>
                      <a:endParaRPr lang="cs-CZ" sz="2400" dirty="0"/>
                    </a:p>
                  </a:txBody>
                  <a:tcPr/>
                </a:tc>
                <a:tc>
                  <a:txBody>
                    <a:bodyPr/>
                    <a:lstStyle/>
                    <a:p>
                      <a:pPr algn="r"/>
                      <a:r>
                        <a:rPr lang="cs-CZ" sz="2400" dirty="0" smtClean="0"/>
                        <a:t>4039(25%)</a:t>
                      </a:r>
                      <a:endParaRPr lang="cs-CZ" sz="2400" dirty="0"/>
                    </a:p>
                  </a:txBody>
                  <a:tcPr/>
                </a:tc>
                <a:tc>
                  <a:txBody>
                    <a:bodyPr/>
                    <a:lstStyle/>
                    <a:p>
                      <a:pPr algn="r"/>
                      <a:r>
                        <a:rPr lang="cs-CZ" sz="2400" dirty="0" smtClean="0"/>
                        <a:t>2126 (24</a:t>
                      </a:r>
                      <a:r>
                        <a:rPr lang="cs-CZ" sz="2400" baseline="0" dirty="0" smtClean="0"/>
                        <a:t>%</a:t>
                      </a:r>
                      <a:r>
                        <a:rPr lang="cs-CZ" sz="2400" dirty="0" smtClean="0"/>
                        <a:t>)</a:t>
                      </a:r>
                      <a:endParaRPr lang="cs-CZ" sz="2400" dirty="0"/>
                    </a:p>
                  </a:txBody>
                  <a:tcPr/>
                </a:tc>
                <a:tc>
                  <a:txBody>
                    <a:bodyPr/>
                    <a:lstStyle/>
                    <a:p>
                      <a:pPr algn="r"/>
                      <a:r>
                        <a:rPr lang="cs-CZ" sz="2400" dirty="0" smtClean="0"/>
                        <a:t>33 (15%)</a:t>
                      </a:r>
                      <a:endParaRPr lang="cs-CZ" sz="2400" dirty="0"/>
                    </a:p>
                  </a:txBody>
                  <a:tcPr/>
                </a:tc>
                <a:extLst>
                  <a:ext uri="{0D108BD9-81ED-4DB2-BD59-A6C34878D82A}">
                    <a16:rowId xmlns:a16="http://schemas.microsoft.com/office/drawing/2014/main" val="10002"/>
                  </a:ext>
                </a:extLst>
              </a:tr>
              <a:tr h="370840">
                <a:tc>
                  <a:txBody>
                    <a:bodyPr/>
                    <a:lstStyle/>
                    <a:p>
                      <a:r>
                        <a:rPr lang="cs-CZ" sz="2400" dirty="0" smtClean="0"/>
                        <a:t>Slovensko</a:t>
                      </a:r>
                      <a:endParaRPr lang="cs-CZ" sz="2400" dirty="0"/>
                    </a:p>
                  </a:txBody>
                  <a:tcPr/>
                </a:tc>
                <a:tc>
                  <a:txBody>
                    <a:bodyPr/>
                    <a:lstStyle/>
                    <a:p>
                      <a:pPr algn="r"/>
                      <a:r>
                        <a:rPr lang="cs-CZ" sz="2400" dirty="0" smtClean="0"/>
                        <a:t>5539 (22%)</a:t>
                      </a:r>
                      <a:endParaRPr lang="cs-CZ" sz="2400" dirty="0"/>
                    </a:p>
                  </a:txBody>
                  <a:tcPr/>
                </a:tc>
                <a:tc>
                  <a:txBody>
                    <a:bodyPr/>
                    <a:lstStyle/>
                    <a:p>
                      <a:pPr algn="r"/>
                      <a:r>
                        <a:rPr lang="cs-CZ" sz="2400" dirty="0" smtClean="0"/>
                        <a:t>3775 (23%)</a:t>
                      </a:r>
                      <a:endParaRPr lang="cs-CZ" sz="2400" dirty="0"/>
                    </a:p>
                  </a:txBody>
                  <a:tcPr/>
                </a:tc>
                <a:tc>
                  <a:txBody>
                    <a:bodyPr/>
                    <a:lstStyle/>
                    <a:p>
                      <a:pPr algn="r"/>
                      <a:r>
                        <a:rPr lang="cs-CZ" sz="2400" dirty="0" smtClean="0"/>
                        <a:t>1691 (19%)</a:t>
                      </a:r>
                      <a:endParaRPr lang="cs-CZ" sz="2400" dirty="0"/>
                    </a:p>
                  </a:txBody>
                  <a:tcPr/>
                </a:tc>
                <a:tc>
                  <a:txBody>
                    <a:bodyPr/>
                    <a:lstStyle/>
                    <a:p>
                      <a:pPr algn="r"/>
                      <a:r>
                        <a:rPr lang="cs-CZ" sz="2400" dirty="0" smtClean="0"/>
                        <a:t>73 (34%)</a:t>
                      </a:r>
                      <a:endParaRPr lang="cs-CZ" sz="2400" dirty="0"/>
                    </a:p>
                  </a:txBody>
                  <a:tcPr/>
                </a:tc>
                <a:extLst>
                  <a:ext uri="{0D108BD9-81ED-4DB2-BD59-A6C34878D82A}">
                    <a16:rowId xmlns:a16="http://schemas.microsoft.com/office/drawing/2014/main" val="10003"/>
                  </a:ext>
                </a:extLst>
              </a:tr>
              <a:tr h="370840">
                <a:tc>
                  <a:txBody>
                    <a:bodyPr/>
                    <a:lstStyle/>
                    <a:p>
                      <a:r>
                        <a:rPr lang="cs-CZ" sz="2400" dirty="0" smtClean="0"/>
                        <a:t>Rusko</a:t>
                      </a:r>
                      <a:endParaRPr lang="cs-CZ" sz="2400" dirty="0"/>
                    </a:p>
                  </a:txBody>
                  <a:tcPr/>
                </a:tc>
                <a:tc>
                  <a:txBody>
                    <a:bodyPr/>
                    <a:lstStyle/>
                    <a:p>
                      <a:pPr algn="r"/>
                      <a:r>
                        <a:rPr lang="cs-CZ" sz="2400" dirty="0" smtClean="0"/>
                        <a:t>2380 ( 9%)</a:t>
                      </a:r>
                      <a:endParaRPr lang="cs-CZ" sz="2400" dirty="0"/>
                    </a:p>
                  </a:txBody>
                  <a:tcPr/>
                </a:tc>
                <a:tc>
                  <a:txBody>
                    <a:bodyPr/>
                    <a:lstStyle/>
                    <a:p>
                      <a:pPr algn="r"/>
                      <a:r>
                        <a:rPr lang="cs-CZ" sz="2400" dirty="0" smtClean="0"/>
                        <a:t>1321 (8%)</a:t>
                      </a:r>
                      <a:endParaRPr lang="cs-CZ" sz="2400" dirty="0"/>
                    </a:p>
                  </a:txBody>
                  <a:tcPr/>
                </a:tc>
                <a:tc>
                  <a:txBody>
                    <a:bodyPr/>
                    <a:lstStyle/>
                    <a:p>
                      <a:pPr algn="r"/>
                      <a:r>
                        <a:rPr lang="cs-CZ" sz="2400" dirty="0" smtClean="0"/>
                        <a:t>1025 (12%)</a:t>
                      </a:r>
                      <a:endParaRPr lang="cs-CZ" sz="2400" dirty="0"/>
                    </a:p>
                  </a:txBody>
                  <a:tcPr/>
                </a:tc>
                <a:tc>
                  <a:txBody>
                    <a:bodyPr/>
                    <a:lstStyle/>
                    <a:p>
                      <a:pPr algn="r"/>
                      <a:r>
                        <a:rPr lang="cs-CZ" sz="2400" dirty="0" smtClean="0"/>
                        <a:t>34 (16%)</a:t>
                      </a:r>
                      <a:endParaRPr lang="cs-CZ" sz="2400" dirty="0"/>
                    </a:p>
                  </a:txBody>
                  <a:tcPr/>
                </a:tc>
                <a:extLst>
                  <a:ext uri="{0D108BD9-81ED-4DB2-BD59-A6C34878D82A}">
                    <a16:rowId xmlns:a16="http://schemas.microsoft.com/office/drawing/2014/main" val="10004"/>
                  </a:ext>
                </a:extLst>
              </a:tr>
              <a:tr h="370840">
                <a:tc>
                  <a:txBody>
                    <a:bodyPr/>
                    <a:lstStyle/>
                    <a:p>
                      <a:r>
                        <a:rPr lang="cs-CZ" sz="2400" dirty="0" smtClean="0"/>
                        <a:t>Ostatní</a:t>
                      </a: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extLst>
                  <a:ext uri="{0D108BD9-81ED-4DB2-BD59-A6C34878D82A}">
                    <a16:rowId xmlns:a16="http://schemas.microsoft.com/office/drawing/2014/main" val="10005"/>
                  </a:ext>
                </a:extLst>
              </a:tr>
              <a:tr h="370840">
                <a:tc>
                  <a:txBody>
                    <a:bodyPr/>
                    <a:lstStyle/>
                    <a:p>
                      <a:r>
                        <a:rPr lang="cs-CZ" sz="2400" dirty="0" smtClean="0"/>
                        <a:t>Celkem</a:t>
                      </a:r>
                      <a:endParaRPr lang="cs-CZ" sz="2400" dirty="0"/>
                    </a:p>
                  </a:txBody>
                  <a:tcPr/>
                </a:tc>
                <a:tc>
                  <a:txBody>
                    <a:bodyPr/>
                    <a:lstStyle/>
                    <a:p>
                      <a:pPr algn="r"/>
                      <a:r>
                        <a:rPr lang="cs-CZ" sz="2400" dirty="0" smtClean="0"/>
                        <a:t>25513 (100%)</a:t>
                      </a:r>
                    </a:p>
                    <a:p>
                      <a:pPr algn="r"/>
                      <a:endParaRPr lang="cs-CZ" sz="2400" dirty="0"/>
                    </a:p>
                  </a:txBody>
                  <a:tcPr/>
                </a:tc>
                <a:tc>
                  <a:txBody>
                    <a:bodyPr/>
                    <a:lstStyle/>
                    <a:p>
                      <a:pPr algn="r"/>
                      <a:r>
                        <a:rPr lang="cs-CZ" sz="2400" dirty="0" smtClean="0"/>
                        <a:t>16477 (100%)</a:t>
                      </a:r>
                    </a:p>
                    <a:p>
                      <a:pPr algn="r"/>
                      <a:r>
                        <a:rPr lang="cs-CZ" sz="2400" dirty="0" smtClean="0"/>
                        <a:t>2%</a:t>
                      </a:r>
                      <a:endParaRPr lang="cs-CZ" sz="2400" dirty="0"/>
                    </a:p>
                  </a:txBody>
                  <a:tcPr/>
                </a:tc>
                <a:tc>
                  <a:txBody>
                    <a:bodyPr/>
                    <a:lstStyle/>
                    <a:p>
                      <a:pPr algn="r"/>
                      <a:r>
                        <a:rPr lang="cs-CZ" sz="2400" dirty="0" smtClean="0"/>
                        <a:t>8837 (100%)</a:t>
                      </a:r>
                    </a:p>
                    <a:p>
                      <a:pPr algn="r"/>
                      <a:r>
                        <a:rPr lang="cs-CZ" sz="2400" dirty="0" smtClean="0"/>
                        <a:t>2%</a:t>
                      </a:r>
                      <a:endParaRPr lang="cs-CZ"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217 </a:t>
                      </a:r>
                    </a:p>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(100%)</a:t>
                      </a:r>
                    </a:p>
                    <a:p>
                      <a:pPr algn="r"/>
                      <a:r>
                        <a:rPr lang="cs-CZ" sz="2400" dirty="0" smtClean="0"/>
                        <a:t>6%</a:t>
                      </a:r>
                      <a:endParaRPr lang="cs-CZ" sz="24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0863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normAutofit/>
          </a:bodyPr>
          <a:lstStyle/>
          <a:p>
            <a:r>
              <a:rPr lang="cs-CZ" dirty="0" smtClean="0"/>
              <a:t>Migrace jako současný fenomén</a:t>
            </a:r>
          </a:p>
          <a:p>
            <a:pPr lvl="1"/>
            <a:r>
              <a:rPr lang="cs-CZ" dirty="0" smtClean="0"/>
              <a:t>Povaha migrace</a:t>
            </a:r>
          </a:p>
          <a:p>
            <a:pPr lvl="1"/>
            <a:r>
              <a:rPr lang="cs-CZ" dirty="0" smtClean="0"/>
              <a:t>Způsoby zvládání migrace dětmi</a:t>
            </a:r>
          </a:p>
          <a:p>
            <a:r>
              <a:rPr lang="cs-CZ" dirty="0" smtClean="0"/>
              <a:t>Škola jako nástroj integrace</a:t>
            </a:r>
          </a:p>
          <a:p>
            <a:pPr lvl="1"/>
            <a:r>
              <a:rPr lang="cs-CZ" dirty="0" smtClean="0"/>
              <a:t>Děti </a:t>
            </a:r>
            <a:r>
              <a:rPr lang="cs-CZ" dirty="0" smtClean="0"/>
              <a:t>ve škole – vzdělávání a sociální </a:t>
            </a:r>
            <a:r>
              <a:rPr lang="cs-CZ" dirty="0" smtClean="0"/>
              <a:t>vztahy</a:t>
            </a:r>
            <a:endParaRPr lang="cs-CZ" dirty="0" smtClean="0"/>
          </a:p>
        </p:txBody>
      </p:sp>
    </p:spTree>
    <p:extLst>
      <p:ext uri="{BB962C8B-B14F-4D97-AF65-F5344CB8AC3E}">
        <p14:creationId xmlns:p14="http://schemas.microsoft.com/office/powerpoint/2010/main" val="428743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Školní rok 2016/17</a:t>
            </a:r>
            <a:r>
              <a:rPr lang="cs-CZ" dirty="0"/>
              <a:t/>
            </a:r>
            <a:br>
              <a:rPr lang="cs-CZ" dirty="0"/>
            </a:br>
            <a:r>
              <a:rPr lang="cs-CZ" sz="2000" dirty="0"/>
              <a:t>http://toiler.uiv.cz/rocenka/rocenka.asp</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155772455"/>
              </p:ext>
            </p:extLst>
          </p:nvPr>
        </p:nvGraphicFramePr>
        <p:xfrm>
          <a:off x="457200" y="1600200"/>
          <a:ext cx="8507290" cy="3566160"/>
        </p:xfrm>
        <a:graphic>
          <a:graphicData uri="http://schemas.openxmlformats.org/drawingml/2006/table">
            <a:tbl>
              <a:tblPr firstRow="1" bandRow="1">
                <a:tableStyleId>{5C22544A-7EE6-4342-B048-85BDC9FD1C3A}</a:tableStyleId>
              </a:tblPr>
              <a:tblGrid>
                <a:gridCol w="1701458">
                  <a:extLst>
                    <a:ext uri="{9D8B030D-6E8A-4147-A177-3AD203B41FA5}">
                      <a16:colId xmlns:a16="http://schemas.microsoft.com/office/drawing/2014/main" val="20000"/>
                    </a:ext>
                  </a:extLst>
                </a:gridCol>
                <a:gridCol w="1701458">
                  <a:extLst>
                    <a:ext uri="{9D8B030D-6E8A-4147-A177-3AD203B41FA5}">
                      <a16:colId xmlns:a16="http://schemas.microsoft.com/office/drawing/2014/main" val="20001"/>
                    </a:ext>
                  </a:extLst>
                </a:gridCol>
                <a:gridCol w="1719996">
                  <a:extLst>
                    <a:ext uri="{9D8B030D-6E8A-4147-A177-3AD203B41FA5}">
                      <a16:colId xmlns:a16="http://schemas.microsoft.com/office/drawing/2014/main" val="20002"/>
                    </a:ext>
                  </a:extLst>
                </a:gridCol>
                <a:gridCol w="1682920">
                  <a:extLst>
                    <a:ext uri="{9D8B030D-6E8A-4147-A177-3AD203B41FA5}">
                      <a16:colId xmlns:a16="http://schemas.microsoft.com/office/drawing/2014/main" val="20003"/>
                    </a:ext>
                  </a:extLst>
                </a:gridCol>
                <a:gridCol w="1701458">
                  <a:extLst>
                    <a:ext uri="{9D8B030D-6E8A-4147-A177-3AD203B41FA5}">
                      <a16:colId xmlns:a16="http://schemas.microsoft.com/office/drawing/2014/main" val="20004"/>
                    </a:ext>
                  </a:extLst>
                </a:gridCol>
              </a:tblGrid>
              <a:tr h="370840">
                <a:tc>
                  <a:txBody>
                    <a:bodyPr/>
                    <a:lstStyle/>
                    <a:p>
                      <a:r>
                        <a:rPr lang="cs-CZ" sz="2400" dirty="0" smtClean="0"/>
                        <a:t>stát</a:t>
                      </a:r>
                      <a:endParaRPr lang="cs-CZ" sz="2400" dirty="0"/>
                    </a:p>
                  </a:txBody>
                  <a:tcPr/>
                </a:tc>
                <a:tc>
                  <a:txBody>
                    <a:bodyPr/>
                    <a:lstStyle/>
                    <a:p>
                      <a:r>
                        <a:rPr lang="cs-CZ" sz="2400" dirty="0" smtClean="0"/>
                        <a:t>celkem</a:t>
                      </a:r>
                      <a:endParaRPr lang="cs-CZ" sz="2400" dirty="0"/>
                    </a:p>
                  </a:txBody>
                  <a:tcPr/>
                </a:tc>
                <a:tc>
                  <a:txBody>
                    <a:bodyPr/>
                    <a:lstStyle/>
                    <a:p>
                      <a:r>
                        <a:rPr lang="cs-CZ" sz="2400" dirty="0" smtClean="0"/>
                        <a:t>ZŠ</a:t>
                      </a:r>
                      <a:endParaRPr lang="cs-CZ" sz="2400" dirty="0"/>
                    </a:p>
                  </a:txBody>
                  <a:tcPr/>
                </a:tc>
                <a:tc>
                  <a:txBody>
                    <a:bodyPr/>
                    <a:lstStyle/>
                    <a:p>
                      <a:r>
                        <a:rPr lang="cs-CZ" sz="2400" dirty="0" smtClean="0"/>
                        <a:t>SŠ</a:t>
                      </a:r>
                      <a:endParaRPr lang="cs-CZ" sz="2400" dirty="0"/>
                    </a:p>
                  </a:txBody>
                  <a:tcPr/>
                </a:tc>
                <a:tc>
                  <a:txBody>
                    <a:bodyPr/>
                    <a:lstStyle/>
                    <a:p>
                      <a:r>
                        <a:rPr lang="cs-CZ" sz="2400" dirty="0" smtClean="0"/>
                        <a:t>konzervatoř</a:t>
                      </a:r>
                      <a:endParaRPr lang="cs-CZ" sz="2400" dirty="0"/>
                    </a:p>
                  </a:txBody>
                  <a:tcPr/>
                </a:tc>
                <a:extLst>
                  <a:ext uri="{0D108BD9-81ED-4DB2-BD59-A6C34878D82A}">
                    <a16:rowId xmlns:a16="http://schemas.microsoft.com/office/drawing/2014/main" val="10000"/>
                  </a:ext>
                </a:extLst>
              </a:tr>
              <a:tr h="370840">
                <a:tc>
                  <a:txBody>
                    <a:bodyPr/>
                    <a:lstStyle/>
                    <a:p>
                      <a:r>
                        <a:rPr lang="cs-CZ" sz="2400" dirty="0" smtClean="0"/>
                        <a:t>Vietnam</a:t>
                      </a:r>
                      <a:endParaRPr lang="cs-CZ" sz="2400" dirty="0"/>
                    </a:p>
                  </a:txBody>
                  <a:tcPr/>
                </a:tc>
                <a:tc>
                  <a:txBody>
                    <a:bodyPr/>
                    <a:lstStyle/>
                    <a:p>
                      <a:pPr algn="r"/>
                      <a:r>
                        <a:rPr lang="cs-CZ" sz="2400" dirty="0" smtClean="0"/>
                        <a:t>5735</a:t>
                      </a:r>
                      <a:endParaRPr lang="cs-CZ" sz="2400" dirty="0"/>
                    </a:p>
                  </a:txBody>
                  <a:tcPr/>
                </a:tc>
                <a:tc>
                  <a:txBody>
                    <a:bodyPr/>
                    <a:lstStyle/>
                    <a:p>
                      <a:pPr algn="r"/>
                      <a:r>
                        <a:rPr lang="cs-CZ" sz="2400" b="0" i="0" kern="1200" dirty="0" smtClean="0">
                          <a:solidFill>
                            <a:schemeClr val="dk1"/>
                          </a:solidFill>
                          <a:effectLst/>
                          <a:latin typeface="+mn-lt"/>
                          <a:ea typeface="+mn-ea"/>
                          <a:cs typeface="+mn-cs"/>
                        </a:rPr>
                        <a:t>4003 (20%)</a:t>
                      </a:r>
                      <a:endParaRPr lang="cs-CZ" sz="2400" dirty="0"/>
                    </a:p>
                  </a:txBody>
                  <a:tcPr/>
                </a:tc>
                <a:tc>
                  <a:txBody>
                    <a:bodyPr/>
                    <a:lstStyle/>
                    <a:p>
                      <a:pPr algn="r"/>
                      <a:r>
                        <a:rPr lang="cs-CZ" sz="2400" b="0" i="0" kern="1200" dirty="0" smtClean="0">
                          <a:solidFill>
                            <a:schemeClr val="dk1"/>
                          </a:solidFill>
                          <a:effectLst/>
                          <a:latin typeface="+mn-lt"/>
                          <a:ea typeface="+mn-ea"/>
                          <a:cs typeface="+mn-cs"/>
                        </a:rPr>
                        <a:t>1732 (19%)</a:t>
                      </a:r>
                      <a:endParaRPr lang="cs-CZ" sz="2400" b="0" dirty="0">
                        <a:solidFill>
                          <a:srgbClr val="000000"/>
                        </a:solidFill>
                        <a:effectLst/>
                        <a:latin typeface="Tahoma" panose="020B0604030504040204" pitchFamily="34" charset="0"/>
                      </a:endParaRPr>
                    </a:p>
                  </a:txBody>
                  <a:tcPr marL="19050" marR="19050" marT="19050" marB="19050" anchor="ctr"/>
                </a:tc>
                <a:tc>
                  <a:txBody>
                    <a:bodyPr/>
                    <a:lstStyle/>
                    <a:p>
                      <a:pPr algn="r"/>
                      <a:r>
                        <a:rPr lang="cs-CZ" sz="2400" dirty="0" smtClean="0"/>
                        <a:t>3 (1%)</a:t>
                      </a:r>
                      <a:endParaRPr lang="cs-CZ" sz="2400" dirty="0"/>
                    </a:p>
                  </a:txBody>
                  <a:tcPr/>
                </a:tc>
                <a:extLst>
                  <a:ext uri="{0D108BD9-81ED-4DB2-BD59-A6C34878D82A}">
                    <a16:rowId xmlns:a16="http://schemas.microsoft.com/office/drawing/2014/main" val="10001"/>
                  </a:ext>
                </a:extLst>
              </a:tr>
              <a:tr h="370840">
                <a:tc>
                  <a:txBody>
                    <a:bodyPr/>
                    <a:lstStyle/>
                    <a:p>
                      <a:r>
                        <a:rPr lang="cs-CZ" sz="2400" dirty="0" smtClean="0"/>
                        <a:t>Ukrajina</a:t>
                      </a:r>
                      <a:endParaRPr lang="cs-CZ" sz="2400" dirty="0"/>
                    </a:p>
                  </a:txBody>
                  <a:tcPr/>
                </a:tc>
                <a:tc>
                  <a:txBody>
                    <a:bodyPr/>
                    <a:lstStyle/>
                    <a:p>
                      <a:pPr algn="r"/>
                      <a:r>
                        <a:rPr lang="cs-CZ" sz="2400" dirty="0" smtClean="0"/>
                        <a:t>7956</a:t>
                      </a:r>
                      <a:endParaRPr lang="cs-CZ" sz="2400" dirty="0"/>
                    </a:p>
                  </a:txBody>
                  <a:tcPr/>
                </a:tc>
                <a:tc>
                  <a:txBody>
                    <a:bodyPr/>
                    <a:lstStyle/>
                    <a:p>
                      <a:pPr algn="r"/>
                      <a:r>
                        <a:rPr lang="cs-CZ" sz="2400" b="0" i="0" kern="1200" dirty="0" smtClean="0">
                          <a:solidFill>
                            <a:schemeClr val="dk1"/>
                          </a:solidFill>
                          <a:effectLst/>
                          <a:latin typeface="+mn-lt"/>
                          <a:ea typeface="+mn-ea"/>
                          <a:cs typeface="+mn-cs"/>
                        </a:rPr>
                        <a:t>5332 (26%)</a:t>
                      </a:r>
                      <a:endParaRPr lang="cs-CZ" sz="2400" dirty="0"/>
                    </a:p>
                  </a:txBody>
                  <a:tcPr/>
                </a:tc>
                <a:tc>
                  <a:txBody>
                    <a:bodyPr/>
                    <a:lstStyle/>
                    <a:p>
                      <a:pPr algn="r"/>
                      <a:r>
                        <a:rPr lang="cs-CZ" sz="2400" b="0" i="0" kern="1200" dirty="0" smtClean="0">
                          <a:solidFill>
                            <a:schemeClr val="dk1"/>
                          </a:solidFill>
                          <a:effectLst/>
                          <a:latin typeface="+mn-lt"/>
                          <a:ea typeface="+mn-ea"/>
                          <a:cs typeface="+mn-cs"/>
                        </a:rPr>
                        <a:t>2596 (29%)</a:t>
                      </a:r>
                      <a:endParaRPr lang="cs-CZ" sz="2400" dirty="0"/>
                    </a:p>
                  </a:txBody>
                  <a:tcPr/>
                </a:tc>
                <a:tc>
                  <a:txBody>
                    <a:bodyPr/>
                    <a:lstStyle/>
                    <a:p>
                      <a:pPr algn="r"/>
                      <a:r>
                        <a:rPr lang="cs-CZ" sz="2400" dirty="0" smtClean="0"/>
                        <a:t>28 (13%)</a:t>
                      </a:r>
                      <a:endParaRPr lang="cs-CZ" sz="2400" dirty="0"/>
                    </a:p>
                  </a:txBody>
                  <a:tcPr/>
                </a:tc>
                <a:extLst>
                  <a:ext uri="{0D108BD9-81ED-4DB2-BD59-A6C34878D82A}">
                    <a16:rowId xmlns:a16="http://schemas.microsoft.com/office/drawing/2014/main" val="10002"/>
                  </a:ext>
                </a:extLst>
              </a:tr>
              <a:tr h="370840">
                <a:tc>
                  <a:txBody>
                    <a:bodyPr/>
                    <a:lstStyle/>
                    <a:p>
                      <a:r>
                        <a:rPr lang="cs-CZ" sz="2400" dirty="0" smtClean="0"/>
                        <a:t>Slovensko</a:t>
                      </a:r>
                      <a:endParaRPr lang="cs-CZ" sz="2400" dirty="0"/>
                    </a:p>
                  </a:txBody>
                  <a:tcPr/>
                </a:tc>
                <a:tc>
                  <a:txBody>
                    <a:bodyPr/>
                    <a:lstStyle/>
                    <a:p>
                      <a:pPr algn="r"/>
                      <a:r>
                        <a:rPr lang="cs-CZ" sz="2400" b="0" dirty="0" smtClean="0">
                          <a:solidFill>
                            <a:srgbClr val="000000"/>
                          </a:solidFill>
                          <a:effectLst/>
                          <a:latin typeface="Tahoma" panose="020B0604030504040204" pitchFamily="34" charset="0"/>
                        </a:rPr>
                        <a:t>6361</a:t>
                      </a:r>
                      <a:endParaRPr lang="cs-CZ" sz="2400" b="0" dirty="0">
                        <a:solidFill>
                          <a:srgbClr val="000000"/>
                        </a:solidFill>
                        <a:effectLst/>
                        <a:latin typeface="Tahoma" panose="020B0604030504040204" pitchFamily="34" charset="0"/>
                      </a:endParaRPr>
                    </a:p>
                  </a:txBody>
                  <a:tcPr marL="19050" marR="19050" marT="19050" marB="19050" anchor="ctr"/>
                </a:tc>
                <a:tc>
                  <a:txBody>
                    <a:bodyPr/>
                    <a:lstStyle/>
                    <a:p>
                      <a:pPr algn="r"/>
                      <a:r>
                        <a:rPr lang="cs-CZ" sz="2200" b="0" dirty="0" smtClean="0">
                          <a:solidFill>
                            <a:srgbClr val="000000"/>
                          </a:solidFill>
                          <a:effectLst/>
                          <a:latin typeface="Tahoma" panose="020B0604030504040204" pitchFamily="34" charset="0"/>
                        </a:rPr>
                        <a:t>4505 (22%)</a:t>
                      </a:r>
                      <a:endParaRPr lang="cs-CZ" sz="2200" b="0" dirty="0">
                        <a:solidFill>
                          <a:srgbClr val="000000"/>
                        </a:solidFill>
                        <a:effectLst/>
                        <a:latin typeface="Tahoma" panose="020B0604030504040204" pitchFamily="34" charset="0"/>
                      </a:endParaRPr>
                    </a:p>
                  </a:txBody>
                  <a:tcPr marL="19050" marR="19050" marT="19050" marB="19050" anchor="ctr"/>
                </a:tc>
                <a:tc>
                  <a:txBody>
                    <a:bodyPr/>
                    <a:lstStyle/>
                    <a:p>
                      <a:pPr algn="r"/>
                      <a:r>
                        <a:rPr lang="cs-CZ" sz="2400" b="0" i="0" kern="1200" dirty="0" smtClean="0">
                          <a:solidFill>
                            <a:schemeClr val="dk1"/>
                          </a:solidFill>
                          <a:effectLst/>
                          <a:latin typeface="+mn-lt"/>
                          <a:ea typeface="+mn-ea"/>
                          <a:cs typeface="+mn-cs"/>
                        </a:rPr>
                        <a:t>1775 (20%)</a:t>
                      </a:r>
                      <a:endParaRPr lang="cs-CZ" sz="2400" dirty="0"/>
                    </a:p>
                  </a:txBody>
                  <a:tcPr/>
                </a:tc>
                <a:tc>
                  <a:txBody>
                    <a:bodyPr/>
                    <a:lstStyle/>
                    <a:p>
                      <a:pPr algn="r"/>
                      <a:r>
                        <a:rPr lang="cs-CZ" sz="2400" dirty="0" smtClean="0"/>
                        <a:t>81 (38%)</a:t>
                      </a:r>
                      <a:endParaRPr lang="cs-CZ" sz="2400" dirty="0"/>
                    </a:p>
                  </a:txBody>
                  <a:tcPr/>
                </a:tc>
                <a:extLst>
                  <a:ext uri="{0D108BD9-81ED-4DB2-BD59-A6C34878D82A}">
                    <a16:rowId xmlns:a16="http://schemas.microsoft.com/office/drawing/2014/main" val="10003"/>
                  </a:ext>
                </a:extLst>
              </a:tr>
              <a:tr h="370840">
                <a:tc>
                  <a:txBody>
                    <a:bodyPr/>
                    <a:lstStyle/>
                    <a:p>
                      <a:r>
                        <a:rPr lang="cs-CZ" sz="2400" dirty="0" smtClean="0"/>
                        <a:t>Rusko</a:t>
                      </a:r>
                      <a:endParaRPr lang="cs-CZ" sz="2400" dirty="0"/>
                    </a:p>
                  </a:txBody>
                  <a:tcPr/>
                </a:tc>
                <a:tc>
                  <a:txBody>
                    <a:bodyPr/>
                    <a:lstStyle/>
                    <a:p>
                      <a:pPr algn="r"/>
                      <a:r>
                        <a:rPr lang="cs-CZ" sz="2400" b="0" dirty="0" smtClean="0">
                          <a:solidFill>
                            <a:srgbClr val="000000"/>
                          </a:solidFill>
                          <a:effectLst/>
                          <a:latin typeface="Tahoma" panose="020B0604030504040204" pitchFamily="34" charset="0"/>
                        </a:rPr>
                        <a:t>2547</a:t>
                      </a:r>
                      <a:endParaRPr lang="cs-CZ" sz="2400" b="0" dirty="0">
                        <a:solidFill>
                          <a:srgbClr val="000000"/>
                        </a:solidFill>
                        <a:effectLst/>
                        <a:latin typeface="Tahoma" panose="020B0604030504040204" pitchFamily="34" charset="0"/>
                      </a:endParaRPr>
                    </a:p>
                  </a:txBody>
                  <a:tcPr marL="19050" marR="19050" marT="19050" marB="19050" anchor="ctr"/>
                </a:tc>
                <a:tc>
                  <a:txBody>
                    <a:bodyPr/>
                    <a:lstStyle/>
                    <a:p>
                      <a:pPr algn="r"/>
                      <a:r>
                        <a:rPr lang="cs-CZ" sz="2400" b="0" dirty="0" smtClean="0">
                          <a:solidFill>
                            <a:srgbClr val="000000"/>
                          </a:solidFill>
                          <a:effectLst/>
                          <a:latin typeface="Tahoma" panose="020B0604030504040204" pitchFamily="34" charset="0"/>
                        </a:rPr>
                        <a:t>1484 (7%)</a:t>
                      </a:r>
                      <a:endParaRPr lang="cs-CZ" sz="2400" b="0" dirty="0">
                        <a:solidFill>
                          <a:srgbClr val="000000"/>
                        </a:solidFill>
                        <a:effectLst/>
                        <a:latin typeface="Tahoma" panose="020B0604030504040204" pitchFamily="34" charset="0"/>
                      </a:endParaRPr>
                    </a:p>
                  </a:txBody>
                  <a:tcPr marL="19050" marR="19050" marT="19050" marB="19050" anchor="ctr"/>
                </a:tc>
                <a:tc>
                  <a:txBody>
                    <a:bodyPr/>
                    <a:lstStyle/>
                    <a:p>
                      <a:pPr algn="r"/>
                      <a:r>
                        <a:rPr lang="cs-CZ" sz="2400" b="0" i="0" kern="1200" dirty="0" smtClean="0">
                          <a:solidFill>
                            <a:schemeClr val="dk1"/>
                          </a:solidFill>
                          <a:effectLst/>
                          <a:latin typeface="+mn-lt"/>
                          <a:ea typeface="+mn-ea"/>
                          <a:cs typeface="+mn-cs"/>
                        </a:rPr>
                        <a:t>1019 (11%)</a:t>
                      </a:r>
                      <a:endParaRPr lang="cs-CZ" sz="2400" dirty="0"/>
                    </a:p>
                  </a:txBody>
                  <a:tcPr/>
                </a:tc>
                <a:tc>
                  <a:txBody>
                    <a:bodyPr/>
                    <a:lstStyle/>
                    <a:p>
                      <a:pPr algn="r"/>
                      <a:r>
                        <a:rPr lang="cs-CZ" sz="2400" dirty="0" smtClean="0"/>
                        <a:t>44 (21%)</a:t>
                      </a:r>
                      <a:endParaRPr lang="cs-CZ" sz="2400" dirty="0"/>
                    </a:p>
                  </a:txBody>
                  <a:tcPr/>
                </a:tc>
                <a:extLst>
                  <a:ext uri="{0D108BD9-81ED-4DB2-BD59-A6C34878D82A}">
                    <a16:rowId xmlns:a16="http://schemas.microsoft.com/office/drawing/2014/main" val="10004"/>
                  </a:ext>
                </a:extLst>
              </a:tr>
              <a:tr h="370840">
                <a:tc>
                  <a:txBody>
                    <a:bodyPr/>
                    <a:lstStyle/>
                    <a:p>
                      <a:r>
                        <a:rPr lang="cs-CZ" sz="2400" dirty="0" smtClean="0"/>
                        <a:t>Ostatní</a:t>
                      </a: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tc>
                  <a:txBody>
                    <a:bodyPr/>
                    <a:lstStyle/>
                    <a:p>
                      <a:pPr algn="r"/>
                      <a:endParaRPr lang="cs-CZ" sz="2400" dirty="0"/>
                    </a:p>
                  </a:txBody>
                  <a:tcPr/>
                </a:tc>
                <a:extLst>
                  <a:ext uri="{0D108BD9-81ED-4DB2-BD59-A6C34878D82A}">
                    <a16:rowId xmlns:a16="http://schemas.microsoft.com/office/drawing/2014/main" val="10005"/>
                  </a:ext>
                </a:extLst>
              </a:tr>
              <a:tr h="370840">
                <a:tc>
                  <a:txBody>
                    <a:bodyPr/>
                    <a:lstStyle/>
                    <a:p>
                      <a:r>
                        <a:rPr lang="cs-CZ" sz="2400" dirty="0" smtClean="0"/>
                        <a:t>Celkem</a:t>
                      </a:r>
                      <a:endParaRPr lang="cs-CZ" sz="2400" dirty="0"/>
                    </a:p>
                  </a:txBody>
                  <a:tcPr/>
                </a:tc>
                <a:tc>
                  <a:txBody>
                    <a:bodyPr/>
                    <a:lstStyle/>
                    <a:p>
                      <a:pPr algn="r"/>
                      <a:r>
                        <a:rPr lang="cs-CZ" sz="2400" dirty="0" smtClean="0"/>
                        <a:t> (100%)</a:t>
                      </a:r>
                    </a:p>
                    <a:p>
                      <a:pPr algn="r"/>
                      <a:endParaRPr lang="cs-CZ" sz="2400" dirty="0"/>
                    </a:p>
                  </a:txBody>
                  <a:tcPr/>
                </a:tc>
                <a:tc>
                  <a:txBody>
                    <a:bodyPr/>
                    <a:lstStyle/>
                    <a:p>
                      <a:pPr algn="r"/>
                      <a:r>
                        <a:rPr lang="cs-CZ" sz="2400" b="0" i="0" kern="1200" dirty="0" smtClean="0">
                          <a:solidFill>
                            <a:schemeClr val="dk1"/>
                          </a:solidFill>
                          <a:effectLst/>
                          <a:latin typeface="+mn-lt"/>
                          <a:ea typeface="+mn-ea"/>
                          <a:cs typeface="+mn-cs"/>
                        </a:rPr>
                        <a:t>20237</a:t>
                      </a:r>
                      <a:r>
                        <a:rPr lang="cs-CZ" sz="2400" dirty="0" smtClean="0"/>
                        <a:t> (100%)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cs-CZ" sz="2400" b="0" dirty="0" smtClean="0">
                          <a:solidFill>
                            <a:srgbClr val="000000"/>
                          </a:solidFill>
                          <a:effectLst/>
                          <a:latin typeface="Tahoma" panose="020B0604030504040204" pitchFamily="34" charset="0"/>
                        </a:rPr>
                        <a:t>9063</a:t>
                      </a:r>
                    </a:p>
                    <a:p>
                      <a:pPr algn="r"/>
                      <a:r>
                        <a:rPr lang="cs-CZ" sz="2400" dirty="0" smtClean="0"/>
                        <a:t> (100%)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214 </a:t>
                      </a:r>
                    </a:p>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(100%)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51803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Počty žáků cizinců podle typů škol, </a:t>
            </a:r>
            <a:r>
              <a:rPr lang="cs-CZ" dirty="0" err="1" smtClean="0"/>
              <a:t>šk</a:t>
            </a:r>
            <a:r>
              <a:rPr lang="cs-CZ" dirty="0" smtClean="0"/>
              <a:t>. R. 2010/11</a:t>
            </a:r>
            <a:endParaRPr lang="cs-CZ" dirty="0"/>
          </a:p>
        </p:txBody>
      </p:sp>
      <p:graphicFrame>
        <p:nvGraphicFramePr>
          <p:cNvPr id="4" name="Zástupný symbol pro obsah 3"/>
          <p:cNvGraphicFramePr>
            <a:graphicFrameLocks noGrp="1"/>
          </p:cNvGraphicFramePr>
          <p:nvPr>
            <p:ph idx="1"/>
          </p:nvPr>
        </p:nvGraphicFramePr>
        <p:xfrm>
          <a:off x="251520" y="1628800"/>
          <a:ext cx="8568958" cy="4818273"/>
        </p:xfrm>
        <a:graphic>
          <a:graphicData uri="http://schemas.openxmlformats.org/drawingml/2006/table">
            <a:tbl>
              <a:tblPr>
                <a:tableStyleId>{69C7853C-536D-4A76-A0AE-DD22124D55A5}</a:tableStyleId>
              </a:tblPr>
              <a:tblGrid>
                <a:gridCol w="1296147">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749273">
                  <a:extLst>
                    <a:ext uri="{9D8B030D-6E8A-4147-A177-3AD203B41FA5}">
                      <a16:colId xmlns:a16="http://schemas.microsoft.com/office/drawing/2014/main" val="20006"/>
                    </a:ext>
                  </a:extLst>
                </a:gridCol>
                <a:gridCol w="730410">
                  <a:extLst>
                    <a:ext uri="{9D8B030D-6E8A-4147-A177-3AD203B41FA5}">
                      <a16:colId xmlns:a16="http://schemas.microsoft.com/office/drawing/2014/main" val="20007"/>
                    </a:ext>
                  </a:extLst>
                </a:gridCol>
                <a:gridCol w="659151">
                  <a:extLst>
                    <a:ext uri="{9D8B030D-6E8A-4147-A177-3AD203B41FA5}">
                      <a16:colId xmlns:a16="http://schemas.microsoft.com/office/drawing/2014/main" val="20008"/>
                    </a:ext>
                  </a:extLst>
                </a:gridCol>
                <a:gridCol w="730410">
                  <a:extLst>
                    <a:ext uri="{9D8B030D-6E8A-4147-A177-3AD203B41FA5}">
                      <a16:colId xmlns:a16="http://schemas.microsoft.com/office/drawing/2014/main" val="20009"/>
                    </a:ext>
                  </a:extLst>
                </a:gridCol>
                <a:gridCol w="659151">
                  <a:extLst>
                    <a:ext uri="{9D8B030D-6E8A-4147-A177-3AD203B41FA5}">
                      <a16:colId xmlns:a16="http://schemas.microsoft.com/office/drawing/2014/main" val="20010"/>
                    </a:ext>
                  </a:extLst>
                </a:gridCol>
              </a:tblGrid>
              <a:tr h="496763">
                <a:tc>
                  <a:txBody>
                    <a:bodyPr/>
                    <a:lstStyle/>
                    <a:p>
                      <a:pPr algn="l" fontAlgn="b"/>
                      <a:r>
                        <a:rPr lang="cs-CZ" sz="1800" u="none" strike="noStrike" dirty="0"/>
                        <a:t>Vybrané </a:t>
                      </a:r>
                      <a:r>
                        <a:rPr lang="cs-CZ" sz="1800" u="none" strike="noStrike" dirty="0" smtClean="0"/>
                        <a:t>země</a:t>
                      </a:r>
                      <a:endParaRPr lang="cs-CZ" sz="1800" b="1" i="0" u="none" strike="noStrike" dirty="0">
                        <a:latin typeface="Arial CE"/>
                      </a:endParaRPr>
                    </a:p>
                  </a:txBody>
                  <a:tcPr marL="9525" marR="9525" marT="9525" marB="0" anchor="b"/>
                </a:tc>
                <a:tc gridSpan="2">
                  <a:txBody>
                    <a:bodyPr/>
                    <a:lstStyle/>
                    <a:p>
                      <a:pPr algn="r" fontAlgn="b"/>
                      <a:r>
                        <a:rPr lang="cs-CZ" sz="1800" u="none" strike="noStrike" dirty="0"/>
                        <a:t> </a:t>
                      </a:r>
                      <a:endParaRPr lang="cs-CZ" sz="1800" b="0" i="0" u="none" strike="noStrike" dirty="0">
                        <a:latin typeface="Arial CE"/>
                      </a:endParaRPr>
                    </a:p>
                    <a:p>
                      <a:pPr algn="ctr" fontAlgn="b"/>
                      <a:r>
                        <a:rPr lang="cs-CZ" sz="1800" u="none" strike="noStrike" dirty="0" smtClean="0"/>
                        <a:t>MŠ</a:t>
                      </a:r>
                      <a:r>
                        <a:rPr lang="cs-CZ" sz="1800" u="none" strike="noStrike" dirty="0"/>
                        <a:t> </a:t>
                      </a:r>
                      <a:endParaRPr lang="cs-CZ" sz="1800" b="0" i="0" u="none" strike="noStrike" dirty="0">
                        <a:latin typeface="Arial CE"/>
                      </a:endParaRPr>
                    </a:p>
                  </a:txBody>
                  <a:tcPr marL="9525" marR="9525" marT="9525" marB="0" anchor="b"/>
                </a:tc>
                <a:tc hMerge="1">
                  <a:txBody>
                    <a:bodyPr/>
                    <a:lstStyle/>
                    <a:p>
                      <a:pPr algn="r" fontAlgn="b"/>
                      <a:endParaRPr lang="cs-CZ" sz="1800" b="0" i="0" u="none" strike="noStrike" dirty="0">
                        <a:latin typeface="Arial CE"/>
                      </a:endParaRPr>
                    </a:p>
                  </a:txBody>
                  <a:tcPr marL="9525" marR="9525" marT="9525" marB="0" anchor="b"/>
                </a:tc>
                <a:tc gridSpan="2">
                  <a:txBody>
                    <a:bodyPr/>
                    <a:lstStyle/>
                    <a:p>
                      <a:pPr algn="r" fontAlgn="b"/>
                      <a:r>
                        <a:rPr lang="cs-CZ" sz="1800" u="none" strike="noStrike" dirty="0"/>
                        <a:t> </a:t>
                      </a:r>
                      <a:endParaRPr lang="cs-CZ" sz="1800" b="0" i="0" u="none" strike="noStrike" dirty="0">
                        <a:latin typeface="Arial CE"/>
                      </a:endParaRPr>
                    </a:p>
                    <a:p>
                      <a:pPr algn="ctr" fontAlgn="b"/>
                      <a:r>
                        <a:rPr lang="cs-CZ" sz="1800" u="none" strike="noStrike" dirty="0" smtClean="0"/>
                        <a:t>ZŠ</a:t>
                      </a:r>
                      <a:r>
                        <a:rPr lang="cs-CZ" sz="1800" u="none" strike="noStrike" dirty="0"/>
                        <a:t> </a:t>
                      </a:r>
                      <a:endParaRPr lang="cs-CZ" sz="1800" b="0" i="0" u="none" strike="noStrike" dirty="0">
                        <a:latin typeface="Arial CE"/>
                      </a:endParaRPr>
                    </a:p>
                  </a:txBody>
                  <a:tcPr marL="9525" marR="9525" marT="9525" marB="0" anchor="b"/>
                </a:tc>
                <a:tc hMerge="1">
                  <a:txBody>
                    <a:bodyPr/>
                    <a:lstStyle/>
                    <a:p>
                      <a:pPr algn="r" fontAlgn="b"/>
                      <a:endParaRPr lang="cs-CZ" sz="1800" b="0" i="0" u="none" strike="noStrike" dirty="0">
                        <a:latin typeface="Arial CE"/>
                      </a:endParaRPr>
                    </a:p>
                  </a:txBody>
                  <a:tcPr marL="9525" marR="9525" marT="9525" marB="0" anchor="b"/>
                </a:tc>
                <a:tc gridSpan="2">
                  <a:txBody>
                    <a:bodyPr/>
                    <a:lstStyle/>
                    <a:p>
                      <a:pPr algn="ctr" fontAlgn="b"/>
                      <a:r>
                        <a:rPr lang="cs-CZ" sz="1800" u="none" strike="noStrike" dirty="0" smtClean="0"/>
                        <a:t>SŠ</a:t>
                      </a:r>
                      <a:r>
                        <a:rPr lang="cs-CZ" sz="1800" u="none" strike="noStrike" dirty="0"/>
                        <a:t> </a:t>
                      </a:r>
                      <a:endParaRPr lang="cs-CZ" sz="1800" b="0" i="0" u="none" strike="noStrike" dirty="0">
                        <a:latin typeface="Arial CE"/>
                      </a:endParaRPr>
                    </a:p>
                  </a:txBody>
                  <a:tcPr marL="9525" marR="9525" marT="9525" marB="0" anchor="b"/>
                </a:tc>
                <a:tc hMerge="1">
                  <a:txBody>
                    <a:bodyPr/>
                    <a:lstStyle/>
                    <a:p>
                      <a:pPr algn="r" fontAlgn="b"/>
                      <a:endParaRPr lang="cs-CZ" sz="1800" b="0" i="0" u="none" strike="noStrike" dirty="0">
                        <a:latin typeface="Arial CE"/>
                      </a:endParaRPr>
                    </a:p>
                  </a:txBody>
                  <a:tcPr marL="9525" marR="9525" marT="9525" marB="0" anchor="b"/>
                </a:tc>
                <a:tc gridSpan="2">
                  <a:txBody>
                    <a:bodyPr/>
                    <a:lstStyle/>
                    <a:p>
                      <a:pPr algn="ctr" fontAlgn="b"/>
                      <a:r>
                        <a:rPr lang="cs-CZ" sz="1800" u="none" strike="noStrike" dirty="0"/>
                        <a:t> </a:t>
                      </a:r>
                      <a:endParaRPr lang="cs-CZ" sz="1800" b="0" i="0" u="none" strike="noStrike" dirty="0">
                        <a:latin typeface="Arial CE"/>
                      </a:endParaRPr>
                    </a:p>
                    <a:p>
                      <a:pPr algn="ctr" fontAlgn="b"/>
                      <a:r>
                        <a:rPr lang="cs-CZ" sz="1800" u="none" strike="noStrike" dirty="0" smtClean="0"/>
                        <a:t>Konzervatoř</a:t>
                      </a:r>
                      <a:r>
                        <a:rPr lang="cs-CZ" sz="1800" u="none" strike="noStrike" dirty="0"/>
                        <a:t> </a:t>
                      </a:r>
                      <a:endParaRPr lang="cs-CZ" sz="1800" b="0" i="0" u="none" strike="noStrike" dirty="0">
                        <a:latin typeface="Arial CE"/>
                      </a:endParaRPr>
                    </a:p>
                  </a:txBody>
                  <a:tcPr marL="9525" marR="9525" marT="9525" marB="0" anchor="b"/>
                </a:tc>
                <a:tc hMerge="1">
                  <a:txBody>
                    <a:bodyPr/>
                    <a:lstStyle/>
                    <a:p>
                      <a:pPr algn="r" fontAlgn="b"/>
                      <a:endParaRPr lang="cs-CZ" sz="1800" b="0" i="0" u="none" strike="noStrike" dirty="0">
                        <a:latin typeface="Arial CE"/>
                      </a:endParaRPr>
                    </a:p>
                  </a:txBody>
                  <a:tcPr marL="9525" marR="9525" marT="9525" marB="0" anchor="b"/>
                </a:tc>
                <a:tc gridSpan="2">
                  <a:txBody>
                    <a:bodyPr/>
                    <a:lstStyle/>
                    <a:p>
                      <a:pPr algn="ctr" fontAlgn="b"/>
                      <a:r>
                        <a:rPr lang="cs-CZ" sz="1800" u="none" strike="noStrike" dirty="0" smtClean="0"/>
                        <a:t>VOŠ</a:t>
                      </a:r>
                      <a:r>
                        <a:rPr lang="cs-CZ" sz="1800" u="none" strike="noStrike" dirty="0"/>
                        <a:t> </a:t>
                      </a:r>
                      <a:endParaRPr lang="cs-CZ" sz="1800" b="0" i="0" u="none" strike="noStrike" dirty="0">
                        <a:latin typeface="Arial CE"/>
                      </a:endParaRPr>
                    </a:p>
                  </a:txBody>
                  <a:tcPr marL="9525" marR="9525" marT="9525" marB="0" anchor="b"/>
                </a:tc>
                <a:tc hMerge="1">
                  <a:txBody>
                    <a:bodyPr/>
                    <a:lstStyle/>
                    <a:p>
                      <a:pPr algn="r" fontAlgn="b"/>
                      <a:endParaRPr lang="cs-CZ" sz="1800" b="0" i="0" u="none" strike="noStrike" dirty="0">
                        <a:latin typeface="Arial CE"/>
                      </a:endParaRPr>
                    </a:p>
                  </a:txBody>
                  <a:tcPr marL="9525" marR="9525" marT="9525" marB="0" anchor="b"/>
                </a:tc>
                <a:extLst>
                  <a:ext uri="{0D108BD9-81ED-4DB2-BD59-A6C34878D82A}">
                    <a16:rowId xmlns:a16="http://schemas.microsoft.com/office/drawing/2014/main" val="10000"/>
                  </a:ext>
                </a:extLst>
              </a:tr>
              <a:tr h="528849">
                <a:tc>
                  <a:txBody>
                    <a:bodyPr/>
                    <a:lstStyle/>
                    <a:p>
                      <a:pPr algn="l" fontAlgn="b"/>
                      <a:r>
                        <a:rPr lang="cs-CZ" sz="1800" u="none" strike="noStrike" dirty="0"/>
                        <a:t>Ukrajina</a:t>
                      </a:r>
                      <a:endParaRPr lang="cs-CZ" sz="1800" b="0" i="0" u="none" strike="noStrike" dirty="0">
                        <a:latin typeface="Arial CE"/>
                      </a:endParaRPr>
                    </a:p>
                  </a:txBody>
                  <a:tcPr marL="114300" marR="9525" marT="9525" marB="0" anchor="b"/>
                </a:tc>
                <a:tc>
                  <a:txBody>
                    <a:bodyPr/>
                    <a:lstStyle/>
                    <a:p>
                      <a:pPr algn="r" fontAlgn="b"/>
                      <a:r>
                        <a:rPr lang="cs-CZ" sz="1800" u="none" strike="noStrike"/>
                        <a:t>1 030 </a:t>
                      </a:r>
                      <a:endParaRPr lang="cs-CZ" sz="1800" b="0" i="0" u="none" strike="noStrike">
                        <a:latin typeface="Arial CE"/>
                      </a:endParaRPr>
                    </a:p>
                  </a:txBody>
                  <a:tcPr marL="9525" marR="9525" marT="9525" marB="0" anchor="b"/>
                </a:tc>
                <a:tc>
                  <a:txBody>
                    <a:bodyPr/>
                    <a:lstStyle/>
                    <a:p>
                      <a:pPr algn="r" fontAlgn="b"/>
                      <a:r>
                        <a:rPr lang="cs-CZ" sz="1800" u="none" strike="noStrike"/>
                        <a:t>24,3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FF0000"/>
                          </a:solidFill>
                        </a:rPr>
                        <a:t>3 262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a:t>23,1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002060"/>
                          </a:solidFill>
                        </a:rPr>
                        <a:t>2 001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a:t>23,7 </a:t>
                      </a:r>
                      <a:endParaRPr lang="cs-CZ" sz="1800" b="0" i="0" u="none" strike="noStrike">
                        <a:latin typeface="Arial CE"/>
                      </a:endParaRPr>
                    </a:p>
                  </a:txBody>
                  <a:tcPr marL="9525" marR="9525" marT="9525" marB="0" anchor="b"/>
                </a:tc>
                <a:tc>
                  <a:txBody>
                    <a:bodyPr/>
                    <a:lstStyle/>
                    <a:p>
                      <a:pPr algn="r" fontAlgn="b"/>
                      <a:r>
                        <a:rPr lang="cs-CZ" sz="1800" u="none" strike="noStrike"/>
                        <a:t>20</a:t>
                      </a:r>
                      <a:endParaRPr lang="cs-CZ" sz="1800" b="0" i="0" u="none" strike="noStrike">
                        <a:latin typeface="Arial CE"/>
                      </a:endParaRPr>
                    </a:p>
                  </a:txBody>
                  <a:tcPr marL="9525" marR="9525" marT="9525" marB="0" anchor="b"/>
                </a:tc>
                <a:tc>
                  <a:txBody>
                    <a:bodyPr/>
                    <a:lstStyle/>
                    <a:p>
                      <a:pPr algn="r" fontAlgn="b"/>
                      <a:r>
                        <a:rPr lang="cs-CZ" sz="1800" u="none" strike="noStrike"/>
                        <a:t>14,7 </a:t>
                      </a:r>
                      <a:endParaRPr lang="cs-CZ" sz="1800" b="0" i="0" u="none" strike="noStrike">
                        <a:latin typeface="Arial CE"/>
                      </a:endParaRPr>
                    </a:p>
                  </a:txBody>
                  <a:tcPr marL="9525" marR="9525" marT="9525" marB="0" anchor="b"/>
                </a:tc>
                <a:tc>
                  <a:txBody>
                    <a:bodyPr/>
                    <a:lstStyle/>
                    <a:p>
                      <a:pPr algn="r" fontAlgn="b"/>
                      <a:r>
                        <a:rPr lang="cs-CZ" sz="1800" u="none" strike="noStrike"/>
                        <a:t>84 </a:t>
                      </a:r>
                      <a:endParaRPr lang="cs-CZ" sz="1800" b="0" i="0" u="none" strike="noStrike">
                        <a:latin typeface="Arial CE"/>
                      </a:endParaRPr>
                    </a:p>
                  </a:txBody>
                  <a:tcPr marL="9525" marR="9525" marT="9525" marB="0" anchor="b"/>
                </a:tc>
                <a:tc>
                  <a:txBody>
                    <a:bodyPr/>
                    <a:lstStyle/>
                    <a:p>
                      <a:pPr algn="r" fontAlgn="b"/>
                      <a:r>
                        <a:rPr lang="cs-CZ" sz="1800" u="none" strike="noStrike"/>
                        <a:t>19,7 </a:t>
                      </a:r>
                      <a:endParaRPr lang="cs-CZ" sz="1800" b="0" i="0" u="none" strike="noStrike">
                        <a:latin typeface="Arial CE"/>
                      </a:endParaRPr>
                    </a:p>
                  </a:txBody>
                  <a:tcPr marL="9525" marR="9525" marT="9525" marB="0" anchor="b"/>
                </a:tc>
                <a:extLst>
                  <a:ext uri="{0D108BD9-81ED-4DB2-BD59-A6C34878D82A}">
                    <a16:rowId xmlns:a16="http://schemas.microsoft.com/office/drawing/2014/main" val="10001"/>
                  </a:ext>
                </a:extLst>
              </a:tr>
              <a:tr h="528849">
                <a:tc>
                  <a:txBody>
                    <a:bodyPr/>
                    <a:lstStyle/>
                    <a:p>
                      <a:pPr algn="l" fontAlgn="b"/>
                      <a:r>
                        <a:rPr lang="cs-CZ" sz="1800" u="none" strike="noStrike"/>
                        <a:t>Vietnam</a:t>
                      </a:r>
                      <a:endParaRPr lang="cs-CZ" sz="1800" b="0" i="0" u="none" strike="noStrike">
                        <a:latin typeface="Arial CE"/>
                      </a:endParaRPr>
                    </a:p>
                  </a:txBody>
                  <a:tcPr marL="114300" marR="9525" marT="9525" marB="0" anchor="b"/>
                </a:tc>
                <a:tc>
                  <a:txBody>
                    <a:bodyPr/>
                    <a:lstStyle/>
                    <a:p>
                      <a:pPr algn="r" fontAlgn="b"/>
                      <a:r>
                        <a:rPr lang="cs-CZ" sz="1800" u="none" strike="noStrike"/>
                        <a:t>1 149 </a:t>
                      </a:r>
                      <a:endParaRPr lang="cs-CZ" sz="1800" b="0" i="0" u="none" strike="noStrike">
                        <a:latin typeface="Arial CE"/>
                      </a:endParaRPr>
                    </a:p>
                  </a:txBody>
                  <a:tcPr marL="9525" marR="9525" marT="9525" marB="0" anchor="b"/>
                </a:tc>
                <a:tc>
                  <a:txBody>
                    <a:bodyPr/>
                    <a:lstStyle/>
                    <a:p>
                      <a:pPr algn="r" fontAlgn="b"/>
                      <a:r>
                        <a:rPr lang="cs-CZ" sz="1800" u="none" strike="noStrike"/>
                        <a:t>27,1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FF0000"/>
                          </a:solidFill>
                        </a:rPr>
                        <a:t>3 066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a:t>21,7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002060"/>
                          </a:solidFill>
                        </a:rPr>
                        <a:t>2 298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a:t>27,2 </a:t>
                      </a:r>
                      <a:endParaRPr lang="cs-CZ" sz="1800" b="0" i="0" u="none" strike="noStrike">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extLst>
                  <a:ext uri="{0D108BD9-81ED-4DB2-BD59-A6C34878D82A}">
                    <a16:rowId xmlns:a16="http://schemas.microsoft.com/office/drawing/2014/main" val="10002"/>
                  </a:ext>
                </a:extLst>
              </a:tr>
              <a:tr h="528849">
                <a:tc>
                  <a:txBody>
                    <a:bodyPr/>
                    <a:lstStyle/>
                    <a:p>
                      <a:pPr algn="l" fontAlgn="b"/>
                      <a:r>
                        <a:rPr lang="cs-CZ" sz="1800" u="none" strike="noStrike"/>
                        <a:t>Slovensko</a:t>
                      </a:r>
                      <a:endParaRPr lang="cs-CZ" sz="1800" b="0" i="0" u="none" strike="noStrike">
                        <a:latin typeface="Arial CE"/>
                      </a:endParaRPr>
                    </a:p>
                  </a:txBody>
                  <a:tcPr marL="114300" marR="9525" marT="9525" marB="0" anchor="b"/>
                </a:tc>
                <a:tc>
                  <a:txBody>
                    <a:bodyPr/>
                    <a:lstStyle/>
                    <a:p>
                      <a:pPr algn="r" fontAlgn="b"/>
                      <a:r>
                        <a:rPr lang="cs-CZ" sz="1800" u="none" strike="noStrike"/>
                        <a:t>648 </a:t>
                      </a:r>
                      <a:endParaRPr lang="cs-CZ" sz="1800" b="0" i="0" u="none" strike="noStrike">
                        <a:latin typeface="Arial CE"/>
                      </a:endParaRPr>
                    </a:p>
                  </a:txBody>
                  <a:tcPr marL="9525" marR="9525" marT="9525" marB="0" anchor="b"/>
                </a:tc>
                <a:tc>
                  <a:txBody>
                    <a:bodyPr/>
                    <a:lstStyle/>
                    <a:p>
                      <a:pPr algn="r" fontAlgn="b"/>
                      <a:r>
                        <a:rPr lang="cs-CZ" sz="1800" u="none" strike="noStrike"/>
                        <a:t>15,3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FF0000"/>
                          </a:solidFill>
                        </a:rPr>
                        <a:t>2 905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a:t>20,6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002060"/>
                          </a:solidFill>
                        </a:rPr>
                        <a:t>1 540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a:t>18,2 </a:t>
                      </a:r>
                      <a:endParaRPr lang="cs-CZ" sz="1800" b="0" i="0" u="none" strike="noStrike">
                        <a:latin typeface="Arial CE"/>
                      </a:endParaRPr>
                    </a:p>
                  </a:txBody>
                  <a:tcPr marL="9525" marR="9525" marT="9525" marB="0" anchor="b"/>
                </a:tc>
                <a:tc>
                  <a:txBody>
                    <a:bodyPr/>
                    <a:lstStyle/>
                    <a:p>
                      <a:pPr algn="r" fontAlgn="b"/>
                      <a:r>
                        <a:rPr lang="cs-CZ" sz="1800" u="none" strike="noStrike"/>
                        <a:t>52 </a:t>
                      </a:r>
                      <a:endParaRPr lang="cs-CZ" sz="1800" b="0" i="0" u="none" strike="noStrike">
                        <a:latin typeface="Arial CE"/>
                      </a:endParaRPr>
                    </a:p>
                  </a:txBody>
                  <a:tcPr marL="9525" marR="9525" marT="9525" marB="0" anchor="b"/>
                </a:tc>
                <a:tc>
                  <a:txBody>
                    <a:bodyPr/>
                    <a:lstStyle/>
                    <a:p>
                      <a:pPr algn="r" fontAlgn="b"/>
                      <a:r>
                        <a:rPr lang="cs-CZ" sz="1800" u="none" strike="noStrike"/>
                        <a:t>38,2 </a:t>
                      </a:r>
                      <a:endParaRPr lang="cs-CZ" sz="1800" b="0" i="0" u="none" strike="noStrike">
                        <a:latin typeface="Arial CE"/>
                      </a:endParaRPr>
                    </a:p>
                  </a:txBody>
                  <a:tcPr marL="9525" marR="9525" marT="9525" marB="0" anchor="b"/>
                </a:tc>
                <a:tc>
                  <a:txBody>
                    <a:bodyPr/>
                    <a:lstStyle/>
                    <a:p>
                      <a:pPr algn="r" fontAlgn="b"/>
                      <a:r>
                        <a:rPr lang="cs-CZ" sz="1800" u="none" strike="noStrike"/>
                        <a:t>220 </a:t>
                      </a:r>
                      <a:endParaRPr lang="cs-CZ" sz="1800" b="0" i="0" u="none" strike="noStrike">
                        <a:latin typeface="Arial CE"/>
                      </a:endParaRPr>
                    </a:p>
                  </a:txBody>
                  <a:tcPr marL="9525" marR="9525" marT="9525" marB="0" anchor="b"/>
                </a:tc>
                <a:tc>
                  <a:txBody>
                    <a:bodyPr/>
                    <a:lstStyle/>
                    <a:p>
                      <a:pPr algn="r" fontAlgn="b"/>
                      <a:r>
                        <a:rPr lang="cs-CZ" sz="1800" u="none" strike="noStrike"/>
                        <a:t>51,6 </a:t>
                      </a:r>
                      <a:endParaRPr lang="cs-CZ" sz="1800" b="0" i="0" u="none" strike="noStrike">
                        <a:latin typeface="Arial CE"/>
                      </a:endParaRPr>
                    </a:p>
                  </a:txBody>
                  <a:tcPr marL="9525" marR="9525" marT="9525" marB="0" anchor="b"/>
                </a:tc>
                <a:extLst>
                  <a:ext uri="{0D108BD9-81ED-4DB2-BD59-A6C34878D82A}">
                    <a16:rowId xmlns:a16="http://schemas.microsoft.com/office/drawing/2014/main" val="10003"/>
                  </a:ext>
                </a:extLst>
              </a:tr>
              <a:tr h="528849">
                <a:tc>
                  <a:txBody>
                    <a:bodyPr/>
                    <a:lstStyle/>
                    <a:p>
                      <a:pPr algn="l" fontAlgn="b"/>
                      <a:r>
                        <a:rPr lang="cs-CZ" sz="1800" u="none" strike="noStrike"/>
                        <a:t>Rusko</a:t>
                      </a:r>
                      <a:endParaRPr lang="cs-CZ" sz="1800" b="0" i="0" u="none" strike="noStrike">
                        <a:latin typeface="Arial CE"/>
                      </a:endParaRPr>
                    </a:p>
                  </a:txBody>
                  <a:tcPr marL="114300" marR="9525" marT="9525" marB="0" anchor="b"/>
                </a:tc>
                <a:tc>
                  <a:txBody>
                    <a:bodyPr/>
                    <a:lstStyle/>
                    <a:p>
                      <a:pPr algn="r" fontAlgn="b"/>
                      <a:r>
                        <a:rPr lang="cs-CZ" sz="1800" u="none" strike="noStrike"/>
                        <a:t>306 </a:t>
                      </a:r>
                      <a:endParaRPr lang="cs-CZ" sz="1800" b="0" i="0" u="none" strike="noStrike">
                        <a:latin typeface="Arial CE"/>
                      </a:endParaRPr>
                    </a:p>
                  </a:txBody>
                  <a:tcPr marL="9525" marR="9525" marT="9525" marB="0" anchor="b"/>
                </a:tc>
                <a:tc>
                  <a:txBody>
                    <a:bodyPr/>
                    <a:lstStyle/>
                    <a:p>
                      <a:pPr algn="r" fontAlgn="b"/>
                      <a:r>
                        <a:rPr lang="cs-CZ" sz="1800" u="none" strike="noStrike"/>
                        <a:t>7,2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FF0000"/>
                          </a:solidFill>
                        </a:rPr>
                        <a:t>1 211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a:t>8,6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002060"/>
                          </a:solidFill>
                        </a:rPr>
                        <a:t>746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a:t>8,8 </a:t>
                      </a:r>
                      <a:endParaRPr lang="cs-CZ" sz="1800" b="0" i="0" u="none" strike="noStrike">
                        <a:latin typeface="Arial CE"/>
                      </a:endParaRPr>
                    </a:p>
                  </a:txBody>
                  <a:tcPr marL="9525" marR="9525" marT="9525" marB="0" anchor="b"/>
                </a:tc>
                <a:tc>
                  <a:txBody>
                    <a:bodyPr/>
                    <a:lstStyle/>
                    <a:p>
                      <a:pPr algn="r" fontAlgn="b"/>
                      <a:r>
                        <a:rPr lang="cs-CZ" sz="1800" u="none" strike="noStrike"/>
                        <a:t>17 </a:t>
                      </a:r>
                      <a:endParaRPr lang="cs-CZ" sz="1800" b="0" i="0" u="none" strike="noStrike">
                        <a:latin typeface="Arial CE"/>
                      </a:endParaRPr>
                    </a:p>
                  </a:txBody>
                  <a:tcPr marL="9525" marR="9525" marT="9525" marB="0" anchor="b"/>
                </a:tc>
                <a:tc>
                  <a:txBody>
                    <a:bodyPr/>
                    <a:lstStyle/>
                    <a:p>
                      <a:pPr algn="r" fontAlgn="b"/>
                      <a:r>
                        <a:rPr lang="cs-CZ" sz="1800" u="none" strike="noStrike"/>
                        <a:t>12,5 </a:t>
                      </a:r>
                      <a:endParaRPr lang="cs-CZ" sz="1800" b="0" i="0" u="none" strike="noStrike">
                        <a:latin typeface="Arial CE"/>
                      </a:endParaRPr>
                    </a:p>
                  </a:txBody>
                  <a:tcPr marL="9525" marR="9525" marT="9525" marB="0" anchor="b"/>
                </a:tc>
                <a:tc>
                  <a:txBody>
                    <a:bodyPr/>
                    <a:lstStyle/>
                    <a:p>
                      <a:pPr algn="r" fontAlgn="b"/>
                      <a:r>
                        <a:rPr lang="cs-CZ" sz="1800" u="none" strike="noStrike"/>
                        <a:t>36 </a:t>
                      </a:r>
                      <a:endParaRPr lang="cs-CZ" sz="1800" b="0" i="0" u="none" strike="noStrike">
                        <a:latin typeface="Arial CE"/>
                      </a:endParaRPr>
                    </a:p>
                  </a:txBody>
                  <a:tcPr marL="9525" marR="9525" marT="9525" marB="0" anchor="b"/>
                </a:tc>
                <a:tc>
                  <a:txBody>
                    <a:bodyPr/>
                    <a:lstStyle/>
                    <a:p>
                      <a:pPr algn="r" fontAlgn="b"/>
                      <a:r>
                        <a:rPr lang="cs-CZ" sz="1800" u="none" strike="noStrike"/>
                        <a:t>8,5 </a:t>
                      </a:r>
                      <a:endParaRPr lang="cs-CZ" sz="1800" b="0" i="0" u="none" strike="noStrike">
                        <a:latin typeface="Arial CE"/>
                      </a:endParaRPr>
                    </a:p>
                  </a:txBody>
                  <a:tcPr marL="9525" marR="9525" marT="9525" marB="0" anchor="b"/>
                </a:tc>
                <a:extLst>
                  <a:ext uri="{0D108BD9-81ED-4DB2-BD59-A6C34878D82A}">
                    <a16:rowId xmlns:a16="http://schemas.microsoft.com/office/drawing/2014/main" val="10004"/>
                  </a:ext>
                </a:extLst>
              </a:tr>
              <a:tr h="528849">
                <a:tc>
                  <a:txBody>
                    <a:bodyPr/>
                    <a:lstStyle/>
                    <a:p>
                      <a:pPr algn="l" fontAlgn="b"/>
                      <a:r>
                        <a:rPr lang="cs-CZ" sz="1800" u="none" strike="noStrike"/>
                        <a:t>Mongolsko</a:t>
                      </a:r>
                      <a:endParaRPr lang="cs-CZ" sz="1800" b="0" i="0" u="none" strike="noStrike">
                        <a:latin typeface="Arial CE"/>
                      </a:endParaRPr>
                    </a:p>
                  </a:txBody>
                  <a:tcPr marL="114300" marR="9525" marT="9525" marB="0" anchor="b"/>
                </a:tc>
                <a:tc>
                  <a:txBody>
                    <a:bodyPr/>
                    <a:lstStyle/>
                    <a:p>
                      <a:pPr algn="r" fontAlgn="b"/>
                      <a:r>
                        <a:rPr lang="cs-CZ" sz="1800" u="none" strike="noStrike"/>
                        <a:t>100 </a:t>
                      </a:r>
                      <a:endParaRPr lang="cs-CZ" sz="1800" b="0" i="0" u="none" strike="noStrike">
                        <a:latin typeface="Arial CE"/>
                      </a:endParaRPr>
                    </a:p>
                  </a:txBody>
                  <a:tcPr marL="9525" marR="9525" marT="9525" marB="0" anchor="b"/>
                </a:tc>
                <a:tc>
                  <a:txBody>
                    <a:bodyPr/>
                    <a:lstStyle/>
                    <a:p>
                      <a:pPr algn="r" fontAlgn="b"/>
                      <a:r>
                        <a:rPr lang="cs-CZ" sz="1800" u="none" strike="noStrike"/>
                        <a:t>2,4 </a:t>
                      </a:r>
                      <a:endParaRPr lang="cs-CZ" sz="1800" b="0" i="0" u="none" strike="noStrike">
                        <a:latin typeface="Arial CE"/>
                      </a:endParaRPr>
                    </a:p>
                  </a:txBody>
                  <a:tcPr marL="9525" marR="9525" marT="9525" marB="0" anchor="b"/>
                </a:tc>
                <a:tc>
                  <a:txBody>
                    <a:bodyPr/>
                    <a:lstStyle/>
                    <a:p>
                      <a:pPr algn="r" fontAlgn="b"/>
                      <a:r>
                        <a:rPr lang="cs-CZ" sz="1800" b="1" u="none" strike="noStrike">
                          <a:solidFill>
                            <a:srgbClr val="FF0000"/>
                          </a:solidFill>
                        </a:rPr>
                        <a:t>477 </a:t>
                      </a:r>
                      <a:endParaRPr lang="cs-CZ" sz="1800" b="1" i="0" u="none" strike="noStrike">
                        <a:solidFill>
                          <a:srgbClr val="FF0000"/>
                        </a:solidFill>
                        <a:latin typeface="Arial CE"/>
                      </a:endParaRPr>
                    </a:p>
                  </a:txBody>
                  <a:tcPr marL="9525" marR="9525" marT="9525" marB="0" anchor="b"/>
                </a:tc>
                <a:tc>
                  <a:txBody>
                    <a:bodyPr/>
                    <a:lstStyle/>
                    <a:p>
                      <a:pPr algn="r" fontAlgn="b"/>
                      <a:r>
                        <a:rPr lang="cs-CZ" sz="1800" u="none" strike="noStrike" dirty="0"/>
                        <a:t>3,4 </a:t>
                      </a:r>
                      <a:endParaRPr lang="cs-CZ" sz="1800" b="0" i="0" u="none" strike="noStrike" dirty="0">
                        <a:latin typeface="Arial CE"/>
                      </a:endParaRPr>
                    </a:p>
                  </a:txBody>
                  <a:tcPr marL="9525" marR="9525" marT="9525" marB="0" anchor="b"/>
                </a:tc>
                <a:tc>
                  <a:txBody>
                    <a:bodyPr/>
                    <a:lstStyle/>
                    <a:p>
                      <a:pPr algn="r" fontAlgn="b"/>
                      <a:r>
                        <a:rPr lang="cs-CZ" sz="1800" b="1" u="none" strike="noStrike" dirty="0">
                          <a:solidFill>
                            <a:srgbClr val="002060"/>
                          </a:solidFill>
                        </a:rPr>
                        <a:t>65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a:t>0,8 </a:t>
                      </a:r>
                      <a:endParaRPr lang="cs-CZ" sz="1800" b="0" i="0" u="none" strike="noStrike">
                        <a:latin typeface="Arial CE"/>
                      </a:endParaRPr>
                    </a:p>
                  </a:txBody>
                  <a:tcPr marL="9525" marR="9525" marT="9525" marB="0" anchor="b"/>
                </a:tc>
                <a:tc>
                  <a:txBody>
                    <a:bodyPr/>
                    <a:lstStyle/>
                    <a:p>
                      <a:pPr algn="r" fontAlgn="b"/>
                      <a:r>
                        <a:rPr lang="cs-CZ" sz="1800" u="none" strike="noStrike"/>
                        <a:t>2 </a:t>
                      </a:r>
                      <a:endParaRPr lang="cs-CZ" sz="1800" b="0" i="0" u="none" strike="noStrike">
                        <a:latin typeface="Arial CE"/>
                      </a:endParaRPr>
                    </a:p>
                  </a:txBody>
                  <a:tcPr marL="9525" marR="9525" marT="9525" marB="0" anchor="b"/>
                </a:tc>
                <a:tc>
                  <a:txBody>
                    <a:bodyPr/>
                    <a:lstStyle/>
                    <a:p>
                      <a:pPr algn="r" fontAlgn="b"/>
                      <a:r>
                        <a:rPr lang="cs-CZ" sz="1800" u="none" strike="noStrike"/>
                        <a:t>1,5 </a:t>
                      </a:r>
                      <a:endParaRPr lang="cs-CZ" sz="1800" b="0" i="0" u="none" strike="noStrike">
                        <a:latin typeface="Arial CE"/>
                      </a:endParaRPr>
                    </a:p>
                  </a:txBody>
                  <a:tcPr marL="9525" marR="9525" marT="9525" marB="0" anchor="b"/>
                </a:tc>
                <a:tc>
                  <a:txBody>
                    <a:bodyPr/>
                    <a:lstStyle/>
                    <a:p>
                      <a:pPr algn="r" fontAlgn="b"/>
                      <a:r>
                        <a:rPr lang="cs-CZ" sz="1800" u="none" strike="noStrike"/>
                        <a:t>3 </a:t>
                      </a:r>
                      <a:endParaRPr lang="cs-CZ" sz="1800" b="0" i="0" u="none" strike="noStrike">
                        <a:latin typeface="Arial CE"/>
                      </a:endParaRPr>
                    </a:p>
                  </a:txBody>
                  <a:tcPr marL="9525" marR="9525" marT="9525" marB="0" anchor="b"/>
                </a:tc>
                <a:tc>
                  <a:txBody>
                    <a:bodyPr/>
                    <a:lstStyle/>
                    <a:p>
                      <a:pPr algn="r" fontAlgn="b"/>
                      <a:r>
                        <a:rPr lang="cs-CZ" sz="1800" u="none" strike="noStrike"/>
                        <a:t>0,7 </a:t>
                      </a:r>
                      <a:endParaRPr lang="cs-CZ" sz="1800" b="0" i="0" u="none" strike="noStrike">
                        <a:latin typeface="Arial CE"/>
                      </a:endParaRPr>
                    </a:p>
                  </a:txBody>
                  <a:tcPr marL="9525" marR="9525" marT="9525" marB="0" anchor="b"/>
                </a:tc>
                <a:extLst>
                  <a:ext uri="{0D108BD9-81ED-4DB2-BD59-A6C34878D82A}">
                    <a16:rowId xmlns:a16="http://schemas.microsoft.com/office/drawing/2014/main" val="10005"/>
                  </a:ext>
                </a:extLst>
              </a:tr>
              <a:tr h="528849">
                <a:tc>
                  <a:txBody>
                    <a:bodyPr/>
                    <a:lstStyle/>
                    <a:p>
                      <a:pPr algn="l" fontAlgn="b"/>
                      <a:r>
                        <a:rPr lang="cs-CZ" sz="1800" u="none" strike="noStrike" dirty="0"/>
                        <a:t>Moldavsko</a:t>
                      </a:r>
                      <a:endParaRPr lang="cs-CZ" sz="1800" b="0" i="0" u="none" strike="noStrike" dirty="0">
                        <a:latin typeface="Arial CE"/>
                      </a:endParaRPr>
                    </a:p>
                  </a:txBody>
                  <a:tcPr marL="114300" marR="9525" marT="9525" marB="0" anchor="b"/>
                </a:tc>
                <a:tc>
                  <a:txBody>
                    <a:bodyPr/>
                    <a:lstStyle/>
                    <a:p>
                      <a:pPr algn="r" fontAlgn="b"/>
                      <a:r>
                        <a:rPr lang="cs-CZ" sz="1800" u="none" strike="noStrike"/>
                        <a:t>65 </a:t>
                      </a:r>
                      <a:endParaRPr lang="cs-CZ" sz="1800" b="0" i="0" u="none" strike="noStrike">
                        <a:latin typeface="Arial CE"/>
                      </a:endParaRPr>
                    </a:p>
                  </a:txBody>
                  <a:tcPr marL="9525" marR="9525" marT="9525" marB="0" anchor="b"/>
                </a:tc>
                <a:tc>
                  <a:txBody>
                    <a:bodyPr/>
                    <a:lstStyle/>
                    <a:p>
                      <a:pPr algn="r" fontAlgn="b"/>
                      <a:r>
                        <a:rPr lang="cs-CZ" sz="1800" u="none" strike="noStrike" dirty="0"/>
                        <a:t>1,5 </a:t>
                      </a:r>
                      <a:endParaRPr lang="cs-CZ" sz="1800" b="0" i="0" u="none" strike="noStrike" dirty="0">
                        <a:latin typeface="Arial CE"/>
                      </a:endParaRPr>
                    </a:p>
                  </a:txBody>
                  <a:tcPr marL="9525" marR="9525" marT="9525" marB="0" anchor="b"/>
                </a:tc>
                <a:tc>
                  <a:txBody>
                    <a:bodyPr/>
                    <a:lstStyle/>
                    <a:p>
                      <a:pPr algn="r" fontAlgn="b"/>
                      <a:r>
                        <a:rPr lang="cs-CZ" sz="1800" b="1" u="none" strike="noStrike" dirty="0">
                          <a:solidFill>
                            <a:srgbClr val="FF0000"/>
                          </a:solidFill>
                        </a:rPr>
                        <a:t>308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dirty="0"/>
                        <a:t>2,2 </a:t>
                      </a:r>
                      <a:endParaRPr lang="cs-CZ" sz="1800" b="0" i="0" u="none" strike="noStrike" dirty="0">
                        <a:latin typeface="Arial CE"/>
                      </a:endParaRPr>
                    </a:p>
                  </a:txBody>
                  <a:tcPr marL="9525" marR="9525" marT="9525" marB="0" anchor="b"/>
                </a:tc>
                <a:tc>
                  <a:txBody>
                    <a:bodyPr/>
                    <a:lstStyle/>
                    <a:p>
                      <a:pPr algn="r" fontAlgn="b"/>
                      <a:r>
                        <a:rPr lang="cs-CZ" sz="1800" b="1" u="none" strike="noStrike" dirty="0">
                          <a:solidFill>
                            <a:srgbClr val="002060"/>
                          </a:solidFill>
                        </a:rPr>
                        <a:t>143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dirty="0"/>
                        <a:t>1,7 </a:t>
                      </a:r>
                      <a:endParaRPr lang="cs-CZ" sz="1800" b="0" i="0" u="none" strike="noStrike" dirty="0">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tc>
                  <a:txBody>
                    <a:bodyPr/>
                    <a:lstStyle/>
                    <a:p>
                      <a:pPr algn="r" fontAlgn="b"/>
                      <a:r>
                        <a:rPr lang="cs-CZ" sz="1800" u="none" strike="noStrike"/>
                        <a:t>-</a:t>
                      </a:r>
                      <a:endParaRPr lang="cs-CZ" sz="1800" b="0" i="0" u="none" strike="noStrike">
                        <a:latin typeface="Arial CE"/>
                      </a:endParaRPr>
                    </a:p>
                  </a:txBody>
                  <a:tcPr marL="9525" marR="9525" marT="9525" marB="0" anchor="b"/>
                </a:tc>
                <a:tc>
                  <a:txBody>
                    <a:bodyPr/>
                    <a:lstStyle/>
                    <a:p>
                      <a:pPr algn="r" fontAlgn="b"/>
                      <a:r>
                        <a:rPr lang="cs-CZ" sz="1800" u="none" strike="noStrike"/>
                        <a:t>7 </a:t>
                      </a:r>
                      <a:endParaRPr lang="cs-CZ" sz="1800" b="0" i="0" u="none" strike="noStrike">
                        <a:latin typeface="Arial CE"/>
                      </a:endParaRPr>
                    </a:p>
                  </a:txBody>
                  <a:tcPr marL="9525" marR="9525" marT="9525" marB="0" anchor="b"/>
                </a:tc>
                <a:tc>
                  <a:txBody>
                    <a:bodyPr/>
                    <a:lstStyle/>
                    <a:p>
                      <a:pPr algn="r" fontAlgn="b"/>
                      <a:r>
                        <a:rPr lang="cs-CZ" sz="1800" u="none" strike="noStrike"/>
                        <a:t>1,6 </a:t>
                      </a:r>
                      <a:endParaRPr lang="cs-CZ" sz="1800" b="0" i="0" u="none" strike="noStrike">
                        <a:latin typeface="Arial CE"/>
                      </a:endParaRPr>
                    </a:p>
                  </a:txBody>
                  <a:tcPr marL="9525" marR="9525" marT="9525" marB="0" anchor="b"/>
                </a:tc>
                <a:extLst>
                  <a:ext uri="{0D108BD9-81ED-4DB2-BD59-A6C34878D82A}">
                    <a16:rowId xmlns:a16="http://schemas.microsoft.com/office/drawing/2014/main" val="10006"/>
                  </a:ext>
                </a:extLst>
              </a:tr>
              <a:tr h="528849">
                <a:tc>
                  <a:txBody>
                    <a:bodyPr/>
                    <a:lstStyle/>
                    <a:p>
                      <a:pPr algn="l" fontAlgn="b"/>
                      <a:r>
                        <a:rPr lang="cs-CZ" sz="1800" u="none" strike="noStrike"/>
                        <a:t>Čína</a:t>
                      </a:r>
                      <a:endParaRPr lang="cs-CZ" sz="1800" b="0" i="0" u="none" strike="noStrike">
                        <a:latin typeface="Arial CE"/>
                      </a:endParaRPr>
                    </a:p>
                  </a:txBody>
                  <a:tcPr marL="114300" marR="9525" marT="9525" marB="0" anchor="b"/>
                </a:tc>
                <a:tc>
                  <a:txBody>
                    <a:bodyPr/>
                    <a:lstStyle/>
                    <a:p>
                      <a:pPr algn="r" fontAlgn="b"/>
                      <a:r>
                        <a:rPr lang="cs-CZ" sz="1800" u="none" strike="noStrike"/>
                        <a:t>73 </a:t>
                      </a:r>
                      <a:endParaRPr lang="cs-CZ" sz="1800" b="0" i="0" u="none" strike="noStrike">
                        <a:latin typeface="Arial CE"/>
                      </a:endParaRPr>
                    </a:p>
                  </a:txBody>
                  <a:tcPr marL="9525" marR="9525" marT="9525" marB="0" anchor="b"/>
                </a:tc>
                <a:tc>
                  <a:txBody>
                    <a:bodyPr/>
                    <a:lstStyle/>
                    <a:p>
                      <a:pPr algn="r" fontAlgn="b"/>
                      <a:r>
                        <a:rPr lang="cs-CZ" sz="1800" u="none" strike="noStrike"/>
                        <a:t>1,7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FF0000"/>
                          </a:solidFill>
                        </a:rPr>
                        <a:t>268 </a:t>
                      </a:r>
                      <a:endParaRPr lang="cs-CZ" sz="1800" b="1" i="0" u="none" strike="noStrike" dirty="0">
                        <a:solidFill>
                          <a:srgbClr val="FF0000"/>
                        </a:solidFill>
                        <a:latin typeface="Arial CE"/>
                      </a:endParaRPr>
                    </a:p>
                  </a:txBody>
                  <a:tcPr marL="9525" marR="9525" marT="9525" marB="0" anchor="b"/>
                </a:tc>
                <a:tc>
                  <a:txBody>
                    <a:bodyPr/>
                    <a:lstStyle/>
                    <a:p>
                      <a:pPr algn="r" fontAlgn="b"/>
                      <a:r>
                        <a:rPr lang="cs-CZ" sz="1800" u="none" strike="noStrike"/>
                        <a:t>1,9 </a:t>
                      </a:r>
                      <a:endParaRPr lang="cs-CZ" sz="1800" b="0" i="0" u="none" strike="noStrike">
                        <a:latin typeface="Arial CE"/>
                      </a:endParaRPr>
                    </a:p>
                  </a:txBody>
                  <a:tcPr marL="9525" marR="9525" marT="9525" marB="0" anchor="b"/>
                </a:tc>
                <a:tc>
                  <a:txBody>
                    <a:bodyPr/>
                    <a:lstStyle/>
                    <a:p>
                      <a:pPr algn="r" fontAlgn="b"/>
                      <a:r>
                        <a:rPr lang="cs-CZ" sz="1800" b="1" u="none" strike="noStrike" dirty="0">
                          <a:solidFill>
                            <a:srgbClr val="002060"/>
                          </a:solidFill>
                        </a:rPr>
                        <a:t>69 </a:t>
                      </a:r>
                      <a:endParaRPr lang="cs-CZ" sz="1800" b="1" i="0" u="none" strike="noStrike" dirty="0">
                        <a:solidFill>
                          <a:srgbClr val="002060"/>
                        </a:solidFill>
                        <a:latin typeface="Arial CE"/>
                      </a:endParaRPr>
                    </a:p>
                  </a:txBody>
                  <a:tcPr marL="9525" marR="9525" marT="9525" marB="0" anchor="b"/>
                </a:tc>
                <a:tc>
                  <a:txBody>
                    <a:bodyPr/>
                    <a:lstStyle/>
                    <a:p>
                      <a:pPr algn="r" fontAlgn="b"/>
                      <a:r>
                        <a:rPr lang="cs-CZ" sz="1800" u="none" strike="noStrike" dirty="0"/>
                        <a:t>0,8 </a:t>
                      </a:r>
                      <a:endParaRPr lang="cs-CZ" sz="1800" b="0" i="0" u="none" strike="noStrike" dirty="0">
                        <a:latin typeface="Arial CE"/>
                      </a:endParaRPr>
                    </a:p>
                  </a:txBody>
                  <a:tcPr marL="9525" marR="9525" marT="9525" marB="0" anchor="b"/>
                </a:tc>
                <a:tc>
                  <a:txBody>
                    <a:bodyPr/>
                    <a:lstStyle/>
                    <a:p>
                      <a:pPr algn="r" fontAlgn="b"/>
                      <a:r>
                        <a:rPr lang="cs-CZ" sz="1800" u="none" strike="noStrike"/>
                        <a:t>1 </a:t>
                      </a:r>
                      <a:endParaRPr lang="cs-CZ" sz="1800" b="0" i="0" u="none" strike="noStrike">
                        <a:latin typeface="Arial CE"/>
                      </a:endParaRPr>
                    </a:p>
                  </a:txBody>
                  <a:tcPr marL="9525" marR="9525" marT="9525" marB="0" anchor="b"/>
                </a:tc>
                <a:tc>
                  <a:txBody>
                    <a:bodyPr/>
                    <a:lstStyle/>
                    <a:p>
                      <a:pPr algn="r" fontAlgn="b"/>
                      <a:r>
                        <a:rPr lang="cs-CZ" sz="1800" u="none" strike="noStrike"/>
                        <a:t>0,7 </a:t>
                      </a:r>
                      <a:endParaRPr lang="cs-CZ" sz="1800" b="0" i="0" u="none" strike="noStrike">
                        <a:latin typeface="Arial CE"/>
                      </a:endParaRPr>
                    </a:p>
                  </a:txBody>
                  <a:tcPr marL="9525" marR="9525" marT="9525" marB="0" anchor="b"/>
                </a:tc>
                <a:tc>
                  <a:txBody>
                    <a:bodyPr/>
                    <a:lstStyle/>
                    <a:p>
                      <a:pPr algn="r" fontAlgn="b"/>
                      <a:r>
                        <a:rPr lang="cs-CZ" sz="1800" u="none" strike="noStrike"/>
                        <a:t>1 </a:t>
                      </a:r>
                      <a:endParaRPr lang="cs-CZ" sz="1800" b="0" i="0" u="none" strike="noStrike">
                        <a:latin typeface="Arial CE"/>
                      </a:endParaRPr>
                    </a:p>
                  </a:txBody>
                  <a:tcPr marL="9525" marR="9525" marT="9525" marB="0" anchor="b"/>
                </a:tc>
                <a:tc>
                  <a:txBody>
                    <a:bodyPr/>
                    <a:lstStyle/>
                    <a:p>
                      <a:pPr algn="r" fontAlgn="b"/>
                      <a:r>
                        <a:rPr lang="cs-CZ" sz="1800" u="none" strike="noStrike"/>
                        <a:t>0,2 </a:t>
                      </a:r>
                      <a:endParaRPr lang="cs-CZ" sz="1800" b="0" i="0" u="none" strike="noStrike">
                        <a:latin typeface="Arial CE"/>
                      </a:endParaRPr>
                    </a:p>
                  </a:txBody>
                  <a:tcPr marL="9525" marR="9525" marT="9525" marB="0" anchor="b"/>
                </a:tc>
                <a:extLst>
                  <a:ext uri="{0D108BD9-81ED-4DB2-BD59-A6C34878D82A}">
                    <a16:rowId xmlns:a16="http://schemas.microsoft.com/office/drawing/2014/main" val="10007"/>
                  </a:ext>
                </a:extLst>
              </a:tr>
              <a:tr h="528849">
                <a:tc>
                  <a:txBody>
                    <a:bodyPr/>
                    <a:lstStyle/>
                    <a:p>
                      <a:pPr algn="l" fontAlgn="b"/>
                      <a:r>
                        <a:rPr lang="cs-CZ" sz="1800" u="none" strike="noStrike" dirty="0" smtClean="0"/>
                        <a:t>Celkem v populaci</a:t>
                      </a:r>
                      <a:endParaRPr lang="cs-CZ" sz="1800" b="0" i="0" u="none" strike="noStrike" dirty="0">
                        <a:latin typeface="Arial CE"/>
                      </a:endParaRPr>
                    </a:p>
                  </a:txBody>
                  <a:tcPr marL="114300" marR="9525" marT="9525" marB="0" anchor="b"/>
                </a:tc>
                <a:tc>
                  <a:txBody>
                    <a:bodyPr/>
                    <a:lstStyle/>
                    <a:p>
                      <a:pPr algn="r" fontAlgn="b"/>
                      <a:r>
                        <a:rPr lang="cs-CZ" sz="1800" b="1" i="0" u="none" strike="noStrike" dirty="0">
                          <a:latin typeface="Arial CE"/>
                        </a:rPr>
                        <a:t>4 233 </a:t>
                      </a:r>
                    </a:p>
                  </a:txBody>
                  <a:tcPr marL="9525" marR="9525" marT="9525" marB="0" anchor="b"/>
                </a:tc>
                <a:tc>
                  <a:txBody>
                    <a:bodyPr/>
                    <a:lstStyle/>
                    <a:p>
                      <a:pPr algn="r" fontAlgn="b"/>
                      <a:r>
                        <a:rPr lang="cs-CZ" sz="1800" b="1" i="0" u="none" strike="noStrike" dirty="0">
                          <a:latin typeface="Arial CE"/>
                        </a:rPr>
                        <a:t>1,3 </a:t>
                      </a:r>
                    </a:p>
                  </a:txBody>
                  <a:tcPr marL="9525" marR="9525" marT="9525" marB="0" anchor="b"/>
                </a:tc>
                <a:tc>
                  <a:txBody>
                    <a:bodyPr/>
                    <a:lstStyle/>
                    <a:p>
                      <a:pPr algn="r" fontAlgn="b"/>
                      <a:r>
                        <a:rPr lang="cs-CZ" sz="1800" b="1" i="0" u="none" strike="noStrike" dirty="0">
                          <a:solidFill>
                            <a:srgbClr val="FF0000"/>
                          </a:solidFill>
                          <a:latin typeface="Arial CE"/>
                        </a:rPr>
                        <a:t>14 109 </a:t>
                      </a:r>
                    </a:p>
                  </a:txBody>
                  <a:tcPr marL="9525" marR="9525" marT="9525" marB="0" anchor="b"/>
                </a:tc>
                <a:tc>
                  <a:txBody>
                    <a:bodyPr/>
                    <a:lstStyle/>
                    <a:p>
                      <a:pPr algn="r" fontAlgn="b"/>
                      <a:r>
                        <a:rPr lang="cs-CZ" sz="1800" b="1" i="0" u="none" strike="noStrike" dirty="0">
                          <a:latin typeface="Arial CE"/>
                        </a:rPr>
                        <a:t>1,8 </a:t>
                      </a:r>
                    </a:p>
                  </a:txBody>
                  <a:tcPr marL="9525" marR="9525" marT="9525" marB="0" anchor="b"/>
                </a:tc>
                <a:tc>
                  <a:txBody>
                    <a:bodyPr/>
                    <a:lstStyle/>
                    <a:p>
                      <a:pPr algn="r" fontAlgn="b"/>
                      <a:r>
                        <a:rPr lang="cs-CZ" sz="1800" b="1" i="0" u="none" strike="noStrike" dirty="0">
                          <a:solidFill>
                            <a:srgbClr val="002060"/>
                          </a:solidFill>
                          <a:latin typeface="Arial CE"/>
                        </a:rPr>
                        <a:t>8 458 </a:t>
                      </a:r>
                    </a:p>
                  </a:txBody>
                  <a:tcPr marL="9525" marR="9525" marT="9525" marB="0" anchor="b"/>
                </a:tc>
                <a:tc>
                  <a:txBody>
                    <a:bodyPr/>
                    <a:lstStyle/>
                    <a:p>
                      <a:pPr algn="r" fontAlgn="b"/>
                      <a:r>
                        <a:rPr lang="cs-CZ" sz="1800" b="1" i="0" u="none" strike="noStrike" dirty="0">
                          <a:latin typeface="Arial CE"/>
                        </a:rPr>
                        <a:t>1,6 </a:t>
                      </a:r>
                    </a:p>
                  </a:txBody>
                  <a:tcPr marL="9525" marR="9525" marT="9525" marB="0" anchor="b"/>
                </a:tc>
                <a:tc>
                  <a:txBody>
                    <a:bodyPr/>
                    <a:lstStyle/>
                    <a:p>
                      <a:pPr algn="r" fontAlgn="b"/>
                      <a:r>
                        <a:rPr lang="cs-CZ" sz="1800" b="1" i="0" u="none" strike="noStrike" dirty="0">
                          <a:latin typeface="Arial CE"/>
                        </a:rPr>
                        <a:t>136 </a:t>
                      </a:r>
                    </a:p>
                  </a:txBody>
                  <a:tcPr marL="9525" marR="9525" marT="9525" marB="0" anchor="b"/>
                </a:tc>
                <a:tc>
                  <a:txBody>
                    <a:bodyPr/>
                    <a:lstStyle/>
                    <a:p>
                      <a:pPr algn="r" fontAlgn="b"/>
                      <a:r>
                        <a:rPr lang="cs-CZ" sz="1800" b="1" i="0" u="none" strike="noStrike" dirty="0">
                          <a:latin typeface="Arial CE"/>
                        </a:rPr>
                        <a:t>3,8 </a:t>
                      </a:r>
                    </a:p>
                  </a:txBody>
                  <a:tcPr marL="9525" marR="9525" marT="9525" marB="0" anchor="b"/>
                </a:tc>
                <a:tc>
                  <a:txBody>
                    <a:bodyPr/>
                    <a:lstStyle/>
                    <a:p>
                      <a:pPr algn="r" fontAlgn="b"/>
                      <a:r>
                        <a:rPr lang="cs-CZ" sz="1800" b="1" i="0" u="none" strike="noStrike" dirty="0">
                          <a:latin typeface="Arial CE"/>
                        </a:rPr>
                        <a:t>426 </a:t>
                      </a:r>
                    </a:p>
                  </a:txBody>
                  <a:tcPr marL="9525" marR="9525" marT="9525" marB="0" anchor="b"/>
                </a:tc>
                <a:tc>
                  <a:txBody>
                    <a:bodyPr/>
                    <a:lstStyle/>
                    <a:p>
                      <a:pPr algn="r" fontAlgn="b"/>
                      <a:r>
                        <a:rPr lang="cs-CZ" sz="1800" b="1" i="0" u="none" strike="noStrike" dirty="0">
                          <a:latin typeface="Arial CE"/>
                        </a:rPr>
                        <a:t>1,4 </a:t>
                      </a:r>
                    </a:p>
                  </a:txBody>
                  <a:tcPr marL="9525" marR="9525" marT="9525" marB="0" anchor="b"/>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ŠKOLA</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35906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cs-CZ" altLang="cs-CZ" sz="4000" smtClean="0"/>
              <a:t>Dobrovolné x nedobrovolné menšiny</a:t>
            </a:r>
          </a:p>
        </p:txBody>
      </p:sp>
      <p:sp>
        <p:nvSpPr>
          <p:cNvPr id="22531" name="Rectangle 3"/>
          <p:cNvSpPr>
            <a:spLocks noGrp="1"/>
          </p:cNvSpPr>
          <p:nvPr>
            <p:ph type="body" idx="1"/>
          </p:nvPr>
        </p:nvSpPr>
        <p:spPr>
          <a:xfrm>
            <a:off x="457200" y="1600200"/>
            <a:ext cx="8229600" cy="5257800"/>
          </a:xfrm>
        </p:spPr>
        <p:txBody>
          <a:bodyPr/>
          <a:lstStyle/>
          <a:p>
            <a:pPr eaLnBrk="1" hangingPunct="1">
              <a:lnSpc>
                <a:spcPct val="80000"/>
              </a:lnSpc>
            </a:pPr>
            <a:r>
              <a:rPr lang="cs-CZ" altLang="cs-CZ" sz="2800" smtClean="0"/>
              <a:t>John Ogbu v 80.letech 20.století </a:t>
            </a:r>
          </a:p>
          <a:p>
            <a:pPr eaLnBrk="1" hangingPunct="1">
              <a:lnSpc>
                <a:spcPct val="80000"/>
              </a:lnSpc>
            </a:pPr>
            <a:r>
              <a:rPr lang="cs-CZ" altLang="cs-CZ" sz="2800" smtClean="0"/>
              <a:t>Menšiny dobrovolné </a:t>
            </a:r>
            <a:r>
              <a:rPr lang="cs-CZ" altLang="cs-CZ" sz="1800" smtClean="0"/>
              <a:t>(voluntary) </a:t>
            </a:r>
            <a:r>
              <a:rPr lang="cs-CZ" altLang="cs-CZ" sz="2800" smtClean="0"/>
              <a:t>a nedobrovolné </a:t>
            </a:r>
            <a:r>
              <a:rPr lang="cs-CZ" altLang="cs-CZ" sz="1800" smtClean="0"/>
              <a:t>(involuntary)</a:t>
            </a:r>
          </a:p>
          <a:p>
            <a:pPr eaLnBrk="1" hangingPunct="1">
              <a:lnSpc>
                <a:spcPct val="80000"/>
              </a:lnSpc>
            </a:pPr>
            <a:r>
              <a:rPr lang="cs-CZ" altLang="cs-CZ" sz="2800" b="1" smtClean="0"/>
              <a:t>Dobrovolné menšiny</a:t>
            </a:r>
            <a:r>
              <a:rPr lang="cs-CZ" altLang="cs-CZ" sz="2800" smtClean="0"/>
              <a:t> -přistěhovaly dobrovolně, „protože toužili po větším ekonomickém blahu, lepších celkových příležitostech a/nebo větší politické svobodě.“</a:t>
            </a:r>
            <a:r>
              <a:rPr lang="cs-CZ" altLang="cs-CZ" sz="2800" u="sng" smtClean="0"/>
              <a:t>primárními kulturními rozdíly</a:t>
            </a:r>
            <a:r>
              <a:rPr lang="cs-CZ" altLang="cs-CZ" sz="2800" smtClean="0"/>
              <a:t> vůči majoritě</a:t>
            </a:r>
          </a:p>
          <a:p>
            <a:pPr eaLnBrk="1" hangingPunct="1">
              <a:lnSpc>
                <a:spcPct val="80000"/>
              </a:lnSpc>
            </a:pPr>
            <a:r>
              <a:rPr lang="cs-CZ" altLang="cs-CZ" sz="2800" b="1" smtClean="0"/>
              <a:t>Nedobrovolné menšiny</a:t>
            </a:r>
            <a:r>
              <a:rPr lang="cs-CZ" altLang="cs-CZ" sz="2800" smtClean="0"/>
              <a:t> : „původně zavlečeni do Spojených států proti své vůli odsunuty do podřadných pozic a odepřena skutečná asimilace do společnosti hlavního proudu“ - </a:t>
            </a:r>
            <a:r>
              <a:rPr lang="cs-CZ" altLang="cs-CZ" sz="2800" u="sng" smtClean="0"/>
              <a:t>sekundárními kulturními rozdíly</a:t>
            </a:r>
            <a:r>
              <a:rPr lang="cs-CZ" altLang="cs-CZ" sz="2800" smtClean="0"/>
              <a:t>. </a:t>
            </a:r>
          </a:p>
          <a:p>
            <a:pPr eaLnBrk="1" hangingPunct="1">
              <a:lnSpc>
                <a:spcPct val="80000"/>
              </a:lnSpc>
            </a:pPr>
            <a:r>
              <a:rPr lang="cs-CZ" altLang="cs-CZ" sz="2800" smtClean="0"/>
              <a:t>Primární x sekundárními rozdíly = styl komunikace, poznávání, myšlení, interakce, učení). </a:t>
            </a:r>
          </a:p>
          <a:p>
            <a:pPr eaLnBrk="1" hangingPunct="1">
              <a:lnSpc>
                <a:spcPct val="80000"/>
              </a:lnSpc>
            </a:pPr>
            <a:endParaRPr lang="cs-CZ" altLang="cs-CZ" sz="2800" smtClean="0"/>
          </a:p>
        </p:txBody>
      </p:sp>
    </p:spTree>
    <p:extLst>
      <p:ext uri="{BB962C8B-B14F-4D97-AF65-F5344CB8AC3E}">
        <p14:creationId xmlns:p14="http://schemas.microsoft.com/office/powerpoint/2010/main" val="1098174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cs-CZ" smtClean="0">
                <a:latin typeface="Arial" pitchFamily="34" charset="0"/>
              </a:rPr>
              <a:t>D</a:t>
            </a:r>
            <a:r>
              <a:rPr lang="cs-CZ" smtClean="0"/>
              <a:t>obrovolné menšiny a škola</a:t>
            </a:r>
          </a:p>
        </p:txBody>
      </p:sp>
      <p:sp>
        <p:nvSpPr>
          <p:cNvPr id="15363" name="Rectangle 3"/>
          <p:cNvSpPr>
            <a:spLocks noGrp="1"/>
          </p:cNvSpPr>
          <p:nvPr>
            <p:ph type="body" idx="1"/>
          </p:nvPr>
        </p:nvSpPr>
        <p:spPr/>
        <p:txBody>
          <a:bodyPr/>
          <a:lstStyle/>
          <a:p>
            <a:pPr eaLnBrk="1" hangingPunct="1">
              <a:lnSpc>
                <a:spcPct val="90000"/>
              </a:lnSpc>
            </a:pPr>
            <a:r>
              <a:rPr lang="cs-CZ" sz="2400" smtClean="0"/>
              <a:t>Primární x sekundárními rozdíly = styl komunikace, poznávání, myšlení, interakce, učení). </a:t>
            </a:r>
          </a:p>
          <a:p>
            <a:pPr eaLnBrk="1" hangingPunct="1">
              <a:lnSpc>
                <a:spcPct val="90000"/>
              </a:lnSpc>
            </a:pPr>
            <a:r>
              <a:rPr lang="cs-CZ" sz="2400" b="1" smtClean="0"/>
              <a:t>Primární kulturní rozdíly</a:t>
            </a:r>
            <a:r>
              <a:rPr lang="cs-CZ" sz="2400" smtClean="0"/>
              <a:t> - zpočátku problémy v mezilidských a meziskupinových vztazích stejně jako problémy v akademické práci X  </a:t>
            </a:r>
            <a:r>
              <a:rPr lang="cs-CZ" sz="2400" u="sng" smtClean="0"/>
              <a:t>nevznikly, aby udržovaly hranice mezi nimi a bílými</a:t>
            </a:r>
            <a:r>
              <a:rPr lang="cs-CZ" sz="2400" smtClean="0"/>
              <a:t> Američany, nepřetrvávají. </a:t>
            </a:r>
          </a:p>
          <a:p>
            <a:pPr eaLnBrk="1" hangingPunct="1">
              <a:lnSpc>
                <a:spcPct val="90000"/>
              </a:lnSpc>
              <a:buFont typeface="Arial" pitchFamily="34" charset="0"/>
              <a:buNone/>
            </a:pPr>
            <a:r>
              <a:rPr lang="cs-CZ" sz="2400" smtClean="0"/>
              <a:t>=  překročit kulturní hranice a poměrně dobře školu zvládat,dobré známky ! kolektivní strategie </a:t>
            </a:r>
          </a:p>
          <a:p>
            <a:pPr eaLnBrk="1" hangingPunct="1">
              <a:lnSpc>
                <a:spcPct val="90000"/>
              </a:lnSpc>
            </a:pPr>
            <a:r>
              <a:rPr lang="cs-CZ" sz="2400" smtClean="0"/>
              <a:t>hmotné, tak symbolické prostředky k motivaci  = úspěšní členové skupiny </a:t>
            </a:r>
            <a:endParaRPr lang="cs-CZ" sz="2400" smtClean="0">
              <a:latin typeface="Arial" pitchFamily="34" charset="0"/>
            </a:endParaRPr>
          </a:p>
          <a:p>
            <a:pPr eaLnBrk="1" hangingPunct="1">
              <a:lnSpc>
                <a:spcPct val="90000"/>
              </a:lnSpc>
              <a:buFont typeface="Arial" pitchFamily="34" charset="0"/>
              <a:buNone/>
            </a:pPr>
            <a:r>
              <a:rPr lang="cs-CZ" sz="2400" smtClean="0">
                <a:latin typeface="Arial" pitchFamily="34" charset="0"/>
              </a:rPr>
              <a:t>X skleněný strop</a:t>
            </a:r>
          </a:p>
          <a:p>
            <a:pPr eaLnBrk="1" hangingPunct="1">
              <a:lnSpc>
                <a:spcPct val="90000"/>
              </a:lnSpc>
              <a:buFont typeface="Arial" pitchFamily="34" charset="0"/>
              <a:buNone/>
            </a:pPr>
            <a:endParaRPr lang="cs-CZ" sz="2400" smtClean="0">
              <a:latin typeface="Arial" pitchFamily="34" charset="0"/>
            </a:endParaRPr>
          </a:p>
          <a:p>
            <a:pPr eaLnBrk="1" hangingPunct="1">
              <a:lnSpc>
                <a:spcPct val="90000"/>
              </a:lnSpc>
              <a:buFont typeface="Arial" pitchFamily="34" charset="0"/>
              <a:buNone/>
            </a:pPr>
            <a:endParaRPr lang="cs-CZ" sz="2400" smtClean="0"/>
          </a:p>
        </p:txBody>
      </p:sp>
    </p:spTree>
    <p:extLst>
      <p:ext uri="{BB962C8B-B14F-4D97-AF65-F5344CB8AC3E}">
        <p14:creationId xmlns:p14="http://schemas.microsoft.com/office/powerpoint/2010/main" val="159177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dirty="0" smtClean="0">
                <a:solidFill>
                  <a:srgbClr val="FF0000"/>
                </a:solidFill>
              </a:rPr>
              <a:t>Situace žáka cizince – jeho vzdělávací potřeby a limity</a:t>
            </a:r>
          </a:p>
        </p:txBody>
      </p:sp>
      <p:sp>
        <p:nvSpPr>
          <p:cNvPr id="3" name="Zástupný symbol pro obsah 2"/>
          <p:cNvSpPr>
            <a:spLocks noGrp="1"/>
          </p:cNvSpPr>
          <p:nvPr>
            <p:ph idx="1"/>
          </p:nvPr>
        </p:nvSpPr>
        <p:spPr/>
        <p:txBody>
          <a:bodyPr rtlCol="0">
            <a:normAutofit fontScale="92500"/>
          </a:bodyPr>
          <a:lstStyle/>
          <a:p>
            <a:pPr fontAlgn="auto">
              <a:spcAft>
                <a:spcPts val="0"/>
              </a:spcAft>
              <a:buFont typeface="Arial" pitchFamily="34" charset="0"/>
              <a:buChar char="•"/>
              <a:defRPr/>
            </a:pPr>
            <a:r>
              <a:rPr lang="cs-CZ" dirty="0" smtClean="0"/>
              <a:t>Jazyková bariéra </a:t>
            </a:r>
          </a:p>
          <a:p>
            <a:pPr fontAlgn="auto">
              <a:spcAft>
                <a:spcPts val="0"/>
              </a:spcAft>
              <a:buFont typeface="Arial" pitchFamily="34" charset="0"/>
              <a:buChar char="•"/>
              <a:defRPr/>
            </a:pPr>
            <a:r>
              <a:rPr lang="cs-CZ" dirty="0" smtClean="0"/>
              <a:t>Kultura</a:t>
            </a:r>
          </a:p>
          <a:p>
            <a:pPr>
              <a:defRPr/>
            </a:pPr>
            <a:r>
              <a:rPr lang="cs-CZ" dirty="0"/>
              <a:t>Vyrovnání stylu učení (paměťové učení) a </a:t>
            </a:r>
            <a:r>
              <a:rPr lang="cs-CZ" dirty="0" smtClean="0"/>
              <a:t>obsahu</a:t>
            </a:r>
          </a:p>
          <a:p>
            <a:pPr>
              <a:defRPr/>
            </a:pPr>
            <a:r>
              <a:rPr lang="cs-CZ" dirty="0" smtClean="0"/>
              <a:t>Věkový handicap</a:t>
            </a:r>
            <a:endParaRPr lang="cs-CZ" b="1" dirty="0" smtClean="0"/>
          </a:p>
          <a:p>
            <a:pPr fontAlgn="auto">
              <a:spcAft>
                <a:spcPts val="0"/>
              </a:spcAft>
              <a:buFont typeface="Arial" pitchFamily="34" charset="0"/>
              <a:buChar char="•"/>
              <a:defRPr/>
            </a:pPr>
            <a:r>
              <a:rPr lang="cs-CZ" dirty="0" smtClean="0"/>
              <a:t>Korekce nároků rodičů</a:t>
            </a:r>
          </a:p>
          <a:p>
            <a:pPr fontAlgn="auto">
              <a:spcAft>
                <a:spcPts val="0"/>
              </a:spcAft>
              <a:buFont typeface="Arial" pitchFamily="34" charset="0"/>
              <a:buChar char="•"/>
              <a:defRPr/>
            </a:pPr>
            <a:r>
              <a:rPr lang="cs-CZ" dirty="0" smtClean="0"/>
              <a:t>Ekonomické problémy</a:t>
            </a:r>
          </a:p>
          <a:p>
            <a:pPr fontAlgn="auto">
              <a:spcAft>
                <a:spcPts val="0"/>
              </a:spcAft>
              <a:buFont typeface="Arial" pitchFamily="34" charset="0"/>
              <a:buChar char="•"/>
              <a:defRPr/>
            </a:pPr>
            <a:r>
              <a:rPr lang="cs-CZ" dirty="0" smtClean="0"/>
              <a:t>Xenofobie adolescentů</a:t>
            </a:r>
          </a:p>
          <a:p>
            <a:pPr fontAlgn="auto">
              <a:spcAft>
                <a:spcPts val="0"/>
              </a:spcAft>
              <a:buFont typeface="Arial" pitchFamily="34" charset="0"/>
              <a:buChar char="•"/>
              <a:defRPr/>
            </a:pPr>
            <a:r>
              <a:rPr lang="cs-CZ" dirty="0" smtClean="0"/>
              <a:t>Stereotyp učitele o žákovi z menšiny</a:t>
            </a:r>
          </a:p>
          <a:p>
            <a:pPr fontAlgn="auto">
              <a:spcAft>
                <a:spcPts val="0"/>
              </a:spcAft>
              <a:buFont typeface="Arial" pitchFamily="34" charset="0"/>
              <a:buChar char="•"/>
              <a:defRPr/>
            </a:pPr>
            <a:endParaRPr lang="cs-CZ"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a:t>
            </a:r>
            <a:endParaRPr lang="cs-CZ" dirty="0"/>
          </a:p>
        </p:txBody>
      </p:sp>
      <p:sp>
        <p:nvSpPr>
          <p:cNvPr id="3" name="Zástupný symbol pro obsah 2"/>
          <p:cNvSpPr>
            <a:spLocks noGrp="1"/>
          </p:cNvSpPr>
          <p:nvPr>
            <p:ph idx="1"/>
          </p:nvPr>
        </p:nvSpPr>
        <p:spPr>
          <a:xfrm>
            <a:off x="457200" y="1600200"/>
            <a:ext cx="8229600" cy="5257800"/>
          </a:xfrm>
        </p:spPr>
        <p:txBody>
          <a:bodyPr>
            <a:normAutofit fontScale="77500" lnSpcReduction="20000"/>
          </a:bodyPr>
          <a:lstStyle/>
          <a:p>
            <a:r>
              <a:rPr lang="cs-CZ" dirty="0" smtClean="0"/>
              <a:t>Děti s odlišným mateřským jazykem (</a:t>
            </a:r>
            <a:r>
              <a:rPr lang="cs-CZ" dirty="0" err="1" smtClean="0"/>
              <a:t>Titěrová</a:t>
            </a:r>
            <a:r>
              <a:rPr lang="cs-CZ" dirty="0" smtClean="0"/>
              <a:t>)</a:t>
            </a:r>
          </a:p>
          <a:p>
            <a:r>
              <a:rPr lang="cs-CZ" dirty="0" smtClean="0"/>
              <a:t>Tichá fáze – </a:t>
            </a:r>
            <a:r>
              <a:rPr lang="cs-CZ" dirty="0" err="1" smtClean="0"/>
              <a:t>silent</a:t>
            </a:r>
            <a:r>
              <a:rPr lang="cs-CZ" dirty="0" smtClean="0"/>
              <a:t> </a:t>
            </a:r>
            <a:r>
              <a:rPr lang="cs-CZ" dirty="0" err="1" smtClean="0"/>
              <a:t>stage</a:t>
            </a:r>
            <a:endParaRPr lang="cs-CZ" dirty="0" smtClean="0"/>
          </a:p>
          <a:p>
            <a:pPr lvl="1"/>
            <a:r>
              <a:rPr lang="cs-CZ" dirty="0" smtClean="0"/>
              <a:t> ½ roku – 2 roky dítě nepoužívá jazyk, který si osvojuje</a:t>
            </a:r>
          </a:p>
          <a:p>
            <a:pPr lvl="1"/>
            <a:r>
              <a:rPr lang="cs-CZ" dirty="0" smtClean="0"/>
              <a:t>Musí ale komunikovat, rozumět základním pokynům, říci základní</a:t>
            </a:r>
          </a:p>
          <a:p>
            <a:r>
              <a:rPr lang="cs-CZ" dirty="0" err="1" smtClean="0"/>
              <a:t>Cummisova</a:t>
            </a:r>
            <a:r>
              <a:rPr lang="cs-CZ" dirty="0" smtClean="0"/>
              <a:t> teorie</a:t>
            </a:r>
          </a:p>
          <a:p>
            <a:pPr lvl="1"/>
            <a:r>
              <a:rPr lang="cs-CZ" dirty="0"/>
              <a:t>základní interpersonální </a:t>
            </a:r>
            <a:r>
              <a:rPr lang="cs-CZ" dirty="0" smtClean="0"/>
              <a:t>komunikační schopnosti </a:t>
            </a:r>
          </a:p>
          <a:p>
            <a:pPr lvl="1">
              <a:buNone/>
            </a:pPr>
            <a:r>
              <a:rPr lang="cs-CZ" dirty="0" smtClean="0"/>
              <a:t>x  kognitivní </a:t>
            </a:r>
            <a:r>
              <a:rPr lang="cs-CZ" dirty="0"/>
              <a:t>a </a:t>
            </a:r>
            <a:r>
              <a:rPr lang="cs-CZ" dirty="0" smtClean="0"/>
              <a:t>akademické jazykové dovedností</a:t>
            </a:r>
            <a:r>
              <a:rPr lang="cs-CZ" dirty="0"/>
              <a:t>. </a:t>
            </a:r>
            <a:endParaRPr lang="cs-CZ" dirty="0" smtClean="0"/>
          </a:p>
          <a:p>
            <a:pPr lvl="1"/>
            <a:r>
              <a:rPr lang="cs-CZ" dirty="0" smtClean="0"/>
              <a:t>nejdříve </a:t>
            </a:r>
            <a:r>
              <a:rPr lang="cs-CZ" dirty="0"/>
              <a:t>učí </a:t>
            </a:r>
            <a:r>
              <a:rPr lang="cs-CZ" b="1" dirty="0"/>
              <a:t>základním </a:t>
            </a:r>
            <a:r>
              <a:rPr lang="cs-CZ" b="1" dirty="0" smtClean="0"/>
              <a:t>komunikačním dovednostem</a:t>
            </a:r>
            <a:r>
              <a:rPr lang="cs-CZ" b="1" dirty="0"/>
              <a:t>, tedy komunikovat v základních </a:t>
            </a:r>
            <a:r>
              <a:rPr lang="cs-CZ" b="1" dirty="0" smtClean="0"/>
              <a:t>situacích </a:t>
            </a:r>
            <a:r>
              <a:rPr lang="cs-CZ" dirty="0" smtClean="0"/>
              <a:t>tváří </a:t>
            </a:r>
            <a:r>
              <a:rPr lang="cs-CZ" dirty="0"/>
              <a:t>v tvář. </a:t>
            </a:r>
            <a:endParaRPr lang="cs-CZ" dirty="0" smtClean="0"/>
          </a:p>
          <a:p>
            <a:pPr lvl="1"/>
            <a:r>
              <a:rPr lang="cs-CZ" dirty="0" smtClean="0"/>
              <a:t>Později o </a:t>
            </a:r>
            <a:r>
              <a:rPr lang="cs-CZ" dirty="0"/>
              <a:t>kognitivní a akademické </a:t>
            </a:r>
            <a:r>
              <a:rPr lang="cs-CZ" dirty="0" smtClean="0"/>
              <a:t>dovednosti = pro </a:t>
            </a:r>
            <a:r>
              <a:rPr lang="cs-CZ" dirty="0"/>
              <a:t>školní úspěšnost. </a:t>
            </a:r>
            <a:endParaRPr lang="cs-CZ" dirty="0" smtClean="0"/>
          </a:p>
          <a:p>
            <a:pPr lvl="1"/>
            <a:r>
              <a:rPr lang="cs-CZ" dirty="0" smtClean="0"/>
              <a:t>Jazyková „nadstavba</a:t>
            </a:r>
            <a:r>
              <a:rPr lang="cs-CZ" dirty="0"/>
              <a:t>“ se vyvíjí až po pěti až sedmi </a:t>
            </a:r>
            <a:r>
              <a:rPr lang="cs-CZ" dirty="0" smtClean="0"/>
              <a:t>letech (</a:t>
            </a:r>
            <a:r>
              <a:rPr lang="cs-CZ" dirty="0" err="1" smtClean="0"/>
              <a:t>Titěrová</a:t>
            </a:r>
            <a:r>
              <a:rPr lang="cs-CZ" dirty="0" smtClean="0"/>
              <a:t>)</a:t>
            </a:r>
          </a:p>
          <a:p>
            <a:r>
              <a:rPr lang="cs-CZ" dirty="0" smtClean="0"/>
              <a:t>Jazyk jako handicap mezilidských vztahů – umět se vyjádřit</a:t>
            </a:r>
          </a:p>
          <a:p>
            <a:pPr lvl="1">
              <a:buNone/>
            </a:pP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odlišnost</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Kultura – soubor předpokladů</a:t>
            </a:r>
          </a:p>
          <a:p>
            <a:r>
              <a:rPr lang="cs-CZ" dirty="0" err="1" smtClean="0"/>
              <a:t>Enkulturace</a:t>
            </a:r>
            <a:r>
              <a:rPr lang="cs-CZ" dirty="0" smtClean="0"/>
              <a:t> v zemi původu ≠ nástroj orientace v ČR</a:t>
            </a:r>
          </a:p>
          <a:p>
            <a:r>
              <a:rPr lang="cs-CZ" b="1" dirty="0" smtClean="0"/>
              <a:t>Jiná zkušenost</a:t>
            </a:r>
          </a:p>
          <a:p>
            <a:r>
              <a:rPr lang="cs-CZ" dirty="0" smtClean="0"/>
              <a:t>Různé typy kultur - </a:t>
            </a:r>
            <a:r>
              <a:rPr lang="cs-CZ" dirty="0" err="1" smtClean="0"/>
              <a:t>Hofstede</a:t>
            </a:r>
            <a:r>
              <a:rPr lang="cs-CZ" dirty="0" smtClean="0"/>
              <a:t> </a:t>
            </a:r>
          </a:p>
          <a:p>
            <a:r>
              <a:rPr lang="cs-CZ" dirty="0" smtClean="0"/>
              <a:t>Potíže, které nelze předpokládat: např. stud:společné toalety v MŠ, zkušenost: TV a cvičební úbor, náboženská tabu: jídlo, </a:t>
            </a:r>
            <a:r>
              <a:rPr lang="cs-CZ" dirty="0" err="1" smtClean="0"/>
              <a:t>identitní</a:t>
            </a:r>
            <a:r>
              <a:rPr lang="cs-CZ" dirty="0" smtClean="0"/>
              <a:t> otázky: jméno (učitel by neměl komolit jméno)</a:t>
            </a:r>
          </a:p>
          <a:p>
            <a:r>
              <a:rPr lang="cs-CZ" dirty="0" smtClean="0"/>
              <a:t>Interkulturní senzitivita </a:t>
            </a:r>
            <a:endParaRPr lang="cs-CZ" dirty="0" smtClean="0"/>
          </a:p>
          <a:p>
            <a:r>
              <a:rPr lang="cs-CZ" dirty="0" smtClean="0"/>
              <a:t>Jiné genderové role = jiné ambice</a:t>
            </a:r>
            <a:endParaRPr lang="cs-CZ"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Věk</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b="1" dirty="0"/>
              <a:t>zařadit cizince do </a:t>
            </a:r>
            <a:r>
              <a:rPr lang="cs-CZ" b="1" dirty="0" smtClean="0"/>
              <a:t>ročníku odpovídajícího </a:t>
            </a:r>
            <a:r>
              <a:rPr lang="cs-CZ" b="1" dirty="0"/>
              <a:t>jeho věku. Roli zde hraje několik faktorů:</a:t>
            </a:r>
          </a:p>
          <a:p>
            <a:r>
              <a:rPr lang="cs-CZ" dirty="0"/>
              <a:t> </a:t>
            </a:r>
            <a:r>
              <a:rPr lang="cs-CZ" b="1" dirty="0"/>
              <a:t>sociální aspekt – žák nebo žákyně s OMJ se stejně </a:t>
            </a:r>
            <a:r>
              <a:rPr lang="cs-CZ" b="1" dirty="0" smtClean="0"/>
              <a:t>jako  </a:t>
            </a:r>
            <a:r>
              <a:rPr lang="cs-CZ" dirty="0" smtClean="0"/>
              <a:t>většina </a:t>
            </a:r>
            <a:r>
              <a:rPr lang="cs-CZ" dirty="0"/>
              <a:t>dětí bude nejlépe cítit mezi stejně starými </a:t>
            </a:r>
            <a:r>
              <a:rPr lang="cs-CZ" dirty="0" smtClean="0"/>
              <a:t>vrstevníky, </a:t>
            </a:r>
            <a:r>
              <a:rPr lang="pl-PL" dirty="0" smtClean="0"/>
              <a:t>a </a:t>
            </a:r>
            <a:r>
              <a:rPr lang="pl-PL" dirty="0"/>
              <a:t>to i v případě, že jim nerozumí</a:t>
            </a:r>
          </a:p>
          <a:p>
            <a:r>
              <a:rPr lang="cs-CZ" dirty="0"/>
              <a:t> </a:t>
            </a:r>
            <a:r>
              <a:rPr lang="cs-CZ" b="1" dirty="0"/>
              <a:t>emocionální aspekt – pobyt mezi mladšími </a:t>
            </a:r>
            <a:r>
              <a:rPr lang="cs-CZ" b="1" dirty="0" smtClean="0"/>
              <a:t>dětmi </a:t>
            </a:r>
            <a:r>
              <a:rPr lang="cs-CZ" dirty="0" smtClean="0"/>
              <a:t>může </a:t>
            </a:r>
            <a:r>
              <a:rPr lang="cs-CZ" dirty="0"/>
              <a:t>být velkou frustrací a spolu s jazykovou </a:t>
            </a:r>
            <a:r>
              <a:rPr lang="cs-CZ" dirty="0" smtClean="0"/>
              <a:t>bariérou mohou </a:t>
            </a:r>
            <a:r>
              <a:rPr lang="cs-CZ" dirty="0"/>
              <a:t>způsobit pasivitu, nebo naopak agresivní chování</a:t>
            </a:r>
          </a:p>
          <a:p>
            <a:r>
              <a:rPr lang="cs-CZ" dirty="0"/>
              <a:t> </a:t>
            </a:r>
            <a:r>
              <a:rPr lang="cs-CZ" b="1" dirty="0"/>
              <a:t>podnětné prostředí – výuka mezi vrstevníky je </a:t>
            </a:r>
            <a:r>
              <a:rPr lang="cs-CZ" b="1" dirty="0" smtClean="0"/>
              <a:t>pro </a:t>
            </a:r>
            <a:r>
              <a:rPr lang="cs-CZ" dirty="0" smtClean="0"/>
              <a:t>žáky </a:t>
            </a:r>
            <a:r>
              <a:rPr lang="cs-CZ" dirty="0"/>
              <a:t>s OMJ nepochybně podnětnější i přesto, že </a:t>
            </a:r>
            <a:r>
              <a:rPr lang="cs-CZ" dirty="0" smtClean="0"/>
              <a:t>výkladu úplně </a:t>
            </a:r>
            <a:r>
              <a:rPr lang="cs-CZ" dirty="0"/>
              <a:t>nerozumí</a:t>
            </a:r>
          </a:p>
          <a:p>
            <a:r>
              <a:rPr lang="cs-CZ" dirty="0"/>
              <a:t> </a:t>
            </a:r>
            <a:r>
              <a:rPr lang="cs-CZ" b="1" dirty="0"/>
              <a:t>ukončení povinné školní docházky </a:t>
            </a:r>
            <a:r>
              <a:rPr lang="cs-CZ" b="1" dirty="0" smtClean="0"/>
              <a:t>– </a:t>
            </a:r>
            <a:r>
              <a:rPr lang="cs-CZ" dirty="0" smtClean="0"/>
              <a:t>aby </a:t>
            </a:r>
            <a:r>
              <a:rPr lang="cs-CZ" dirty="0"/>
              <a:t>ukončili povinnou školní docházku nejpozději </a:t>
            </a:r>
            <a:r>
              <a:rPr lang="cs-CZ" dirty="0" smtClean="0"/>
              <a:t>v 17 </a:t>
            </a:r>
            <a:r>
              <a:rPr lang="cs-CZ" dirty="0"/>
              <a:t>letech; zařazením do nižších ročníků jim </a:t>
            </a:r>
            <a:r>
              <a:rPr lang="cs-CZ" dirty="0" smtClean="0"/>
              <a:t>neumožníte</a:t>
            </a:r>
            <a:r>
              <a:rPr lang="cs-CZ" b="1" dirty="0" smtClean="0"/>
              <a:t> ukončit </a:t>
            </a:r>
            <a:r>
              <a:rPr lang="cs-CZ" b="1" dirty="0"/>
              <a:t>základní vzdělání včas</a:t>
            </a:r>
          </a:p>
          <a:p>
            <a:pPr>
              <a:buNone/>
            </a:pP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výkon</a:t>
            </a:r>
            <a:endParaRPr lang="cs-CZ" dirty="0"/>
          </a:p>
        </p:txBody>
      </p:sp>
      <p:sp>
        <p:nvSpPr>
          <p:cNvPr id="3" name="Zástupný symbol pro obsah 2"/>
          <p:cNvSpPr>
            <a:spLocks noGrp="1"/>
          </p:cNvSpPr>
          <p:nvPr>
            <p:ph idx="1"/>
          </p:nvPr>
        </p:nvSpPr>
        <p:spPr/>
        <p:txBody>
          <a:bodyPr/>
          <a:lstStyle/>
          <a:p>
            <a:r>
              <a:rPr lang="cs-CZ" dirty="0" smtClean="0"/>
              <a:t>Vyrovnání stylu učení (paměťové učení) a obsahu</a:t>
            </a:r>
          </a:p>
          <a:p>
            <a:r>
              <a:rPr lang="cs-CZ" dirty="0" smtClean="0"/>
              <a:t>Potencionální </a:t>
            </a:r>
            <a:r>
              <a:rPr lang="cs-CZ" dirty="0" err="1" smtClean="0"/>
              <a:t>bilinguálnost</a:t>
            </a:r>
            <a:r>
              <a:rPr lang="cs-CZ" dirty="0" smtClean="0"/>
              <a:t> dětí </a:t>
            </a:r>
          </a:p>
          <a:p>
            <a:pPr lvl="1"/>
            <a:r>
              <a:rPr lang="cs-CZ" dirty="0" smtClean="0"/>
              <a:t>nároky na kognitivní procesy (překládání si – časově náročné) </a:t>
            </a:r>
          </a:p>
          <a:p>
            <a:pPr lvl="1"/>
            <a:r>
              <a:rPr lang="cs-CZ" dirty="0" smtClean="0"/>
              <a:t>Únava = únik k jiným činnostem = vyrušují – odesílány k diagnostice (rodiče nerozumí = obavy, další stres)</a:t>
            </a:r>
          </a:p>
          <a:p>
            <a:pPr lvl="1"/>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Migrace</a:t>
            </a:r>
            <a:endParaRPr lang="cs-CZ" dirty="0"/>
          </a:p>
        </p:txBody>
      </p:sp>
      <p:sp>
        <p:nvSpPr>
          <p:cNvPr id="3" name="Zástupný symbol pro obsah 2"/>
          <p:cNvSpPr>
            <a:spLocks noGrp="1"/>
          </p:cNvSpPr>
          <p:nvPr>
            <p:ph idx="1"/>
          </p:nvPr>
        </p:nvSpPr>
        <p:spPr/>
        <p:txBody>
          <a:bodyPr/>
          <a:lstStyle/>
          <a:p>
            <a:r>
              <a:rPr lang="cs-CZ" dirty="0" smtClean="0"/>
              <a:t>Celosvětový fenomén</a:t>
            </a:r>
          </a:p>
          <a:p>
            <a:r>
              <a:rPr lang="cs-CZ" dirty="0" smtClean="0"/>
              <a:t>Globalizační procesy (toky lidí, věcí, </a:t>
            </a:r>
            <a:r>
              <a:rPr lang="cs-CZ" dirty="0" err="1" smtClean="0"/>
              <a:t>ideí</a:t>
            </a:r>
            <a:r>
              <a:rPr lang="cs-CZ" dirty="0" smtClean="0"/>
              <a:t>, peněz)</a:t>
            </a:r>
          </a:p>
          <a:p>
            <a:r>
              <a:rPr lang="cs-CZ" dirty="0" smtClean="0"/>
              <a:t>Jedinci x rodiny</a:t>
            </a:r>
            <a:endParaRPr lang="cs-CZ" dirty="0"/>
          </a:p>
        </p:txBody>
      </p:sp>
    </p:spTree>
    <p:extLst>
      <p:ext uri="{BB962C8B-B14F-4D97-AF65-F5344CB8AC3E}">
        <p14:creationId xmlns:p14="http://schemas.microsoft.com/office/powerpoint/2010/main" val="4107074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dirty="0" smtClean="0"/>
              <a:t>Sociální vztahy = spolužáci</a:t>
            </a:r>
          </a:p>
        </p:txBody>
      </p:sp>
      <p:sp>
        <p:nvSpPr>
          <p:cNvPr id="18435" name="Rectangle 3"/>
          <p:cNvSpPr>
            <a:spLocks noGrp="1" noChangeArrowheads="1"/>
          </p:cNvSpPr>
          <p:nvPr>
            <p:ph type="body" idx="1"/>
          </p:nvPr>
        </p:nvSpPr>
        <p:spPr>
          <a:xfrm>
            <a:off x="457200" y="1268760"/>
            <a:ext cx="8229600" cy="5589240"/>
          </a:xfrm>
        </p:spPr>
        <p:txBody>
          <a:bodyPr>
            <a:normAutofit/>
          </a:bodyPr>
          <a:lstStyle/>
          <a:p>
            <a:pPr eaLnBrk="1" hangingPunct="1">
              <a:lnSpc>
                <a:spcPct val="80000"/>
              </a:lnSpc>
            </a:pPr>
            <a:r>
              <a:rPr lang="cs-CZ" sz="2800" dirty="0" smtClean="0"/>
              <a:t>Nový žák, s jinou kulturou</a:t>
            </a:r>
          </a:p>
          <a:p>
            <a:pPr>
              <a:lnSpc>
                <a:spcPct val="80000"/>
              </a:lnSpc>
            </a:pPr>
            <a:r>
              <a:rPr lang="cs-CZ" sz="2800" dirty="0" smtClean="0"/>
              <a:t>Zodpovědnost </a:t>
            </a:r>
            <a:r>
              <a:rPr lang="cs-CZ" sz="2800" b="1" dirty="0" smtClean="0"/>
              <a:t>metodika prevence primárně patologických jevů</a:t>
            </a:r>
          </a:p>
          <a:p>
            <a:pPr>
              <a:lnSpc>
                <a:spcPct val="80000"/>
              </a:lnSpc>
            </a:pPr>
            <a:r>
              <a:rPr lang="cs-CZ" sz="2800" dirty="0" smtClean="0"/>
              <a:t>Ustanovení patrona – žáka – který překlene </a:t>
            </a:r>
            <a:r>
              <a:rPr lang="cs-CZ" sz="2800" dirty="0" err="1" smtClean="0"/>
              <a:t>soc</a:t>
            </a:r>
            <a:r>
              <a:rPr lang="cs-CZ" sz="2800" dirty="0" smtClean="0"/>
              <a:t>. izolaci nového žáka cizince – výhody a nevýhody krajana – </a:t>
            </a:r>
            <a:r>
              <a:rPr lang="cs-CZ" sz="2800" dirty="0" err="1" smtClean="0"/>
              <a:t>marginalizace</a:t>
            </a:r>
            <a:r>
              <a:rPr lang="cs-CZ" sz="2800" dirty="0" smtClean="0"/>
              <a:t> x tlumočení</a:t>
            </a:r>
          </a:p>
          <a:p>
            <a:r>
              <a:rPr lang="cs-CZ" sz="2800" dirty="0" smtClean="0"/>
              <a:t>Zvládnout začlenění do třídy </a:t>
            </a:r>
          </a:p>
          <a:p>
            <a:pPr>
              <a:buNone/>
            </a:pPr>
            <a:r>
              <a:rPr lang="cs-CZ" sz="2800" dirty="0" smtClean="0"/>
              <a:t>         = otázka najít sám sebe ve vztahu k druhým (otázka </a:t>
            </a:r>
            <a:r>
              <a:rPr lang="cs-CZ" sz="2800" dirty="0" err="1" smtClean="0"/>
              <a:t>identitní</a:t>
            </a:r>
            <a:r>
              <a:rPr lang="cs-CZ" sz="2800" dirty="0" smtClean="0"/>
              <a:t>) </a:t>
            </a:r>
            <a:r>
              <a:rPr lang="cs-CZ" sz="2400" dirty="0" smtClean="0"/>
              <a:t>= </a:t>
            </a:r>
          </a:p>
          <a:p>
            <a:pPr>
              <a:buNone/>
            </a:pPr>
            <a:r>
              <a:rPr lang="cs-CZ" sz="2400" dirty="0" smtClean="0"/>
              <a:t>mladší děti lépe – komunikace činností </a:t>
            </a:r>
          </a:p>
          <a:p>
            <a:pPr>
              <a:buNone/>
            </a:pPr>
            <a:r>
              <a:rPr lang="cs-CZ" sz="2400" dirty="0" smtClean="0"/>
              <a:t>x starší děti – komunikace jazykem – R:</a:t>
            </a:r>
            <a:r>
              <a:rPr lang="cs-CZ" sz="1800" i="1" dirty="0" smtClean="0"/>
              <a:t>„Nejsme úplní lidé, jsme lidé druhé kategorie“</a:t>
            </a:r>
            <a:r>
              <a:rPr lang="cs-CZ" sz="2400" dirty="0" smtClean="0"/>
              <a:t> x U: „</a:t>
            </a:r>
            <a:r>
              <a:rPr lang="cs-CZ" sz="1800" i="1" dirty="0" smtClean="0"/>
              <a:t>Děti se vždy nějak domluví“</a:t>
            </a:r>
          </a:p>
          <a:p>
            <a:pPr eaLnBrk="1" hangingPunct="1">
              <a:lnSpc>
                <a:spcPct val="80000"/>
              </a:lnSpc>
            </a:pPr>
            <a:endParaRPr lang="cs-CZ" sz="2800" dirty="0" smtClean="0"/>
          </a:p>
          <a:p>
            <a:pPr eaLnBrk="1" hangingPunct="1">
              <a:lnSpc>
                <a:spcPct val="80000"/>
              </a:lnSpc>
            </a:pPr>
            <a:endParaRPr lang="cs-CZ"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vztahy = spolužáci</a:t>
            </a:r>
            <a:endParaRPr lang="cs-CZ" dirty="0"/>
          </a:p>
        </p:txBody>
      </p:sp>
      <p:sp>
        <p:nvSpPr>
          <p:cNvPr id="3" name="Zástupný symbol pro obsah 2"/>
          <p:cNvSpPr>
            <a:spLocks noGrp="1"/>
          </p:cNvSpPr>
          <p:nvPr>
            <p:ph idx="1"/>
          </p:nvPr>
        </p:nvSpPr>
        <p:spPr/>
        <p:txBody>
          <a:bodyPr/>
          <a:lstStyle/>
          <a:p>
            <a:pPr>
              <a:lnSpc>
                <a:spcPct val="80000"/>
              </a:lnSpc>
            </a:pPr>
            <a:r>
              <a:rPr lang="cs-CZ" sz="2800" b="1" dirty="0" smtClean="0"/>
              <a:t>Nebezpečí  </a:t>
            </a:r>
            <a:r>
              <a:rPr lang="cs-CZ" sz="2800" b="1" dirty="0" err="1" smtClean="0"/>
              <a:t>xenofóbie</a:t>
            </a:r>
            <a:r>
              <a:rPr lang="cs-CZ" sz="2800" b="1" dirty="0" smtClean="0"/>
              <a:t> a </a:t>
            </a:r>
            <a:r>
              <a:rPr lang="cs-CZ" sz="2800" b="1" dirty="0" err="1" smtClean="0"/>
              <a:t>a</a:t>
            </a:r>
            <a:r>
              <a:rPr lang="cs-CZ" sz="2800" b="1" dirty="0" smtClean="0"/>
              <a:t> šikany: </a:t>
            </a:r>
          </a:p>
          <a:p>
            <a:pPr lvl="1">
              <a:lnSpc>
                <a:spcPct val="80000"/>
              </a:lnSpc>
            </a:pPr>
            <a:r>
              <a:rPr lang="cs-CZ" sz="2400" b="1" dirty="0" smtClean="0"/>
              <a:t>Mladší</a:t>
            </a:r>
            <a:r>
              <a:rPr lang="cs-CZ" sz="2400" dirty="0" smtClean="0"/>
              <a:t> – </a:t>
            </a:r>
            <a:r>
              <a:rPr lang="cs-CZ" sz="2400" dirty="0" err="1" smtClean="0"/>
              <a:t>xenofóbní</a:t>
            </a:r>
            <a:r>
              <a:rPr lang="cs-CZ" sz="2400" dirty="0" smtClean="0"/>
              <a:t> názory</a:t>
            </a:r>
            <a:r>
              <a:rPr lang="cs-CZ" sz="2400" dirty="0" smtClean="0">
                <a:latin typeface="Arial" pitchFamily="34" charset="0"/>
              </a:rPr>
              <a:t>,</a:t>
            </a:r>
            <a:r>
              <a:rPr lang="cs-CZ" sz="2400" dirty="0" smtClean="0"/>
              <a:t> ale v kolektivu často spolužáka cizince jako cizince neregistrují</a:t>
            </a:r>
            <a:r>
              <a:rPr lang="cs-CZ" sz="2400" dirty="0" smtClean="0">
                <a:latin typeface="Arial" pitchFamily="34" charset="0"/>
              </a:rPr>
              <a:t>  </a:t>
            </a:r>
            <a:r>
              <a:rPr lang="cs-CZ" sz="2200" dirty="0" smtClean="0">
                <a:latin typeface="Arial" pitchFamily="34" charset="0"/>
              </a:rPr>
              <a:t>= důsledky v integraci Vietnamců</a:t>
            </a:r>
          </a:p>
          <a:p>
            <a:pPr lvl="1">
              <a:lnSpc>
                <a:spcPct val="80000"/>
              </a:lnSpc>
            </a:pPr>
            <a:r>
              <a:rPr lang="cs-CZ" sz="2400" dirty="0" smtClean="0">
                <a:latin typeface="Arial" pitchFamily="34" charset="0"/>
              </a:rPr>
              <a:t>x    </a:t>
            </a:r>
            <a:r>
              <a:rPr lang="cs-CZ" sz="2400" b="1" dirty="0" smtClean="0"/>
              <a:t>Starší</a:t>
            </a:r>
            <a:r>
              <a:rPr lang="cs-CZ" sz="2400" dirty="0" smtClean="0"/>
              <a:t> – vstřícní k jinakosti, více dívky</a:t>
            </a:r>
          </a:p>
          <a:p>
            <a:pPr>
              <a:lnSpc>
                <a:spcPct val="80000"/>
              </a:lnSpc>
            </a:pPr>
            <a:r>
              <a:rPr lang="cs-CZ" sz="2800" dirty="0" smtClean="0"/>
              <a:t>Kontaktní hypotéza </a:t>
            </a:r>
            <a:r>
              <a:rPr lang="cs-CZ" sz="2800" dirty="0" smtClean="0">
                <a:latin typeface="Arial" pitchFamily="34" charset="0"/>
              </a:rPr>
              <a:t>platí (</a:t>
            </a:r>
            <a:r>
              <a:rPr lang="cs-CZ" sz="2800" dirty="0" err="1" smtClean="0">
                <a:latin typeface="Arial" pitchFamily="34" charset="0"/>
              </a:rPr>
              <a:t>desegregace</a:t>
            </a:r>
            <a:r>
              <a:rPr lang="cs-CZ" sz="2800" dirty="0" smtClean="0">
                <a:latin typeface="Arial" pitchFamily="34" charset="0"/>
              </a:rPr>
              <a:t> USA)</a:t>
            </a:r>
          </a:p>
          <a:p>
            <a:pPr>
              <a:lnSpc>
                <a:spcPct val="80000"/>
              </a:lnSpc>
            </a:pPr>
            <a:r>
              <a:rPr lang="cs-CZ" sz="2800" dirty="0" smtClean="0"/>
              <a:t>Obecně velká </a:t>
            </a:r>
            <a:r>
              <a:rPr lang="cs-CZ" sz="2800" b="1" dirty="0" smtClean="0"/>
              <a:t>zvědavost </a:t>
            </a:r>
            <a:r>
              <a:rPr lang="cs-CZ" sz="2800" dirty="0" smtClean="0"/>
              <a:t>k jinému v období puberty- </a:t>
            </a:r>
          </a:p>
          <a:p>
            <a:pPr>
              <a:lnSpc>
                <a:spcPct val="80000"/>
              </a:lnSpc>
            </a:pPr>
            <a:r>
              <a:rPr lang="cs-CZ" sz="2800" b="1" dirty="0" smtClean="0"/>
              <a:t>kolize v důsledku chyb v komunikaci</a:t>
            </a:r>
            <a:r>
              <a:rPr lang="cs-CZ" sz="2800" dirty="0" smtClean="0">
                <a:latin typeface="Arial" pitchFamily="34" charset="0"/>
              </a:rPr>
              <a:t>, nízké sociální inteligenci, šikana z důvodu jinakosti až druhotná záležitost</a:t>
            </a:r>
          </a:p>
          <a:p>
            <a:pPr>
              <a:lnSpc>
                <a:spcPct val="80000"/>
              </a:lnSpc>
            </a:pPr>
            <a:r>
              <a:rPr lang="cs-CZ" sz="2800" dirty="0" smtClean="0"/>
              <a:t> Projevy xenofobie často mezi dětmi imigrantů (Vietnam x </a:t>
            </a:r>
            <a:r>
              <a:rPr lang="cs-CZ" sz="2800" dirty="0" err="1" smtClean="0"/>
              <a:t>Čečna</a:t>
            </a:r>
            <a:r>
              <a:rPr lang="cs-CZ" sz="2800" dirty="0" smtClean="0"/>
              <a:t>)</a:t>
            </a:r>
          </a:p>
          <a:p>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r>
              <a:rPr lang="cs-CZ" dirty="0"/>
              <a:t>Vrstevnické </a:t>
            </a:r>
            <a:r>
              <a:rPr lang="cs-CZ" dirty="0" smtClean="0"/>
              <a:t>skupiny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Ne/přijetí</a:t>
            </a:r>
          </a:p>
          <a:p>
            <a:r>
              <a:rPr lang="cs-CZ" dirty="0" smtClean="0"/>
              <a:t>Lišková: Mluví jako Češka</a:t>
            </a:r>
          </a:p>
          <a:p>
            <a:pPr marL="342900" lvl="2" indent="-342900"/>
            <a:r>
              <a:rPr lang="cs-CZ" sz="3000" dirty="0" smtClean="0"/>
              <a:t>Postoje Cizinců: Nepřipustit rozdíly = Morální </a:t>
            </a:r>
            <a:r>
              <a:rPr lang="cs-CZ" sz="3000" dirty="0"/>
              <a:t>dilema být </a:t>
            </a:r>
            <a:r>
              <a:rPr lang="cs-CZ" sz="3000" dirty="0" smtClean="0"/>
              <a:t>jiný + stigma stereotypu = nebouří se</a:t>
            </a:r>
            <a:endParaRPr lang="cs-CZ" sz="3000" dirty="0"/>
          </a:p>
          <a:p>
            <a:pPr lvl="2"/>
            <a:r>
              <a:rPr lang="cs-CZ" dirty="0" smtClean="0"/>
              <a:t>X když ano - identifikace s úspěchem = mnohem lepší než Č</a:t>
            </a:r>
          </a:p>
          <a:p>
            <a:pPr lvl="2"/>
            <a:r>
              <a:rPr lang="cs-CZ" dirty="0" smtClean="0"/>
              <a:t>X když „usvědčeni“ = to je minulost, jiný prostor</a:t>
            </a:r>
          </a:p>
          <a:p>
            <a:pPr lvl="2"/>
            <a:r>
              <a:rPr lang="cs-CZ" dirty="0" smtClean="0"/>
              <a:t>Mezi sebou jsme jiní x ale ne mezi vámi</a:t>
            </a:r>
          </a:p>
          <a:p>
            <a:r>
              <a:rPr lang="cs-CZ" sz="3000" dirty="0" smtClean="0"/>
              <a:t>Postoje českých dětí: </a:t>
            </a:r>
            <a:r>
              <a:rPr lang="cs-CZ" sz="3000" dirty="0" err="1" smtClean="0"/>
              <a:t>Expertství</a:t>
            </a:r>
            <a:r>
              <a:rPr lang="cs-CZ" sz="3000" dirty="0" smtClean="0"/>
              <a:t> na cizince</a:t>
            </a:r>
          </a:p>
          <a:p>
            <a:pPr lvl="2"/>
            <a:r>
              <a:rPr lang="cs-CZ" dirty="0" smtClean="0"/>
              <a:t>Nerovnost: Vyloučení = jazyk, Koncept úlev, nepřípadnost rovnosti (potvora </a:t>
            </a:r>
            <a:r>
              <a:rPr lang="cs-CZ" dirty="0"/>
              <a:t>jedna)</a:t>
            </a:r>
          </a:p>
          <a:p>
            <a:pPr lvl="2"/>
            <a:r>
              <a:rPr lang="cs-CZ" dirty="0" smtClean="0"/>
              <a:t>Identifikace jiného: dobrý x špatný (s.63)</a:t>
            </a:r>
          </a:p>
          <a:p>
            <a:pPr lvl="2"/>
            <a:r>
              <a:rPr lang="cs-CZ" dirty="0" smtClean="0"/>
              <a:t>Identifikace sebe jako ne -rasisty</a:t>
            </a:r>
            <a:endParaRPr lang="cs-CZ" dirty="0"/>
          </a:p>
          <a:p>
            <a:pPr marL="0" indent="0">
              <a:buNone/>
            </a:pPr>
            <a:r>
              <a:rPr lang="cs-CZ" dirty="0" smtClean="0"/>
              <a:t>=) </a:t>
            </a:r>
            <a:r>
              <a:rPr lang="cs-CZ" dirty="0" err="1" smtClean="0"/>
              <a:t>Rejchová</a:t>
            </a:r>
            <a:r>
              <a:rPr lang="cs-CZ" dirty="0" smtClean="0"/>
              <a:t> = identifikace s vrstevníky - pařit</a:t>
            </a:r>
            <a:endParaRPr lang="cs-CZ" dirty="0"/>
          </a:p>
        </p:txBody>
      </p:sp>
    </p:spTree>
    <p:extLst>
      <p:ext uri="{BB962C8B-B14F-4D97-AF65-F5344CB8AC3E}">
        <p14:creationId xmlns:p14="http://schemas.microsoft.com/office/powerpoint/2010/main" val="93935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cs-CZ" smtClean="0"/>
              <a:t>Pozice dětí</a:t>
            </a:r>
          </a:p>
        </p:txBody>
      </p:sp>
      <p:sp>
        <p:nvSpPr>
          <p:cNvPr id="19459" name="Zástupný symbol pro obsah 2"/>
          <p:cNvSpPr>
            <a:spLocks noGrp="1"/>
          </p:cNvSpPr>
          <p:nvPr>
            <p:ph idx="1"/>
          </p:nvPr>
        </p:nvSpPr>
        <p:spPr/>
        <p:txBody>
          <a:bodyPr>
            <a:normAutofit lnSpcReduction="10000"/>
          </a:bodyPr>
          <a:lstStyle/>
          <a:p>
            <a:pPr marL="457200" indent="-457200" eaLnBrk="1" hangingPunct="1">
              <a:lnSpc>
                <a:spcPct val="60000"/>
              </a:lnSpc>
            </a:pPr>
            <a:r>
              <a:rPr lang="cs-CZ" sz="3000" b="1" dirty="0" smtClean="0"/>
              <a:t>Dle vnitřní motivace a věku</a:t>
            </a:r>
          </a:p>
          <a:p>
            <a:pPr marL="457200" indent="-457200" eaLnBrk="1" hangingPunct="1">
              <a:lnSpc>
                <a:spcPct val="60000"/>
              </a:lnSpc>
            </a:pPr>
            <a:r>
              <a:rPr lang="cs-CZ" sz="3000" dirty="0" smtClean="0"/>
              <a:t>Tři pozice:  škola x rodina x vrstevníci</a:t>
            </a:r>
          </a:p>
          <a:p>
            <a:pPr marL="457200" indent="-457200" eaLnBrk="1" hangingPunct="1">
              <a:lnSpc>
                <a:spcPct val="60000"/>
              </a:lnSpc>
            </a:pPr>
            <a:r>
              <a:rPr lang="cs-CZ" sz="3000" dirty="0" smtClean="0"/>
              <a:t>Dvě strategie </a:t>
            </a:r>
          </a:p>
          <a:p>
            <a:pPr marL="457200" indent="-457200" eaLnBrk="1" hangingPunct="1">
              <a:lnSpc>
                <a:spcPct val="60000"/>
              </a:lnSpc>
              <a:buFont typeface="Wingdings" pitchFamily="2" charset="2"/>
              <a:buAutoNum type="arabicPeriod"/>
            </a:pPr>
            <a:r>
              <a:rPr lang="cs-CZ" sz="3000" dirty="0" smtClean="0"/>
              <a:t>Integrovat se</a:t>
            </a:r>
          </a:p>
          <a:p>
            <a:pPr marL="457200" indent="-457200" eaLnBrk="1" hangingPunct="1">
              <a:lnSpc>
                <a:spcPct val="60000"/>
              </a:lnSpc>
              <a:buFont typeface="Wingdings" pitchFamily="2" charset="2"/>
              <a:buAutoNum type="arabicPeriod"/>
            </a:pPr>
            <a:r>
              <a:rPr lang="cs-CZ" sz="3000" dirty="0" smtClean="0"/>
              <a:t>Izolovat se</a:t>
            </a:r>
          </a:p>
          <a:p>
            <a:pPr marL="457200" indent="-457200" eaLnBrk="1" hangingPunct="1">
              <a:lnSpc>
                <a:spcPct val="60000"/>
              </a:lnSpc>
              <a:buFontTx/>
              <a:buChar char="-"/>
            </a:pPr>
            <a:r>
              <a:rPr lang="cs-CZ" sz="3000" dirty="0" smtClean="0"/>
              <a:t>v závislosti na názoru rodiny a sociálním přijetí</a:t>
            </a:r>
          </a:p>
          <a:p>
            <a:pPr marL="457200" indent="-457200" eaLnBrk="1" hangingPunct="1">
              <a:lnSpc>
                <a:spcPct val="60000"/>
              </a:lnSpc>
              <a:buFontTx/>
              <a:buNone/>
            </a:pPr>
            <a:r>
              <a:rPr lang="cs-CZ" sz="3000" dirty="0" smtClean="0"/>
              <a:t>Důsledky: 1. preference české kultury, negace výchozí</a:t>
            </a:r>
          </a:p>
          <a:p>
            <a:pPr marL="457200" indent="-457200" eaLnBrk="1" hangingPunct="1">
              <a:lnSpc>
                <a:spcPct val="60000"/>
              </a:lnSpc>
              <a:buFontTx/>
              <a:buNone/>
            </a:pPr>
            <a:r>
              <a:rPr lang="cs-CZ" sz="3000" dirty="0" smtClean="0"/>
              <a:t>                   2. neschopnost komunikace, </a:t>
            </a:r>
            <a:r>
              <a:rPr lang="cs-CZ" sz="3000" dirty="0" smtClean="0">
                <a:latin typeface="Arial" pitchFamily="34" charset="0"/>
              </a:rPr>
              <a:t>nevybudování si </a:t>
            </a:r>
            <a:r>
              <a:rPr lang="cs-CZ" sz="3000" dirty="0" smtClean="0"/>
              <a:t>vazeb, omezení vazeb jen na rodinu (</a:t>
            </a:r>
            <a:r>
              <a:rPr lang="cs-CZ" sz="1700" dirty="0" smtClean="0"/>
              <a:t>popřípadě uzavírání v rámci výchozí skupiny</a:t>
            </a:r>
            <a:r>
              <a:rPr lang="cs-CZ" sz="3000" dirty="0" smtClean="0"/>
              <a:t>)</a:t>
            </a:r>
          </a:p>
          <a:p>
            <a:pPr marL="457200" indent="-457200" eaLnBrk="1" hangingPunct="1">
              <a:lnSpc>
                <a:spcPct val="60000"/>
              </a:lnSpc>
              <a:buFontTx/>
              <a:buNone/>
            </a:pPr>
            <a:r>
              <a:rPr lang="cs-CZ" sz="3000" dirty="0" smtClean="0"/>
              <a:t>Děti třetí kultury</a:t>
            </a:r>
            <a:r>
              <a:rPr lang="cs-CZ" sz="3000" dirty="0" smtClean="0">
                <a:latin typeface="Arial" pitchFamily="34" charset="0"/>
              </a:rPr>
              <a:t> = v</a:t>
            </a:r>
            <a:r>
              <a:rPr lang="cs-CZ" sz="3000" dirty="0" smtClean="0"/>
              <a:t>ykořeněnost</a:t>
            </a:r>
            <a:endParaRPr lang="cs-CZ" sz="3000" dirty="0" smtClean="0">
              <a:latin typeface="Arial" pitchFamily="34" charset="0"/>
            </a:endParaRPr>
          </a:p>
          <a:p>
            <a:pPr marL="457200" indent="-457200" eaLnBrk="1" hangingPunct="1">
              <a:lnSpc>
                <a:spcPct val="60000"/>
              </a:lnSpc>
              <a:buFontTx/>
              <a:buNone/>
            </a:pPr>
            <a:r>
              <a:rPr lang="cs-CZ" sz="3000" dirty="0" smtClean="0">
                <a:latin typeface="Arial" pitchFamily="34" charset="0"/>
              </a:rPr>
              <a:t>Vazba na komunitu = izolace</a:t>
            </a:r>
          </a:p>
          <a:p>
            <a:pPr marL="457200" indent="-457200" eaLnBrk="1" hangingPunct="1">
              <a:lnSpc>
                <a:spcPct val="60000"/>
              </a:lnSpc>
              <a:buFontTx/>
              <a:buNone/>
            </a:pPr>
            <a:r>
              <a:rPr lang="cs-CZ" sz="3000" dirty="0" smtClean="0">
                <a:latin typeface="Arial" pitchFamily="34" charset="0"/>
              </a:rPr>
              <a:t>Integrace/asimilace</a:t>
            </a:r>
          </a:p>
          <a:p>
            <a:pPr marL="457200" indent="-457200" eaLnBrk="1" hangingPunct="1">
              <a:lnSpc>
                <a:spcPct val="80000"/>
              </a:lnSpc>
            </a:pPr>
            <a:endParaRPr lang="cs-CZ" sz="3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cs-CZ" smtClean="0"/>
              <a:t>Postoje rodičů</a:t>
            </a:r>
          </a:p>
        </p:txBody>
      </p:sp>
      <p:sp>
        <p:nvSpPr>
          <p:cNvPr id="20483" name="Zástupný symbol pro obsah 2"/>
          <p:cNvSpPr>
            <a:spLocks noGrp="1"/>
          </p:cNvSpPr>
          <p:nvPr>
            <p:ph idx="1"/>
          </p:nvPr>
        </p:nvSpPr>
        <p:spPr/>
        <p:txBody>
          <a:bodyPr>
            <a:normAutofit fontScale="70000" lnSpcReduction="20000"/>
          </a:bodyPr>
          <a:lstStyle/>
          <a:p>
            <a:pPr eaLnBrk="1" hangingPunct="1"/>
            <a:r>
              <a:rPr lang="cs-CZ" dirty="0" smtClean="0"/>
              <a:t>Ti největší tíhu migrace</a:t>
            </a:r>
            <a:r>
              <a:rPr lang="cs-CZ" dirty="0" smtClean="0">
                <a:latin typeface="Arial" pitchFamily="34" charset="0"/>
              </a:rPr>
              <a:t> – zajistit existenci x desorientace x izolace</a:t>
            </a:r>
          </a:p>
          <a:p>
            <a:pPr eaLnBrk="1" hangingPunct="1"/>
            <a:r>
              <a:rPr lang="cs-CZ" dirty="0" smtClean="0"/>
              <a:t>Ztráta  jistot – děti budoucnost – </a:t>
            </a:r>
            <a:r>
              <a:rPr lang="cs-CZ" b="1" dirty="0" smtClean="0"/>
              <a:t>zesílení vazby na ně</a:t>
            </a:r>
          </a:p>
          <a:p>
            <a:pPr eaLnBrk="1" hangingPunct="1"/>
            <a:r>
              <a:rPr lang="cs-CZ" b="1" dirty="0" smtClean="0"/>
              <a:t>Kulturní reprodukce </a:t>
            </a:r>
            <a:r>
              <a:rPr lang="cs-CZ" dirty="0" smtClean="0"/>
              <a:t>– svoje školy</a:t>
            </a:r>
          </a:p>
          <a:p>
            <a:pPr eaLnBrk="1" hangingPunct="1"/>
            <a:r>
              <a:rPr lang="cs-CZ" dirty="0" smtClean="0"/>
              <a:t>Tlak na dítě a školu – víra v </a:t>
            </a:r>
            <a:r>
              <a:rPr lang="cs-CZ" b="1" dirty="0" smtClean="0"/>
              <a:t>původní sociální reprodukci </a:t>
            </a:r>
            <a:r>
              <a:rPr lang="cs-CZ" dirty="0" smtClean="0"/>
              <a:t>(Oleg)</a:t>
            </a:r>
          </a:p>
          <a:p>
            <a:pPr eaLnBrk="1" hangingPunct="1"/>
            <a:r>
              <a:rPr lang="cs-CZ" dirty="0" smtClean="0"/>
              <a:t>Pocity </a:t>
            </a:r>
            <a:r>
              <a:rPr lang="cs-CZ" b="1" dirty="0" smtClean="0"/>
              <a:t>handicapu</a:t>
            </a:r>
            <a:r>
              <a:rPr lang="cs-CZ" dirty="0" smtClean="0"/>
              <a:t>, nerovný přístup v důsledku jazyka, nepřítomnosti zázemí = babičky, kvůli ekonomickým možnostem</a:t>
            </a:r>
          </a:p>
          <a:p>
            <a:pPr eaLnBrk="1" hangingPunct="1"/>
            <a:r>
              <a:rPr lang="cs-CZ" dirty="0" smtClean="0"/>
              <a:t>Neschopnost pomoci – </a:t>
            </a:r>
            <a:r>
              <a:rPr lang="cs-CZ" b="1" dirty="0" smtClean="0"/>
              <a:t>rezignace</a:t>
            </a:r>
            <a:r>
              <a:rPr lang="cs-CZ" dirty="0" smtClean="0"/>
              <a:t>, </a:t>
            </a:r>
            <a:r>
              <a:rPr lang="cs-CZ" dirty="0" smtClean="0">
                <a:solidFill>
                  <a:srgbClr val="FF0000"/>
                </a:solidFill>
              </a:rPr>
              <a:t>vyvinování </a:t>
            </a:r>
            <a:r>
              <a:rPr lang="cs-CZ" dirty="0" smtClean="0">
                <a:solidFill>
                  <a:srgbClr val="FF0000"/>
                </a:solidFill>
              </a:rPr>
              <a:t>dětí</a:t>
            </a:r>
            <a:endParaRPr lang="cs-CZ" dirty="0" smtClean="0"/>
          </a:p>
          <a:p>
            <a:pPr eaLnBrk="1" hangingPunct="1"/>
            <a:r>
              <a:rPr lang="cs-CZ" dirty="0" smtClean="0"/>
              <a:t>Přenechání kompetencí druhým</a:t>
            </a:r>
          </a:p>
          <a:p>
            <a:pPr eaLnBrk="1" hangingPunct="1"/>
            <a:r>
              <a:rPr lang="cs-CZ" dirty="0" smtClean="0"/>
              <a:t>Spoléhání a tlak na dítě</a:t>
            </a:r>
          </a:p>
          <a:p>
            <a:pPr eaLnBrk="1" hangingPunct="1"/>
            <a:r>
              <a:rPr lang="cs-CZ" dirty="0" smtClean="0"/>
              <a:t>Škola nástroj integrace i pro ně</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cs-CZ" sz="4000" smtClean="0"/>
              <a:t>Pomoc dětem s přípravou</a:t>
            </a:r>
            <a:endParaRPr lang="cs-CZ" sz="4000" smtClean="0">
              <a:latin typeface="Arial" pitchFamily="34" charset="0"/>
            </a:endParaRPr>
          </a:p>
        </p:txBody>
      </p:sp>
      <p:sp>
        <p:nvSpPr>
          <p:cNvPr id="22531" name="Rectangle 3"/>
          <p:cNvSpPr>
            <a:spLocks noGrp="1"/>
          </p:cNvSpPr>
          <p:nvPr>
            <p:ph type="body" idx="1"/>
          </p:nvPr>
        </p:nvSpPr>
        <p:spPr/>
        <p:txBody>
          <a:bodyPr/>
          <a:lstStyle/>
          <a:p>
            <a:pPr marL="609600" indent="-609600" eaLnBrk="1" hangingPunct="1">
              <a:lnSpc>
                <a:spcPct val="70000"/>
              </a:lnSpc>
              <a:buFont typeface="Wingdings" pitchFamily="2" charset="2"/>
              <a:buAutoNum type="arabicPeriod"/>
            </a:pPr>
            <a:r>
              <a:rPr lang="cs-CZ" sz="2800" smtClean="0"/>
              <a:t>Doučovatelé</a:t>
            </a:r>
          </a:p>
          <a:p>
            <a:pPr marL="609600" indent="-609600" eaLnBrk="1" hangingPunct="1">
              <a:lnSpc>
                <a:spcPct val="70000"/>
              </a:lnSpc>
              <a:buFont typeface="Wingdings" pitchFamily="2" charset="2"/>
              <a:buAutoNum type="arabicPeriod"/>
            </a:pPr>
            <a:r>
              <a:rPr lang="cs-CZ" sz="2800" smtClean="0"/>
              <a:t>Příprava v mateřském jazyce</a:t>
            </a:r>
          </a:p>
          <a:p>
            <a:pPr marL="609600" indent="-609600" eaLnBrk="1" hangingPunct="1">
              <a:lnSpc>
                <a:spcPct val="70000"/>
              </a:lnSpc>
              <a:buFont typeface="Wingdings" pitchFamily="2" charset="2"/>
              <a:buAutoNum type="arabicPeriod"/>
            </a:pPr>
            <a:r>
              <a:rPr lang="cs-CZ" sz="2800" smtClean="0"/>
              <a:t>Materiální zajištění</a:t>
            </a:r>
          </a:p>
          <a:p>
            <a:pPr marL="609600" indent="-609600" eaLnBrk="1" hangingPunct="1">
              <a:lnSpc>
                <a:spcPct val="70000"/>
              </a:lnSpc>
              <a:buFont typeface="Wingdings" pitchFamily="2" charset="2"/>
              <a:buAutoNum type="arabicPeriod"/>
            </a:pPr>
            <a:r>
              <a:rPr lang="cs-CZ" sz="2800" smtClean="0"/>
              <a:t>Změna školy</a:t>
            </a:r>
          </a:p>
          <a:p>
            <a:pPr marL="609600" indent="-609600" eaLnBrk="1" hangingPunct="1">
              <a:lnSpc>
                <a:spcPct val="70000"/>
              </a:lnSpc>
              <a:buFont typeface="Wingdings" pitchFamily="2" charset="2"/>
              <a:buAutoNum type="arabicPeriod"/>
            </a:pPr>
            <a:r>
              <a:rPr lang="cs-CZ" sz="2800" smtClean="0"/>
              <a:t>Žádná</a:t>
            </a:r>
          </a:p>
          <a:p>
            <a:pPr marL="609600" indent="-609600" eaLnBrk="1" hangingPunct="1">
              <a:lnSpc>
                <a:spcPct val="80000"/>
              </a:lnSpc>
            </a:pPr>
            <a:endParaRPr lang="cs-CZ" sz="2800" smtClean="0"/>
          </a:p>
          <a:p>
            <a:pPr marL="609600" indent="-609600" eaLnBrk="1" hangingPunct="1"/>
            <a:endParaRPr lang="cs-CZ"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Titěrová</a:t>
            </a:r>
            <a:r>
              <a:rPr lang="cs-CZ" dirty="0" smtClean="0"/>
              <a:t>, K. : Začleňování žáků – cizinců do českých škol. Dostupné z: </a:t>
            </a:r>
            <a:r>
              <a:rPr lang="cs-CZ" dirty="0" smtClean="0">
                <a:hlinkClick r:id="rId2"/>
              </a:rPr>
              <a:t>http://clanky.rvp.cz/wp-content/upload/prilohy/11085/zaclenovani_zaku_cizincu_do_ceskych_skol.pdf</a:t>
            </a:r>
            <a:endParaRPr lang="cs-CZ" dirty="0" smtClean="0"/>
          </a:p>
          <a:p>
            <a:r>
              <a:rPr lang="fi-FI" dirty="0" smtClean="0"/>
              <a:t>Launikari</a:t>
            </a:r>
            <a:r>
              <a:rPr lang="cs-CZ" dirty="0" smtClean="0"/>
              <a:t>, M.;</a:t>
            </a:r>
            <a:r>
              <a:rPr lang="fi-FI" dirty="0" smtClean="0"/>
              <a:t> Puukari</a:t>
            </a:r>
            <a:r>
              <a:rPr lang="cs-CZ" dirty="0" smtClean="0"/>
              <a:t>, S. (2009): Multikulturní poradenství. Dostupné z: </a:t>
            </a:r>
            <a:r>
              <a:rPr lang="cs-CZ" dirty="0" smtClean="0">
                <a:hlinkClick r:id="rId3"/>
              </a:rPr>
              <a:t>http://www.</a:t>
            </a:r>
            <a:r>
              <a:rPr lang="cs-CZ" dirty="0" err="1" smtClean="0">
                <a:hlinkClick r:id="rId3"/>
              </a:rPr>
              <a:t>google.cz</a:t>
            </a:r>
            <a:r>
              <a:rPr lang="cs-CZ" dirty="0" smtClean="0">
                <a:hlinkClick r:id="rId3"/>
              </a:rPr>
              <a:t>/</a:t>
            </a:r>
            <a:r>
              <a:rPr lang="cs-CZ" dirty="0" err="1" smtClean="0">
                <a:hlinkClick r:id="rId3"/>
              </a:rPr>
              <a:t>search</a:t>
            </a:r>
            <a:r>
              <a:rPr lang="cs-CZ" dirty="0" smtClean="0">
                <a:hlinkClick r:id="rId3"/>
              </a:rPr>
              <a:t>?q=</a:t>
            </a:r>
            <a:r>
              <a:rPr lang="cs-CZ" dirty="0" err="1" smtClean="0">
                <a:hlinkClick r:id="rId3"/>
              </a:rPr>
              <a:t>Multikulturn</a:t>
            </a:r>
            <a:r>
              <a:rPr lang="cs-CZ" dirty="0" smtClean="0">
                <a:hlinkClick r:id="rId3"/>
              </a:rPr>
              <a:t>%C3%AD+</a:t>
            </a:r>
            <a:r>
              <a:rPr lang="cs-CZ" dirty="0" err="1" smtClean="0">
                <a:hlinkClick r:id="rId3"/>
              </a:rPr>
              <a:t>poradenstv</a:t>
            </a:r>
            <a:r>
              <a:rPr lang="cs-CZ" dirty="0" smtClean="0">
                <a:hlinkClick r:id="rId3"/>
              </a:rPr>
              <a:t>%C3%AD&amp;</a:t>
            </a:r>
            <a:r>
              <a:rPr lang="cs-CZ" dirty="0" err="1" smtClean="0">
                <a:hlinkClick r:id="rId3"/>
              </a:rPr>
              <a:t>ie</a:t>
            </a:r>
            <a:r>
              <a:rPr lang="cs-CZ" dirty="0" smtClean="0">
                <a:hlinkClick r:id="rId3"/>
              </a:rPr>
              <a:t>=</a:t>
            </a:r>
            <a:r>
              <a:rPr lang="cs-CZ" dirty="0" err="1" smtClean="0">
                <a:hlinkClick r:id="rId3"/>
              </a:rPr>
              <a:t>utf</a:t>
            </a:r>
            <a:r>
              <a:rPr lang="cs-CZ" dirty="0" smtClean="0">
                <a:hlinkClick r:id="rId3"/>
              </a:rPr>
              <a:t>-8&amp;</a:t>
            </a:r>
            <a:r>
              <a:rPr lang="cs-CZ" dirty="0" err="1" smtClean="0">
                <a:hlinkClick r:id="rId3"/>
              </a:rPr>
              <a:t>oe</a:t>
            </a:r>
            <a:r>
              <a:rPr lang="cs-CZ" dirty="0" smtClean="0">
                <a:hlinkClick r:id="rId3"/>
              </a:rPr>
              <a:t>=</a:t>
            </a:r>
            <a:r>
              <a:rPr lang="cs-CZ" dirty="0" err="1" smtClean="0">
                <a:hlinkClick r:id="rId3"/>
              </a:rPr>
              <a:t>utf</a:t>
            </a:r>
            <a:r>
              <a:rPr lang="cs-CZ" dirty="0" smtClean="0">
                <a:hlinkClick r:id="rId3"/>
              </a:rPr>
              <a:t>-8&amp;</a:t>
            </a:r>
            <a:r>
              <a:rPr lang="cs-CZ" dirty="0" err="1" smtClean="0">
                <a:hlinkClick r:id="rId3"/>
              </a:rPr>
              <a:t>aq</a:t>
            </a:r>
            <a:r>
              <a:rPr lang="cs-CZ" dirty="0" smtClean="0">
                <a:hlinkClick r:id="rId3"/>
              </a:rPr>
              <a:t>=t&amp;</a:t>
            </a:r>
            <a:r>
              <a:rPr lang="cs-CZ" dirty="0" err="1" smtClean="0">
                <a:hlinkClick r:id="rId3"/>
              </a:rPr>
              <a:t>rls</a:t>
            </a:r>
            <a:r>
              <a:rPr lang="cs-CZ" dirty="0" smtClean="0">
                <a:hlinkClick r:id="rId3"/>
              </a:rPr>
              <a:t>=</a:t>
            </a:r>
            <a:r>
              <a:rPr lang="cs-CZ" dirty="0" err="1" smtClean="0">
                <a:hlinkClick r:id="rId3"/>
              </a:rPr>
              <a:t>org.mozilla</a:t>
            </a:r>
            <a:r>
              <a:rPr lang="cs-CZ" dirty="0" smtClean="0">
                <a:hlinkClick r:id="rId3"/>
              </a:rPr>
              <a:t>:</a:t>
            </a:r>
            <a:r>
              <a:rPr lang="cs-CZ" dirty="0" err="1" smtClean="0">
                <a:hlinkClick r:id="rId3"/>
              </a:rPr>
              <a:t>cs</a:t>
            </a:r>
            <a:r>
              <a:rPr lang="cs-CZ" dirty="0" smtClean="0">
                <a:hlinkClick r:id="rId3"/>
              </a:rPr>
              <a:t>:</a:t>
            </a:r>
            <a:r>
              <a:rPr lang="cs-CZ" dirty="0" err="1" smtClean="0">
                <a:hlinkClick r:id="rId3"/>
              </a:rPr>
              <a:t>official</a:t>
            </a:r>
            <a:r>
              <a:rPr lang="cs-CZ" dirty="0" smtClean="0">
                <a:hlinkClick r:id="rId3"/>
              </a:rPr>
              <a:t>&amp;</a:t>
            </a:r>
            <a:r>
              <a:rPr lang="cs-CZ" dirty="0" err="1" smtClean="0">
                <a:hlinkClick r:id="rId3"/>
              </a:rPr>
              <a:t>client</a:t>
            </a:r>
            <a:r>
              <a:rPr lang="cs-CZ" dirty="0" smtClean="0">
                <a:hlinkClick r:id="rId3"/>
              </a:rPr>
              <a:t>=</a:t>
            </a:r>
            <a:r>
              <a:rPr lang="cs-CZ" dirty="0" err="1" smtClean="0">
                <a:hlinkClick r:id="rId3"/>
              </a:rPr>
              <a:t>firefox</a:t>
            </a:r>
            <a:r>
              <a:rPr lang="cs-CZ" dirty="0" smtClean="0">
                <a:hlinkClick r:id="rId3"/>
              </a:rPr>
              <a:t>-a</a:t>
            </a:r>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migrací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Pracovní migrace</a:t>
            </a:r>
          </a:p>
          <a:p>
            <a:r>
              <a:rPr lang="cs-CZ" dirty="0" smtClean="0"/>
              <a:t>Slučování rodin – trvalé usazení</a:t>
            </a:r>
          </a:p>
          <a:p>
            <a:r>
              <a:rPr lang="cs-CZ" dirty="0" smtClean="0"/>
              <a:t>Azyl</a:t>
            </a:r>
          </a:p>
          <a:p>
            <a:r>
              <a:rPr lang="cs-CZ" dirty="0" err="1" smtClean="0"/>
              <a:t>Expats</a:t>
            </a:r>
            <a:r>
              <a:rPr lang="cs-CZ" dirty="0" smtClean="0"/>
              <a:t> </a:t>
            </a:r>
          </a:p>
          <a:p>
            <a:r>
              <a:rPr lang="cs-CZ" dirty="0" err="1" smtClean="0"/>
              <a:t>Lifestyle</a:t>
            </a:r>
            <a:endParaRPr lang="cs-CZ" dirty="0" smtClean="0"/>
          </a:p>
          <a:p>
            <a:r>
              <a:rPr lang="cs-CZ" dirty="0" smtClean="0"/>
              <a:t>Studentská migrace</a:t>
            </a:r>
            <a:endParaRPr lang="cs-CZ" dirty="0"/>
          </a:p>
          <a:p>
            <a:pPr marL="0" indent="0">
              <a:buNone/>
            </a:pPr>
            <a:endParaRPr lang="cs-CZ" dirty="0" smtClean="0"/>
          </a:p>
          <a:p>
            <a:pPr>
              <a:buNone/>
            </a:pPr>
            <a:endParaRPr lang="cs-CZ" dirty="0" smtClean="0"/>
          </a:p>
          <a:p>
            <a:pPr>
              <a:buNone/>
            </a:pPr>
            <a:r>
              <a:rPr lang="cs-CZ" dirty="0" smtClean="0"/>
              <a:t>Každý jiné možnosti a očekávání od škola (viz rodiče)</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v migraci</a:t>
            </a:r>
            <a:endParaRPr lang="cs-CZ" dirty="0"/>
          </a:p>
        </p:txBody>
      </p:sp>
      <p:sp>
        <p:nvSpPr>
          <p:cNvPr id="3" name="Zástupný symbol pro obsah 2"/>
          <p:cNvSpPr>
            <a:spLocks noGrp="1"/>
          </p:cNvSpPr>
          <p:nvPr>
            <p:ph idx="1"/>
          </p:nvPr>
        </p:nvSpPr>
        <p:spPr/>
        <p:txBody>
          <a:bodyPr>
            <a:normAutofit/>
          </a:bodyPr>
          <a:lstStyle/>
          <a:p>
            <a:r>
              <a:rPr lang="cs-CZ" dirty="0" smtClean="0"/>
              <a:t>Potomci 1 generace, která zaujala pozici v majoritě</a:t>
            </a:r>
          </a:p>
          <a:p>
            <a:pPr lvl="1"/>
            <a:r>
              <a:rPr lang="cs-CZ" dirty="0" smtClean="0"/>
              <a:t>Vnucená migrace dětí</a:t>
            </a:r>
          </a:p>
          <a:p>
            <a:pPr lvl="1"/>
            <a:r>
              <a:rPr lang="cs-CZ" dirty="0" smtClean="0"/>
              <a:t>Druhá generace</a:t>
            </a:r>
          </a:p>
          <a:p>
            <a:pPr lvl="1"/>
            <a:r>
              <a:rPr lang="cs-CZ" dirty="0" smtClean="0"/>
              <a:t>Děti zanechané v zemi původu</a:t>
            </a:r>
          </a:p>
          <a:p>
            <a:endParaRPr lang="cs-CZ" dirty="0" smtClean="0"/>
          </a:p>
          <a:p>
            <a:endParaRPr lang="cs-CZ" dirty="0"/>
          </a:p>
        </p:txBody>
      </p:sp>
    </p:spTree>
    <p:extLst>
      <p:ext uri="{BB962C8B-B14F-4D97-AF65-F5344CB8AC3E}">
        <p14:creationId xmlns:p14="http://schemas.microsoft.com/office/powerpoint/2010/main" val="143402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Adaptace na nové prostředí</a:t>
            </a:r>
            <a:endParaRPr lang="cs-CZ" dirty="0"/>
          </a:p>
        </p:txBody>
      </p:sp>
      <p:sp>
        <p:nvSpPr>
          <p:cNvPr id="3" name="Zástupný symbol pro obsah 2"/>
          <p:cNvSpPr>
            <a:spLocks noGrp="1"/>
          </p:cNvSpPr>
          <p:nvPr>
            <p:ph idx="1"/>
          </p:nvPr>
        </p:nvSpPr>
        <p:spPr>
          <a:xfrm>
            <a:off x="467544" y="1628800"/>
            <a:ext cx="8229600" cy="4525963"/>
          </a:xfrm>
        </p:spPr>
        <p:txBody>
          <a:bodyPr>
            <a:normAutofit/>
          </a:bodyPr>
          <a:lstStyle/>
          <a:p>
            <a:r>
              <a:rPr lang="cs-CZ" dirty="0" err="1" smtClean="0"/>
              <a:t>Ellen</a:t>
            </a:r>
            <a:r>
              <a:rPr lang="cs-CZ" dirty="0" smtClean="0"/>
              <a:t> Van </a:t>
            </a:r>
            <a:r>
              <a:rPr lang="cs-CZ" dirty="0" err="1" smtClean="0"/>
              <a:t>Bochaute</a:t>
            </a:r>
            <a:r>
              <a:rPr lang="cs-CZ" dirty="0" smtClean="0"/>
              <a:t>:  </a:t>
            </a:r>
          </a:p>
          <a:p>
            <a:r>
              <a:rPr lang="cs-CZ" dirty="0" smtClean="0"/>
              <a:t>Dospělí se orientují na budoucnost (jak to bude), </a:t>
            </a:r>
          </a:p>
          <a:p>
            <a:r>
              <a:rPr lang="cs-CZ" dirty="0" smtClean="0"/>
              <a:t>Děti se orientují na minulost (proč to není, jak to bylo). </a:t>
            </a:r>
          </a:p>
          <a:p>
            <a:pPr>
              <a:buNone/>
            </a:pPr>
            <a:r>
              <a:rPr lang="cs-CZ" dirty="0" smtClean="0"/>
              <a:t>= velké napětí mezi rodiči a dětmi, které mají pocit, že jim rodiče vůbec nerozumí.  </a:t>
            </a:r>
          </a:p>
          <a:p>
            <a:pPr>
              <a:buNone/>
            </a:pPr>
            <a:r>
              <a:rPr lang="cs-CZ" sz="1600" dirty="0" smtClean="0"/>
              <a:t>(VAN BOCHAUTE. </a:t>
            </a:r>
            <a:r>
              <a:rPr lang="cs-CZ" sz="1600" i="1" dirty="0" err="1" smtClean="0"/>
              <a:t>What</a:t>
            </a:r>
            <a:r>
              <a:rPr lang="cs-CZ" sz="1600" i="1" dirty="0" smtClean="0"/>
              <a:t> </a:t>
            </a:r>
            <a:r>
              <a:rPr lang="cs-CZ" sz="1600" i="1" dirty="0" err="1" smtClean="0"/>
              <a:t>Expatriate</a:t>
            </a:r>
            <a:r>
              <a:rPr lang="cs-CZ" sz="1600" i="1" dirty="0" smtClean="0"/>
              <a:t> </a:t>
            </a:r>
            <a:r>
              <a:rPr lang="cs-CZ" sz="1600" i="1" dirty="0" err="1" smtClean="0"/>
              <a:t>Children</a:t>
            </a:r>
            <a:r>
              <a:rPr lang="cs-CZ" sz="1600" i="1" dirty="0" smtClean="0"/>
              <a:t> </a:t>
            </a:r>
            <a:r>
              <a:rPr lang="cs-CZ" sz="1600" i="1" dirty="0" err="1" smtClean="0"/>
              <a:t>Never</a:t>
            </a:r>
            <a:r>
              <a:rPr lang="cs-CZ" sz="1600" i="1" dirty="0" smtClean="0"/>
              <a:t> Tell </a:t>
            </a:r>
            <a:r>
              <a:rPr lang="cs-CZ" sz="1600" i="1" dirty="0" err="1" smtClean="0"/>
              <a:t>Their</a:t>
            </a:r>
            <a:r>
              <a:rPr lang="cs-CZ" sz="1600" i="1" dirty="0" smtClean="0"/>
              <a:t> </a:t>
            </a:r>
            <a:r>
              <a:rPr lang="cs-CZ" sz="1600" i="1" dirty="0" err="1" smtClean="0"/>
              <a:t>Parents</a:t>
            </a:r>
            <a:r>
              <a:rPr lang="cs-CZ" sz="1600" i="1" dirty="0" smtClean="0"/>
              <a:t>)</a:t>
            </a:r>
            <a:endParaRPr lang="cs-CZ" sz="1600" dirty="0" smtClean="0"/>
          </a:p>
          <a:p>
            <a:pPr>
              <a:buNone/>
            </a:pPr>
            <a:endParaRPr lang="cs-CZ" dirty="0" smtClean="0"/>
          </a:p>
          <a:p>
            <a:endParaRPr lang="cs-CZ" dirty="0"/>
          </a:p>
        </p:txBody>
      </p:sp>
    </p:spTree>
    <p:extLst>
      <p:ext uri="{BB962C8B-B14F-4D97-AF65-F5344CB8AC3E}">
        <p14:creationId xmlns:p14="http://schemas.microsoft.com/office/powerpoint/2010/main" val="71663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šok</a:t>
            </a:r>
            <a:endParaRPr lang="cs-CZ" dirty="0"/>
          </a:p>
        </p:txBody>
      </p:sp>
      <p:sp>
        <p:nvSpPr>
          <p:cNvPr id="3" name="Zástupný symbol pro obsah 2"/>
          <p:cNvSpPr>
            <a:spLocks noGrp="1"/>
          </p:cNvSpPr>
          <p:nvPr>
            <p:ph idx="1"/>
          </p:nvPr>
        </p:nvSpPr>
        <p:spPr>
          <a:xfrm>
            <a:off x="457200" y="1600200"/>
            <a:ext cx="8229600" cy="5501208"/>
          </a:xfrm>
        </p:spPr>
        <p:txBody>
          <a:bodyPr>
            <a:normAutofit fontScale="55000" lnSpcReduction="20000"/>
          </a:bodyPr>
          <a:lstStyle/>
          <a:p>
            <a:pPr lvl="0"/>
            <a:r>
              <a:rPr lang="cs-CZ" b="1" i="1" dirty="0" smtClean="0"/>
              <a:t>Fáze </a:t>
            </a:r>
            <a:r>
              <a:rPr lang="cs-CZ" b="1" i="1" dirty="0" err="1"/>
              <a:t>líbánek</a:t>
            </a:r>
            <a:r>
              <a:rPr lang="cs-CZ" b="1" i="1" dirty="0"/>
              <a:t> (</a:t>
            </a:r>
            <a:r>
              <a:rPr lang="cs-CZ" b="1" i="1" dirty="0" err="1"/>
              <a:t>honeymoon</a:t>
            </a:r>
            <a:r>
              <a:rPr lang="cs-CZ" b="1" i="1" dirty="0"/>
              <a:t>)</a:t>
            </a:r>
            <a:r>
              <a:rPr lang="cs-CZ" dirty="0"/>
              <a:t> – období nadšení ze všeho </a:t>
            </a:r>
            <a:r>
              <a:rPr lang="cs-CZ" dirty="0" smtClean="0"/>
              <a:t>nového</a:t>
            </a:r>
            <a:endParaRPr lang="cs-CZ" dirty="0"/>
          </a:p>
          <a:p>
            <a:pPr lvl="0"/>
            <a:r>
              <a:rPr lang="cs-CZ" b="1" i="1" dirty="0"/>
              <a:t>Fáze frustrace, odcizení</a:t>
            </a:r>
            <a:r>
              <a:rPr lang="cs-CZ" dirty="0"/>
              <a:t> – zhruba po čtyřech až šesti týdnech pobytu </a:t>
            </a:r>
            <a:r>
              <a:rPr lang="cs-CZ" dirty="0" smtClean="0"/>
              <a:t> - </a:t>
            </a:r>
            <a:r>
              <a:rPr lang="cs-CZ" dirty="0"/>
              <a:t>věci kolem </a:t>
            </a:r>
            <a:r>
              <a:rPr lang="cs-CZ" dirty="0" smtClean="0"/>
              <a:t>nefungují</a:t>
            </a:r>
            <a:r>
              <a:rPr lang="cs-CZ" dirty="0"/>
              <a:t>, tak jak předpokládal. </a:t>
            </a:r>
            <a:r>
              <a:rPr lang="cs-CZ" dirty="0" smtClean="0"/>
              <a:t>nerozumí </a:t>
            </a:r>
            <a:r>
              <a:rPr lang="cs-CZ" dirty="0"/>
              <a:t>způsobům chování </a:t>
            </a:r>
            <a:r>
              <a:rPr lang="cs-CZ" dirty="0" smtClean="0"/>
              <a:t>,opakovaně </a:t>
            </a:r>
            <a:r>
              <a:rPr lang="cs-CZ" dirty="0"/>
              <a:t>do nepříjemných či trapných situací, ale často netuší, co vlastně udělal špatně. </a:t>
            </a:r>
            <a:r>
              <a:rPr lang="cs-CZ" dirty="0" smtClean="0"/>
              <a:t>stesk </a:t>
            </a:r>
            <a:r>
              <a:rPr lang="cs-CZ" dirty="0"/>
              <a:t>po domově, </a:t>
            </a:r>
            <a:r>
              <a:rPr lang="cs-CZ" dirty="0" smtClean="0"/>
              <a:t>deprese </a:t>
            </a:r>
            <a:r>
              <a:rPr lang="cs-CZ" dirty="0"/>
              <a:t>a pochybnosti </a:t>
            </a:r>
            <a:r>
              <a:rPr lang="cs-CZ" dirty="0" smtClean="0"/>
              <a:t>o </a:t>
            </a:r>
            <a:r>
              <a:rPr lang="cs-CZ" dirty="0"/>
              <a:t> </a:t>
            </a:r>
            <a:r>
              <a:rPr lang="cs-CZ" dirty="0" smtClean="0"/>
              <a:t>migraci </a:t>
            </a:r>
            <a:endParaRPr lang="cs-CZ" dirty="0"/>
          </a:p>
          <a:p>
            <a:pPr lvl="0"/>
            <a:r>
              <a:rPr lang="cs-CZ" b="1" i="1" dirty="0"/>
              <a:t>Fáze krize </a:t>
            </a:r>
            <a:r>
              <a:rPr lang="cs-CZ" dirty="0" smtClean="0"/>
              <a:t>vztek </a:t>
            </a:r>
            <a:r>
              <a:rPr lang="cs-CZ" dirty="0"/>
              <a:t>na lidi kolem sebe, znechucení kulturou, </a:t>
            </a:r>
            <a:r>
              <a:rPr lang="cs-CZ" dirty="0" err="1" smtClean="0"/>
              <a:t>Schröder</a:t>
            </a:r>
            <a:r>
              <a:rPr lang="cs-CZ" dirty="0" smtClean="0"/>
              <a:t> </a:t>
            </a:r>
            <a:r>
              <a:rPr lang="cs-CZ" dirty="0"/>
              <a:t>a Richter </a:t>
            </a:r>
            <a:r>
              <a:rPr lang="cs-CZ" dirty="0" smtClean="0"/>
              <a:t>tendence </a:t>
            </a:r>
            <a:r>
              <a:rPr lang="cs-CZ" dirty="0"/>
              <a:t>chování v této fázi:</a:t>
            </a:r>
          </a:p>
          <a:p>
            <a:pPr lvl="1"/>
            <a:r>
              <a:rPr lang="cs-CZ" b="1" dirty="0"/>
              <a:t>Únik</a:t>
            </a:r>
            <a:r>
              <a:rPr lang="cs-CZ" dirty="0"/>
              <a:t> – člověk utíká před tím, co ho obklopuje, jí jen importované jídlo, komunikuje pouze s ostatními cizinci a sleduje přes satelit programy z vlastní země</a:t>
            </a:r>
          </a:p>
          <a:p>
            <a:pPr lvl="1"/>
            <a:r>
              <a:rPr lang="cs-CZ" b="1" dirty="0"/>
              <a:t>Odmítání</a:t>
            </a:r>
            <a:r>
              <a:rPr lang="cs-CZ" dirty="0"/>
              <a:t> – neustálá kritika a odmítání všeho z místní </a:t>
            </a:r>
            <a:r>
              <a:rPr lang="cs-CZ" dirty="0" smtClean="0"/>
              <a:t>kultury x všechno </a:t>
            </a:r>
            <a:r>
              <a:rPr lang="cs-CZ" dirty="0"/>
              <a:t>doma </a:t>
            </a:r>
            <a:r>
              <a:rPr lang="cs-CZ" dirty="0" smtClean="0"/>
              <a:t>lepší</a:t>
            </a:r>
          </a:p>
          <a:p>
            <a:pPr lvl="1"/>
            <a:r>
              <a:rPr lang="cs-CZ" b="1" dirty="0" smtClean="0"/>
              <a:t>Izolace</a:t>
            </a:r>
            <a:r>
              <a:rPr lang="cs-CZ" dirty="0" smtClean="0"/>
              <a:t> – vytvoření si vlastní subkultury, okolí je vnímáno pouze jako kulisa, </a:t>
            </a:r>
          </a:p>
          <a:p>
            <a:r>
              <a:rPr lang="cs-CZ" dirty="0" smtClean="0"/>
              <a:t>Někteří nikdy </a:t>
            </a:r>
            <a:r>
              <a:rPr lang="cs-CZ" dirty="0"/>
              <a:t>nepřeklenou </a:t>
            </a:r>
            <a:r>
              <a:rPr lang="cs-CZ" dirty="0" smtClean="0"/>
              <a:t>tuto </a:t>
            </a:r>
            <a:r>
              <a:rPr lang="cs-CZ" dirty="0"/>
              <a:t>fázi. </a:t>
            </a:r>
            <a:r>
              <a:rPr lang="cs-CZ" dirty="0" err="1" smtClean="0"/>
              <a:t>Craig</a:t>
            </a:r>
            <a:r>
              <a:rPr lang="cs-CZ" dirty="0" smtClean="0"/>
              <a:t> </a:t>
            </a:r>
            <a:r>
              <a:rPr lang="cs-CZ" dirty="0" err="1"/>
              <a:t>Storti</a:t>
            </a:r>
            <a:r>
              <a:rPr lang="cs-CZ" dirty="0"/>
              <a:t>. </a:t>
            </a:r>
            <a:r>
              <a:rPr lang="cs-CZ" dirty="0" smtClean="0"/>
              <a:t> = nutnost </a:t>
            </a:r>
            <a:r>
              <a:rPr lang="cs-CZ" dirty="0"/>
              <a:t>kontrolovat tyto negativní pocity, </a:t>
            </a:r>
            <a:r>
              <a:rPr lang="cs-CZ" dirty="0" smtClean="0"/>
              <a:t>reflektovat je. důležité </a:t>
            </a:r>
            <a:r>
              <a:rPr lang="cs-CZ" dirty="0"/>
              <a:t>k tomu, aby </a:t>
            </a:r>
            <a:r>
              <a:rPr lang="cs-CZ" dirty="0" smtClean="0"/>
              <a:t>do </a:t>
            </a:r>
            <a:r>
              <a:rPr lang="cs-CZ" dirty="0"/>
              <a:t>další fáze. </a:t>
            </a:r>
          </a:p>
          <a:p>
            <a:pPr lvl="0"/>
            <a:r>
              <a:rPr lang="cs-CZ" b="1" i="1" dirty="0"/>
              <a:t>Fáze přizpůsobení se</a:t>
            </a:r>
            <a:r>
              <a:rPr lang="cs-CZ" dirty="0"/>
              <a:t> </a:t>
            </a:r>
            <a:r>
              <a:rPr lang="cs-CZ" dirty="0" smtClean="0"/>
              <a:t>– po </a:t>
            </a:r>
            <a:r>
              <a:rPr lang="cs-CZ" dirty="0"/>
              <a:t>zhruba třech měsících. </a:t>
            </a:r>
            <a:r>
              <a:rPr lang="cs-CZ" dirty="0" smtClean="0"/>
              <a:t> touha </a:t>
            </a:r>
            <a:r>
              <a:rPr lang="cs-CZ" dirty="0"/>
              <a:t>po poznávání nového a prožívá radost z toho, že se začíná </a:t>
            </a:r>
            <a:r>
              <a:rPr lang="cs-CZ" dirty="0" smtClean="0"/>
              <a:t>orientovat, obstojně </a:t>
            </a:r>
            <a:r>
              <a:rPr lang="cs-CZ" dirty="0"/>
              <a:t>rozumět </a:t>
            </a:r>
            <a:r>
              <a:rPr lang="cs-CZ" dirty="0" smtClean="0"/>
              <a:t>jazyku, </a:t>
            </a:r>
            <a:r>
              <a:rPr lang="cs-CZ" dirty="0"/>
              <a:t>rozrůstá se jeho sociální síť, líbí se mu v novém domě</a:t>
            </a:r>
            <a:r>
              <a:rPr lang="cs-CZ" dirty="0" smtClean="0"/>
              <a:t>,.  </a:t>
            </a:r>
            <a:endParaRPr lang="cs-CZ" dirty="0"/>
          </a:p>
          <a:p>
            <a:pPr lvl="0"/>
            <a:r>
              <a:rPr lang="cs-CZ" b="1" i="1" dirty="0"/>
              <a:t>Návrat</a:t>
            </a:r>
            <a:r>
              <a:rPr lang="cs-CZ" dirty="0"/>
              <a:t> -  </a:t>
            </a:r>
            <a:r>
              <a:rPr lang="cs-CZ" dirty="0" smtClean="0"/>
              <a:t>Jejich </a:t>
            </a:r>
            <a:r>
              <a:rPr lang="cs-CZ" dirty="0"/>
              <a:t>okolí neví  nic o věcech, které prožili a často nemá ani zájem se o jejich mezinárodních zkušenostech něco dozvědět. </a:t>
            </a:r>
            <a:r>
              <a:rPr lang="cs-CZ" dirty="0" smtClean="0"/>
              <a:t>jako vychloubání . Migranti nemají  </a:t>
            </a:r>
            <a:r>
              <a:rPr lang="cs-CZ" dirty="0"/>
              <a:t>naopak přehled o </a:t>
            </a:r>
            <a:r>
              <a:rPr lang="cs-CZ" dirty="0" smtClean="0"/>
              <a:t>skutečnostech v</a:t>
            </a:r>
            <a:r>
              <a:rPr lang="cs-CZ" dirty="0"/>
              <a:t> jejich </a:t>
            </a:r>
            <a:r>
              <a:rPr lang="cs-CZ" dirty="0" smtClean="0"/>
              <a:t>původní zemi</a:t>
            </a:r>
            <a:endParaRPr lang="cs-CZ" dirty="0"/>
          </a:p>
          <a:p>
            <a:r>
              <a:rPr lang="cs-CZ" sz="2100" dirty="0"/>
              <a:t>Srovnej SCHRODER-KUHN, H., RICHTER, M. </a:t>
            </a:r>
            <a:r>
              <a:rPr lang="cs-CZ" sz="2100" i="1" dirty="0" err="1"/>
              <a:t>Kulturschock</a:t>
            </a:r>
            <a:r>
              <a:rPr lang="cs-CZ" sz="2100" dirty="0"/>
              <a:t>, str. 130</a:t>
            </a:r>
          </a:p>
          <a:p>
            <a:r>
              <a:rPr lang="cs-CZ" sz="2100" dirty="0"/>
              <a:t>STORTI,C. </a:t>
            </a:r>
            <a:r>
              <a:rPr lang="cs-CZ" sz="2100" i="1" dirty="0" err="1"/>
              <a:t>The</a:t>
            </a:r>
            <a:r>
              <a:rPr lang="cs-CZ" sz="2100" i="1" dirty="0"/>
              <a:t> </a:t>
            </a:r>
            <a:r>
              <a:rPr lang="cs-CZ" sz="2100" i="1" dirty="0" err="1"/>
              <a:t>Art</a:t>
            </a:r>
            <a:r>
              <a:rPr lang="cs-CZ" sz="2100" i="1" dirty="0"/>
              <a:t> </a:t>
            </a:r>
            <a:r>
              <a:rPr lang="cs-CZ" sz="2100" i="1" dirty="0" err="1"/>
              <a:t>of</a:t>
            </a:r>
            <a:r>
              <a:rPr lang="cs-CZ" sz="2100" i="1" dirty="0"/>
              <a:t> </a:t>
            </a:r>
            <a:r>
              <a:rPr lang="cs-CZ" sz="2100" i="1" dirty="0" err="1"/>
              <a:t>Crossing</a:t>
            </a:r>
            <a:r>
              <a:rPr lang="cs-CZ" sz="2100" i="1" dirty="0"/>
              <a:t> </a:t>
            </a:r>
            <a:r>
              <a:rPr lang="cs-CZ" sz="2100" i="1" dirty="0" err="1"/>
              <a:t>Cultures</a:t>
            </a:r>
            <a:r>
              <a:rPr lang="cs-CZ" sz="2100" dirty="0"/>
              <a:t>, str. 59</a:t>
            </a:r>
          </a:p>
          <a:p>
            <a:endParaRPr lang="cs-CZ" dirty="0"/>
          </a:p>
        </p:txBody>
      </p:sp>
    </p:spTree>
    <p:extLst>
      <p:ext uri="{BB962C8B-B14F-4D97-AF65-F5344CB8AC3E}">
        <p14:creationId xmlns:p14="http://schemas.microsoft.com/office/powerpoint/2010/main" val="4183152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Obtíže při adaptaci</a:t>
            </a:r>
            <a:endParaRPr lang="cs-CZ" dirty="0">
              <a:solidFill>
                <a:schemeClr val="bg1">
                  <a:lumMod val="50000"/>
                </a:schemeClr>
              </a:solidFill>
            </a:endParaRPr>
          </a:p>
        </p:txBody>
      </p:sp>
      <p:sp>
        <p:nvSpPr>
          <p:cNvPr id="3" name="Zástupný symbol pro obsah 2"/>
          <p:cNvSpPr>
            <a:spLocks noGrp="1"/>
          </p:cNvSpPr>
          <p:nvPr>
            <p:ph idx="1"/>
          </p:nvPr>
        </p:nvSpPr>
        <p:spPr>
          <a:xfrm>
            <a:off x="457200" y="1600200"/>
            <a:ext cx="8229600" cy="5257800"/>
          </a:xfrm>
        </p:spPr>
        <p:txBody>
          <a:bodyPr>
            <a:normAutofit fontScale="70000" lnSpcReduction="20000"/>
          </a:bodyPr>
          <a:lstStyle/>
          <a:p>
            <a:r>
              <a:rPr lang="cs-CZ" dirty="0" err="1" smtClean="0">
                <a:solidFill>
                  <a:schemeClr val="bg1">
                    <a:lumMod val="50000"/>
                  </a:schemeClr>
                </a:solidFill>
              </a:rPr>
              <a:t>Coleen</a:t>
            </a:r>
            <a:r>
              <a:rPr lang="cs-CZ" dirty="0" smtClean="0">
                <a:solidFill>
                  <a:schemeClr val="bg1">
                    <a:lumMod val="50000"/>
                  </a:schemeClr>
                </a:solidFill>
              </a:rPr>
              <a:t> </a:t>
            </a:r>
            <a:r>
              <a:rPr lang="cs-CZ" dirty="0" err="1">
                <a:solidFill>
                  <a:schemeClr val="bg1">
                    <a:lumMod val="50000"/>
                  </a:schemeClr>
                </a:solidFill>
              </a:rPr>
              <a:t>Knuston</a:t>
            </a:r>
            <a:r>
              <a:rPr lang="cs-CZ" dirty="0">
                <a:solidFill>
                  <a:schemeClr val="bg1">
                    <a:lumMod val="50000"/>
                  </a:schemeClr>
                </a:solidFill>
              </a:rPr>
              <a:t> </a:t>
            </a:r>
            <a:r>
              <a:rPr lang="cs-CZ" dirty="0" smtClean="0">
                <a:solidFill>
                  <a:schemeClr val="bg1">
                    <a:lumMod val="50000"/>
                  </a:schemeClr>
                </a:solidFill>
              </a:rPr>
              <a:t> - pro rodiče:</a:t>
            </a:r>
            <a:endParaRPr lang="cs-CZ" dirty="0">
              <a:solidFill>
                <a:schemeClr val="bg1">
                  <a:lumMod val="50000"/>
                </a:schemeClr>
              </a:solidFill>
            </a:endParaRPr>
          </a:p>
          <a:p>
            <a:pPr lvl="1"/>
            <a:r>
              <a:rPr lang="cs-CZ" dirty="0">
                <a:solidFill>
                  <a:schemeClr val="bg1">
                    <a:lumMod val="50000"/>
                  </a:schemeClr>
                </a:solidFill>
              </a:rPr>
              <a:t>„dítě chce být stále samo, zavírá se v pokoji na dlouhé hodiny, nekomunikuje s rodinou</a:t>
            </a:r>
          </a:p>
          <a:p>
            <a:pPr lvl="1"/>
            <a:r>
              <a:rPr lang="cs-CZ" dirty="0">
                <a:solidFill>
                  <a:schemeClr val="bg1">
                    <a:lumMod val="50000"/>
                  </a:schemeClr>
                </a:solidFill>
              </a:rPr>
              <a:t>náhlé zhoršení školního prospěchu</a:t>
            </a:r>
          </a:p>
          <a:p>
            <a:pPr lvl="1"/>
            <a:r>
              <a:rPr lang="cs-CZ" dirty="0">
                <a:solidFill>
                  <a:schemeClr val="bg1">
                    <a:lumMod val="50000"/>
                  </a:schemeClr>
                </a:solidFill>
              </a:rPr>
              <a:t>emoční změny – náladovost, plačtivost, vzteklost</a:t>
            </a:r>
          </a:p>
          <a:p>
            <a:pPr lvl="1"/>
            <a:r>
              <a:rPr lang="cs-CZ" dirty="0">
                <a:solidFill>
                  <a:schemeClr val="bg1">
                    <a:lumMod val="50000"/>
                  </a:schemeClr>
                </a:solidFill>
              </a:rPr>
              <a:t>významné změny spánku – chce spát mnohem více nebo zůstává dlouho vzhůru</a:t>
            </a:r>
          </a:p>
          <a:p>
            <a:pPr lvl="1"/>
            <a:r>
              <a:rPr lang="cs-CZ" dirty="0">
                <a:solidFill>
                  <a:schemeClr val="bg1">
                    <a:lumMod val="50000"/>
                  </a:schemeClr>
                </a:solidFill>
              </a:rPr>
              <a:t>regrese v chování</a:t>
            </a:r>
          </a:p>
          <a:p>
            <a:pPr lvl="1"/>
            <a:r>
              <a:rPr lang="cs-CZ" dirty="0">
                <a:solidFill>
                  <a:schemeClr val="bg1">
                    <a:lumMod val="50000"/>
                  </a:schemeClr>
                </a:solidFill>
              </a:rPr>
              <a:t>častější nemocnost – nachlazení, bolesti hlavy, nedostatek energie</a:t>
            </a:r>
          </a:p>
          <a:p>
            <a:pPr lvl="1"/>
            <a:r>
              <a:rPr lang="cs-CZ" dirty="0">
                <a:solidFill>
                  <a:schemeClr val="bg1">
                    <a:lumMod val="50000"/>
                  </a:schemeClr>
                </a:solidFill>
              </a:rPr>
              <a:t>změna stravovacích návyků – zejména sledovat diety u dívek</a:t>
            </a:r>
          </a:p>
          <a:p>
            <a:pPr lvl="1"/>
            <a:r>
              <a:rPr lang="cs-CZ" dirty="0">
                <a:solidFill>
                  <a:schemeClr val="bg1">
                    <a:lumMod val="50000"/>
                  </a:schemeClr>
                </a:solidFill>
              </a:rPr>
              <a:t>ztráta zájmů </a:t>
            </a:r>
            <a:r>
              <a:rPr lang="cs-CZ" dirty="0" smtClean="0">
                <a:solidFill>
                  <a:schemeClr val="bg1">
                    <a:lumMod val="50000"/>
                  </a:schemeClr>
                </a:solidFill>
              </a:rPr>
              <a:t>– </a:t>
            </a:r>
            <a:r>
              <a:rPr lang="cs-CZ" dirty="0">
                <a:solidFill>
                  <a:schemeClr val="bg1">
                    <a:lumMod val="50000"/>
                  </a:schemeClr>
                </a:solidFill>
              </a:rPr>
              <a:t>popř. neprojevuje zájem téměř o nic</a:t>
            </a:r>
          </a:p>
          <a:p>
            <a:pPr lvl="1"/>
            <a:r>
              <a:rPr lang="cs-CZ" dirty="0">
                <a:solidFill>
                  <a:schemeClr val="bg1">
                    <a:lumMod val="50000"/>
                  </a:schemeClr>
                </a:solidFill>
              </a:rPr>
              <a:t>neschopnost vycházet s ostatními členy </a:t>
            </a:r>
            <a:r>
              <a:rPr lang="cs-CZ" dirty="0" smtClean="0">
                <a:solidFill>
                  <a:schemeClr val="bg1">
                    <a:lumMod val="50000"/>
                  </a:schemeClr>
                </a:solidFill>
              </a:rPr>
              <a:t>rodiny, </a:t>
            </a:r>
            <a:r>
              <a:rPr lang="cs-CZ" dirty="0">
                <a:solidFill>
                  <a:schemeClr val="bg1">
                    <a:lumMod val="50000"/>
                  </a:schemeClr>
                </a:solidFill>
              </a:rPr>
              <a:t>odmítání projevů lásky či dotyků</a:t>
            </a:r>
          </a:p>
          <a:p>
            <a:pPr lvl="1"/>
            <a:r>
              <a:rPr lang="cs-CZ" dirty="0">
                <a:solidFill>
                  <a:schemeClr val="bg1">
                    <a:lumMod val="50000"/>
                  </a:schemeClr>
                </a:solidFill>
              </a:rPr>
              <a:t>samotářství, neschopnost navázat přátelství“</a:t>
            </a:r>
          </a:p>
          <a:p>
            <a:r>
              <a:rPr lang="cs-CZ" dirty="0" smtClean="0">
                <a:solidFill>
                  <a:schemeClr val="bg1">
                    <a:lumMod val="50000"/>
                  </a:schemeClr>
                </a:solidFill>
              </a:rPr>
              <a:t>KNUSTON</a:t>
            </a:r>
            <a:r>
              <a:rPr lang="cs-CZ" dirty="0">
                <a:solidFill>
                  <a:schemeClr val="bg1">
                    <a:lumMod val="50000"/>
                  </a:schemeClr>
                </a:solidFill>
              </a:rPr>
              <a:t>, C. </a:t>
            </a:r>
            <a:r>
              <a:rPr lang="cs-CZ" i="1" dirty="0" err="1">
                <a:solidFill>
                  <a:schemeClr val="bg1">
                    <a:lumMod val="50000"/>
                  </a:schemeClr>
                </a:solidFill>
              </a:rPr>
              <a:t>Tips</a:t>
            </a:r>
            <a:r>
              <a:rPr lang="cs-CZ" i="1" dirty="0">
                <a:solidFill>
                  <a:schemeClr val="bg1">
                    <a:lumMod val="50000"/>
                  </a:schemeClr>
                </a:solidFill>
              </a:rPr>
              <a:t> </a:t>
            </a:r>
            <a:r>
              <a:rPr lang="cs-CZ" i="1" dirty="0" err="1">
                <a:solidFill>
                  <a:schemeClr val="bg1">
                    <a:lumMod val="50000"/>
                  </a:schemeClr>
                </a:solidFill>
              </a:rPr>
              <a:t>for</a:t>
            </a:r>
            <a:r>
              <a:rPr lang="cs-CZ" i="1" dirty="0">
                <a:solidFill>
                  <a:schemeClr val="bg1">
                    <a:lumMod val="50000"/>
                  </a:schemeClr>
                </a:solidFill>
              </a:rPr>
              <a:t> </a:t>
            </a:r>
            <a:r>
              <a:rPr lang="cs-CZ" i="1" dirty="0" err="1">
                <a:solidFill>
                  <a:schemeClr val="bg1">
                    <a:lumMod val="50000"/>
                  </a:schemeClr>
                </a:solidFill>
              </a:rPr>
              <a:t>Moving</a:t>
            </a:r>
            <a:r>
              <a:rPr lang="cs-CZ" i="1" dirty="0">
                <a:solidFill>
                  <a:schemeClr val="bg1">
                    <a:lumMod val="50000"/>
                  </a:schemeClr>
                </a:solidFill>
              </a:rPr>
              <a:t> </a:t>
            </a:r>
            <a:r>
              <a:rPr lang="cs-CZ" i="1" dirty="0" err="1">
                <a:solidFill>
                  <a:schemeClr val="bg1">
                    <a:lumMod val="50000"/>
                  </a:schemeClr>
                </a:solidFill>
              </a:rPr>
              <a:t>and</a:t>
            </a:r>
            <a:r>
              <a:rPr lang="cs-CZ" i="1" dirty="0">
                <a:solidFill>
                  <a:schemeClr val="bg1">
                    <a:lumMod val="50000"/>
                  </a:schemeClr>
                </a:solidFill>
              </a:rPr>
              <a:t> </a:t>
            </a:r>
            <a:r>
              <a:rPr lang="cs-CZ" i="1" dirty="0" err="1">
                <a:solidFill>
                  <a:schemeClr val="bg1">
                    <a:lumMod val="50000"/>
                  </a:schemeClr>
                </a:solidFill>
              </a:rPr>
              <a:t>Staying</a:t>
            </a:r>
            <a:r>
              <a:rPr lang="cs-CZ" dirty="0">
                <a:solidFill>
                  <a:schemeClr val="bg1">
                    <a:lumMod val="50000"/>
                  </a:schemeClr>
                </a:solidFill>
              </a:rPr>
              <a:t>, materiál k prezentaci 29. dubna 2009</a:t>
            </a:r>
          </a:p>
          <a:p>
            <a:pPr>
              <a:buNone/>
            </a:pPr>
            <a:endParaRPr lang="cs-CZ" dirty="0">
              <a:solidFill>
                <a:schemeClr val="bg1">
                  <a:lumMod val="50000"/>
                </a:schemeClr>
              </a:solidFill>
            </a:endParaRPr>
          </a:p>
        </p:txBody>
      </p:sp>
    </p:spTree>
    <p:extLst>
      <p:ext uri="{BB962C8B-B14F-4D97-AF65-F5344CB8AC3E}">
        <p14:creationId xmlns:p14="http://schemas.microsoft.com/office/powerpoint/2010/main" val="2603922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i="1" dirty="0" smtClean="0"/>
              <a:t>děti </a:t>
            </a:r>
            <a:r>
              <a:rPr lang="cs-CZ" b="1" i="1" dirty="0"/>
              <a:t>do 5 let věku</a:t>
            </a:r>
            <a:r>
              <a:rPr lang="cs-CZ" dirty="0"/>
              <a:t>. </a:t>
            </a:r>
            <a:endParaRPr lang="cs-CZ" dirty="0" smtClean="0"/>
          </a:p>
          <a:p>
            <a:r>
              <a:rPr lang="cs-CZ" dirty="0" smtClean="0"/>
              <a:t>silně </a:t>
            </a:r>
            <a:r>
              <a:rPr lang="cs-CZ" dirty="0"/>
              <a:t>vázány na </a:t>
            </a:r>
            <a:r>
              <a:rPr lang="cs-CZ" dirty="0" smtClean="0"/>
              <a:t>rodiče=zdrojem </a:t>
            </a:r>
            <a:r>
              <a:rPr lang="cs-CZ" dirty="0"/>
              <a:t>pocitu bezpečí</a:t>
            </a:r>
            <a:r>
              <a:rPr lang="cs-CZ" dirty="0" smtClean="0"/>
              <a:t>.</a:t>
            </a:r>
          </a:p>
          <a:p>
            <a:r>
              <a:rPr lang="cs-CZ" dirty="0" smtClean="0"/>
              <a:t> </a:t>
            </a:r>
            <a:r>
              <a:rPr lang="cs-CZ" dirty="0" err="1"/>
              <a:t>Meltzer</a:t>
            </a:r>
            <a:r>
              <a:rPr lang="cs-CZ" dirty="0"/>
              <a:t> a </a:t>
            </a:r>
            <a:r>
              <a:rPr lang="cs-CZ" dirty="0" err="1"/>
              <a:t>Grandjean</a:t>
            </a:r>
            <a:r>
              <a:rPr lang="cs-CZ" dirty="0"/>
              <a:t> </a:t>
            </a:r>
            <a:r>
              <a:rPr lang="cs-CZ" dirty="0" smtClean="0"/>
              <a:t>- stres </a:t>
            </a:r>
            <a:r>
              <a:rPr lang="cs-CZ" dirty="0"/>
              <a:t>spojený se stěhováním, neznámé prostředí, změnu denního rytmu, časový posun, výraznou změnu klimatu atd. </a:t>
            </a:r>
            <a:endParaRPr lang="cs-CZ" dirty="0" smtClean="0"/>
          </a:p>
          <a:p>
            <a:r>
              <a:rPr lang="cs-CZ" dirty="0" smtClean="0"/>
              <a:t>reaguje </a:t>
            </a:r>
            <a:r>
              <a:rPr lang="cs-CZ" dirty="0"/>
              <a:t>plačtivě, vztekle </a:t>
            </a:r>
            <a:r>
              <a:rPr lang="cs-CZ" dirty="0" smtClean="0"/>
              <a:t>= dožaduje </a:t>
            </a:r>
            <a:r>
              <a:rPr lang="cs-CZ" dirty="0"/>
              <a:t>znovunarození pocitu bezpečí. </a:t>
            </a:r>
            <a:endParaRPr lang="cs-CZ" dirty="0" smtClean="0"/>
          </a:p>
          <a:p>
            <a:r>
              <a:rPr lang="cs-CZ" dirty="0" smtClean="0"/>
              <a:t>Častá  </a:t>
            </a:r>
            <a:r>
              <a:rPr lang="cs-CZ" b="1" dirty="0">
                <a:solidFill>
                  <a:srgbClr val="FF0000"/>
                </a:solidFill>
              </a:rPr>
              <a:t>fixace na matku </a:t>
            </a:r>
            <a:r>
              <a:rPr lang="cs-CZ" dirty="0"/>
              <a:t>a separační </a:t>
            </a:r>
            <a:r>
              <a:rPr lang="cs-CZ" dirty="0" smtClean="0"/>
              <a:t>úzkost </a:t>
            </a:r>
          </a:p>
          <a:p>
            <a:r>
              <a:rPr lang="cs-CZ" dirty="0" smtClean="0"/>
              <a:t>Jak překonat?</a:t>
            </a:r>
          </a:p>
          <a:p>
            <a:r>
              <a:rPr lang="cs-CZ" dirty="0" err="1" smtClean="0"/>
              <a:t>McKay</a:t>
            </a:r>
            <a:r>
              <a:rPr lang="cs-CZ" dirty="0" smtClean="0"/>
              <a:t>: </a:t>
            </a:r>
            <a:r>
              <a:rPr lang="cs-CZ" b="1" dirty="0" smtClean="0"/>
              <a:t>vytvoření </a:t>
            </a:r>
            <a:r>
              <a:rPr lang="cs-CZ" b="1" dirty="0"/>
              <a:t>pravidelného denního rytmu </a:t>
            </a:r>
            <a:r>
              <a:rPr lang="cs-CZ" dirty="0"/>
              <a:t>(jídlo, spánek, hra, pobyt venku), který odpovídá potřebám dítěte. </a:t>
            </a:r>
            <a:endParaRPr lang="cs-CZ" dirty="0" smtClean="0"/>
          </a:p>
          <a:p>
            <a:r>
              <a:rPr lang="cs-CZ" dirty="0" smtClean="0"/>
              <a:t> </a:t>
            </a:r>
            <a:r>
              <a:rPr lang="cs-CZ" b="1" dirty="0"/>
              <a:t>být zapojeny do procesu stěhování</a:t>
            </a:r>
            <a:r>
              <a:rPr lang="cs-CZ" dirty="0"/>
              <a:t>, mít nějakou zodpovědnost, která jim pomůže se změnami lépe vyrovnat a lépe porozumět tomu, co se kolem nich vlastně děje. </a:t>
            </a:r>
            <a:endParaRPr lang="cs-CZ" dirty="0" smtClean="0"/>
          </a:p>
          <a:p>
            <a:r>
              <a:rPr lang="cs-CZ" dirty="0" smtClean="0"/>
              <a:t>rodiče dítěti umožní </a:t>
            </a:r>
            <a:r>
              <a:rPr lang="cs-CZ" b="1" dirty="0" smtClean="0"/>
              <a:t>najít si kamarády </a:t>
            </a:r>
            <a:r>
              <a:rPr lang="cs-CZ" dirty="0" smtClean="0"/>
              <a:t>mezi jeho vrstevníky (v sousedství, na nějakém kroužku, v mateřské škole atd.).</a:t>
            </a:r>
          </a:p>
          <a:p>
            <a:r>
              <a:rPr lang="cs-CZ" sz="2000" dirty="0" smtClean="0"/>
              <a:t>MELTZER, G., GRANDJEAN, E. </a:t>
            </a:r>
            <a:r>
              <a:rPr lang="cs-CZ" sz="2000" i="1" dirty="0" err="1" smtClean="0"/>
              <a:t>The</a:t>
            </a:r>
            <a:r>
              <a:rPr lang="cs-CZ" sz="2000" i="1" dirty="0" smtClean="0"/>
              <a:t> </a:t>
            </a:r>
            <a:r>
              <a:rPr lang="cs-CZ" sz="2000" i="1" dirty="0" err="1" smtClean="0"/>
              <a:t>Moving</a:t>
            </a:r>
            <a:r>
              <a:rPr lang="cs-CZ" sz="2000" i="1" dirty="0" smtClean="0"/>
              <a:t> </a:t>
            </a:r>
            <a:r>
              <a:rPr lang="cs-CZ" sz="2000" i="1" dirty="0" err="1" smtClean="0"/>
              <a:t>Experience</a:t>
            </a:r>
            <a:r>
              <a:rPr lang="cs-CZ" sz="2000" dirty="0" smtClean="0"/>
              <a:t>, str. 118</a:t>
            </a:r>
          </a:p>
          <a:p>
            <a:r>
              <a:rPr lang="cs-CZ" sz="2000" dirty="0" err="1" smtClean="0"/>
              <a:t>McKAY</a:t>
            </a:r>
            <a:r>
              <a:rPr lang="cs-CZ" sz="2000" dirty="0" smtClean="0"/>
              <a:t>,V. </a:t>
            </a:r>
            <a:r>
              <a:rPr lang="cs-CZ" sz="2000" i="1" dirty="0" err="1" smtClean="0"/>
              <a:t>Moving</a:t>
            </a:r>
            <a:r>
              <a:rPr lang="cs-CZ" sz="2000" i="1" dirty="0" smtClean="0"/>
              <a:t> </a:t>
            </a:r>
            <a:r>
              <a:rPr lang="cs-CZ" sz="2000" i="1" dirty="0" err="1" smtClean="0"/>
              <a:t>Abroad</a:t>
            </a:r>
            <a:r>
              <a:rPr lang="cs-CZ" sz="2000" dirty="0" smtClean="0"/>
              <a:t>, str. 122</a:t>
            </a:r>
          </a:p>
          <a:p>
            <a:endParaRPr lang="cs-CZ" dirty="0"/>
          </a:p>
        </p:txBody>
      </p:sp>
    </p:spTree>
    <p:extLst>
      <p:ext uri="{BB962C8B-B14F-4D97-AF65-F5344CB8AC3E}">
        <p14:creationId xmlns:p14="http://schemas.microsoft.com/office/powerpoint/2010/main" val="225636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2341</Words>
  <Application>Microsoft Office PowerPoint</Application>
  <PresentationFormat>Předvádění na obrazovce (4:3)</PresentationFormat>
  <Paragraphs>457</Paragraphs>
  <Slides>36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36</vt:i4>
      </vt:variant>
    </vt:vector>
  </HeadingPairs>
  <TitlesOfParts>
    <vt:vector size="42" baseType="lpstr">
      <vt:lpstr>Arial</vt:lpstr>
      <vt:lpstr>Arial CE</vt:lpstr>
      <vt:lpstr>Calibri</vt:lpstr>
      <vt:lpstr>Tahoma</vt:lpstr>
      <vt:lpstr>Wingdings</vt:lpstr>
      <vt:lpstr>Motiv sady Office</vt:lpstr>
      <vt:lpstr>Vzdělávání žáků cizinců</vt:lpstr>
      <vt:lpstr>Obsah</vt:lpstr>
      <vt:lpstr>Migrace</vt:lpstr>
      <vt:lpstr>Typy migrací</vt:lpstr>
      <vt:lpstr>Děti v migraci</vt:lpstr>
      <vt:lpstr>Adaptace na nové prostředí</vt:lpstr>
      <vt:lpstr>Kulturní šok</vt:lpstr>
      <vt:lpstr>Obtíže při adaptaci</vt:lpstr>
      <vt:lpstr>Dítě a adaptace na nové prostředí</vt:lpstr>
      <vt:lpstr>Dítě a adaptace na nové prostředí</vt:lpstr>
      <vt:lpstr>Dítě a adaptace na nové prostředí</vt:lpstr>
      <vt:lpstr>Pozice ve společnosti u druhé generace</vt:lpstr>
      <vt:lpstr>Kontext rodiny</vt:lpstr>
      <vt:lpstr>Kontext rodiny II</vt:lpstr>
      <vt:lpstr>Asimilace či bikulturalita</vt:lpstr>
      <vt:lpstr>Děti třetí kultury</vt:lpstr>
      <vt:lpstr>Vztah ke kultuře – druhá generace</vt:lpstr>
      <vt:lpstr>Školní rok 2008/09</vt:lpstr>
      <vt:lpstr>Školní rok 2014/15 http://toiler.uiv.cz/rocenka/rocenka.asp</vt:lpstr>
      <vt:lpstr>Školní rok 2016/17 http://toiler.uiv.cz/rocenka/rocenka.asp</vt:lpstr>
      <vt:lpstr>Počty žáků cizinců podle typů škol, šk. R. 2010/11</vt:lpstr>
      <vt:lpstr>ŠKOLA</vt:lpstr>
      <vt:lpstr>Dobrovolné x nedobrovolné menšiny</vt:lpstr>
      <vt:lpstr>Dobrovolné menšiny a škola</vt:lpstr>
      <vt:lpstr>Situace žáka cizince – jeho vzdělávací potřeby a limity</vt:lpstr>
      <vt:lpstr>Jazyk</vt:lpstr>
      <vt:lpstr>Kulturní odlišnost</vt:lpstr>
      <vt:lpstr>Věk</vt:lpstr>
      <vt:lpstr>Školní výkon</vt:lpstr>
      <vt:lpstr>Sociální vztahy = spolužáci</vt:lpstr>
      <vt:lpstr>Sociální vztahy = spolužáci</vt:lpstr>
      <vt:lpstr>Vrstevnické skupiny</vt:lpstr>
      <vt:lpstr>Pozice dětí</vt:lpstr>
      <vt:lpstr>Postoje rodičů</vt:lpstr>
      <vt:lpstr>Pomoc dětem s přípravou</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Uživatel</dc:creator>
  <cp:lastModifiedBy>Admin</cp:lastModifiedBy>
  <cp:revision>53</cp:revision>
  <dcterms:created xsi:type="dcterms:W3CDTF">2012-05-13T18:03:15Z</dcterms:created>
  <dcterms:modified xsi:type="dcterms:W3CDTF">2019-03-11T07:46:37Z</dcterms:modified>
</cp:coreProperties>
</file>