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2" r:id="rId3"/>
    <p:sldId id="257" r:id="rId4"/>
    <p:sldId id="304" r:id="rId5"/>
    <p:sldId id="258" r:id="rId6"/>
    <p:sldId id="259" r:id="rId7"/>
    <p:sldId id="264" r:id="rId8"/>
    <p:sldId id="267" r:id="rId9"/>
    <p:sldId id="266" r:id="rId10"/>
    <p:sldId id="260" r:id="rId11"/>
    <p:sldId id="268" r:id="rId12"/>
    <p:sldId id="269" r:id="rId13"/>
    <p:sldId id="275" r:id="rId14"/>
    <p:sldId id="276" r:id="rId15"/>
    <p:sldId id="271" r:id="rId16"/>
    <p:sldId id="270" r:id="rId17"/>
    <p:sldId id="272" r:id="rId18"/>
    <p:sldId id="291" r:id="rId19"/>
    <p:sldId id="283" r:id="rId20"/>
    <p:sldId id="286" r:id="rId21"/>
    <p:sldId id="285" r:id="rId22"/>
    <p:sldId id="292" r:id="rId23"/>
    <p:sldId id="287" r:id="rId24"/>
    <p:sldId id="294" r:id="rId25"/>
    <p:sldId id="293" r:id="rId26"/>
    <p:sldId id="296" r:id="rId27"/>
    <p:sldId id="297" r:id="rId28"/>
    <p:sldId id="298" r:id="rId29"/>
    <p:sldId id="300" r:id="rId30"/>
    <p:sldId id="261" r:id="rId31"/>
    <p:sldId id="290" r:id="rId32"/>
    <p:sldId id="288" r:id="rId33"/>
    <p:sldId id="299" r:id="rId34"/>
    <p:sldId id="273" r:id="rId35"/>
    <p:sldId id="301" r:id="rId36"/>
    <p:sldId id="278" r:id="rId37"/>
    <p:sldId id="303" r:id="rId38"/>
    <p:sldId id="27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B25D5-877E-42D4-AB49-4C73DA558613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6D0ED-6512-46DE-9A59-476CFF053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7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0439-5A49-9CD4-959B-973C5E752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6BB30A-2DF7-7101-FC15-D39CE3D1F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C30DC2-6247-E3A4-F7C4-D7DE0910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FB607-2139-8194-E132-00E8BE05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4B45F6-F7E9-EE7D-8547-EFF9718C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73EC-4DDA-D707-67A1-AB0B1119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E6EA4C-EF56-D711-1D50-2532700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8CA67-2124-335E-473D-E37CE65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6A953E-AE13-B085-8D63-48C020B9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E7F23E-63F0-EF28-9E8D-D89F4496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B16372-7FF8-AA24-F68A-417550867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C00FDB-98AB-1880-AA9E-56E5AFD2E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2A767-4A5A-D155-ADE8-8E6A996A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DC727-E674-9B89-07B9-21F837CE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43E01-9DCB-E279-1FC4-A8745E5C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92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5FCCE-BA3F-EBBF-F96D-8F69AC17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4CE8F-45DA-BBF7-7ADB-510AB8C8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3C15E0-C21C-502B-D7FC-16A0E246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DC98D-F4D8-551E-EB89-5E3239B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5B9D9-EC6F-C4D3-FA03-D33BEB96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1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A30B5-59B7-D87B-A977-B08AE81B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B4C04-DD6C-191F-C2C0-3F4DD6135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1BD02-4040-D8D6-3ACF-D84DE53A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5ED92-F1E6-BE2B-EF12-FFEB1A07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938DD2-DE7B-C542-DD6E-DE8A3C1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91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40DFC-A167-2F46-0646-6C6B7DC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C45CA-D53E-C7F6-D02A-13541247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41DA9E-200B-F74D-4379-0A4C72A7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62111F-BBE4-30AF-8F93-25985EA5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877FD-912E-7FB7-3891-9E85519D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7DAA7A-E8AB-7480-DCA8-883995D3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1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381A0-7377-1130-5B29-8292957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DE1F8A-08A9-E2B2-EBE8-BC8F44ABA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A4420F-4CD3-1365-AB4B-CD6D462A9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561E69-CC0D-E057-24B5-2EE3A7A26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79AFCA-72B0-A24E-B92E-4C09CD7A6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00053A-E18A-5107-1565-561D6D7F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D9655C-E8BE-1B65-6579-50683C0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7499D8-77B5-8446-515E-A548BE1E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0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CEC94-90BD-08D9-2D6F-A46C46D4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D3DF54-6BED-4E38-26F3-FDF28B46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828F95-3BEE-BE9F-5FEC-307F5132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01F056-6306-D67F-49A8-FE283C0E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4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0297DC-9035-AFB4-D8C9-0177379B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DD97F0-BC12-5AF4-7A5E-D7912A1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6ADF0-717A-7C71-2286-A5EAD416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2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7AFCD-A3A4-F5C1-9BDE-1B4E3D4A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1EF38-EB71-8861-B938-A1FB6453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74EF18-D220-79F4-C888-163251BD9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E54C2B-7293-1477-B613-6E17CC50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E7D198-7E74-08A0-0373-183C9E3A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7505D2-B3C5-CCA1-3E93-E7DA6C86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DFEFF-5A57-C333-F840-3A2C71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28B7E7-F560-FE8F-2947-7F30E6A63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A98E4-3EBD-6EF0-A58A-6F3F77B1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700A58-694F-AD5A-6FCA-2DB64B2D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663532-491D-FE3D-485E-D686FEF8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DBCCD-942D-638C-E458-DC49F9F2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57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1AA957-98F0-3F46-E673-DF997AE5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D36D93-B571-5504-1E1A-75505667E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701A5-8940-05BB-DF8B-136580122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FA67-E356-4635-AAAD-D9700F54B816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1432C-5D2D-F1F8-1885-F292BCE44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54F269-FA2F-886B-0905-3E382599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l.cz/" TargetMode="External"/><Relationship Id="rId2" Type="http://schemas.openxmlformats.org/officeDocument/2006/relationships/hyperlink" Target="http://142521.w21.wedos.ws/domains/keros.cz/index.php?title=Pou%C5%A5_na_Kyklad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muANuRNulk" TargetMode="External"/><Relationship Id="rId4" Type="http://schemas.openxmlformats.org/officeDocument/2006/relationships/hyperlink" Target="https://www.osel.cz/autor/240/zdenek-kratochvi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Zde/EC_in_British_Museum,_London" TargetMode="External"/><Relationship Id="rId3" Type="http://schemas.openxmlformats.org/officeDocument/2006/relationships/hyperlink" Target="https://commons.wikimedia.org/wiki/User:Zde/AM_Paros" TargetMode="External"/><Relationship Id="rId7" Type="http://schemas.openxmlformats.org/officeDocument/2006/relationships/hyperlink" Target="https://commons.wikimedia.org/wiki/User:Zde/EC_in_GoulandrisM" TargetMode="External"/><Relationship Id="rId2" Type="http://schemas.openxmlformats.org/officeDocument/2006/relationships/hyperlink" Target="http://odysseus.culture.gr/h/1/eh1560.jsp?obj_id=33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Zde/NAMA" TargetMode="External"/><Relationship Id="rId5" Type="http://schemas.openxmlformats.org/officeDocument/2006/relationships/hyperlink" Target="https://commons.wikimedia.org/wiki/User:Zde/Delos_archaeological#Oikos_of_the_Naxians" TargetMode="External"/><Relationship Id="rId4" Type="http://schemas.openxmlformats.org/officeDocument/2006/relationships/hyperlink" Target="http://www.perseus.tufts.edu/hopper/artifact?name=Delos%2C+Oikos+of+the+Naxians&amp;object=Build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ps.ucw.cz/kolymbe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osel.cz/12786-divka-s-nausnici-po-kykladsku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el.cz/12490-nenapadny-puvab-a-uzitek-sadrovych-odlitku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commons.wikimedia.org/wiki/User:Zde/Frescoes_from_Akroti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Zde/Greek_deities" TargetMode="External"/><Relationship Id="rId2" Type="http://schemas.openxmlformats.org/officeDocument/2006/relationships/hyperlink" Target="https://commons.wikimedia.org/wiki/User:Z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Zde/Promethe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7BB7-D071-7BBF-BE73-054B02BD1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Fotky a věci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ED2FD4-CAAD-DA93-178F-BFDE92652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Zdeněk Kratochvíl pro katedrový seminář 31. 3.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Katedra filosofie a dějin přírodních věd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Přírodovědecká fakulta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47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1.4 </a:t>
            </a:r>
            <a:r>
              <a:rPr lang="cs-CZ" sz="4000" dirty="0">
                <a:latin typeface="+mn-lt"/>
              </a:rPr>
              <a:t>Příklady využití fotek a galerií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Velká online kniha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Pouť na Kyklady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http://142521.w21.wedos.ws/domains/keros.cz/index.php?title=Pou%C5%A5_na_Kyklady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 popularizujících článků o antice a podobných věcech pro </a:t>
            </a: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www.osel.cz</a:t>
            </a:r>
            <a:endParaRPr lang="cs-CZ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https://www.osel.cz/autor/240/zdenek-kratochvil/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nterview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COLIN RENFREW on Cycladic Civilization and Archaeology - Tiny Epics History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(video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https://www.youtube.com/watch?v=pmuANuRNulk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mými fotkami na pozadí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Kvanta fotek na Wikipedii v řadě jazyků, nejvíc na anglické a finské, o hodně míň na tádžické a kirgizské, ještě mén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 na kazašské a české (za to nemůže Wikipedie, ale česká kultura).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1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1.5 </a:t>
            </a:r>
            <a:r>
              <a:rPr lang="cs-CZ" sz="4000" dirty="0">
                <a:latin typeface="+mn-lt"/>
              </a:rPr>
              <a:t>Profesionální tvorba pro srovnání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Obrazová k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valita profi webů je vesměs žalostná, zčásti kvůli „ochraně duševního vlastnictví“: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Oficiální stránky řeckých muzeí, typickým příkladem je Archeologické muzeum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http://odysseus.culture.gr/h/1/eh1560.jsp?obj_id=3303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zatímco u mě (a to není zdaleka nejlepší):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https://commons.wikimedia.org/wiki/User:Zde/AM_Paros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Perseus, příkladem je Dům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Naxijských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Délu: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http://www.perseus.tufts.edu/hopper/artifact?name=Delos%2C+Oikos+of+the+Naxians&amp;object=Building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zatímco u mě: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https://commons.wikimedia.org/wiki/User:Zde/Delos_archaeological#Oikos_of_the_Naxians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Světlé výjimky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archeologické muzeum v Athénách, ale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na mé fotogalerie to nemá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Goulandrisovic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Muzeum kykladského umění v Athénách, a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u mě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Britské muzeum (kvantum menších leč dobře popsaných fotek), u mě v galerii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jen Kyklady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1.6 </a:t>
            </a:r>
            <a:r>
              <a:rPr lang="cs-CZ" sz="4000" dirty="0">
                <a:latin typeface="+mn-lt"/>
              </a:rPr>
              <a:t>Staré a nové fotky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Zub času v posledních dekádách hlodá nějak intenzivněji.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Některé vyfocené věci už neexistují nebo jsou zle poškozené, hlavně v areálech.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Navíc se k lecčemu omezuje přístup,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špagátků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cestě je čím dál tím víc, protože turisté jsou jak utržení z řetězu a lezou po čemkoli, aby na tom mohli vyfotit sebe.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Některá lokální muzea nově umožňují focení, naopak leckterá vykutálená je nově omezují (nepěkným příkladem je nové Muzeum Akropole v Athénách).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Občas znovu mravnostní cenzura.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Optimismus dodávají nové nálezy, poř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ád se něco objevuje!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3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DE4752-B273-367F-7D67-B6D2DD29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2108200"/>
            <a:ext cx="1651000" cy="1003300"/>
          </a:xfrm>
        </p:spPr>
        <p:txBody>
          <a:bodyPr>
            <a:normAutofit/>
          </a:bodyPr>
          <a:lstStyle/>
          <a:p>
            <a:pPr algn="ctr"/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Nové nálezy</a:t>
            </a:r>
            <a:endParaRPr lang="cs-CZ" sz="20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3924300"/>
            <a:ext cx="1892300" cy="2539999"/>
          </a:xfrm>
        </p:spPr>
        <p:txBody>
          <a:bodyPr>
            <a:normAutofit/>
          </a:bodyPr>
          <a:lstStyle/>
          <a:p>
            <a:r>
              <a:rPr lang="cs-CZ" sz="1600" dirty="0"/>
              <a:t>Tzv. </a:t>
            </a:r>
            <a:r>
              <a:rPr lang="cs-CZ" sz="1600" dirty="0" err="1"/>
              <a:t>Koré</a:t>
            </a:r>
            <a:r>
              <a:rPr lang="cs-CZ" sz="1600" dirty="0"/>
              <a:t> z </a:t>
            </a:r>
            <a:r>
              <a:rPr lang="cs-CZ" sz="1600" dirty="0" err="1"/>
              <a:t>Théry</a:t>
            </a:r>
            <a:r>
              <a:rPr lang="cs-CZ" sz="1600" dirty="0"/>
              <a:t>, z 2. poloviny 7. století před n. l. Mramor, výška 248 cm. Nález z pohřebiště Staré </a:t>
            </a:r>
            <a:r>
              <a:rPr lang="cs-CZ" sz="1600" dirty="0" err="1"/>
              <a:t>Théry</a:t>
            </a:r>
            <a:r>
              <a:rPr lang="cs-CZ" sz="1600" dirty="0"/>
              <a:t> v jihovýchodním svahu sedla </a:t>
            </a:r>
            <a:r>
              <a:rPr lang="cs-CZ" sz="1600" dirty="0" err="1"/>
              <a:t>Sellada</a:t>
            </a:r>
            <a:r>
              <a:rPr lang="cs-CZ" sz="1600" dirty="0"/>
              <a:t>. Patrně z </a:t>
            </a:r>
            <a:r>
              <a:rPr lang="cs-CZ" sz="1600" dirty="0" err="1"/>
              <a:t>naxijské</a:t>
            </a:r>
            <a:r>
              <a:rPr lang="cs-CZ" sz="1600" dirty="0"/>
              <a:t> dílny. Archeologické muzeum na </a:t>
            </a:r>
            <a:r>
              <a:rPr lang="cs-CZ" sz="1600" dirty="0" err="1"/>
              <a:t>Théře</a:t>
            </a:r>
            <a:r>
              <a:rPr lang="cs-CZ" sz="1600" dirty="0"/>
              <a:t>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4ECDB4-328D-E676-E52F-F6FD1D6A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6055" cy="6858000"/>
          </a:xfrm>
          <a:prstGeom prst="rect">
            <a:avLst/>
          </a:prstGeom>
        </p:spPr>
      </p:pic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3BCBEECF-0734-3F3C-96DE-E2D3D9DC00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>
          <a:xfrm>
            <a:off x="4722813" y="0"/>
            <a:ext cx="4565650" cy="6858000"/>
          </a:xfrm>
        </p:spPr>
      </p:pic>
    </p:spTree>
    <p:extLst>
      <p:ext uri="{BB962C8B-B14F-4D97-AF65-F5344CB8AC3E}">
        <p14:creationId xmlns:p14="http://schemas.microsoft.com/office/powerpoint/2010/main" val="35147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DE4752-B273-367F-7D67-B6D2DD29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2108200"/>
            <a:ext cx="1651000" cy="1003300"/>
          </a:xfrm>
        </p:spPr>
        <p:txBody>
          <a:bodyPr>
            <a:normAutofit/>
          </a:bodyPr>
          <a:lstStyle/>
          <a:p>
            <a:pPr algn="ctr"/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Repatriace</a:t>
            </a:r>
            <a:endParaRPr lang="cs-CZ" sz="20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3924300"/>
            <a:ext cx="1892300" cy="2539999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Kykladská standarta („pánvička</a:t>
            </a:r>
            <a:r>
              <a:rPr lang="cs-CZ" dirty="0"/>
              <a:t>“</a:t>
            </a:r>
            <a:r>
              <a:rPr lang="cs-CZ" sz="1600" dirty="0"/>
              <a:t>) ze steatitu, repatriovaná z Německa. Pravděpodobně z Naxu, </a:t>
            </a:r>
            <a:r>
              <a:rPr lang="cs-CZ" sz="1600" dirty="0" err="1"/>
              <a:t>EC</a:t>
            </a:r>
            <a:r>
              <a:rPr lang="cs-CZ" sz="1600" dirty="0"/>
              <a:t> II, 2800-2300 před n. l. Národní archeologické muzeum v Athénách 20935.</a:t>
            </a:r>
            <a:endParaRPr lang="cs-CZ" dirty="0"/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1EE8137D-3005-312D-0ED0-8ABBF82E5B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 b="4634"/>
          <a:stretch>
            <a:fillRect/>
          </a:stretch>
        </p:blipFill>
        <p:spPr>
          <a:xfrm>
            <a:off x="4232394" y="-37232"/>
            <a:ext cx="5025906" cy="6895232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D71996F-5805-F24F-8DF3-8796B307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31"/>
            <a:ext cx="5168900" cy="68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1.7 </a:t>
            </a:r>
            <a:r>
              <a:rPr lang="cs-CZ" sz="4000" dirty="0">
                <a:latin typeface="+mn-lt"/>
              </a:rPr>
              <a:t>Neblahé duševní vlastnictví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Nefotím, co se fotit nesmí, ať už z jakýchkoli důvodů. Někdy je to pochopitelné: právo první noci na nový nález.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Fotky z WC smí použít kdokoli, s citováním zdroje, skoro jakkoli.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Šedá zóna: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Nejasné zákony (naštěstí) na potírání autorů. Cedule typu „fotografie je dovoleno pořizovat pouze k soukromé potřebě“, dokonce i v některých areálech. Marná snaha o ochranu památek před nekulturní devastací, ale pak se pronajmou na focení reklam. Ochrana zaměstnanosti fotografů, jenže to by pak měli něco dělat, světlé výjimky jsou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Museum, New York Metropolitan Museum…). Někde jsou rádi, když fotím, zvou a pomáhají.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Opakovaně jsem zažil fronty archeologů a historiků umění na fotky, jejichž pořizování napřed považovali za svatokrádež („a nikomu neříkej,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tu fotku dal“, jako kdyby nebyla k mání veřejně).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Správně si máte objednat za ca 1 až 2 k (často nekvalitní) fotku s dodáním do roka, navíc z hodně úzkého výběru, nebudou to přece kvůli vám fotit, pokud nejde o nějaký mega projekt.</a:t>
            </a:r>
          </a:p>
        </p:txBody>
      </p:sp>
    </p:spTree>
    <p:extLst>
      <p:ext uri="{BB962C8B-B14F-4D97-AF65-F5344CB8AC3E}">
        <p14:creationId xmlns:p14="http://schemas.microsoft.com/office/powerpoint/2010/main" val="354088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b="1" dirty="0">
                <a:latin typeface="+mn-lt"/>
              </a:rPr>
              <a:t>Úvahy následné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Desítky tisíc fotek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popiskama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kategorizací sice nejsou opravdická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chovají se už zajímavě.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Úvahy nad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fotkama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samozřejmě jen nevědecké a nefilosofické: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 stylů?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 změny chodívají spolu častěji než jiné?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Lokální až regionální tendence (málem „projevy“) „genia loci“ napříč časem a kulturami?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Místa i díla jsou unikátní (jako lidi, šutry nebo hvězdy), zdálky jsou podobné, navíc umožňují kategorizace, protože unikátní jsou i regiony nebo tvůrci děl, atd. (Asi jako nám příroda umožňuje vidět taxonomii i jedince.)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Pozor: Často buď zavřeme oči, abychom neviděli analogie,  nebo snujeme ideové blbosti!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kopií, „aura“ setkání s dílem, „aura originálu“, role materiálu díla.</a:t>
            </a:r>
          </a:p>
        </p:txBody>
      </p:sp>
    </p:spTree>
    <p:extLst>
      <p:ext uri="{BB962C8B-B14F-4D97-AF65-F5344CB8AC3E}">
        <p14:creationId xmlns:p14="http://schemas.microsoft.com/office/powerpoint/2010/main" val="250196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 b="1" dirty="0">
                <a:latin typeface="+mn-lt"/>
              </a:rPr>
              <a:t>Vývoj kultur a stylů?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laik často seřadí chronologicky přibližně správně fotky románské, gotické a barokní architektury. Podobně se sochami a malbami.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odborník se občas zmýlí nebo nechá přelstít.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Podobně je tomu s vývojem stylů a žánrů v průběhu antiky.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ve velkém časovém měřítku: paleolit, neolit, doba bronzová…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 tom nějaké „evoluční pravidlo“? (U nás např. Růžena Vacková: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Věda o slohu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Třeba od těžkopádné stylizace k elegantní stylizaci, pak verismus, složitost, „barokní“ kynutí a zakrucování, následné opuštění této cesty – a znova, někdy i bez zániku dotyčné civilizace.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Hegela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podobné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jejichž duch číhá na unáhlené závěry, aby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snuli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pojmy z pojmu jako pavouk!!! (Jiní si myšlenky pouze cucají s prstu.)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3.1 Neolit / doba bronzová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Sledujte nejen „pokrok“, leč především způsob stylizace.</a:t>
            </a:r>
          </a:p>
        </p:txBody>
      </p:sp>
    </p:spTree>
    <p:extLst>
      <p:ext uri="{BB962C8B-B14F-4D97-AF65-F5344CB8AC3E}">
        <p14:creationId xmlns:p14="http://schemas.microsoft.com/office/powerpoint/2010/main" val="173829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774701"/>
            <a:ext cx="6121400" cy="1739900"/>
          </a:xfrm>
        </p:spPr>
        <p:txBody>
          <a:bodyPr>
            <a:normAutofit fontScale="92500"/>
          </a:bodyPr>
          <a:lstStyle/>
          <a:p>
            <a:r>
              <a:rPr lang="cs-CZ" sz="1600" dirty="0"/>
              <a:t>Ženská postava, mramor, Thessalie, 5300 až 3300 před n. l. Národní archeologické muzeum v Athénách N. 8772.</a:t>
            </a:r>
          </a:p>
          <a:p>
            <a:pPr algn="r"/>
            <a:endParaRPr lang="cs-CZ" dirty="0"/>
          </a:p>
          <a:p>
            <a:endParaRPr lang="cs-CZ" dirty="0"/>
          </a:p>
          <a:p>
            <a:r>
              <a:rPr lang="cs-CZ" dirty="0"/>
              <a:t>Kykladské idoly kanonického typu z různých míst </a:t>
            </a:r>
            <a:r>
              <a:rPr lang="cs-CZ" dirty="0" err="1"/>
              <a:t>naxijského</a:t>
            </a:r>
            <a:r>
              <a:rPr lang="cs-CZ" dirty="0"/>
              <a:t> venkova, 2800 až 2300 před n. l. Archeologické muzeum v </a:t>
            </a:r>
            <a:r>
              <a:rPr lang="cs-CZ" dirty="0" err="1"/>
              <a:t>Chóře</a:t>
            </a:r>
            <a:r>
              <a:rPr lang="cs-CZ" dirty="0"/>
              <a:t> </a:t>
            </a:r>
            <a:r>
              <a:rPr lang="cs-CZ" dirty="0" err="1"/>
              <a:t>Naxijských</a:t>
            </a:r>
            <a:r>
              <a:rPr lang="cs-CZ" dirty="0"/>
              <a:t>, skříň 3.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70A6F9-D303-5D71-4BA4-98CDA9F3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4866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20BE4F-FC66-9BA4-9B0E-EACAD6DC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6" y="2698910"/>
            <a:ext cx="6244734" cy="41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Půvaby databáze na příkladu památek převážně z egejského prostoru.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Propojení věci, místa nálezu a dalších kontextů.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Invarianty a proměnné při kulturních přelomech v různých epochách.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Úvaha o „auře originálu“, kopiích a zobrazováních.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Otázky výběru a výběrových efektů, školních příkladů a různého vkusu.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18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sz="1600" dirty="0"/>
              <a:t>Pozdně neolitický „Myslitel z </a:t>
            </a:r>
            <a:r>
              <a:rPr lang="cs-CZ" sz="1600" dirty="0" err="1"/>
              <a:t>Karditsy</a:t>
            </a:r>
            <a:r>
              <a:rPr lang="cs-CZ" sz="1600" dirty="0"/>
              <a:t>“ v Thessalii, 4500 až 3300 před n. l. Národní archeologické muzeum v Athénách 5894.</a:t>
            </a:r>
          </a:p>
          <a:p>
            <a:endParaRPr lang="cs-CZ" dirty="0"/>
          </a:p>
          <a:p>
            <a:endParaRPr lang="cs-CZ" sz="1600" dirty="0"/>
          </a:p>
          <a:p>
            <a:r>
              <a:rPr lang="cs-CZ" sz="1600" dirty="0"/>
              <a:t>Harfeník z </a:t>
            </a:r>
            <a:r>
              <a:rPr lang="cs-CZ" sz="1600" dirty="0" err="1"/>
              <a:t>Keru</a:t>
            </a:r>
            <a:r>
              <a:rPr lang="cs-CZ" sz="1600" dirty="0"/>
              <a:t>, mramor, 2800 až 2200 před n. l. Národní archeologické muzeum v Athénách 3908.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8E15EE-8041-0AA8-1966-B81254EE5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66055" cy="68580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CFDF3C6-A9D6-A391-891E-CF820DEC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6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dirty="0"/>
              <a:t>Vlevo: Předchůdce zlaté pohřební masky? Otisk obličeje a zlaté pohřební šperky. Pohřebiště u Varny, chalkolit, 4600 až 4200 před n. l. Archeologické muzeum ve Varně.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r>
              <a:rPr lang="cs-CZ" dirty="0"/>
              <a:t>Pohřební maska z Mykén, hrob V, hrobový okruh A. Zlatý plech, z 16. století před n. l. Národní archeologické muzeum v Athénách, N 624.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5970D4-E278-8E0E-0704-056AB9AE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72" y="0"/>
            <a:ext cx="5148528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D8BCC6-51F7-33FE-EECD-F2BD8F1D1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407993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3.2 Vývoj uvnitř řecké antiky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Sledujte nejen pokrok technologie, ale především způsob stylizace: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 směrem k verismu (realismu), raná / pozdně archaická doba.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souladu výrazu a situace, archaická / klasická doba.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Nakonec rozevlátí a la baroko, občas už v klasické době.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malbě začíná v klasické době perspektiva.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7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Níkandra</a:t>
            </a:r>
            <a:r>
              <a:rPr lang="cs-CZ" dirty="0"/>
              <a:t> z Naxu </a:t>
            </a:r>
            <a:r>
              <a:rPr lang="cs-CZ" dirty="0" err="1"/>
              <a:t>Apolónovi</a:t>
            </a:r>
            <a:r>
              <a:rPr lang="cs-CZ" dirty="0"/>
              <a:t> na Délos.“ </a:t>
            </a:r>
            <a:r>
              <a:rPr lang="cs-CZ" dirty="0" err="1"/>
              <a:t>Naxijská</a:t>
            </a:r>
            <a:r>
              <a:rPr lang="cs-CZ" dirty="0"/>
              <a:t> práce kolem r. 650 před n. l. Plochá stylizace, vysoká 1,80 m. Národní archeologické museum v Athénách, </a:t>
            </a:r>
            <a:r>
              <a:rPr lang="cs-CZ" dirty="0" err="1"/>
              <a:t>inv</a:t>
            </a:r>
            <a:r>
              <a:rPr lang="cs-CZ" dirty="0"/>
              <a:t>. č. 1.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r>
              <a:rPr lang="cs-CZ" dirty="0" err="1"/>
              <a:t>Koré</a:t>
            </a:r>
            <a:r>
              <a:rPr lang="cs-CZ" dirty="0"/>
              <a:t> z Akropole, sochař </a:t>
            </a:r>
            <a:r>
              <a:rPr lang="cs-CZ" dirty="0" err="1"/>
              <a:t>Archermos</a:t>
            </a:r>
            <a:r>
              <a:rPr lang="cs-CZ" dirty="0"/>
              <a:t> z </a:t>
            </a:r>
            <a:r>
              <a:rPr lang="cs-CZ" dirty="0" err="1"/>
              <a:t>Chiu</a:t>
            </a:r>
            <a:r>
              <a:rPr lang="cs-CZ" dirty="0"/>
              <a:t>, 520-510 před n. l. Muzeum Akropole v Athénách 675. Kredit: </a:t>
            </a:r>
            <a:r>
              <a:rPr lang="cs-CZ" dirty="0" err="1"/>
              <a:t>Marsyas</a:t>
            </a:r>
            <a:r>
              <a:rPr lang="cs-CZ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5838E0-3065-1D52-20F3-50AE6C464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125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47AA78-EF16-7F50-0CEE-ED7BCBEC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59" y="0"/>
            <a:ext cx="3837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Erodované torzo kúra z Naxu, nalezené na Délu, mramor, 650 až 625 před n. l. Archeologické muzeum na Délu, A 334.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r>
              <a:rPr lang="cs-CZ" dirty="0" err="1"/>
              <a:t>Kúros</a:t>
            </a:r>
            <a:r>
              <a:rPr lang="cs-CZ" dirty="0"/>
              <a:t> z </a:t>
            </a:r>
            <a:r>
              <a:rPr lang="cs-CZ" dirty="0" err="1"/>
              <a:t>Mélu</a:t>
            </a:r>
            <a:r>
              <a:rPr lang="cs-CZ" dirty="0"/>
              <a:t> náhrobní, vysoký 214 cm, kolem r. 550 před n. l. </a:t>
            </a:r>
            <a:r>
              <a:rPr lang="cs-CZ" dirty="0" err="1"/>
              <a:t>Naxijský</a:t>
            </a:r>
            <a:r>
              <a:rPr lang="cs-CZ" dirty="0"/>
              <a:t> mramor a nejspíš i práce. Národní archeologické muzeum v Athénách, </a:t>
            </a:r>
            <a:r>
              <a:rPr lang="cs-CZ" dirty="0" err="1"/>
              <a:t>inv</a:t>
            </a:r>
            <a:r>
              <a:rPr lang="cs-CZ" dirty="0"/>
              <a:t>. č. 1558.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65B708-FFDD-0733-2FAB-7E4679F5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50F057-5576-B43E-FF8B-3ED81CE64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8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dirty="0"/>
              <a:t>Vozataj z Delf, alias </a:t>
            </a:r>
            <a:r>
              <a:rPr lang="cs-CZ" dirty="0" err="1"/>
              <a:t>Polyzalos</a:t>
            </a:r>
            <a:r>
              <a:rPr lang="cs-CZ" dirty="0"/>
              <a:t> z Gely, 478 až 475 před n. l. Bronz, vysoký 182 cm. Raně klasický přísný styl. Archeologické muzeum v Delfách.</a:t>
            </a:r>
          </a:p>
          <a:p>
            <a:r>
              <a:rPr lang="cs-CZ" dirty="0" err="1"/>
              <a:t>Boreás</a:t>
            </a:r>
            <a:r>
              <a:rPr lang="cs-CZ" dirty="0"/>
              <a:t>, severní vítr a thrácký vládce, unáší athénskou princeznu </a:t>
            </a:r>
            <a:r>
              <a:rPr lang="cs-CZ" dirty="0" err="1"/>
              <a:t>Oreithyji</a:t>
            </a:r>
            <a:r>
              <a:rPr lang="cs-CZ" dirty="0"/>
              <a:t> na Krym. </a:t>
            </a:r>
            <a:r>
              <a:rPr lang="cs-CZ" dirty="0" err="1"/>
              <a:t>Apollónův</a:t>
            </a:r>
            <a:r>
              <a:rPr lang="cs-CZ" dirty="0"/>
              <a:t> chrám Athéňanů na Délu. Athénská klasická práce, mramor, 421 až 417 před n. l. Muzeum na Délu, A 04287, A 4279, A 4280.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FBC0A1-8354-8A8E-CA4A-C5792126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5" y="0"/>
            <a:ext cx="4572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F07F49-B57D-FF75-E597-2975A2E4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6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Artemis jako Paní zvířat.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Boiótská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amfora, 680 až 670 před n. l. Národní archeologické muzeum v Athénách 220.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r>
              <a:rPr lang="cs-CZ" dirty="0"/>
              <a:t>Perspektivní (prostorově iluzivní) malba na keramice, 360 až 350 před n. l., </a:t>
            </a:r>
            <a:r>
              <a:rPr lang="cs-CZ" dirty="0" err="1"/>
              <a:t>Taranto</a:t>
            </a:r>
            <a:r>
              <a:rPr lang="cs-CZ" dirty="0"/>
              <a:t>, řecká Itálie. Výjev u </a:t>
            </a:r>
            <a:r>
              <a:rPr lang="cs-CZ" dirty="0" err="1"/>
              <a:t>Apollónova</a:t>
            </a:r>
            <a:r>
              <a:rPr lang="cs-CZ" dirty="0"/>
              <a:t> chrámu.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C70A17-0BAF-B999-D36A-F8809100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86" y="2997200"/>
            <a:ext cx="4880813" cy="3860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FE483F-822F-B1B1-3F50-94D5F8E8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07000" cy="34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3.3 Pozdní 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Projevy barokizace už v pozdních fázích kultur doby bronzové (minojské a mykénské).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Maškarní scény v římské době.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5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Drobná plastika, řezba ze slonoviny: Dvě ženy (bohyně?) a dítě. Z akropole v Mykénách, 15. až 14. století př. n. l. Národní archeologické muzeum v Athénách, N 7711.</a:t>
            </a:r>
          </a:p>
          <a:p>
            <a:endParaRPr lang="cs-CZ" dirty="0"/>
          </a:p>
          <a:p>
            <a:r>
              <a:rPr lang="cs-CZ" dirty="0"/>
              <a:t>Sádrový odlitek lávové kopie vyřezávaného dřevěného stolu. </a:t>
            </a:r>
            <a:r>
              <a:rPr lang="cs-CZ" dirty="0" err="1"/>
              <a:t>Akrotiri</a:t>
            </a:r>
            <a:r>
              <a:rPr lang="cs-CZ" dirty="0"/>
              <a:t>, </a:t>
            </a:r>
            <a:r>
              <a:rPr lang="cs-CZ" dirty="0" err="1"/>
              <a:t>LC</a:t>
            </a:r>
            <a:r>
              <a:rPr lang="cs-CZ" dirty="0"/>
              <a:t> I, 17. století před n. l.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Muzeum prehistorické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Théry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Santorini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/>
              <a:t>, </a:t>
            </a:r>
            <a:r>
              <a:rPr lang="cs-CZ" dirty="0" err="1"/>
              <a:t>inv</a:t>
            </a:r>
            <a:r>
              <a:rPr lang="cs-CZ" dirty="0"/>
              <a:t>. č. 8364.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4A27EB-A648-56CD-A3EB-53600CAB9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514600"/>
            <a:ext cx="5791200" cy="4343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FB16F5-2D32-405F-45D2-C033CD3D2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161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8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Afrodíté, Pan a Erós. Sousoší vysoké 1,55 m;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parský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mramor, kolem roku 100 před n. l. Nález: Délos, Dům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Poseidoniastů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z Beirutu. Národní archeologické muzeum v Athénách,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inv</a:t>
            </a:r>
            <a:r>
              <a:rPr lang="cs-CZ" b="0" i="0" dirty="0">
                <a:solidFill>
                  <a:srgbClr val="202122"/>
                </a:solidFill>
                <a:effectLst/>
              </a:rPr>
              <a:t>. č. 3335.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Persefoné</a:t>
            </a:r>
            <a:r>
              <a:rPr lang="cs-CZ" dirty="0"/>
              <a:t> jako </a:t>
            </a:r>
            <a:r>
              <a:rPr lang="cs-CZ" dirty="0" err="1"/>
              <a:t>Ísis</a:t>
            </a:r>
            <a:r>
              <a:rPr lang="cs-CZ" dirty="0"/>
              <a:t> a </a:t>
            </a:r>
            <a:r>
              <a:rPr lang="cs-CZ" dirty="0" err="1"/>
              <a:t>Plútón</a:t>
            </a:r>
            <a:r>
              <a:rPr lang="cs-CZ" dirty="0"/>
              <a:t> s Kerberem jako </a:t>
            </a:r>
            <a:r>
              <a:rPr lang="cs-CZ" dirty="0" err="1"/>
              <a:t>Sarapis</a:t>
            </a:r>
            <a:r>
              <a:rPr lang="cs-CZ" dirty="0"/>
              <a:t>. Mramor, 2. století n. l. </a:t>
            </a:r>
            <a:r>
              <a:rPr lang="cs-CZ" dirty="0" err="1"/>
              <a:t>Gortys</a:t>
            </a:r>
            <a:r>
              <a:rPr lang="cs-CZ" dirty="0"/>
              <a:t>, Chrám Egyptských bohů. Archeologické muzeum v </a:t>
            </a:r>
            <a:r>
              <a:rPr lang="cs-CZ" dirty="0" err="1"/>
              <a:t>Irakliu</a:t>
            </a:r>
            <a:r>
              <a:rPr lang="cs-CZ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00EE97-FE17-0777-2F38-2976F992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2" y="3429000"/>
            <a:ext cx="5148528" cy="342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1D7FBC-2602-69D7-288D-7F974E00E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Žádná věda, natož filosofie, pouhá zábava, spojená se snahou o obecně prospěšnou činnost.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Vesměs řecká antika a věci příbuzné (od neolitu po Byzanc, od Itálie přes Bulharsko po Turecko, plus velká evropská muzea, něco i z Česka).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by ovšem člověk měl být fotograf, historik, historik umění, historik lecčehos, archeolog, jazykozpytec…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Leccos se přitom člověk dozví a doučí.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 lecjakým úvahám to ponoukne.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to být obrazová analogie k chystané knížce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Příroda a věci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24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b="1" dirty="0">
                <a:latin typeface="+mn-lt"/>
              </a:rPr>
              <a:t>Kulturní změny a jejich synchrony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a jejich synchrony, které změny chodí častěji pospolu?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</a:rPr>
              <a:t>Invarianty a proměnné při kulturních přelomech v různých epochách.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Měnit se může: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Technologie, výtvarné téma, styl, náboženství, jazyk, etnicita, typ kultury…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Výsledné poučení: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kdy. Všechny kombinace jsou možné.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7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4.1 </a:t>
            </a:r>
            <a:r>
              <a:rPr lang="cs-CZ" sz="4000" dirty="0">
                <a:latin typeface="+mn-lt"/>
              </a:rPr>
              <a:t>Příklady kulturních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Novinka červeno-figurové keramiky není v řecké archaické době provázena mnoha jinými změnami.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Plný verismus na začátku klasické doby je provázen kvantem změn!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christianizaci Řecka se změní skoro jen náboženství. Typy zobrazení antických božstev se zčásti transformují na křesťanská témata (zvl. Artemis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Kúrotrofos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Panna Maria s Ježíškem), zčásti postupně mizí. Technologie zůstávají. Výtvarný styl dost dlouho taky zůstává, pak se proměňuje v rámci Byzance.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christianizaci Západu se mění skoro všechno. Většina technologií mizí. Výtvarný styl začíná skoro od nuly jako naivní lidové umění, s výjimkami řeckých vlivů.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20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Ženská postava chová malé dítě, torzo. Neolitická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Kúrotrofos</a:t>
            </a:r>
            <a:r>
              <a:rPr lang="cs-CZ" b="0" i="0" dirty="0">
                <a:solidFill>
                  <a:srgbClr val="202122"/>
                </a:solidFill>
                <a:effectLst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Sesklo</a:t>
            </a:r>
            <a:r>
              <a:rPr lang="cs-CZ" b="0" i="0" dirty="0">
                <a:solidFill>
                  <a:srgbClr val="202122"/>
                </a:solidFill>
                <a:effectLst/>
              </a:rPr>
              <a:t>, 4800 až 4500 před n. l. Národní archeologické muzeum v Athénách N 5937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  <a:p>
            <a:r>
              <a:rPr lang="cs-CZ" dirty="0"/>
              <a:t>Artemis </a:t>
            </a:r>
            <a:r>
              <a:rPr lang="cs-CZ" dirty="0" err="1"/>
              <a:t>Kúrotrofos</a:t>
            </a:r>
            <a:r>
              <a:rPr lang="cs-CZ" dirty="0"/>
              <a:t>, „Živící mláďata“. Drobná terakota z řecké klasické doby je pěknou ukázkou standardní podoby této předchůdkyně Panny Marie. 430 až 400 před n. l. Archeologické muzeum v </a:t>
            </a:r>
            <a:r>
              <a:rPr lang="cs-CZ" dirty="0" err="1"/>
              <a:t>Brauronu</a:t>
            </a:r>
            <a:r>
              <a:rPr lang="cs-CZ" dirty="0"/>
              <a:t> (</a:t>
            </a:r>
            <a:r>
              <a:rPr lang="cs-CZ" dirty="0" err="1"/>
              <a:t>Vraone</a:t>
            </a:r>
            <a:r>
              <a:rPr lang="cs-CZ" dirty="0"/>
              <a:t>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D085A3-A7FC-B90E-6F5C-CA8C28F2D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88" y="0"/>
            <a:ext cx="5052224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8963987-4EC0-642F-80E7-DAAF477BE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1574800"/>
            <a:ext cx="1892300" cy="4889499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Mozaika z podlahy domu v oblasti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Aplomata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(okraj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Naxijské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Chóry), pozdní antika. Únos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Európy</a:t>
            </a:r>
            <a:r>
              <a:rPr lang="cs-CZ" b="0" i="0" dirty="0">
                <a:solidFill>
                  <a:srgbClr val="202122"/>
                </a:solidFill>
                <a:effectLst/>
              </a:rPr>
              <a:t>. Archeologické muzeum na Naxu, lapidárium na terase.</a:t>
            </a:r>
          </a:p>
          <a:p>
            <a:endParaRPr lang="cs-CZ" dirty="0">
              <a:solidFill>
                <a:srgbClr val="202122"/>
              </a:solidFill>
            </a:endParaRPr>
          </a:p>
          <a:p>
            <a:r>
              <a:rPr lang="cs-CZ" dirty="0"/>
              <a:t>Mozaika v </a:t>
            </a:r>
            <a:r>
              <a:rPr lang="cs-CZ" dirty="0" err="1"/>
              <a:t>Maltezaně</a:t>
            </a:r>
            <a:r>
              <a:rPr lang="cs-CZ" dirty="0"/>
              <a:t> u </a:t>
            </a:r>
            <a:r>
              <a:rPr lang="cs-CZ" dirty="0" err="1"/>
              <a:t>Analipsi</a:t>
            </a:r>
            <a:r>
              <a:rPr lang="cs-CZ" dirty="0"/>
              <a:t>, </a:t>
            </a:r>
            <a:r>
              <a:rPr lang="cs-CZ" dirty="0" err="1"/>
              <a:t>Astypalea</a:t>
            </a:r>
            <a:r>
              <a:rPr lang="cs-CZ" dirty="0"/>
              <a:t>. 5. století n. l. Kristus </a:t>
            </a:r>
            <a:r>
              <a:rPr lang="cs-CZ" dirty="0" err="1"/>
              <a:t>Pantokrator</a:t>
            </a:r>
            <a:r>
              <a:rPr lang="cs-CZ" dirty="0"/>
              <a:t> je zobrazený jako Hélios uprostřed zodiaku. Zodiak je obklopený vlnami </a:t>
            </a:r>
            <a:r>
              <a:rPr lang="cs-CZ" dirty="0" err="1"/>
              <a:t>Ókeanu</a:t>
            </a:r>
            <a:r>
              <a:rPr lang="cs-CZ" dirty="0"/>
              <a:t> a čtyřmi ročními dobami.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38E54-05FB-7190-5A34-53BDF28D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528" cy="3429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FC80B24-31F2-ABE1-EF1E-3B362A030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34" y="2908299"/>
            <a:ext cx="5266265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4.2 </a:t>
            </a:r>
            <a:r>
              <a:rPr lang="cs-CZ" sz="4000" dirty="0">
                <a:latin typeface="+mn-lt"/>
              </a:rPr>
              <a:t>Souběh a </a:t>
            </a:r>
            <a:r>
              <a:rPr lang="cs-CZ" sz="4000" dirty="0" err="1">
                <a:latin typeface="+mn-lt"/>
              </a:rPr>
              <a:t>nesouběh</a:t>
            </a:r>
            <a:r>
              <a:rPr lang="cs-CZ" sz="4000" dirty="0">
                <a:latin typeface="+mn-lt"/>
              </a:rPr>
              <a:t>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úplném souboru se vykáže cimrmanovský negativní objev, že cokoli může i nemusí souviset s čímkoli. Buď vždycky, nebo aspoň někdy.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tomu problémy s formalizací dat pro analýzu a volba typu analýzy.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Statistickou analýzou by se dala podpořit skoro jakákoli teze o vývoji kultury, pokud provedeme výběr, kupodivu stačí nepříliš drastický, skoro nenápadný.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Vlastně to ve zvětšené míře připomíná obecné problémy aplikace statistiky. Bohužel jen málokdy díky ní uvidíme něco, co jsme neviděli. Většinou ji potřebujeme pro splnění akademické slušnosti: jako doklad, že jsme téma ochočili do té míry, že se nám empirie ukazuje spořádaně. To má taky svou cenu, i když to nesplňuje naivní touhu po „důkazu“. Komu to chodí, tomu lze věřit, když mluví o důležitosti empirie.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8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4.2.1 Ještě k souběhu a </a:t>
            </a:r>
            <a:r>
              <a:rPr lang="cs-CZ" sz="3600" dirty="0" err="1"/>
              <a:t>nesouběhu</a:t>
            </a:r>
            <a:r>
              <a:rPr lang="cs-CZ" sz="3600" dirty="0"/>
              <a:t>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s analýzou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Hérakleitových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zlomků, jen pro porovnání možností matematických metod: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Kolymbetes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(Pavel Šácha) –  </a:t>
            </a:r>
            <a:r>
              <a:rPr lang="cs-CZ" sz="1800" dirty="0">
                <a:hlinkClick r:id="rId2"/>
              </a:rPr>
              <a:t>http://ps.ucw.cz/kolymbetes/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Adyton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Artemidina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chrámu v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Efesu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potápěč na Délu.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70F711-9BC0-E877-A044-7634AC5E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895"/>
            <a:ext cx="5459002" cy="36571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52056E-6D1A-087F-83A2-D6A8315FC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8" y="3200895"/>
            <a:ext cx="5063685" cy="3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1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b="1" dirty="0">
                <a:latin typeface="+mn-lt"/>
              </a:rPr>
              <a:t>Lokální a regionální tendence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Kúrové z řecké archaické doby jsou na </a:t>
            </a:r>
            <a:r>
              <a:rPr lang="cs-CZ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Kykladách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podobnější proporcím idolů z rané doby bronzové. Není to vliv. Takových analogií je víc, na úrovni regionů se „dědí“ také řada specifických motivů, na </a:t>
            </a:r>
            <a:r>
              <a:rPr lang="cs-CZ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Kykladách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třeba vnější schodiště.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Insulární efekty.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bývá i kuchyně a typy vín.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článek 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Dívka s náušnicí po </a:t>
            </a:r>
            <a:r>
              <a:rPr lang="cs-CZ" sz="19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kykladsku</a:t>
            </a:r>
            <a:endParaRPr lang="cs-CZ" sz="19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https://www.osel.cz/12786-divka-s-nausnici-po-kykladsku.html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Vnější schodiště na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Kastru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Chóře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ostrova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Folegandru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Kyklady. Výjimečně na rovině!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8F7577-8A10-189F-EC48-A17A07CD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043263"/>
            <a:ext cx="5727700" cy="38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7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b="1" dirty="0">
                <a:latin typeface="+mn-lt"/>
              </a:rPr>
              <a:t>Aura originálu a kopie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„Aura originálu“ není nějaká „duchovní aura“, za kterou se ráda vydává mediální bublina slávy toho či onoho předmětu. </a:t>
            </a:r>
            <a:r>
              <a:rPr lang="cs-CZ" sz="2000" dirty="0">
                <a:solidFill>
                  <a:srgbClr val="000000"/>
                </a:solidFill>
              </a:rPr>
              <a:t>Autentický vztah umožňuje i kopie, v menší míře dokonce i zobrazení.</a:t>
            </a:r>
            <a:endParaRPr lang="cs-CZ" sz="20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Jenže kopie má jiný materiál, nemluvě o zobrazení. Chybí materiální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</a:rPr>
              <a:t>ošmatání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článek </a:t>
            </a:r>
            <a:r>
              <a:rPr lang="cs-CZ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Nenápadný půvab a užitek sádrových odlitků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https://www.osel.cz/12490-nenapadny-puvab-a-uzitek-sadrovych-odlitku.html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0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b="1" dirty="0">
                <a:latin typeface="+mn-lt"/>
              </a:rPr>
              <a:t>Nebo si jen tak prohlížet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70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témat (třeba bohy a hrdiny), podle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lokalit, podle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například nově restaurované fresky 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Akrotiri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Muzeu prehistorické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Santorini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https://commons.wikimedia.org/wiki/User:Zde/Frescoes_from_Akrotiri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F4893B6-6A5B-B620-BFDE-7BE792B031E2}"/>
              </a:ext>
            </a:extLst>
          </p:cNvPr>
          <p:cNvSpPr txBox="1">
            <a:spLocks/>
          </p:cNvSpPr>
          <p:nvPr/>
        </p:nvSpPr>
        <p:spPr>
          <a:xfrm>
            <a:off x="10045700" y="3606799"/>
            <a:ext cx="1600200" cy="272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Zlatý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prsten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reliéfem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Sedící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bohyně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průvod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bytostí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hlavou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Mykénská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pozdní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bronzová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Tiryns, 15.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etí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 n. 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archeologické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muzeum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Athénách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6208.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5BCA11-00E3-9793-89C9-1CB1B8545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2" y="1825625"/>
            <a:ext cx="48768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 čem to teda bude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Co, proč a jak – od cvaknutí spouště po využití fotogalerií</a:t>
            </a:r>
          </a:p>
          <a:p>
            <a:r>
              <a:rPr lang="cs-CZ" sz="2000" dirty="0"/>
              <a:t>Vývoj výtvarných stylů?</a:t>
            </a:r>
          </a:p>
          <a:p>
            <a:r>
              <a:rPr lang="cs-CZ" sz="2000" dirty="0"/>
              <a:t>Kulturní změny a jejich synchrony</a:t>
            </a:r>
          </a:p>
          <a:p>
            <a:r>
              <a:rPr lang="cs-CZ" sz="2000" dirty="0"/>
              <a:t>Lokální a regionální tendence</a:t>
            </a:r>
          </a:p>
          <a:p>
            <a:r>
              <a:rPr lang="cs-CZ" sz="2000" dirty="0"/>
              <a:t>Aura originálu a kopie</a:t>
            </a:r>
          </a:p>
          <a:p>
            <a:r>
              <a:rPr lang="cs-CZ" sz="2000" dirty="0"/>
              <a:t>Nebo si jen tak prohlížet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300" dirty="0"/>
              <a:t>Futra </a:t>
            </a:r>
            <a:r>
              <a:rPr lang="cs-CZ" sz="1300" dirty="0" err="1"/>
              <a:t>Apollónova</a:t>
            </a:r>
            <a:r>
              <a:rPr lang="cs-CZ" sz="1300" dirty="0"/>
              <a:t> chrámu na Naxu, 530 před n. l.</a:t>
            </a:r>
          </a:p>
          <a:p>
            <a:pPr marL="514350" indent="-514350">
              <a:buFont typeface="+mj-lt"/>
              <a:buAutoNum type="arabicPeriod"/>
            </a:pPr>
            <a:endParaRPr lang="cs-CZ" sz="14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C57317-08E2-71EE-77B5-FD190725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527300"/>
            <a:ext cx="6502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b="1" dirty="0">
                <a:latin typeface="+mn-lt"/>
              </a:rPr>
              <a:t>Co, proč a jak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 přes 18 tisíc fotek vložených na Wikimedia Commons (dále WC)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 120 muzeí a přes 190 areálů (při tom se uplatňuje mocninové rozložení)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Věci v muzeích, vnímání věcí, ne autorit autorů a „osobností“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Areály, spíše jako místa vhodná k vnímání světa než jako historické památky. Jsou to křižovatky příběhů přirozeností a věcí, jejichž povrchem ty historické památky jsou.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Náhodně potkané i velice cíleně hledané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Technologický řetězec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Vztah věcných památek k textovým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Technologický řetězec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 až 2005 skenování z negativu (kinofilmový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podobné strojky).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přechod na digitální focení (Canon 350D a další, od 2020 konečně skvělý plnoformátový Nikon Z6)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focení do syrového formátu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alias CR2,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Elektronické vyvolávání (Photoshop,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srovnatelně pracné jako klasických mokrých papírů (ale rychlejší než skenování negativů), na rozdíl od analogové mokré cesty šetří ruce od roztoků, ale dá víc zabrat očím a hlavě. Srovnání úhlů (někdy i rektifikace), ořez, barva, histogram (jas a kontrast, někdy pomocí křivek), doostření. Vyvolaný syrový formát nebo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(přes 50 MB) posílám jen na vyžádání.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Vyvolané snímky se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převedou do formátu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plné velikosti a s malou kompresí, aby se vešly do 10 MB, pak se odešlou na WC. (Případně se udělají i zmenšené kopie pro ukázky a posílání e-mailem. WC generuje automaticky náhledy a na požádání zmenšeniny.)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Každý obrázek je nutno podrobně popsat, česky a anglicky, poté odesl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na WC.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3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DE4752-B273-367F-7D67-B6D2DD29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2108200"/>
            <a:ext cx="1651000" cy="1003300"/>
          </a:xfrm>
        </p:spPr>
        <p:txBody>
          <a:bodyPr>
            <a:normAutofit/>
          </a:bodyPr>
          <a:lstStyle/>
          <a:p>
            <a:pPr algn="ctr"/>
            <a:r>
              <a:rPr lang="pt-BR" sz="1600" dirty="0"/>
              <a:t>Hlava velkého kykladského idolu z Amorgu</a:t>
            </a:r>
            <a:r>
              <a:rPr lang="cs-CZ" sz="1600" dirty="0"/>
              <a:t>, 3. tisíciletí před n. l.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9D752CFB-BCA2-1AB1-A2AE-7DD45CCD5EE8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29" y="-1060"/>
            <a:ext cx="4560830" cy="6859060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EFE16A-8E63-F187-444A-BC31F0F6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8800" y="3924300"/>
            <a:ext cx="1892300" cy="2539999"/>
          </a:xfrm>
        </p:spPr>
        <p:txBody>
          <a:bodyPr>
            <a:normAutofit/>
          </a:bodyPr>
          <a:lstStyle/>
          <a:p>
            <a:r>
              <a:rPr lang="cs-CZ" dirty="0"/>
              <a:t>Vlevo před vyvoláním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Vpravo po vyvolání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D29620-88F7-E2D5-8EAC-D45211E47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60"/>
            <a:ext cx="4560829" cy="68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Kategorie na Wikimedi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Commons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 je databáze, ale před řadovými uživateli šetrně skrytá, aby se nelekali.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roli klíčových slov jsou „kategorie“, ty je potřeba ke každé fotce přiřadit, aby se dala vyhledat, a aby se ukazovala pohromadě s tematickým sousedy, a to z řady hledisek. (Skoro) každý uživatel WC může měnit kategorie u všech fotek (nejen svých) a zakládat nové kategorie. Taky příležitost k provázání s autory a texty.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kategorií jedné fotky: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Skříň 11 Archeologického muzea na Naxu,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Kykladské idoly variety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Spedos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Mramorové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sošky z rané doby bronzové, Plastika postavy ženy z rané doby bronzové, Plastika těhotné ženy v době bronzové,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Nálezy 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Korfari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Amygdalon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Naxu, Zachráněné nálezy z ilegálních výkopů v Řecku.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Každá z těch kategorií má „nad sebou“ stromeček obecnějších, které také nesou další informace.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vkládání je potřeba kategorie taky „čistit“ a odplevelovat. (Na podzim 2022 jsem dostal poděkování za 100 tisíc editací.) Místo mazání radno vytvořit kategorie „Turisté na Naxu“, „Západy Slunce na Naxu“.</a:t>
            </a:r>
          </a:p>
        </p:txBody>
      </p:sp>
    </p:spTree>
    <p:extLst>
      <p:ext uri="{BB962C8B-B14F-4D97-AF65-F5344CB8AC3E}">
        <p14:creationId xmlns:p14="http://schemas.microsoft.com/office/powerpoint/2010/main" val="78607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1.3 </a:t>
            </a:r>
            <a:r>
              <a:rPr lang="cs-CZ" sz="4000" dirty="0">
                <a:latin typeface="+mn-lt"/>
              </a:rPr>
              <a:t>Fotogalerie na WC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Vlastně alba. Může je vytvářet i upravovat každý. Když však jsou v autorském uživatelském prostoru, tak je sice může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kdokoli pasivně prohlížet, ale zasahovat do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 může pouze jejich autor.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Samozřejmě do nich může zařazovat i fotky od ostatních uživatelů WC, nejen svoje.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https://commons.wikimedia.org/wiki/User:Zde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(moje osobní stránka na WC)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Někdy galerie vznikne spíš pro využití náhodně nakupených fotek, někdy se kvůli ní cestuje a cíleně fotí.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Například klubko galerií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Greek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goddesses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and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gods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heros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and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mythical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beings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(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Greek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deities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původně vzniklo kvůli zachraňování jedné publikace (ne mojí) relevantními a volně dostupnými obrázky, aby si redaktoři a grafik mohli vybrat.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Zkouším konkurovat monopolu masově turisticky orientovaných popisů, a hlavně převaze kýčovitého nebo zase sterilně umravněného pohledu na antiku. Kuriozní novodobé ozvěny viz např.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https://commons.wikimedia.org/wiki/User:Zde/Prometheus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681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3324</Words>
  <Application>Microsoft Office PowerPoint</Application>
  <PresentationFormat>Širokoúhlá obrazovka</PresentationFormat>
  <Paragraphs>212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Fotky a věci </vt:lpstr>
      <vt:lpstr>Prezentace aplikace PowerPoint</vt:lpstr>
      <vt:lpstr>Prezentace aplikace PowerPoint</vt:lpstr>
      <vt:lpstr>O čem to teda bude</vt:lpstr>
      <vt:lpstr>1. Co, proč a jak</vt:lpstr>
      <vt:lpstr>1.1 Technologický řetězec</vt:lpstr>
      <vt:lpstr>Hlava velkého kykladského idolu z Amorgu, 3. tisíciletí před n. l.</vt:lpstr>
      <vt:lpstr>1.2 Kategorie na Wikimedia Commons</vt:lpstr>
      <vt:lpstr>1.3 Fotogalerie na WC</vt:lpstr>
      <vt:lpstr>1.4 Příklady využití fotek a galerií</vt:lpstr>
      <vt:lpstr>1.5 Profesionální tvorba pro srovnání</vt:lpstr>
      <vt:lpstr>1.6 Staré a nové fotky</vt:lpstr>
      <vt:lpstr>Nové nálezy</vt:lpstr>
      <vt:lpstr>Repatriace</vt:lpstr>
      <vt:lpstr>1.7 Neblahé duševní vlastnictví</vt:lpstr>
      <vt:lpstr>2. Úvahy následné</vt:lpstr>
      <vt:lpstr>3. Vývoj kultur a stylů?</vt:lpstr>
      <vt:lpstr>3.1 Neolit / doba bronzová</vt:lpstr>
      <vt:lpstr>Prezentace aplikace PowerPoint</vt:lpstr>
      <vt:lpstr>Prezentace aplikace PowerPoint</vt:lpstr>
      <vt:lpstr>Prezentace aplikace PowerPoint</vt:lpstr>
      <vt:lpstr>3.2 Vývoj uvnitř řecké antiky</vt:lpstr>
      <vt:lpstr>Prezentace aplikace PowerPoint</vt:lpstr>
      <vt:lpstr>Prezentace aplikace PowerPoint</vt:lpstr>
      <vt:lpstr>Prezentace aplikace PowerPoint</vt:lpstr>
      <vt:lpstr>Prezentace aplikace PowerPoint</vt:lpstr>
      <vt:lpstr>3.3 Pozdní doby</vt:lpstr>
      <vt:lpstr>Prezentace aplikace PowerPoint</vt:lpstr>
      <vt:lpstr>Prezentace aplikace PowerPoint</vt:lpstr>
      <vt:lpstr>4. Kulturní změny a jejich synchrony</vt:lpstr>
      <vt:lpstr>4.1 Příklady kulturních změn</vt:lpstr>
      <vt:lpstr>Prezentace aplikace PowerPoint</vt:lpstr>
      <vt:lpstr>Prezentace aplikace PowerPoint</vt:lpstr>
      <vt:lpstr>4.2 Souběh a nesouběh změn</vt:lpstr>
      <vt:lpstr>4.2.1 Ještě k souběhu a nesouběhu změn</vt:lpstr>
      <vt:lpstr>5. Lokální a regionální tendence</vt:lpstr>
      <vt:lpstr>6. Aura originálu a kopie</vt:lpstr>
      <vt:lpstr>7. Nebo si jen tak prohlížet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Fotky a věci</dc:title>
  <dc:creator>Zdeněk Kratochvíl</dc:creator>
  <cp:lastModifiedBy>Zdeněk Kratochvíl</cp:lastModifiedBy>
  <cp:revision>75</cp:revision>
  <dcterms:created xsi:type="dcterms:W3CDTF">2023-03-16T09:41:17Z</dcterms:created>
  <dcterms:modified xsi:type="dcterms:W3CDTF">2023-03-30T09:51:13Z</dcterms:modified>
</cp:coreProperties>
</file>