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7" r:id="rId8"/>
    <p:sldId id="268" r:id="rId9"/>
    <p:sldId id="269" r:id="rId10"/>
    <p:sldId id="262" r:id="rId11"/>
    <p:sldId id="263" r:id="rId12"/>
    <p:sldId id="264" r:id="rId13"/>
    <p:sldId id="265" r:id="rId14"/>
    <p:sldId id="266" r:id="rId1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8542A7E-AD9E-4F42-A4BF-C1209434DFBE}" v="7" dt="2023-10-18T09:10:07.38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8" d="100"/>
          <a:sy n="58" d="100"/>
        </p:scale>
        <p:origin x="1480" y="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se zakulaceným příčným rohem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/>
              <a:t>Klepnutím lze upravit styl předlohy podnadpisů.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/>
          <a:p>
            <a:fld id="{49A7C383-007D-42EC-A8E9-B2DCFC34A768}" type="datetimeFigureOut">
              <a:rPr lang="cs-CZ" smtClean="0"/>
              <a:t>18.10.2023</a:t>
            </a:fld>
            <a:endParaRPr lang="cs-CZ"/>
          </a:p>
        </p:txBody>
      </p:sp>
      <p:sp>
        <p:nvSpPr>
          <p:cNvPr id="11" name="Zástupný symbol pro číslo snímku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6F15516F-EAA3-429D-B621-02AEDC5473DA}" type="slidenum">
              <a:rPr lang="cs-CZ" smtClean="0"/>
              <a:t>‹#›</a:t>
            </a:fld>
            <a:endParaRPr lang="cs-CZ"/>
          </a:p>
        </p:txBody>
      </p:sp>
      <p:sp>
        <p:nvSpPr>
          <p:cNvPr id="12" name="Zástupný symbol pro zápatí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7C383-007D-42EC-A8E9-B2DCFC34A768}" type="datetimeFigureOut">
              <a:rPr lang="cs-CZ" smtClean="0"/>
              <a:t>18.10.2023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5516F-EAA3-429D-B621-02AEDC5473D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7C383-007D-42EC-A8E9-B2DCFC34A768}" type="datetimeFigureOut">
              <a:rPr lang="cs-CZ" smtClean="0"/>
              <a:t>18.10.2023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5516F-EAA3-429D-B621-02AEDC5473D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7C383-007D-42EC-A8E9-B2DCFC34A768}" type="datetimeFigureOut">
              <a:rPr lang="cs-CZ" smtClean="0"/>
              <a:t>18.10.2023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5516F-EAA3-429D-B621-02AEDC5473D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8" name="Zástupný symbol pro datum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/>
          <a:p>
            <a:fld id="{49A7C383-007D-42EC-A8E9-B2DCFC34A768}" type="datetimeFigureOut">
              <a:rPr lang="cs-CZ" smtClean="0"/>
              <a:t>18.10.2023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6F15516F-EAA3-429D-B621-02AEDC5473DA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/>
          <a:p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7C383-007D-42EC-A8E9-B2DCFC34A768}" type="datetimeFigureOut">
              <a:rPr lang="cs-CZ" smtClean="0"/>
              <a:t>18.10.2023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/>
          <a:p>
            <a:fld id="{6F15516F-EAA3-429D-B621-02AEDC5473DA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Obdélník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7C383-007D-42EC-A8E9-B2DCFC34A768}" type="datetimeFigureOut">
              <a:rPr lang="cs-CZ" smtClean="0"/>
              <a:t>18.10.2023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/>
          <a:p>
            <a:fld id="{6F15516F-EAA3-429D-B621-02AEDC5473D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7C383-007D-42EC-A8E9-B2DCFC34A768}" type="datetimeFigureOut">
              <a:rPr lang="cs-CZ" smtClean="0"/>
              <a:t>18.10.2023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5516F-EAA3-429D-B621-02AEDC5473DA}" type="slidenum">
              <a:rPr lang="cs-CZ" smtClean="0"/>
              <a:t>‹#›</a:t>
            </a:fld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7C383-007D-42EC-A8E9-B2DCFC34A768}" type="datetimeFigureOut">
              <a:rPr lang="cs-CZ" smtClean="0"/>
              <a:t>18.10.2023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5516F-EAA3-429D-B621-02AEDC5473D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9" name="Zástupný symbol pro datum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/>
          <a:p>
            <a:fld id="{49A7C383-007D-42EC-A8E9-B2DCFC34A768}" type="datetimeFigureOut">
              <a:rPr lang="cs-CZ" smtClean="0"/>
              <a:t>18.10.2023</a:t>
            </a:fld>
            <a:endParaRPr lang="cs-CZ"/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6F15516F-EAA3-429D-B621-02AEDC5473DA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Zástupný symbol pro zápatí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/>
          <a:p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13" name="Zástupný symbol pro obrázek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cs-CZ">
                <a:solidFill>
                  <a:schemeClr val="lt1"/>
                </a:solidFill>
                <a:latin typeface="+mn-lt"/>
                <a:ea typeface="+mn-ea"/>
                <a:cs typeface="+mn-cs"/>
              </a:rPr>
              <a:t>Klepnutím na ikonu přidáte obrázek.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Zástupný symbol pro datum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/>
          <a:p>
            <a:fld id="{49A7C383-007D-42EC-A8E9-B2DCFC34A768}" type="datetimeFigureOut">
              <a:rPr lang="cs-CZ" smtClean="0"/>
              <a:t>18.10.2023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6F15516F-EAA3-429D-B621-02AEDC5473DA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se zakulaceným příčným rohem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49A7C383-007D-42EC-A8E9-B2DCFC34A768}" type="datetimeFigureOut">
              <a:rPr lang="cs-CZ" smtClean="0"/>
              <a:t>18.10.2023</a:t>
            </a:fld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6F15516F-EAA3-429D-B621-02AEDC5473DA}" type="slidenum">
              <a:rPr lang="cs-CZ" smtClean="0"/>
              <a:t>‹#›</a:t>
            </a:fld>
            <a:endParaRPr lang="cs-CZ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cs-CZ"/>
              <a:t>Klepnutím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anchor="b">
            <a:normAutofit/>
          </a:bodyPr>
          <a:lstStyle/>
          <a:p>
            <a:r>
              <a:rPr lang="cs-CZ" dirty="0"/>
              <a:t>Uhry – cesta k revoluci 1848</a:t>
            </a:r>
          </a:p>
        </p:txBody>
      </p:sp>
      <p:sp>
        <p:nvSpPr>
          <p:cNvPr id="3" name="Podnadpis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2198687"/>
          </a:xfrm>
        </p:spPr>
        <p:txBody>
          <a:bodyPr anchor="t">
            <a:normAutofit/>
          </a:bodyPr>
          <a:lstStyle/>
          <a:p>
            <a:pPr>
              <a:spcAft>
                <a:spcPts val="600"/>
              </a:spcAft>
            </a:pPr>
            <a:r>
              <a:rPr lang="cs-CZ" b="1" dirty="0"/>
              <a:t>prof. PhDr. Michal Stehlík, Ph.D.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Revoluční rok 1848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cs-CZ" dirty="0"/>
              <a:t>Události v Paříži v únoru 1848</a:t>
            </a:r>
          </a:p>
          <a:p>
            <a:r>
              <a:rPr lang="cs-CZ" dirty="0" err="1"/>
              <a:t>Kossuthův</a:t>
            </a:r>
            <a:r>
              <a:rPr lang="cs-CZ" dirty="0"/>
              <a:t> projev v parlamentu 3. března</a:t>
            </a:r>
          </a:p>
          <a:p>
            <a:r>
              <a:rPr lang="cs-CZ" dirty="0"/>
              <a:t>13. března pád </a:t>
            </a:r>
            <a:r>
              <a:rPr lang="cs-CZ" dirty="0" err="1"/>
              <a:t>Metternicha</a:t>
            </a:r>
            <a:r>
              <a:rPr lang="cs-CZ" dirty="0"/>
              <a:t> ve Vídni</a:t>
            </a:r>
          </a:p>
          <a:p>
            <a:r>
              <a:rPr lang="cs-CZ" dirty="0"/>
              <a:t>15. března 1848 adresa vládě, přijata bouřlivě vídeňským lidem</a:t>
            </a:r>
          </a:p>
        </p:txBody>
      </p:sp>
      <p:pic>
        <p:nvPicPr>
          <p:cNvPr id="5" name="Zástupný symbol pro obsah 4" descr="270px-Regi-orszaggyules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355976" y="2492896"/>
            <a:ext cx="4595212" cy="2893282"/>
          </a:xfr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Události jara 1848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251520" y="1600200"/>
            <a:ext cx="5040560" cy="4525963"/>
          </a:xfrm>
        </p:spPr>
        <p:txBody>
          <a:bodyPr/>
          <a:lstStyle/>
          <a:p>
            <a:r>
              <a:rPr lang="cs-CZ" dirty="0"/>
              <a:t>Jmenování vlády – 18. března: </a:t>
            </a:r>
            <a:r>
              <a:rPr lang="cs-CZ" dirty="0" err="1"/>
              <a:t>Lajos</a:t>
            </a:r>
            <a:r>
              <a:rPr lang="cs-CZ" dirty="0"/>
              <a:t> </a:t>
            </a:r>
            <a:r>
              <a:rPr lang="cs-CZ" dirty="0" err="1"/>
              <a:t>Batthyány</a:t>
            </a:r>
            <a:endParaRPr lang="cs-CZ" dirty="0"/>
          </a:p>
          <a:p>
            <a:r>
              <a:rPr lang="cs-CZ" dirty="0"/>
              <a:t>Dubnové zákony</a:t>
            </a:r>
          </a:p>
          <a:p>
            <a:r>
              <a:rPr lang="cs-CZ" dirty="0"/>
              <a:t>Potvrzeno císařem 11. dubna 1848 – konstituční monarchie</a:t>
            </a:r>
          </a:p>
          <a:p>
            <a:r>
              <a:rPr lang="cs-CZ" dirty="0"/>
              <a:t>Volební právo!</a:t>
            </a:r>
          </a:p>
          <a:p>
            <a:pPr lvl="1"/>
            <a:r>
              <a:rPr lang="cs-CZ" dirty="0"/>
              <a:t>z 1,6 na 9 % populace</a:t>
            </a:r>
          </a:p>
          <a:p>
            <a:pPr lvl="1"/>
            <a:r>
              <a:rPr lang="cs-CZ" dirty="0"/>
              <a:t>Náboženská otázka</a:t>
            </a:r>
          </a:p>
          <a:p>
            <a:pPr lvl="1">
              <a:buNone/>
            </a:pPr>
            <a:endParaRPr lang="cs-CZ" dirty="0"/>
          </a:p>
        </p:txBody>
      </p:sp>
      <p:pic>
        <p:nvPicPr>
          <p:cNvPr id="5" name="Zástupný symbol pro obsah 4" descr="Barabás_Miklós_Batthyány_Lajos,_1848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5148064" y="1628800"/>
            <a:ext cx="3036560" cy="4481543"/>
          </a:xfr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Ideje revoluce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/>
          </a:bodyPr>
          <a:lstStyle/>
          <a:p>
            <a:r>
              <a:rPr lang="cs-CZ" dirty="0"/>
              <a:t>Volební právo</a:t>
            </a:r>
          </a:p>
          <a:p>
            <a:r>
              <a:rPr lang="cs-CZ" dirty="0"/>
              <a:t>Náboženská tolerance – vyjma Židů!</a:t>
            </a:r>
          </a:p>
          <a:p>
            <a:r>
              <a:rPr lang="cs-CZ" dirty="0"/>
              <a:t>Uhry a Sedmihradsko</a:t>
            </a:r>
          </a:p>
          <a:p>
            <a:r>
              <a:rPr lang="cs-CZ" dirty="0"/>
              <a:t>Rovnost před zákonem</a:t>
            </a:r>
          </a:p>
          <a:p>
            <a:r>
              <a:rPr lang="cs-CZ" dirty="0"/>
              <a:t>Nezcizitelnost majetku</a:t>
            </a:r>
          </a:p>
          <a:p>
            <a:r>
              <a:rPr lang="cs-CZ" dirty="0"/>
              <a:t>Zrušení daňových privilegií</a:t>
            </a:r>
          </a:p>
          <a:p>
            <a:r>
              <a:rPr lang="cs-CZ" dirty="0"/>
              <a:t>Zrušení vrchnostenské jurisdikce</a:t>
            </a:r>
          </a:p>
          <a:p>
            <a:r>
              <a:rPr lang="cs-CZ" dirty="0"/>
              <a:t>Rolnická otázka</a:t>
            </a:r>
          </a:p>
        </p:txBody>
      </p:sp>
      <p:pic>
        <p:nvPicPr>
          <p:cNvPr id="5" name="Zástupný symbol pro obsah 4" descr="05_-_a_palota_a_1848-49-et_koveto_helyreallitas_utan_1860_korul_-_rudolf_von_alt_festmenye20130603-19838-10zbgtf.original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499992" y="2708920"/>
            <a:ext cx="4218594" cy="2952328"/>
          </a:xfr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Problémy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cs-CZ" dirty="0"/>
              <a:t>Zahraniční politika</a:t>
            </a:r>
          </a:p>
          <a:p>
            <a:r>
              <a:rPr lang="cs-CZ" dirty="0"/>
              <a:t>Finance</a:t>
            </a:r>
          </a:p>
          <a:p>
            <a:r>
              <a:rPr lang="cs-CZ" dirty="0"/>
              <a:t>Armáda</a:t>
            </a:r>
          </a:p>
          <a:p>
            <a:r>
              <a:rPr lang="cs-CZ" dirty="0"/>
              <a:t>Národnosti</a:t>
            </a:r>
          </a:p>
          <a:p>
            <a:r>
              <a:rPr lang="cs-CZ" dirty="0"/>
              <a:t>Boje na jihu</a:t>
            </a:r>
          </a:p>
          <a:p>
            <a:r>
              <a:rPr lang="cs-CZ" dirty="0"/>
              <a:t>Vztah s Vídní – stabilizování vídeňského dvora!</a:t>
            </a:r>
          </a:p>
          <a:p>
            <a:r>
              <a:rPr lang="cs-CZ" dirty="0"/>
              <a:t>Volby – červen 1848</a:t>
            </a:r>
          </a:p>
        </p:txBody>
      </p:sp>
      <p:pic>
        <p:nvPicPr>
          <p:cNvPr id="5" name="Zástupný symbol pro obsah 4" descr="hnved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644008" y="2276872"/>
            <a:ext cx="3676388" cy="2880320"/>
          </a:xfr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Zlom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Spor o německou suverenitu – Vídeň vs. Frankfurt</a:t>
            </a:r>
          </a:p>
          <a:p>
            <a:r>
              <a:rPr lang="cs-CZ" dirty="0"/>
              <a:t>Národnosti</a:t>
            </a:r>
          </a:p>
          <a:p>
            <a:r>
              <a:rPr lang="cs-CZ" dirty="0"/>
              <a:t>Vídeňská stabilizace</a:t>
            </a:r>
          </a:p>
          <a:p>
            <a:r>
              <a:rPr lang="cs-CZ" dirty="0"/>
              <a:t>31. srpna 1848 – Vídeň prohlášení dubnových zákonů za neplatné – porušení Pragmatické sankce!</a:t>
            </a:r>
          </a:p>
          <a:p>
            <a:r>
              <a:rPr lang="cs-CZ" dirty="0"/>
              <a:t>4. září 1848 - Válka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</p:spPr>
        <p:txBody>
          <a:bodyPr anchor="b">
            <a:normAutofit/>
          </a:bodyPr>
          <a:lstStyle/>
          <a:p>
            <a:r>
              <a:rPr lang="cs-CZ" dirty="0"/>
              <a:t>Milníky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cs-CZ" sz="2400"/>
              <a:t>„sněmovní mládež“ 30. let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cs-CZ" sz="2400"/>
              <a:t>Publicistika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cs-CZ" sz="2400"/>
              <a:t>Osobnosti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cs-CZ" sz="2400"/>
              <a:t>Rakousko jako nepřítel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cs-CZ" sz="2400"/>
              <a:t>Národnostní otázka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cs-CZ" sz="2400"/>
              <a:t>Revoluční rok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cs-CZ" sz="2400"/>
              <a:t>Liberalismus vs. nacionalismus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cs-CZ" sz="2400"/>
              <a:t>Porážka revoluce – odkaz  </a:t>
            </a:r>
          </a:p>
        </p:txBody>
      </p:sp>
      <p:pic>
        <p:nvPicPr>
          <p:cNvPr id="5" name="Zástupný symbol pro obsah 4" descr="kossuth.jpg"/>
          <p:cNvPicPr>
            <a:picLocks noGrp="1" noChangeAspect="1"/>
          </p:cNvPicPr>
          <p:nvPr>
            <p:ph sz="half" idx="2"/>
          </p:nvPr>
        </p:nvPicPr>
        <p:blipFill rotWithShape="1">
          <a:blip r:embed="rId2" cstate="print"/>
          <a:srcRect b="21380"/>
          <a:stretch/>
        </p:blipFill>
        <p:spPr>
          <a:xfrm>
            <a:off x="4648200" y="1645920"/>
            <a:ext cx="4038600" cy="4526280"/>
          </a:xfr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</p:spPr>
        <p:txBody>
          <a:bodyPr anchor="b">
            <a:normAutofit/>
          </a:bodyPr>
          <a:lstStyle/>
          <a:p>
            <a:r>
              <a:rPr lang="cs-CZ" dirty="0"/>
              <a:t>Sněmovní zprávy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cs-CZ" dirty="0"/>
              <a:t>Vydavatel </a:t>
            </a:r>
            <a:r>
              <a:rPr lang="cs-CZ" dirty="0" err="1"/>
              <a:t>Kossuth</a:t>
            </a:r>
            <a:r>
              <a:rPr lang="cs-CZ" dirty="0"/>
              <a:t> 1832</a:t>
            </a:r>
            <a:endParaRPr lang="cs-CZ"/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cs-CZ" dirty="0"/>
              <a:t>Forma soukromých dopisů</a:t>
            </a:r>
            <a:endParaRPr lang="cs-CZ"/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cs-CZ" dirty="0"/>
              <a:t>Síla psaného slova</a:t>
            </a:r>
            <a:endParaRPr lang="cs-CZ"/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cs-CZ" dirty="0"/>
              <a:t>Kriminalizace </a:t>
            </a:r>
            <a:r>
              <a:rPr lang="cs-CZ" dirty="0" err="1"/>
              <a:t>Kossutha</a:t>
            </a:r>
            <a:r>
              <a:rPr lang="cs-CZ" dirty="0"/>
              <a:t> 1837 – tříletý žalář – studium</a:t>
            </a:r>
            <a:endParaRPr lang="cs-CZ"/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cs-CZ" dirty="0"/>
              <a:t>Sněm 1840 – reformní amnestie</a:t>
            </a:r>
            <a:endParaRPr lang="cs-CZ"/>
          </a:p>
        </p:txBody>
      </p:sp>
      <p:pic>
        <p:nvPicPr>
          <p:cNvPr id="5" name="Zástupný symbol pro obsah 4" descr="Petrich_Andras-View_of_Pest-Buda_from_the_Gellerthegy.jpg"/>
          <p:cNvPicPr>
            <a:picLocks noGrp="1" noChangeAspect="1"/>
          </p:cNvPicPr>
          <p:nvPr>
            <p:ph sz="half" idx="2"/>
          </p:nvPr>
        </p:nvPicPr>
        <p:blipFill rotWithShape="1">
          <a:blip r:embed="rId2" cstate="print"/>
          <a:srcRect l="6170" r="31820" b="3"/>
          <a:stretch/>
        </p:blipFill>
        <p:spPr>
          <a:xfrm>
            <a:off x="4648200" y="1645920"/>
            <a:ext cx="4038600" cy="4526280"/>
          </a:xfr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</p:spPr>
        <p:txBody>
          <a:bodyPr anchor="b">
            <a:normAutofit/>
          </a:bodyPr>
          <a:lstStyle/>
          <a:p>
            <a:r>
              <a:rPr lang="cs-CZ" dirty="0"/>
              <a:t>Idea změny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cs-CZ" dirty="0" err="1"/>
              <a:t>Pesti</a:t>
            </a:r>
            <a:r>
              <a:rPr lang="cs-CZ" dirty="0"/>
              <a:t> </a:t>
            </a:r>
            <a:r>
              <a:rPr lang="cs-CZ" dirty="0" err="1"/>
              <a:t>Hírlap</a:t>
            </a:r>
            <a:endParaRPr lang="cs-CZ"/>
          </a:p>
          <a:p>
            <a:pPr>
              <a:spcAft>
                <a:spcPts val="600"/>
              </a:spcAft>
            </a:pPr>
            <a:r>
              <a:rPr lang="cs-CZ" dirty="0"/>
              <a:t>Magnáti vs. střední šlechta</a:t>
            </a:r>
            <a:endParaRPr lang="cs-CZ"/>
          </a:p>
          <a:p>
            <a:pPr>
              <a:spcAft>
                <a:spcPts val="600"/>
              </a:spcAft>
            </a:pPr>
            <a:r>
              <a:rPr lang="cs-CZ" dirty="0"/>
              <a:t>Daňová privilegia</a:t>
            </a:r>
            <a:endParaRPr lang="cs-CZ"/>
          </a:p>
          <a:p>
            <a:pPr>
              <a:spcAft>
                <a:spcPts val="600"/>
              </a:spcAft>
            </a:pPr>
            <a:r>
              <a:rPr lang="cs-CZ" dirty="0"/>
              <a:t>Spory mezi osobnostmi:</a:t>
            </a:r>
            <a:endParaRPr lang="cs-CZ"/>
          </a:p>
          <a:p>
            <a:pPr>
              <a:spcAft>
                <a:spcPts val="600"/>
              </a:spcAft>
            </a:pPr>
            <a:r>
              <a:rPr lang="cs-CZ" dirty="0" err="1"/>
              <a:t>Széchenyi</a:t>
            </a:r>
            <a:r>
              <a:rPr lang="cs-CZ" dirty="0"/>
              <a:t>/</a:t>
            </a:r>
            <a:r>
              <a:rPr lang="cs-CZ" dirty="0" err="1"/>
              <a:t>Kossuth</a:t>
            </a:r>
            <a:endParaRPr lang="cs-CZ"/>
          </a:p>
          <a:p>
            <a:pPr>
              <a:spcAft>
                <a:spcPts val="600"/>
              </a:spcAft>
            </a:pPr>
            <a:r>
              <a:rPr lang="cs-CZ" dirty="0"/>
              <a:t>Nacionalismus</a:t>
            </a:r>
            <a:endParaRPr lang="cs-CZ"/>
          </a:p>
        </p:txBody>
      </p:sp>
      <p:pic>
        <p:nvPicPr>
          <p:cNvPr id="5" name="Zástupný symbol pro obsah 4" descr="szechenyi-lanchid-9514.jpg"/>
          <p:cNvPicPr>
            <a:picLocks noGrp="1" noChangeAspect="1"/>
          </p:cNvPicPr>
          <p:nvPr>
            <p:ph sz="half" idx="2"/>
          </p:nvPr>
        </p:nvPicPr>
        <p:blipFill rotWithShape="1">
          <a:blip r:embed="rId2" cstate="print"/>
          <a:srcRect l="22484" r="27327" b="1"/>
          <a:stretch/>
        </p:blipFill>
        <p:spPr>
          <a:xfrm>
            <a:off x="4648200" y="1645920"/>
            <a:ext cx="4038600" cy="4526280"/>
          </a:xfr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</p:spPr>
        <p:txBody>
          <a:bodyPr anchor="b">
            <a:normAutofit/>
          </a:bodyPr>
          <a:lstStyle/>
          <a:p>
            <a:r>
              <a:rPr lang="cs-CZ" dirty="0"/>
              <a:t>Uhry – národnosti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cs-CZ" sz="2400"/>
              <a:t>Obyvatelstvo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cs-CZ" sz="2400"/>
              <a:t>Maďaři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cs-CZ" sz="2400"/>
              <a:t>Rumuni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cs-CZ" sz="2400"/>
              <a:t>Slováci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cs-CZ" sz="2400"/>
              <a:t>Němci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cs-CZ" sz="2400"/>
              <a:t>Chorvati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cs-CZ" sz="2400"/>
              <a:t>Srbové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cs-CZ" sz="2400"/>
              <a:t>Rusíni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cs-CZ" sz="2400"/>
              <a:t>Židé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cs-CZ" sz="2400"/>
              <a:t>…deset menších etnik…</a:t>
            </a:r>
          </a:p>
        </p:txBody>
      </p:sp>
      <p:pic>
        <p:nvPicPr>
          <p:cNvPr id="5" name="Zástupný symbol pro obsah 4" descr="Uhry.gif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648200" y="2669547"/>
            <a:ext cx="4038600" cy="2479025"/>
          </a:xfr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Politika před 1848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cs-CZ" dirty="0"/>
              <a:t>Slováci a jejich role</a:t>
            </a:r>
          </a:p>
          <a:p>
            <a:r>
              <a:rPr lang="cs-CZ" dirty="0"/>
              <a:t>Panslavismus</a:t>
            </a:r>
          </a:p>
          <a:p>
            <a:r>
              <a:rPr lang="cs-CZ" dirty="0"/>
              <a:t>Sněm 1843-1844</a:t>
            </a:r>
          </a:p>
          <a:p>
            <a:r>
              <a:rPr lang="cs-CZ" dirty="0"/>
              <a:t>Polský příklad 1846</a:t>
            </a:r>
          </a:p>
          <a:p>
            <a:r>
              <a:rPr lang="cs-CZ" dirty="0"/>
              <a:t>Národní konzervativní strana</a:t>
            </a:r>
          </a:p>
          <a:p>
            <a:r>
              <a:rPr lang="cs-CZ" dirty="0"/>
              <a:t>Spory uvnitř maďarské politiky – radikálové proti umírněným</a:t>
            </a:r>
          </a:p>
        </p:txBody>
      </p:sp>
      <p:pic>
        <p:nvPicPr>
          <p:cNvPr id="5" name="Zástupný symbol pro obsah 4" descr="slide_7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5096846" y="1646238"/>
            <a:ext cx="3141307" cy="4525962"/>
          </a:xfr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5433092-DF96-D2C2-7815-69FFB39995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</p:spPr>
        <p:txBody>
          <a:bodyPr anchor="b">
            <a:normAutofit/>
          </a:bodyPr>
          <a:lstStyle/>
          <a:p>
            <a:r>
              <a:rPr lang="cs-CZ" dirty="0"/>
              <a:t>Slováci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C46185D-BD47-600C-11B5-EA11ECF64BB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cs-CZ" dirty="0"/>
              <a:t>Bernolák</a:t>
            </a:r>
          </a:p>
          <a:p>
            <a:pPr>
              <a:spcAft>
                <a:spcPts val="600"/>
              </a:spcAft>
            </a:pPr>
            <a:r>
              <a:rPr lang="cs-CZ" dirty="0" err="1"/>
              <a:t>Fándly</a:t>
            </a:r>
            <a:endParaRPr lang="cs-CZ" dirty="0"/>
          </a:p>
          <a:p>
            <a:pPr>
              <a:spcAft>
                <a:spcPts val="600"/>
              </a:spcAft>
            </a:pPr>
            <a:endParaRPr lang="cs-CZ" dirty="0"/>
          </a:p>
          <a:p>
            <a:pPr>
              <a:spcAft>
                <a:spcPts val="600"/>
              </a:spcAft>
            </a:pPr>
            <a:r>
              <a:rPr lang="cs-CZ" dirty="0"/>
              <a:t>Jazyk</a:t>
            </a:r>
          </a:p>
          <a:p>
            <a:pPr>
              <a:spcAft>
                <a:spcPts val="600"/>
              </a:spcAft>
            </a:pPr>
            <a:r>
              <a:rPr lang="cs-CZ" dirty="0"/>
              <a:t>Etnikum</a:t>
            </a:r>
          </a:p>
          <a:p>
            <a:pPr>
              <a:spcAft>
                <a:spcPts val="600"/>
              </a:spcAft>
            </a:pPr>
            <a:endParaRPr lang="cs-CZ" dirty="0"/>
          </a:p>
        </p:txBody>
      </p:sp>
      <p:pic>
        <p:nvPicPr>
          <p:cNvPr id="1026" name="Picture 2" descr="Citáty a výroky Anton Bernolák | citaty.emamut.eu">
            <a:extLst>
              <a:ext uri="{FF2B5EF4-FFF2-40B4-BE49-F238E27FC236}">
                <a16:creationId xmlns:a16="http://schemas.microsoft.com/office/drawing/2014/main" id="{AB4E5A31-E55C-B097-2664-0183F5BBCC2E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966" b="3414"/>
          <a:stretch/>
        </p:blipFill>
        <p:spPr bwMode="auto">
          <a:xfrm>
            <a:off x="4648200" y="1645920"/>
            <a:ext cx="4038600" cy="4526280"/>
          </a:xfrm>
          <a:prstGeom prst="rect">
            <a:avLst/>
          </a:prstGeom>
          <a:solidFill>
            <a:srgbClr val="FFFFFF"/>
          </a:solidFill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43131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BABF5F4-BF48-651B-B52B-AFCDA71F9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Šafárik</a:t>
            </a:r>
            <a:r>
              <a:rPr lang="cs-CZ" dirty="0"/>
              <a:t> - Kollár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A34D838-0F3B-7F80-9F9B-0E01EF76EEC7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cs-CZ" dirty="0"/>
              <a:t>Osobnosti</a:t>
            </a:r>
          </a:p>
          <a:p>
            <a:r>
              <a:rPr lang="cs-CZ" dirty="0"/>
              <a:t>Slovanstvo</a:t>
            </a:r>
          </a:p>
          <a:p>
            <a:endParaRPr lang="cs-CZ" dirty="0"/>
          </a:p>
          <a:p>
            <a:r>
              <a:rPr lang="cs-CZ" dirty="0"/>
              <a:t>Pešť</a:t>
            </a:r>
          </a:p>
          <a:p>
            <a:r>
              <a:rPr lang="cs-CZ" dirty="0"/>
              <a:t>Praha</a:t>
            </a:r>
          </a:p>
          <a:p>
            <a:endParaRPr lang="cs-CZ" dirty="0"/>
          </a:p>
          <a:p>
            <a:r>
              <a:rPr lang="cs-CZ" dirty="0"/>
              <a:t>Jednota!</a:t>
            </a:r>
          </a:p>
        </p:txBody>
      </p:sp>
      <p:pic>
        <p:nvPicPr>
          <p:cNvPr id="2050" name="Picture 2" descr="Vteřina dějepisu: Němka ideálem slovanství. Kdo byla múza Čechobratra  Protištúrského? — ČT24 — Česká televize">
            <a:extLst>
              <a:ext uri="{FF2B5EF4-FFF2-40B4-BE49-F238E27FC236}">
                <a16:creationId xmlns:a16="http://schemas.microsoft.com/office/drawing/2014/main" id="{D44A5CD2-BE05-321E-DCE7-B8AC23CCAE8B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5800" y="3654001"/>
            <a:ext cx="4158936" cy="27675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1CD8F942-510C-97E0-0E05-C67BAE01A19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99792" y="1871986"/>
            <a:ext cx="2675929" cy="34020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60281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00AAFCD-51F0-6E6D-5E3D-43C16819FE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</p:spPr>
        <p:txBody>
          <a:bodyPr anchor="b">
            <a:normAutofit/>
          </a:bodyPr>
          <a:lstStyle/>
          <a:p>
            <a:r>
              <a:rPr lang="cs-CZ" dirty="0"/>
              <a:t>Štúrova nová generace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D8965C1-853A-4504-E001-1C7D3099227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cs-CZ" dirty="0" err="1"/>
              <a:t>Envagelíci</a:t>
            </a:r>
            <a:endParaRPr lang="cs-CZ"/>
          </a:p>
          <a:p>
            <a:pPr>
              <a:spcAft>
                <a:spcPts val="600"/>
              </a:spcAft>
            </a:pPr>
            <a:r>
              <a:rPr lang="cs-CZ" dirty="0"/>
              <a:t>Škola</a:t>
            </a:r>
            <a:endParaRPr lang="cs-CZ"/>
          </a:p>
          <a:p>
            <a:pPr>
              <a:spcAft>
                <a:spcPts val="600"/>
              </a:spcAft>
            </a:pPr>
            <a:r>
              <a:rPr lang="cs-CZ" dirty="0"/>
              <a:t>Jazyk</a:t>
            </a:r>
            <a:endParaRPr lang="cs-CZ"/>
          </a:p>
          <a:p>
            <a:pPr>
              <a:spcAft>
                <a:spcPts val="600"/>
              </a:spcAft>
            </a:pPr>
            <a:r>
              <a:rPr lang="cs-CZ" dirty="0"/>
              <a:t>Politika</a:t>
            </a:r>
            <a:endParaRPr lang="cs-CZ"/>
          </a:p>
          <a:p>
            <a:pPr>
              <a:spcAft>
                <a:spcPts val="600"/>
              </a:spcAft>
            </a:pPr>
            <a:endParaRPr lang="cs-CZ"/>
          </a:p>
          <a:p>
            <a:pPr>
              <a:spcAft>
                <a:spcPts val="600"/>
              </a:spcAft>
            </a:pPr>
            <a:r>
              <a:rPr lang="cs-CZ" dirty="0"/>
              <a:t>Cesta k revoluci</a:t>
            </a:r>
            <a:endParaRPr lang="cs-CZ"/>
          </a:p>
        </p:txBody>
      </p:sp>
      <p:pic>
        <p:nvPicPr>
          <p:cNvPr id="3074" name="Picture 2" descr="Ľudovít Štúr - FDb.cz">
            <a:extLst>
              <a:ext uri="{FF2B5EF4-FFF2-40B4-BE49-F238E27FC236}">
                <a16:creationId xmlns:a16="http://schemas.microsoft.com/office/drawing/2014/main" id="{2903939C-513B-D9C9-7CBB-F924001CE4B2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034306" y="1645920"/>
            <a:ext cx="3266387" cy="4526280"/>
          </a:xfrm>
          <a:prstGeom prst="rect">
            <a:avLst/>
          </a:prstGeom>
          <a:solidFill>
            <a:srgbClr val="FFFFFF"/>
          </a:solidFill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3605170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Lití písma">
  <a:themeElements>
    <a:clrScheme name="Lití písma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Lití písma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Lití písma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37</TotalTime>
  <Words>300</Words>
  <Application>Microsoft Office PowerPoint</Application>
  <PresentationFormat>Předvádění na obrazovce (4:3)</PresentationFormat>
  <Paragraphs>98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8" baseType="lpstr">
      <vt:lpstr>Arial</vt:lpstr>
      <vt:lpstr>Rockwell</vt:lpstr>
      <vt:lpstr>Wingdings 2</vt:lpstr>
      <vt:lpstr>Lití písma</vt:lpstr>
      <vt:lpstr>Uhry – cesta k revoluci 1848</vt:lpstr>
      <vt:lpstr>Milníky</vt:lpstr>
      <vt:lpstr>Sněmovní zprávy</vt:lpstr>
      <vt:lpstr>Idea změny</vt:lpstr>
      <vt:lpstr>Uhry – národnosti </vt:lpstr>
      <vt:lpstr>Politika před 1848</vt:lpstr>
      <vt:lpstr>Slováci</vt:lpstr>
      <vt:lpstr>Šafárik - Kollár</vt:lpstr>
      <vt:lpstr>Štúrova nová generace</vt:lpstr>
      <vt:lpstr>Revoluční rok 1848</vt:lpstr>
      <vt:lpstr>Události jara 1848</vt:lpstr>
      <vt:lpstr>Ideje revoluce</vt:lpstr>
      <vt:lpstr>Problémy</vt:lpstr>
      <vt:lpstr>Zlom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Uhry – cesta k revoluci 1848</dc:title>
  <dc:creator>Mstehlik</dc:creator>
  <cp:lastModifiedBy>Stehlík Michal</cp:lastModifiedBy>
  <cp:revision>3</cp:revision>
  <dcterms:created xsi:type="dcterms:W3CDTF">2017-10-22T14:32:48Z</dcterms:created>
  <dcterms:modified xsi:type="dcterms:W3CDTF">2023-10-18T09:11:29Z</dcterms:modified>
</cp:coreProperties>
</file>