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9" r:id="rId2"/>
    <p:sldId id="280" r:id="rId3"/>
    <p:sldId id="278" r:id="rId4"/>
    <p:sldId id="374" r:id="rId5"/>
    <p:sldId id="294" r:id="rId6"/>
    <p:sldId id="315" r:id="rId7"/>
    <p:sldId id="369" r:id="rId8"/>
    <p:sldId id="370" r:id="rId9"/>
    <p:sldId id="257" r:id="rId10"/>
    <p:sldId id="348" r:id="rId11"/>
    <p:sldId id="258" r:id="rId12"/>
    <p:sldId id="267" r:id="rId13"/>
    <p:sldId id="351" r:id="rId14"/>
    <p:sldId id="350" r:id="rId15"/>
    <p:sldId id="355" r:id="rId16"/>
    <p:sldId id="269" r:id="rId17"/>
    <p:sldId id="283" r:id="rId18"/>
    <p:sldId id="331" r:id="rId19"/>
    <p:sldId id="270" r:id="rId20"/>
    <p:sldId id="362" r:id="rId21"/>
    <p:sldId id="352" r:id="rId22"/>
    <p:sldId id="324" r:id="rId23"/>
    <p:sldId id="319" r:id="rId24"/>
    <p:sldId id="368" r:id="rId25"/>
    <p:sldId id="318" r:id="rId26"/>
    <p:sldId id="367" r:id="rId27"/>
    <p:sldId id="279"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00" autoAdjust="0"/>
    <p:restoredTop sz="94660"/>
  </p:normalViewPr>
  <p:slideViewPr>
    <p:cSldViewPr snapToGrid="0">
      <p:cViewPr varScale="1">
        <p:scale>
          <a:sx n="82" d="100"/>
          <a:sy n="82" d="100"/>
        </p:scale>
        <p:origin x="82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1D9CC9-A07E-46E0-9510-A27B436A6608}"/>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4EA198DC-F0FC-4537-AEC3-CFC769501F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8668F60D-1500-477F-845F-4A459A2C80BB}"/>
              </a:ext>
            </a:extLst>
          </p:cNvPr>
          <p:cNvSpPr>
            <a:spLocks noGrp="1"/>
          </p:cNvSpPr>
          <p:nvPr>
            <p:ph type="dt" sz="half" idx="10"/>
          </p:nvPr>
        </p:nvSpPr>
        <p:spPr/>
        <p:txBody>
          <a:bodyPr/>
          <a:lstStyle/>
          <a:p>
            <a:fld id="{4EBEDC7C-6FEC-46C3-9AB2-CEE793C7FAFD}" type="datetimeFigureOut">
              <a:rPr lang="cs-CZ" smtClean="0"/>
              <a:t>04.12.2024</a:t>
            </a:fld>
            <a:endParaRPr lang="cs-CZ"/>
          </a:p>
        </p:txBody>
      </p:sp>
      <p:sp>
        <p:nvSpPr>
          <p:cNvPr id="5" name="Zástupný symbol pro zápatí 4">
            <a:extLst>
              <a:ext uri="{FF2B5EF4-FFF2-40B4-BE49-F238E27FC236}">
                <a16:creationId xmlns:a16="http://schemas.microsoft.com/office/drawing/2014/main" id="{09D8E2EA-1423-4596-89A5-B8E18270737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E6F5879-1626-4872-A5DC-8CFE9A7B8008}"/>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3152762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9FE6D6-0504-4778-812A-48C7E3E937C2}"/>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E867A4CB-0576-4E52-B99A-C77F25A3DFED}"/>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4A0E9F2-5BA3-4843-ABDC-35318A5C2B92}"/>
              </a:ext>
            </a:extLst>
          </p:cNvPr>
          <p:cNvSpPr>
            <a:spLocks noGrp="1"/>
          </p:cNvSpPr>
          <p:nvPr>
            <p:ph type="dt" sz="half" idx="10"/>
          </p:nvPr>
        </p:nvSpPr>
        <p:spPr/>
        <p:txBody>
          <a:bodyPr/>
          <a:lstStyle/>
          <a:p>
            <a:fld id="{4EBEDC7C-6FEC-46C3-9AB2-CEE793C7FAFD}" type="datetimeFigureOut">
              <a:rPr lang="cs-CZ" smtClean="0"/>
              <a:t>04.12.2024</a:t>
            </a:fld>
            <a:endParaRPr lang="cs-CZ"/>
          </a:p>
        </p:txBody>
      </p:sp>
      <p:sp>
        <p:nvSpPr>
          <p:cNvPr id="5" name="Zástupný symbol pro zápatí 4">
            <a:extLst>
              <a:ext uri="{FF2B5EF4-FFF2-40B4-BE49-F238E27FC236}">
                <a16:creationId xmlns:a16="http://schemas.microsoft.com/office/drawing/2014/main" id="{66FC0443-966C-4AFB-8022-FFBE44F77AD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3E692E6-A440-42EB-ACAF-22FB8BD72CA3}"/>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3969940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F2C03732-F65C-4946-A1C6-977CCFAE0278}"/>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944E21E-BC0E-4ECB-B59B-345F0D43666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052D77F-89AB-4FCE-9FA7-3367E5EC8D2F}"/>
              </a:ext>
            </a:extLst>
          </p:cNvPr>
          <p:cNvSpPr>
            <a:spLocks noGrp="1"/>
          </p:cNvSpPr>
          <p:nvPr>
            <p:ph type="dt" sz="half" idx="10"/>
          </p:nvPr>
        </p:nvSpPr>
        <p:spPr/>
        <p:txBody>
          <a:bodyPr/>
          <a:lstStyle/>
          <a:p>
            <a:fld id="{4EBEDC7C-6FEC-46C3-9AB2-CEE793C7FAFD}" type="datetimeFigureOut">
              <a:rPr lang="cs-CZ" smtClean="0"/>
              <a:t>04.12.2024</a:t>
            </a:fld>
            <a:endParaRPr lang="cs-CZ"/>
          </a:p>
        </p:txBody>
      </p:sp>
      <p:sp>
        <p:nvSpPr>
          <p:cNvPr id="5" name="Zástupný symbol pro zápatí 4">
            <a:extLst>
              <a:ext uri="{FF2B5EF4-FFF2-40B4-BE49-F238E27FC236}">
                <a16:creationId xmlns:a16="http://schemas.microsoft.com/office/drawing/2014/main" id="{3886C7FD-F7A9-4C16-A0E8-647336A38C1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FB050D7-D232-46AD-B90C-EC861C977819}"/>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75883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01926-D37F-4C9F-ACC0-C999B0CDEEE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48090A9-FF3F-432F-9840-FEE902456A6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11BF38E-5756-4B2F-BB21-5922037ED37F}"/>
              </a:ext>
            </a:extLst>
          </p:cNvPr>
          <p:cNvSpPr>
            <a:spLocks noGrp="1"/>
          </p:cNvSpPr>
          <p:nvPr>
            <p:ph type="dt" sz="half" idx="10"/>
          </p:nvPr>
        </p:nvSpPr>
        <p:spPr/>
        <p:txBody>
          <a:bodyPr/>
          <a:lstStyle/>
          <a:p>
            <a:fld id="{4EBEDC7C-6FEC-46C3-9AB2-CEE793C7FAFD}" type="datetimeFigureOut">
              <a:rPr lang="cs-CZ" smtClean="0"/>
              <a:t>04.12.2024</a:t>
            </a:fld>
            <a:endParaRPr lang="cs-CZ"/>
          </a:p>
        </p:txBody>
      </p:sp>
      <p:sp>
        <p:nvSpPr>
          <p:cNvPr id="5" name="Zástupný symbol pro zápatí 4">
            <a:extLst>
              <a:ext uri="{FF2B5EF4-FFF2-40B4-BE49-F238E27FC236}">
                <a16:creationId xmlns:a16="http://schemas.microsoft.com/office/drawing/2014/main" id="{1C5AF89A-A4AB-4AAC-A789-633054BC3C8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5F73FDE-6DF5-4C12-9A60-857A8CFA2E77}"/>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1185337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EEFBB8-1046-4463-B060-8B6B0771DDE9}"/>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3B7474BE-F4F6-4745-9923-C6744C9611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73BA775C-8DF1-401A-9CA5-D89B2975C364}"/>
              </a:ext>
            </a:extLst>
          </p:cNvPr>
          <p:cNvSpPr>
            <a:spLocks noGrp="1"/>
          </p:cNvSpPr>
          <p:nvPr>
            <p:ph type="dt" sz="half" idx="10"/>
          </p:nvPr>
        </p:nvSpPr>
        <p:spPr/>
        <p:txBody>
          <a:bodyPr/>
          <a:lstStyle/>
          <a:p>
            <a:fld id="{4EBEDC7C-6FEC-46C3-9AB2-CEE793C7FAFD}" type="datetimeFigureOut">
              <a:rPr lang="cs-CZ" smtClean="0"/>
              <a:t>04.12.2024</a:t>
            </a:fld>
            <a:endParaRPr lang="cs-CZ"/>
          </a:p>
        </p:txBody>
      </p:sp>
      <p:sp>
        <p:nvSpPr>
          <p:cNvPr id="5" name="Zástupný symbol pro zápatí 4">
            <a:extLst>
              <a:ext uri="{FF2B5EF4-FFF2-40B4-BE49-F238E27FC236}">
                <a16:creationId xmlns:a16="http://schemas.microsoft.com/office/drawing/2014/main" id="{CF1BAEF5-0688-4940-A431-FF8F357E7C0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7CFD6A5-9776-4119-81D1-F00C49561347}"/>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1719538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0C3153-923C-4146-982C-042918CE7ED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41385C0-87BC-48EB-9BF3-5D894C745B85}"/>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332E6F6-570C-4FC2-BB02-A6A205CF7ABC}"/>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17067D38-7B04-43F4-9284-257E7C3EA54C}"/>
              </a:ext>
            </a:extLst>
          </p:cNvPr>
          <p:cNvSpPr>
            <a:spLocks noGrp="1"/>
          </p:cNvSpPr>
          <p:nvPr>
            <p:ph type="dt" sz="half" idx="10"/>
          </p:nvPr>
        </p:nvSpPr>
        <p:spPr/>
        <p:txBody>
          <a:bodyPr/>
          <a:lstStyle/>
          <a:p>
            <a:fld id="{4EBEDC7C-6FEC-46C3-9AB2-CEE793C7FAFD}" type="datetimeFigureOut">
              <a:rPr lang="cs-CZ" smtClean="0"/>
              <a:t>04.12.2024</a:t>
            </a:fld>
            <a:endParaRPr lang="cs-CZ"/>
          </a:p>
        </p:txBody>
      </p:sp>
      <p:sp>
        <p:nvSpPr>
          <p:cNvPr id="6" name="Zástupný symbol pro zápatí 5">
            <a:extLst>
              <a:ext uri="{FF2B5EF4-FFF2-40B4-BE49-F238E27FC236}">
                <a16:creationId xmlns:a16="http://schemas.microsoft.com/office/drawing/2014/main" id="{12A563BF-BD97-431A-B4AD-45E78B735F0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F915DF0-27A8-43F6-A56A-EC98AB24EDFA}"/>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2185310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19C53F-0EF9-492B-AF44-344E50628C2B}"/>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244C2DAE-803D-4FE7-A8B2-C3A6818146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0F712DD9-61E0-41C7-8DE8-ACDF24F74D4D}"/>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BBD66CAC-8A9D-4A39-9F74-F50869FE8C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5254ED23-FA0D-4798-96B0-536B155EE94D}"/>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171E5BC1-EAC8-4886-9490-BED422E29075}"/>
              </a:ext>
            </a:extLst>
          </p:cNvPr>
          <p:cNvSpPr>
            <a:spLocks noGrp="1"/>
          </p:cNvSpPr>
          <p:nvPr>
            <p:ph type="dt" sz="half" idx="10"/>
          </p:nvPr>
        </p:nvSpPr>
        <p:spPr/>
        <p:txBody>
          <a:bodyPr/>
          <a:lstStyle/>
          <a:p>
            <a:fld id="{4EBEDC7C-6FEC-46C3-9AB2-CEE793C7FAFD}" type="datetimeFigureOut">
              <a:rPr lang="cs-CZ" smtClean="0"/>
              <a:t>04.12.2024</a:t>
            </a:fld>
            <a:endParaRPr lang="cs-CZ"/>
          </a:p>
        </p:txBody>
      </p:sp>
      <p:sp>
        <p:nvSpPr>
          <p:cNvPr id="8" name="Zástupný symbol pro zápatí 7">
            <a:extLst>
              <a:ext uri="{FF2B5EF4-FFF2-40B4-BE49-F238E27FC236}">
                <a16:creationId xmlns:a16="http://schemas.microsoft.com/office/drawing/2014/main" id="{68A6C9AC-0BED-4E33-890E-9DBD20BEA04B}"/>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68A25DDB-759B-4381-BAF1-2BC4C524331E}"/>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2081465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9BD1DC-7222-40DD-8F9D-D71E04F5D4AA}"/>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A063D3A7-4CA5-4C4F-B5EF-1B2857BE88EC}"/>
              </a:ext>
            </a:extLst>
          </p:cNvPr>
          <p:cNvSpPr>
            <a:spLocks noGrp="1"/>
          </p:cNvSpPr>
          <p:nvPr>
            <p:ph type="dt" sz="half" idx="10"/>
          </p:nvPr>
        </p:nvSpPr>
        <p:spPr/>
        <p:txBody>
          <a:bodyPr/>
          <a:lstStyle/>
          <a:p>
            <a:fld id="{4EBEDC7C-6FEC-46C3-9AB2-CEE793C7FAFD}" type="datetimeFigureOut">
              <a:rPr lang="cs-CZ" smtClean="0"/>
              <a:t>04.12.2024</a:t>
            </a:fld>
            <a:endParaRPr lang="cs-CZ"/>
          </a:p>
        </p:txBody>
      </p:sp>
      <p:sp>
        <p:nvSpPr>
          <p:cNvPr id="4" name="Zástupný symbol pro zápatí 3">
            <a:extLst>
              <a:ext uri="{FF2B5EF4-FFF2-40B4-BE49-F238E27FC236}">
                <a16:creationId xmlns:a16="http://schemas.microsoft.com/office/drawing/2014/main" id="{894763F2-C8D4-4D18-939B-F62183862E92}"/>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99218E2-ECF5-475A-AB19-49615233F0FC}"/>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3527336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D752414F-D811-4E7B-AB04-1AB624F784D7}"/>
              </a:ext>
            </a:extLst>
          </p:cNvPr>
          <p:cNvSpPr>
            <a:spLocks noGrp="1"/>
          </p:cNvSpPr>
          <p:nvPr>
            <p:ph type="dt" sz="half" idx="10"/>
          </p:nvPr>
        </p:nvSpPr>
        <p:spPr/>
        <p:txBody>
          <a:bodyPr/>
          <a:lstStyle/>
          <a:p>
            <a:fld id="{4EBEDC7C-6FEC-46C3-9AB2-CEE793C7FAFD}" type="datetimeFigureOut">
              <a:rPr lang="cs-CZ" smtClean="0"/>
              <a:t>04.12.2024</a:t>
            </a:fld>
            <a:endParaRPr lang="cs-CZ"/>
          </a:p>
        </p:txBody>
      </p:sp>
      <p:sp>
        <p:nvSpPr>
          <p:cNvPr id="3" name="Zástupný symbol pro zápatí 2">
            <a:extLst>
              <a:ext uri="{FF2B5EF4-FFF2-40B4-BE49-F238E27FC236}">
                <a16:creationId xmlns:a16="http://schemas.microsoft.com/office/drawing/2014/main" id="{E3499D96-0BB8-438C-BDDE-6B00022733D2}"/>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BE276221-8FD1-462A-9A31-6803CEB5AC9C}"/>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1591120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D3C304-2F27-4877-B3D9-75589DEE1CA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FD89584D-470F-4D92-B5C9-AA334B7FFB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F7A11CA5-6F16-4C9C-8B75-9D4814D42D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524206A-64B6-4220-8E51-4F905A2B6961}"/>
              </a:ext>
            </a:extLst>
          </p:cNvPr>
          <p:cNvSpPr>
            <a:spLocks noGrp="1"/>
          </p:cNvSpPr>
          <p:nvPr>
            <p:ph type="dt" sz="half" idx="10"/>
          </p:nvPr>
        </p:nvSpPr>
        <p:spPr/>
        <p:txBody>
          <a:bodyPr/>
          <a:lstStyle/>
          <a:p>
            <a:fld id="{4EBEDC7C-6FEC-46C3-9AB2-CEE793C7FAFD}" type="datetimeFigureOut">
              <a:rPr lang="cs-CZ" smtClean="0"/>
              <a:t>04.12.2024</a:t>
            </a:fld>
            <a:endParaRPr lang="cs-CZ"/>
          </a:p>
        </p:txBody>
      </p:sp>
      <p:sp>
        <p:nvSpPr>
          <p:cNvPr id="6" name="Zástupný symbol pro zápatí 5">
            <a:extLst>
              <a:ext uri="{FF2B5EF4-FFF2-40B4-BE49-F238E27FC236}">
                <a16:creationId xmlns:a16="http://schemas.microsoft.com/office/drawing/2014/main" id="{BBBE5781-2A4A-4F1E-8F4A-12927D84ECB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B59E7FC-CD1B-465D-8B8D-9956ED1A6946}"/>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433022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94A9EF-E9A1-48A5-8937-C36F9981ADE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B9D60029-A48D-4A9F-B2B3-C30176AB74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726A3744-1102-4113-BABC-DBA77AFF3D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33F5ED1-F03A-4F8B-97E1-3A7D0BF17FCC}"/>
              </a:ext>
            </a:extLst>
          </p:cNvPr>
          <p:cNvSpPr>
            <a:spLocks noGrp="1"/>
          </p:cNvSpPr>
          <p:nvPr>
            <p:ph type="dt" sz="half" idx="10"/>
          </p:nvPr>
        </p:nvSpPr>
        <p:spPr/>
        <p:txBody>
          <a:bodyPr/>
          <a:lstStyle/>
          <a:p>
            <a:fld id="{4EBEDC7C-6FEC-46C3-9AB2-CEE793C7FAFD}" type="datetimeFigureOut">
              <a:rPr lang="cs-CZ" smtClean="0"/>
              <a:t>04.12.2024</a:t>
            </a:fld>
            <a:endParaRPr lang="cs-CZ"/>
          </a:p>
        </p:txBody>
      </p:sp>
      <p:sp>
        <p:nvSpPr>
          <p:cNvPr id="6" name="Zástupný symbol pro zápatí 5">
            <a:extLst>
              <a:ext uri="{FF2B5EF4-FFF2-40B4-BE49-F238E27FC236}">
                <a16:creationId xmlns:a16="http://schemas.microsoft.com/office/drawing/2014/main" id="{ACF27692-9F2C-4EB0-8B7C-E117A3A345A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7CDCA72-6EDC-4CF7-84A1-6D5416B4DBE2}"/>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277254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5EE517E3-86E0-4637-89A8-03284C5153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A1452D3-572D-4366-9B61-4F857B88C5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6658F7C-132B-4C0E-BF9F-5EA814604E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BEDC7C-6FEC-46C3-9AB2-CEE793C7FAFD}" type="datetimeFigureOut">
              <a:rPr lang="cs-CZ" smtClean="0"/>
              <a:t>04.12.2024</a:t>
            </a:fld>
            <a:endParaRPr lang="cs-CZ"/>
          </a:p>
        </p:txBody>
      </p:sp>
      <p:sp>
        <p:nvSpPr>
          <p:cNvPr id="5" name="Zástupný symbol pro zápatí 4">
            <a:extLst>
              <a:ext uri="{FF2B5EF4-FFF2-40B4-BE49-F238E27FC236}">
                <a16:creationId xmlns:a16="http://schemas.microsoft.com/office/drawing/2014/main" id="{0C25ADA7-716F-4988-A3AE-525DC89CBA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4BD07EB-547A-488A-8279-F5325DF007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1139BA-7AFE-49B2-8753-453CE8E20748}" type="slidenum">
              <a:rPr lang="cs-CZ" smtClean="0"/>
              <a:t>‹#›</a:t>
            </a:fld>
            <a:endParaRPr lang="cs-CZ"/>
          </a:p>
        </p:txBody>
      </p:sp>
    </p:spTree>
    <p:extLst>
      <p:ext uri="{BB962C8B-B14F-4D97-AF65-F5344CB8AC3E}">
        <p14:creationId xmlns:p14="http://schemas.microsoft.com/office/powerpoint/2010/main" val="3415445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Kantův text: Co je osvícenství?</a:t>
            </a:r>
          </a:p>
        </p:txBody>
      </p:sp>
      <p:sp>
        <p:nvSpPr>
          <p:cNvPr id="3" name="Zástupný symbol pro obsah 2"/>
          <p:cNvSpPr>
            <a:spLocks noGrp="1"/>
          </p:cNvSpPr>
          <p:nvPr>
            <p:ph idx="1"/>
          </p:nvPr>
        </p:nvSpPr>
        <p:spPr/>
        <p:txBody>
          <a:bodyPr>
            <a:normAutofit lnSpcReduction="10000"/>
          </a:bodyPr>
          <a:lstStyle/>
          <a:p>
            <a:r>
              <a:rPr lang="cs-CZ" dirty="0"/>
              <a:t>Základním požadavkem osvícenství podle Kanta je dovést každého člověka k tomu, aby svobodně používal svůj rozum k poznávání</a:t>
            </a:r>
          </a:p>
          <a:p>
            <a:r>
              <a:rPr lang="cs-CZ" dirty="0"/>
              <a:t>Svobodné užívání rozumu však nezahrnuje možnost odepřít povinnosti dané úřadem a postavením (to nazývá soukromým užíváním rozumu)</a:t>
            </a:r>
          </a:p>
          <a:p>
            <a:r>
              <a:rPr lang="cs-CZ" dirty="0"/>
              <a:t>Vykročení z nesvéprávnosti, již si člověk sám zavinil, tj. nevyplývá z lidské přirozenosti</a:t>
            </a:r>
          </a:p>
          <a:p>
            <a:r>
              <a:rPr lang="cs-CZ" dirty="0"/>
              <a:t> Základem lidské svobody je schopnost myšlení  a poznávání</a:t>
            </a:r>
          </a:p>
          <a:p>
            <a:r>
              <a:rPr lang="cs-CZ" dirty="0"/>
              <a:t>Ke svobodnému samostatnému  užívání rozumu je člověka třeba dovést – to má být úkolem osvícenců</a:t>
            </a:r>
          </a:p>
        </p:txBody>
      </p:sp>
    </p:spTree>
    <p:extLst>
      <p:ext uri="{BB962C8B-B14F-4D97-AF65-F5344CB8AC3E}">
        <p14:creationId xmlns:p14="http://schemas.microsoft.com/office/powerpoint/2010/main" val="1746962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4F78E1-83BA-4050-B4A0-FD73B15BC7D1}"/>
              </a:ext>
            </a:extLst>
          </p:cNvPr>
          <p:cNvSpPr>
            <a:spLocks noGrp="1"/>
          </p:cNvSpPr>
          <p:nvPr>
            <p:ph type="title"/>
          </p:nvPr>
        </p:nvSpPr>
        <p:spPr/>
        <p:txBody>
          <a:bodyPr/>
          <a:lstStyle/>
          <a:p>
            <a:r>
              <a:rPr lang="cs-CZ" dirty="0"/>
              <a:t>Přednášky o etice</a:t>
            </a:r>
          </a:p>
        </p:txBody>
      </p:sp>
      <p:sp>
        <p:nvSpPr>
          <p:cNvPr id="3" name="Zástupný obsah 2">
            <a:extLst>
              <a:ext uri="{FF2B5EF4-FFF2-40B4-BE49-F238E27FC236}">
                <a16:creationId xmlns:a16="http://schemas.microsoft.com/office/drawing/2014/main" id="{8089F15D-645E-477D-B44F-F2EACF4950C4}"/>
              </a:ext>
            </a:extLst>
          </p:cNvPr>
          <p:cNvSpPr>
            <a:spLocks noGrp="1"/>
          </p:cNvSpPr>
          <p:nvPr>
            <p:ph idx="1"/>
          </p:nvPr>
        </p:nvSpPr>
        <p:spPr/>
        <p:txBody>
          <a:bodyPr/>
          <a:lstStyle/>
          <a:p>
            <a:r>
              <a:rPr lang="cs-CZ" dirty="0"/>
              <a:t>1. etika a poznání: co je pravda v morálním smyslu</a:t>
            </a:r>
          </a:p>
          <a:p>
            <a:r>
              <a:rPr lang="cs-CZ" dirty="0"/>
              <a:t>2. etika a politika: co je spravedlnost, dobro a zlo ve veřejném životě, vina</a:t>
            </a:r>
          </a:p>
          <a:p>
            <a:r>
              <a:rPr lang="cs-CZ" dirty="0"/>
              <a:t>3. etika obecně: co je dobro, blaženost, cíl lidského jednání, úmysl</a:t>
            </a:r>
          </a:p>
          <a:p>
            <a:endParaRPr lang="cs-CZ" dirty="0"/>
          </a:p>
        </p:txBody>
      </p:sp>
    </p:spTree>
    <p:extLst>
      <p:ext uri="{BB962C8B-B14F-4D97-AF65-F5344CB8AC3E}">
        <p14:creationId xmlns:p14="http://schemas.microsoft.com/office/powerpoint/2010/main" val="777971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6E681F-B0E3-46BE-A203-1715A8239202}"/>
              </a:ext>
            </a:extLst>
          </p:cNvPr>
          <p:cNvSpPr>
            <a:spLocks noGrp="1"/>
          </p:cNvSpPr>
          <p:nvPr>
            <p:ph type="title"/>
          </p:nvPr>
        </p:nvSpPr>
        <p:spPr/>
        <p:txBody>
          <a:bodyPr/>
          <a:lstStyle/>
          <a:p>
            <a:r>
              <a:rPr lang="cs-CZ" dirty="0"/>
              <a:t>Co je dobro?</a:t>
            </a:r>
          </a:p>
        </p:txBody>
      </p:sp>
      <p:sp>
        <p:nvSpPr>
          <p:cNvPr id="3" name="Zástupný obsah 2">
            <a:extLst>
              <a:ext uri="{FF2B5EF4-FFF2-40B4-BE49-F238E27FC236}">
                <a16:creationId xmlns:a16="http://schemas.microsoft.com/office/drawing/2014/main" id="{F4B3C190-E246-4E51-9E77-5C72BDDD6855}"/>
              </a:ext>
            </a:extLst>
          </p:cNvPr>
          <p:cNvSpPr>
            <a:spLocks noGrp="1"/>
          </p:cNvSpPr>
          <p:nvPr>
            <p:ph idx="1"/>
          </p:nvPr>
        </p:nvSpPr>
        <p:spPr/>
        <p:txBody>
          <a:bodyPr/>
          <a:lstStyle/>
          <a:p>
            <a:r>
              <a:rPr lang="cs-CZ" dirty="0"/>
              <a:t>Problém mnohoznačnosti slova dobro:</a:t>
            </a:r>
          </a:p>
          <a:p>
            <a:r>
              <a:rPr lang="cs-CZ" dirty="0"/>
              <a:t>1. mravnost: dobrý člověk, dobré jednání, dobré zásady - ctnost</a:t>
            </a:r>
          </a:p>
          <a:p>
            <a:r>
              <a:rPr lang="cs-CZ" dirty="0"/>
              <a:t>2. dokonalost /jakost: dobrá věc</a:t>
            </a:r>
          </a:p>
          <a:p>
            <a:r>
              <a:rPr lang="cs-CZ" dirty="0"/>
              <a:t>3. užitečnost</a:t>
            </a:r>
          </a:p>
          <a:p>
            <a:r>
              <a:rPr lang="cs-CZ" dirty="0"/>
              <a:t>Platón – snaha definovat podstatu obecného pojmu dobro</a:t>
            </a:r>
          </a:p>
          <a:p>
            <a:r>
              <a:rPr lang="cs-CZ" dirty="0" err="1"/>
              <a:t>Aristotelés</a:t>
            </a:r>
            <a:r>
              <a:rPr lang="cs-CZ" dirty="0"/>
              <a:t> – snaha vymezit příklady, typy toho, co je dobré: Je něco, co příklady dobrého spojuje?</a:t>
            </a:r>
          </a:p>
          <a:p>
            <a:pPr marL="0" indent="0">
              <a:buNone/>
            </a:pPr>
            <a:endParaRPr lang="cs-CZ" dirty="0"/>
          </a:p>
        </p:txBody>
      </p:sp>
    </p:spTree>
    <p:extLst>
      <p:ext uri="{BB962C8B-B14F-4D97-AF65-F5344CB8AC3E}">
        <p14:creationId xmlns:p14="http://schemas.microsoft.com/office/powerpoint/2010/main" val="2304918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Dobro</a:t>
            </a:r>
          </a:p>
        </p:txBody>
      </p:sp>
      <p:sp>
        <p:nvSpPr>
          <p:cNvPr id="3" name="Zástupný symbol pro obsah 2"/>
          <p:cNvSpPr>
            <a:spLocks noGrp="1"/>
          </p:cNvSpPr>
          <p:nvPr>
            <p:ph idx="1"/>
          </p:nvPr>
        </p:nvSpPr>
        <p:spPr/>
        <p:txBody>
          <a:bodyPr>
            <a:normAutofit lnSpcReduction="10000"/>
          </a:bodyPr>
          <a:lstStyle/>
          <a:p>
            <a:r>
              <a:rPr lang="cs-CZ" dirty="0"/>
              <a:t>idea dobra: V Platónských dialozích opakovaně zaznívá otázka co je „(ti </a:t>
            </a:r>
            <a:r>
              <a:rPr lang="cs-CZ" dirty="0" err="1"/>
              <a:t>esti</a:t>
            </a:r>
            <a:r>
              <a:rPr lang="cs-CZ" dirty="0"/>
              <a:t>) dobro?, tedy jaká je jeho podstata, jeho idea</a:t>
            </a:r>
          </a:p>
          <a:p>
            <a:r>
              <a:rPr lang="cs-CZ" dirty="0"/>
              <a:t>dobro je jednou z idejí, ale ne lecjakou, nýbrž nejvyšší – skrze poznání dobra  dochází člověk k pochopení univerza i polis. Dobrem se zabývá v Ústavě, avšak vždy se jeho vymezení vyhne. Dobro není jednou ideou mezi ostatními, ale je specifické. Platón také nikdy nehovoří o eidos dobra, vždy jen o ideji a určuje, že dobro nikdy nemůžeme chápat přímo, ale vždy jen v jeho účincích. Dobro je tím, co sjednocuje všechny ideje i všechny stránky </a:t>
            </a:r>
            <a:r>
              <a:rPr lang="cs-CZ" dirty="0" err="1"/>
              <a:t>areté</a:t>
            </a:r>
            <a:r>
              <a:rPr lang="cs-CZ" dirty="0"/>
              <a:t>.</a:t>
            </a:r>
          </a:p>
          <a:p>
            <a:r>
              <a:rPr lang="cs-CZ" dirty="0"/>
              <a:t>Dobro tedy vyniká nad všechny ideje a je pro Platóna tím prvním, vládnoucím principem, tedy arché.</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A8BD5A-2F84-4B20-81CC-9774C3EDB210}"/>
              </a:ext>
            </a:extLst>
          </p:cNvPr>
          <p:cNvSpPr>
            <a:spLocks noGrp="1"/>
          </p:cNvSpPr>
          <p:nvPr>
            <p:ph type="title"/>
          </p:nvPr>
        </p:nvSpPr>
        <p:spPr/>
        <p:txBody>
          <a:bodyPr/>
          <a:lstStyle/>
          <a:p>
            <a:r>
              <a:rPr lang="cs-CZ" dirty="0"/>
              <a:t>Dobro u Platóna a u Aristotela</a:t>
            </a:r>
          </a:p>
        </p:txBody>
      </p:sp>
      <p:sp>
        <p:nvSpPr>
          <p:cNvPr id="3" name="Zástupný obsah 2">
            <a:extLst>
              <a:ext uri="{FF2B5EF4-FFF2-40B4-BE49-F238E27FC236}">
                <a16:creationId xmlns:a16="http://schemas.microsoft.com/office/drawing/2014/main" id="{AF14F3DD-6831-4533-BC9E-7B87F73B15F6}"/>
              </a:ext>
            </a:extLst>
          </p:cNvPr>
          <p:cNvSpPr>
            <a:spLocks noGrp="1"/>
          </p:cNvSpPr>
          <p:nvPr>
            <p:ph idx="1"/>
          </p:nvPr>
        </p:nvSpPr>
        <p:spPr/>
        <p:txBody>
          <a:bodyPr/>
          <a:lstStyle/>
          <a:p>
            <a:r>
              <a:rPr lang="cs-CZ" dirty="0"/>
              <a:t>Etika Nik: Kritika Platónova pojetí dobra, resp. spíše pojetí dobra u platonistů: je idea dobra oddělená od jednotlivých věcí? a je nějaké vědění o tomto jediném dobru? Jednotlivá dobra jsou však velmi odlišná, co mohou mít společného, toho jednoho? </a:t>
            </a:r>
          </a:p>
          <a:p>
            <a:r>
              <a:rPr lang="cs-CZ" dirty="0"/>
              <a:t>Aristotelovi však jde o dobra v jednotlivostech</a:t>
            </a:r>
          </a:p>
          <a:p>
            <a:endParaRPr lang="cs-CZ" dirty="0"/>
          </a:p>
        </p:txBody>
      </p:sp>
    </p:spTree>
    <p:extLst>
      <p:ext uri="{BB962C8B-B14F-4D97-AF65-F5344CB8AC3E}">
        <p14:creationId xmlns:p14="http://schemas.microsoft.com/office/powerpoint/2010/main" val="244670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1E3834-4F73-4DD0-A84C-0EABFD7E91FA}"/>
              </a:ext>
            </a:extLst>
          </p:cNvPr>
          <p:cNvSpPr>
            <a:spLocks noGrp="1"/>
          </p:cNvSpPr>
          <p:nvPr>
            <p:ph type="title"/>
          </p:nvPr>
        </p:nvSpPr>
        <p:spPr/>
        <p:txBody>
          <a:bodyPr/>
          <a:lstStyle/>
          <a:p>
            <a:r>
              <a:rPr lang="cs-CZ" dirty="0" err="1"/>
              <a:t>Aristotelés</a:t>
            </a:r>
            <a:r>
              <a:rPr lang="cs-CZ" dirty="0"/>
              <a:t>. Etika </a:t>
            </a:r>
            <a:r>
              <a:rPr lang="cs-CZ" dirty="0" err="1"/>
              <a:t>Nikomachova</a:t>
            </a:r>
            <a:endParaRPr lang="cs-CZ" dirty="0"/>
          </a:p>
        </p:txBody>
      </p:sp>
      <p:sp>
        <p:nvSpPr>
          <p:cNvPr id="3" name="Zástupný obsah 2">
            <a:extLst>
              <a:ext uri="{FF2B5EF4-FFF2-40B4-BE49-F238E27FC236}">
                <a16:creationId xmlns:a16="http://schemas.microsoft.com/office/drawing/2014/main" id="{23FCFCB0-7D04-4C04-B2E0-4E475A104A77}"/>
              </a:ext>
            </a:extLst>
          </p:cNvPr>
          <p:cNvSpPr>
            <a:spLocks noGrp="1"/>
          </p:cNvSpPr>
          <p:nvPr>
            <p:ph idx="1"/>
          </p:nvPr>
        </p:nvSpPr>
        <p:spPr/>
        <p:txBody>
          <a:bodyPr/>
          <a:lstStyle/>
          <a:p>
            <a:r>
              <a:rPr lang="cs-CZ" dirty="0" err="1"/>
              <a:t>Aristotelés</a:t>
            </a:r>
            <a:r>
              <a:rPr lang="cs-CZ" dirty="0"/>
              <a:t> nejprve ukáže na to, že každá lidská činnost (umění, věda, praxe i záměr) směřuje k nějakému dobru, jež je jejím cílem. Existuje nějaký nejvyšší cíl? nějaké nejvyšší dobro? Snad dobro ve smyslu nauky politické, protože ta pojednává o dobru pro obec, které jest víc než dobro jednotlivce. Zdá se však, že toto dobro (krása a spravedlnost) není  založena přirozeností, ale zákonem, tj. dohodou a je ve své definici nejisté a je možno o něm hovořit jen přibližně. Toto dobro lze nazvat blaženost, ale co to je? A je nějaké obecné dobro, které zapříčiňuje, že jednotlivosti jsou dobré? </a:t>
            </a:r>
            <a:r>
              <a:rPr lang="cs-CZ" b="1" dirty="0"/>
              <a:t>Dobro jako rozkoš, dobro politické a dobro kontemplativní</a:t>
            </a:r>
          </a:p>
          <a:p>
            <a:endParaRPr lang="cs-CZ" dirty="0"/>
          </a:p>
        </p:txBody>
      </p:sp>
    </p:spTree>
    <p:extLst>
      <p:ext uri="{BB962C8B-B14F-4D97-AF65-F5344CB8AC3E}">
        <p14:creationId xmlns:p14="http://schemas.microsoft.com/office/powerpoint/2010/main" val="1391536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Aristotelova etika</a:t>
            </a:r>
          </a:p>
        </p:txBody>
      </p:sp>
      <p:sp>
        <p:nvSpPr>
          <p:cNvPr id="3" name="Zástupný symbol pro obsah 2"/>
          <p:cNvSpPr>
            <a:spLocks noGrp="1"/>
          </p:cNvSpPr>
          <p:nvPr>
            <p:ph idx="1"/>
          </p:nvPr>
        </p:nvSpPr>
        <p:spPr/>
        <p:txBody>
          <a:bodyPr>
            <a:normAutofit/>
          </a:bodyPr>
          <a:lstStyle/>
          <a:p>
            <a:r>
              <a:rPr lang="cs-CZ" dirty="0"/>
              <a:t>Zachovaly se tři etické spisy: Etika </a:t>
            </a:r>
            <a:r>
              <a:rPr lang="cs-CZ" dirty="0" err="1"/>
              <a:t>Eudémova</a:t>
            </a:r>
            <a:r>
              <a:rPr lang="cs-CZ" dirty="0"/>
              <a:t> (dle žáka </a:t>
            </a:r>
            <a:r>
              <a:rPr lang="cs-CZ" dirty="0" err="1"/>
              <a:t>Lykeionu</a:t>
            </a:r>
            <a:r>
              <a:rPr lang="cs-CZ" dirty="0"/>
              <a:t>), Etika </a:t>
            </a:r>
            <a:r>
              <a:rPr lang="cs-CZ" dirty="0" err="1"/>
              <a:t>Nikomachova</a:t>
            </a:r>
            <a:r>
              <a:rPr lang="cs-CZ" dirty="0"/>
              <a:t> (dle Aristotelova syna) a </a:t>
            </a:r>
            <a:r>
              <a:rPr lang="cs-CZ" dirty="0" err="1"/>
              <a:t>Magna</a:t>
            </a:r>
            <a:r>
              <a:rPr lang="cs-CZ" dirty="0"/>
              <a:t> </a:t>
            </a:r>
            <a:r>
              <a:rPr lang="cs-CZ" dirty="0" err="1"/>
              <a:t>moralia</a:t>
            </a:r>
            <a:endParaRPr lang="cs-CZ" dirty="0"/>
          </a:p>
          <a:p>
            <a:r>
              <a:rPr lang="cs-CZ" dirty="0"/>
              <a:t>pojem dobra  - kritik ideje dobra o sobě – idea dobra jako něco společného jednotlivostem</a:t>
            </a:r>
          </a:p>
          <a:p>
            <a:r>
              <a:rPr lang="cs-CZ" dirty="0"/>
              <a:t>blaženost: tj. výkon člověka ve shodě s rozumem způsobem krásným a dobrým podle zdatnosti</a:t>
            </a:r>
          </a:p>
          <a:p>
            <a:r>
              <a:rPr lang="cs-CZ" dirty="0"/>
              <a:t>ctnosti rozumové (vznikající učením) a mravní (ze zvyku)</a:t>
            </a:r>
          </a:p>
          <a:p>
            <a:r>
              <a:rPr lang="cs-CZ" dirty="0"/>
              <a:t>etika nemá účel teoretický – zkoumat , co je dobro, ale praktický, tj. stát se dobrými</a:t>
            </a:r>
          </a:p>
        </p:txBody>
      </p:sp>
      <p:sp>
        <p:nvSpPr>
          <p:cNvPr id="4" name="Zástupný symbol pro číslo snímku 3">
            <a:extLst>
              <a:ext uri="{FF2B5EF4-FFF2-40B4-BE49-F238E27FC236}">
                <a16:creationId xmlns:a16="http://schemas.microsoft.com/office/drawing/2014/main" id="{FB14D2ED-6156-4BD2-A499-CD4A8D6A0098}"/>
              </a:ext>
            </a:extLst>
          </p:cNvPr>
          <p:cNvSpPr>
            <a:spLocks noGrp="1"/>
          </p:cNvSpPr>
          <p:nvPr>
            <p:ph type="sldNum" sz="quarter" idx="12"/>
          </p:nvPr>
        </p:nvSpPr>
        <p:spPr/>
        <p:txBody>
          <a:bodyPr/>
          <a:lstStyle/>
          <a:p>
            <a:fld id="{BCFBDB83-063B-4D52-9596-505518C8088F}" type="slidenum">
              <a:rPr lang="cs-CZ" smtClean="0"/>
              <a:pPr/>
              <a:t>15</a:t>
            </a:fld>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Etika ve starověku</a:t>
            </a:r>
          </a:p>
        </p:txBody>
      </p:sp>
      <p:sp>
        <p:nvSpPr>
          <p:cNvPr id="3" name="Zástupný symbol pro obsah 2"/>
          <p:cNvSpPr>
            <a:spLocks noGrp="1"/>
          </p:cNvSpPr>
          <p:nvPr>
            <p:ph idx="1"/>
          </p:nvPr>
        </p:nvSpPr>
        <p:spPr/>
        <p:txBody>
          <a:bodyPr>
            <a:normAutofit/>
          </a:bodyPr>
          <a:lstStyle/>
          <a:p>
            <a:r>
              <a:rPr lang="cs-CZ" b="1" dirty="0"/>
              <a:t>Platón /  </a:t>
            </a:r>
            <a:r>
              <a:rPr lang="cs-CZ" b="1" dirty="0" err="1"/>
              <a:t>Sokratés</a:t>
            </a:r>
            <a:r>
              <a:rPr lang="cs-CZ" dirty="0"/>
              <a:t>: hledání toho, co je </a:t>
            </a:r>
            <a:r>
              <a:rPr lang="cs-CZ" b="1" dirty="0" err="1"/>
              <a:t>areté</a:t>
            </a:r>
            <a:r>
              <a:rPr lang="cs-CZ" dirty="0"/>
              <a:t>. Přesvědčení, že z poznání dobra plyne etické jednání (sepětí noetiky, etiky a politiky)</a:t>
            </a:r>
          </a:p>
          <a:p>
            <a:r>
              <a:rPr lang="cs-CZ" b="1" dirty="0" err="1"/>
              <a:t>Aristotelés</a:t>
            </a:r>
            <a:r>
              <a:rPr lang="cs-CZ" dirty="0"/>
              <a:t>: Nejvyšším cílem je blaho, a to především blaho obecné (blaho obce) – sepětí etiky a politiky</a:t>
            </a:r>
          </a:p>
          <a:p>
            <a:r>
              <a:rPr lang="cs-CZ" b="1" dirty="0"/>
              <a:t>Stoa: </a:t>
            </a:r>
            <a:r>
              <a:rPr lang="cs-CZ" dirty="0"/>
              <a:t>systém oprošťování se od emocí, cílem je </a:t>
            </a:r>
            <a:r>
              <a:rPr lang="cs-CZ" b="1" dirty="0" err="1"/>
              <a:t>apatheia</a:t>
            </a:r>
            <a:r>
              <a:rPr lang="cs-CZ" dirty="0"/>
              <a:t>, která zaručuje mravnost jednání, protože člověk koná ve shodě s rozumem (s logem, a tedy přirozeností) bez podléhání vášním</a:t>
            </a:r>
          </a:p>
          <a:p>
            <a:r>
              <a:rPr lang="cs-CZ" b="1" dirty="0"/>
              <a:t>Epikureismus</a:t>
            </a:r>
            <a:r>
              <a:rPr lang="cs-CZ" dirty="0"/>
              <a:t>: nejvyšším cílem jednání je </a:t>
            </a:r>
            <a:r>
              <a:rPr lang="cs-CZ" b="1" dirty="0"/>
              <a:t>rozkoš</a:t>
            </a:r>
            <a:r>
              <a:rPr lang="cs-CZ" dirty="0"/>
              <a:t>, jednou z nejvyšších hodnot je </a:t>
            </a:r>
            <a:r>
              <a:rPr lang="cs-CZ" b="1" dirty="0"/>
              <a:t>přátelství</a:t>
            </a:r>
          </a:p>
          <a:p>
            <a:endParaRPr lang="cs-CZ" dirty="0"/>
          </a:p>
        </p:txBody>
      </p:sp>
    </p:spTree>
    <p:extLst>
      <p:ext uri="{BB962C8B-B14F-4D97-AF65-F5344CB8AC3E}">
        <p14:creationId xmlns:p14="http://schemas.microsoft.com/office/powerpoint/2010/main" val="11436322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Stoická etika a výchova</a:t>
            </a:r>
          </a:p>
        </p:txBody>
      </p:sp>
      <p:pic>
        <p:nvPicPr>
          <p:cNvPr id="4" name="Zástupný symbol pro obsah 3" descr="stoa2.jpg"/>
          <p:cNvPicPr>
            <a:picLocks noGrp="1" noChangeAspect="1"/>
          </p:cNvPicPr>
          <p:nvPr>
            <p:ph idx="1"/>
          </p:nvPr>
        </p:nvPicPr>
        <p:blipFill>
          <a:blip r:embed="rId2" cstate="print"/>
          <a:stretch>
            <a:fillRect/>
          </a:stretch>
        </p:blipFill>
        <p:spPr>
          <a:xfrm>
            <a:off x="1919536" y="1340768"/>
            <a:ext cx="4529960" cy="3381772"/>
          </a:xfrm>
        </p:spPr>
      </p:pic>
      <p:sp>
        <p:nvSpPr>
          <p:cNvPr id="5" name="TextovéPole 4"/>
          <p:cNvSpPr txBox="1"/>
          <p:nvPr/>
        </p:nvSpPr>
        <p:spPr>
          <a:xfrm>
            <a:off x="6528048" y="1124744"/>
            <a:ext cx="3744416" cy="5909310"/>
          </a:xfrm>
          <a:prstGeom prst="rect">
            <a:avLst/>
          </a:prstGeom>
          <a:noFill/>
        </p:spPr>
        <p:txBody>
          <a:bodyPr wrap="square" rtlCol="0">
            <a:spAutoFit/>
          </a:bodyPr>
          <a:lstStyle/>
          <a:p>
            <a:r>
              <a:rPr lang="cs-CZ" dirty="0"/>
              <a:t>Stoická etika stojí na požadavku uvést svůj život </a:t>
            </a:r>
            <a:r>
              <a:rPr lang="cs-CZ" b="1" dirty="0"/>
              <a:t>do souladu s přirozeností</a:t>
            </a:r>
            <a:r>
              <a:rPr lang="cs-CZ" dirty="0"/>
              <a:t>, čili s ideální představou o tom, co je člověk, totiž racionální bytost žijící v souladu s racionální podstatou </a:t>
            </a:r>
            <a:r>
              <a:rPr lang="cs-CZ" dirty="0" err="1"/>
              <a:t>všehomíra</a:t>
            </a:r>
            <a:r>
              <a:rPr lang="cs-CZ" dirty="0"/>
              <a:t>. Takový člověk, který dospěje k tomuto stavu a dojde tak stálého a trvalého štěstí, je prost podléhání pudovým afektům. Dojde tak do stavu, který stoikové nazývají </a:t>
            </a:r>
            <a:r>
              <a:rPr lang="cs-CZ" b="1" dirty="0" err="1"/>
              <a:t>apatheia</a:t>
            </a:r>
            <a:r>
              <a:rPr lang="cs-CZ" dirty="0"/>
              <a:t> (tj. </a:t>
            </a:r>
            <a:r>
              <a:rPr lang="cs-CZ" dirty="0" err="1"/>
              <a:t>zbavenost</a:t>
            </a:r>
            <a:r>
              <a:rPr lang="cs-CZ" dirty="0"/>
              <a:t> vášní) to neznamená necitelnost, ale schopnost zvládnout své city rozumem a nenechat sebou vláčet tím, že člověk podléhá emocím a vášním.</a:t>
            </a:r>
          </a:p>
          <a:p>
            <a:r>
              <a:rPr lang="cs-CZ" dirty="0"/>
              <a:t>Tento stav je podle stoiků nejvyšším stádiem vývoje člověka, k němuž dospějí jen nemnozí po dlouhém </a:t>
            </a:r>
            <a:r>
              <a:rPr lang="cs-CZ" b="1" dirty="0"/>
              <a:t>duševním výcviku</a:t>
            </a:r>
            <a:r>
              <a:rPr lang="cs-CZ" dirty="0"/>
              <a:t>, na nějž se stoikové především zaměřují. Filozof jako vychovatel lidstva (Seneca)</a:t>
            </a:r>
          </a:p>
        </p:txBody>
      </p:sp>
      <p:sp>
        <p:nvSpPr>
          <p:cNvPr id="6" name="TextovéPole 5"/>
          <p:cNvSpPr txBox="1"/>
          <p:nvPr/>
        </p:nvSpPr>
        <p:spPr>
          <a:xfrm>
            <a:off x="1775520" y="5085184"/>
            <a:ext cx="4680520" cy="1754326"/>
          </a:xfrm>
          <a:prstGeom prst="rect">
            <a:avLst/>
          </a:prstGeom>
          <a:noFill/>
        </p:spPr>
        <p:txBody>
          <a:bodyPr wrap="square" rtlCol="0">
            <a:spAutoFit/>
          </a:bodyPr>
          <a:lstStyle/>
          <a:p>
            <a:r>
              <a:rPr lang="cs-CZ" b="1" dirty="0"/>
              <a:t>Stoická filosofie v oblasti etiky je spojením teorie vycházejícím z noetiky a praxe v podobě teorie výchovy a terapeutických postupů. Ty jsou postaveny na metodě dialogu, vč. dialogu se sebou samým.</a:t>
            </a:r>
            <a:r>
              <a:rPr lang="cs-CZ" dirty="0"/>
              <a:t> (např. Seneca, Cicero, </a:t>
            </a:r>
            <a:r>
              <a:rPr lang="cs-CZ" dirty="0" err="1"/>
              <a:t>Marcus</a:t>
            </a:r>
            <a:r>
              <a:rPr lang="cs-CZ" dirty="0"/>
              <a:t> </a:t>
            </a:r>
            <a:r>
              <a:rPr lang="cs-CZ" dirty="0" err="1"/>
              <a:t>Aurelius</a:t>
            </a:r>
            <a:r>
              <a:rPr lang="cs-CZ" dirty="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70C179-A233-4900-9ECD-79AFB4123B95}"/>
              </a:ext>
            </a:extLst>
          </p:cNvPr>
          <p:cNvSpPr>
            <a:spLocks noGrp="1"/>
          </p:cNvSpPr>
          <p:nvPr>
            <p:ph type="title"/>
          </p:nvPr>
        </p:nvSpPr>
        <p:spPr/>
        <p:txBody>
          <a:bodyPr/>
          <a:lstStyle/>
          <a:p>
            <a:r>
              <a:rPr lang="cs-CZ" dirty="0"/>
              <a:t>Seneca</a:t>
            </a:r>
          </a:p>
        </p:txBody>
      </p:sp>
      <p:sp>
        <p:nvSpPr>
          <p:cNvPr id="3" name="Zástupný obsah 2">
            <a:extLst>
              <a:ext uri="{FF2B5EF4-FFF2-40B4-BE49-F238E27FC236}">
                <a16:creationId xmlns:a16="http://schemas.microsoft.com/office/drawing/2014/main" id="{6151AE87-DA51-4966-8BBC-C91DFC6A0CF0}"/>
              </a:ext>
            </a:extLst>
          </p:cNvPr>
          <p:cNvSpPr>
            <a:spLocks noGrp="1"/>
          </p:cNvSpPr>
          <p:nvPr>
            <p:ph idx="1"/>
          </p:nvPr>
        </p:nvSpPr>
        <p:spPr/>
        <p:txBody>
          <a:bodyPr/>
          <a:lstStyle/>
          <a:p>
            <a:r>
              <a:rPr lang="cs-CZ" dirty="0"/>
              <a:t>71. list </a:t>
            </a:r>
            <a:r>
              <a:rPr lang="cs-CZ" dirty="0" err="1"/>
              <a:t>Luciliovi</a:t>
            </a:r>
            <a:r>
              <a:rPr lang="cs-CZ" dirty="0"/>
              <a:t>: Při posuzování jednotlivých situací z hlediska mravního soudu je třeba vycházet  z vnímání nejvyššího dobra, cíle života, s nímž pak je konkrétní jednání nutno uvádět do souladu. Co to je? </a:t>
            </a:r>
            <a:r>
              <a:rPr lang="cs-CZ" b="1" dirty="0"/>
              <a:t>Nejvyšší dobro je to, co je čestné</a:t>
            </a:r>
            <a:r>
              <a:rPr lang="cs-CZ" dirty="0"/>
              <a:t>. Vše ostatní je lhostejné</a:t>
            </a:r>
          </a:p>
          <a:p>
            <a:endParaRPr lang="cs-CZ" dirty="0"/>
          </a:p>
        </p:txBody>
      </p:sp>
    </p:spTree>
    <p:extLst>
      <p:ext uri="{BB962C8B-B14F-4D97-AF65-F5344CB8AC3E}">
        <p14:creationId xmlns:p14="http://schemas.microsoft.com/office/powerpoint/2010/main" val="39994754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Shrnutí vybraných koncepcí etiky ve středověku a novověku</a:t>
            </a:r>
          </a:p>
        </p:txBody>
      </p:sp>
      <p:sp>
        <p:nvSpPr>
          <p:cNvPr id="3" name="Zástupný symbol pro obsah 2"/>
          <p:cNvSpPr>
            <a:spLocks noGrp="1"/>
          </p:cNvSpPr>
          <p:nvPr>
            <p:ph idx="1"/>
          </p:nvPr>
        </p:nvSpPr>
        <p:spPr/>
        <p:txBody>
          <a:bodyPr>
            <a:normAutofit/>
          </a:bodyPr>
          <a:lstStyle/>
          <a:p>
            <a:r>
              <a:rPr lang="cs-CZ" b="1" dirty="0"/>
              <a:t>Augustinus</a:t>
            </a:r>
            <a:r>
              <a:rPr lang="cs-CZ" dirty="0"/>
              <a:t>: hlavním principem je láska, a to zejména </a:t>
            </a:r>
            <a:r>
              <a:rPr lang="cs-CZ" b="1" dirty="0"/>
              <a:t>láska </a:t>
            </a:r>
            <a:r>
              <a:rPr lang="cs-CZ" dirty="0"/>
              <a:t>k Bohu. Člověk je nadán </a:t>
            </a:r>
            <a:r>
              <a:rPr lang="cs-CZ" b="1" dirty="0"/>
              <a:t>svobodnou vůlí</a:t>
            </a:r>
            <a:r>
              <a:rPr lang="cs-CZ" dirty="0"/>
              <a:t>, takže může jednat dobře i zle. Boží </a:t>
            </a:r>
            <a:r>
              <a:rPr lang="cs-CZ" b="1" dirty="0"/>
              <a:t>milost</a:t>
            </a:r>
            <a:r>
              <a:rPr lang="cs-CZ" dirty="0"/>
              <a:t> nám pomáhá k výběru dobrého</a:t>
            </a:r>
          </a:p>
          <a:p>
            <a:r>
              <a:rPr lang="cs-CZ" b="1" dirty="0" err="1"/>
              <a:t>Abélard</a:t>
            </a:r>
            <a:r>
              <a:rPr lang="cs-CZ" dirty="0"/>
              <a:t>: intence (záměr) je důležitější než samotný čin</a:t>
            </a:r>
          </a:p>
          <a:p>
            <a:r>
              <a:rPr lang="cs-CZ" b="1" dirty="0"/>
              <a:t>Albert Veliký i Tomáš Akvinský</a:t>
            </a:r>
            <a:r>
              <a:rPr lang="cs-CZ" dirty="0"/>
              <a:t>: blaženost, tedy nejvyšší dobro je možno nalézt ve filosofii – přednost má </a:t>
            </a:r>
            <a:r>
              <a:rPr lang="cs-CZ" b="1" dirty="0"/>
              <a:t>teoretický kontemplativní život</a:t>
            </a:r>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2352015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Nietzsche: Výchova, estetika a historie</a:t>
            </a:r>
          </a:p>
        </p:txBody>
      </p:sp>
      <p:sp>
        <p:nvSpPr>
          <p:cNvPr id="3" name="Zástupný symbol pro obsah 2"/>
          <p:cNvSpPr>
            <a:spLocks noGrp="1"/>
          </p:cNvSpPr>
          <p:nvPr>
            <p:ph idx="1"/>
          </p:nvPr>
        </p:nvSpPr>
        <p:spPr/>
        <p:txBody>
          <a:bodyPr>
            <a:normAutofit fontScale="70000" lnSpcReduction="20000"/>
          </a:bodyPr>
          <a:lstStyle/>
          <a:p>
            <a:r>
              <a:rPr lang="cs-CZ" dirty="0"/>
              <a:t>Nietsche sepsal po převzetí katedry klasické filologie v Bazileji (1869) úvahu o tom, co přináší právě klasická filologie a v čem jsou její slabiny – esej </a:t>
            </a:r>
            <a:r>
              <a:rPr lang="cs-CZ" i="1" dirty="0"/>
              <a:t>My filologové </a:t>
            </a:r>
            <a:r>
              <a:rPr lang="cs-CZ" dirty="0"/>
              <a:t>v </a:t>
            </a:r>
            <a:r>
              <a:rPr lang="cs-CZ" i="1" dirty="0"/>
              <a:t>Nečasových úvahách </a:t>
            </a:r>
            <a:r>
              <a:rPr lang="cs-CZ" dirty="0"/>
              <a:t>(1875):</a:t>
            </a:r>
          </a:p>
          <a:p>
            <a:r>
              <a:rPr lang="cs-CZ" dirty="0"/>
              <a:t>„Klasická filologie  vděčila podle Nietzscheho za své výsadní postavení v německém školství všeobecné víře, že nejlepší metodou výchovy je co možná objektivní poznání historie. Vychovatelem je potom učenec, pro něhož je starověk objektem čisté vědy, který podrobuje jednotlivé součásti tohoto objektu zevrubnému zkoumání, zakutává se přitom do dílčích problémů a utápí se v nepřehledném množství dílčích fakt (a hypotéz), aniž je s to zahlédnout širší souvislosti, zamyslet se nad smyslem toho, co zkoumá. Výchova</a:t>
            </a:r>
            <a:r>
              <a:rPr lang="en-GB" dirty="0"/>
              <a:t>[...]</a:t>
            </a:r>
            <a:r>
              <a:rPr lang="cs-CZ" dirty="0"/>
              <a:t>musí však člověku pomáhat najít sebe sama, vést ho k pochopení toho, co je v dějinách a kultuře velkého, a tím také k rozumění lidskému životu a světu jako celku.“ (Kouba 2006, 17n).</a:t>
            </a:r>
          </a:p>
          <a:p>
            <a:r>
              <a:rPr lang="cs-CZ" dirty="0"/>
              <a:t>Nietzsche na tuto úvahu navazuje zcela odlišným pojetím zkoumání antiky, totiž takovým, které se snaží zachytit její odlišnosti od naší současnosti, tedy v tom, co nám připadá temné, dráždivé, nepřijatelné a co proto může především přispět k našemu současnému umění a jeho reflexi (protože přináší obecně nesdílené, a tedy nové pohledy</a:t>
            </a:r>
            <a:r>
              <a:rPr lang="cs-CZ" i="1" dirty="0"/>
              <a:t>): Zrození tragédie z ducha hudby </a:t>
            </a:r>
            <a:r>
              <a:rPr lang="cs-CZ" dirty="0"/>
              <a:t>(1872) – v této době se hodně nechává inspirovat Schopenhauerem</a:t>
            </a:r>
          </a:p>
          <a:p>
            <a:endParaRPr lang="cs-CZ" dirty="0"/>
          </a:p>
        </p:txBody>
      </p:sp>
    </p:spTree>
    <p:extLst>
      <p:ext uri="{BB962C8B-B14F-4D97-AF65-F5344CB8AC3E}">
        <p14:creationId xmlns:p14="http://schemas.microsoft.com/office/powerpoint/2010/main" val="12193269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594A5F-EEED-4D7E-A73F-7AE33E3976E6}"/>
              </a:ext>
            </a:extLst>
          </p:cNvPr>
          <p:cNvSpPr>
            <a:spLocks noGrp="1"/>
          </p:cNvSpPr>
          <p:nvPr>
            <p:ph type="title"/>
          </p:nvPr>
        </p:nvSpPr>
        <p:spPr/>
        <p:txBody>
          <a:bodyPr/>
          <a:lstStyle/>
          <a:p>
            <a:r>
              <a:rPr lang="cs-CZ" dirty="0"/>
              <a:t>Shrnutí vybraných koncepcí etiky v novověku</a:t>
            </a:r>
          </a:p>
        </p:txBody>
      </p:sp>
      <p:sp>
        <p:nvSpPr>
          <p:cNvPr id="3" name="Zástupný obsah 2">
            <a:extLst>
              <a:ext uri="{FF2B5EF4-FFF2-40B4-BE49-F238E27FC236}">
                <a16:creationId xmlns:a16="http://schemas.microsoft.com/office/drawing/2014/main" id="{53199D7F-30C6-456A-BECC-12909F89E551}"/>
              </a:ext>
            </a:extLst>
          </p:cNvPr>
          <p:cNvSpPr>
            <a:spLocks noGrp="1"/>
          </p:cNvSpPr>
          <p:nvPr>
            <p:ph idx="1"/>
          </p:nvPr>
        </p:nvSpPr>
        <p:spPr/>
        <p:txBody>
          <a:bodyPr>
            <a:normAutofit fontScale="92500"/>
          </a:bodyPr>
          <a:lstStyle/>
          <a:p>
            <a:r>
              <a:rPr lang="cs-CZ" b="1" dirty="0"/>
              <a:t>Locke</a:t>
            </a:r>
            <a:r>
              <a:rPr lang="cs-CZ" dirty="0"/>
              <a:t>: přirozenou je </a:t>
            </a:r>
            <a:r>
              <a:rPr lang="cs-CZ" b="1" dirty="0"/>
              <a:t>rovnost</a:t>
            </a:r>
            <a:r>
              <a:rPr lang="cs-CZ" dirty="0"/>
              <a:t> mezi lidmi, </a:t>
            </a:r>
            <a:r>
              <a:rPr lang="cs-CZ" b="1" dirty="0"/>
              <a:t>přirozené právo </a:t>
            </a:r>
            <a:r>
              <a:rPr lang="cs-CZ" dirty="0"/>
              <a:t>vymezuje dva principy: </a:t>
            </a:r>
            <a:r>
              <a:rPr lang="cs-CZ" b="1" dirty="0"/>
              <a:t>právo na život a na náhradu škody</a:t>
            </a:r>
            <a:r>
              <a:rPr lang="cs-CZ" dirty="0"/>
              <a:t>. Svoboda jedince končí u života druhého</a:t>
            </a:r>
          </a:p>
          <a:p>
            <a:r>
              <a:rPr lang="cs-CZ" b="1" dirty="0"/>
              <a:t>Rousseau</a:t>
            </a:r>
            <a:r>
              <a:rPr lang="cs-CZ" dirty="0"/>
              <a:t>: </a:t>
            </a:r>
            <a:r>
              <a:rPr lang="cs-CZ" b="1" dirty="0"/>
              <a:t>Člověk v přirozeném stavu </a:t>
            </a:r>
            <a:r>
              <a:rPr lang="cs-CZ" dirty="0"/>
              <a:t>je sobecký a zahleděný jen na sebe a své blaho. Respekt k druhému vzniká z tohoto pojetí sebe sama jako individua vyžadujícího respekt. To ovšem znamená, že musíme též respektovat druhé individuum se stejným nárokem na respekt. Spolupůsobí zde ovšem i  jistá vstřícnost založená na přirozeném soucitu, jde o jakousi společenskou ctnost.</a:t>
            </a:r>
          </a:p>
          <a:p>
            <a:r>
              <a:rPr lang="cs-CZ" b="1" dirty="0"/>
              <a:t>Kant</a:t>
            </a:r>
            <a:r>
              <a:rPr lang="cs-CZ" dirty="0"/>
              <a:t>: kategorický imperativ jako návod na kritické přemýšlení o morálce i jako metodologický návod na rozhodování o správném jednání</a:t>
            </a:r>
          </a:p>
          <a:p>
            <a:endParaRPr lang="cs-CZ" dirty="0"/>
          </a:p>
          <a:p>
            <a:endParaRPr lang="cs-CZ" dirty="0"/>
          </a:p>
        </p:txBody>
      </p:sp>
    </p:spTree>
    <p:extLst>
      <p:ext uri="{BB962C8B-B14F-4D97-AF65-F5344CB8AC3E}">
        <p14:creationId xmlns:p14="http://schemas.microsoft.com/office/powerpoint/2010/main" val="1926439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679E37-E5F4-41EF-9395-66FA4B1A3BB7}"/>
              </a:ext>
            </a:extLst>
          </p:cNvPr>
          <p:cNvSpPr>
            <a:spLocks noGrp="1"/>
          </p:cNvSpPr>
          <p:nvPr>
            <p:ph type="title"/>
          </p:nvPr>
        </p:nvSpPr>
        <p:spPr/>
        <p:txBody>
          <a:bodyPr>
            <a:normAutofit/>
          </a:bodyPr>
          <a:lstStyle/>
          <a:p>
            <a:r>
              <a:rPr lang="cs-CZ" dirty="0"/>
              <a:t>Kantova výchova a mravnost</a:t>
            </a:r>
          </a:p>
        </p:txBody>
      </p:sp>
      <p:sp>
        <p:nvSpPr>
          <p:cNvPr id="3" name="Zástupný obsah 2">
            <a:extLst>
              <a:ext uri="{FF2B5EF4-FFF2-40B4-BE49-F238E27FC236}">
                <a16:creationId xmlns:a16="http://schemas.microsoft.com/office/drawing/2014/main" id="{E74F3A7D-F5BC-4560-9548-F0FEB2D2EC08}"/>
              </a:ext>
            </a:extLst>
          </p:cNvPr>
          <p:cNvSpPr>
            <a:spLocks noGrp="1"/>
          </p:cNvSpPr>
          <p:nvPr>
            <p:ph idx="1"/>
          </p:nvPr>
        </p:nvSpPr>
        <p:spPr/>
        <p:txBody>
          <a:bodyPr>
            <a:normAutofit fontScale="92500" lnSpcReduction="20000"/>
          </a:bodyPr>
          <a:lstStyle/>
          <a:p>
            <a:r>
              <a:rPr lang="cs-CZ" dirty="0"/>
              <a:t>Výchova /vzdělávání má vést k rozvoji praktické soudnosti</a:t>
            </a:r>
          </a:p>
          <a:p>
            <a:r>
              <a:rPr lang="cs-CZ" dirty="0"/>
              <a:t>Ne primárně normativní systémy a principy, ale rozvoj na konkrétních příkladech a situacích</a:t>
            </a:r>
          </a:p>
          <a:p>
            <a:r>
              <a:rPr lang="cs-CZ" dirty="0"/>
              <a:t>Jde tedy o výchovu k sebereflexi, k samostatnému uvažování, ne o stanovení a naučení obecných norem</a:t>
            </a:r>
          </a:p>
          <a:p>
            <a:r>
              <a:rPr lang="cs-CZ" dirty="0"/>
              <a:t>To také znamená možnost změn norem, resp. jejich neustávající zvažování: „</a:t>
            </a:r>
            <a:r>
              <a:rPr lang="cs-CZ" b="1" dirty="0"/>
              <a:t>Řídit se podle toho, co se dělá a nestarat se o vnitřní důvody toho, proč se to dělá dává sice jednání zdání legitimity, ale neposkytuje žádný morální základ</a:t>
            </a:r>
            <a:r>
              <a:rPr lang="cs-CZ" dirty="0"/>
              <a:t>.</a:t>
            </a:r>
          </a:p>
          <a:p>
            <a:r>
              <a:rPr lang="cs-CZ" dirty="0"/>
              <a:t>V polemice s Lockem: </a:t>
            </a:r>
            <a:r>
              <a:rPr lang="cs-CZ" b="1" dirty="0"/>
              <a:t>Potlačování sklonů a chutí ještě nevede k morálnosti – je mravně indiferentní</a:t>
            </a:r>
            <a:r>
              <a:rPr lang="cs-CZ" dirty="0"/>
              <a:t>. Etičnost, morálnost závisí na dalším kroku, který tímto osvobozením se od podléhání vášním získal volný prostor. Ale kam a kudy povede?</a:t>
            </a:r>
          </a:p>
        </p:txBody>
      </p:sp>
    </p:spTree>
    <p:extLst>
      <p:ext uri="{BB962C8B-B14F-4D97-AF65-F5344CB8AC3E}">
        <p14:creationId xmlns:p14="http://schemas.microsoft.com/office/powerpoint/2010/main" val="19663342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9C0FCB-DB70-4E8C-A472-D258BEC83B6E}"/>
              </a:ext>
            </a:extLst>
          </p:cNvPr>
          <p:cNvSpPr>
            <a:spLocks noGrp="1"/>
          </p:cNvSpPr>
          <p:nvPr>
            <p:ph type="title"/>
          </p:nvPr>
        </p:nvSpPr>
        <p:spPr/>
        <p:txBody>
          <a:bodyPr/>
          <a:lstStyle/>
          <a:p>
            <a:r>
              <a:rPr lang="cs-CZ" dirty="0"/>
              <a:t>Kantova etika</a:t>
            </a:r>
          </a:p>
        </p:txBody>
      </p:sp>
      <p:sp>
        <p:nvSpPr>
          <p:cNvPr id="3" name="Zástupný symbol pro obsah 2">
            <a:extLst>
              <a:ext uri="{FF2B5EF4-FFF2-40B4-BE49-F238E27FC236}">
                <a16:creationId xmlns:a16="http://schemas.microsoft.com/office/drawing/2014/main" id="{13B004F6-0702-42BC-B352-86E252F954FD}"/>
              </a:ext>
            </a:extLst>
          </p:cNvPr>
          <p:cNvSpPr>
            <a:spLocks noGrp="1"/>
          </p:cNvSpPr>
          <p:nvPr>
            <p:ph idx="1"/>
          </p:nvPr>
        </p:nvSpPr>
        <p:spPr/>
        <p:txBody>
          <a:bodyPr>
            <a:normAutofit fontScale="70000" lnSpcReduction="20000"/>
          </a:bodyPr>
          <a:lstStyle/>
          <a:p>
            <a:r>
              <a:rPr lang="cs-CZ" dirty="0"/>
              <a:t>Vychází z apriorní danosti mravního zákona, jak se ohlašuje v našem mravním vědomí</a:t>
            </a:r>
          </a:p>
          <a:p>
            <a:r>
              <a:rPr lang="cs-CZ" dirty="0"/>
              <a:t>Ptá se na vztah morálky a náboženství: Morálka náboženství nepředpokládá, ale nutně k němu vede.</a:t>
            </a:r>
          </a:p>
          <a:p>
            <a:r>
              <a:rPr lang="cs-CZ" dirty="0"/>
              <a:t>Vůli rozumí jako  „mohutnost jednat podle představy zákonů“ Tím, že  k odvození jednání ze zákonů je potřeba rozum, je  vůle vlastně praktickým rozumem</a:t>
            </a:r>
          </a:p>
          <a:p>
            <a:r>
              <a:rPr lang="cs-CZ" dirty="0"/>
              <a:t>Otázky, které si klade: ‚Jak zní nejvyšší mravní zákon a jak může určovat vůli?</a:t>
            </a:r>
          </a:p>
          <a:p>
            <a:r>
              <a:rPr lang="cs-CZ" dirty="0"/>
              <a:t>Podle Kanta dělá člověka člověkem jeho schopnost mravně jednat, tedy etika vůle</a:t>
            </a:r>
          </a:p>
          <a:p>
            <a:r>
              <a:rPr lang="cs-CZ" dirty="0"/>
              <a:t>Ptá se na svobodu vůle. Člověk je určován přírodními zákonitostmi ve své smyslové stránce, ale ve své stránce inteligibilní není jeho svoboda omezena zkušeností a její kauzalitou</a:t>
            </a:r>
          </a:p>
          <a:p>
            <a:r>
              <a:rPr lang="cs-CZ" dirty="0"/>
              <a:t>Realitu svobodné vůle ale nelze plně dokázat, stejně jako nesmrtelnost duše nebo existenci Boží</a:t>
            </a:r>
          </a:p>
          <a:p>
            <a:r>
              <a:rPr lang="cs-CZ" dirty="0"/>
              <a:t>Primát praktického rozumu: Podstata člověka  a jeho úkol nespočívá v teoretizování, ale v prakticko-mravním vedení života: „Důstojnost člověka spočívá v nejvyšší míře v dobrém jednání.“</a:t>
            </a:r>
          </a:p>
          <a:p>
            <a:endParaRPr lang="cs-CZ" dirty="0"/>
          </a:p>
        </p:txBody>
      </p:sp>
    </p:spTree>
    <p:extLst>
      <p:ext uri="{BB962C8B-B14F-4D97-AF65-F5344CB8AC3E}">
        <p14:creationId xmlns:p14="http://schemas.microsoft.com/office/powerpoint/2010/main" val="20027158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Kantova etika</a:t>
            </a:r>
          </a:p>
        </p:txBody>
      </p:sp>
      <p:sp>
        <p:nvSpPr>
          <p:cNvPr id="3" name="Zástupný symbol pro obsah 2"/>
          <p:cNvSpPr>
            <a:spLocks noGrp="1"/>
          </p:cNvSpPr>
          <p:nvPr>
            <p:ph idx="1"/>
          </p:nvPr>
        </p:nvSpPr>
        <p:spPr/>
        <p:txBody>
          <a:bodyPr>
            <a:normAutofit fontScale="70000" lnSpcReduction="20000"/>
          </a:bodyPr>
          <a:lstStyle/>
          <a:p>
            <a:endParaRPr lang="cs-CZ" dirty="0"/>
          </a:p>
          <a:p>
            <a:r>
              <a:rPr lang="cs-CZ" dirty="0"/>
              <a:t>Praktický rozum se nezaměřuje na teoretické vědění, , nýbrž na praktické mravní jednání – klade si otázku: Co mám konat?</a:t>
            </a:r>
          </a:p>
          <a:p>
            <a:r>
              <a:rPr lang="cs-CZ" dirty="0"/>
              <a:t>Mravní zákony mají být obecně závazné, tj. musí vycházet a priori z čistého rozumu. </a:t>
            </a:r>
          </a:p>
          <a:p>
            <a:r>
              <a:rPr lang="cs-CZ" dirty="0"/>
              <a:t>Na rozdíl od poznání však není pouhým jevem, ale bytím o sobě, absolutně platnou realitou. Proto ovšem také nemůže být vědou v Kantově slova smyslu. Je výsledkem autonomního zákonodárství čistého rozumu pro sebe sama↓</a:t>
            </a:r>
          </a:p>
          <a:p>
            <a:r>
              <a:rPr lang="cs-CZ" b="1" dirty="0"/>
              <a:t>Kategorický imperativ: </a:t>
            </a:r>
            <a:r>
              <a:rPr lang="cs-CZ" dirty="0"/>
              <a:t>Není obsahem, ale metodou: </a:t>
            </a:r>
            <a:r>
              <a:rPr lang="cs-CZ" b="1" dirty="0"/>
              <a:t>„Jednej tak, aby maxima tvé vůle mohla zároveň platit jako princip veškerého zákonodárství“</a:t>
            </a:r>
          </a:p>
          <a:p>
            <a:r>
              <a:rPr lang="cs-CZ" dirty="0"/>
              <a:t>Povinnosti dokonalé – dokonale splnitelné zákony: zákaz sebevraždy ze znechucení životem, zákaz lživého slibu; povinnosti nedokonalé – které je možno stupňovat: povinnost rozvíjet své vlohy, povinnost poskytnout pomoc</a:t>
            </a:r>
          </a:p>
          <a:p>
            <a:r>
              <a:rPr lang="cs-CZ" dirty="0"/>
              <a:t>Jiná formulace kategorického imperativu: </a:t>
            </a:r>
            <a:r>
              <a:rPr lang="cs-CZ" b="1" dirty="0"/>
              <a:t>„Jednej tak, abys používal lidství  jak ve své osobě tak i v osobě každého druhého vždy zároveň jako účel  a nikdy pouze jako prostředek“</a:t>
            </a:r>
          </a:p>
        </p:txBody>
      </p:sp>
    </p:spTree>
    <p:extLst>
      <p:ext uri="{BB962C8B-B14F-4D97-AF65-F5344CB8AC3E}">
        <p14:creationId xmlns:p14="http://schemas.microsoft.com/office/powerpoint/2010/main" val="4161308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4440DD-D966-4281-A50C-8C39C7BAC146}"/>
              </a:ext>
            </a:extLst>
          </p:cNvPr>
          <p:cNvSpPr>
            <a:spLocks noGrp="1"/>
          </p:cNvSpPr>
          <p:nvPr>
            <p:ph type="title"/>
          </p:nvPr>
        </p:nvSpPr>
        <p:spPr/>
        <p:txBody>
          <a:bodyPr/>
          <a:lstStyle/>
          <a:p>
            <a:r>
              <a:rPr lang="cs-CZ" dirty="0"/>
              <a:t>Rozvinutí Kantova Kopernikánského obratu – zkoumání fenoménů: </a:t>
            </a:r>
            <a:r>
              <a:rPr lang="cs-CZ" dirty="0" err="1"/>
              <a:t>Brentano</a:t>
            </a:r>
            <a:r>
              <a:rPr lang="cs-CZ" dirty="0"/>
              <a:t> (1838-1917) </a:t>
            </a:r>
          </a:p>
        </p:txBody>
      </p:sp>
      <p:sp>
        <p:nvSpPr>
          <p:cNvPr id="3" name="Zástupný obsah 2">
            <a:extLst>
              <a:ext uri="{FF2B5EF4-FFF2-40B4-BE49-F238E27FC236}">
                <a16:creationId xmlns:a16="http://schemas.microsoft.com/office/drawing/2014/main" id="{E74FF96D-117D-497C-9A0F-F194B53C550E}"/>
              </a:ext>
            </a:extLst>
          </p:cNvPr>
          <p:cNvSpPr>
            <a:spLocks noGrp="1"/>
          </p:cNvSpPr>
          <p:nvPr>
            <p:ph idx="1"/>
          </p:nvPr>
        </p:nvSpPr>
        <p:spPr/>
        <p:txBody>
          <a:bodyPr/>
          <a:lstStyle/>
          <a:p>
            <a:r>
              <a:rPr lang="cs-CZ" dirty="0"/>
              <a:t>Franz </a:t>
            </a:r>
            <a:r>
              <a:rPr lang="cs-CZ" dirty="0" err="1"/>
              <a:t>Brentano</a:t>
            </a:r>
            <a:r>
              <a:rPr lang="cs-CZ" dirty="0"/>
              <a:t>: (Empirická či Intencionální) psychologie a fenomenologie: Psychologii vidí jako základní filosofickou </a:t>
            </a:r>
            <a:r>
              <a:rPr lang="cs-CZ" dirty="0" err="1"/>
              <a:t>diciplínu</a:t>
            </a:r>
            <a:r>
              <a:rPr lang="cs-CZ" dirty="0"/>
              <a:t> budoucnosti. Jejím předmětem mají být psychické fenomény, které odlišuje od fyzických fenoménů, tj. těch, které dodávají smysly.  </a:t>
            </a:r>
            <a:r>
              <a:rPr lang="cs-CZ" b="1" dirty="0"/>
              <a:t>Psychické fenomény</a:t>
            </a:r>
            <a:r>
              <a:rPr lang="cs-CZ" dirty="0"/>
              <a:t> jsou evidentní, mají </a:t>
            </a:r>
            <a:r>
              <a:rPr lang="cs-CZ" b="1" dirty="0"/>
              <a:t>intencionální </a:t>
            </a:r>
            <a:r>
              <a:rPr lang="cs-CZ" b="1" dirty="0" err="1"/>
              <a:t>inexistenci</a:t>
            </a:r>
            <a:r>
              <a:rPr lang="cs-CZ" dirty="0"/>
              <a:t>. Rozlišuje mezi nimi představy, souzení a hodnocení v rozsahu láska – nenávist. V psychických fenoménech neplatí Kantovo popření danosti věcí o sobě. Zároveň v sobě spojují teorii poznání a etiku, rozum i cit.</a:t>
            </a:r>
          </a:p>
          <a:p>
            <a:endParaRPr lang="cs-CZ" dirty="0"/>
          </a:p>
        </p:txBody>
      </p:sp>
    </p:spTree>
    <p:extLst>
      <p:ext uri="{BB962C8B-B14F-4D97-AF65-F5344CB8AC3E}">
        <p14:creationId xmlns:p14="http://schemas.microsoft.com/office/powerpoint/2010/main" val="15236395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Kantova teorie poznání</a:t>
            </a:r>
          </a:p>
        </p:txBody>
      </p:sp>
      <p:sp>
        <p:nvSpPr>
          <p:cNvPr id="3" name="Zástupný symbol pro obsah 2"/>
          <p:cNvSpPr>
            <a:spLocks noGrp="1"/>
          </p:cNvSpPr>
          <p:nvPr>
            <p:ph idx="1"/>
          </p:nvPr>
        </p:nvSpPr>
        <p:spPr/>
        <p:txBody>
          <a:bodyPr>
            <a:normAutofit/>
          </a:bodyPr>
          <a:lstStyle/>
          <a:p>
            <a:r>
              <a:rPr lang="cs-CZ" dirty="0"/>
              <a:t>Otázkou je, jak může být metafyzika vědou? Co to vlastně znamená být vědou a co vůbec můžeme vědecky poznat?</a:t>
            </a:r>
          </a:p>
          <a:p>
            <a:r>
              <a:rPr lang="cs-CZ" dirty="0"/>
              <a:t>Podle Kanta je jen takový poznatek obecný a nutný, kterého dosáhneme a priori, tedy bez vlivu zkušenosti</a:t>
            </a:r>
          </a:p>
          <a:p>
            <a:r>
              <a:rPr lang="cs-CZ" dirty="0"/>
              <a:t>Poznání se ustavuje v syntéze smyslového názoru a myšlení</a:t>
            </a:r>
          </a:p>
          <a:p>
            <a:r>
              <a:rPr lang="cs-CZ" dirty="0"/>
              <a:t>Předměty smyslového vnímání jsou tedy naše představy.  Ty nabývají význam vnějších věcí tím, , že je jako transcendentální konstituuje naše vědomí, když shledává že poznání není „určeno nazdařbůh či libovolně“ a různé zkušenosti o předmětech „souhlasí spolu navzájem“ (citáty – Kritika čistého rozumu)</a:t>
            </a:r>
          </a:p>
          <a:p>
            <a:endParaRPr lang="cs-CZ" dirty="0"/>
          </a:p>
        </p:txBody>
      </p:sp>
    </p:spTree>
    <p:extLst>
      <p:ext uri="{BB962C8B-B14F-4D97-AF65-F5344CB8AC3E}">
        <p14:creationId xmlns:p14="http://schemas.microsoft.com/office/powerpoint/2010/main" val="24533209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F0B911-1061-405F-B80A-A8C8C6279C7D}"/>
              </a:ext>
            </a:extLst>
          </p:cNvPr>
          <p:cNvSpPr>
            <a:spLocks noGrp="1"/>
          </p:cNvSpPr>
          <p:nvPr>
            <p:ph type="title"/>
          </p:nvPr>
        </p:nvSpPr>
        <p:spPr/>
        <p:txBody>
          <a:bodyPr/>
          <a:lstStyle/>
          <a:p>
            <a:r>
              <a:rPr lang="cs-CZ" dirty="0"/>
              <a:t>Kantova teorie poznání – smyslové představy</a:t>
            </a:r>
          </a:p>
        </p:txBody>
      </p:sp>
      <p:sp>
        <p:nvSpPr>
          <p:cNvPr id="3" name="Zástupný obsah 2">
            <a:extLst>
              <a:ext uri="{FF2B5EF4-FFF2-40B4-BE49-F238E27FC236}">
                <a16:creationId xmlns:a16="http://schemas.microsoft.com/office/drawing/2014/main" id="{45F9DB5A-1094-41FD-B8D6-1EA6681CFBBD}"/>
              </a:ext>
            </a:extLst>
          </p:cNvPr>
          <p:cNvSpPr>
            <a:spLocks noGrp="1"/>
          </p:cNvSpPr>
          <p:nvPr>
            <p:ph idx="1"/>
          </p:nvPr>
        </p:nvSpPr>
        <p:spPr/>
        <p:txBody>
          <a:bodyPr>
            <a:normAutofit fontScale="92500"/>
          </a:bodyPr>
          <a:lstStyle/>
          <a:p>
            <a:r>
              <a:rPr lang="cs-CZ" dirty="0"/>
              <a:t>Poznání věci o sobě Kant vylučuje a zkoumá věci, tak jak se jeví (ukazují) nám, tj. jako jevy (fenomény). Zároveň tvrdí, že můžeme poznávat jedině smysly, nikoli intelektuálním nazírání podstat (idejí?). Smysly je nám předmět dán, rozvažováním je myšlen. </a:t>
            </a:r>
            <a:r>
              <a:rPr lang="cs-CZ" b="1" dirty="0"/>
              <a:t>Myšlení je přitom omezeno zkušeností – lidské poznání je vždy receptivní </a:t>
            </a:r>
            <a:r>
              <a:rPr lang="cs-CZ" dirty="0"/>
              <a:t>- rozdíl proti </a:t>
            </a:r>
            <a:r>
              <a:rPr lang="cs-CZ" dirty="0" err="1"/>
              <a:t>Descartesovi</a:t>
            </a:r>
            <a:endParaRPr lang="cs-CZ" dirty="0"/>
          </a:p>
          <a:p>
            <a:r>
              <a:rPr lang="cs-CZ" b="1" dirty="0"/>
              <a:t>Poznání se ustavuje v syntéze smyslového názoru a myšlení</a:t>
            </a:r>
          </a:p>
          <a:p>
            <a:r>
              <a:rPr lang="cs-CZ" dirty="0"/>
              <a:t>Předměty smyslového vnímání jsou tedy naše představy.  Ty nabývají význam vnějších věcí tím, , že je jako transcendentální konstituuje naše vědomí, když shledává že poznání není „určeno nazdařbůh či libovolně“ a různé zkušenosti o předmětech „souhlasí spolu navzájem“ (citáty – Kritika čistého rozumu)</a:t>
            </a:r>
          </a:p>
          <a:p>
            <a:endParaRPr lang="cs-CZ" dirty="0"/>
          </a:p>
        </p:txBody>
      </p:sp>
    </p:spTree>
    <p:extLst>
      <p:ext uri="{BB962C8B-B14F-4D97-AF65-F5344CB8AC3E}">
        <p14:creationId xmlns:p14="http://schemas.microsoft.com/office/powerpoint/2010/main" val="10014026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Kierkegaard (1813-1855): Křesťanství a existencialismus - etika</a:t>
            </a:r>
          </a:p>
        </p:txBody>
      </p:sp>
      <p:sp>
        <p:nvSpPr>
          <p:cNvPr id="3" name="Zástupný symbol pro obsah 2"/>
          <p:cNvSpPr>
            <a:spLocks noGrp="1"/>
          </p:cNvSpPr>
          <p:nvPr>
            <p:ph idx="1"/>
          </p:nvPr>
        </p:nvSpPr>
        <p:spPr/>
        <p:txBody>
          <a:bodyPr>
            <a:normAutofit fontScale="70000" lnSpcReduction="20000"/>
          </a:bodyPr>
          <a:lstStyle/>
          <a:p>
            <a:r>
              <a:rPr lang="cs-CZ" dirty="0"/>
              <a:t>Kierkegaard studoval u </a:t>
            </a:r>
            <a:r>
              <a:rPr lang="cs-CZ" dirty="0" err="1"/>
              <a:t>Hegela</a:t>
            </a:r>
            <a:r>
              <a:rPr lang="cs-CZ" dirty="0"/>
              <a:t>, nicméně se odvrátil od idealistické filosofie ve snaze věnovat se přemýšlení o životě praktickém, nikoli velmi teoretickými většinou metafyzickými úvahami idealismu, chce se zabývat člověkem v jeho praxi, tedy lidskou existencí</a:t>
            </a:r>
          </a:p>
          <a:p>
            <a:r>
              <a:rPr lang="cs-CZ" dirty="0"/>
              <a:t>Jeho výrazným tématem je kritika (státní) církve a požadavek živého křesťanství založeného na vztahu lásky a ochotného jít do rizika (skok víry)</a:t>
            </a:r>
          </a:p>
          <a:p>
            <a:r>
              <a:rPr lang="cs-CZ" dirty="0"/>
              <a:t>Lásku a ochotu převzít rizika analyzuje i v jiných oblastech i extrémních životních situacích (vliv na existencialismus)</a:t>
            </a:r>
          </a:p>
          <a:p>
            <a:r>
              <a:rPr lang="cs-CZ" dirty="0"/>
              <a:t>3 stádia lidské existence:1. </a:t>
            </a:r>
            <a:r>
              <a:rPr lang="cs-CZ" b="1" dirty="0"/>
              <a:t>estetické</a:t>
            </a:r>
            <a:r>
              <a:rPr lang="cs-CZ" dirty="0"/>
              <a:t> (smyslové prožitky, ale též vědomí prázdnoty), 2. </a:t>
            </a:r>
            <a:r>
              <a:rPr lang="cs-CZ" b="1" dirty="0"/>
              <a:t>etické</a:t>
            </a:r>
            <a:r>
              <a:rPr lang="cs-CZ" dirty="0"/>
              <a:t> (vtažení do sebe sama, překonání zoufalství životem dle obecně závazných zákonů, úskalím je přílišné podřízení se a neoriginalita), 3. </a:t>
            </a:r>
            <a:r>
              <a:rPr lang="cs-CZ" b="1" dirty="0"/>
              <a:t>náboženské</a:t>
            </a:r>
            <a:r>
              <a:rPr lang="cs-CZ" dirty="0"/>
              <a:t> (skok do svobody překonáním konečnosti)</a:t>
            </a:r>
          </a:p>
          <a:p>
            <a:r>
              <a:rPr lang="cs-CZ" dirty="0"/>
              <a:t>Niternost: „Jedinec je proto takový, že jeho existence, jeho niternost tvoří hluboký paradox. Je sice nejskutečnější skutečnost, ale taková, která do sebe podstatně zahrnuje možnost, představuje skutečnou možnost s možnou skutečností. Je zde a zároveň se teprve stává tím, čím bytostně je.“</a:t>
            </a:r>
          </a:p>
          <a:p>
            <a:r>
              <a:rPr lang="cs-CZ" dirty="0"/>
              <a:t>Pojem úzkosti: V člověku existuje spící duch spojený s tělem, který se postupně probouzí a tím se o slovo hlásí i úzkost. Z nevinnosti, tedy harmonie, nevědomosti, nás začíná vytrhovat vyvstávání ducha, jenž s sebou nese existenci ničeho, které přináší úzkost. </a:t>
            </a:r>
          </a:p>
        </p:txBody>
      </p:sp>
    </p:spTree>
    <p:extLst>
      <p:ext uri="{BB962C8B-B14F-4D97-AF65-F5344CB8AC3E}">
        <p14:creationId xmlns:p14="http://schemas.microsoft.com/office/powerpoint/2010/main" val="1561347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Friedrich Nietzsche (1844-1900) -  Kritika výchovy</a:t>
            </a:r>
          </a:p>
        </p:txBody>
      </p:sp>
      <p:sp>
        <p:nvSpPr>
          <p:cNvPr id="3" name="Zástupný symbol pro obsah 2"/>
          <p:cNvSpPr>
            <a:spLocks noGrp="1"/>
          </p:cNvSpPr>
          <p:nvPr>
            <p:ph idx="1"/>
          </p:nvPr>
        </p:nvSpPr>
        <p:spPr/>
        <p:txBody>
          <a:bodyPr>
            <a:normAutofit/>
          </a:bodyPr>
          <a:lstStyle/>
          <a:p>
            <a:r>
              <a:rPr lang="cs-CZ" dirty="0"/>
              <a:t>Ve výchově má být cílem dosažení úrovně nadčlověka nadaného vůlí k moci a svobodou a vyvázání se  ze svázanosti svou dobou a dějinnými zkušenostmi</a:t>
            </a:r>
          </a:p>
          <a:p>
            <a:r>
              <a:rPr lang="cs-CZ" dirty="0"/>
              <a:t>Hlavní autoritou je život sám, o ten jde:</a:t>
            </a:r>
          </a:p>
          <a:p>
            <a:r>
              <a:rPr lang="cs-CZ" dirty="0"/>
              <a:t>„V průběhu výchovy se člověk učí rozlišovat, rozumět. Učí se užívat vlastní smysly a vlastní rozum. Rozhodující porozumění představuje plné pochopení života jako skutečné tvořivosti a opravdové svobody.“</a:t>
            </a:r>
          </a:p>
        </p:txBody>
      </p:sp>
    </p:spTree>
    <p:extLst>
      <p:ext uri="{BB962C8B-B14F-4D97-AF65-F5344CB8AC3E}">
        <p14:creationId xmlns:p14="http://schemas.microsoft.com/office/powerpoint/2010/main" val="777876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Friedrich Nietzsche (1844-1900) -  Kritika poznání, etiky, estetika, výchovy a náboženství</a:t>
            </a:r>
          </a:p>
        </p:txBody>
      </p:sp>
      <p:sp>
        <p:nvSpPr>
          <p:cNvPr id="3" name="Zástupný symbol pro obsah 2"/>
          <p:cNvSpPr>
            <a:spLocks noGrp="1"/>
          </p:cNvSpPr>
          <p:nvPr>
            <p:ph idx="1"/>
          </p:nvPr>
        </p:nvSpPr>
        <p:spPr/>
        <p:txBody>
          <a:bodyPr>
            <a:normAutofit fontScale="92500" lnSpcReduction="20000"/>
          </a:bodyPr>
          <a:lstStyle/>
          <a:p>
            <a:r>
              <a:rPr lang="cs-CZ" dirty="0"/>
              <a:t>Základem je kritika poznání a z ní plynoucí kritika morálky, totiž její relativizace: </a:t>
            </a:r>
          </a:p>
          <a:p>
            <a:r>
              <a:rPr lang="cs-CZ" b="1" dirty="0"/>
              <a:t>Dobro a zlo </a:t>
            </a:r>
            <a:r>
              <a:rPr lang="cs-CZ" dirty="0"/>
              <a:t>nejsou kategorie či vlastnosti věcí  o sobě, ale vždy </a:t>
            </a:r>
            <a:r>
              <a:rPr lang="cs-CZ" b="1" dirty="0"/>
              <a:t>závisí na pozorovateli</a:t>
            </a:r>
            <a:r>
              <a:rPr lang="cs-CZ" dirty="0"/>
              <a:t>: jsou otázkou subjektivního hodnocení, nikoli věcí – v tomto smyslu říká Nietzsche, že je </a:t>
            </a:r>
            <a:r>
              <a:rPr lang="cs-CZ" b="1" dirty="0"/>
              <a:t>svět amorální</a:t>
            </a:r>
            <a:r>
              <a:rPr lang="cs-CZ" dirty="0"/>
              <a:t>, neboli mimo dobro a zlo.</a:t>
            </a:r>
          </a:p>
          <a:p>
            <a:r>
              <a:rPr lang="cs-CZ" dirty="0" err="1"/>
              <a:t>Zarathustra</a:t>
            </a:r>
            <a:r>
              <a:rPr lang="cs-CZ" dirty="0"/>
              <a:t> byl indický reformátor morálky, je proto podle Nietzscheho povolán morálku kritizovat, resp. zcela ji jako systém odmítnout</a:t>
            </a:r>
          </a:p>
          <a:p>
            <a:r>
              <a:rPr lang="cs-CZ" dirty="0"/>
              <a:t>Kritizuje křesťanství (a církev), neboť vytváří systém morálky, který je falešný →„Bůh je mrtev“</a:t>
            </a:r>
          </a:p>
          <a:p>
            <a:r>
              <a:rPr lang="cs-CZ" dirty="0"/>
              <a:t>Jedna z hlavních myšlenek, které se v Nietzscheho díle opakují je </a:t>
            </a:r>
            <a:r>
              <a:rPr lang="cs-CZ" b="1" dirty="0"/>
              <a:t>odmítání nároku na absolutní pravdu</a:t>
            </a:r>
            <a:r>
              <a:rPr lang="cs-CZ" dirty="0"/>
              <a:t>, resp. na vyloučení opaků – podle N. je svět složen z protikladných tendencí, které se navzájem doplňují a vytvářejí tak celek. N. odmítá zjednodušování složitosti a tragiky světa</a:t>
            </a:r>
          </a:p>
        </p:txBody>
      </p:sp>
    </p:spTree>
    <p:extLst>
      <p:ext uri="{BB962C8B-B14F-4D97-AF65-F5344CB8AC3E}">
        <p14:creationId xmlns:p14="http://schemas.microsoft.com/office/powerpoint/2010/main" val="3200109305"/>
      </p:ext>
    </p:extLst>
  </p:cSld>
  <p:clrMapOvr>
    <a:masterClrMapping/>
  </p:clrMapOvr>
  <mc:AlternateContent xmlns:mc="http://schemas.openxmlformats.org/markup-compatibility/2006" xmlns:p14="http://schemas.microsoft.com/office/powerpoint/2010/main">
    <mc:Choice Requires="p14">
      <p:transition spd="slow" p14:dur="2000" advTm="68813"/>
    </mc:Choice>
    <mc:Fallback xmlns="">
      <p:transition spd="slow" advTm="68813"/>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DE6FA9-36B8-46EF-96E5-A034A4AA07E7}"/>
              </a:ext>
            </a:extLst>
          </p:cNvPr>
          <p:cNvSpPr>
            <a:spLocks noGrp="1"/>
          </p:cNvSpPr>
          <p:nvPr>
            <p:ph type="title"/>
          </p:nvPr>
        </p:nvSpPr>
        <p:spPr/>
        <p:txBody>
          <a:bodyPr/>
          <a:lstStyle/>
          <a:p>
            <a:r>
              <a:rPr lang="cs-CZ" dirty="0"/>
              <a:t>Pragmatická koncepce výchovy: </a:t>
            </a:r>
            <a:r>
              <a:rPr lang="cs-CZ" dirty="0" err="1"/>
              <a:t>Dewey</a:t>
            </a:r>
            <a:endParaRPr lang="cs-CZ" dirty="0"/>
          </a:p>
        </p:txBody>
      </p:sp>
      <p:sp>
        <p:nvSpPr>
          <p:cNvPr id="3" name="Zástupný symbol pro obsah 2">
            <a:extLst>
              <a:ext uri="{FF2B5EF4-FFF2-40B4-BE49-F238E27FC236}">
                <a16:creationId xmlns:a16="http://schemas.microsoft.com/office/drawing/2014/main" id="{0841C099-A3F2-47B3-9CA0-E0B7F444B8D8}"/>
              </a:ext>
            </a:extLst>
          </p:cNvPr>
          <p:cNvSpPr>
            <a:spLocks noGrp="1"/>
          </p:cNvSpPr>
          <p:nvPr>
            <p:ph idx="1"/>
          </p:nvPr>
        </p:nvSpPr>
        <p:spPr/>
        <p:txBody>
          <a:bodyPr>
            <a:normAutofit fontScale="92500" lnSpcReduction="10000"/>
          </a:bodyPr>
          <a:lstStyle/>
          <a:p>
            <a:r>
              <a:rPr lang="cs-CZ" dirty="0"/>
              <a:t>Škola s společnost (1899)</a:t>
            </a:r>
          </a:p>
          <a:p>
            <a:r>
              <a:rPr lang="cs-CZ" dirty="0"/>
              <a:t>Demokracie a výchova (1916)</a:t>
            </a:r>
          </a:p>
          <a:p>
            <a:r>
              <a:rPr lang="cs-CZ" dirty="0"/>
              <a:t>Výchova je  vnímána jako sociální proces formování a přenosu morálních návyků, a to nikoliv výkladem, ale zakoušením</a:t>
            </a:r>
          </a:p>
          <a:p>
            <a:r>
              <a:rPr lang="cs-CZ" dirty="0"/>
              <a:t>Výchova je individuálním získáváním zkušeností, má tedy dítě provázet v práci, v níž dítě získává své zkušenosti</a:t>
            </a:r>
          </a:p>
          <a:p>
            <a:r>
              <a:rPr lang="cs-CZ" dirty="0"/>
              <a:t>Zdůrazňuje roli společenství – a tedy i společnou práci a spolupráci ve výchově a vzdělávání</a:t>
            </a:r>
          </a:p>
          <a:p>
            <a:r>
              <a:rPr lang="cs-CZ" dirty="0"/>
              <a:t>Zdůrazňuje důležitost společné výchovy dětí z různých společenských skupin pro utváření demokratické společnosti.</a:t>
            </a:r>
          </a:p>
          <a:p>
            <a:r>
              <a:rPr lang="cs-CZ" dirty="0"/>
              <a:t>Důležitá je rovněž spolupráce školy a rodiny</a:t>
            </a:r>
          </a:p>
        </p:txBody>
      </p:sp>
    </p:spTree>
    <p:extLst>
      <p:ext uri="{BB962C8B-B14F-4D97-AF65-F5344CB8AC3E}">
        <p14:creationId xmlns:p14="http://schemas.microsoft.com/office/powerpoint/2010/main" val="3373693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ADC727-E885-4D99-9235-686994B4BE1F}"/>
              </a:ext>
            </a:extLst>
          </p:cNvPr>
          <p:cNvSpPr>
            <a:spLocks noGrp="1"/>
          </p:cNvSpPr>
          <p:nvPr>
            <p:ph type="title"/>
          </p:nvPr>
        </p:nvSpPr>
        <p:spPr/>
        <p:txBody>
          <a:bodyPr/>
          <a:lstStyle/>
          <a:p>
            <a:r>
              <a:rPr lang="cs-CZ" dirty="0"/>
              <a:t>Masaryk</a:t>
            </a:r>
          </a:p>
        </p:txBody>
      </p:sp>
      <p:sp>
        <p:nvSpPr>
          <p:cNvPr id="3" name="Zástupný obsah 2">
            <a:extLst>
              <a:ext uri="{FF2B5EF4-FFF2-40B4-BE49-F238E27FC236}">
                <a16:creationId xmlns:a16="http://schemas.microsoft.com/office/drawing/2014/main" id="{40569147-9802-4464-942C-ECC10FA40A75}"/>
              </a:ext>
            </a:extLst>
          </p:cNvPr>
          <p:cNvSpPr>
            <a:spLocks noGrp="1"/>
          </p:cNvSpPr>
          <p:nvPr>
            <p:ph idx="1"/>
          </p:nvPr>
        </p:nvSpPr>
        <p:spPr/>
        <p:txBody>
          <a:bodyPr>
            <a:normAutofit fontScale="85000" lnSpcReduction="20000"/>
          </a:bodyPr>
          <a:lstStyle/>
          <a:p>
            <a:r>
              <a:rPr lang="cs-CZ" dirty="0"/>
              <a:t>Výchova má za cíl formování osobnosti</a:t>
            </a:r>
          </a:p>
          <a:p>
            <a:r>
              <a:rPr lang="cs-CZ" dirty="0"/>
              <a:t>Výchova nemá rozvíjet jen racionalitu, ale i cit, hlavně cit lásky k bližnímu. Cílem je rozvíjet racionalitu a cit ve vzájemné harmonii a tím naplňovat lidství, humanitu</a:t>
            </a:r>
          </a:p>
          <a:p>
            <a:r>
              <a:rPr lang="cs-CZ" dirty="0"/>
              <a:t>Vztah výchovy, lidství a morálky: „Mluvíme o ideálu humanitním; přijímám tento ideál. Má pro nás smysl dvojí: Předně: ideál člověckosti být člověkem, Za druhé: ohled na člověčenstvo v nejširším rozsahu.“</a:t>
            </a:r>
          </a:p>
          <a:p>
            <a:r>
              <a:rPr lang="cs-CZ" dirty="0"/>
              <a:t>„Mravnost je založena na citu. Ale není každý cit pravý, pěkný a protože mravnost na citu je založena, neodporuje proto rozumu. Hledejme vzdělání: právě proto, že cit je slepý, musíme citu posvítit rozumem. Vzdělání hledejme praktické, ale také všeobecné a filozofické. Dnes je třeba také vzdělání historického, politického. Mravnost dnes znamená do velké míry mravnost politickou. Nedělejme rozdílu mezi politikou a mravností.“ (Ideály humanitní)</a:t>
            </a:r>
          </a:p>
          <a:p>
            <a:r>
              <a:rPr lang="cs-CZ" dirty="0"/>
              <a:t>Vztah výchovy a politiky</a:t>
            </a:r>
          </a:p>
        </p:txBody>
      </p:sp>
    </p:spTree>
    <p:extLst>
      <p:ext uri="{BB962C8B-B14F-4D97-AF65-F5344CB8AC3E}">
        <p14:creationId xmlns:p14="http://schemas.microsoft.com/office/powerpoint/2010/main" val="2906699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FDA4C3-0F2B-4A92-ADDA-771C873DF6E4}"/>
              </a:ext>
            </a:extLst>
          </p:cNvPr>
          <p:cNvSpPr>
            <a:spLocks noGrp="1"/>
          </p:cNvSpPr>
          <p:nvPr>
            <p:ph type="title"/>
          </p:nvPr>
        </p:nvSpPr>
        <p:spPr/>
        <p:txBody>
          <a:bodyPr/>
          <a:lstStyle/>
          <a:p>
            <a:r>
              <a:rPr lang="cs-CZ" dirty="0"/>
              <a:t>Co to znamená „intencionální </a:t>
            </a:r>
            <a:r>
              <a:rPr lang="cs-CZ" dirty="0" err="1"/>
              <a:t>inexistence</a:t>
            </a:r>
            <a:r>
              <a:rPr lang="cs-CZ" dirty="0"/>
              <a:t>“ a k čemu to je?</a:t>
            </a:r>
          </a:p>
        </p:txBody>
      </p:sp>
      <p:sp>
        <p:nvSpPr>
          <p:cNvPr id="3" name="Zástupný obsah 2">
            <a:extLst>
              <a:ext uri="{FF2B5EF4-FFF2-40B4-BE49-F238E27FC236}">
                <a16:creationId xmlns:a16="http://schemas.microsoft.com/office/drawing/2014/main" id="{B9CA0BE4-2717-42BD-8BA8-66A943040636}"/>
              </a:ext>
            </a:extLst>
          </p:cNvPr>
          <p:cNvSpPr>
            <a:spLocks noGrp="1"/>
          </p:cNvSpPr>
          <p:nvPr>
            <p:ph idx="1"/>
          </p:nvPr>
        </p:nvSpPr>
        <p:spPr/>
        <p:txBody>
          <a:bodyPr/>
          <a:lstStyle/>
          <a:p>
            <a:r>
              <a:rPr lang="cs-CZ" dirty="0" err="1"/>
              <a:t>Vztaženost</a:t>
            </a:r>
            <a:r>
              <a:rPr lang="cs-CZ" dirty="0"/>
              <a:t> obsahu, směřování obsahu, směřování k objektu, (čímž v tomto případě nemíníme realitu) nebo jako imanentní objektivitu. Každý psychický jev v sobě zahrnuje něco jako objekt, ačkoliv ne vždy stejným způsobem. V představě je něco představováno, v soudu  něco tvrzeno či popíráno, v lásce  (je něco)milováno, v nenávisti (něco) nenáviděno, v touze (něco) touženo…“</a:t>
            </a:r>
          </a:p>
          <a:p>
            <a:r>
              <a:rPr lang="cs-CZ" dirty="0"/>
              <a:t>Nepřemýšlíme jen tak, ale o něčem – žijeme ve vztazích, nejen k sobě, ale hlavně ke svému světu</a:t>
            </a:r>
          </a:p>
          <a:p>
            <a:endParaRPr lang="cs-CZ" dirty="0"/>
          </a:p>
        </p:txBody>
      </p:sp>
    </p:spTree>
    <p:extLst>
      <p:ext uri="{BB962C8B-B14F-4D97-AF65-F5344CB8AC3E}">
        <p14:creationId xmlns:p14="http://schemas.microsoft.com/office/powerpoint/2010/main" val="1155179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E670B5-B5D6-416C-8ABB-281A631FC67F}"/>
              </a:ext>
            </a:extLst>
          </p:cNvPr>
          <p:cNvSpPr>
            <a:spLocks noGrp="1"/>
          </p:cNvSpPr>
          <p:nvPr>
            <p:ph type="title"/>
          </p:nvPr>
        </p:nvSpPr>
        <p:spPr/>
        <p:txBody>
          <a:bodyPr/>
          <a:lstStyle/>
          <a:p>
            <a:r>
              <a:rPr lang="cs-CZ" dirty="0"/>
              <a:t>„Přirozený svět“ ve fenomenologii</a:t>
            </a:r>
          </a:p>
        </p:txBody>
      </p:sp>
      <p:sp>
        <p:nvSpPr>
          <p:cNvPr id="3" name="Zástupný obsah 2">
            <a:extLst>
              <a:ext uri="{FF2B5EF4-FFF2-40B4-BE49-F238E27FC236}">
                <a16:creationId xmlns:a16="http://schemas.microsoft.com/office/drawing/2014/main" id="{4166685A-930E-4918-93AC-9110F5C91038}"/>
              </a:ext>
            </a:extLst>
          </p:cNvPr>
          <p:cNvSpPr>
            <a:spLocks noGrp="1"/>
          </p:cNvSpPr>
          <p:nvPr>
            <p:ph idx="1"/>
          </p:nvPr>
        </p:nvSpPr>
        <p:spPr/>
        <p:txBody>
          <a:bodyPr/>
          <a:lstStyle/>
          <a:p>
            <a:r>
              <a:rPr lang="cs-CZ" dirty="0"/>
              <a:t>Člověk žije vždy na světě a ke světu se vztahuje</a:t>
            </a:r>
          </a:p>
          <a:p>
            <a:r>
              <a:rPr lang="cs-CZ" dirty="0"/>
              <a:t>První poznání – ne vědecké, ale poznání „přirozeného světa“</a:t>
            </a:r>
          </a:p>
          <a:p>
            <a:r>
              <a:rPr lang="cs-CZ" dirty="0"/>
              <a:t>Poznání světa vždy vychází z určité perspektivy -  jsme na světě jako lidé tělesní – jsme vždy v určitém čase a na určitém místě a z tohoto místa a času pozorujeme</a:t>
            </a:r>
          </a:p>
          <a:p>
            <a:r>
              <a:rPr lang="cs-CZ" dirty="0"/>
              <a:t>Oproti tomu: poznání, které se učíme (např. historie či poznání míst, která jsme nezažili, ale i schémata, formy perspektiva apod.</a:t>
            </a:r>
          </a:p>
        </p:txBody>
      </p:sp>
    </p:spTree>
    <p:extLst>
      <p:ext uri="{BB962C8B-B14F-4D97-AF65-F5344CB8AC3E}">
        <p14:creationId xmlns:p14="http://schemas.microsoft.com/office/powerpoint/2010/main" val="61880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Dějiny evropského myšlení</a:t>
            </a:r>
          </a:p>
        </p:txBody>
      </p:sp>
      <p:sp>
        <p:nvSpPr>
          <p:cNvPr id="3" name="Podnadpis 2"/>
          <p:cNvSpPr>
            <a:spLocks noGrp="1"/>
          </p:cNvSpPr>
          <p:nvPr>
            <p:ph type="subTitle" idx="1"/>
          </p:nvPr>
        </p:nvSpPr>
        <p:spPr/>
        <p:txBody>
          <a:bodyPr>
            <a:normAutofit/>
          </a:bodyPr>
          <a:lstStyle/>
          <a:p>
            <a:r>
              <a:rPr lang="cs-CZ" dirty="0"/>
              <a:t>3. etika 1: Co je dobro? různé koncepce - blaženost, dobré jednání, cíl jednání, úmysl, kategorický imperativ‚ Je možné hovořit o univerzální lidské morálce, nebo je morálka vždy relativní, nebo dokonce subjektivní?  Ctnost a její vymezení</a:t>
            </a:r>
          </a:p>
          <a:p>
            <a:endParaRPr lang="cs-CZ" dirty="0"/>
          </a:p>
          <a:p>
            <a:endParaRPr lang="cs-CZ" dirty="0"/>
          </a:p>
        </p:txBody>
      </p:sp>
    </p:spTree>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11401</TotalTime>
  <Words>3185</Words>
  <Application>Microsoft Office PowerPoint</Application>
  <PresentationFormat>Širokoúhlá obrazovka</PresentationFormat>
  <Paragraphs>134</Paragraphs>
  <Slides>27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27</vt:i4>
      </vt:variant>
    </vt:vector>
  </HeadingPairs>
  <TitlesOfParts>
    <vt:vector size="31" baseType="lpstr">
      <vt:lpstr>Arial</vt:lpstr>
      <vt:lpstr>Calibri</vt:lpstr>
      <vt:lpstr>Calibri Light</vt:lpstr>
      <vt:lpstr>Motiv Office</vt:lpstr>
      <vt:lpstr>Kantův text: Co je osvícenství?</vt:lpstr>
      <vt:lpstr>Nietzsche: Výchova, estetika a historie</vt:lpstr>
      <vt:lpstr>Friedrich Nietzsche (1844-1900) -  Kritika výchovy</vt:lpstr>
      <vt:lpstr>Friedrich Nietzsche (1844-1900) -  Kritika poznání, etiky, estetika, výchovy a náboženství</vt:lpstr>
      <vt:lpstr>Pragmatická koncepce výchovy: Dewey</vt:lpstr>
      <vt:lpstr>Masaryk</vt:lpstr>
      <vt:lpstr>Co to znamená „intencionální inexistence“ a k čemu to je?</vt:lpstr>
      <vt:lpstr>„Přirozený svět“ ve fenomenologii</vt:lpstr>
      <vt:lpstr>Dějiny evropského myšlení</vt:lpstr>
      <vt:lpstr>Přednášky o etice</vt:lpstr>
      <vt:lpstr>Co je dobro?</vt:lpstr>
      <vt:lpstr>Dobro</vt:lpstr>
      <vt:lpstr>Dobro u Platóna a u Aristotela</vt:lpstr>
      <vt:lpstr>Aristotelés. Etika Nikomachova</vt:lpstr>
      <vt:lpstr>Aristotelova etika</vt:lpstr>
      <vt:lpstr>Etika ve starověku</vt:lpstr>
      <vt:lpstr>Stoická etika a výchova</vt:lpstr>
      <vt:lpstr>Seneca</vt:lpstr>
      <vt:lpstr>Shrnutí vybraných koncepcí etiky ve středověku a novověku</vt:lpstr>
      <vt:lpstr>Shrnutí vybraných koncepcí etiky v novověku</vt:lpstr>
      <vt:lpstr>Kantova výchova a mravnost</vt:lpstr>
      <vt:lpstr>Kantova etika</vt:lpstr>
      <vt:lpstr>Kantova etika</vt:lpstr>
      <vt:lpstr>Rozvinutí Kantova Kopernikánského obratu – zkoumání fenoménů: Brentano (1838-1917) </vt:lpstr>
      <vt:lpstr>Kantova teorie poznání</vt:lpstr>
      <vt:lpstr>Kantova teorie poznání – smyslové představy</vt:lpstr>
      <vt:lpstr>Kierkegaard (1813-1855): Křesťanství a existencialismus - etika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Alena Zelená</dc:creator>
  <cp:lastModifiedBy>Alena Zelená</cp:lastModifiedBy>
  <cp:revision>31</cp:revision>
  <dcterms:created xsi:type="dcterms:W3CDTF">2019-07-20T14:25:46Z</dcterms:created>
  <dcterms:modified xsi:type="dcterms:W3CDTF">2024-12-04T15:50:15Z</dcterms:modified>
</cp:coreProperties>
</file>