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270" r:id="rId3"/>
    <p:sldId id="280" r:id="rId4"/>
    <p:sldId id="281" r:id="rId5"/>
    <p:sldId id="282" r:id="rId6"/>
    <p:sldId id="274" r:id="rId7"/>
    <p:sldId id="283" r:id="rId8"/>
    <p:sldId id="266" r:id="rId9"/>
    <p:sldId id="277" r:id="rId10"/>
    <p:sldId id="275" r:id="rId11"/>
    <p:sldId id="271" r:id="rId12"/>
    <p:sldId id="286" r:id="rId13"/>
    <p:sldId id="285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21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png"/><Relationship Id="rId1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9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45.png"/><Relationship Id="rId1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.png"/><Relationship Id="rId17" Type="http://schemas.openxmlformats.org/officeDocument/2006/relationships/image" Target="../media/image6.pn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4.png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0.png"/><Relationship Id="rId17" Type="http://schemas.openxmlformats.org/officeDocument/2006/relationships/image" Target="../media/image9.png"/><Relationship Id="rId20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3.png"/><Relationship Id="rId1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6.png"/><Relationship Id="rId21" Type="http://schemas.openxmlformats.org/officeDocument/2006/relationships/image" Target="../media/image18.png"/><Relationship Id="rId17" Type="http://schemas.openxmlformats.org/officeDocument/2006/relationships/image" Target="../media/image12.png"/><Relationship Id="rId16" Type="http://schemas.openxmlformats.org/officeDocument/2006/relationships/image" Target="../media/image14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31.png"/><Relationship Id="rId1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40.png"/><Relationship Id="rId17" Type="http://schemas.openxmlformats.org/officeDocument/2006/relationships/image" Target="../media/image130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2.png"/><Relationship Id="rId21" Type="http://schemas.openxmlformats.org/officeDocument/2006/relationships/image" Target="../media/image25.png"/><Relationship Id="rId17" Type="http://schemas.openxmlformats.org/officeDocument/2006/relationships/image" Target="../media/image21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0.png"/><Relationship Id="rId17" Type="http://schemas.openxmlformats.org/officeDocument/2006/relationships/image" Target="../media/image29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7.png"/><Relationship Id="rId19" Type="http://schemas.openxmlformats.org/officeDocument/2006/relationships/image" Target="../media/image31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</a:t>
            </a:r>
            <a:r>
              <a:rPr lang="cs-CZ" sz="1800" dirty="0">
                <a:solidFill>
                  <a:srgbClr val="7030A0"/>
                </a:solidFill>
              </a:rPr>
              <a:t>3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0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Measuring </a:t>
            </a:r>
            <a:r>
              <a:rPr lang="cs-CZ" dirty="0">
                <a:solidFill>
                  <a:srgbClr val="7030A0"/>
                </a:solidFill>
              </a:rPr>
              <a:t>market</a:t>
            </a:r>
            <a:r>
              <a:rPr lang="en-GB" dirty="0">
                <a:solidFill>
                  <a:srgbClr val="7030A0"/>
                </a:solidFill>
              </a:rPr>
              <a:t>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and credit risk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000" y="5292000"/>
            <a:ext cx="3420000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/>
              <a:t>Financial markets instruments </a:t>
            </a:r>
            <a:endParaRPr lang="en-GB" sz="1800" b="1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000" y="540000"/>
            <a:ext cx="1278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Credit yield curves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54000"/>
            <a:ext cx="660120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Zero yield curves for individual credit rating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188001" y="3547378"/>
            <a:ext cx="4824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Spread increases as the rating declines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3204000"/>
            <a:ext cx="369840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Empirical patterns</a:t>
            </a:r>
          </a:p>
        </p:txBody>
      </p:sp>
      <p:grpSp>
        <p:nvGrpSpPr>
          <p:cNvPr id="38" name="Skupina 37"/>
          <p:cNvGrpSpPr/>
          <p:nvPr/>
        </p:nvGrpSpPr>
        <p:grpSpPr>
          <a:xfrm>
            <a:off x="1403648" y="1359746"/>
            <a:ext cx="6175779" cy="2016224"/>
            <a:chOff x="1043583" y="1484784"/>
            <a:chExt cx="6175779" cy="2016224"/>
          </a:xfrm>
        </p:grpSpPr>
        <p:cxnSp>
          <p:nvCxnSpPr>
            <p:cNvPr id="51" name="Přímá spojnice 50"/>
            <p:cNvCxnSpPr/>
            <p:nvPr/>
          </p:nvCxnSpPr>
          <p:spPr>
            <a:xfrm>
              <a:off x="1619670" y="1662591"/>
              <a:ext cx="1" cy="1550463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/>
            <p:nvPr/>
          </p:nvCxnSpPr>
          <p:spPr>
            <a:xfrm flipV="1">
              <a:off x="1610052" y="3211819"/>
              <a:ext cx="5482228" cy="14017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ovéPole 53"/>
            <p:cNvSpPr txBox="1"/>
            <p:nvPr/>
          </p:nvSpPr>
          <p:spPr>
            <a:xfrm>
              <a:off x="6228184" y="3176789"/>
              <a:ext cx="991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>
                  <a:latin typeface="Cambria Math"/>
                  <a:ea typeface="Cambria Math" panose="02040503050406030204" pitchFamily="18" charset="0"/>
                </a:rPr>
                <a:t>maturity</a:t>
              </a:r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1043583" y="1620256"/>
              <a:ext cx="720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>
                  <a:latin typeface="Cambria Math"/>
                  <a:ea typeface="Cambria Math" panose="02040503050406030204" pitchFamily="18" charset="0"/>
                </a:rPr>
                <a:t>yield</a:t>
              </a:r>
            </a:p>
          </p:txBody>
        </p:sp>
        <p:sp>
          <p:nvSpPr>
            <p:cNvPr id="63" name="TextovéPole 62"/>
            <p:cNvSpPr txBox="1"/>
            <p:nvPr/>
          </p:nvSpPr>
          <p:spPr>
            <a:xfrm>
              <a:off x="5982487" y="2653769"/>
              <a:ext cx="559130" cy="27699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AAA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68" name="Přímá spojnice 67"/>
            <p:cNvCxnSpPr/>
            <p:nvPr/>
          </p:nvCxnSpPr>
          <p:spPr>
            <a:xfrm>
              <a:off x="3771444" y="3107029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/>
            <p:cNvCxnSpPr/>
            <p:nvPr/>
          </p:nvCxnSpPr>
          <p:spPr>
            <a:xfrm>
              <a:off x="3059831" y="3115490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>
              <a:off x="2339751" y="3113396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/>
            <p:cNvCxnSpPr/>
            <p:nvPr/>
          </p:nvCxnSpPr>
          <p:spPr>
            <a:xfrm>
              <a:off x="5931684" y="3107023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ovéPole 71"/>
            <p:cNvSpPr txBox="1"/>
            <p:nvPr/>
          </p:nvSpPr>
          <p:spPr>
            <a:xfrm>
              <a:off x="2195735" y="3220286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1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2914664" y="3224009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2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5786517" y="3211819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T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cxnSp>
          <p:nvCxnSpPr>
            <p:cNvPr id="75" name="Přímá spojnice 74"/>
            <p:cNvCxnSpPr/>
            <p:nvPr/>
          </p:nvCxnSpPr>
          <p:spPr>
            <a:xfrm>
              <a:off x="4499991" y="3115490"/>
              <a:ext cx="0" cy="116515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5"/>
            <p:cNvCxnSpPr/>
            <p:nvPr/>
          </p:nvCxnSpPr>
          <p:spPr>
            <a:xfrm flipV="1">
              <a:off x="2344560" y="2774272"/>
              <a:ext cx="3590782" cy="300512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76"/>
            <p:cNvCxnSpPr/>
            <p:nvPr/>
          </p:nvCxnSpPr>
          <p:spPr>
            <a:xfrm flipV="1">
              <a:off x="2339751" y="2569358"/>
              <a:ext cx="3595591" cy="433418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2339751" y="1758755"/>
              <a:ext cx="0" cy="1465869"/>
            </a:xfrm>
            <a:prstGeom prst="straightConnector1">
              <a:avLst/>
            </a:prstGeom>
            <a:ln w="6350">
              <a:prstDash val="lgDash"/>
              <a:headEnd type="non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78"/>
            <p:cNvCxnSpPr/>
            <p:nvPr/>
          </p:nvCxnSpPr>
          <p:spPr>
            <a:xfrm flipV="1">
              <a:off x="2339751" y="2210688"/>
              <a:ext cx="3595591" cy="623104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nice 79"/>
            <p:cNvCxnSpPr>
              <a:endCxn id="85" idx="1"/>
            </p:cNvCxnSpPr>
            <p:nvPr/>
          </p:nvCxnSpPr>
          <p:spPr>
            <a:xfrm flipV="1">
              <a:off x="2339751" y="1629108"/>
              <a:ext cx="3600000" cy="916652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nice se šipkou 80"/>
            <p:cNvCxnSpPr/>
            <p:nvPr/>
          </p:nvCxnSpPr>
          <p:spPr>
            <a:xfrm>
              <a:off x="5925668" y="1484784"/>
              <a:ext cx="8467" cy="1692000"/>
            </a:xfrm>
            <a:prstGeom prst="straightConnector1">
              <a:avLst/>
            </a:prstGeom>
            <a:ln w="6350">
              <a:prstDash val="lgDash"/>
              <a:headEnd type="non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ovéPole 81"/>
            <p:cNvSpPr txBox="1"/>
            <p:nvPr/>
          </p:nvSpPr>
          <p:spPr>
            <a:xfrm>
              <a:off x="3626277" y="3224009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3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3" name="TextovéPole 82"/>
            <p:cNvSpPr txBox="1"/>
            <p:nvPr/>
          </p:nvSpPr>
          <p:spPr>
            <a:xfrm>
              <a:off x="5974019" y="2426712"/>
              <a:ext cx="559130" cy="27699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AA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4" name="TextovéPole 83"/>
            <p:cNvSpPr txBox="1"/>
            <p:nvPr/>
          </p:nvSpPr>
          <p:spPr>
            <a:xfrm>
              <a:off x="5982486" y="2066672"/>
              <a:ext cx="559130" cy="27699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A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5" name="TextovéPole 84"/>
            <p:cNvSpPr txBox="1"/>
            <p:nvPr/>
          </p:nvSpPr>
          <p:spPr>
            <a:xfrm>
              <a:off x="5982565" y="1490608"/>
              <a:ext cx="559130" cy="27699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BBB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7" name="TextovéPole 86"/>
            <p:cNvSpPr txBox="1"/>
            <p:nvPr/>
          </p:nvSpPr>
          <p:spPr>
            <a:xfrm>
              <a:off x="4346357" y="3212976"/>
              <a:ext cx="2976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4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</p:grpSp>
      <p:sp>
        <p:nvSpPr>
          <p:cNvPr id="88" name="TextovéPole 87"/>
          <p:cNvSpPr txBox="1"/>
          <p:nvPr/>
        </p:nvSpPr>
        <p:spPr>
          <a:xfrm>
            <a:off x="1188001" y="3827259"/>
            <a:ext cx="4824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Spread increases with maturity</a:t>
            </a:r>
          </a:p>
        </p:txBody>
      </p:sp>
      <p:sp>
        <p:nvSpPr>
          <p:cNvPr id="89" name="TextovéPole 88"/>
          <p:cNvSpPr txBox="1"/>
          <p:nvPr/>
        </p:nvSpPr>
        <p:spPr>
          <a:xfrm>
            <a:off x="1188000" y="4108244"/>
            <a:ext cx="74969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Spread increases with maturity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faster for low credit rating than for high credit rating</a:t>
            </a:r>
          </a:p>
        </p:txBody>
      </p:sp>
      <p:sp>
        <p:nvSpPr>
          <p:cNvPr id="90" name="TextovéPole 89"/>
          <p:cNvSpPr txBox="1"/>
          <p:nvPr/>
        </p:nvSpPr>
        <p:spPr>
          <a:xfrm>
            <a:off x="864000" y="4680000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Factors behind credit spread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1188001" y="5014627"/>
            <a:ext cx="7344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Compensation for possible losses from unfavourable credit events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188000" y="5292324"/>
            <a:ext cx="73767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Other factors may also influence the spread (liquidity, inflation risk, unforeseen bad scenarios etc.)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4793633" y="1850613"/>
                <a:ext cx="546391" cy="31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𝐵𝐵𝐵</m:t>
                          </m:r>
                        </m:sup>
                      </m:sSubSup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633" y="1850613"/>
                <a:ext cx="546391" cy="310150"/>
              </a:xfrm>
              <a:prstGeom prst="rect">
                <a:avLst/>
              </a:prstGeom>
              <a:blipFill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se šipkou 6"/>
          <p:cNvCxnSpPr/>
          <p:nvPr/>
        </p:nvCxnSpPr>
        <p:spPr>
          <a:xfrm flipV="1">
            <a:off x="4855247" y="1887116"/>
            <a:ext cx="0" cy="864000"/>
          </a:xfrm>
          <a:prstGeom prst="straightConnector1">
            <a:avLst/>
          </a:prstGeom>
          <a:ln w="25400">
            <a:solidFill>
              <a:schemeClr val="accent5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/>
          <p:nvPr/>
        </p:nvCxnSpPr>
        <p:spPr>
          <a:xfrm flipV="1">
            <a:off x="4956845" y="2315974"/>
            <a:ext cx="0" cy="432000"/>
          </a:xfrm>
          <a:prstGeom prst="straightConnector1">
            <a:avLst/>
          </a:prstGeom>
          <a:ln w="25400">
            <a:solidFill>
              <a:schemeClr val="accent5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4909937" y="2290666"/>
                <a:ext cx="465999" cy="31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937" y="2290666"/>
                <a:ext cx="465999" cy="310150"/>
              </a:xfrm>
              <a:prstGeom prst="rect">
                <a:avLst/>
              </a:prstGeom>
              <a:blipFill>
                <a:blip r:embed="rId13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85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457" y="135883"/>
            <a:ext cx="6744712" cy="648072"/>
          </a:xfrm>
        </p:spPr>
        <p:txBody>
          <a:bodyPr/>
          <a:lstStyle/>
          <a:p>
            <a:r>
              <a:rPr lang="en-GB" dirty="0"/>
              <a:t>Risk</a:t>
            </a:r>
            <a:r>
              <a:rPr lang="cs-CZ" dirty="0"/>
              <a:t>-</a:t>
            </a:r>
            <a:r>
              <a:rPr lang="en-GB" dirty="0"/>
              <a:t>neutral probabilities of default</a:t>
            </a:r>
            <a:r>
              <a:rPr lang="cs-CZ" dirty="0"/>
              <a:t> (1)</a:t>
            </a:r>
            <a:endParaRPr lang="en-GB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64001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Expected value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4001" y="2790515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Risk-neutral environment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188000" y="3140968"/>
            <a:ext cx="777483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Application of no-arbitrage condition to the risky environment: today’s price of the two investments, identical in the size of return and risk, must be the same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188001" y="1336496"/>
            <a:ext cx="77137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Expected value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GB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(probability of </a:t>
            </a:r>
            <a:r>
              <a:rPr lang="en-GB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outcome) × (value of </a:t>
            </a:r>
            <a:r>
              <a:rPr lang="en-GB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outcome)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1637302"/>
            <a:ext cx="77748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Objective certainty: The law of large numbers ensures that the expected value is a sure event to take place if the risky game is repeated many times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188000" y="5061524"/>
            <a:ext cx="759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Risk neutral probabilities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 theoretical probabilities consistent with the risk-neutral environment (as opposed to empirical probabilities)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188000" y="2217638"/>
            <a:ext cx="77137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Subjective certainty: The expected value of a one-off experiment is subjectively regarded as a sure event that will happen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512000" y="3933056"/>
            <a:ext cx="74508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Investments earning just the expected value (sure outcome)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should generate risk-free returns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512000" y="4483719"/>
            <a:ext cx="73897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expected value of the investment when discounted at a risk-free rate of return should be equal to the current value of the investment </a:t>
            </a:r>
          </a:p>
        </p:txBody>
      </p:sp>
    </p:spTree>
    <p:extLst>
      <p:ext uri="{BB962C8B-B14F-4D97-AF65-F5344CB8AC3E}">
        <p14:creationId xmlns:p14="http://schemas.microsoft.com/office/powerpoint/2010/main" val="1334105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7000956" cy="648072"/>
          </a:xfrm>
        </p:spPr>
        <p:txBody>
          <a:bodyPr/>
          <a:lstStyle/>
          <a:p>
            <a:r>
              <a:rPr lang="en-GB" dirty="0"/>
              <a:t>Risk neutral probabilities of default</a:t>
            </a:r>
            <a:r>
              <a:rPr lang="cs-CZ" dirty="0"/>
              <a:t> (2)</a:t>
            </a:r>
            <a:endParaRPr lang="en-GB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64000" y="956488"/>
            <a:ext cx="729076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Simple model of risk-neutral probabilities of default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88000" y="1403484"/>
            <a:ext cx="72907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Expected pay-off from the 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-year zero-coupon bond at maturity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88000" y="4293096"/>
            <a:ext cx="56162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Probability that the bond defaults at its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800000" y="1772816"/>
                <a:ext cx="26486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1772816"/>
                <a:ext cx="2648674" cy="338554"/>
              </a:xfrm>
              <a:prstGeom prst="rect">
                <a:avLst/>
              </a:prstGeom>
              <a:blipFill>
                <a:blip r:embed="rId8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1800000" y="3138989"/>
                <a:ext cx="2944139" cy="578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cs-CZ" sz="15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500" b="0" i="1" smtClean="0">
                                      <a:latin typeface="Cambria Math"/>
                                      <a:ea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sz="15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5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5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5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5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5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3138989"/>
                <a:ext cx="2944139" cy="5780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2448000" y="2075220"/>
                <a:ext cx="6106095" cy="561692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m:rPr>
                        <m:nor/>
                      </m:rPr>
                      <a:rPr lang="en-GB" sz="1400" b="0" i="0" smtClean="0">
                        <a:latin typeface="Cambria Math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1400" b="0" dirty="0">
                    <a:latin typeface="Cambria Math"/>
                    <a:ea typeface="Cambria Math" panose="02040503050406030204" pitchFamily="18" charset="0"/>
                  </a:rPr>
                  <a:t>probability that the risky bond will default at maturity </a:t>
                </a:r>
              </a:p>
              <a:p>
                <a:pPr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ambria Math"/>
                    <a:ea typeface="Cambria Math" panose="02040503050406030204" pitchFamily="18" charset="0"/>
                  </a:rPr>
                  <a:t>…  recovery rate (proportion of the principal received in the event of default)</a:t>
                </a: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00" y="2075220"/>
                <a:ext cx="6106095" cy="561692"/>
              </a:xfrm>
              <a:prstGeom prst="rect">
                <a:avLst/>
              </a:prstGeom>
              <a:blipFill>
                <a:blip r:embed="rId10"/>
                <a:stretch>
                  <a:fillRect l="-1099" t="-2151" b="-9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ovéPole 26"/>
          <p:cNvSpPr txBox="1"/>
          <p:nvPr/>
        </p:nvSpPr>
        <p:spPr>
          <a:xfrm>
            <a:off x="1188001" y="2699628"/>
            <a:ext cx="698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No arbitrage condition between two valuations of the 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800000" y="4763043"/>
                <a:ext cx="5006306" cy="6194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sz="15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𝑄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sz="150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5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cs-CZ" sz="1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Sup>
                                        <m:sSubSupPr>
                                          <m:ctrlPr>
                                            <a:rPr lang="cs-CZ" sz="1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  <m:sub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b>
                                        <m:sup>
                                          <m:r>
                                            <a:rPr lang="cs-CZ" sz="1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acc>
                        <m:accPr>
                          <m:chr m:val="̇"/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f>
                        <m:f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bSup>
                            <m:sSubSupPr>
                              <m:ctrlP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b>
                            <m:sup>
                              <m:r>
                                <a:rPr lang="cs-CZ" sz="15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sup>
                          </m:sSubSup>
                        </m:num>
                        <m:den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4763043"/>
                <a:ext cx="5006306" cy="6194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5220072" y="3135136"/>
                <a:ext cx="1409937" cy="580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Sup>
                                    <m:sSubSupPr>
                                      <m:ctrlPr>
                                        <a:rPr lang="cs-CZ" sz="1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sz="1500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  <m:sub>
                                      <m: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cs-CZ" sz="1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𝑋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cs-CZ" sz="15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135136"/>
                <a:ext cx="1409937" cy="580223"/>
              </a:xfrm>
              <a:prstGeom prst="rect">
                <a:avLst/>
              </a:prstGeom>
              <a:blipFill>
                <a:blip r:embed="rId12"/>
                <a:stretch>
                  <a:fillRect b="-63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5220072" y="3701490"/>
                <a:ext cx="1400961" cy="562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cs-CZ" sz="150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5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5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5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5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5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701490"/>
                <a:ext cx="1400961" cy="56227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6732312" y="3259407"/>
                <a:ext cx="2048955" cy="307777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𝑃</m:t>
                    </m:r>
                    <m:r>
                      <m:rPr>
                        <m:nor/>
                      </m:rPr>
                      <a:rPr lang="en-GB" sz="1400" b="0" i="0" smtClean="0">
                        <a:latin typeface="Cambria Math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1400" b="0" dirty="0">
                    <a:latin typeface="Cambria Math"/>
                    <a:ea typeface="Cambria Math" panose="02040503050406030204" pitchFamily="18" charset="0"/>
                  </a:rPr>
                  <a:t> price of risky bond</a:t>
                </a:r>
                <a:endParaRPr lang="en-GB" sz="14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312" y="3259407"/>
                <a:ext cx="2048955" cy="307777"/>
              </a:xfrm>
              <a:prstGeom prst="rect">
                <a:avLst/>
              </a:prstGeom>
              <a:blipFill>
                <a:blip r:embed="rId14"/>
                <a:stretch>
                  <a:fillRect l="-2976" t="-6000" b="-1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6732240" y="3811967"/>
                <a:ext cx="2160240" cy="307777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/>
                        <a:ea typeface="Cambria Math" panose="02040503050406030204" pitchFamily="18" charset="0"/>
                      </a:rPr>
                      <m:t>𝑄</m:t>
                    </m:r>
                    <m:r>
                      <m:rPr>
                        <m:nor/>
                      </m:rPr>
                      <a:rPr lang="en-GB" sz="1400" b="0" i="0" smtClean="0">
                        <a:latin typeface="Cambria Math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1400" b="0" dirty="0">
                    <a:latin typeface="Cambria Math"/>
                    <a:ea typeface="Cambria Math" panose="02040503050406030204" pitchFamily="18" charset="0"/>
                  </a:rPr>
                  <a:t> price of risk</a:t>
                </a:r>
                <a:r>
                  <a:rPr lang="cs-CZ" sz="1400" b="0" dirty="0">
                    <a:latin typeface="Cambria Math"/>
                    <a:ea typeface="Cambria Math" panose="02040503050406030204" pitchFamily="18" charset="0"/>
                  </a:rPr>
                  <a:t>-free </a:t>
                </a:r>
                <a:r>
                  <a:rPr lang="en-GB" sz="1400" b="0" dirty="0">
                    <a:latin typeface="Cambria Math"/>
                    <a:ea typeface="Cambria Math" panose="02040503050406030204" pitchFamily="18" charset="0"/>
                  </a:rPr>
                  <a:t>bond</a:t>
                </a:r>
                <a:endParaRPr lang="en-GB" sz="14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811967"/>
                <a:ext cx="2160240" cy="307777"/>
              </a:xfrm>
              <a:prstGeom prst="rect">
                <a:avLst/>
              </a:prstGeom>
              <a:blipFill>
                <a:blip r:embed="rId15"/>
                <a:stretch>
                  <a:fillRect l="-3662" t="-3922" b="-17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125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8160" cy="648072"/>
          </a:xfrm>
        </p:spPr>
        <p:txBody>
          <a:bodyPr/>
          <a:lstStyle/>
          <a:p>
            <a:r>
              <a:rPr lang="en-GB" dirty="0"/>
              <a:t>Historical probabilities of default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1" y="990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Empirical origin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3429000"/>
            <a:ext cx="78082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Marginal mortality rate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(MMR) is probability that a bond of a rating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at its issuance will default in a given year of its life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88000" y="3975391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MMRs are significantly lower than those derived from observed spreads because  only a part of the spread can be associated with the default risk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1188000" y="4870901"/>
                <a:ext cx="7956000" cy="6482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Survival rate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(SR) is the probability that a bond of a rating </a:t>
                </a:r>
                <a:r>
                  <a:rPr lang="en-GB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will not default in a given year of its life ⇒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GB" sz="1600" b="0" i="0" smtClean="0">
                            <a:latin typeface="Cambria Math"/>
                            <a:ea typeface="Cambria Math" panose="02040503050406030204" pitchFamily="18" charset="0"/>
                          </a:rPr>
                          <m:t>SR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GB" sz="16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1−</m:t>
                    </m:r>
                    <m:sSubSup>
                      <m:sSub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GB" sz="1600">
                            <a:latin typeface="Cambria Math"/>
                            <a:ea typeface="Cambria Math" panose="02040503050406030204" pitchFamily="18" charset="0"/>
                          </a:rPr>
                          <m:t>MMR</m:t>
                        </m:r>
                      </m:e>
                      <m:sub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4870901"/>
                <a:ext cx="7956000" cy="648254"/>
              </a:xfrm>
              <a:prstGeom prst="rect">
                <a:avLst/>
              </a:prstGeom>
              <a:blipFill>
                <a:blip r:embed="rId14"/>
                <a:stretch>
                  <a:fillRect l="-153" t="-5660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ovéPole 26"/>
          <p:cNvSpPr txBox="1"/>
          <p:nvPr/>
        </p:nvSpPr>
        <p:spPr>
          <a:xfrm>
            <a:off x="1188000" y="1322904"/>
            <a:ext cx="78484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Rich historical data sets about bond defaults throughout their economic life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Tabulka 4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1956811"/>
                  </p:ext>
                </p:extLst>
              </p:nvPr>
            </p:nvGraphicFramePr>
            <p:xfrm>
              <a:off x="3023166" y="1760784"/>
              <a:ext cx="3061002" cy="1620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51016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 rowSpan="2">
                      <a:txBody>
                        <a:bodyPr/>
                        <a:lstStyle/>
                        <a:p>
                          <a:pPr algn="ct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spc="300" dirty="0"/>
                            <a:t>MATURITY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0000">
                    <a:tc vMerge="1"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1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𝐀𝐀𝐀</m:t>
                                </m:r>
                              </m:oMath>
                            </m:oMathPara>
                          </a14:m>
                          <a:endParaRPr lang="cs-CZ" sz="1200" b="1" i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0.67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1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𝐀𝐀</m:t>
                                </m:r>
                              </m:oMath>
                            </m:oMathPara>
                          </a14:m>
                          <a:endParaRPr lang="cs-CZ" sz="1200" b="1" i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0.01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0.10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1.39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CCC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25.26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34.79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42.16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66.12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Tabulka 4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1956811"/>
                  </p:ext>
                </p:extLst>
              </p:nvPr>
            </p:nvGraphicFramePr>
            <p:xfrm>
              <a:off x="3023166" y="1760784"/>
              <a:ext cx="3061002" cy="1620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51016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1016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 rowSpan="2">
                      <a:txBody>
                        <a:bodyPr/>
                        <a:lstStyle/>
                        <a:p>
                          <a:pPr algn="ct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spc="300" dirty="0"/>
                            <a:t>MATURITY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0000">
                    <a:tc vMerge="1"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b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3571" t="-204444" r="-507143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0.67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5"/>
                          <a:stretch>
                            <a:fillRect l="-3571" t="-311364" r="-507143" b="-22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0.01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0.10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1.39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  <a:endParaRPr lang="cs-CZ" sz="12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CCC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25.26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34.79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42.16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66.12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5" name="TextovéPole 44"/>
          <p:cNvSpPr txBox="1"/>
          <p:nvPr/>
        </p:nvSpPr>
        <p:spPr>
          <a:xfrm>
            <a:off x="864001" y="4500000"/>
            <a:ext cx="37079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Other analytical concepts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1188000" y="5446965"/>
                <a:ext cx="7848496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Cumulative mortality rate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(CMR) is the probability that a bond of a rating </a:t>
                </a:r>
                <a:r>
                  <a:rPr lang="en-GB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will default over a given period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⇒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GB" sz="1600" b="0" i="0" smtClean="0">
                            <a:latin typeface="Cambria Math"/>
                            <a:ea typeface="Cambria Math" panose="02040503050406030204" pitchFamily="18" charset="0"/>
                          </a:rPr>
                          <m:t>CMR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GB" sz="16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1600">
                            <a:latin typeface="Cambria Math"/>
                            <a:ea typeface="Cambria Math" panose="02040503050406030204" pitchFamily="18" charset="0"/>
                          </a:rPr>
                          <m:t>SR</m:t>
                        </m:r>
                      </m:e>
                      <m:sub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GB" sz="1600" i="1">
                        <a:latin typeface="Cambria Math"/>
                        <a:ea typeface="Cambria Math"/>
                      </a:rPr>
                      <m:t>×…×</m:t>
                    </m:r>
                    <m:sSubSup>
                      <m:sSub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GB" sz="1600">
                            <a:latin typeface="Cambria Math"/>
                            <a:ea typeface="Cambria Math" panose="02040503050406030204" pitchFamily="18" charset="0"/>
                          </a:rPr>
                          <m:t>SR</m:t>
                        </m:r>
                      </m:e>
                      <m:sub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5446965"/>
                <a:ext cx="7848496" cy="646331"/>
              </a:xfrm>
              <a:prstGeom prst="rect">
                <a:avLst/>
              </a:prstGeom>
              <a:blipFill>
                <a:blip r:embed="rId16"/>
                <a:stretch>
                  <a:fillRect l="-155" t="-6604" r="-78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48A29A8D-A115-4177-A1C3-5410B61A3ED7}"/>
              </a:ext>
            </a:extLst>
          </p:cNvPr>
          <p:cNvSpPr txBox="1"/>
          <p:nvPr/>
        </p:nvSpPr>
        <p:spPr>
          <a:xfrm>
            <a:off x="2612476" y="1966755"/>
            <a:ext cx="369332" cy="124622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200" b="1" dirty="0">
                <a:latin typeface="Cambria Math"/>
                <a:ea typeface="Cambria Math" panose="02040503050406030204" pitchFamily="18" charset="0"/>
              </a:rPr>
              <a:t>Mortality table</a:t>
            </a:r>
          </a:p>
        </p:txBody>
      </p:sp>
    </p:spTree>
    <p:extLst>
      <p:ext uri="{BB962C8B-B14F-4D97-AF65-F5344CB8AC3E}">
        <p14:creationId xmlns:p14="http://schemas.microsoft.com/office/powerpoint/2010/main" val="3896911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14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180000" y="288000"/>
            <a:ext cx="3600000" cy="36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584519" cy="648000"/>
          </a:xfrm>
        </p:spPr>
        <p:txBody>
          <a:bodyPr/>
          <a:lstStyle/>
          <a:p>
            <a:r>
              <a:rPr lang="en-GB" dirty="0"/>
              <a:t>Investment risks from holding bonds 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1" y="2852936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Credit risk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939554"/>
            <a:ext cx="3312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rate risk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3772106"/>
            <a:ext cx="80373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Credit events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3204509"/>
            <a:ext cx="80373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Credit risk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risk of a change in the bond's price associated with the occurrence of a credit event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1268760"/>
            <a:ext cx="7200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Interest rate risk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(market risk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price risk) is the risk of a change in the bond's price as a result of a change in the market yields 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188000" y="1819423"/>
            <a:ext cx="771346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By changing its price the bond adjusts to prevailing yields of competing investment instruments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188001" y="2378553"/>
            <a:ext cx="772106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This risk is not relevant for investors who hold the bond to maturity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512000" y="4072800"/>
            <a:ext cx="738946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Default :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inability of the issuer of the bond to honour its contractual obligations (payments of coupons and/or principal)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512000" y="4627735"/>
            <a:ext cx="738946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Downgrade :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 cut in rating by rating agencies based on deteriorating earning capacity to honour obligations from the bond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512000" y="5186470"/>
            <a:ext cx="74709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Flight to quality :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liquidation of bond holdings due to wider economic factors (worsened macroeconomic outlook, danger of political instability, imminent financial turbulence, contagion and others)</a:t>
            </a:r>
          </a:p>
        </p:txBody>
      </p:sp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5868160" cy="648072"/>
          </a:xfrm>
        </p:spPr>
        <p:txBody>
          <a:bodyPr/>
          <a:lstStyle/>
          <a:p>
            <a:r>
              <a:rPr lang="en-GB" dirty="0"/>
              <a:t>Other risks associated with bonds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1" y="2412000"/>
            <a:ext cx="255587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Inflation risk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954000"/>
            <a:ext cx="295546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Reinvestment risk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2740334"/>
            <a:ext cx="72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risk that purchasing power of coupons and principal received in the future will be eroded by a higher inflation than initially expected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1268760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risk that coupons of the bond will have to be reinvested at a lower interest rate than the rate that existed when the bond was purchased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188001" y="4510861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higher the liquidity risk the wider the bid-ask spread quoted by bond dealers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188001" y="2123564"/>
            <a:ext cx="77764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risk is less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urgent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 floaters and irrelevant for zero-coupon bonds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188000" y="1815151"/>
            <a:ext cx="65523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Lower reinvestment rates reduce the yield to maturity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188001" y="3284984"/>
            <a:ext cx="6120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risk is less relevant for inflation-linked bonds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3600000"/>
            <a:ext cx="442807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Liquidity (marketability) risk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1" y="3934175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risk that the ease of trading the bond near the prevailing market price will be impaired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4001" y="5040000"/>
            <a:ext cx="248386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Call risk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188001" y="5366490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risk that the issuer will retire the bond before the maturity by exercising the call provision in the callable bond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contract</a:t>
            </a:r>
          </a:p>
        </p:txBody>
      </p:sp>
    </p:spTree>
    <p:extLst>
      <p:ext uri="{BB962C8B-B14F-4D97-AF65-F5344CB8AC3E}">
        <p14:creationId xmlns:p14="http://schemas.microsoft.com/office/powerpoint/2010/main" val="270885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717799" cy="648072"/>
          </a:xfrm>
        </p:spPr>
        <p:txBody>
          <a:bodyPr/>
          <a:lstStyle/>
          <a:p>
            <a:r>
              <a:rPr lang="en-GB" dirty="0"/>
              <a:t>Duration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54000"/>
            <a:ext cx="442327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Macaulay duration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MaD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, D)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290373"/>
            <a:ext cx="749345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Weighted average of the times in which the cash flow from the bond is received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1907704" y="1744780"/>
                <a:ext cx="7236296" cy="698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MaD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𝑃𝑉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nary>
                      <m:r>
                        <a:rPr lang="cs-CZ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𝑃𝑉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𝑀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cs-CZ" sz="1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𝑚𝑒𝑎𝑠𝑢𝑟𝑒𝑑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𝑦𝑒𝑎𝑟𝑠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744780"/>
                <a:ext cx="7236296" cy="69814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ovéPole 73"/>
          <p:cNvSpPr txBox="1"/>
          <p:nvPr/>
        </p:nvSpPr>
        <p:spPr>
          <a:xfrm>
            <a:off x="1188000" y="2373016"/>
            <a:ext cx="338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Sum formula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864000" y="3312000"/>
            <a:ext cx="443279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Modified duration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MoD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, MD)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34"/>
              <p:cNvSpPr txBox="1"/>
              <p:nvPr/>
            </p:nvSpPr>
            <p:spPr>
              <a:xfrm>
                <a:off x="1908000" y="2733056"/>
                <a:ext cx="4286621" cy="578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>
                          <a:latin typeface="Cambria Math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cs-CZ" sz="1400" b="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cs-CZ" sz="1400" b="0" i="1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b="0" i="1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cs-CZ" sz="1400" b="0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𝑇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+1</m:t>
                                  </m:r>
                                </m:sup>
                              </m:sSup>
                              <m: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  <m: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𝑟𝑇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400" b="0" i="1" kern="120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2733056"/>
                <a:ext cx="4286621" cy="57849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ovéPole 25"/>
          <p:cNvSpPr txBox="1"/>
          <p:nvPr/>
        </p:nvSpPr>
        <p:spPr>
          <a:xfrm>
            <a:off x="1188000" y="3639831"/>
            <a:ext cx="748075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Change in the bond price with respect to the change in the yield relative to the bond price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908000" y="4209240"/>
                <a:ext cx="3388797" cy="507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MoD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𝑑𝑟</m:t>
                              </m:r>
                            </m:den>
                          </m:f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(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𝑚𝑒𝑎𝑠𝑢𝑟𝑒𝑑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%)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4209240"/>
                <a:ext cx="3388797" cy="507447"/>
              </a:xfrm>
              <a:prstGeom prst="rect">
                <a:avLst/>
              </a:prstGeom>
              <a:blipFill>
                <a:blip r:embed="rId16"/>
                <a:stretch>
                  <a:fillRect t="-58333" b="-5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1188000" y="4653136"/>
            <a:ext cx="4824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Relationship between Ma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and MoD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1908000" y="4870312"/>
                <a:ext cx="4484048" cy="777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MoD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(1+</m:t>
                                      </m:r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(1+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+1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1400" b="0" i="0" smtClean="0">
                              <a:latin typeface="Cambria Math"/>
                              <a:ea typeface="Cambria Math"/>
                            </a:rPr>
                            <m:t>MaD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4870312"/>
                <a:ext cx="4484048" cy="77707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1187999" y="5526524"/>
            <a:ext cx="786602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</a:t>
            </a:r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MaD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MoD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durations are identical when using continuous discounting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752020" y="5085184"/>
                <a:ext cx="19291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MaD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=(1+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)×</m:t>
                      </m:r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/>
                        </a:rPr>
                        <m:t>MoD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020" y="5085184"/>
                <a:ext cx="1929118" cy="307777"/>
              </a:xfrm>
              <a:prstGeom prst="rect">
                <a:avLst/>
              </a:prstGeom>
              <a:blipFill>
                <a:blip r:embed="rId1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88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5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3132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Limiting value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3491716"/>
            <a:ext cx="63089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Duration is always less than (or equal to)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1908000" y="1883065"/>
                <a:ext cx="4966808" cy="547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=−(1+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)×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𝑑𝑟</m:t>
                              </m:r>
                            </m:den>
                          </m:f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den>
                          </m:f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𝑙𝑛𝑃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𝑙𝑛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1883065"/>
                <a:ext cx="4966808" cy="547073"/>
              </a:xfrm>
              <a:prstGeom prst="rect">
                <a:avLst/>
              </a:prstGeom>
              <a:blipFill>
                <a:blip r:embed="rId17"/>
                <a:stretch>
                  <a:fillRect t="-54444" b="-8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ovéPole 73"/>
          <p:cNvSpPr txBox="1"/>
          <p:nvPr/>
        </p:nvSpPr>
        <p:spPr>
          <a:xfrm>
            <a:off x="1188001" y="1314725"/>
            <a:ext cx="77805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Duration (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MaD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 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 measures the sensitivity (elasticity) of the bond's price with respect to change in the market yield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1908000" y="5259873"/>
                <a:ext cx="3512820" cy="6805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𝐷</m:t>
                          </m:r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5259873"/>
                <a:ext cx="3512820" cy="68050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864000" y="954000"/>
            <a:ext cx="515287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Measure of interest rate risk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64000" y="4348864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Portfolio duration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188001" y="4675616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Duration of bond portfolio is equal to the weighted average of durations of individual bonds using relative market values of bonds as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580112" y="5441029"/>
                <a:ext cx="21602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…</m:t>
                    </m:r>
                  </m:oMath>
                </a14:m>
                <a:r>
                  <a:rPr lang="en-GB" sz="1400" i="1" dirty="0">
                    <a:latin typeface="Cambria Math"/>
                    <a:ea typeface="Cambria Math" panose="02040503050406030204" pitchFamily="18" charset="0"/>
                  </a:rPr>
                  <a:t>   </a:t>
                </a:r>
                <a:r>
                  <a:rPr lang="en-GB" sz="1400" dirty="0">
                    <a:latin typeface="Cambria Math"/>
                    <a:ea typeface="Cambria Math" panose="02040503050406030204" pitchFamily="18" charset="0"/>
                  </a:rPr>
                  <a:t>value of bond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1400" dirty="0">
                    <a:latin typeface="Cambria Math"/>
                    <a:ea typeface="Cambria Math" panose="02040503050406030204" pitchFamily="18" charset="0"/>
                  </a:rPr>
                  <a:t> </a:t>
                </a:r>
                <a:endParaRPr lang="en-GB" sz="14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441029"/>
                <a:ext cx="2160240" cy="307777"/>
              </a:xfrm>
              <a:prstGeom prst="rect">
                <a:avLst/>
              </a:prstGeom>
              <a:blipFill>
                <a:blip r:embed="rId19"/>
                <a:stretch>
                  <a:fillRect t="-6000" b="-1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ovéPole 32"/>
          <p:cNvSpPr txBox="1"/>
          <p:nvPr/>
        </p:nvSpPr>
        <p:spPr>
          <a:xfrm>
            <a:off x="1188001" y="2393104"/>
            <a:ext cx="63089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First order approximation of a change in the bond's price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1908000" y="2671046"/>
                <a:ext cx="4322530" cy="526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d>
                      <m:r>
                        <a:rPr lang="cs-CZ" sz="1400" i="1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𝐷</m:t>
                          </m:r>
                        </m:num>
                        <m:den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sz="1400" i="1">
                          <a:latin typeface="Cambria Math"/>
                          <a:ea typeface="Cambria Math"/>
                        </a:rPr>
                        <m:t>×∆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2671046"/>
                <a:ext cx="4322530" cy="52610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Skupina 70"/>
          <p:cNvGrpSpPr/>
          <p:nvPr/>
        </p:nvGrpSpPr>
        <p:grpSpPr>
          <a:xfrm>
            <a:off x="7496997" y="1840544"/>
            <a:ext cx="1939685" cy="1451879"/>
            <a:chOff x="7384842" y="1840544"/>
            <a:chExt cx="1939685" cy="1451879"/>
          </a:xfrm>
        </p:grpSpPr>
        <p:grpSp>
          <p:nvGrpSpPr>
            <p:cNvPr id="47" name="Skupina 46"/>
            <p:cNvGrpSpPr/>
            <p:nvPr/>
          </p:nvGrpSpPr>
          <p:grpSpPr>
            <a:xfrm>
              <a:off x="7384842" y="1840544"/>
              <a:ext cx="1939685" cy="1451879"/>
              <a:chOff x="938245" y="3939770"/>
              <a:chExt cx="3306524" cy="2451813"/>
            </a:xfrm>
          </p:grpSpPr>
          <p:grpSp>
            <p:nvGrpSpPr>
              <p:cNvPr id="49" name="Skupina 48"/>
              <p:cNvGrpSpPr/>
              <p:nvPr/>
            </p:nvGrpSpPr>
            <p:grpSpPr>
              <a:xfrm>
                <a:off x="938245" y="3939770"/>
                <a:ext cx="2508489" cy="2451813"/>
                <a:chOff x="938244" y="3939769"/>
                <a:chExt cx="2508489" cy="2451813"/>
              </a:xfrm>
            </p:grpSpPr>
            <p:cxnSp>
              <p:nvCxnSpPr>
                <p:cNvPr id="51" name="Přímá spojnice 50"/>
                <p:cNvCxnSpPr/>
                <p:nvPr/>
              </p:nvCxnSpPr>
              <p:spPr>
                <a:xfrm>
                  <a:off x="971600" y="4159713"/>
                  <a:ext cx="1" cy="1846355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1"/>
                <p:cNvCxnSpPr/>
                <p:nvPr/>
              </p:nvCxnSpPr>
              <p:spPr>
                <a:xfrm>
                  <a:off x="971600" y="6021288"/>
                  <a:ext cx="2145058" cy="0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ovéPole 52"/>
                <p:cNvSpPr txBox="1"/>
                <p:nvPr/>
              </p:nvSpPr>
              <p:spPr>
                <a:xfrm>
                  <a:off x="2212333" y="5949797"/>
                  <a:ext cx="1234400" cy="4417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1100" dirty="0" err="1">
                      <a:latin typeface="Cambria Math"/>
                      <a:ea typeface="Cambria Math" panose="02040503050406030204" pitchFamily="18" charset="0"/>
                    </a:rPr>
                    <a:t>ln</a:t>
                  </a:r>
                  <a:r>
                    <a:rPr lang="cs-CZ" sz="1100" dirty="0">
                      <a:latin typeface="Cambria Math"/>
                      <a:ea typeface="Cambria Math" panose="02040503050406030204" pitchFamily="18" charset="0"/>
                    </a:rPr>
                    <a:t> (1+r)</a:t>
                  </a:r>
                </a:p>
              </p:txBody>
            </p:sp>
            <p:sp>
              <p:nvSpPr>
                <p:cNvPr id="54" name="TextovéPole 53"/>
                <p:cNvSpPr txBox="1"/>
                <p:nvPr/>
              </p:nvSpPr>
              <p:spPr>
                <a:xfrm>
                  <a:off x="938244" y="3939769"/>
                  <a:ext cx="754223" cy="4417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1100" dirty="0" err="1">
                      <a:latin typeface="Cambria Math"/>
                      <a:ea typeface="Cambria Math" panose="02040503050406030204" pitchFamily="18" charset="0"/>
                    </a:rPr>
                    <a:t>ln</a:t>
                  </a:r>
                  <a:r>
                    <a:rPr lang="cs-CZ" sz="1100" dirty="0">
                      <a:latin typeface="Cambria Math"/>
                      <a:ea typeface="Cambria Math" panose="02040503050406030204" pitchFamily="18" charset="0"/>
                    </a:rPr>
                    <a:t> P</a:t>
                  </a:r>
                </a:p>
              </p:txBody>
            </p:sp>
          </p:grpSp>
          <p:sp>
            <p:nvSpPr>
              <p:cNvPr id="50" name="Oblouk 49"/>
              <p:cNvSpPr/>
              <p:nvPr/>
            </p:nvSpPr>
            <p:spPr>
              <a:xfrm rot="12429577">
                <a:off x="1154907" y="4451453"/>
                <a:ext cx="3089862" cy="1087338"/>
              </a:xfrm>
              <a:prstGeom prst="arc">
                <a:avLst>
                  <a:gd name="adj1" fmla="val 12247696"/>
                  <a:gd name="adj2" fmla="val 21356757"/>
                </a:avLst>
              </a:prstGeom>
              <a:ln w="381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2" name="Přímá spojnice 21"/>
            <p:cNvCxnSpPr/>
            <p:nvPr/>
          </p:nvCxnSpPr>
          <p:spPr>
            <a:xfrm>
              <a:off x="7559668" y="2347309"/>
              <a:ext cx="1044780" cy="671740"/>
            </a:xfrm>
            <a:prstGeom prst="line">
              <a:avLst/>
            </a:prstGeom>
            <a:ln w="25400">
              <a:headEnd type="none" w="lg" len="med"/>
              <a:tailEnd type="none" w="lg" len="med"/>
            </a:ln>
            <a:scene3d>
              <a:camera prst="orthographicFront">
                <a:rot lat="0" lon="0" rev="3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>
              <a:off x="7939441" y="2780928"/>
              <a:ext cx="241426" cy="0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/>
            <p:cNvCxnSpPr/>
            <p:nvPr/>
          </p:nvCxnSpPr>
          <p:spPr>
            <a:xfrm>
              <a:off x="7939441" y="2621422"/>
              <a:ext cx="0" cy="159506"/>
            </a:xfrm>
            <a:prstGeom prst="line">
              <a:avLst/>
            </a:prstGeom>
            <a:ln w="12700"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ovéPole 66"/>
            <p:cNvSpPr txBox="1"/>
            <p:nvPr/>
          </p:nvSpPr>
          <p:spPr>
            <a:xfrm>
              <a:off x="7671042" y="2797862"/>
              <a:ext cx="297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i="1" dirty="0">
                  <a:latin typeface="Cambria Math"/>
                  <a:ea typeface="Cambria Math" panose="02040503050406030204" pitchFamily="18" charset="0"/>
                </a:rPr>
                <a:t>D</a:t>
              </a:r>
            </a:p>
          </p:txBody>
        </p:sp>
        <p:cxnSp>
          <p:nvCxnSpPr>
            <p:cNvPr id="68" name="Přímá spojnice se šipkou 67"/>
            <p:cNvCxnSpPr/>
            <p:nvPr/>
          </p:nvCxnSpPr>
          <p:spPr>
            <a:xfrm flipV="1">
              <a:off x="7906476" y="2731799"/>
              <a:ext cx="206578" cy="176211"/>
            </a:xfrm>
            <a:prstGeom prst="straightConnector1">
              <a:avLst/>
            </a:prstGeom>
            <a:ln w="25400">
              <a:solidFill>
                <a:schemeClr val="accent5"/>
              </a:solidFill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1188000" y="4055588"/>
            <a:ext cx="63089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 is equal to maturity for zero-coupon bonds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Properties of duration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66CC6413-8E3A-4CA2-BFCE-345FB474D63E}"/>
                  </a:ext>
                </a:extLst>
              </p:cNvPr>
              <p:cNvSpPr txBox="1"/>
              <p:nvPr/>
            </p:nvSpPr>
            <p:spPr>
              <a:xfrm>
                <a:off x="1908000" y="3789040"/>
                <a:ext cx="7008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66CC6413-8E3A-4CA2-BFCE-345FB474D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3789040"/>
                <a:ext cx="700833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Přímá spojnice 72">
            <a:extLst>
              <a:ext uri="{FF2B5EF4-FFF2-40B4-BE49-F238E27FC236}">
                <a16:creationId xmlns:a16="http://schemas.microsoft.com/office/drawing/2014/main" id="{223877D2-7503-4551-A0AF-7D98AADD1880}"/>
              </a:ext>
            </a:extLst>
          </p:cNvPr>
          <p:cNvCxnSpPr/>
          <p:nvPr/>
        </p:nvCxnSpPr>
        <p:spPr>
          <a:xfrm>
            <a:off x="5831568" y="1656288"/>
            <a:ext cx="0" cy="320360"/>
          </a:xfrm>
          <a:prstGeom prst="line">
            <a:avLst/>
          </a:prstGeom>
          <a:ln w="12700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41D70CDC-0692-4927-B579-E7F41F78ECEF}"/>
              </a:ext>
            </a:extLst>
          </p:cNvPr>
          <p:cNvCxnSpPr/>
          <p:nvPr/>
        </p:nvCxnSpPr>
        <p:spPr>
          <a:xfrm>
            <a:off x="2087152" y="1656000"/>
            <a:ext cx="0" cy="320360"/>
          </a:xfrm>
          <a:prstGeom prst="line">
            <a:avLst/>
          </a:prstGeom>
          <a:ln w="12700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se šipkou 96"/>
          <p:cNvCxnSpPr/>
          <p:nvPr/>
        </p:nvCxnSpPr>
        <p:spPr>
          <a:xfrm flipV="1">
            <a:off x="8276189" y="1357659"/>
            <a:ext cx="4195" cy="190624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/>
          <p:nvPr/>
        </p:nvCxnSpPr>
        <p:spPr>
          <a:xfrm flipH="1" flipV="1">
            <a:off x="8280384" y="1104364"/>
            <a:ext cx="1" cy="4201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/>
          <p:nvPr/>
        </p:nvCxnSpPr>
        <p:spPr>
          <a:xfrm flipV="1">
            <a:off x="6374308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Economic context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1" y="4166014"/>
            <a:ext cx="7200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Immunisation refers to the offsetting effect between the two risks at a point of time which is equal to the bond's duration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512000" y="2371353"/>
            <a:ext cx="7271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Reinvestment effect: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accumulated value of reinvested coupons will be greater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3845275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Immunisation property</a:t>
            </a:r>
          </a:p>
        </p:txBody>
      </p:sp>
      <p:cxnSp>
        <p:nvCxnSpPr>
          <p:cNvPr id="48" name="Přímá spojnice se šipkou 47"/>
          <p:cNvCxnSpPr/>
          <p:nvPr/>
        </p:nvCxnSpPr>
        <p:spPr>
          <a:xfrm flipV="1">
            <a:off x="2634087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Immunisation</a:t>
            </a:r>
            <a:r>
              <a:rPr lang="cs-CZ" dirty="0">
                <a:solidFill>
                  <a:srgbClr val="000000"/>
                </a:solidFill>
              </a:rPr>
              <a:t> (1)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83" name="Tabulka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781248"/>
              </p:ext>
            </p:extLst>
          </p:nvPr>
        </p:nvGraphicFramePr>
        <p:xfrm>
          <a:off x="2087696" y="1554362"/>
          <a:ext cx="6198372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endParaRPr lang="cs-CZ" sz="1200" b="1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ovéPole 86"/>
              <p:cNvSpPr txBox="1"/>
              <p:nvPr/>
            </p:nvSpPr>
            <p:spPr>
              <a:xfrm>
                <a:off x="2502810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7" name="TextovéPole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810" y="1711841"/>
                <a:ext cx="252000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ovéPole 87"/>
              <p:cNvSpPr txBox="1"/>
              <p:nvPr/>
            </p:nvSpPr>
            <p:spPr>
              <a:xfrm>
                <a:off x="3036657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TextovéPole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657" y="1711841"/>
                <a:ext cx="252000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ovéPole 88"/>
              <p:cNvSpPr txBox="1"/>
              <p:nvPr/>
            </p:nvSpPr>
            <p:spPr>
              <a:xfrm>
                <a:off x="5652120" y="1711841"/>
                <a:ext cx="3597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7030A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Sale</m:t>
                      </m:r>
                    </m:oMath>
                  </m:oMathPara>
                </a14:m>
                <a:endParaRPr lang="cs-CZ" sz="1200" b="1" dirty="0">
                  <a:solidFill>
                    <a:srgbClr val="7030A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9" name="TextovéPole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711841"/>
                <a:ext cx="359768" cy="276999"/>
              </a:xfrm>
              <a:prstGeom prst="rect">
                <a:avLst/>
              </a:prstGeom>
              <a:blipFill>
                <a:blip r:embed="rId17"/>
                <a:stretch>
                  <a:fillRect l="-67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89"/>
              <p:cNvSpPr txBox="1"/>
              <p:nvPr/>
            </p:nvSpPr>
            <p:spPr>
              <a:xfrm>
                <a:off x="4751992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TextovéPole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92" y="1711841"/>
                <a:ext cx="252000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/>
              <p:cNvSpPr txBox="1"/>
              <p:nvPr/>
            </p:nvSpPr>
            <p:spPr>
              <a:xfrm>
                <a:off x="8146999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1" name="TextovéPole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6999" y="1711841"/>
                <a:ext cx="252000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Přímá spojnice se šipkou 91"/>
          <p:cNvCxnSpPr/>
          <p:nvPr/>
        </p:nvCxnSpPr>
        <p:spPr>
          <a:xfrm flipV="1">
            <a:off x="3172088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/>
          <p:nvPr/>
        </p:nvCxnSpPr>
        <p:spPr>
          <a:xfrm flipV="1">
            <a:off x="4330575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se šipkou 93"/>
          <p:cNvCxnSpPr/>
          <p:nvPr/>
        </p:nvCxnSpPr>
        <p:spPr>
          <a:xfrm flipV="1">
            <a:off x="4864591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se šipkou 94"/>
          <p:cNvCxnSpPr/>
          <p:nvPr/>
        </p:nvCxnSpPr>
        <p:spPr>
          <a:xfrm flipV="1">
            <a:off x="5838128" y="1357659"/>
            <a:ext cx="0" cy="1906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Čárový popisek 3 (bez ohraničení) 10"/>
          <p:cNvSpPr/>
          <p:nvPr/>
        </p:nvSpPr>
        <p:spPr>
          <a:xfrm>
            <a:off x="5487149" y="1274872"/>
            <a:ext cx="177083" cy="1440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7624"/>
              <a:gd name="adj8" fmla="val 175272"/>
            </a:avLst>
          </a:prstGeom>
          <a:solidFill>
            <a:schemeClr val="accent5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/>
              <a:t>+</a:t>
            </a:r>
          </a:p>
        </p:txBody>
      </p:sp>
      <p:sp>
        <p:nvSpPr>
          <p:cNvPr id="50" name="Čárový popisek 3 (bez ohraničení) 49"/>
          <p:cNvSpPr/>
          <p:nvPr/>
        </p:nvSpPr>
        <p:spPr>
          <a:xfrm>
            <a:off x="5901069" y="1262760"/>
            <a:ext cx="177083" cy="1440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83504"/>
              <a:gd name="adj8" fmla="val 151366"/>
            </a:avLst>
          </a:prstGeom>
          <a:solidFill>
            <a:schemeClr val="accent4">
              <a:lumMod val="75000"/>
            </a:schemeClr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/>
              <a:t>-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1" y="4708210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rate increase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gain on bond's coupon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reinvested at a higher interest rate is offset by a lower value of the bond's selling price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188001" y="3508808"/>
            <a:ext cx="55442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Opposite effects when interest rates fall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188001" y="5269081"/>
            <a:ext cx="77137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rate decline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loss on bond's coupons reinvested at a lower interest rate is offset by a higher value of the bond's selling price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1188000" y="2060848"/>
            <a:ext cx="77137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Two effects of an interest rate increase from holding and selling a bond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512000" y="2950582"/>
            <a:ext cx="73897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Price effect: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market price of the bond (sum of discounted values of remaining coupons and principal) will be smaller</a:t>
            </a:r>
          </a:p>
        </p:txBody>
      </p:sp>
      <p:sp>
        <p:nvSpPr>
          <p:cNvPr id="6" name="Stužka: nakloněná nahoru 5">
            <a:extLst>
              <a:ext uri="{FF2B5EF4-FFF2-40B4-BE49-F238E27FC236}">
                <a16:creationId xmlns:a16="http://schemas.microsoft.com/office/drawing/2014/main" id="{17E907E6-F096-4DBC-B651-26CFE7FC0415}"/>
              </a:ext>
            </a:extLst>
          </p:cNvPr>
          <p:cNvSpPr/>
          <p:nvPr/>
        </p:nvSpPr>
        <p:spPr>
          <a:xfrm>
            <a:off x="5652120" y="1064584"/>
            <a:ext cx="359768" cy="18288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=</a:t>
            </a:r>
          </a:p>
        </p:txBody>
      </p:sp>
      <p:sp>
        <p:nvSpPr>
          <p:cNvPr id="70" name="Čárový popisek 3 (bez ohraničení) 10">
            <a:extLst>
              <a:ext uri="{FF2B5EF4-FFF2-40B4-BE49-F238E27FC236}">
                <a16:creationId xmlns:a16="http://schemas.microsoft.com/office/drawing/2014/main" id="{779B563E-B768-4C60-8B7B-DEE4B9138DD8}"/>
              </a:ext>
            </a:extLst>
          </p:cNvPr>
          <p:cNvSpPr/>
          <p:nvPr/>
        </p:nvSpPr>
        <p:spPr>
          <a:xfrm>
            <a:off x="5486400" y="1274400"/>
            <a:ext cx="177083" cy="1440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7624"/>
              <a:gd name="adj8" fmla="val 175272"/>
            </a:avLst>
          </a:prstGeo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/>
              <a:t>-</a:t>
            </a:r>
          </a:p>
        </p:txBody>
      </p:sp>
      <p:sp>
        <p:nvSpPr>
          <p:cNvPr id="71" name="Čárový popisek 3 (bez ohraničení) 49">
            <a:extLst>
              <a:ext uri="{FF2B5EF4-FFF2-40B4-BE49-F238E27FC236}">
                <a16:creationId xmlns:a16="http://schemas.microsoft.com/office/drawing/2014/main" id="{E61778A2-134F-4391-8AC4-3EF349A72F9F}"/>
              </a:ext>
            </a:extLst>
          </p:cNvPr>
          <p:cNvSpPr/>
          <p:nvPr/>
        </p:nvSpPr>
        <p:spPr>
          <a:xfrm>
            <a:off x="5900400" y="1263600"/>
            <a:ext cx="177083" cy="144000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83504"/>
              <a:gd name="adj8" fmla="val 151366"/>
            </a:avLst>
          </a:prstGeom>
          <a:solidFill>
            <a:schemeClr val="accent5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22574485-031E-4086-B5FD-2D9F5D810E0B}"/>
                  </a:ext>
                </a:extLst>
              </p:cNvPr>
              <p:cNvSpPr txBox="1"/>
              <p:nvPr/>
            </p:nvSpPr>
            <p:spPr>
              <a:xfrm>
                <a:off x="3743336" y="1917976"/>
                <a:ext cx="6311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000" b="1" i="0" smtClean="0">
                          <a:solidFill>
                            <a:srgbClr val="7030A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Duration</m:t>
                      </m:r>
                    </m:oMath>
                  </m:oMathPara>
                </a14:m>
                <a:endParaRPr lang="cs-CZ" sz="1000" b="1" dirty="0">
                  <a:solidFill>
                    <a:srgbClr val="7030A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22574485-031E-4086-B5FD-2D9F5D810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336" y="1917976"/>
                <a:ext cx="631194" cy="24622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026AFB15-8E0B-40BB-851D-78F6462F1A10}"/>
              </a:ext>
            </a:extLst>
          </p:cNvPr>
          <p:cNvCxnSpPr/>
          <p:nvPr/>
        </p:nvCxnSpPr>
        <p:spPr>
          <a:xfrm>
            <a:off x="2087152" y="1976360"/>
            <a:ext cx="3744416" cy="0"/>
          </a:xfrm>
          <a:prstGeom prst="line">
            <a:avLst/>
          </a:prstGeom>
          <a:ln w="12700">
            <a:solidFill>
              <a:schemeClr val="tx1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/>
              <p:cNvSpPr txBox="1"/>
              <p:nvPr/>
            </p:nvSpPr>
            <p:spPr>
              <a:xfrm>
                <a:off x="1979712" y="1711841"/>
                <a:ext cx="25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711841"/>
                <a:ext cx="252000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479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Immunisation rule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1268760"/>
            <a:ext cx="789426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Construction of a bond portfolio assuring given value regardless of changes in interest rates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3024000"/>
            <a:ext cx="58682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Limitations of the immunisation strategy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3363346"/>
            <a:ext cx="755199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Restrictive assumption about a parallel shift of a horizontal yield curve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just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immediately after the immunized position was created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188000" y="3944132"/>
            <a:ext cx="769601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Protection only against small interest rate changes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(duration is the first order approximation of interest rate changes)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1188000" y="4515136"/>
            <a:ext cx="514186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Time decay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the passage of time reduces duration more slowly relative to the shortening of the hedging horizon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1512000" y="1824864"/>
            <a:ext cx="673240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Market value of the bond portfolio is equal to the present value of a hedged liability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512000" y="2400928"/>
            <a:ext cx="73621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Duration of the bond portfolio is equal to the time horizon at the end of which the liability should be met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Immunisation</a:t>
            </a:r>
            <a:r>
              <a:rPr lang="cs-CZ" dirty="0">
                <a:solidFill>
                  <a:srgbClr val="000000"/>
                </a:solidFill>
              </a:rPr>
              <a:t> (2)</a:t>
            </a:r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E073A07A-311E-4E17-B1E4-6EEE5A995AF0}"/>
              </a:ext>
            </a:extLst>
          </p:cNvPr>
          <p:cNvGrpSpPr/>
          <p:nvPr/>
        </p:nvGrpSpPr>
        <p:grpSpPr>
          <a:xfrm>
            <a:off x="6353913" y="4250903"/>
            <a:ext cx="2818132" cy="1806707"/>
            <a:chOff x="6353913" y="4250903"/>
            <a:chExt cx="2818132" cy="1806707"/>
          </a:xfrm>
        </p:grpSpPr>
        <p:grpSp>
          <p:nvGrpSpPr>
            <p:cNvPr id="6" name="Skupina 5"/>
            <p:cNvGrpSpPr/>
            <p:nvPr/>
          </p:nvGrpSpPr>
          <p:grpSpPr>
            <a:xfrm>
              <a:off x="6353913" y="4250903"/>
              <a:ext cx="2818132" cy="1627584"/>
              <a:chOff x="6353913" y="4287001"/>
              <a:chExt cx="2818132" cy="1627584"/>
            </a:xfrm>
          </p:grpSpPr>
          <p:grpSp>
            <p:nvGrpSpPr>
              <p:cNvPr id="34" name="Skupina 33"/>
              <p:cNvGrpSpPr/>
              <p:nvPr/>
            </p:nvGrpSpPr>
            <p:grpSpPr>
              <a:xfrm>
                <a:off x="6353913" y="4287001"/>
                <a:ext cx="2622768" cy="1627584"/>
                <a:chOff x="913249" y="4049699"/>
                <a:chExt cx="3239652" cy="2017848"/>
              </a:xfrm>
            </p:grpSpPr>
            <p:cxnSp>
              <p:nvCxnSpPr>
                <p:cNvPr id="48" name="Přímá spojnice 47"/>
                <p:cNvCxnSpPr/>
                <p:nvPr/>
              </p:nvCxnSpPr>
              <p:spPr>
                <a:xfrm>
                  <a:off x="979031" y="4174630"/>
                  <a:ext cx="1" cy="1846355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nice 49"/>
                <p:cNvCxnSpPr>
                  <a:cxnSpLocks/>
                </p:cNvCxnSpPr>
                <p:nvPr/>
              </p:nvCxnSpPr>
              <p:spPr>
                <a:xfrm>
                  <a:off x="971600" y="6021288"/>
                  <a:ext cx="3066836" cy="0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ovéPole 50"/>
                <p:cNvSpPr txBox="1"/>
                <p:nvPr/>
              </p:nvSpPr>
              <p:spPr>
                <a:xfrm>
                  <a:off x="2194496" y="5743208"/>
                  <a:ext cx="1958405" cy="3243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i="1" dirty="0">
                      <a:latin typeface="Cambria Math"/>
                      <a:ea typeface="Cambria Math" panose="02040503050406030204" pitchFamily="18" charset="0"/>
                    </a:rPr>
                    <a:t>end of  hedging horizon</a:t>
                  </a:r>
                </a:p>
              </p:txBody>
            </p:sp>
            <p:sp>
              <p:nvSpPr>
                <p:cNvPr id="52" name="TextovéPole 51"/>
                <p:cNvSpPr txBox="1"/>
                <p:nvPr/>
              </p:nvSpPr>
              <p:spPr>
                <a:xfrm>
                  <a:off x="913249" y="4049699"/>
                  <a:ext cx="711230" cy="3243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i="1" dirty="0">
                      <a:latin typeface="Cambria Math"/>
                      <a:ea typeface="Cambria Math" panose="02040503050406030204" pitchFamily="18" charset="0"/>
                    </a:rPr>
                    <a:t>years</a:t>
                  </a:r>
                </a:p>
              </p:txBody>
            </p:sp>
          </p:grpSp>
          <p:cxnSp>
            <p:nvCxnSpPr>
              <p:cNvPr id="7" name="Přímá spojnice 6"/>
              <p:cNvCxnSpPr/>
              <p:nvPr/>
            </p:nvCxnSpPr>
            <p:spPr>
              <a:xfrm>
                <a:off x="8748464" y="4509120"/>
                <a:ext cx="0" cy="1368151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/>
              <p:nvPr/>
            </p:nvCxnSpPr>
            <p:spPr>
              <a:xfrm flipH="1">
                <a:off x="6401153" y="4509120"/>
                <a:ext cx="2331859" cy="1355877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H="1">
                <a:off x="6401153" y="4509120"/>
                <a:ext cx="2331859" cy="684075"/>
              </a:xfrm>
              <a:prstGeom prst="line">
                <a:avLst/>
              </a:prstGeom>
              <a:ln w="3175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ovéPole 53"/>
                  <p:cNvSpPr txBox="1"/>
                  <p:nvPr/>
                </p:nvSpPr>
                <p:spPr>
                  <a:xfrm>
                    <a:off x="8451964" y="4301563"/>
                    <a:ext cx="72008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𝐷</m:t>
                          </m:r>
                        </m:oMath>
                      </m:oMathPara>
                    </a14:m>
                    <a:endParaRPr lang="cs-CZ" sz="1200" i="1" dirty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4" name="TextovéPole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1964" y="4301563"/>
                    <a:ext cx="720081" cy="276999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ovéPole 54"/>
                  <p:cNvSpPr txBox="1"/>
                  <p:nvPr/>
                </p:nvSpPr>
                <p:spPr>
                  <a:xfrm>
                    <a:off x="6876255" y="4653136"/>
                    <a:ext cx="72008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cs-CZ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𝐷</m:t>
                          </m:r>
                        </m:oMath>
                      </m:oMathPara>
                    </a14:m>
                    <a:endParaRPr lang="cs-CZ" sz="1200" i="1" dirty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5" name="TextovéPole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76255" y="4653136"/>
                    <a:ext cx="720081" cy="276999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6" name="Přímá spojnice 55"/>
              <p:cNvCxnSpPr/>
              <p:nvPr/>
            </p:nvCxnSpPr>
            <p:spPr>
              <a:xfrm>
                <a:off x="7164288" y="5007448"/>
                <a:ext cx="2" cy="86982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ovéPole 75">
                  <a:extLst>
                    <a:ext uri="{FF2B5EF4-FFF2-40B4-BE49-F238E27FC236}">
                      <a16:creationId xmlns:a16="http://schemas.microsoft.com/office/drawing/2014/main" id="{A249D791-9AB1-4B71-BDD1-2EC51DD6778D}"/>
                    </a:ext>
                  </a:extLst>
                </p:cNvPr>
                <p:cNvSpPr txBox="1"/>
                <p:nvPr/>
              </p:nvSpPr>
              <p:spPr>
                <a:xfrm>
                  <a:off x="8604448" y="5796000"/>
                  <a:ext cx="2795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cs-CZ" sz="1100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cs-CZ" sz="1100" b="1" dirty="0">
                    <a:solidFill>
                      <a:srgbClr val="7030A0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6" name="TextovéPole 75">
                  <a:extLst>
                    <a:ext uri="{FF2B5EF4-FFF2-40B4-BE49-F238E27FC236}">
                      <a16:creationId xmlns:a16="http://schemas.microsoft.com/office/drawing/2014/main" id="{A249D791-9AB1-4B71-BDD1-2EC51DD677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04448" y="5796000"/>
                  <a:ext cx="279565" cy="261610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Levá složená závorka 13">
            <a:extLst>
              <a:ext uri="{FF2B5EF4-FFF2-40B4-BE49-F238E27FC236}">
                <a16:creationId xmlns:a16="http://schemas.microsoft.com/office/drawing/2014/main" id="{B6264560-EB5E-48F7-9234-89290D53F7FF}"/>
              </a:ext>
            </a:extLst>
          </p:cNvPr>
          <p:cNvSpPr/>
          <p:nvPr/>
        </p:nvSpPr>
        <p:spPr>
          <a:xfrm>
            <a:off x="7014176" y="4982162"/>
            <a:ext cx="134632" cy="406962"/>
          </a:xfrm>
          <a:prstGeom prst="leftBrac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ovéPole 76">
            <a:extLst>
              <a:ext uri="{FF2B5EF4-FFF2-40B4-BE49-F238E27FC236}">
                <a16:creationId xmlns:a16="http://schemas.microsoft.com/office/drawing/2014/main" id="{BCF2DE2E-43F4-46DB-9274-C409E6C5D4B1}"/>
              </a:ext>
            </a:extLst>
          </p:cNvPr>
          <p:cNvSpPr txBox="1"/>
          <p:nvPr/>
        </p:nvSpPr>
        <p:spPr>
          <a:xfrm>
            <a:off x="6523456" y="5037560"/>
            <a:ext cx="545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latin typeface="Cambria Math"/>
                <a:ea typeface="Cambria Math" panose="02040503050406030204" pitchFamily="18" charset="0"/>
              </a:rPr>
              <a:t>decay</a:t>
            </a:r>
          </a:p>
        </p:txBody>
      </p:sp>
    </p:spTree>
    <p:extLst>
      <p:ext uri="{BB962C8B-B14F-4D97-AF65-F5344CB8AC3E}">
        <p14:creationId xmlns:p14="http://schemas.microsoft.com/office/powerpoint/2010/main" val="400999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8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54000"/>
            <a:ext cx="224607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281534"/>
            <a:ext cx="69749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Convexity is the second-order measure of interest rate risk  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188000" y="4546435"/>
            <a:ext cx="560752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Between two bonds with equal prices, yields and durations a higher convex bond will always perform better if the yield changes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188001" y="5368196"/>
            <a:ext cx="697498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practice the higher convex bond should have a higher price and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lower yield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864000" y="4212000"/>
            <a:ext cx="449747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Attractiveness of convexity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800000" y="1617453"/>
                <a:ext cx="4334968" cy="913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400" b="0" i="0" smtClean="0">
                          <a:latin typeface="Cambria Math"/>
                          <a:ea typeface="Cambria Math" panose="02040503050406030204" pitchFamily="18" charset="0"/>
                        </a:rPr>
                        <m:t>K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+1)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sz="14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  <a:p>
                <a:pPr algn="ctr"/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1617453"/>
                <a:ext cx="4334968" cy="91358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ovéPole 42"/>
          <p:cNvSpPr txBox="1"/>
          <p:nvPr/>
        </p:nvSpPr>
        <p:spPr>
          <a:xfrm>
            <a:off x="1188000" y="2276872"/>
            <a:ext cx="77934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Second order approximation of a change in the bond's price  (first two terms in Taylor expansion)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1800000" y="2852936"/>
                <a:ext cx="2626424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𝑑𝑃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𝑑𝑟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𝑑𝑟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2852936"/>
                <a:ext cx="2626424" cy="52456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1800000" y="3343464"/>
                <a:ext cx="3403431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𝐾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×∆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3343464"/>
                <a:ext cx="3403431" cy="50065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vá složená závorka 7"/>
          <p:cNvSpPr/>
          <p:nvPr/>
        </p:nvSpPr>
        <p:spPr>
          <a:xfrm>
            <a:off x="2860558" y="3284984"/>
            <a:ext cx="216024" cy="1130309"/>
          </a:xfrm>
          <a:prstGeom prst="leftBrace">
            <a:avLst>
              <a:gd name="adj1" fmla="val 55365"/>
              <a:gd name="adj2" fmla="val 50000"/>
            </a:avLst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Levá složená závorka 46"/>
          <p:cNvSpPr/>
          <p:nvPr/>
        </p:nvSpPr>
        <p:spPr>
          <a:xfrm>
            <a:off x="4228526" y="3284984"/>
            <a:ext cx="216024" cy="1130309"/>
          </a:xfrm>
          <a:prstGeom prst="leftBrace">
            <a:avLst>
              <a:gd name="adj1" fmla="val 55365"/>
              <a:gd name="adj2" fmla="val 50000"/>
            </a:avLst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>
            <a:off x="2430259" y="3913311"/>
            <a:ext cx="1074140" cy="307777"/>
          </a:xfrm>
          <a:prstGeom prst="rect">
            <a:avLst/>
          </a:prstGeom>
          <a:noFill/>
          <a:ln>
            <a:noFill/>
          </a:ln>
        </p:spPr>
        <p:txBody>
          <a:bodyPr wrap="none" lIns="0" rIns="0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duration term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3840028" y="3913311"/>
            <a:ext cx="1140184" cy="307777"/>
          </a:xfrm>
          <a:prstGeom prst="rect">
            <a:avLst/>
          </a:prstGeom>
          <a:noFill/>
          <a:ln>
            <a:noFill/>
          </a:ln>
        </p:spPr>
        <p:txBody>
          <a:bodyPr wrap="none" lIns="0" rIns="0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convexity term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7092280" y="3636233"/>
            <a:ext cx="2328320" cy="1837937"/>
            <a:chOff x="6999548" y="3604122"/>
            <a:chExt cx="2005086" cy="1479443"/>
          </a:xfrm>
        </p:grpSpPr>
        <p:grpSp>
          <p:nvGrpSpPr>
            <p:cNvPr id="16" name="Skupina 15"/>
            <p:cNvGrpSpPr/>
            <p:nvPr/>
          </p:nvGrpSpPr>
          <p:grpSpPr>
            <a:xfrm>
              <a:off x="6999548" y="3732180"/>
              <a:ext cx="2005086" cy="1351385"/>
              <a:chOff x="6999548" y="3732180"/>
              <a:chExt cx="2005086" cy="1351385"/>
            </a:xfrm>
          </p:grpSpPr>
          <p:grpSp>
            <p:nvGrpSpPr>
              <p:cNvPr id="57" name="Skupina 56"/>
              <p:cNvGrpSpPr/>
              <p:nvPr/>
            </p:nvGrpSpPr>
            <p:grpSpPr>
              <a:xfrm>
                <a:off x="6999548" y="3732180"/>
                <a:ext cx="2005086" cy="1351385"/>
                <a:chOff x="826757" y="4038363"/>
                <a:chExt cx="3418012" cy="2282111"/>
              </a:xfrm>
            </p:grpSpPr>
            <p:grpSp>
              <p:nvGrpSpPr>
                <p:cNvPr id="63" name="Skupina 62"/>
                <p:cNvGrpSpPr/>
                <p:nvPr/>
              </p:nvGrpSpPr>
              <p:grpSpPr>
                <a:xfrm>
                  <a:off x="826757" y="4038363"/>
                  <a:ext cx="2623718" cy="2282111"/>
                  <a:chOff x="826756" y="4038362"/>
                  <a:chExt cx="2623718" cy="2282111"/>
                </a:xfrm>
              </p:grpSpPr>
              <p:cxnSp>
                <p:nvCxnSpPr>
                  <p:cNvPr id="65" name="Přímá spojnice 64"/>
                  <p:cNvCxnSpPr/>
                  <p:nvPr/>
                </p:nvCxnSpPr>
                <p:spPr>
                  <a:xfrm>
                    <a:off x="971600" y="4159713"/>
                    <a:ext cx="1" cy="1846355"/>
                  </a:xfrm>
                  <a:prstGeom prst="line">
                    <a:avLst/>
                  </a:prstGeom>
                  <a:ln w="25400"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Přímá spojnice 65"/>
                  <p:cNvCxnSpPr/>
                  <p:nvPr/>
                </p:nvCxnSpPr>
                <p:spPr>
                  <a:xfrm>
                    <a:off x="971600" y="6021288"/>
                    <a:ext cx="2145058" cy="0"/>
                  </a:xfrm>
                  <a:prstGeom prst="line">
                    <a:avLst/>
                  </a:prstGeom>
                  <a:ln w="25400">
                    <a:headEnd type="none" w="lg" len="med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7" name="TextovéPole 66"/>
                      <p:cNvSpPr txBox="1"/>
                      <p:nvPr/>
                    </p:nvSpPr>
                    <p:spPr>
                      <a:xfrm>
                        <a:off x="2024886" y="5943940"/>
                        <a:ext cx="1425588" cy="3765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cs-CZ" sz="1200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  <m:r>
                                <a:rPr lang="cs-CZ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⁡(1+</m:t>
                              </m:r>
                              <m:r>
                                <a:rPr lang="cs-CZ" sz="1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cs-CZ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m:oMathPara>
                        </a14:m>
                        <a:endParaRPr lang="cs-CZ" sz="1200" i="1" dirty="0">
                          <a:latin typeface="Cambria Math"/>
                          <a:ea typeface="Cambria Math" panose="020405030504060302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7" name="TextovéPole 6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024886" y="5943940"/>
                        <a:ext cx="1425588" cy="376533"/>
                      </a:xfrm>
                      <a:prstGeom prst="rect">
                        <a:avLst/>
                      </a:prstGeom>
                      <a:blipFill>
                        <a:blip r:embed="rId20"/>
                        <a:stretch>
                          <a:fillRect b="-1111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8" name="TextovéPole 67"/>
                      <p:cNvSpPr txBox="1"/>
                      <p:nvPr/>
                    </p:nvSpPr>
                    <p:spPr>
                      <a:xfrm>
                        <a:off x="826756" y="4038362"/>
                        <a:ext cx="754223" cy="3765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cs-CZ" sz="1200" b="0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  <m:r>
                                <a:rPr lang="cs-CZ" sz="1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oMath>
                          </m:oMathPara>
                        </a14:m>
                        <a:endParaRPr lang="cs-CZ" sz="1200" i="1" dirty="0">
                          <a:latin typeface="Cambria Math"/>
                          <a:ea typeface="Cambria Math" panose="020405030504060302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8" name="TextovéPole 6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26756" y="4038362"/>
                        <a:ext cx="754223" cy="376533"/>
                      </a:xfrm>
                      <a:prstGeom prst="rect">
                        <a:avLst/>
                      </a:prstGeom>
                      <a:blipFill>
                        <a:blip r:embed="rId2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cs-CZ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64" name="Oblouk 63"/>
                <p:cNvSpPr/>
                <p:nvPr/>
              </p:nvSpPr>
              <p:spPr>
                <a:xfrm rot="12429577">
                  <a:off x="1154907" y="4451453"/>
                  <a:ext cx="3089862" cy="1087338"/>
                </a:xfrm>
                <a:prstGeom prst="arc">
                  <a:avLst>
                    <a:gd name="adj1" fmla="val 12247696"/>
                    <a:gd name="adj2" fmla="val 21356757"/>
                  </a:avLst>
                </a:prstGeom>
                <a:ln w="38100">
                  <a:solidFill>
                    <a:srgbClr val="C00000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58" name="Přímá spojnice 57"/>
              <p:cNvCxnSpPr/>
              <p:nvPr/>
            </p:nvCxnSpPr>
            <p:spPr>
              <a:xfrm>
                <a:off x="7239775" y="4180567"/>
                <a:ext cx="1044780" cy="671740"/>
              </a:xfrm>
              <a:prstGeom prst="line">
                <a:avLst/>
              </a:prstGeom>
              <a:ln w="25400">
                <a:headEnd type="none" w="lg" len="med"/>
                <a:tailEnd type="none" w="lg" len="med"/>
              </a:ln>
              <a:scene3d>
                <a:camera prst="orthographicFront">
                  <a:rot lat="0" lon="0" rev="3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>
                <a:off x="7529234" y="4540785"/>
                <a:ext cx="241426" cy="0"/>
              </a:xfrm>
              <a:prstGeom prst="line">
                <a:avLst/>
              </a:prstGeom>
              <a:ln w="12700"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>
                <a:off x="7529234" y="4420020"/>
                <a:ext cx="0" cy="115912"/>
              </a:xfrm>
              <a:prstGeom prst="line">
                <a:avLst/>
              </a:prstGeom>
              <a:ln w="12700"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ovéPole 60"/>
              <p:cNvSpPr txBox="1"/>
              <p:nvPr/>
            </p:nvSpPr>
            <p:spPr>
              <a:xfrm>
                <a:off x="7351149" y="4631120"/>
                <a:ext cx="2979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>
                    <a:latin typeface="Cambria Math"/>
                    <a:ea typeface="Cambria Math" panose="02040503050406030204" pitchFamily="18" charset="0"/>
                  </a:rPr>
                  <a:t>D</a:t>
                </a:r>
              </a:p>
            </p:txBody>
          </p:sp>
          <p:cxnSp>
            <p:nvCxnSpPr>
              <p:cNvPr id="62" name="Přímá spojnice se šipkou 61"/>
              <p:cNvCxnSpPr/>
              <p:nvPr/>
            </p:nvCxnSpPr>
            <p:spPr>
              <a:xfrm flipV="1">
                <a:off x="7565860" y="4550530"/>
                <a:ext cx="206578" cy="176211"/>
              </a:xfrm>
              <a:prstGeom prst="straightConnector1">
                <a:avLst/>
              </a:prstGeom>
              <a:ln w="25400">
                <a:solidFill>
                  <a:schemeClr val="accent5"/>
                </a:solidFill>
                <a:headEnd type="none" w="lg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Oblouk 71"/>
            <p:cNvSpPr/>
            <p:nvPr/>
          </p:nvSpPr>
          <p:spPr>
            <a:xfrm rot="12429577">
              <a:off x="7361291" y="3604122"/>
              <a:ext cx="1599690" cy="995905"/>
            </a:xfrm>
            <a:prstGeom prst="arc">
              <a:avLst>
                <a:gd name="adj1" fmla="val 13328128"/>
                <a:gd name="adj2" fmla="val 20893139"/>
              </a:avLst>
            </a:prstGeom>
            <a:ln w="38100">
              <a:solidFill>
                <a:schemeClr val="accent3">
                  <a:lumMod val="50000"/>
                </a:schemeClr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3004774" cy="648072"/>
          </a:xfrm>
        </p:spPr>
        <p:txBody>
          <a:bodyPr/>
          <a:lstStyle/>
          <a:p>
            <a:r>
              <a:rPr lang="en-GB" dirty="0"/>
              <a:t>Convexity</a:t>
            </a:r>
          </a:p>
        </p:txBody>
      </p:sp>
    </p:spTree>
    <p:extLst>
      <p:ext uri="{BB962C8B-B14F-4D97-AF65-F5344CB8AC3E}">
        <p14:creationId xmlns:p14="http://schemas.microsoft.com/office/powerpoint/2010/main" val="143833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9</a:t>
            </a:r>
          </a:p>
        </p:txBody>
      </p:sp>
      <p:sp>
        <p:nvSpPr>
          <p:cNvPr id="44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Measuring </a:t>
            </a:r>
            <a:r>
              <a:rPr lang="cs-CZ" dirty="0"/>
              <a:t>market </a:t>
            </a:r>
            <a:r>
              <a:rPr lang="en-GB" dirty="0"/>
              <a:t>and credit risk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707920" cy="648072"/>
          </a:xfrm>
        </p:spPr>
        <p:txBody>
          <a:bodyPr/>
          <a:lstStyle/>
          <a:p>
            <a:r>
              <a:rPr lang="en-GB" dirty="0"/>
              <a:t>Credit spread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54000"/>
            <a:ext cx="367656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Credit rating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864000" y="3117601"/>
            <a:ext cx="368629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Credit spread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188000" y="1268760"/>
            <a:ext cx="783205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 evaluation made by a credit rating agency based on the debtor's ability to pay back the debt and the likelihood of default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2335832" y="4475606"/>
                <a:ext cx="133410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, …,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832" y="4475606"/>
                <a:ext cx="1334108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ovéPole 40"/>
          <p:cNvSpPr txBox="1"/>
          <p:nvPr/>
        </p:nvSpPr>
        <p:spPr>
          <a:xfrm>
            <a:off x="1188000" y="2679247"/>
            <a:ext cx="77044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Jargon: investment grade, speculative grade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prime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bond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junk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bond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1188000" y="3452240"/>
            <a:ext cx="73914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Excess of the yield of the risky bond over the yield of the risk-free bond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188000" y="1844824"/>
            <a:ext cx="33622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Established rating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800000" y="3985872"/>
                <a:ext cx="709247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rIns="0" rtlCol="0">
                <a:spAutoFit/>
              </a:bodyPr>
              <a:lstStyle/>
              <a:p>
                <a:pPr marL="180975" lvl="2" indent="-180975">
                  <a:buClr>
                    <a:srgbClr val="7030A0"/>
                  </a:buClr>
                  <a:buSzPct val="80000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yields of zero-coupon risk-free bonds (for given maturities, extracted from risk-free coupon bonds)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3985872"/>
                <a:ext cx="7092479" cy="584775"/>
              </a:xfrm>
              <a:prstGeom prst="rect">
                <a:avLst/>
              </a:prstGeom>
              <a:blipFill>
                <a:blip r:embed="rId15"/>
                <a:stretch>
                  <a:fillRect l="-687" t="-4167" r="-1375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1800000" y="4726756"/>
                <a:ext cx="709248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rIns="0" rtlCol="0">
                <a:spAutoFit/>
              </a:bodyPr>
              <a:lstStyle/>
              <a:p>
                <a:pPr marL="180975" lvl="2" indent="-180975">
                  <a:buClr>
                    <a:srgbClr val="7030A0"/>
                  </a:buClr>
                  <a:buSzPct val="80000"/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yields of zero-coupon bonds (for given maturities and credit rating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extracted from risky coupon bonds)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4726756"/>
                <a:ext cx="7092480" cy="584775"/>
              </a:xfrm>
              <a:prstGeom prst="rect">
                <a:avLst/>
              </a:prstGeom>
              <a:blipFill>
                <a:blip r:embed="rId16"/>
                <a:stretch>
                  <a:fillRect l="-1289" t="-4167" r="-344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2339752" y="5210008"/>
                <a:ext cx="3600400" cy="342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….,</m:t>
                    </m:r>
                    <m:sSubSup>
                      <m:sSubSup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</m:oMath>
                </a14:m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X = AA, A, BBB,  . . .</a:t>
                </a:r>
                <a:endParaRPr lang="cs-CZ" sz="16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210008"/>
                <a:ext cx="3600400" cy="342145"/>
              </a:xfrm>
              <a:prstGeom prst="rect">
                <a:avLst/>
              </a:prstGeom>
              <a:blipFill>
                <a:blip r:embed="rId17"/>
                <a:stretch>
                  <a:fillRect l="-169" t="-5357" b="-2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800000" y="5504310"/>
                <a:ext cx="565200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rIns="0" rtlCol="0">
                <a:spAutoFit/>
              </a:bodyPr>
              <a:lstStyle/>
              <a:p>
                <a:pPr marL="0" lvl="2">
                  <a:buClr>
                    <a:srgbClr val="7030A0"/>
                  </a:buClr>
                  <a:buSzPct val="80000"/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credit spreads (for given maturities and credit ratings)</a:t>
                </a: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5504310"/>
                <a:ext cx="5652000" cy="338554"/>
              </a:xfrm>
              <a:prstGeom prst="rect">
                <a:avLst/>
              </a:prstGeom>
              <a:blipFill>
                <a:blip r:embed="rId18"/>
                <a:stretch>
                  <a:fillRect l="-1294"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2339752" y="5737231"/>
                <a:ext cx="5832648" cy="342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b="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bSup>
                      <m:sSubSup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i="1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,…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cs-CZ" sz="160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  <m:sup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cs-CZ" sz="1600" i="1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16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𝜉</m:t>
                        </m:r>
                      </m:e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𝐴𝐴𝐴</m:t>
                        </m:r>
                      </m:sup>
                    </m:sSubSup>
                  </m:oMath>
                </a14:m>
                <a:r>
                  <a:rPr lang="cs-CZ" sz="1600" dirty="0">
                    <a:latin typeface="Cambria Math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737231"/>
                <a:ext cx="5832648" cy="342145"/>
              </a:xfrm>
              <a:prstGeom prst="rect">
                <a:avLst/>
              </a:prstGeom>
              <a:blipFill>
                <a:blip r:embed="rId19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1512000" y="2107490"/>
            <a:ext cx="68044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Moody's: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Aaa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Aa, A, Baa, Ba, B,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Caa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, Ca, C, Default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512000" y="2381923"/>
            <a:ext cx="68044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Standard &amp; Poor‘s: AAA, AA, A, BBB, BB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B, CCC, CC, C, Default</a:t>
            </a:r>
          </a:p>
        </p:txBody>
      </p:sp>
    </p:spTree>
    <p:extLst>
      <p:ext uri="{BB962C8B-B14F-4D97-AF65-F5344CB8AC3E}">
        <p14:creationId xmlns:p14="http://schemas.microsoft.com/office/powerpoint/2010/main" val="3851619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easuring interest rate  and credit risk&amp;quot;&quot;/&gt;&lt;property id=&quot;20303&quot; value=&quot;-1&quot;/&gt;&lt;property id=&quot;20307&quot; value=&quot;256&quot;/&gt;&lt;/object&gt;&lt;object type=&quot;3&quot; unique_id=&quot;10007&quot;&gt;&lt;property id=&quot;20148&quot; value=&quot;5&quot;/&gt;&lt;property id=&quot;20300&quot; value=&quot;Slide 2 - &amp;quot;Investment risks from holding bonds &amp;quot;&quot;/&gt;&lt;property id=&quot;20303&quot; value=&quot;-1&quot;/&gt;&lt;property id=&quot;20307&quot; value=&quot;270&quot;/&gt;&lt;/object&gt;&lt;object type=&quot;3&quot; unique_id=&quot;10009&quot;&gt;&lt;property id=&quot;20148&quot; value=&quot;5&quot;/&gt;&lt;property id=&quot;20300&quot; value=&quot;Slide 8 - &amp;quot;Convexity&amp;quot;&quot;/&gt;&lt;property id=&quot;20303&quot; value=&quot;-1&quot;/&gt;&lt;property id=&quot;20307&quot; value=&quot;266&quot;/&gt;&lt;/object&gt;&lt;object type=&quot;3&quot; unique_id=&quot;10014&quot;&gt;&lt;property id=&quot;20148&quot; value=&quot;5&quot;/&gt;&lt;property id=&quot;20300&quot; value=&quot;Slide 11 - &amp;quot;Risk neutral probabilities of default (1)&amp;quot;&quot;/&gt;&lt;property id=&quot;20303&quot; value=&quot;-1&quot;/&gt;&lt;property id=&quot;20307&quot; value=&quot;271&quot;/&gt;&lt;/object&gt;&lt;object type=&quot;3&quot; unique_id=&quot;10015&quot;&gt;&lt;property id=&quot;20148&quot; value=&quot;5&quot;/&gt;&lt;property id=&quot;20300&quot; value=&quot;Slide 14 - &amp;quot;See you  in the next lecture&amp;quot;&quot;/&gt;&lt;property id=&quot;20303&quot; value=&quot;-1&quot;/&gt;&lt;property id=&quot;20307&quot; value=&quot;272&quot;/&gt;&lt;/object&gt;&lt;object type=&quot;3&quot; unique_id=&quot;10342&quot;&gt;&lt;property id=&quot;20148&quot; value=&quot;5&quot;/&gt;&lt;property id=&quot;20300&quot; value=&quot;Slide 6 - &amp;quot;Immunisation (1)&amp;quot;&quot;/&gt;&lt;property id=&quot;20303&quot; value=&quot;-1&quot;/&gt;&lt;property id=&quot;20307&quot; value=&quot;274&quot;/&gt;&lt;/object&gt;&lt;object type=&quot;3&quot; unique_id=&quot;10378&quot;&gt;&lt;property id=&quot;20148&quot; value=&quot;5&quot;/&gt;&lt;property id=&quot;20300&quot; value=&quot;Slide 10 - &amp;quot;Credit yield curves&amp;quot;&quot;/&gt;&lt;property id=&quot;20303&quot; value=&quot;-1&quot;/&gt;&lt;property id=&quot;20307&quot; value=&quot;275&quot;/&gt;&lt;/object&gt;&lt;object type=&quot;3&quot; unique_id=&quot;10487&quot;&gt;&lt;property id=&quot;20148&quot; value=&quot;5&quot;/&gt;&lt;property id=&quot;20300&quot; value=&quot;Slide 9 - &amp;quot;Credit spread&amp;quot;&quot;/&gt;&lt;property id=&quot;20303&quot; value=&quot;-1&quot;/&gt;&lt;property id=&quot;20307&quot; value=&quot;277&quot;/&gt;&lt;/object&gt;&lt;object type=&quot;3&quot; unique_id=&quot;11333&quot;&gt;&lt;property id=&quot;20148&quot; value=&quot;5&quot;/&gt;&lt;property id=&quot;20300&quot; value=&quot;Slide 3 - &amp;quot;Other risks associated with bonds&amp;quot;&quot;/&gt;&lt;property id=&quot;20307&quot; value=&quot;280&quot;/&gt;&lt;/object&gt;&lt;object type=&quot;3&quot; unique_id=&quot;11334&quot;&gt;&lt;property id=&quot;20148&quot; value=&quot;5&quot;/&gt;&lt;property id=&quot;20300&quot; value=&quot;Slide 4 - &amp;quot;Duration&amp;quot;&quot;/&gt;&lt;property id=&quot;20307&quot; value=&quot;281&quot;/&gt;&lt;/object&gt;&lt;object type=&quot;3&quot; unique_id=&quot;11335&quot;&gt;&lt;property id=&quot;20148&quot; value=&quot;5&quot;/&gt;&lt;property id=&quot;20300&quot; value=&quot;Slide 5 - &amp;quot;Properties of duration&amp;quot;&quot;/&gt;&lt;property id=&quot;20307&quot; value=&quot;282&quot;/&gt;&lt;/object&gt;&lt;object type=&quot;3&quot; unique_id=&quot;11336&quot;&gt;&lt;property id=&quot;20148&quot; value=&quot;5&quot;/&gt;&lt;property id=&quot;20300&quot; value=&quot;Slide 7 - &amp;quot;Immunisation (2)&amp;quot;&quot;/&gt;&lt;property id=&quot;20307&quot; value=&quot;283&quot;/&gt;&lt;/object&gt;&lt;object type=&quot;3&quot; unique_id=&quot;11337&quot;&gt;&lt;property id=&quot;20148&quot; value=&quot;5&quot;/&gt;&lt;property id=&quot;20300&quot; value=&quot;Slide 13 - &amp;quot;Historical probabilities of default&amp;quot;&quot;/&gt;&lt;property id=&quot;20307&quot; value=&quot;285&quot;/&gt;&lt;/object&gt;&lt;object type=&quot;3&quot; unique_id=&quot;11468&quot;&gt;&lt;property id=&quot;20148&quot; value=&quot;5&quot;/&gt;&lt;property id=&quot;20300&quot; value=&quot;Slide 12 - &amp;quot;Risk neutral probabilities of default (2)&amp;quot;&quot;/&gt;&lt;property id=&quot;20307&quot; value=&quot;286&quot;/&gt;&lt;/object&gt;&lt;/object&gt;&lt;object type=&quot;8&quot; unique_id=&quot;10032&quot;&gt;&lt;/object&gt;&lt;object type=&quot;4&quot; unique_id=&quot;1072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2597</TotalTime>
  <Words>1844</Words>
  <Application>Microsoft Office PowerPoint</Application>
  <PresentationFormat>Předvádění na obrazovce (4:3)</PresentationFormat>
  <Paragraphs>247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Measuring market  and credit risk</vt:lpstr>
      <vt:lpstr>Investment risks from holding bonds </vt:lpstr>
      <vt:lpstr>Other risks associated with bonds</vt:lpstr>
      <vt:lpstr>Duration</vt:lpstr>
      <vt:lpstr>Properties of duration</vt:lpstr>
      <vt:lpstr>Immunisation (1)</vt:lpstr>
      <vt:lpstr>Immunisation (2)</vt:lpstr>
      <vt:lpstr>Convexity</vt:lpstr>
      <vt:lpstr>Credit spread</vt:lpstr>
      <vt:lpstr>Credit yield curves</vt:lpstr>
      <vt:lpstr>Risk-neutral probabilities of default (1)</vt:lpstr>
      <vt:lpstr>Risk neutral probabilities of default (2)</vt:lpstr>
      <vt:lpstr>Historical probabilities of default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interest rate and credit risk</dc:title>
  <dc:subject>FI - TALKING SLIDES</dc:subject>
  <dc:creator>Oldřich DĚDEK</dc:creator>
  <cp:keywords>pptxFI_L03</cp:keywords>
  <dc:description>Financial markets instruments</dc:description>
  <cp:lastModifiedBy>Oldrich DEDEK</cp:lastModifiedBy>
  <cp:revision>1810</cp:revision>
  <dcterms:created xsi:type="dcterms:W3CDTF">2014-05-11T12:40:16Z</dcterms:created>
  <dcterms:modified xsi:type="dcterms:W3CDTF">2020-10-04T18:16:43Z</dcterms:modified>
  <cp:category>O.D. Lecturing Legacy</cp:category>
  <cp:contentStatus>OD Web</cp:contentStatus>
</cp:coreProperties>
</file>