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90" r:id="rId6"/>
    <p:sldId id="295" r:id="rId7"/>
    <p:sldId id="291" r:id="rId8"/>
    <p:sldId id="292" r:id="rId9"/>
    <p:sldId id="293" r:id="rId10"/>
    <p:sldId id="294" r:id="rId11"/>
    <p:sldId id="30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Y" initials="XY" lastIdx="1" clrIdx="0">
    <p:extLst>
      <p:ext uri="{19B8F6BF-5375-455C-9EA6-DF929625EA0E}">
        <p15:presenceInfo xmlns:p15="http://schemas.microsoft.com/office/powerpoint/2012/main" userId="X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5" autoAdjust="0"/>
    <p:restoredTop sz="94660"/>
  </p:normalViewPr>
  <p:slideViewPr>
    <p:cSldViewPr>
      <p:cViewPr varScale="1">
        <p:scale>
          <a:sx n="110" d="100"/>
          <a:sy n="110" d="100"/>
        </p:scale>
        <p:origin x="447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a Reifová" userId="f2bff024b9c29cdb" providerId="LiveId" clId="{460B6267-08B2-47A2-91D1-70B216983160}"/>
    <pc:docChg chg="modSld">
      <pc:chgData name="Irena Reifová" userId="f2bff024b9c29cdb" providerId="LiveId" clId="{460B6267-08B2-47A2-91D1-70B216983160}" dt="2023-12-19T12:21:19.663" v="3" actId="20577"/>
      <pc:docMkLst>
        <pc:docMk/>
      </pc:docMkLst>
      <pc:sldChg chg="modSp mod">
        <pc:chgData name="Irena Reifová" userId="f2bff024b9c29cdb" providerId="LiveId" clId="{460B6267-08B2-47A2-91D1-70B216983160}" dt="2023-12-19T12:21:19.663" v="3" actId="20577"/>
        <pc:sldMkLst>
          <pc:docMk/>
          <pc:sldMk cId="134388333" sldId="256"/>
        </pc:sldMkLst>
        <pc:spChg chg="mod">
          <ac:chgData name="Irena Reifová" userId="f2bff024b9c29cdb" providerId="LiveId" clId="{460B6267-08B2-47A2-91D1-70B216983160}" dt="2023-12-19T12:21:19.663" v="3" actId="20577"/>
          <ac:spMkLst>
            <pc:docMk/>
            <pc:sldMk cId="134388333" sldId="256"/>
            <ac:spMk id="17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B67E72-F257-4FE2-AF5A-A7E6BB960AA1}" type="doc">
      <dgm:prSet loTypeId="urn:microsoft.com/office/officeart/2005/8/layout/vList6" loCatId="list" qsTypeId="urn:microsoft.com/office/officeart/2005/8/quickstyle/simple2" qsCatId="simple" csTypeId="urn:microsoft.com/office/officeart/2005/8/colors/accent6_1" csCatId="accent6" phldr="1"/>
      <dgm:spPr/>
      <dgm:t>
        <a:bodyPr/>
        <a:lstStyle/>
        <a:p>
          <a:endParaRPr lang="cs-CZ"/>
        </a:p>
      </dgm:t>
    </dgm:pt>
    <dgm:pt modelId="{BF71B6DA-520F-4A7D-BC7D-A0F2246BB71B}">
      <dgm:prSet phldrT="[Text]" custT="1"/>
      <dgm:spPr>
        <a:solidFill>
          <a:schemeClr val="accent6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cs-CZ" sz="2600" dirty="0"/>
            <a:t>afirmativní </a:t>
          </a:r>
          <a:r>
            <a:rPr lang="cs-CZ" sz="2600" dirty="0" err="1"/>
            <a:t>fandom</a:t>
          </a:r>
          <a:endParaRPr lang="cs-CZ" sz="2600" dirty="0"/>
        </a:p>
      </dgm:t>
    </dgm:pt>
    <dgm:pt modelId="{E8090EEC-1CDD-44D8-BFA0-E6F1D33FCB35}" type="parTrans" cxnId="{465E9D75-1207-4D09-9A02-5B4097FC24FD}">
      <dgm:prSet/>
      <dgm:spPr/>
      <dgm:t>
        <a:bodyPr/>
        <a:lstStyle/>
        <a:p>
          <a:endParaRPr lang="cs-CZ"/>
        </a:p>
      </dgm:t>
    </dgm:pt>
    <dgm:pt modelId="{F6AEEA00-588E-4F95-8633-CCEAC71F4535}" type="sibTrans" cxnId="{465E9D75-1207-4D09-9A02-5B4097FC24FD}">
      <dgm:prSet/>
      <dgm:spPr/>
      <dgm:t>
        <a:bodyPr/>
        <a:lstStyle/>
        <a:p>
          <a:endParaRPr lang="cs-CZ"/>
        </a:p>
      </dgm:t>
    </dgm:pt>
    <dgm:pt modelId="{1126DEFF-9E35-40A3-86ED-C2F0F555C6A5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noFill/>
        </a:ln>
      </dgm:spPr>
      <dgm:t>
        <a:bodyPr/>
        <a:lstStyle/>
        <a:p>
          <a:r>
            <a:rPr lang="cs-CZ" sz="2600" dirty="0">
              <a:solidFill>
                <a:schemeClr val="tx1"/>
              </a:solidFill>
            </a:rPr>
            <a:t>transformativní </a:t>
          </a:r>
          <a:r>
            <a:rPr lang="cs-CZ" sz="2600" dirty="0" err="1">
              <a:solidFill>
                <a:schemeClr val="tx1"/>
              </a:solidFill>
            </a:rPr>
            <a:t>fandom</a:t>
          </a:r>
          <a:endParaRPr lang="cs-CZ" sz="2600" dirty="0">
            <a:solidFill>
              <a:schemeClr val="tx1"/>
            </a:solidFill>
          </a:endParaRPr>
        </a:p>
      </dgm:t>
    </dgm:pt>
    <dgm:pt modelId="{E1AB0EA9-1D9E-46DA-8BFC-E45131609581}" type="parTrans" cxnId="{CF17BB64-067D-4378-B337-C8DBFB534B7C}">
      <dgm:prSet/>
      <dgm:spPr/>
      <dgm:t>
        <a:bodyPr/>
        <a:lstStyle/>
        <a:p>
          <a:endParaRPr lang="cs-CZ"/>
        </a:p>
      </dgm:t>
    </dgm:pt>
    <dgm:pt modelId="{408B395C-9E00-4F4E-BE01-5A743119DA6C}" type="sibTrans" cxnId="{CF17BB64-067D-4378-B337-C8DBFB534B7C}">
      <dgm:prSet/>
      <dgm:spPr/>
      <dgm:t>
        <a:bodyPr/>
        <a:lstStyle/>
        <a:p>
          <a:endParaRPr lang="cs-CZ"/>
        </a:p>
      </dgm:t>
    </dgm:pt>
    <dgm:pt modelId="{90468F56-1E7D-4EB4-8266-6250B23018F5}">
      <dgm:prSet phldrT="[Text]" custT="1"/>
      <dgm:spPr/>
      <dgm:t>
        <a:bodyPr/>
        <a:lstStyle/>
        <a:p>
          <a:pPr>
            <a:lnSpc>
              <a:spcPts val="2600"/>
            </a:lnSpc>
            <a:buFontTx/>
            <a:buNone/>
          </a:pPr>
          <a:r>
            <a:rPr lang="cs-CZ" sz="2600" dirty="0"/>
            <a:t>   více aktivní, vlastní tvorba,</a:t>
          </a:r>
        </a:p>
      </dgm:t>
    </dgm:pt>
    <dgm:pt modelId="{7B043AC0-753E-4820-8105-C73408CE1A2E}" type="parTrans" cxnId="{BF7482C1-162B-4469-89DF-E49DF0ACF75F}">
      <dgm:prSet/>
      <dgm:spPr/>
      <dgm:t>
        <a:bodyPr/>
        <a:lstStyle/>
        <a:p>
          <a:endParaRPr lang="cs-CZ"/>
        </a:p>
      </dgm:t>
    </dgm:pt>
    <dgm:pt modelId="{B1FA2C93-E3D5-429E-9BAF-E94611BA9C9B}" type="sibTrans" cxnId="{BF7482C1-162B-4469-89DF-E49DF0ACF75F}">
      <dgm:prSet/>
      <dgm:spPr/>
      <dgm:t>
        <a:bodyPr/>
        <a:lstStyle/>
        <a:p>
          <a:endParaRPr lang="cs-CZ"/>
        </a:p>
      </dgm:t>
    </dgm:pt>
    <dgm:pt modelId="{72C5FF7C-10A3-4A99-9B7A-E5458ACEE78B}">
      <dgm:prSet phldrT="[Text]" custT="1"/>
      <dgm:spPr/>
      <dgm:t>
        <a:bodyPr/>
        <a:lstStyle/>
        <a:p>
          <a:pPr>
            <a:buFontTx/>
            <a:buNone/>
          </a:pPr>
          <a:r>
            <a:rPr lang="cs-CZ" sz="2600" dirty="0"/>
            <a:t>   méně aktivní, sběratelství, sledování kánonu</a:t>
          </a:r>
        </a:p>
      </dgm:t>
    </dgm:pt>
    <dgm:pt modelId="{78748296-A429-4C78-9304-F5F1820FD5A7}" type="parTrans" cxnId="{7E090465-6C2F-4FF1-B4B4-E9C7AEFE0F17}">
      <dgm:prSet/>
      <dgm:spPr/>
      <dgm:t>
        <a:bodyPr/>
        <a:lstStyle/>
        <a:p>
          <a:endParaRPr lang="cs-CZ"/>
        </a:p>
      </dgm:t>
    </dgm:pt>
    <dgm:pt modelId="{6AAF36F1-5695-4368-B3F4-FE82C3FAD625}" type="sibTrans" cxnId="{7E090465-6C2F-4FF1-B4B4-E9C7AEFE0F17}">
      <dgm:prSet/>
      <dgm:spPr/>
      <dgm:t>
        <a:bodyPr/>
        <a:lstStyle/>
        <a:p>
          <a:endParaRPr lang="cs-CZ"/>
        </a:p>
      </dgm:t>
    </dgm:pt>
    <dgm:pt modelId="{4A45443C-7313-46FA-88E3-E99B03E9EF77}">
      <dgm:prSet phldrT="[Text]" custT="1"/>
      <dgm:spPr/>
      <dgm:t>
        <a:bodyPr/>
        <a:lstStyle/>
        <a:p>
          <a:pPr>
            <a:lnSpc>
              <a:spcPct val="90000"/>
            </a:lnSpc>
            <a:buFontTx/>
            <a:buNone/>
          </a:pPr>
          <a:endParaRPr lang="cs-CZ" sz="2600" dirty="0"/>
        </a:p>
      </dgm:t>
    </dgm:pt>
    <dgm:pt modelId="{9A130CC4-7944-4EA9-BAD9-D7AB15B48153}" type="parTrans" cxnId="{8FC104AC-5EA5-4560-8B15-0108488916C8}">
      <dgm:prSet/>
      <dgm:spPr/>
      <dgm:t>
        <a:bodyPr/>
        <a:lstStyle/>
        <a:p>
          <a:endParaRPr lang="cs-CZ"/>
        </a:p>
      </dgm:t>
    </dgm:pt>
    <dgm:pt modelId="{76EC9327-90BF-401B-987F-6CF82C1245B7}" type="sibTrans" cxnId="{8FC104AC-5EA5-4560-8B15-0108488916C8}">
      <dgm:prSet/>
      <dgm:spPr/>
      <dgm:t>
        <a:bodyPr/>
        <a:lstStyle/>
        <a:p>
          <a:endParaRPr lang="cs-CZ"/>
        </a:p>
      </dgm:t>
    </dgm:pt>
    <dgm:pt modelId="{7764C088-87CA-499C-81FA-876C43E8581B}">
      <dgm:prSet phldrT="[Text]" custT="1"/>
      <dgm:spPr/>
      <dgm:t>
        <a:bodyPr/>
        <a:lstStyle/>
        <a:p>
          <a:pPr>
            <a:lnSpc>
              <a:spcPts val="2600"/>
            </a:lnSpc>
            <a:buFontTx/>
            <a:buNone/>
          </a:pPr>
          <a:r>
            <a:rPr lang="cs-CZ" sz="2600" dirty="0"/>
            <a:t>   proměna kánonu </a:t>
          </a:r>
        </a:p>
      </dgm:t>
    </dgm:pt>
    <dgm:pt modelId="{7B680199-7AFA-4E0A-A3BB-7A446541EAAB}" type="parTrans" cxnId="{CFB8C50D-EFD3-449C-829A-8BAA8292FBB9}">
      <dgm:prSet/>
      <dgm:spPr/>
      <dgm:t>
        <a:bodyPr/>
        <a:lstStyle/>
        <a:p>
          <a:endParaRPr lang="cs-CZ"/>
        </a:p>
      </dgm:t>
    </dgm:pt>
    <dgm:pt modelId="{9E12BFAC-A8CE-4412-A963-D2943918D51A}" type="sibTrans" cxnId="{CFB8C50D-EFD3-449C-829A-8BAA8292FBB9}">
      <dgm:prSet/>
      <dgm:spPr/>
      <dgm:t>
        <a:bodyPr/>
        <a:lstStyle/>
        <a:p>
          <a:endParaRPr lang="cs-CZ"/>
        </a:p>
      </dgm:t>
    </dgm:pt>
    <dgm:pt modelId="{A1B68827-5F27-4C12-8BCE-29F64B85EC00}" type="pres">
      <dgm:prSet presAssocID="{60B67E72-F257-4FE2-AF5A-A7E6BB960AA1}" presName="Name0" presStyleCnt="0">
        <dgm:presLayoutVars>
          <dgm:dir/>
          <dgm:animLvl val="lvl"/>
          <dgm:resizeHandles/>
        </dgm:presLayoutVars>
      </dgm:prSet>
      <dgm:spPr/>
    </dgm:pt>
    <dgm:pt modelId="{5F5D66A2-239C-462A-BA08-829ACF1B6D99}" type="pres">
      <dgm:prSet presAssocID="{BF71B6DA-520F-4A7D-BC7D-A0F2246BB71B}" presName="linNode" presStyleCnt="0"/>
      <dgm:spPr/>
    </dgm:pt>
    <dgm:pt modelId="{E6DE93E4-4C9F-4186-BC75-A4AEA348478A}" type="pres">
      <dgm:prSet presAssocID="{BF71B6DA-520F-4A7D-BC7D-A0F2246BB71B}" presName="parentShp" presStyleLbl="node1" presStyleIdx="0" presStyleCnt="2" custLinFactNeighborX="-27" custLinFactNeighborY="-503">
        <dgm:presLayoutVars>
          <dgm:bulletEnabled val="1"/>
        </dgm:presLayoutVars>
      </dgm:prSet>
      <dgm:spPr/>
    </dgm:pt>
    <dgm:pt modelId="{53D0F626-7240-487D-8751-75435AABE7E4}" type="pres">
      <dgm:prSet presAssocID="{BF71B6DA-520F-4A7D-BC7D-A0F2246BB71B}" presName="childShp" presStyleLbl="bgAccFollowNode1" presStyleIdx="0" presStyleCnt="2">
        <dgm:presLayoutVars>
          <dgm:bulletEnabled val="1"/>
        </dgm:presLayoutVars>
      </dgm:prSet>
      <dgm:spPr/>
    </dgm:pt>
    <dgm:pt modelId="{29AF17DC-5FDC-4C9B-9A4B-A53C9E763BBA}" type="pres">
      <dgm:prSet presAssocID="{F6AEEA00-588E-4F95-8633-CCEAC71F4535}" presName="spacing" presStyleCnt="0"/>
      <dgm:spPr/>
    </dgm:pt>
    <dgm:pt modelId="{C4BB07D4-647B-46D3-97D8-8A13C0A7613B}" type="pres">
      <dgm:prSet presAssocID="{1126DEFF-9E35-40A3-86ED-C2F0F555C6A5}" presName="linNode" presStyleCnt="0"/>
      <dgm:spPr/>
    </dgm:pt>
    <dgm:pt modelId="{ADAD4D9B-4746-4491-8FA1-654B411C6CFE}" type="pres">
      <dgm:prSet presAssocID="{1126DEFF-9E35-40A3-86ED-C2F0F555C6A5}" presName="parentShp" presStyleLbl="node1" presStyleIdx="1" presStyleCnt="2">
        <dgm:presLayoutVars>
          <dgm:bulletEnabled val="1"/>
        </dgm:presLayoutVars>
      </dgm:prSet>
      <dgm:spPr/>
    </dgm:pt>
    <dgm:pt modelId="{3E2E6AF4-616D-4FF8-A9B0-93016D5C7B42}" type="pres">
      <dgm:prSet presAssocID="{1126DEFF-9E35-40A3-86ED-C2F0F555C6A5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FB8C50D-EFD3-449C-829A-8BAA8292FBB9}" srcId="{1126DEFF-9E35-40A3-86ED-C2F0F555C6A5}" destId="{7764C088-87CA-499C-81FA-876C43E8581B}" srcOrd="1" destOrd="0" parTransId="{7B680199-7AFA-4E0A-A3BB-7A446541EAAB}" sibTransId="{9E12BFAC-A8CE-4412-A963-D2943918D51A}"/>
    <dgm:cxn modelId="{0628921A-6333-4F5F-B2A2-015E33B1E7CA}" type="presOf" srcId="{4A45443C-7313-46FA-88E3-E99B03E9EF77}" destId="{3E2E6AF4-616D-4FF8-A9B0-93016D5C7B42}" srcOrd="0" destOrd="2" presId="urn:microsoft.com/office/officeart/2005/8/layout/vList6"/>
    <dgm:cxn modelId="{CF17BB64-067D-4378-B337-C8DBFB534B7C}" srcId="{60B67E72-F257-4FE2-AF5A-A7E6BB960AA1}" destId="{1126DEFF-9E35-40A3-86ED-C2F0F555C6A5}" srcOrd="1" destOrd="0" parTransId="{E1AB0EA9-1D9E-46DA-8BFC-E45131609581}" sibTransId="{408B395C-9E00-4F4E-BE01-5A743119DA6C}"/>
    <dgm:cxn modelId="{7E090465-6C2F-4FF1-B4B4-E9C7AEFE0F17}" srcId="{BF71B6DA-520F-4A7D-BC7D-A0F2246BB71B}" destId="{72C5FF7C-10A3-4A99-9B7A-E5458ACEE78B}" srcOrd="0" destOrd="0" parTransId="{78748296-A429-4C78-9304-F5F1820FD5A7}" sibTransId="{6AAF36F1-5695-4368-B3F4-FE82C3FAD625}"/>
    <dgm:cxn modelId="{465E9D75-1207-4D09-9A02-5B4097FC24FD}" srcId="{60B67E72-F257-4FE2-AF5A-A7E6BB960AA1}" destId="{BF71B6DA-520F-4A7D-BC7D-A0F2246BB71B}" srcOrd="0" destOrd="0" parTransId="{E8090EEC-1CDD-44D8-BFA0-E6F1D33FCB35}" sibTransId="{F6AEEA00-588E-4F95-8633-CCEAC71F4535}"/>
    <dgm:cxn modelId="{286A8D9C-65DE-44B9-94C5-74115D7EEA63}" type="presOf" srcId="{90468F56-1E7D-4EB4-8266-6250B23018F5}" destId="{3E2E6AF4-616D-4FF8-A9B0-93016D5C7B42}" srcOrd="0" destOrd="0" presId="urn:microsoft.com/office/officeart/2005/8/layout/vList6"/>
    <dgm:cxn modelId="{D6FDEAA9-B188-48E2-B5EA-805D96854D4A}" type="presOf" srcId="{BF71B6DA-520F-4A7D-BC7D-A0F2246BB71B}" destId="{E6DE93E4-4C9F-4186-BC75-A4AEA348478A}" srcOrd="0" destOrd="0" presId="urn:microsoft.com/office/officeart/2005/8/layout/vList6"/>
    <dgm:cxn modelId="{8FC104AC-5EA5-4560-8B15-0108488916C8}" srcId="{1126DEFF-9E35-40A3-86ED-C2F0F555C6A5}" destId="{4A45443C-7313-46FA-88E3-E99B03E9EF77}" srcOrd="2" destOrd="0" parTransId="{9A130CC4-7944-4EA9-BAD9-D7AB15B48153}" sibTransId="{76EC9327-90BF-401B-987F-6CF82C1245B7}"/>
    <dgm:cxn modelId="{BF7482C1-162B-4469-89DF-E49DF0ACF75F}" srcId="{1126DEFF-9E35-40A3-86ED-C2F0F555C6A5}" destId="{90468F56-1E7D-4EB4-8266-6250B23018F5}" srcOrd="0" destOrd="0" parTransId="{7B043AC0-753E-4820-8105-C73408CE1A2E}" sibTransId="{B1FA2C93-E3D5-429E-9BAF-E94611BA9C9B}"/>
    <dgm:cxn modelId="{ABA2F4D0-D7E9-4168-A64E-11286E1D2A11}" type="presOf" srcId="{60B67E72-F257-4FE2-AF5A-A7E6BB960AA1}" destId="{A1B68827-5F27-4C12-8BCE-29F64B85EC00}" srcOrd="0" destOrd="0" presId="urn:microsoft.com/office/officeart/2005/8/layout/vList6"/>
    <dgm:cxn modelId="{2F607ADA-0B78-499A-9FA0-9340DDCF0D39}" type="presOf" srcId="{1126DEFF-9E35-40A3-86ED-C2F0F555C6A5}" destId="{ADAD4D9B-4746-4491-8FA1-654B411C6CFE}" srcOrd="0" destOrd="0" presId="urn:microsoft.com/office/officeart/2005/8/layout/vList6"/>
    <dgm:cxn modelId="{79C36BFB-BD50-46A5-BB9A-6F1D1D48E46F}" type="presOf" srcId="{72C5FF7C-10A3-4A99-9B7A-E5458ACEE78B}" destId="{53D0F626-7240-487D-8751-75435AABE7E4}" srcOrd="0" destOrd="0" presId="urn:microsoft.com/office/officeart/2005/8/layout/vList6"/>
    <dgm:cxn modelId="{B911FAFD-5CAE-493B-B39B-51DE351CCEFB}" type="presOf" srcId="{7764C088-87CA-499C-81FA-876C43E8581B}" destId="{3E2E6AF4-616D-4FF8-A9B0-93016D5C7B42}" srcOrd="0" destOrd="1" presId="urn:microsoft.com/office/officeart/2005/8/layout/vList6"/>
    <dgm:cxn modelId="{DF81BD14-1F94-4258-B9AD-4C6E02160130}" type="presParOf" srcId="{A1B68827-5F27-4C12-8BCE-29F64B85EC00}" destId="{5F5D66A2-239C-462A-BA08-829ACF1B6D99}" srcOrd="0" destOrd="0" presId="urn:microsoft.com/office/officeart/2005/8/layout/vList6"/>
    <dgm:cxn modelId="{64A4C919-68AA-4E33-9FF4-CC820D98CAF3}" type="presParOf" srcId="{5F5D66A2-239C-462A-BA08-829ACF1B6D99}" destId="{E6DE93E4-4C9F-4186-BC75-A4AEA348478A}" srcOrd="0" destOrd="0" presId="urn:microsoft.com/office/officeart/2005/8/layout/vList6"/>
    <dgm:cxn modelId="{6569F0E3-97A8-47DA-9205-D7C109340DF7}" type="presParOf" srcId="{5F5D66A2-239C-462A-BA08-829ACF1B6D99}" destId="{53D0F626-7240-487D-8751-75435AABE7E4}" srcOrd="1" destOrd="0" presId="urn:microsoft.com/office/officeart/2005/8/layout/vList6"/>
    <dgm:cxn modelId="{EFD78ECD-653C-436D-B5A9-7BB09BFFA90B}" type="presParOf" srcId="{A1B68827-5F27-4C12-8BCE-29F64B85EC00}" destId="{29AF17DC-5FDC-4C9B-9A4B-A53C9E763BBA}" srcOrd="1" destOrd="0" presId="urn:microsoft.com/office/officeart/2005/8/layout/vList6"/>
    <dgm:cxn modelId="{113EFEBD-93D5-43CB-83A4-AC7697DCFB3D}" type="presParOf" srcId="{A1B68827-5F27-4C12-8BCE-29F64B85EC00}" destId="{C4BB07D4-647B-46D3-97D8-8A13C0A7613B}" srcOrd="2" destOrd="0" presId="urn:microsoft.com/office/officeart/2005/8/layout/vList6"/>
    <dgm:cxn modelId="{71C10A70-37E6-4C25-BAA2-364F8F6C80E5}" type="presParOf" srcId="{C4BB07D4-647B-46D3-97D8-8A13C0A7613B}" destId="{ADAD4D9B-4746-4491-8FA1-654B411C6CFE}" srcOrd="0" destOrd="0" presId="urn:microsoft.com/office/officeart/2005/8/layout/vList6"/>
    <dgm:cxn modelId="{833679F4-4516-46B9-AFEB-A55C839496E8}" type="presParOf" srcId="{C4BB07D4-647B-46D3-97D8-8A13C0A7613B}" destId="{3E2E6AF4-616D-4FF8-A9B0-93016D5C7B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D0F626-7240-487D-8751-75435AABE7E4}">
      <dsp:nvSpPr>
        <dsp:cNvPr id="0" name=""/>
        <dsp:cNvSpPr/>
      </dsp:nvSpPr>
      <dsp:spPr>
        <a:xfrm>
          <a:off x="2867215" y="254"/>
          <a:ext cx="4300823" cy="99270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cs-CZ" sz="2600" kern="1200" dirty="0"/>
            <a:t>   méně aktivní, sběratelství, sledování kánonu</a:t>
          </a:r>
        </a:p>
      </dsp:txBody>
      <dsp:txXfrm>
        <a:off x="2867215" y="124342"/>
        <a:ext cx="3928561" cy="744525"/>
      </dsp:txXfrm>
    </dsp:sp>
    <dsp:sp modelId="{E6DE93E4-4C9F-4186-BC75-A4AEA348478A}">
      <dsp:nvSpPr>
        <dsp:cNvPr id="0" name=""/>
        <dsp:cNvSpPr/>
      </dsp:nvSpPr>
      <dsp:spPr>
        <a:xfrm>
          <a:off x="0" y="0"/>
          <a:ext cx="2867215" cy="992700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/>
            <a:t>afirmativní </a:t>
          </a:r>
          <a:r>
            <a:rPr lang="cs-CZ" sz="2600" kern="1200" dirty="0" err="1"/>
            <a:t>fandom</a:t>
          </a:r>
          <a:endParaRPr lang="cs-CZ" sz="2600" kern="1200" dirty="0"/>
        </a:p>
      </dsp:txBody>
      <dsp:txXfrm>
        <a:off x="48460" y="48460"/>
        <a:ext cx="2770295" cy="895780"/>
      </dsp:txXfrm>
    </dsp:sp>
    <dsp:sp modelId="{3E2E6AF4-616D-4FF8-A9B0-93016D5C7B42}">
      <dsp:nvSpPr>
        <dsp:cNvPr id="0" name=""/>
        <dsp:cNvSpPr/>
      </dsp:nvSpPr>
      <dsp:spPr>
        <a:xfrm>
          <a:off x="2867215" y="1092225"/>
          <a:ext cx="4300823" cy="992700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-228600" algn="l" defTabSz="1155700">
            <a:lnSpc>
              <a:spcPts val="26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cs-CZ" sz="2600" kern="1200" dirty="0"/>
            <a:t>   více aktivní, vlastní tvorba,</a:t>
          </a:r>
        </a:p>
        <a:p>
          <a:pPr marL="228600" lvl="1" indent="-228600" algn="l" defTabSz="1155700">
            <a:lnSpc>
              <a:spcPts val="26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cs-CZ" sz="2600" kern="1200" dirty="0"/>
            <a:t>   proměna kánonu 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endParaRPr lang="cs-CZ" sz="2600" kern="1200" dirty="0"/>
        </a:p>
      </dsp:txBody>
      <dsp:txXfrm>
        <a:off x="2867215" y="1216313"/>
        <a:ext cx="3928561" cy="744525"/>
      </dsp:txXfrm>
    </dsp:sp>
    <dsp:sp modelId="{ADAD4D9B-4746-4491-8FA1-654B411C6CFE}">
      <dsp:nvSpPr>
        <dsp:cNvPr id="0" name=""/>
        <dsp:cNvSpPr/>
      </dsp:nvSpPr>
      <dsp:spPr>
        <a:xfrm>
          <a:off x="0" y="1092225"/>
          <a:ext cx="2867215" cy="992700"/>
        </a:xfrm>
        <a:prstGeom prst="roundRect">
          <a:avLst/>
        </a:prstGeom>
        <a:solidFill>
          <a:schemeClr val="accent6"/>
        </a:solidFill>
        <a:ln w="25400" cap="flat" cmpd="sng" algn="ctr">
          <a:noFill/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kern="1200" dirty="0">
              <a:solidFill>
                <a:schemeClr val="tx1"/>
              </a:solidFill>
            </a:rPr>
            <a:t>transformativní </a:t>
          </a:r>
          <a:r>
            <a:rPr lang="cs-CZ" sz="2600" kern="1200" dirty="0" err="1">
              <a:solidFill>
                <a:schemeClr val="tx1"/>
              </a:solidFill>
            </a:rPr>
            <a:t>fandom</a:t>
          </a:r>
          <a:endParaRPr lang="cs-CZ" sz="2600" kern="1200" dirty="0">
            <a:solidFill>
              <a:schemeClr val="tx1"/>
            </a:solidFill>
          </a:endParaRPr>
        </a:p>
      </dsp:txBody>
      <dsp:txXfrm>
        <a:off x="48460" y="1140685"/>
        <a:ext cx="2770295" cy="895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81464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16743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075402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64355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11272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8383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008371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790158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599407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10112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13472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29"/>
                    </a14:imgEffect>
                    <a14:imgEffect>
                      <a14:saturation sat="179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834A-728B-47B2-BA41-EE5AFE0D9A56}" type="datetimeFigureOut">
              <a:rPr lang="cs-CZ" smtClean="0"/>
              <a:t>19.12.2023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3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ástupný symbol pro text 16"/>
          <p:cNvSpPr>
            <a:spLocks noGrp="1"/>
          </p:cNvSpPr>
          <p:nvPr>
            <p:ph type="body" sz="half" idx="2"/>
          </p:nvPr>
        </p:nvSpPr>
        <p:spPr>
          <a:xfrm>
            <a:off x="323528" y="538735"/>
            <a:ext cx="3672408" cy="6068562"/>
          </a:xfrm>
        </p:spPr>
        <p:txBody>
          <a:bodyPr>
            <a:normAutofit/>
          </a:bodyPr>
          <a:lstStyle/>
          <a:p>
            <a:r>
              <a:rPr lang="cs-CZ" sz="4800" b="1" dirty="0">
                <a:latin typeface="+mj-lt"/>
              </a:rPr>
              <a:t>Pop publika:</a:t>
            </a:r>
          </a:p>
          <a:p>
            <a:r>
              <a:rPr lang="cs-CZ" sz="4800" b="1" dirty="0">
                <a:latin typeface="+mj-lt"/>
              </a:rPr>
              <a:t>fanouškové</a:t>
            </a:r>
          </a:p>
          <a:p>
            <a:pPr algn="ctr"/>
            <a:endParaRPr lang="cs-CZ" sz="1600" dirty="0">
              <a:latin typeface="+mj-lt"/>
            </a:endParaRPr>
          </a:p>
          <a:p>
            <a:pPr algn="ctr"/>
            <a:endParaRPr lang="cs-CZ" sz="1600" dirty="0">
              <a:latin typeface="+mj-lt"/>
            </a:endParaRPr>
          </a:p>
          <a:p>
            <a:pPr algn="ctr"/>
            <a:endParaRPr lang="cs-CZ" sz="1600" dirty="0">
              <a:latin typeface="+mj-lt"/>
            </a:endParaRPr>
          </a:p>
          <a:p>
            <a:pPr algn="ctr"/>
            <a:endParaRPr lang="cs-CZ" sz="1600" dirty="0">
              <a:latin typeface="+mj-lt"/>
            </a:endParaRPr>
          </a:p>
          <a:p>
            <a:pPr algn="ctr"/>
            <a:endParaRPr lang="cs-CZ" sz="1600" dirty="0">
              <a:latin typeface="+mj-lt"/>
            </a:endParaRPr>
          </a:p>
          <a:p>
            <a:pPr algn="ctr"/>
            <a:endParaRPr lang="cs-CZ" sz="1600" dirty="0">
              <a:latin typeface="+mj-lt"/>
            </a:endParaRPr>
          </a:p>
          <a:p>
            <a:pPr algn="ctr"/>
            <a:endParaRPr lang="cs-CZ" sz="1600" dirty="0">
              <a:latin typeface="+mj-lt"/>
            </a:endParaRPr>
          </a:p>
          <a:p>
            <a:pPr algn="ctr"/>
            <a:endParaRPr lang="cs-CZ" sz="1600" dirty="0">
              <a:latin typeface="+mj-lt"/>
            </a:endParaRPr>
          </a:p>
          <a:p>
            <a:r>
              <a:rPr lang="cs-CZ" sz="2200" dirty="0">
                <a:latin typeface="+mj-lt"/>
              </a:rPr>
              <a:t>PhDr. Irena Reifová, Ph.D.</a:t>
            </a:r>
          </a:p>
          <a:p>
            <a:r>
              <a:rPr lang="cs-CZ" sz="2200" dirty="0">
                <a:latin typeface="+mj-lt"/>
              </a:rPr>
              <a:t>irena.reifova</a:t>
            </a:r>
            <a:r>
              <a:rPr lang="cs-CZ" sz="2200" dirty="0">
                <a:latin typeface="+mj-lt"/>
                <a:cs typeface="Times New Roman"/>
              </a:rPr>
              <a:t>@fsv.cuni.cz</a:t>
            </a:r>
          </a:p>
          <a:p>
            <a:r>
              <a:rPr lang="cs-CZ" sz="2200">
                <a:latin typeface="+mj-lt"/>
                <a:cs typeface="Times New Roman"/>
              </a:rPr>
              <a:t>LS 2023/2024</a:t>
            </a:r>
            <a:endParaRPr lang="cs-CZ" sz="2200" dirty="0"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>
              <a:solidFill>
                <a:schemeClr val="bg1"/>
              </a:solidFill>
              <a:latin typeface="+mj-lt"/>
              <a:cs typeface="Times New Roman"/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D99228F-189C-4E88-AEE3-62AD7E438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178" y="377875"/>
            <a:ext cx="5069363" cy="273630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B45DF47-3175-4569-AE5A-6113E26224A6}"/>
              </a:ext>
            </a:extLst>
          </p:cNvPr>
          <p:cNvSpPr txBox="1"/>
          <p:nvPr/>
        </p:nvSpPr>
        <p:spPr>
          <a:xfrm>
            <a:off x="3851920" y="311417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Strand</a:t>
            </a:r>
            <a:r>
              <a:rPr lang="cs-CZ" i="1" dirty="0"/>
              <a:t>, 1892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C961FB-93BC-4862-9AC3-88190969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3794138"/>
            <a:ext cx="5069363" cy="26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88333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10464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FANFICTION</a:t>
            </a:r>
          </a:p>
          <a:p>
            <a:pPr algn="just"/>
            <a:endParaRPr lang="cs-CZ" sz="3000" dirty="0"/>
          </a:p>
          <a:p>
            <a:pPr lvl="0"/>
            <a:r>
              <a:rPr lang="cs-CZ" sz="2800" dirty="0"/>
              <a:t>literární tvorba fanoušků odvíjející se od kánonického textu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autor užívá postavy, prostředí nebo jiné části narace, na které má copyright jiný subjekt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rozvíjí, doplňuje, transformuje (copyright)</a:t>
            </a:r>
          </a:p>
          <a:p>
            <a:endParaRPr lang="cs-CZ" sz="2800" dirty="0"/>
          </a:p>
          <a:p>
            <a:r>
              <a:rPr lang="cs-CZ" sz="2800" dirty="0"/>
              <a:t>kánon x </a:t>
            </a:r>
            <a:r>
              <a:rPr lang="cs-CZ" sz="2800" dirty="0" err="1"/>
              <a:t>alrenativní</a:t>
            </a:r>
            <a:r>
              <a:rPr lang="cs-CZ" sz="2800" dirty="0"/>
              <a:t> svět </a:t>
            </a:r>
            <a:r>
              <a:rPr lang="cs-CZ" sz="2800" dirty="0" err="1"/>
              <a:t>fanfic</a:t>
            </a:r>
            <a:endParaRPr lang="cs-CZ" sz="2800" dirty="0"/>
          </a:p>
          <a:p>
            <a:endParaRPr lang="cs-CZ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popularizace v 1960s díky </a:t>
            </a:r>
            <a:r>
              <a:rPr lang="cs-CZ" sz="2800" dirty="0" err="1"/>
              <a:t>fandomu</a:t>
            </a:r>
            <a:r>
              <a:rPr lang="cs-CZ" sz="2800" dirty="0"/>
              <a:t> Star </a:t>
            </a:r>
            <a:r>
              <a:rPr lang="cs-CZ" sz="2800" dirty="0" err="1"/>
              <a:t>Trek</a:t>
            </a:r>
            <a:r>
              <a:rPr lang="cs-CZ" sz="2800" dirty="0"/>
              <a:t>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nejvlivnější současný </a:t>
            </a:r>
            <a:r>
              <a:rPr lang="cs-CZ" sz="2800" dirty="0" err="1"/>
              <a:t>fanfic</a:t>
            </a:r>
            <a:r>
              <a:rPr lang="cs-CZ" sz="2800" dirty="0"/>
              <a:t>: 50 </a:t>
            </a:r>
            <a:r>
              <a:rPr lang="cs-CZ" sz="2800" dirty="0" err="1"/>
              <a:t>Shades</a:t>
            </a:r>
            <a:r>
              <a:rPr lang="cs-CZ" sz="2800" dirty="0"/>
              <a:t> </a:t>
            </a:r>
            <a:r>
              <a:rPr lang="cs-CZ" sz="2800" dirty="0" err="1"/>
              <a:t>of</a:t>
            </a:r>
            <a:r>
              <a:rPr lang="cs-CZ" sz="2800" dirty="0"/>
              <a:t> </a:t>
            </a:r>
            <a:r>
              <a:rPr lang="cs-CZ" sz="2800" dirty="0" err="1"/>
              <a:t>Grey</a:t>
            </a:r>
            <a:r>
              <a:rPr lang="cs-CZ" sz="2800" dirty="0"/>
              <a:t>, původně </a:t>
            </a:r>
            <a:r>
              <a:rPr lang="cs-CZ" sz="2800" dirty="0" err="1"/>
              <a:t>fanfic</a:t>
            </a:r>
            <a:r>
              <a:rPr lang="cs-CZ" sz="2800" dirty="0"/>
              <a:t> k </a:t>
            </a:r>
            <a:r>
              <a:rPr lang="cs-CZ" sz="2800" dirty="0" err="1"/>
              <a:t>Twilight</a:t>
            </a:r>
            <a:r>
              <a:rPr lang="cs-CZ" sz="2800" dirty="0"/>
              <a:t> na </a:t>
            </a:r>
            <a:r>
              <a:rPr lang="cs-CZ" sz="2800" dirty="0" err="1"/>
              <a:t>fanfiction</a:t>
            </a:r>
            <a:r>
              <a:rPr lang="cs-CZ" sz="2800" dirty="0"/>
              <a:t>. Net</a:t>
            </a:r>
          </a:p>
          <a:p>
            <a:endParaRPr lang="cs-CZ" sz="2800" dirty="0"/>
          </a:p>
          <a:p>
            <a:r>
              <a:rPr lang="cs-CZ" sz="2800" b="1" dirty="0"/>
              <a:t>autorství</a:t>
            </a:r>
            <a:r>
              <a:rPr lang="cs-CZ" sz="2800" dirty="0"/>
              <a:t>: převážně ženy – progresivní vliv </a:t>
            </a:r>
            <a:r>
              <a:rPr lang="cs-CZ" sz="2800" dirty="0" err="1"/>
              <a:t>fandomu</a:t>
            </a:r>
            <a:r>
              <a:rPr lang="cs-CZ" sz="2800" dirty="0"/>
              <a:t> – narušení patriarchální ideologie (aktivní: M x pasivní: F)</a:t>
            </a:r>
          </a:p>
          <a:p>
            <a:endParaRPr lang="cs-CZ" sz="2800" dirty="0"/>
          </a:p>
          <a:p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dirty="0"/>
          </a:p>
          <a:p>
            <a:pPr algn="just"/>
            <a:endParaRPr lang="cs-CZ" sz="2800" dirty="0"/>
          </a:p>
          <a:p>
            <a:endParaRPr lang="cs-CZ" sz="32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256791597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FANFICTION</a:t>
            </a:r>
          </a:p>
          <a:p>
            <a:pPr algn="ctr"/>
            <a:endParaRPr lang="cs-CZ" sz="3200" b="1" cap="all" dirty="0"/>
          </a:p>
          <a:p>
            <a:pPr lvl="0"/>
            <a:r>
              <a:rPr lang="cs-CZ" sz="2800" dirty="0"/>
              <a:t>žánry podle typu transformace </a:t>
            </a:r>
            <a:r>
              <a:rPr lang="cs-CZ" sz="2800" dirty="0" err="1"/>
              <a:t>kánonickéhé</a:t>
            </a:r>
            <a:r>
              <a:rPr lang="cs-CZ" sz="2800" dirty="0"/>
              <a:t> textu</a:t>
            </a:r>
          </a:p>
          <a:p>
            <a:pPr lvl="0"/>
            <a:endParaRPr lang="cs-CZ" dirty="0"/>
          </a:p>
          <a:p>
            <a:pPr algn="just"/>
            <a:r>
              <a:rPr lang="cs-CZ" sz="2800" b="1" dirty="0" err="1"/>
              <a:t>slash</a:t>
            </a:r>
            <a:r>
              <a:rPr lang="cs-CZ" sz="2800" b="1" dirty="0"/>
              <a:t> fiction</a:t>
            </a:r>
            <a:r>
              <a:rPr lang="cs-CZ" sz="2800" dirty="0"/>
              <a:t>: v kánonu existující postavy stejného pohlaví jsou nově uvedeny do </a:t>
            </a:r>
            <a:r>
              <a:rPr lang="cs-CZ" sz="2800" dirty="0" err="1"/>
              <a:t>homoerotického</a:t>
            </a:r>
            <a:r>
              <a:rPr lang="cs-CZ" sz="2800" dirty="0"/>
              <a:t> vztahu</a:t>
            </a:r>
          </a:p>
          <a:p>
            <a:pPr algn="just"/>
            <a:r>
              <a:rPr lang="cs-CZ" sz="2800" dirty="0"/>
              <a:t>Star </a:t>
            </a:r>
            <a:r>
              <a:rPr lang="cs-CZ" sz="2800" dirty="0" err="1"/>
              <a:t>Trek</a:t>
            </a:r>
            <a:r>
              <a:rPr lang="cs-CZ" sz="2800" dirty="0"/>
              <a:t>: dvojsmyslné vztahy mezi </a:t>
            </a:r>
            <a:r>
              <a:rPr lang="cs-CZ" sz="2800" dirty="0" err="1"/>
              <a:t>Spockem</a:t>
            </a:r>
            <a:r>
              <a:rPr lang="cs-CZ" sz="2800" dirty="0"/>
              <a:t> a </a:t>
            </a:r>
            <a:r>
              <a:rPr lang="cs-CZ" sz="2800" dirty="0" err="1"/>
              <a:t>Kirkem</a:t>
            </a:r>
            <a:r>
              <a:rPr lang="cs-CZ" sz="2800" dirty="0"/>
              <a:t> značeny K/S (</a:t>
            </a:r>
            <a:r>
              <a:rPr lang="cs-CZ" sz="2800" dirty="0" err="1"/>
              <a:t>slash</a:t>
            </a:r>
            <a:r>
              <a:rPr lang="cs-CZ" sz="2800" dirty="0"/>
              <a:t>)</a:t>
            </a:r>
          </a:p>
          <a:p>
            <a:pPr algn="just"/>
            <a:r>
              <a:rPr lang="cs-CZ" sz="2800" dirty="0"/>
              <a:t>lesbické vztahy: </a:t>
            </a:r>
            <a:r>
              <a:rPr lang="cs-CZ" sz="2800" dirty="0" err="1"/>
              <a:t>femslash</a:t>
            </a:r>
            <a:endParaRPr lang="cs-CZ" sz="2800" dirty="0"/>
          </a:p>
          <a:p>
            <a:pPr algn="just"/>
            <a:endParaRPr lang="cs-CZ" sz="2800" dirty="0"/>
          </a:p>
          <a:p>
            <a:pPr algn="just"/>
            <a:r>
              <a:rPr lang="cs-CZ" sz="2800" b="1" dirty="0" err="1"/>
              <a:t>cross-over</a:t>
            </a:r>
            <a:r>
              <a:rPr lang="cs-CZ" sz="2800" dirty="0"/>
              <a:t>: nový příběh, který kombinuje postavy/prostředí z více </a:t>
            </a:r>
            <a:r>
              <a:rPr lang="cs-CZ" sz="2800" dirty="0" err="1"/>
              <a:t>fandomů</a:t>
            </a:r>
            <a:r>
              <a:rPr lang="cs-CZ" sz="2800" dirty="0"/>
              <a:t> - </a:t>
            </a:r>
            <a:r>
              <a:rPr lang="cs-CZ" sz="2800" dirty="0" err="1"/>
              <a:t>slash</a:t>
            </a:r>
            <a:r>
              <a:rPr lang="cs-CZ" sz="2800" dirty="0"/>
              <a:t> verze: tak, aby vzniknul </a:t>
            </a:r>
            <a:r>
              <a:rPr lang="cs-CZ" sz="2800" dirty="0" err="1"/>
              <a:t>homoerotický</a:t>
            </a:r>
            <a:r>
              <a:rPr lang="cs-CZ" sz="2800" dirty="0"/>
              <a:t> vztah</a:t>
            </a:r>
          </a:p>
          <a:p>
            <a:pPr algn="just"/>
            <a:endParaRPr lang="cs-CZ" sz="2800" dirty="0"/>
          </a:p>
          <a:p>
            <a:pPr algn="just"/>
            <a:r>
              <a:rPr lang="cs-CZ" sz="2800" b="1" dirty="0" err="1"/>
              <a:t>self</a:t>
            </a:r>
            <a:r>
              <a:rPr lang="cs-CZ" sz="2800" b="1" dirty="0"/>
              <a:t>-insert: </a:t>
            </a:r>
            <a:r>
              <a:rPr lang="cs-CZ" sz="2800" dirty="0"/>
              <a:t>do nové verze zapracuje vlastní postavu</a:t>
            </a:r>
          </a:p>
          <a:p>
            <a:pPr algn="just"/>
            <a:endParaRPr lang="cs-CZ" sz="2800" dirty="0"/>
          </a:p>
          <a:p>
            <a:endParaRPr lang="cs-CZ" sz="32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256519228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CHARAKTERISTIKA FANOUŠKOVSTVÍ</a:t>
            </a:r>
          </a:p>
          <a:p>
            <a:pPr algn="just"/>
            <a:endParaRPr lang="cs-CZ" sz="3000" dirty="0"/>
          </a:p>
          <a:p>
            <a:endParaRPr lang="cs-CZ" sz="3200" dirty="0"/>
          </a:p>
          <a:p>
            <a:r>
              <a:rPr lang="cs-CZ" sz="3200" dirty="0"/>
              <a:t>angl. </a:t>
            </a:r>
            <a:r>
              <a:rPr lang="cs-CZ" sz="3200" dirty="0" err="1"/>
              <a:t>fandom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příznivci kulturního obsahu (části obsahu):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dirty="0"/>
              <a:t>1) důvěrná znalost předmětu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dirty="0"/>
              <a:t>2) emoční vztah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dirty="0"/>
              <a:t>3) pocit sounáležitosti s ostatními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3200" dirty="0"/>
              <a:t>4) specifické činnosti</a:t>
            </a:r>
          </a:p>
          <a:p>
            <a:endParaRPr lang="cs-CZ" sz="32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4251750149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VÝVOJ FANDOMU </a:t>
            </a:r>
          </a:p>
          <a:p>
            <a:pPr algn="just"/>
            <a:endParaRPr lang="cs-CZ" sz="3000" dirty="0"/>
          </a:p>
          <a:p>
            <a:r>
              <a:rPr lang="cs-CZ" sz="2800" dirty="0"/>
              <a:t>návaznost na rozvoj modernity a kulturního průmyslu</a:t>
            </a:r>
          </a:p>
          <a:p>
            <a:r>
              <a:rPr lang="cs-CZ" sz="2800" dirty="0"/>
              <a:t>sláva: od starověku (panovníci, politici), trvalé/neměnné uznání významu</a:t>
            </a:r>
          </a:p>
          <a:p>
            <a:r>
              <a:rPr lang="cs-CZ" sz="2800" dirty="0"/>
              <a:t>fanouškovství: vychází z dynamiky předmětu zájmu </a:t>
            </a:r>
          </a:p>
          <a:p>
            <a:endParaRPr lang="cs-CZ" sz="2800" dirty="0"/>
          </a:p>
          <a:p>
            <a:r>
              <a:rPr lang="cs-CZ" sz="2800" dirty="0"/>
              <a:t>počátky </a:t>
            </a:r>
            <a:r>
              <a:rPr lang="cs-CZ" sz="2800" dirty="0" err="1"/>
              <a:t>fandomu</a:t>
            </a:r>
            <a:r>
              <a:rPr lang="cs-CZ" sz="2800" dirty="0"/>
              <a:t>: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fanouškové literární postavy </a:t>
            </a:r>
          </a:p>
          <a:p>
            <a:r>
              <a:rPr lang="cs-CZ" sz="2800" dirty="0"/>
              <a:t>      Sherlocka Holmese (konec 19. </a:t>
            </a:r>
          </a:p>
          <a:p>
            <a:r>
              <a:rPr lang="cs-CZ" sz="2800" dirty="0"/>
              <a:t>      stol.)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sportovní příznivci (baseball)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ženská publika divadel a filmu </a:t>
            </a:r>
          </a:p>
          <a:p>
            <a:r>
              <a:rPr lang="cs-CZ" sz="2800" dirty="0"/>
              <a:t>      (fenomén Valentino)</a:t>
            </a:r>
          </a:p>
          <a:p>
            <a:endParaRPr lang="cs-CZ" sz="2800" dirty="0"/>
          </a:p>
          <a:p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dirty="0"/>
          </a:p>
          <a:p>
            <a:pPr algn="just"/>
            <a:endParaRPr lang="cs-CZ" sz="2800" dirty="0"/>
          </a:p>
          <a:p>
            <a:endParaRPr lang="cs-CZ" sz="3200" b="1" dirty="0"/>
          </a:p>
          <a:p>
            <a:endParaRPr lang="cs-CZ" sz="3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273B554-645A-4365-B6AD-169DAA70A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2922406"/>
            <a:ext cx="2736304" cy="382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7267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960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STEREOTYPIZACE FANOUŠKŮ</a:t>
            </a:r>
          </a:p>
          <a:p>
            <a:pPr algn="just"/>
            <a:endParaRPr lang="cs-CZ" sz="3000" dirty="0"/>
          </a:p>
          <a:p>
            <a:pPr lvl="0"/>
            <a:r>
              <a:rPr lang="cs-CZ" sz="2800" dirty="0"/>
              <a:t>z výrazu „</a:t>
            </a:r>
            <a:r>
              <a:rPr lang="cs-CZ" sz="2800" dirty="0" err="1"/>
              <a:t>fanatic</a:t>
            </a:r>
            <a:r>
              <a:rPr lang="cs-CZ" sz="2800" dirty="0"/>
              <a:t>“ (lat. </a:t>
            </a:r>
            <a:r>
              <a:rPr lang="cs-CZ" sz="2800" dirty="0" err="1"/>
              <a:t>fanaticus</a:t>
            </a:r>
            <a:r>
              <a:rPr lang="cs-CZ" sz="2800" dirty="0"/>
              <a:t> – božsky inspirovaný)</a:t>
            </a:r>
          </a:p>
          <a:p>
            <a:pPr lvl="0"/>
            <a:r>
              <a:rPr lang="cs-CZ" sz="2800" dirty="0"/>
              <a:t>v 17. stol výraz pro bigotní stoupence náboženství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idolatrie, nekritické podléhání kultu</a:t>
            </a:r>
          </a:p>
          <a:p>
            <a:pPr lvl="0"/>
            <a:r>
              <a:rPr lang="cs-CZ" sz="2800" dirty="0"/>
              <a:t>nevyzrálost, infantilnost</a:t>
            </a:r>
          </a:p>
          <a:p>
            <a:pPr lvl="0"/>
            <a:r>
              <a:rPr lang="cs-CZ" sz="2800" dirty="0"/>
              <a:t>zdroj nebezpečí: stalking, </a:t>
            </a:r>
          </a:p>
          <a:p>
            <a:pPr lvl="0"/>
            <a:r>
              <a:rPr lang="cs-CZ" sz="2800" dirty="0"/>
              <a:t>pronásledování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 err="1"/>
              <a:t>Joli</a:t>
            </a:r>
            <a:r>
              <a:rPr lang="cs-CZ" sz="2800" dirty="0"/>
              <a:t> Jensen: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b="1" dirty="0"/>
              <a:t>proti modernitě</a:t>
            </a:r>
            <a:r>
              <a:rPr lang="cs-CZ" sz="2800" dirty="0"/>
              <a:t>: </a:t>
            </a:r>
          </a:p>
          <a:p>
            <a:pPr lvl="0"/>
            <a:r>
              <a:rPr lang="cs-CZ" sz="2800" dirty="0"/>
              <a:t>emoce místo racionality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b="1" dirty="0"/>
              <a:t>psychologicky defektní</a:t>
            </a:r>
            <a:r>
              <a:rPr lang="cs-CZ" sz="2800" dirty="0"/>
              <a:t>: </a:t>
            </a:r>
          </a:p>
          <a:p>
            <a:pPr lvl="0"/>
            <a:r>
              <a:rPr lang="cs-CZ" sz="2800" dirty="0"/>
              <a:t>kompenzace nedostatku</a:t>
            </a:r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dirty="0"/>
          </a:p>
          <a:p>
            <a:pPr algn="just"/>
            <a:endParaRPr lang="cs-CZ" sz="2800" dirty="0"/>
          </a:p>
          <a:p>
            <a:endParaRPr lang="cs-CZ" sz="3200" b="1" dirty="0"/>
          </a:p>
          <a:p>
            <a:endParaRPr lang="cs-CZ" sz="3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7622B2E-7B53-4635-B081-835CB1856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996952"/>
            <a:ext cx="3462106" cy="360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54089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PARASOCIÁLNÍ VZTAH/interakce</a:t>
            </a:r>
          </a:p>
          <a:p>
            <a:pPr algn="just"/>
            <a:endParaRPr lang="cs-CZ" sz="3000" dirty="0"/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vztah k postavám z médií, jako by se jednalo o skutečný, </a:t>
            </a:r>
            <a:r>
              <a:rPr lang="cs-CZ" sz="2800" dirty="0" err="1"/>
              <a:t>zájemný</a:t>
            </a:r>
            <a:r>
              <a:rPr lang="cs-CZ" sz="2800" dirty="0"/>
              <a:t> vztah se skutečnými osobami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neschopnost rozlišovat realitu a iluzi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zahrnuje interakci a identifikaci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důsledek deficitu reálných vztahů</a:t>
            </a:r>
          </a:p>
          <a:p>
            <a:pPr lvl="0"/>
            <a:endParaRPr lang="cs-CZ" sz="2800" dirty="0"/>
          </a:p>
          <a:p>
            <a:pPr lvl="0"/>
            <a:r>
              <a:rPr lang="cs-CZ" sz="2800" dirty="0"/>
              <a:t>komunikace na sociálních sítích: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zesílená komunikace hvězd (PR specialistů s fanoušky)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zajištění publika, součást marketingu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může zvyšovat iluzi osobního zájmu a vzniku </a:t>
            </a:r>
            <a:r>
              <a:rPr lang="cs-CZ" sz="2800" dirty="0" err="1"/>
              <a:t>parasociálního</a:t>
            </a:r>
            <a:r>
              <a:rPr lang="cs-CZ" sz="2800" dirty="0"/>
              <a:t> vztahu</a:t>
            </a:r>
          </a:p>
          <a:p>
            <a:pPr lvl="0"/>
            <a:endParaRPr lang="cs-CZ" sz="2800" dirty="0"/>
          </a:p>
          <a:p>
            <a:pPr algn="just"/>
            <a:endParaRPr lang="cs-CZ" sz="2800" dirty="0"/>
          </a:p>
          <a:p>
            <a:endParaRPr lang="cs-CZ" sz="32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215956628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FANDOM: NEXT GENERATION</a:t>
            </a:r>
          </a:p>
          <a:p>
            <a:pPr algn="just"/>
            <a:endParaRPr lang="cs-CZ" sz="3000" dirty="0"/>
          </a:p>
          <a:p>
            <a:pPr lvl="0"/>
            <a:r>
              <a:rPr lang="cs-CZ" sz="2800" dirty="0"/>
              <a:t>pojetí </a:t>
            </a:r>
            <a:r>
              <a:rPr lang="cs-CZ" sz="2800" dirty="0" err="1"/>
              <a:t>fandomu</a:t>
            </a:r>
            <a:r>
              <a:rPr lang="cs-CZ" sz="2800" dirty="0"/>
              <a:t> oponující mainstreamové </a:t>
            </a:r>
            <a:r>
              <a:rPr lang="cs-CZ" sz="2800" dirty="0" err="1"/>
              <a:t>stereotypizující</a:t>
            </a:r>
            <a:r>
              <a:rPr lang="cs-CZ" sz="2800" dirty="0"/>
              <a:t> kritice </a:t>
            </a:r>
          </a:p>
          <a:p>
            <a:pPr lvl="0"/>
            <a:r>
              <a:rPr lang="cs-CZ" sz="2800" dirty="0"/>
              <a:t>Henry </a:t>
            </a:r>
            <a:r>
              <a:rPr lang="cs-CZ" sz="2800" dirty="0" err="1"/>
              <a:t>Jenkins</a:t>
            </a:r>
            <a:r>
              <a:rPr lang="cs-CZ" sz="2800" dirty="0"/>
              <a:t>: pionýr přístupu (</a:t>
            </a:r>
            <a:r>
              <a:rPr lang="cs-CZ" sz="2800" dirty="0" err="1"/>
              <a:t>poachers</a:t>
            </a:r>
            <a:r>
              <a:rPr lang="cs-CZ" sz="2800" dirty="0"/>
              <a:t>)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 err="1"/>
              <a:t>fans</a:t>
            </a:r>
            <a:r>
              <a:rPr lang="cs-CZ" sz="2800" dirty="0"/>
              <a:t> jsou participativní kultura, aktivní zájem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protikladem spotřební divácké kultury</a:t>
            </a:r>
          </a:p>
          <a:p>
            <a:pPr marL="457200" lvl="0" indent="-457200">
              <a:buFont typeface="Courier New" panose="02070309020205020404" pitchFamily="49" charset="0"/>
              <a:buChar char="o"/>
            </a:pPr>
            <a:r>
              <a:rPr lang="cs-CZ" sz="2800" dirty="0"/>
              <a:t>koncept „pytlačení“: přivlastňování si popkulturního textu formou kreativních interpretací/rozumění</a:t>
            </a:r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dirty="0"/>
          </a:p>
          <a:p>
            <a:pPr algn="just"/>
            <a:endParaRPr lang="cs-CZ" sz="2800" dirty="0"/>
          </a:p>
          <a:p>
            <a:endParaRPr lang="cs-CZ" sz="3200" b="1" dirty="0"/>
          </a:p>
          <a:p>
            <a:endParaRPr lang="cs-CZ" sz="3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1CCA28C-C0E2-4E8E-89B3-F9AD7BBC1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957322"/>
              </p:ext>
            </p:extLst>
          </p:nvPr>
        </p:nvGraphicFramePr>
        <p:xfrm>
          <a:off x="899592" y="4365104"/>
          <a:ext cx="7168039" cy="2085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400040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FANOUŠKOVSKÉ PRAKTIKY</a:t>
            </a:r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5F2E0758-4144-44B9-9EA3-4DF93EF7588A}"/>
              </a:ext>
            </a:extLst>
          </p:cNvPr>
          <p:cNvSpPr/>
          <p:nvPr/>
        </p:nvSpPr>
        <p:spPr>
          <a:xfrm>
            <a:off x="107504" y="732611"/>
            <a:ext cx="8784975" cy="5256584"/>
          </a:xfrm>
          <a:prstGeom prst="wedgeEllipseCallout">
            <a:avLst>
              <a:gd name="adj1" fmla="val 36194"/>
              <a:gd name="adj2" fmla="val 5311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ED9B7EA-4156-4F02-98A4-8FDBAE2C2A7E}"/>
              </a:ext>
            </a:extLst>
          </p:cNvPr>
          <p:cNvSpPr txBox="1"/>
          <p:nvPr/>
        </p:nvSpPr>
        <p:spPr>
          <a:xfrm>
            <a:off x="5004048" y="6318195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</a:rPr>
              <a:t>FAN LABOUR / GIFT ECONOMY</a:t>
            </a:r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A7E6F5A3-BBF0-463E-8B7C-02BED590D77A}"/>
              </a:ext>
            </a:extLst>
          </p:cNvPr>
          <p:cNvSpPr/>
          <p:nvPr/>
        </p:nvSpPr>
        <p:spPr>
          <a:xfrm>
            <a:off x="1760849" y="1737563"/>
            <a:ext cx="1656184" cy="720080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err="1"/>
              <a:t>knowledge</a:t>
            </a:r>
            <a:endParaRPr lang="cs-CZ" sz="1400" dirty="0"/>
          </a:p>
          <a:p>
            <a:pPr algn="ctr"/>
            <a:r>
              <a:rPr lang="cs-CZ" sz="1400" dirty="0" err="1"/>
              <a:t>community</a:t>
            </a:r>
            <a:endParaRPr lang="cs-CZ" sz="1400" dirty="0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BFFDC8F4-D371-4C7B-A42E-3C5C282C3AA4}"/>
              </a:ext>
            </a:extLst>
          </p:cNvPr>
          <p:cNvSpPr/>
          <p:nvPr/>
        </p:nvSpPr>
        <p:spPr>
          <a:xfrm>
            <a:off x="3856298" y="1141064"/>
            <a:ext cx="165618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cony</a:t>
            </a:r>
            <a:endParaRPr lang="cs-CZ" dirty="0"/>
          </a:p>
        </p:txBody>
      </p:sp>
      <p:sp>
        <p:nvSpPr>
          <p:cNvPr id="10" name="Ovál 9">
            <a:extLst>
              <a:ext uri="{FF2B5EF4-FFF2-40B4-BE49-F238E27FC236}">
                <a16:creationId xmlns:a16="http://schemas.microsoft.com/office/drawing/2014/main" id="{87B500BD-6920-4AB1-A67E-85F02ED9E3B8}"/>
              </a:ext>
            </a:extLst>
          </p:cNvPr>
          <p:cNvSpPr/>
          <p:nvPr/>
        </p:nvSpPr>
        <p:spPr>
          <a:xfrm>
            <a:off x="6084168" y="1689051"/>
            <a:ext cx="1656184" cy="7200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RPG hry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3583D694-754E-4877-9A82-4CAC42B18E2D}"/>
              </a:ext>
            </a:extLst>
          </p:cNvPr>
          <p:cNvSpPr/>
          <p:nvPr/>
        </p:nvSpPr>
        <p:spPr>
          <a:xfrm>
            <a:off x="611560" y="2996952"/>
            <a:ext cx="1656184" cy="72008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fanzines</a:t>
            </a:r>
            <a:endParaRPr lang="cs-CZ" dirty="0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B0455E89-C893-421B-A8B1-820C1E549449}"/>
              </a:ext>
            </a:extLst>
          </p:cNvPr>
          <p:cNvSpPr/>
          <p:nvPr/>
        </p:nvSpPr>
        <p:spPr>
          <a:xfrm>
            <a:off x="4499991" y="2473647"/>
            <a:ext cx="1656184" cy="7200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filk</a:t>
            </a:r>
            <a:r>
              <a:rPr lang="cs-CZ" dirty="0"/>
              <a:t> </a:t>
            </a:r>
            <a:r>
              <a:rPr lang="cs-CZ" dirty="0" err="1"/>
              <a:t>songs</a:t>
            </a:r>
            <a:endParaRPr lang="cs-CZ" dirty="0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70E4502D-9646-424E-AB96-3F41A4AE6DEA}"/>
              </a:ext>
            </a:extLst>
          </p:cNvPr>
          <p:cNvSpPr/>
          <p:nvPr/>
        </p:nvSpPr>
        <p:spPr>
          <a:xfrm>
            <a:off x="7092280" y="2799420"/>
            <a:ext cx="1656184" cy="72008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cosplay</a:t>
            </a:r>
            <a:endParaRPr lang="cs-CZ" dirty="0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21C5ADCB-989D-4051-A48B-2ED7EE3FCF40}"/>
              </a:ext>
            </a:extLst>
          </p:cNvPr>
          <p:cNvSpPr/>
          <p:nvPr/>
        </p:nvSpPr>
        <p:spPr>
          <a:xfrm>
            <a:off x="1769844" y="4437112"/>
            <a:ext cx="1656184" cy="72008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fanart</a:t>
            </a:r>
            <a:endParaRPr lang="cs-CZ" dirty="0"/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A0EC0F6C-581F-4412-BB05-3DB8FFED08EE}"/>
              </a:ext>
            </a:extLst>
          </p:cNvPr>
          <p:cNvSpPr/>
          <p:nvPr/>
        </p:nvSpPr>
        <p:spPr>
          <a:xfrm>
            <a:off x="5940152" y="4478238"/>
            <a:ext cx="1656184" cy="72008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fanvid</a:t>
            </a:r>
            <a:endParaRPr lang="cs-CZ" dirty="0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CBD2145A-E7CD-443E-B0AD-49C8BA2BB82E}"/>
              </a:ext>
            </a:extLst>
          </p:cNvPr>
          <p:cNvSpPr/>
          <p:nvPr/>
        </p:nvSpPr>
        <p:spPr>
          <a:xfrm>
            <a:off x="3347864" y="3557886"/>
            <a:ext cx="1656184" cy="7200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err="1"/>
              <a:t>fansubs</a:t>
            </a:r>
            <a:endParaRPr lang="cs-CZ" dirty="0"/>
          </a:p>
        </p:txBody>
      </p:sp>
      <p:sp>
        <p:nvSpPr>
          <p:cNvPr id="17" name="Ovál 16">
            <a:extLst>
              <a:ext uri="{FF2B5EF4-FFF2-40B4-BE49-F238E27FC236}">
                <a16:creationId xmlns:a16="http://schemas.microsoft.com/office/drawing/2014/main" id="{D068232F-9624-4FFD-8128-3DBAAB7BAC72}"/>
              </a:ext>
            </a:extLst>
          </p:cNvPr>
          <p:cNvSpPr/>
          <p:nvPr/>
        </p:nvSpPr>
        <p:spPr>
          <a:xfrm>
            <a:off x="4031942" y="5229200"/>
            <a:ext cx="1656184" cy="72008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fanfiction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870820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FANOUŠKOVSKÉ PRAKTIKY</a:t>
            </a:r>
            <a:endParaRPr lang="cs-CZ" sz="32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5D1022C-A6A4-4C93-9D40-D4AA8496F1EB}"/>
              </a:ext>
            </a:extLst>
          </p:cNvPr>
          <p:cNvSpPr txBox="1"/>
          <p:nvPr/>
        </p:nvSpPr>
        <p:spPr>
          <a:xfrm>
            <a:off x="329934" y="908720"/>
            <a:ext cx="39540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vědomostní komunity:</a:t>
            </a:r>
            <a:r>
              <a:rPr lang="cs-CZ" sz="2800" dirty="0"/>
              <a:t> sběr informací (trivia, minulý/budoucí děj), znalosti převažující znalosti producentů, psaní </a:t>
            </a:r>
            <a:r>
              <a:rPr lang="cs-CZ" sz="2800" dirty="0" err="1"/>
              <a:t>fan</a:t>
            </a:r>
            <a:r>
              <a:rPr lang="cs-CZ" sz="2800" dirty="0"/>
              <a:t> </a:t>
            </a:r>
            <a:r>
              <a:rPr lang="cs-CZ" sz="2800" dirty="0" err="1"/>
              <a:t>wikis</a:t>
            </a:r>
            <a:r>
              <a:rPr lang="cs-CZ" sz="2800" dirty="0"/>
              <a:t> - hledání nesrovnalostí - předvídání/zjišťování děje – spoilery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AC6D617-9C16-4BE6-90AB-DFDB838B1B7F}"/>
              </a:ext>
            </a:extLst>
          </p:cNvPr>
          <p:cNvSpPr txBox="1"/>
          <p:nvPr/>
        </p:nvSpPr>
        <p:spPr>
          <a:xfrm>
            <a:off x="4693029" y="836712"/>
            <a:ext cx="412103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cony</a:t>
            </a:r>
            <a:r>
              <a:rPr lang="cs-CZ" sz="2800" b="1" dirty="0"/>
              <a:t> (</a:t>
            </a:r>
            <a:r>
              <a:rPr lang="cs-CZ" sz="2800" b="1" dirty="0" err="1"/>
              <a:t>conventions</a:t>
            </a:r>
            <a:r>
              <a:rPr lang="cs-CZ" sz="2800" b="1" dirty="0"/>
              <a:t>)</a:t>
            </a:r>
            <a:r>
              <a:rPr lang="cs-CZ" sz="2800" dirty="0"/>
              <a:t>: srazy fanouškovských subkultur - setkání s tvůrci, výměna memorabilií, kostýmní hry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 err="1"/>
              <a:t>Wordlcon</a:t>
            </a:r>
            <a:r>
              <a:rPr lang="cs-CZ" sz="2800" dirty="0"/>
              <a:t> - od 1939, putovní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 err="1"/>
              <a:t>Comic</a:t>
            </a:r>
            <a:r>
              <a:rPr lang="cs-CZ" sz="2800" dirty="0"/>
              <a:t> Noc San Diego - 1970s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cs-CZ" sz="2800" dirty="0"/>
              <a:t>Festival fantazie - Chotěboř, 1996</a:t>
            </a:r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6D31F93-FB7B-461B-BA9F-260EB5387F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4485759"/>
            <a:ext cx="2376264" cy="230917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3112D87-2C81-462E-8466-8CC538C8F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96" y="5299992"/>
            <a:ext cx="3854535" cy="141012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5410CB9-A020-4DB5-A206-0DEE26FDF8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67" y="4986992"/>
            <a:ext cx="1556236" cy="170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38124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3BF91944-E571-4198-9A23-450762A725A2}"/>
              </a:ext>
            </a:extLst>
          </p:cNvPr>
          <p:cNvSpPr txBox="1"/>
          <p:nvPr/>
        </p:nvSpPr>
        <p:spPr>
          <a:xfrm>
            <a:off x="300541" y="116632"/>
            <a:ext cx="8784976" cy="911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/>
              <a:t>FANOUŠKOVSKÉ PRAKTIKY</a:t>
            </a:r>
          </a:p>
          <a:p>
            <a:pPr algn="ctr"/>
            <a:endParaRPr lang="cs-CZ" sz="3200" b="1" cap="all" dirty="0"/>
          </a:p>
          <a:p>
            <a:pPr algn="just"/>
            <a:r>
              <a:rPr lang="cs-CZ" sz="3000" b="1" dirty="0"/>
              <a:t>RPG hry </a:t>
            </a:r>
            <a:r>
              <a:rPr lang="cs-CZ" sz="3000" dirty="0"/>
              <a:t>(v prostředí simulujícím původní narativ)</a:t>
            </a:r>
          </a:p>
          <a:p>
            <a:pPr algn="just"/>
            <a:r>
              <a:rPr lang="cs-CZ" sz="3000" b="1" dirty="0" err="1"/>
              <a:t>cosplay</a:t>
            </a:r>
            <a:r>
              <a:rPr lang="cs-CZ" sz="3000" dirty="0"/>
              <a:t> hry s důrazem na výpravný kostým, </a:t>
            </a:r>
          </a:p>
          <a:p>
            <a:pPr algn="just"/>
            <a:r>
              <a:rPr lang="cs-CZ" sz="3000" b="1" dirty="0" err="1"/>
              <a:t>filk</a:t>
            </a:r>
            <a:r>
              <a:rPr lang="cs-CZ" sz="3000" b="1" dirty="0"/>
              <a:t> </a:t>
            </a:r>
            <a:r>
              <a:rPr lang="cs-CZ" sz="3000" b="1" dirty="0" err="1"/>
              <a:t>songs</a:t>
            </a:r>
            <a:r>
              <a:rPr lang="cs-CZ" sz="3000" dirty="0"/>
              <a:t>: lidová hudba s motivem </a:t>
            </a:r>
            <a:r>
              <a:rPr lang="cs-CZ" sz="3000" dirty="0" err="1"/>
              <a:t>telefantasy</a:t>
            </a:r>
            <a:r>
              <a:rPr lang="cs-CZ" sz="3000" dirty="0"/>
              <a:t> </a:t>
            </a:r>
          </a:p>
          <a:p>
            <a:pPr algn="just"/>
            <a:r>
              <a:rPr lang="cs-CZ" sz="3000" b="1" dirty="0" err="1"/>
              <a:t>fanzines</a:t>
            </a:r>
            <a:r>
              <a:rPr lang="cs-CZ" sz="3000" dirty="0"/>
              <a:t>: časopisy v podobě komunitních/alternativních médií, vytvářené amatérsky</a:t>
            </a:r>
          </a:p>
          <a:p>
            <a:pPr algn="just"/>
            <a:r>
              <a:rPr lang="cs-CZ" sz="3000" b="1" dirty="0" err="1"/>
              <a:t>fanart</a:t>
            </a:r>
            <a:r>
              <a:rPr lang="cs-CZ" sz="3000" dirty="0"/>
              <a:t>: komiksy, malby, kresby, plakáty, grafika, animace, koláže</a:t>
            </a:r>
          </a:p>
          <a:p>
            <a:pPr algn="just"/>
            <a:r>
              <a:rPr lang="cs-CZ" sz="3000" b="1" dirty="0" err="1"/>
              <a:t>fanvids</a:t>
            </a:r>
            <a:r>
              <a:rPr lang="cs-CZ" sz="3000" dirty="0"/>
              <a:t>: kombinace zdrojových videí a hudby</a:t>
            </a:r>
          </a:p>
          <a:p>
            <a:pPr algn="just"/>
            <a:r>
              <a:rPr lang="cs-CZ" sz="3000" b="1" dirty="0" err="1"/>
              <a:t>fansubs</a:t>
            </a:r>
            <a:r>
              <a:rPr lang="cs-CZ" sz="3000" dirty="0"/>
              <a:t>: svépomocně přeložené titulky</a:t>
            </a:r>
          </a:p>
          <a:p>
            <a:pPr algn="just"/>
            <a:r>
              <a:rPr lang="cs-CZ" sz="3000" b="1" dirty="0" err="1"/>
              <a:t>fanfiction</a:t>
            </a:r>
            <a:r>
              <a:rPr lang="cs-CZ" sz="3000" dirty="0"/>
              <a:t>: literární tvorba odvíjející se od kánonického textu </a:t>
            </a:r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sz="2800" dirty="0"/>
          </a:p>
          <a:p>
            <a:pPr lvl="0"/>
            <a:endParaRPr lang="cs-CZ" dirty="0"/>
          </a:p>
          <a:p>
            <a:pPr algn="just"/>
            <a:endParaRPr lang="cs-CZ" sz="2800" dirty="0"/>
          </a:p>
          <a:p>
            <a:endParaRPr lang="cs-CZ" sz="3200" b="1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98447387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618</Words>
  <Application>Microsoft Office PowerPoint</Application>
  <PresentationFormat>Předvádění na obrazovce (4:3)</PresentationFormat>
  <Paragraphs>159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XY</dc:creator>
  <cp:lastModifiedBy>anonym</cp:lastModifiedBy>
  <cp:revision>137</cp:revision>
  <dcterms:created xsi:type="dcterms:W3CDTF">2020-02-23T23:35:21Z</dcterms:created>
  <dcterms:modified xsi:type="dcterms:W3CDTF">2023-12-19T12:21:21Z</dcterms:modified>
</cp:coreProperties>
</file>