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72C2E-7693-4E95-B8CE-CBE4E231A4EB}" v="1" dt="2023-10-04T07:18:59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hlík Michal" userId="8e6be772-ddff-47d2-9ac5-52ebb557cafd" providerId="ADAL" clId="{F4572C2E-7693-4E95-B8CE-CBE4E231A4EB}"/>
    <pc:docChg chg="custSel modSld">
      <pc:chgData name="Stehlík Michal" userId="8e6be772-ddff-47d2-9ac5-52ebb557cafd" providerId="ADAL" clId="{F4572C2E-7693-4E95-B8CE-CBE4E231A4EB}" dt="2023-10-04T07:20:26.473" v="203" actId="20577"/>
      <pc:docMkLst>
        <pc:docMk/>
      </pc:docMkLst>
      <pc:sldChg chg="modSp mod">
        <pc:chgData name="Stehlík Michal" userId="8e6be772-ddff-47d2-9ac5-52ebb557cafd" providerId="ADAL" clId="{F4572C2E-7693-4E95-B8CE-CBE4E231A4EB}" dt="2023-10-04T07:20:08.925" v="201" actId="20577"/>
        <pc:sldMkLst>
          <pc:docMk/>
          <pc:sldMk cId="486785469" sldId="261"/>
        </pc:sldMkLst>
        <pc:spChg chg="mod">
          <ac:chgData name="Stehlík Michal" userId="8e6be772-ddff-47d2-9ac5-52ebb557cafd" providerId="ADAL" clId="{F4572C2E-7693-4E95-B8CE-CBE4E231A4EB}" dt="2023-10-04T07:20:08.925" v="201" actId="20577"/>
          <ac:spMkLst>
            <pc:docMk/>
            <pc:sldMk cId="486785469" sldId="261"/>
            <ac:spMk id="3" creationId="{93C04B27-8618-2E18-2848-679A017E7FF4}"/>
          </ac:spMkLst>
        </pc:spChg>
      </pc:sldChg>
      <pc:sldChg chg="modSp mod">
        <pc:chgData name="Stehlík Michal" userId="8e6be772-ddff-47d2-9ac5-52ebb557cafd" providerId="ADAL" clId="{F4572C2E-7693-4E95-B8CE-CBE4E231A4EB}" dt="2023-10-04T07:20:26.473" v="203" actId="20577"/>
        <pc:sldMkLst>
          <pc:docMk/>
          <pc:sldMk cId="2620085899" sldId="264"/>
        </pc:sldMkLst>
        <pc:spChg chg="mod">
          <ac:chgData name="Stehlík Michal" userId="8e6be772-ddff-47d2-9ac5-52ebb557cafd" providerId="ADAL" clId="{F4572C2E-7693-4E95-B8CE-CBE4E231A4EB}" dt="2023-10-04T07:20:26.473" v="203" actId="20577"/>
          <ac:spMkLst>
            <pc:docMk/>
            <pc:sldMk cId="2620085899" sldId="264"/>
            <ac:spMk id="2" creationId="{F9C24724-8E86-D12F-9EF8-400BB6EAE3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CF138-651E-69E3-C78B-7EE1C6EA1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E432BC-8F91-BC95-DAA0-0C4BFE8E6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E5E44F-5165-E242-E4E6-FB9C18D0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FF7-4D18-40C9-B090-51A8022DBF4E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72353A-79CA-23EE-E3E3-72A27895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1E7FE7-F972-EF87-CED7-237DA684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7744-33C0-4E21-9FF3-546FCED6E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05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3B280-CF4D-9368-9423-B28E781A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323EC2-4F2C-CCF7-1129-3B355AE2F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53077A-446D-DD0B-02A4-B7F52DB1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FF7-4D18-40C9-B090-51A8022DBF4E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7AD4C5-5526-8992-A8B4-FBE14674D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33CDAF-5B8D-33D2-AF68-F4122473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7744-33C0-4E21-9FF3-546FCED6E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8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2FD90C9-A80A-3B25-ECAA-A29C8AFEC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B2C44A-96AF-6677-0D0B-129DDFD07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E963B6-3640-09D7-4B3E-124FEEB8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FF7-4D18-40C9-B090-51A8022DBF4E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C832FD-8471-77A5-1076-E6F5BE67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A59F77-B8B0-3AB8-A59D-FF70EF13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7744-33C0-4E21-9FF3-546FCED6E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2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987F5-6395-B9DC-43BA-FCB8C72E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32E477-975C-BE8A-4787-AE6C3908A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E187E9-82DA-D1CE-A51C-EB5FC2F3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FF7-4D18-40C9-B090-51A8022DBF4E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EB312B-CC75-3968-C151-8871E941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E0CAD7-D2FF-C9C7-411B-6F55723E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7744-33C0-4E21-9FF3-546FCED6E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5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3FB35-5ADF-B4CF-4536-BDBFD540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88BE14-1952-CC7E-44B2-6F050447B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AA09A4-A62F-F8E3-D7CA-EDA5C710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FF7-4D18-40C9-B090-51A8022DBF4E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3E77D9-3B49-04EC-58F0-FDAE124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E9464D-F0F8-EC93-6C2C-08A28401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7744-33C0-4E21-9FF3-546FCED6E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81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9E7B8-C76C-091B-2AC0-10F3024C6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76DDEE-08E3-9A75-D771-F02076EB6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413FE9-CB96-5521-3752-6A21AD3BE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2764D9-5C6F-7DF6-4782-600B50BF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FF7-4D18-40C9-B090-51A8022DBF4E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88AEF6-334F-DCE9-185E-B86F00E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AE38AE-1FFD-13CE-FC69-E3A6CB94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7744-33C0-4E21-9FF3-546FCED6E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56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D9C3-2FF1-E9DB-4279-BA80685D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E83612-4252-7497-98F7-23433D93D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9348EA-ECB1-F1DE-1BFE-47E3655B4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F5BB38-F27C-8844-5027-CABC44606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FDEBC3-AF9A-0490-C4AE-F8D0361D0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68427A-D92B-AF5C-DF2A-31329F7D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FF7-4D18-40C9-B090-51A8022DBF4E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21186D-8C26-6093-C86B-F79A5AD6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38D5C5-3238-3DA6-5372-F46A6F74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7744-33C0-4E21-9FF3-546FCED6E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07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95F24-A61C-EC8E-0CF2-8C16C126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BD33C6-E362-58AA-6313-0AFF0C9A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FF7-4D18-40C9-B090-51A8022DBF4E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193A2B-90F0-7A0C-8095-1067FC98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D2E1E1-B925-6D10-39DC-B01FA787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7744-33C0-4E21-9FF3-546FCED6E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1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202F80-88E9-9057-C317-6900C4B2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FF7-4D18-40C9-B090-51A8022DBF4E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0A5905-96E1-D223-C11E-8BE477709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85326A-DC36-C846-3CD2-E43822F4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7744-33C0-4E21-9FF3-546FCED6E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47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964F3-4B6F-55CD-A205-D9D4CCE6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E30270-1159-B3E7-CCB2-018F2BF65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EA530C-4351-85F6-B164-BD578C839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1CF1AD-73F0-6AA7-B971-474BE267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FF7-4D18-40C9-B090-51A8022DBF4E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2E3654-BBD5-00EF-BCC1-24272BFD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F5B095-198C-6E4B-A436-0E443245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7744-33C0-4E21-9FF3-546FCED6E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75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2191F-BA49-9A1E-7570-641DE93B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6B69EA-BFA7-FF27-8CDC-D0864AF3A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B272A7-A8E3-D580-5A95-D28F43098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9C31A3-44BF-705F-1331-62FDC3CD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6FF7-4D18-40C9-B090-51A8022DBF4E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19913B-8C91-311F-1C2C-B0372CB2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1DA086-B0A9-6ABE-CADB-DE696B35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7744-33C0-4E21-9FF3-546FCED6E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32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CAF4CD-D26B-12C3-42DD-F4E52C42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C0313E-41CF-E01F-3093-ED4F6930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77BDC6-D886-61FC-08DA-3903287CA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6FF7-4D18-40C9-B090-51A8022DBF4E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144732-913A-BDB1-BAFE-9388787D9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A64E25-C2A5-2040-DAC3-353CF1221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77744-33C0-4E21-9FF3-546FCED6E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18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7451F2-5D35-7A2F-8326-9A282479F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948" y="717224"/>
            <a:ext cx="6151074" cy="2154370"/>
          </a:xfrm>
        </p:spPr>
        <p:txBody>
          <a:bodyPr anchor="b">
            <a:normAutofit/>
          </a:bodyPr>
          <a:lstStyle/>
          <a:p>
            <a:pPr algn="r"/>
            <a:r>
              <a:rPr lang="cs-CZ" sz="4800">
                <a:solidFill>
                  <a:schemeClr val="bg1"/>
                </a:solidFill>
              </a:rPr>
              <a:t>Výstavnictví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912CC7-CE9C-6E2C-F406-584F4BEED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0607" y="4214848"/>
            <a:ext cx="3842778" cy="489643"/>
          </a:xfrm>
        </p:spPr>
        <p:txBody>
          <a:bodyPr anchor="b">
            <a:normAutofit/>
          </a:bodyPr>
          <a:lstStyle/>
          <a:p>
            <a:pPr algn="l"/>
            <a:r>
              <a:rPr lang="cs-CZ" sz="2000">
                <a:solidFill>
                  <a:schemeClr val="bg1"/>
                </a:solidFill>
              </a:rPr>
              <a:t>Úvodní hodina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C8A451-B6C1-4CB1-95FC-2DBDEC61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068597"/>
            <a:ext cx="748602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439DD6-1CCF-48C6-AF10-B70187930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60607" y="4859086"/>
            <a:ext cx="58313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60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9AA48E-547A-C50B-E9ED-24A82133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cs-CZ" sz="6800">
                <a:solidFill>
                  <a:schemeClr val="bg1"/>
                </a:solidFill>
              </a:rPr>
              <a:t>Základní obsah předmětu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11B87D-DFA3-EC92-C5ED-54E82F2D0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cs-CZ" sz="1400" i="1" ker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Seznámení se se základními pojmy v oblasti výstavnictví, dále dostane podrobný vhled do jednotlivých oblastí přípravy výstavních projektů, včetně rozdílů mezi výstavami a stálými expozicemi. </a:t>
            </a:r>
          </a:p>
          <a:p>
            <a:pPr>
              <a:spcAft>
                <a:spcPts val="800"/>
              </a:spcAft>
            </a:pPr>
            <a:r>
              <a:rPr lang="cs-CZ" sz="1400" i="1" ker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Součástí bude představení výstavních přístupů v nejnovějších světových trendech. </a:t>
            </a:r>
          </a:p>
          <a:p>
            <a:pPr>
              <a:spcAft>
                <a:spcPts val="800"/>
              </a:spcAft>
            </a:pPr>
            <a:r>
              <a:rPr lang="cs-CZ" sz="1400" i="1" ker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Základní představení tématu výstavnictví obsáhne nejen otázku tématu a jeho odborné přípravy, ale také dalších fází a oblastí přípravy výstav, jako jsou kooperace a role architekta, grafika, multimédií, nových prezentačních trendů, ale i praktických otázek realizace výstav, na což může přirozeně navazovat také praktický předmět Praxe: výstavnictví.</a:t>
            </a:r>
          </a:p>
          <a:p>
            <a:pPr>
              <a:spcAft>
                <a:spcPts val="800"/>
              </a:spcAft>
            </a:pPr>
            <a:r>
              <a:rPr lang="cs-CZ" sz="1400" i="1" ker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Předpokladem realizace předmětu je každoroční pravidelné (většinou online) zapojení zahraničních odborníků, kolegů z partnerských pracovišť alespoň na jedno z probíraných témat. </a:t>
            </a:r>
          </a:p>
          <a:p>
            <a:pPr>
              <a:spcAft>
                <a:spcPts val="800"/>
              </a:spcAft>
            </a:pPr>
            <a:r>
              <a:rPr lang="cs-CZ" sz="1400" i="1" ker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Přirozenou vlastností literatury k četbě a diskusi je její mezinárodní charakter / angličtina. </a:t>
            </a:r>
            <a:endParaRPr lang="cs-CZ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9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interiér, umění, muzeum, zeď&#10;&#10;Popis byl vytvořen automaticky">
            <a:extLst>
              <a:ext uri="{FF2B5EF4-FFF2-40B4-BE49-F238E27FC236}">
                <a16:creationId xmlns:a16="http://schemas.microsoft.com/office/drawing/2014/main" id="{713F7155-3637-675D-3130-259C9F0275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r="23289" b="42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8E9499-9A8A-2CD9-BF96-3AC4A18C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Témata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6A6636-F24B-2353-905B-8E3A0F1FF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4454906" cy="39824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>
              <a:spcAft>
                <a:spcPts val="800"/>
              </a:spcAft>
            </a:pPr>
            <a:r>
              <a:rPr lang="en-US" sz="1200" i="1" dirty="0" err="1">
                <a:solidFill>
                  <a:schemeClr val="bg1"/>
                </a:solidFill>
                <a:effectLst/>
              </a:rPr>
              <a:t>Úvod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do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výstavnictví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základní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pojmy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role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během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příprav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výstav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</a:p>
          <a:p>
            <a:pPr marL="514350">
              <a:spcAft>
                <a:spcPts val="800"/>
              </a:spcAft>
            </a:pPr>
            <a:r>
              <a:rPr lang="en-US" sz="1200" i="1" dirty="0" err="1">
                <a:solidFill>
                  <a:schemeClr val="bg1"/>
                </a:solidFill>
                <a:effectLst/>
              </a:rPr>
              <a:t>Téma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výstavy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aktuální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trendy,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propojení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se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současností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rozdíl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mezi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tématy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krátkodobých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výstav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a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stálých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expozic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</a:p>
          <a:p>
            <a:pPr marL="514350">
              <a:spcAft>
                <a:spcPts val="800"/>
              </a:spcAft>
            </a:pPr>
            <a:r>
              <a:rPr lang="en-US" sz="1200" i="1" dirty="0" err="1">
                <a:solidFill>
                  <a:schemeClr val="bg1"/>
                </a:solidFill>
                <a:effectLst/>
              </a:rPr>
              <a:t>Odborná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příprava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výstavy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fáze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odborné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práce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.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Námět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libreto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scénář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technický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scénář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autorský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dozor</a:t>
            </a:r>
            <a:endParaRPr lang="en-US" sz="1200" dirty="0">
              <a:solidFill>
                <a:schemeClr val="bg1"/>
              </a:solidFill>
            </a:endParaRPr>
          </a:p>
          <a:p>
            <a:pPr marL="514350">
              <a:spcAft>
                <a:spcPts val="800"/>
              </a:spcAft>
            </a:pPr>
            <a:r>
              <a:rPr lang="en-US" sz="1200" i="1" dirty="0" err="1">
                <a:solidFill>
                  <a:schemeClr val="bg1"/>
                </a:solidFill>
                <a:effectLst/>
              </a:rPr>
              <a:t>Architektura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výstavy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příprava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interiéru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architektonický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projekt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mezinárodní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trendy </a:t>
            </a:r>
          </a:p>
          <a:p>
            <a:pPr marL="514350">
              <a:spcAft>
                <a:spcPts val="800"/>
              </a:spcAft>
            </a:pPr>
            <a:r>
              <a:rPr lang="en-US" sz="1200" i="1" dirty="0" err="1">
                <a:solidFill>
                  <a:schemeClr val="bg1"/>
                </a:solidFill>
                <a:effectLst/>
              </a:rPr>
              <a:t>Grafika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a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výtvarné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řešení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propojení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tématu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prostorového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řešení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a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grafiky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písmo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panel,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popisek</a:t>
            </a:r>
            <a:endParaRPr lang="en-US" sz="1200" i="1" dirty="0">
              <a:solidFill>
                <a:schemeClr val="bg1"/>
              </a:solidFill>
              <a:effectLst/>
            </a:endParaRPr>
          </a:p>
          <a:p>
            <a:pPr marL="514350">
              <a:spcAft>
                <a:spcPts val="800"/>
              </a:spcAft>
            </a:pPr>
            <a:r>
              <a:rPr lang="en-US" sz="1200" i="1" dirty="0" err="1">
                <a:solidFill>
                  <a:schemeClr val="bg1"/>
                </a:solidFill>
                <a:effectLst/>
              </a:rPr>
              <a:t>Informace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vs.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emoce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light design,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psychologie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návštěvníka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cílové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skupiny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</a:p>
          <a:p>
            <a:pPr marL="514350">
              <a:spcAft>
                <a:spcPts val="800"/>
              </a:spcAft>
            </a:pPr>
            <a:endParaRPr lang="en-US" sz="900" i="1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7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interiér, zeď, cedule&#10;&#10;Popis byl vytvořen automaticky">
            <a:extLst>
              <a:ext uri="{FF2B5EF4-FFF2-40B4-BE49-F238E27FC236}">
                <a16:creationId xmlns:a16="http://schemas.microsoft.com/office/drawing/2014/main" id="{250B22E8-7625-80AA-331E-DE5BA92863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9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9E6AF8-3964-193A-F700-A490DEA2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Témata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383C2-6EB9-F6F0-0142-3B46C190F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4576826" cy="3647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spcAft>
                <a:spcPts val="800"/>
              </a:spcAft>
            </a:pPr>
            <a:r>
              <a:rPr lang="en-US" sz="1200" i="1" dirty="0" err="1">
                <a:solidFill>
                  <a:schemeClr val="bg1"/>
                </a:solidFill>
                <a:effectLst/>
              </a:rPr>
              <a:t>Nová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média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ve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výstavách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využití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AV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technologií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investice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kreativa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vs.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provoz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a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udržitelnost</a:t>
            </a:r>
            <a:endParaRPr lang="en-US" sz="1200" i="1" dirty="0">
              <a:solidFill>
                <a:schemeClr val="bg1"/>
              </a:solidFill>
              <a:effectLst/>
            </a:endParaRPr>
          </a:p>
          <a:p>
            <a:pPr marL="0">
              <a:spcAft>
                <a:spcPts val="800"/>
              </a:spcAft>
            </a:pPr>
            <a:r>
              <a:rPr lang="en-US" sz="1200" i="1" dirty="0" err="1">
                <a:solidFill>
                  <a:schemeClr val="bg1"/>
                </a:solidFill>
                <a:effectLst/>
              </a:rPr>
              <a:t>Aktivizace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návštěvníka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programy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interaktivita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expozice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vs.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virtuální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muzeum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přístup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k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návštěvníkům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se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specifickými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potřebami</a:t>
            </a:r>
            <a:endParaRPr lang="en-US" sz="1200" i="1" dirty="0">
              <a:solidFill>
                <a:schemeClr val="bg1"/>
              </a:solidFill>
              <a:effectLst/>
            </a:endParaRPr>
          </a:p>
          <a:p>
            <a:pPr marL="0">
              <a:spcAft>
                <a:spcPts val="800"/>
              </a:spcAft>
            </a:pPr>
            <a:r>
              <a:rPr lang="en-US" sz="1200" i="1" dirty="0" err="1">
                <a:solidFill>
                  <a:schemeClr val="bg1"/>
                </a:solidFill>
                <a:effectLst/>
              </a:rPr>
              <a:t>Mezinárodní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trendy,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aktuální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výstavy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a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expozice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nové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trendy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ve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výstavnictví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</a:p>
          <a:p>
            <a:pPr marL="0">
              <a:spcAft>
                <a:spcPts val="800"/>
              </a:spcAft>
            </a:pPr>
            <a:r>
              <a:rPr lang="en-US" sz="1200" i="1" dirty="0">
                <a:solidFill>
                  <a:schemeClr val="bg1"/>
                </a:solidFill>
                <a:effectLst/>
              </a:rPr>
              <a:t>Kritika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výstavy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recenze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a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zpětná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vazba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praktická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hodina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s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prací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studentů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by,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praktická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hodina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s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prací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studentů</a:t>
            </a:r>
            <a:endParaRPr lang="en-US" sz="1200" i="1" dirty="0">
              <a:solidFill>
                <a:schemeClr val="bg1"/>
              </a:solidFill>
              <a:effectLst/>
            </a:endParaRPr>
          </a:p>
          <a:p>
            <a:pPr marL="0">
              <a:spcAft>
                <a:spcPts val="800"/>
              </a:spcAft>
            </a:pPr>
            <a:r>
              <a:rPr lang="en-US" sz="1200" i="1" dirty="0" err="1">
                <a:solidFill>
                  <a:schemeClr val="bg1"/>
                </a:solidFill>
                <a:effectLst/>
              </a:rPr>
              <a:t>Závěrečná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hodina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shrnutí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diskuse</a:t>
            </a:r>
            <a:endParaRPr lang="en-US" sz="1200" dirty="0">
              <a:solidFill>
                <a:schemeClr val="bg1"/>
              </a:solidFill>
              <a:effectLst/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8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interiér, obraz, umění, zeď&#10;&#10;Popis byl vytvořen automaticky">
            <a:extLst>
              <a:ext uri="{FF2B5EF4-FFF2-40B4-BE49-F238E27FC236}">
                <a16:creationId xmlns:a16="http://schemas.microsoft.com/office/drawing/2014/main" id="{611BD208-829F-F1A5-5E8F-C99A2906F0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" r="23289" b="565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E98936-494A-3A9E-24A0-2FB5FD7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Primární cíle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5B854-EEBD-36BD-4293-5ABE5825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Témata</a:t>
            </a:r>
          </a:p>
          <a:p>
            <a:r>
              <a:rPr lang="en-US" sz="1700">
                <a:solidFill>
                  <a:schemeClr val="bg1"/>
                </a:solidFill>
              </a:rPr>
              <a:t>Autor – kurátor</a:t>
            </a:r>
          </a:p>
          <a:p>
            <a:endParaRPr lang="en-US" sz="1700">
              <a:solidFill>
                <a:schemeClr val="bg1"/>
              </a:solidFill>
            </a:endParaRPr>
          </a:p>
          <a:p>
            <a:r>
              <a:rPr lang="en-US" sz="1700">
                <a:solidFill>
                  <a:schemeClr val="bg1"/>
                </a:solidFill>
              </a:rPr>
              <a:t>Návštěvník</a:t>
            </a:r>
          </a:p>
          <a:p>
            <a:r>
              <a:rPr lang="en-US" sz="1700">
                <a:solidFill>
                  <a:schemeClr val="bg1"/>
                </a:solidFill>
              </a:rPr>
              <a:t>Interakce</a:t>
            </a:r>
          </a:p>
          <a:p>
            <a:endParaRPr lang="en-US" sz="1700">
              <a:solidFill>
                <a:schemeClr val="bg1"/>
              </a:solidFill>
            </a:endParaRPr>
          </a:p>
          <a:p>
            <a:r>
              <a:rPr lang="en-US" sz="1700">
                <a:solidFill>
                  <a:schemeClr val="bg1"/>
                </a:solidFill>
              </a:rPr>
              <a:t>Mezinárodní srovnání</a:t>
            </a:r>
          </a:p>
          <a:p>
            <a:r>
              <a:rPr lang="en-US" sz="1700">
                <a:solidFill>
                  <a:schemeClr val="bg1"/>
                </a:solidFill>
              </a:rPr>
              <a:t>Nové trendy</a:t>
            </a:r>
          </a:p>
          <a:p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4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výstava, interiér, displej&#10;&#10;Popis byl vytvořen automaticky">
            <a:extLst>
              <a:ext uri="{FF2B5EF4-FFF2-40B4-BE49-F238E27FC236}">
                <a16:creationId xmlns:a16="http://schemas.microsoft.com/office/drawing/2014/main" id="{0E84ED16-C69B-8EC6-5CDA-455D171395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0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83E964-2C3A-1CA8-2632-A50778C2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Hosté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C04B27-8618-2E18-2848-679A017E7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 err="1">
                <a:solidFill>
                  <a:schemeClr val="bg1"/>
                </a:solidFill>
              </a:rPr>
              <a:t>Grafik</a:t>
            </a:r>
            <a:r>
              <a:rPr lang="en-US" sz="1700" dirty="0">
                <a:solidFill>
                  <a:schemeClr val="bg1"/>
                </a:solidFill>
              </a:rPr>
              <a:t> – Ondřej Zámiš</a:t>
            </a:r>
            <a:r>
              <a:rPr lang="cs-CZ" sz="1700" dirty="0">
                <a:solidFill>
                  <a:schemeClr val="bg1"/>
                </a:solidFill>
              </a:rPr>
              <a:t>, 2. 11.</a:t>
            </a:r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Autor/</a:t>
            </a:r>
            <a:r>
              <a:rPr lang="en-US" sz="1700" dirty="0" err="1">
                <a:solidFill>
                  <a:schemeClr val="bg1"/>
                </a:solidFill>
              </a:rPr>
              <a:t>kurátor</a:t>
            </a:r>
            <a:r>
              <a:rPr lang="en-US" sz="1700" dirty="0">
                <a:solidFill>
                  <a:schemeClr val="bg1"/>
                </a:solidFill>
              </a:rPr>
              <a:t> – Ivo </a:t>
            </a:r>
            <a:r>
              <a:rPr lang="en-US" sz="1700" dirty="0" err="1">
                <a:solidFill>
                  <a:schemeClr val="bg1"/>
                </a:solidFill>
              </a:rPr>
              <a:t>Macek</a:t>
            </a:r>
            <a:r>
              <a:rPr lang="en-US" sz="1700" dirty="0">
                <a:solidFill>
                  <a:schemeClr val="bg1"/>
                </a:solidFill>
              </a:rPr>
              <a:t> (</a:t>
            </a:r>
            <a:r>
              <a:rPr lang="en-US" sz="1700" dirty="0" err="1">
                <a:solidFill>
                  <a:schemeClr val="bg1"/>
                </a:solidFill>
              </a:rPr>
              <a:t>přírodovědecké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expozice</a:t>
            </a:r>
            <a:r>
              <a:rPr lang="cs-CZ" sz="1700" dirty="0">
                <a:solidFill>
                  <a:schemeClr val="bg1"/>
                </a:solidFill>
              </a:rPr>
              <a:t> NM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r>
              <a:rPr lang="cs-CZ" sz="1700" dirty="0">
                <a:solidFill>
                  <a:schemeClr val="bg1"/>
                </a:solidFill>
              </a:rPr>
              <a:t>, 9. 11.</a:t>
            </a:r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Architekt – </a:t>
            </a:r>
            <a:r>
              <a:rPr lang="cs-CZ" sz="1700" dirty="0">
                <a:solidFill>
                  <a:schemeClr val="bg1"/>
                </a:solidFill>
              </a:rPr>
              <a:t>Lukáš Brom </a:t>
            </a:r>
            <a:r>
              <a:rPr lang="en-US" sz="1700" dirty="0" err="1">
                <a:solidFill>
                  <a:schemeClr val="bg1"/>
                </a:solidFill>
              </a:rPr>
              <a:t>jeden</a:t>
            </a:r>
            <a:r>
              <a:rPr lang="en-US" sz="1700" dirty="0">
                <a:solidFill>
                  <a:schemeClr val="bg1"/>
                </a:solidFill>
              </a:rPr>
              <a:t> z </a:t>
            </a:r>
            <a:r>
              <a:rPr lang="en-US" sz="1700" dirty="0" err="1">
                <a:solidFill>
                  <a:schemeClr val="bg1"/>
                </a:solidFill>
              </a:rPr>
              <a:t>autorů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stálých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expozic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Národního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muzea</a:t>
            </a:r>
            <a:r>
              <a:rPr lang="cs-CZ" sz="1700" dirty="0">
                <a:solidFill>
                  <a:schemeClr val="bg1"/>
                </a:solidFill>
              </a:rPr>
              <a:t> – Dějiny, 16. 11.</a:t>
            </a:r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 err="1">
                <a:solidFill>
                  <a:schemeClr val="bg1"/>
                </a:solidFill>
              </a:rPr>
              <a:t>Mezinárodní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odborník</a:t>
            </a:r>
            <a:r>
              <a:rPr lang="en-US" sz="1700" dirty="0">
                <a:solidFill>
                  <a:schemeClr val="bg1"/>
                </a:solidFill>
              </a:rPr>
              <a:t> (</a:t>
            </a:r>
            <a:r>
              <a:rPr lang="cs-CZ" sz="1700" dirty="0">
                <a:solidFill>
                  <a:schemeClr val="bg1"/>
                </a:solidFill>
              </a:rPr>
              <a:t>prof. Tobias </a:t>
            </a:r>
            <a:r>
              <a:rPr lang="cs-CZ" sz="1700" dirty="0" err="1">
                <a:solidFill>
                  <a:schemeClr val="bg1"/>
                </a:solidFill>
              </a:rPr>
              <a:t>Netke</a:t>
            </a:r>
            <a:r>
              <a:rPr lang="cs-CZ" sz="1700" dirty="0">
                <a:solidFill>
                  <a:schemeClr val="bg1"/>
                </a:solidFill>
              </a:rPr>
              <a:t>, museum management, Humboldt </a:t>
            </a:r>
            <a:r>
              <a:rPr lang="cs-CZ" sz="1700" dirty="0" err="1">
                <a:solidFill>
                  <a:schemeClr val="bg1"/>
                </a:solidFill>
              </a:rPr>
              <a:t>Universität</a:t>
            </a:r>
            <a:r>
              <a:rPr lang="cs-CZ" sz="1700" dirty="0">
                <a:solidFill>
                  <a:schemeClr val="bg1"/>
                </a:solidFill>
              </a:rPr>
              <a:t> </a:t>
            </a:r>
            <a:r>
              <a:rPr lang="cs-CZ" sz="1700" dirty="0" err="1">
                <a:solidFill>
                  <a:schemeClr val="bg1"/>
                </a:solidFill>
              </a:rPr>
              <a:t>Berlin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  <a:r>
              <a:rPr lang="cs-CZ" sz="1700" dirty="0">
                <a:solidFill>
                  <a:schemeClr val="bg1"/>
                </a:solidFill>
              </a:rPr>
              <a:t>, prosinec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678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interiér, zeď, rám obrazu, výstava&#10;&#10;Popis byl vytvořen automaticky">
            <a:extLst>
              <a:ext uri="{FF2B5EF4-FFF2-40B4-BE49-F238E27FC236}">
                <a16:creationId xmlns:a16="http://schemas.microsoft.com/office/drawing/2014/main" id="{FD76AF75-2F4C-6F81-A705-EE866C42CF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9091" r="19306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BFB505-A69D-B854-716E-52F1284F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Vlastní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prác</a:t>
            </a:r>
            <a:r>
              <a:rPr lang="cs-CZ" sz="2800" dirty="0">
                <a:solidFill>
                  <a:schemeClr val="bg1"/>
                </a:solidFill>
              </a:rPr>
              <a:t>e</a:t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en-US" sz="2800" dirty="0" err="1">
                <a:solidFill>
                  <a:schemeClr val="bg1"/>
                </a:solidFill>
              </a:rPr>
              <a:t>dva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okruhy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71B023-E420-CE4B-DD0B-42BDEC7EA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/>
            <a:r>
              <a:rPr lang="en-US" sz="1700">
                <a:solidFill>
                  <a:schemeClr val="bg1"/>
                </a:solidFill>
              </a:rPr>
              <a:t>Recenze na výstavu, minimálně dvě normostrany – každý individuálně</a:t>
            </a:r>
          </a:p>
          <a:p>
            <a:pPr marL="514350"/>
            <a:r>
              <a:rPr lang="en-US" sz="1700">
                <a:solidFill>
                  <a:schemeClr val="bg1"/>
                </a:solidFill>
              </a:rPr>
              <a:t>Týmová práce – analýza výstavy, expozice, příprava prezentace pro diskusi s dalšími</a:t>
            </a:r>
          </a:p>
        </p:txBody>
      </p:sp>
    </p:spTree>
    <p:extLst>
      <p:ext uri="{BB962C8B-B14F-4D97-AF65-F5344CB8AC3E}">
        <p14:creationId xmlns:p14="http://schemas.microsoft.com/office/powerpoint/2010/main" val="206125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interiér, umění, muzeum, zeď&#10;&#10;Popis byl vytvořen automaticky">
            <a:extLst>
              <a:ext uri="{FF2B5EF4-FFF2-40B4-BE49-F238E27FC236}">
                <a16:creationId xmlns:a16="http://schemas.microsoft.com/office/drawing/2014/main" id="{E239098F-B7C6-4350-D9EB-4FB5722E3F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4" r="9090" b="1803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29BC43-382A-6957-3587-9CE860DB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Týmová práce – analýza expozice – okruhy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5FD44E-4112-F778-8B00-B229621FA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Architektura expozice – práce s prostorem, světlo, logika výstavy</a:t>
            </a:r>
          </a:p>
          <a:p>
            <a:r>
              <a:rPr lang="en-US" sz="1700">
                <a:solidFill>
                  <a:schemeClr val="bg1"/>
                </a:solidFill>
              </a:rPr>
              <a:t>Grafika a písmo ve výstavě, jazyk, speciální potřeby, objem textu</a:t>
            </a:r>
          </a:p>
          <a:p>
            <a:r>
              <a:rPr lang="en-US" sz="1700">
                <a:solidFill>
                  <a:schemeClr val="bg1"/>
                </a:solidFill>
              </a:rPr>
              <a:t>Nová média, interaktivity, včetně virtuálního prostoru</a:t>
            </a:r>
          </a:p>
          <a:p>
            <a:r>
              <a:rPr lang="en-US" sz="1700">
                <a:solidFill>
                  <a:schemeClr val="bg1"/>
                </a:solidFill>
              </a:rPr>
              <a:t>Návštěvnická vstřícnost a komunikace muzea/výstavy</a:t>
            </a:r>
          </a:p>
        </p:txBody>
      </p:sp>
    </p:spTree>
    <p:extLst>
      <p:ext uri="{BB962C8B-B14F-4D97-AF65-F5344CB8AC3E}">
        <p14:creationId xmlns:p14="http://schemas.microsoft.com/office/powerpoint/2010/main" val="77454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C24724-8E86-D12F-9EF8-400BB6EA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cs-CZ" sz="6800">
                <a:solidFill>
                  <a:schemeClr val="bg1"/>
                </a:solidFill>
              </a:rPr>
              <a:t>pro studenty Muzejních studií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CC1F3-519B-A9DA-5D38-377AD618B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Samostatně budete osloveni s formou dalšího předmětu – Výstavnictví – praxe, kdy půjde o zapojení či vytváření vlastního projektu v propojení s odborníky z praxe</a:t>
            </a:r>
          </a:p>
          <a:p>
            <a:r>
              <a:rPr lang="cs-CZ" sz="2000">
                <a:solidFill>
                  <a:schemeClr val="bg1"/>
                </a:solidFill>
              </a:rPr>
              <a:t>Zadání a definice do konce října </a:t>
            </a:r>
          </a:p>
        </p:txBody>
      </p:sp>
    </p:spTree>
    <p:extLst>
      <p:ext uri="{BB962C8B-B14F-4D97-AF65-F5344CB8AC3E}">
        <p14:creationId xmlns:p14="http://schemas.microsoft.com/office/powerpoint/2010/main" val="26200858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491</Words>
  <Application>Microsoft Office PowerPoint</Application>
  <PresentationFormat>Širokoúhlá obrazovka</PresentationFormat>
  <Paragraphs>46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Office</vt:lpstr>
      <vt:lpstr>Výstavnictví </vt:lpstr>
      <vt:lpstr>Základní obsah předmětu</vt:lpstr>
      <vt:lpstr>Témata</vt:lpstr>
      <vt:lpstr>Témata</vt:lpstr>
      <vt:lpstr>Primární cíle</vt:lpstr>
      <vt:lpstr>Hosté</vt:lpstr>
      <vt:lpstr>Vlastní práce – dva okruhy</vt:lpstr>
      <vt:lpstr>Týmová práce – analýza expozice – okruhy </vt:lpstr>
      <vt:lpstr>pro studenty Muzejních studií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Výstavnictví </dc:title>
  <dc:creator>Stehlík Michal</dc:creator>
  <cp:lastModifiedBy>Stehlík Michal</cp:lastModifiedBy>
  <cp:revision>1</cp:revision>
  <dcterms:created xsi:type="dcterms:W3CDTF">2023-10-01T09:10:55Z</dcterms:created>
  <dcterms:modified xsi:type="dcterms:W3CDTF">2023-10-04T07:20:37Z</dcterms:modified>
</cp:coreProperties>
</file>