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9" r:id="rId4"/>
    <p:sldId id="270" r:id="rId5"/>
    <p:sldId id="281" r:id="rId6"/>
    <p:sldId id="290" r:id="rId7"/>
    <p:sldId id="291" r:id="rId8"/>
    <p:sldId id="310" r:id="rId9"/>
    <p:sldId id="283" r:id="rId10"/>
    <p:sldId id="289" r:id="rId11"/>
    <p:sldId id="309" r:id="rId12"/>
    <p:sldId id="284" r:id="rId13"/>
    <p:sldId id="312" r:id="rId14"/>
    <p:sldId id="313" r:id="rId15"/>
    <p:sldId id="314" r:id="rId16"/>
    <p:sldId id="315" r:id="rId17"/>
    <p:sldId id="316" r:id="rId18"/>
    <p:sldId id="32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277" r:id="rId29"/>
    <p:sldId id="278" r:id="rId30"/>
    <p:sldId id="297" r:id="rId31"/>
    <p:sldId id="298" r:id="rId32"/>
    <p:sldId id="299" r:id="rId33"/>
    <p:sldId id="327" r:id="rId34"/>
    <p:sldId id="328" r:id="rId35"/>
    <p:sldId id="329" r:id="rId36"/>
    <p:sldId id="330" r:id="rId37"/>
    <p:sldId id="300" r:id="rId38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4" d="100"/>
          <a:sy n="104" d="100"/>
        </p:scale>
        <p:origin x="5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PRÁVO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Pátá přednáška –</a:t>
            </a:r>
            <a:r>
              <a:rPr lang="cs-CZ" sz="2800" dirty="0"/>
              <a:t> </a:t>
            </a:r>
            <a:r>
              <a:rPr lang="cs-CZ" sz="2400" b="1" dirty="0"/>
              <a:t>Subjektivní právo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cs-CZ" sz="2400" b="1" dirty="0"/>
              <a:t>Teorie práva I –  vznik, změna a zánik subjektivních práv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Právní skutečnosti:</a:t>
            </a:r>
          </a:p>
          <a:p>
            <a:pPr marL="514350" indent="-514350">
              <a:buAutoNum type="alphaLcParenR"/>
            </a:pPr>
            <a:r>
              <a:rPr lang="cs-CZ" sz="2400" b="1" dirty="0"/>
              <a:t>Právní jednání x protiprávní jednání</a:t>
            </a:r>
          </a:p>
          <a:p>
            <a:pPr marL="447675" indent="0" algn="just">
              <a:buNone/>
            </a:pPr>
            <a:r>
              <a:rPr lang="cs-CZ" sz="2400" dirty="0"/>
              <a:t>	Vážnost, svobodnost, absence omylu (srozumitelnost), 	vady 	právního jednání, neplatnost a zdánlivost 	právního jednání</a:t>
            </a:r>
          </a:p>
          <a:p>
            <a:pPr marL="447675" indent="0">
              <a:buNone/>
            </a:pPr>
            <a:r>
              <a:rPr lang="cs-CZ" sz="2400" dirty="0"/>
              <a:t>	Pohnutka, delikt, právní odpovědnost 	(objektivní/subjektivní)</a:t>
            </a:r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AutoNum type="alphaLcParenR" startAt="2"/>
            </a:pPr>
            <a:r>
              <a:rPr lang="cs-CZ" sz="2400" b="1" dirty="0"/>
              <a:t>Právní události </a:t>
            </a:r>
            <a:r>
              <a:rPr lang="cs-CZ" sz="2400" dirty="0"/>
              <a:t>– uplynutí lhůty:</a:t>
            </a:r>
          </a:p>
          <a:p>
            <a:pPr marL="457200" indent="-457200">
              <a:buNone/>
            </a:pPr>
            <a:r>
              <a:rPr lang="cs-CZ" sz="2400" dirty="0"/>
              <a:t>	</a:t>
            </a:r>
            <a:r>
              <a:rPr lang="cs-CZ" sz="2400" dirty="0" err="1"/>
              <a:t>hmotněprávní</a:t>
            </a:r>
            <a:r>
              <a:rPr lang="cs-CZ" sz="2400" dirty="0"/>
              <a:t> x procesní, prosté x k úkonu, pořádkové x prekluzivní, promlčecí, objektivní x subjektivní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PRÁVO I - </a:t>
            </a:r>
            <a:r>
              <a:rPr lang="cs-CZ" dirty="0"/>
              <a:t>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/>
              <a:t>	Právním jednáním se rozumí takové chování subjektu práva (osoby), které je – podle ustanovení objektivního práva – schopno (mocno) vyvolat právní následky. Přitom právními následky (neboli právními účinky) mohou být/jsou vznik, změna nebo zánik práv a/nebo povinností. NOZ již žádnou definici právního jednání neobsahuje, pouze formuluje jeho následky</a:t>
            </a:r>
          </a:p>
          <a:p>
            <a:endParaRPr lang="cs-CZ" dirty="0"/>
          </a:p>
          <a:p>
            <a:r>
              <a:rPr lang="cs-CZ" dirty="0"/>
              <a:t>pojem“právní úkon”v SOZ nahrazuje NOZ pojmem“právní jednání”</a:t>
            </a:r>
          </a:p>
          <a:p>
            <a:endParaRPr lang="cs-CZ" dirty="0"/>
          </a:p>
          <a:p>
            <a:r>
              <a:rPr lang="cs-CZ" dirty="0"/>
              <a:t>§547 NOZ: </a:t>
            </a:r>
            <a:r>
              <a:rPr lang="cs-CZ" i="1" dirty="0"/>
              <a:t>„Právní jednání musí svým obsahem a účelem odpovídat dobrým mravům i zákonu.”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800" dirty="0"/>
              <a:t>PRÁVO I </a:t>
            </a:r>
            <a:r>
              <a:rPr lang="cs-CZ" sz="2800" b="1" dirty="0"/>
              <a:t>–  právní jednání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Soukromoprávní x veřejnoprávní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Hmotná x procesní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A) soukromoprávní jednání = právní úkony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B) veřejnoprávní jednání = rozhodnutí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Rozhodnutí: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Konstitutivní x deklaratorní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Meritorní x procesní</a:t>
            </a:r>
          </a:p>
        </p:txBody>
      </p:sp>
    </p:spTree>
    <p:extLst>
      <p:ext uri="{BB962C8B-B14F-4D97-AF65-F5344CB8AC3E}">
        <p14:creationId xmlns:p14="http://schemas.microsoft.com/office/powerpoint/2010/main" val="3798221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Následky právního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Vyvolává právní následky, které jsou v něm vyjádřeny,jakož i právní následky plynoucí ze (i) zákona,(</a:t>
            </a:r>
            <a:r>
              <a:rPr lang="cs-CZ" dirty="0" err="1"/>
              <a:t>ii</a:t>
            </a:r>
            <a:r>
              <a:rPr lang="cs-CZ" dirty="0"/>
              <a:t>) z dobrých mravů,(</a:t>
            </a:r>
            <a:r>
              <a:rPr lang="cs-CZ" dirty="0" err="1"/>
              <a:t>iii</a:t>
            </a:r>
            <a:r>
              <a:rPr lang="cs-CZ" dirty="0"/>
              <a:t>) zvyklostí, (</a:t>
            </a:r>
            <a:r>
              <a:rPr lang="cs-CZ" dirty="0" err="1"/>
              <a:t>iv</a:t>
            </a:r>
            <a:r>
              <a:rPr lang="cs-CZ" dirty="0"/>
              <a:t>) zavedené praxe stran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lze jednat – konáním / opomenutím</a:t>
            </a:r>
          </a:p>
          <a:p>
            <a:pPr algn="just"/>
            <a:r>
              <a:rPr lang="cs-CZ" dirty="0"/>
              <a:t>Jednání musí odpovídat dobrým mravům a zákonu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jednání </a:t>
            </a:r>
            <a:r>
              <a:rPr lang="cs-CZ" b="1" dirty="0"/>
              <a:t>za právnickou osobu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cs-CZ" dirty="0"/>
          </a:p>
          <a:p>
            <a:pPr algn="just"/>
            <a:r>
              <a:rPr lang="cs-CZ" dirty="0"/>
              <a:t>K 1.1.2014 odpadlo rozlišování mezitím,když někdo jedná za PO a když ji někdo zastupuje (prokurista či zmocněnec)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nově PO  zastupuje jak zmocněnec,tak i statutární orgán rozdíl  je v rozsahu zastupování (z čeho jeho oprávnění vyplývá)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Posouzení právního jednání – simulace/disimulace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endParaRPr lang="cs-CZ" dirty="0"/>
          </a:p>
          <a:p>
            <a:pPr algn="just"/>
            <a:r>
              <a:rPr lang="cs-CZ" dirty="0"/>
              <a:t>555 odst. 1 NOZ: „Právní jednání se posuzuje dle svého obsahu.”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§555 odst. 2 NOZ: „Má-li být určitým právním jednáním zastřeno jiné právní jednání, posoudí se podle jeho právní povahy.”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Výklad právního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Právní jednání se posuzuje dle svého obsahu</a:t>
            </a:r>
          </a:p>
          <a:p>
            <a:endParaRPr lang="cs-CZ" dirty="0"/>
          </a:p>
          <a:p>
            <a:r>
              <a:rPr lang="cs-CZ" dirty="0"/>
              <a:t>NOZ sjednocuje podmínky pro výklad právního jednání</a:t>
            </a:r>
          </a:p>
          <a:p>
            <a:endParaRPr lang="cs-CZ" dirty="0"/>
          </a:p>
          <a:p>
            <a:r>
              <a:rPr lang="cs-CZ" dirty="0"/>
              <a:t>podpora principu autonomie smluvních stran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Preference platnosti právního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i="1" dirty="0"/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/>
              <a:t>§574 NOZ: „Na právní jednání je třeba hledět spíše jako platné než jako na neplatné.”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Náležitosti právního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marL="0" indent="0"/>
            <a:r>
              <a:rPr lang="cs-CZ" dirty="0"/>
              <a:t> subjektu - svéprávnost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/>
              <a:t>Projevu a vůle – skutečně existující vůle a 				její vážnost a svoboda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/>
              <a:t>Předmětu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/>
              <a:t>Obsahu – nesmí být v rozporu se zákonem nebo 		dobrými mravy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právního jednání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právní jednání může být učiněno písemně,ústně nebo konkludentně</a:t>
            </a:r>
          </a:p>
          <a:p>
            <a:endParaRPr lang="cs-CZ" dirty="0"/>
          </a:p>
          <a:p>
            <a:r>
              <a:rPr lang="cs-CZ" dirty="0"/>
              <a:t>Nutnost písemné formy – zřizuje se nebo převádí věcné právo k  nemovitosti,nebo se takové právo mění nebo ruší</a:t>
            </a:r>
          </a:p>
          <a:p>
            <a:endParaRPr lang="cs-CZ" dirty="0"/>
          </a:p>
          <a:p>
            <a:r>
              <a:rPr lang="cs-CZ" dirty="0"/>
              <a:t>NOZ upouští od písemné formy u některých smluvních typů X právní jistota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2800" dirty="0"/>
              <a:t>PRÁVO I </a:t>
            </a:r>
            <a:r>
              <a:rPr lang="cs-CZ" sz="2800" b="1" dirty="0"/>
              <a:t>–  logicko-systematické členění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147248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600" b="1" u="sng" dirty="0"/>
              <a:t>právní odvětví: </a:t>
            </a:r>
          </a:p>
          <a:p>
            <a:pPr marL="0" indent="0">
              <a:buNone/>
            </a:pPr>
            <a:r>
              <a:rPr lang="cs-CZ" sz="1600" b="1" dirty="0"/>
              <a:t>ústavní právo, správní právo a finanční právo, občanské a rodinné, obchodní, pracovní, trestní, právo sociálního zabezpečení, právo životního prostředí</a:t>
            </a:r>
            <a:endParaRPr lang="cs-CZ" sz="1600" b="1" u="sng" dirty="0"/>
          </a:p>
          <a:p>
            <a:pPr>
              <a:buNone/>
            </a:pPr>
            <a:endParaRPr lang="cs-CZ" sz="1600" b="1" u="sng" dirty="0"/>
          </a:p>
          <a:p>
            <a:pPr>
              <a:buNone/>
            </a:pPr>
            <a:r>
              <a:rPr lang="cs-CZ" sz="1600" b="1" u="sng" dirty="0"/>
              <a:t>Základní členění:</a:t>
            </a:r>
          </a:p>
          <a:p>
            <a:pPr marL="457200" indent="-457200">
              <a:buAutoNum type="alphaLcParenR"/>
            </a:pPr>
            <a:r>
              <a:rPr lang="cs-CZ" sz="1600" b="1" dirty="0"/>
              <a:t>Právo mezinárodní x vnitrostátní</a:t>
            </a:r>
          </a:p>
          <a:p>
            <a:pPr marL="457200" indent="-457200">
              <a:buAutoNum type="alphaLcParenR"/>
            </a:pPr>
            <a:r>
              <a:rPr lang="cs-CZ" sz="1600" b="1" dirty="0"/>
              <a:t>Veřejné x soukromé</a:t>
            </a:r>
          </a:p>
          <a:p>
            <a:pPr>
              <a:buNone/>
            </a:pPr>
            <a:r>
              <a:rPr lang="cs-CZ" sz="1800" b="1" dirty="0"/>
              <a:t>Teorie zájmová</a:t>
            </a:r>
          </a:p>
          <a:p>
            <a:pPr marL="514350" indent="-514350">
              <a:buNone/>
            </a:pPr>
            <a:r>
              <a:rPr lang="cs-CZ" sz="1400" i="1" dirty="0"/>
              <a:t>	„Publicum </a:t>
            </a:r>
            <a:r>
              <a:rPr lang="cs-CZ" sz="1400" i="1" dirty="0" err="1"/>
              <a:t>ius</a:t>
            </a:r>
            <a:r>
              <a:rPr lang="cs-CZ" sz="1400" i="1" dirty="0"/>
              <a:t> </a:t>
            </a:r>
            <a:r>
              <a:rPr lang="cs-CZ" sz="1400" i="1" dirty="0" err="1"/>
              <a:t>est</a:t>
            </a:r>
            <a:r>
              <a:rPr lang="cs-CZ" sz="1400" i="1" dirty="0"/>
              <a:t>, </a:t>
            </a:r>
            <a:r>
              <a:rPr lang="cs-CZ" sz="1400" i="1" dirty="0" err="1"/>
              <a:t>quod</a:t>
            </a:r>
            <a:r>
              <a:rPr lang="cs-CZ" sz="1400" i="1" dirty="0"/>
              <a:t> ad </a:t>
            </a:r>
            <a:r>
              <a:rPr lang="cs-CZ" sz="1400" i="1" dirty="0" err="1"/>
              <a:t>statum</a:t>
            </a:r>
            <a:r>
              <a:rPr lang="cs-CZ" sz="1400" i="1" dirty="0"/>
              <a:t> </a:t>
            </a:r>
            <a:r>
              <a:rPr lang="cs-CZ" sz="1400" i="1" dirty="0" err="1"/>
              <a:t>rei</a:t>
            </a:r>
            <a:r>
              <a:rPr lang="cs-CZ" sz="1400" i="1" dirty="0"/>
              <a:t> </a:t>
            </a:r>
            <a:r>
              <a:rPr lang="cs-CZ" sz="1400" i="1" dirty="0" err="1"/>
              <a:t>Romanae</a:t>
            </a:r>
            <a:r>
              <a:rPr lang="cs-CZ" sz="1400" i="1" dirty="0"/>
              <a:t> </a:t>
            </a:r>
            <a:r>
              <a:rPr lang="cs-CZ" sz="1400" i="1" dirty="0" err="1"/>
              <a:t>spectat</a:t>
            </a:r>
            <a:r>
              <a:rPr lang="cs-CZ" sz="1400" i="1" dirty="0"/>
              <a:t>, </a:t>
            </a:r>
            <a:r>
              <a:rPr lang="cs-CZ" sz="1400" i="1" dirty="0" err="1"/>
              <a:t>privatum</a:t>
            </a:r>
            <a:r>
              <a:rPr lang="cs-CZ" sz="1400" i="1" dirty="0"/>
              <a:t> </a:t>
            </a:r>
            <a:r>
              <a:rPr lang="cs-CZ" sz="1400" i="1" dirty="0" err="1"/>
              <a:t>quod</a:t>
            </a:r>
            <a:r>
              <a:rPr lang="cs-CZ" sz="1400" i="1" dirty="0"/>
              <a:t> ad </a:t>
            </a:r>
            <a:r>
              <a:rPr lang="cs-CZ" sz="1400" i="1" dirty="0" err="1"/>
              <a:t>singulorum</a:t>
            </a:r>
            <a:r>
              <a:rPr lang="cs-CZ" sz="1400" i="1" dirty="0"/>
              <a:t> </a:t>
            </a:r>
            <a:r>
              <a:rPr lang="cs-CZ" sz="1400" i="1" dirty="0" err="1"/>
              <a:t>utilitatem</a:t>
            </a:r>
            <a:r>
              <a:rPr lang="cs-CZ" sz="1400" i="1" dirty="0"/>
              <a:t>“</a:t>
            </a:r>
            <a:r>
              <a:rPr lang="cs-CZ" sz="1400" dirty="0"/>
              <a:t> (Veřejné právo je to, které se týká římského státu, soukromé to, které se týká prospěchu jednotlivců). </a:t>
            </a:r>
            <a:r>
              <a:rPr lang="cs-CZ" sz="1400" dirty="0" err="1"/>
              <a:t>Ulpianus</a:t>
            </a:r>
            <a:r>
              <a:rPr lang="cs-CZ" sz="1400" dirty="0"/>
              <a:t> (</a:t>
            </a:r>
            <a:r>
              <a:rPr lang="cs-CZ" sz="1400" dirty="0" err="1"/>
              <a:t>Digesta</a:t>
            </a:r>
            <a:r>
              <a:rPr lang="cs-CZ" sz="1400" dirty="0"/>
              <a:t>)</a:t>
            </a:r>
            <a:endParaRPr lang="cs-CZ" sz="1400" b="1" dirty="0"/>
          </a:p>
          <a:p>
            <a:pPr marL="514350" indent="-514350">
              <a:buNone/>
            </a:pPr>
            <a:r>
              <a:rPr lang="cs-CZ" sz="1800" b="1" dirty="0"/>
              <a:t>Teorie mocenská (organizační)</a:t>
            </a:r>
          </a:p>
          <a:p>
            <a:pPr marL="514350" indent="-514350">
              <a:buNone/>
            </a:pPr>
            <a:r>
              <a:rPr lang="cs-CZ" sz="1400" dirty="0"/>
              <a:t>	podle toho, zda účastníci právního poměru jsou k sobě navzájem ve vztahu nadřízenosti a podřízenosti (subordinace) </a:t>
            </a:r>
          </a:p>
          <a:p>
            <a:pPr marL="514350" indent="-514350">
              <a:buNone/>
            </a:pPr>
            <a:r>
              <a:rPr lang="cs-CZ" sz="1800" b="1" dirty="0"/>
              <a:t>Teorie organická (subjektů, </a:t>
            </a:r>
            <a:r>
              <a:rPr lang="cs-CZ" sz="1800" b="1" dirty="0" err="1"/>
              <a:t>Subjektstheorie</a:t>
            </a:r>
            <a:r>
              <a:rPr lang="cs-CZ" sz="1800" b="1" dirty="0"/>
              <a:t>)</a:t>
            </a:r>
          </a:p>
          <a:p>
            <a:pPr>
              <a:buNone/>
            </a:pPr>
            <a:r>
              <a:rPr lang="cs-CZ" sz="1400" dirty="0"/>
              <a:t>	podle toho, zda se právní subjekt ocitá v určitém právním vztahu z důvodů svého členství v některé veřejné korporaci (př. stát, obec, profesní komora</a:t>
            </a:r>
            <a:r>
              <a:rPr lang="cs-CZ" sz="1600" dirty="0"/>
              <a:t>)</a:t>
            </a: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c) Hmotné a procesní</a:t>
            </a:r>
          </a:p>
          <a:p>
            <a:pPr marL="0" indent="0">
              <a:buNone/>
            </a:pPr>
            <a:endParaRPr lang="cs-CZ" sz="1600" b="1" u="sng" dirty="0"/>
          </a:p>
          <a:p>
            <a:pPr marL="0" indent="0">
              <a:buNone/>
            </a:pPr>
            <a:r>
              <a:rPr lang="cs-CZ" sz="1600" b="1" u="sng" dirty="0"/>
              <a:t>Evropské  </a:t>
            </a:r>
            <a:r>
              <a:rPr lang="cs-CZ" sz="1600" b="1" dirty="0"/>
              <a:t>právo:	Komunitární x unijní	+ Primární x sekundární</a:t>
            </a:r>
            <a:endParaRPr lang="cs-CZ" sz="1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Soukromá / veřejná listina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/>
          </a:bodyPr>
          <a:lstStyle/>
          <a:p>
            <a:endParaRPr lang="cs-CZ" dirty="0"/>
          </a:p>
          <a:p>
            <a:r>
              <a:rPr lang="cs-CZ" dirty="0"/>
              <a:t>NOZ rozlišuje mezi soukromou a veřejnou listinou</a:t>
            </a:r>
          </a:p>
          <a:p>
            <a:endParaRPr lang="cs-CZ" dirty="0"/>
          </a:p>
          <a:p>
            <a:r>
              <a:rPr lang="cs-CZ" dirty="0"/>
              <a:t>Soukromá listina – ten, kdo se dovolává soukromé listiny nese důkazní břemeno</a:t>
            </a:r>
          </a:p>
          <a:p>
            <a:endParaRPr lang="cs-CZ" dirty="0"/>
          </a:p>
          <a:p>
            <a:r>
              <a:rPr lang="cs-CZ" dirty="0"/>
              <a:t>veřejná listina – </a:t>
            </a:r>
            <a:r>
              <a:rPr lang="cs-CZ" dirty="0" err="1"/>
              <a:t>listina</a:t>
            </a:r>
            <a:r>
              <a:rPr lang="cs-CZ" dirty="0"/>
              <a:t> vydaná orgánem veřejné moci v mezích jeho pravomoci nebo listina,kterou za veřejnou prohlásí zákon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Neplatnost právního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>
              <a:buNone/>
            </a:pPr>
            <a:r>
              <a:rPr lang="cs-CZ" dirty="0"/>
              <a:t>	Pokud právní jednání nemá náležitosti, je neplatné, tzn. nevyvolává zamýšlené účinky, ale není bez následků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absolutní neplatnost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relativní neplatnost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Relativní neúčinnost (dříve odporovatelnost)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Namísto „odporovatelnosti“ se zavádí pojem relativní neúčinnosti</a:t>
            </a:r>
          </a:p>
          <a:p>
            <a:endParaRPr lang="cs-CZ" dirty="0"/>
          </a:p>
          <a:p>
            <a:r>
              <a:rPr lang="cs-CZ" dirty="0"/>
              <a:t>Rozšiřuje se právní úprava tohoto institutu</a:t>
            </a:r>
          </a:p>
          <a:p>
            <a:endParaRPr lang="cs-CZ" dirty="0"/>
          </a:p>
          <a:p>
            <a:r>
              <a:rPr lang="cs-CZ" dirty="0"/>
              <a:t>Relativní neúčinnost se musí uplatňovat soudní cestou (odpůrčí žaloba)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Zdánlivost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/>
              <a:t>zdánlivé právní jednání – jeví jako právní jednání, ale fakticky právním jednáním není</a:t>
            </a:r>
          </a:p>
          <a:p>
            <a:endParaRPr lang="cs-CZ" dirty="0"/>
          </a:p>
          <a:p>
            <a:r>
              <a:rPr lang="cs-CZ" dirty="0"/>
              <a:t>Zdánlivé právní jednání postrádá základní pojmové znaky právního jednání</a:t>
            </a:r>
          </a:p>
          <a:p>
            <a:endParaRPr lang="cs-CZ" dirty="0"/>
          </a:p>
          <a:p>
            <a:r>
              <a:rPr lang="cs-CZ" dirty="0"/>
              <a:t>§551 NOZ: </a:t>
            </a:r>
            <a:r>
              <a:rPr lang="cs-CZ" i="1" dirty="0"/>
              <a:t>„O právní jednání nejde chybí-li vůle jednající osoby.”</a:t>
            </a:r>
          </a:p>
          <a:p>
            <a:endParaRPr lang="cs-CZ" i="1" dirty="0"/>
          </a:p>
          <a:p>
            <a:r>
              <a:rPr lang="cs-CZ" dirty="0"/>
              <a:t>§552 NOZ: </a:t>
            </a:r>
            <a:r>
              <a:rPr lang="cs-CZ" i="1" dirty="0"/>
              <a:t>„O právní jednání nejde, nebyla-li zjevně projevena vážná vůle.”</a:t>
            </a:r>
          </a:p>
          <a:p>
            <a:endParaRPr lang="cs-CZ" i="1" dirty="0"/>
          </a:p>
          <a:p>
            <a:r>
              <a:rPr lang="cs-CZ" i="1" dirty="0"/>
              <a:t>§554 NOZ: „Ke zdánlivému právnímu jednání se nepřihlíží.”</a:t>
            </a:r>
          </a:p>
          <a:p>
            <a:endParaRPr lang="cs-CZ" i="1" dirty="0"/>
          </a:p>
          <a:p>
            <a:r>
              <a:rPr lang="cs-CZ" i="1" dirty="0"/>
              <a:t>§553 NOZ odst. 1: „O právní jednání nejde, nelze-li pro neurčitost nebo nesrozumitelnost zjistit jeho obsah ani výkladem.”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zdánlivého právního jednání v rámci NOZ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i="1" dirty="0"/>
              <a:t>§16 NOZ: „Právní osobnosti  ani svéprávnosti se nikdo nemůže vzdát ani zčásti; učiní-li tak, </a:t>
            </a:r>
            <a:r>
              <a:rPr lang="cs-CZ" b="1" i="1" dirty="0"/>
              <a:t>nepřihlíží se k tomu.”</a:t>
            </a:r>
          </a:p>
          <a:p>
            <a:pPr algn="just"/>
            <a:endParaRPr lang="cs-CZ" b="1" i="1" dirty="0"/>
          </a:p>
          <a:p>
            <a:pPr algn="just"/>
            <a:r>
              <a:rPr lang="cs-CZ" i="1" dirty="0"/>
              <a:t>§19 odst. 2 NOZ: „Přirozená práva spojená s osobností člověka nelze zcizit a nelze se jich vzdát; stane-li se tak, </a:t>
            </a:r>
            <a:r>
              <a:rPr lang="cs-CZ" b="1" i="1" dirty="0"/>
              <a:t>nepřihlíží se k tomu.”</a:t>
            </a:r>
          </a:p>
          <a:p>
            <a:pPr algn="just"/>
            <a:endParaRPr lang="cs-CZ" b="1" i="1" dirty="0"/>
          </a:p>
          <a:p>
            <a:pPr algn="just"/>
            <a:r>
              <a:rPr lang="cs-CZ" i="1" dirty="0"/>
              <a:t>§32 odst. 2 NOZ: „Je-li zákonných zástupců více, postačí projeví-li vůči třetí osobě vůli alespoň jeden z nich. Jedná-li však vůči další osobě vice zástupců společně a odporují si, </a:t>
            </a:r>
            <a:r>
              <a:rPr lang="cs-CZ" b="1" i="1" dirty="0"/>
              <a:t>nepřihlíží se k projevu žádného z nich.”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zdánlivého právního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Pravidla o oddělitelnosti části právního jednání u zdánlivého jednání nepřichází v úvahu částečná neplatnost(§576NOZ)</a:t>
            </a:r>
          </a:p>
          <a:p>
            <a:endParaRPr lang="cs-CZ" dirty="0"/>
          </a:p>
          <a:p>
            <a:r>
              <a:rPr lang="cs-CZ" dirty="0"/>
              <a:t>Nevzniká povinnost nahradit škodu (§579NOZ)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Konvalidace</a:t>
            </a:r>
            <a:r>
              <a:rPr lang="cs-CZ" dirty="0"/>
              <a:t> zdánlivého právního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/>
          </a:p>
          <a:p>
            <a:endParaRPr lang="cs-CZ" i="1" dirty="0"/>
          </a:p>
          <a:p>
            <a:pPr>
              <a:buNone/>
            </a:pPr>
            <a:r>
              <a:rPr lang="cs-CZ" i="1" dirty="0"/>
              <a:t>	§553 odst. 2: „Byl-li projev vůle mezi stranami dodatečně vyjasněn, nepřihlíží se k jeho vadě a hledí se, jakoby tu bylo právní jednání od počátku.”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právního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Rozpor s dobrými mravy</a:t>
            </a:r>
          </a:p>
          <a:p>
            <a:endParaRPr lang="cs-CZ" dirty="0"/>
          </a:p>
          <a:p>
            <a:r>
              <a:rPr lang="cs-CZ" dirty="0"/>
              <a:t>Rozpor se zákonem</a:t>
            </a:r>
          </a:p>
          <a:p>
            <a:endParaRPr lang="cs-CZ" dirty="0"/>
          </a:p>
          <a:p>
            <a:r>
              <a:rPr lang="cs-CZ" dirty="0"/>
              <a:t>Počáteční nemožnost plnění</a:t>
            </a:r>
          </a:p>
          <a:p>
            <a:endParaRPr lang="cs-CZ" dirty="0"/>
          </a:p>
          <a:p>
            <a:r>
              <a:rPr lang="cs-CZ" dirty="0"/>
              <a:t>Nedostatek svéprávnosti</a:t>
            </a:r>
          </a:p>
          <a:p>
            <a:endParaRPr lang="cs-CZ" dirty="0"/>
          </a:p>
          <a:p>
            <a:r>
              <a:rPr lang="cs-CZ" dirty="0"/>
              <a:t>Nedostatek formy</a:t>
            </a:r>
          </a:p>
          <a:p>
            <a:endParaRPr lang="cs-CZ" dirty="0"/>
          </a:p>
          <a:p>
            <a:r>
              <a:rPr lang="cs-CZ" dirty="0"/>
              <a:t>omyl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000" b="1" dirty="0"/>
              <a:t>Čas jako právní skutečnost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Čas je objektivní </a:t>
            </a:r>
            <a:r>
              <a:rPr lang="cs-CZ" b="1" dirty="0"/>
              <a:t>právní skutečnost </a:t>
            </a:r>
            <a:r>
              <a:rPr lang="cs-CZ" dirty="0"/>
              <a:t>– tzn. jde o </a:t>
            </a:r>
            <a:r>
              <a:rPr lang="cs-CZ" b="1" dirty="0"/>
              <a:t>právní událost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Čas působí jako právní skutečnost ve dvou formách:</a:t>
            </a:r>
          </a:p>
          <a:p>
            <a:pPr marL="514350" indent="-514350">
              <a:buAutoNum type="alphaLcParenR"/>
            </a:pPr>
            <a:r>
              <a:rPr lang="cs-CZ" dirty="0"/>
              <a:t>Pevně stanovený čas – kupř. datum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Plynoucí čas - lhůta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2800" dirty="0"/>
              <a:t>Lhůta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0324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/>
              <a:t>= časový úsek vymezený počátkem lhůty  a koncem lhůty</a:t>
            </a:r>
          </a:p>
          <a:p>
            <a:pPr algn="just">
              <a:buFontTx/>
              <a:buChar char="-"/>
            </a:pPr>
            <a:endParaRPr lang="cs-CZ" dirty="0"/>
          </a:p>
          <a:p>
            <a:pPr algn="just">
              <a:buFontTx/>
              <a:buChar char="-"/>
            </a:pPr>
            <a:r>
              <a:rPr lang="cs-CZ" dirty="0"/>
              <a:t>Trvání je dáno ve dnech, měsících, letech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371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Pojem subjektivního práva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Pojem „právní nárok“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Předmět subjektivních práv</a:t>
            </a:r>
            <a:r>
              <a:rPr lang="cs-CZ" dirty="0"/>
              <a:t>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a) </a:t>
            </a:r>
            <a:r>
              <a:rPr lang="cs-CZ" b="1" dirty="0"/>
              <a:t>právní chování </a:t>
            </a:r>
            <a:r>
              <a:rPr lang="cs-CZ" dirty="0"/>
              <a:t>(konativní/omisivní)</a:t>
            </a:r>
          </a:p>
          <a:p>
            <a:pPr lvl="1">
              <a:buNone/>
            </a:pPr>
            <a:endParaRPr lang="cs-CZ" dirty="0"/>
          </a:p>
          <a:p>
            <a:pPr lvl="1">
              <a:buFontTx/>
              <a:buChar char="-"/>
            </a:pPr>
            <a:r>
              <a:rPr lang="cs-CZ" sz="2600" dirty="0"/>
              <a:t>Dare – dát</a:t>
            </a:r>
          </a:p>
          <a:p>
            <a:pPr lvl="1">
              <a:buFontTx/>
              <a:buChar char="-"/>
            </a:pPr>
            <a:endParaRPr lang="cs-CZ" sz="2600" dirty="0"/>
          </a:p>
          <a:p>
            <a:pPr lvl="1">
              <a:buFontTx/>
              <a:buChar char="-"/>
            </a:pPr>
            <a:r>
              <a:rPr lang="cs-CZ" sz="2600" dirty="0" err="1"/>
              <a:t>Facere</a:t>
            </a:r>
            <a:r>
              <a:rPr lang="cs-CZ" sz="2600" dirty="0"/>
              <a:t> – činit</a:t>
            </a:r>
          </a:p>
          <a:p>
            <a:pPr lvl="1">
              <a:buFontTx/>
              <a:buChar char="-"/>
            </a:pPr>
            <a:endParaRPr lang="cs-CZ" sz="2600" dirty="0"/>
          </a:p>
          <a:p>
            <a:pPr lvl="1">
              <a:buFontTx/>
              <a:buChar char="-"/>
            </a:pPr>
            <a:r>
              <a:rPr lang="cs-CZ" sz="2600" dirty="0" err="1"/>
              <a:t>Omittere</a:t>
            </a:r>
            <a:r>
              <a:rPr lang="cs-CZ" sz="2600" dirty="0"/>
              <a:t> – zdržet se</a:t>
            </a:r>
          </a:p>
          <a:p>
            <a:pPr lvl="1">
              <a:buFontTx/>
              <a:buChar char="-"/>
            </a:pPr>
            <a:endParaRPr lang="cs-CZ" sz="2600" dirty="0"/>
          </a:p>
          <a:p>
            <a:pPr lvl="1">
              <a:buFontTx/>
              <a:buChar char="-"/>
            </a:pPr>
            <a:r>
              <a:rPr lang="cs-CZ" sz="2600" dirty="0" err="1"/>
              <a:t>Pati</a:t>
            </a:r>
            <a:r>
              <a:rPr lang="cs-CZ" sz="2600" dirty="0"/>
              <a:t> – strpět</a:t>
            </a:r>
          </a:p>
          <a:p>
            <a:pPr lvl="1">
              <a:buNone/>
            </a:pPr>
            <a:endParaRPr lang="cs-CZ" sz="3200" dirty="0"/>
          </a:p>
          <a:p>
            <a:pPr lvl="1">
              <a:buNone/>
            </a:pPr>
            <a:r>
              <a:rPr lang="cs-CZ" sz="3200" dirty="0"/>
              <a:t>b)  </a:t>
            </a:r>
            <a:r>
              <a:rPr lang="cs-CZ" sz="3200" b="1" dirty="0"/>
              <a:t>Objekt chování = věc</a:t>
            </a:r>
          </a:p>
          <a:p>
            <a:pPr lvl="1">
              <a:buNone/>
            </a:pPr>
            <a:endParaRPr lang="cs-CZ" sz="3200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PRÁVO I </a:t>
            </a:r>
            <a:r>
              <a:rPr lang="cs-CZ" sz="3600" b="1" dirty="0"/>
              <a:t>–  subjektivní právo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000" b="1" dirty="0"/>
              <a:t>Význam lhůty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Pro trvání určitého práva – kupř. právo stavby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K uplatnění určitého nároku – kupř. k uplatnění nároku na náhradu škody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1800" b="1" dirty="0"/>
              <a:t>Lhůty prekluzivní a promlčecí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lphaLcParenR"/>
            </a:pPr>
            <a:r>
              <a:rPr lang="cs-CZ" sz="3100" b="1" dirty="0"/>
              <a:t>Lhůta prekluzivní</a:t>
            </a:r>
          </a:p>
          <a:p>
            <a:pPr marL="514350" indent="-514350" algn="just">
              <a:buNone/>
            </a:pPr>
            <a:r>
              <a:rPr lang="cs-CZ" sz="3100" b="1" dirty="0"/>
              <a:t>	</a:t>
            </a:r>
            <a:r>
              <a:rPr lang="cs-CZ" sz="3100" dirty="0"/>
              <a:t>neboli propadná – následkem jejího marného uplynutí je zánik práva, které mělo být uplatněno (prekluze), právo zaniká a nelze jej uplatnit úspěšně u soudu, k jejímu uplynutí se přihlíží ex offo</a:t>
            </a:r>
          </a:p>
          <a:p>
            <a:pPr marL="514350" indent="-514350" algn="just">
              <a:buAutoNum type="alphaLcParenR"/>
            </a:pPr>
            <a:endParaRPr lang="cs-CZ" sz="3100" b="1" dirty="0"/>
          </a:p>
          <a:p>
            <a:pPr marL="514350" indent="-514350" algn="just">
              <a:buAutoNum type="alphaLcParenR"/>
            </a:pPr>
            <a:r>
              <a:rPr lang="cs-CZ" sz="3100" b="1" dirty="0"/>
              <a:t>Lhůta promlčecí</a:t>
            </a:r>
          </a:p>
          <a:p>
            <a:pPr marL="914400" lvl="1" indent="-514350" algn="just">
              <a:buNone/>
            </a:pPr>
            <a:r>
              <a:rPr lang="cs-CZ" sz="2400" dirty="0"/>
              <a:t>	následkem jejího marného uplynutí není zánik práva, které mělo být uplatněno, ale jeho oslabení. Nárok se stává podmíněným, tj. závislým na tom, zda se promlčení někdo dovolá nebo ne</a:t>
            </a:r>
            <a:endParaRPr lang="cs-CZ" sz="27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Promlčení práv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b="1" dirty="0"/>
              <a:t>	Pozor:</a:t>
            </a:r>
          </a:p>
          <a:p>
            <a:pPr marL="514350" indent="-514350">
              <a:buNone/>
            </a:pPr>
            <a:r>
              <a:rPr lang="cs-CZ" b="1" dirty="0"/>
              <a:t>	</a:t>
            </a:r>
          </a:p>
          <a:p>
            <a:pPr marL="514350" indent="-514350" algn="just">
              <a:buNone/>
            </a:pPr>
            <a:r>
              <a:rPr lang="cs-CZ" b="1" dirty="0"/>
              <a:t>	Promlčují se všechna práva majetková s výjimkou práva vlastnického, nepromlčují se práva na ochranu osobnosti, práva z vkladů na vkladní knížce nebo na jiných formách vkladů a běžných účtech, pokud vkladový vztah trvá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/>
              <a:t>Lhůty zákonné a smluvní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cs-CZ" b="1" dirty="0"/>
              <a:t>lhůty zákonné </a:t>
            </a:r>
            <a:r>
              <a:rPr lang="cs-CZ" dirty="0"/>
              <a:t>– jsou určeny zákonem</a:t>
            </a:r>
          </a:p>
          <a:p>
            <a:pPr marL="514350" indent="-514350">
              <a:buAutoNum type="alphaUcParenR"/>
            </a:pPr>
            <a:endParaRPr lang="cs-CZ" dirty="0"/>
          </a:p>
          <a:p>
            <a:pPr marL="514350" indent="-514350">
              <a:buAutoNum type="alphaUcParenR"/>
            </a:pPr>
            <a:r>
              <a:rPr lang="cs-CZ" b="1" dirty="0"/>
              <a:t>Lhůty smluvní </a:t>
            </a:r>
            <a:r>
              <a:rPr lang="cs-CZ" dirty="0"/>
              <a:t>- jsou určeny smluvním ujednáním</a:t>
            </a:r>
          </a:p>
          <a:p>
            <a:pPr marL="514350" indent="-514350">
              <a:buAutoNum type="alphaUcParenR"/>
            </a:pPr>
            <a:endParaRPr lang="cs-CZ" dirty="0"/>
          </a:p>
          <a:p>
            <a:pPr marL="514350" indent="-514350">
              <a:buAutoNum type="alphaUcParenR"/>
            </a:pPr>
            <a:r>
              <a:rPr lang="cs-CZ" b="1" dirty="0"/>
              <a:t>Lhůty soudcovské </a:t>
            </a:r>
            <a:r>
              <a:rPr lang="cs-CZ" dirty="0"/>
              <a:t>– jsou určeny  soudem nebo orgánem veřejné moci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7754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dělení lhůt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Lhůty hmotně právní</a:t>
            </a:r>
          </a:p>
          <a:p>
            <a:pPr marL="514350" indent="-514350">
              <a:buNone/>
            </a:pPr>
            <a:r>
              <a:rPr lang="cs-CZ" dirty="0"/>
              <a:t>	působí v oblasti hmotného práva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Lhůty procesní</a:t>
            </a:r>
          </a:p>
          <a:p>
            <a:pPr marL="514350" indent="-514350">
              <a:buNone/>
            </a:pPr>
            <a:r>
              <a:rPr lang="cs-CZ" dirty="0"/>
              <a:t>	Působí v oblasti procesní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9289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dělení lhůt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cs-CZ" b="1" dirty="0"/>
              <a:t>Prosté</a:t>
            </a:r>
          </a:p>
          <a:p>
            <a:pPr marL="514350" indent="-514350">
              <a:buNone/>
            </a:pPr>
            <a:r>
              <a:rPr lang="cs-CZ" dirty="0"/>
              <a:t>	následky má pouhé plynutí času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K projevu vůle</a:t>
            </a:r>
          </a:p>
          <a:p>
            <a:pPr marL="514350" indent="-514350">
              <a:buNone/>
            </a:pPr>
            <a:r>
              <a:rPr lang="cs-CZ" dirty="0"/>
              <a:t>	v jejich průběhu je třeba něco vykonat (kupř. schválit zboží při prodeji na zkoušku) nebo v jejich průběhu něčemu zabránit (kupř. reklamovat, aby nezanikla odpovědnost za vady)</a:t>
            </a:r>
          </a:p>
        </p:txBody>
      </p:sp>
    </p:spTree>
    <p:extLst>
      <p:ext uri="{BB962C8B-B14F-4D97-AF65-F5344CB8AC3E}">
        <p14:creationId xmlns:p14="http://schemas.microsoft.com/office/powerpoint/2010/main" val="1135365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/>
              <a:t>Další dělení lhůt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914400" lvl="1" indent="-514350">
              <a:buAutoNum type="alphaLcParenR"/>
            </a:pPr>
            <a:endParaRPr lang="cs-CZ" b="1" dirty="0"/>
          </a:p>
          <a:p>
            <a:pPr marL="914400" lvl="1" indent="-514350">
              <a:buAutoNum type="alphaLcParenR"/>
            </a:pPr>
            <a:endParaRPr lang="cs-CZ" b="1" dirty="0"/>
          </a:p>
          <a:p>
            <a:pPr marL="914400" lvl="1" indent="-514350">
              <a:buAutoNum type="alphaLcParenR"/>
            </a:pPr>
            <a:r>
              <a:rPr lang="cs-CZ" b="1" dirty="0"/>
              <a:t>Pořádkové</a:t>
            </a:r>
          </a:p>
          <a:p>
            <a:pPr marL="914400" lvl="1" indent="-514350">
              <a:buNone/>
            </a:pPr>
            <a:r>
              <a:rPr lang="cs-CZ" dirty="0"/>
              <a:t>	marné uplynutí nemá vliv na existenci práva</a:t>
            </a:r>
          </a:p>
          <a:p>
            <a:pPr marL="914400" lvl="1" indent="-514350">
              <a:buNone/>
            </a:pPr>
            <a:endParaRPr lang="cs-CZ" dirty="0"/>
          </a:p>
          <a:p>
            <a:pPr marL="914400" lvl="1" indent="-514350">
              <a:buNone/>
            </a:pPr>
            <a:endParaRPr lang="cs-CZ" dirty="0"/>
          </a:p>
          <a:p>
            <a:pPr marL="914400" lvl="1" indent="-514350">
              <a:buNone/>
            </a:pPr>
            <a:r>
              <a:rPr lang="cs-CZ" sz="3200" b="1" dirty="0"/>
              <a:t>b) promlčecí/prekluzivní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2668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000" dirty="0"/>
              <a:t>PRÁVO I - lhůty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Objektivní – jejich počátek je dán okamžikem, kdy nastala nějaká skutečnost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Subjektivní – počátek je závislý na tom, kdy se subjekt o skutečnosti dozvěděl, popř. mohl dozvědět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PRÁVO I </a:t>
            </a:r>
            <a:r>
              <a:rPr lang="cs-CZ" b="1" dirty="0"/>
              <a:t>–  subjektivní právo 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b="1" dirty="0"/>
              <a:t>Soukromá  x veřejná</a:t>
            </a:r>
          </a:p>
          <a:p>
            <a:pPr marL="514350" indent="-514350">
              <a:buFont typeface="+mj-lt"/>
              <a:buAutoNum type="alphaLcParenR"/>
            </a:pPr>
            <a:endParaRPr lang="cs-CZ" b="1" dirty="0"/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Hmotná x procesní</a:t>
            </a:r>
          </a:p>
          <a:p>
            <a:pPr marL="534988" indent="0">
              <a:buNone/>
            </a:pPr>
            <a:r>
              <a:rPr lang="cs-CZ" sz="3100" b="1" dirty="0"/>
              <a:t>Hmotná</a:t>
            </a:r>
            <a:r>
              <a:rPr lang="cs-CZ" b="1" dirty="0"/>
              <a:t> = </a:t>
            </a:r>
            <a:r>
              <a:rPr lang="cs-CZ" dirty="0"/>
              <a:t>souhrn těch právních norem a </a:t>
            </a:r>
            <a:r>
              <a:rPr lang="cs-CZ" dirty="0" err="1"/>
              <a:t>subj</a:t>
            </a:r>
            <a:r>
              <a:rPr lang="cs-CZ" dirty="0"/>
              <a:t>. práv, které slouží k naplnění účelu právní úpravy bezprostředně stanoví práva a povinnosti, které jsou smyslem právní úpravy</a:t>
            </a:r>
            <a:endParaRPr lang="cs-CZ" b="1" dirty="0"/>
          </a:p>
          <a:p>
            <a:pPr marL="534988" indent="-534988">
              <a:buNone/>
            </a:pPr>
            <a:r>
              <a:rPr lang="cs-CZ" b="1" dirty="0"/>
              <a:t>	procesní  = </a:t>
            </a:r>
            <a:r>
              <a:rPr lang="cs-CZ" dirty="0"/>
              <a:t>úprava postupu orgánů veřejné moci při rozhodování o hmotněprávních vztazích = aplikace práva při tvorbě práva (hmotného i procesního), způsob ustavení veřejné moci, vymezení pravomoci a působnosti, rozhodovací činnost (procesní postup)</a:t>
            </a:r>
          </a:p>
          <a:p>
            <a:pPr marL="514350" indent="-514350">
              <a:buFont typeface="+mj-lt"/>
              <a:buAutoNum type="alphaLcParenR"/>
            </a:pPr>
            <a:endParaRPr lang="cs-CZ" b="1" dirty="0"/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Relativní x absolutní</a:t>
            </a:r>
          </a:p>
          <a:p>
            <a:pPr marL="514350" indent="-514350">
              <a:buFont typeface="+mj-lt"/>
              <a:buAutoNum type="alphaLcParenR"/>
            </a:pPr>
            <a:endParaRPr lang="cs-CZ" b="1" dirty="0"/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Základní lidská práva a svobody – nezadatelná, nepromlčitelná, nezcizitelná 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Pojem subjektivního práva – </a:t>
            </a:r>
            <a:r>
              <a:rPr lang="cs-CZ" sz="2900" dirty="0"/>
              <a:t>míra možnosti subjektu chovat se určitým 				způsobem vyjádřená a zaručená objektivním právem</a:t>
            </a:r>
            <a:endParaRPr lang="cs-CZ" dirty="0"/>
          </a:p>
          <a:p>
            <a:pPr>
              <a:buNone/>
            </a:pPr>
            <a:r>
              <a:rPr lang="cs-CZ" b="1" dirty="0"/>
              <a:t>Pojem „právní nárok“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Předmět subjektivních práv</a:t>
            </a:r>
            <a:r>
              <a:rPr lang="cs-CZ" dirty="0"/>
              <a:t>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a) </a:t>
            </a:r>
            <a:r>
              <a:rPr lang="cs-CZ" b="1" dirty="0"/>
              <a:t>právní chování </a:t>
            </a:r>
            <a:r>
              <a:rPr lang="cs-CZ" dirty="0"/>
              <a:t>(konativní/omisivní)</a:t>
            </a:r>
          </a:p>
          <a:p>
            <a:pPr lvl="1">
              <a:buNone/>
            </a:pPr>
            <a:endParaRPr lang="cs-CZ" dirty="0"/>
          </a:p>
          <a:p>
            <a:pPr lvl="1">
              <a:buFontTx/>
              <a:buChar char="-"/>
            </a:pPr>
            <a:r>
              <a:rPr lang="cs-CZ" sz="2600" dirty="0"/>
              <a:t>Dare – dát</a:t>
            </a:r>
          </a:p>
          <a:p>
            <a:pPr lvl="1">
              <a:buFontTx/>
              <a:buChar char="-"/>
            </a:pPr>
            <a:endParaRPr lang="cs-CZ" sz="2600" dirty="0"/>
          </a:p>
          <a:p>
            <a:pPr lvl="1">
              <a:buFontTx/>
              <a:buChar char="-"/>
            </a:pPr>
            <a:r>
              <a:rPr lang="cs-CZ" sz="2600" dirty="0" err="1"/>
              <a:t>Facere</a:t>
            </a:r>
            <a:r>
              <a:rPr lang="cs-CZ" sz="2600" dirty="0"/>
              <a:t> – činit</a:t>
            </a:r>
          </a:p>
          <a:p>
            <a:pPr lvl="1">
              <a:buFontTx/>
              <a:buChar char="-"/>
            </a:pPr>
            <a:endParaRPr lang="cs-CZ" sz="2600" dirty="0"/>
          </a:p>
          <a:p>
            <a:pPr lvl="1">
              <a:buFontTx/>
              <a:buChar char="-"/>
            </a:pPr>
            <a:r>
              <a:rPr lang="cs-CZ" sz="2600" dirty="0" err="1"/>
              <a:t>Omittere</a:t>
            </a:r>
            <a:r>
              <a:rPr lang="cs-CZ" sz="2600" dirty="0"/>
              <a:t> – zdržet se</a:t>
            </a:r>
          </a:p>
          <a:p>
            <a:pPr lvl="1">
              <a:buFontTx/>
              <a:buChar char="-"/>
            </a:pPr>
            <a:endParaRPr lang="cs-CZ" sz="2600" dirty="0"/>
          </a:p>
          <a:p>
            <a:pPr lvl="1">
              <a:buFontTx/>
              <a:buChar char="-"/>
            </a:pPr>
            <a:r>
              <a:rPr lang="cs-CZ" sz="2600" dirty="0" err="1"/>
              <a:t>Pati</a:t>
            </a:r>
            <a:r>
              <a:rPr lang="cs-CZ" sz="2600" dirty="0"/>
              <a:t> – strpět</a:t>
            </a:r>
          </a:p>
          <a:p>
            <a:pPr lvl="1">
              <a:buNone/>
            </a:pPr>
            <a:endParaRPr lang="cs-CZ" sz="3200" dirty="0"/>
          </a:p>
          <a:p>
            <a:pPr lvl="1">
              <a:buNone/>
            </a:pPr>
            <a:r>
              <a:rPr lang="cs-CZ" sz="3200" dirty="0"/>
              <a:t>b)  </a:t>
            </a:r>
            <a:r>
              <a:rPr lang="cs-CZ" sz="3200" b="1" dirty="0"/>
              <a:t>Objekt chování = věc</a:t>
            </a:r>
          </a:p>
          <a:p>
            <a:pPr>
              <a:buNone/>
            </a:pPr>
            <a:endParaRPr lang="cs-CZ" sz="3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/>
              <a:t>PRÁVO I </a:t>
            </a:r>
            <a:r>
              <a:rPr lang="cs-CZ" sz="3600" b="1" dirty="0"/>
              <a:t>–  subjektivní právo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 dirty="0"/>
              <a:t>PRÁVO I </a:t>
            </a:r>
            <a:r>
              <a:rPr lang="cs-CZ" sz="2800" b="1" dirty="0"/>
              <a:t>–  subjektivní právo - druhy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40000" lnSpcReduction="20000"/>
          </a:bodyPr>
          <a:lstStyle/>
          <a:p>
            <a:r>
              <a:rPr lang="cs-CZ" b="1" dirty="0"/>
              <a:t>Vlastnictví</a:t>
            </a:r>
          </a:p>
          <a:p>
            <a:pPr>
              <a:buNone/>
            </a:pPr>
            <a:r>
              <a:rPr lang="cs-CZ" dirty="0"/>
              <a:t>Oddíl 1</a:t>
            </a:r>
          </a:p>
          <a:p>
            <a:pPr>
              <a:buNone/>
            </a:pPr>
            <a:r>
              <a:rPr lang="cs-CZ" b="1" dirty="0"/>
              <a:t>Povaha vlastnického práva a jeho rozsah</a:t>
            </a:r>
          </a:p>
          <a:p>
            <a:pPr>
              <a:buNone/>
            </a:pPr>
            <a:r>
              <a:rPr lang="cs-CZ" b="1" dirty="0"/>
              <a:t>Předmět a obsah vlastnického práva</a:t>
            </a:r>
          </a:p>
          <a:p>
            <a:pPr>
              <a:buNone/>
            </a:pPr>
            <a:r>
              <a:rPr lang="cs-CZ" dirty="0"/>
              <a:t>§ 1011</a:t>
            </a:r>
          </a:p>
          <a:p>
            <a:pPr>
              <a:buNone/>
            </a:pPr>
            <a:r>
              <a:rPr lang="cs-CZ" dirty="0"/>
              <a:t>Vše, co někomu patří, všechny jeho věci hmotné i nehmotné, je jeho vlastnictvím.</a:t>
            </a:r>
          </a:p>
          <a:p>
            <a:pPr>
              <a:buNone/>
            </a:pPr>
            <a:r>
              <a:rPr lang="cs-CZ" dirty="0"/>
              <a:t>§ 1012</a:t>
            </a:r>
          </a:p>
          <a:p>
            <a:pPr>
              <a:buNone/>
            </a:pPr>
            <a:r>
              <a:rPr lang="cs-CZ" dirty="0"/>
              <a:t>Vlastník má právo se svým vlastnictvím v mezích právního řádu libovolně nakládat a jiné osoby z toho vyloučit. Vlastníku se zakazuje nad míru přiměřenou poměrům závažně rušit práva jiných osob, jakož i vykonávat takové činy, jejichž hlavním účelem je jiné osoby obtěžovat nebo poškodit.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Omezení vlastnického práva</a:t>
            </a:r>
          </a:p>
          <a:p>
            <a:pPr>
              <a:buNone/>
            </a:pPr>
            <a:r>
              <a:rPr lang="cs-CZ" dirty="0"/>
              <a:t>§ 1013</a:t>
            </a:r>
          </a:p>
          <a:p>
            <a:pPr algn="just">
              <a:buNone/>
            </a:pPr>
            <a:r>
              <a:rPr lang="cs-CZ" i="1" dirty="0"/>
              <a:t>(1)</a:t>
            </a:r>
            <a:r>
              <a:rPr lang="cs-CZ" dirty="0"/>
              <a:t> Vlastník se zdrží všeho, co působí, že odpad, voda, kouř, prach, plyn, pach, světlo, stín, hluk, otřesy a jiné podobné účinky (imise) vnikají na pozemek jiného vlastníka (souseda) v míře nepřiměřené místním poměrům a podstatně omezují obvyklé užívání pozemku; to platí i o vnikání zvířat. Zakazuje se přímo přivádět imise na pozemek jiného vlastníka bez ohledu na míru takových vlivů a na stupeň obtěžování souseda, ledaže se to opírá o zvláštní právní důvod.</a:t>
            </a:r>
          </a:p>
          <a:p>
            <a:pPr algn="just">
              <a:buNone/>
            </a:pPr>
            <a:r>
              <a:rPr lang="cs-CZ" i="1" dirty="0"/>
              <a:t>(2)</a:t>
            </a:r>
            <a:r>
              <a:rPr lang="cs-CZ" dirty="0"/>
              <a:t> Jsou-li imise důsledkem provozu závodu nebo podobného zařízení, který byl úředně schválen, má soused právo jen na náhradu újmy v penězích, i když byla újma způsobena okolnostmi, k nimž se při úředním projednávání nepřihlédlo. To neplatí, pokud se při provádění provozu překračuje rozsah, v jakém byl úředně schválen.</a:t>
            </a:r>
          </a:p>
          <a:p>
            <a:pPr algn="just">
              <a:buNone/>
            </a:pPr>
            <a:r>
              <a:rPr lang="cs-CZ" dirty="0"/>
              <a:t>§ 1014</a:t>
            </a:r>
          </a:p>
          <a:p>
            <a:pPr algn="just">
              <a:buNone/>
            </a:pPr>
            <a:r>
              <a:rPr lang="cs-CZ" i="1" dirty="0"/>
              <a:t>(1)</a:t>
            </a:r>
            <a:r>
              <a:rPr lang="cs-CZ" dirty="0"/>
              <a:t> Ocitne-li se na pozemku cizí movitá věc, vydá ji vlastník pozemku bez zbytečného odkladu jejímu vlastníku, popřípadě tomu, kdo ji měl u sebe; jinak mu umožní vstoupit na svůj pozemek a věc si vyhledat a odnést. Stejně tak může vlastník stíhat na cizím pozemku chované zvíře nebo roj včel; vletí-li však roj včel do cizího obsazeného úlu, nabývá vlastník úlu vlastnické právo k roji, aniž je povinen k náhradě.</a:t>
            </a:r>
          </a:p>
          <a:p>
            <a:pPr algn="just">
              <a:buNone/>
            </a:pPr>
            <a:r>
              <a:rPr lang="cs-CZ" i="1" dirty="0"/>
              <a:t>(2)</a:t>
            </a:r>
            <a:r>
              <a:rPr lang="cs-CZ" dirty="0"/>
              <a:t> Způsobí-li věc, zvíře, roj včel nebo výkon práva podle odstavce 1 na pozemku škodu, má vlastník pozemku právo na její náhradu.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18058"/>
          </a:xfrm>
        </p:spPr>
        <p:txBody>
          <a:bodyPr>
            <a:normAutofit/>
          </a:bodyPr>
          <a:lstStyle/>
          <a:p>
            <a:r>
              <a:rPr lang="cs-CZ" sz="2000" dirty="0"/>
              <a:t>PRÁVO I </a:t>
            </a:r>
            <a:r>
              <a:rPr lang="cs-CZ" sz="2000" b="1" dirty="0"/>
              <a:t>–  subjektivní právo - druhy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300" dirty="0"/>
              <a:t>§ 33Práva obviněného</a:t>
            </a:r>
          </a:p>
          <a:p>
            <a:pPr marL="514350" indent="-514350" algn="just">
              <a:buAutoNum type="arabicParenBoth"/>
            </a:pPr>
            <a:r>
              <a:rPr lang="cs-CZ" sz="1300" dirty="0"/>
              <a:t>Obviněný má právo vyjádřit se ke všem skutečnostem, které se mu kladou za vinu, a k důkazům o nich, není však povinen vypovídat. Může uvádět okolnosti a důkazy sloužící k jeho obhajobě, činit návrhy a podávat žádosti a opravné prostředky. Má právo zvolit si obhájce a s ním se radit i během úkonů prováděných orgánem činným v trestním řízení. S obhájcem se však v průběhu svého výslechu nemůže radit o tom, jak odpovědět na již položenou otázku. Může žádat, aby byl vyslýchán za účasti svého obhájce a aby se obhájce účastnil i jiných úkonů přípravného řízení (§ 165). Je-li ve vazbě nebo ve výkonu trestu odnětí svobody, může s obhájcem mluvit bez přítomnosti třetí osoby. Uvedená práva příslušejí obviněnému i tehdy, je-li jeho svéprávnost omezena.</a:t>
            </a:r>
          </a:p>
          <a:p>
            <a:pPr marL="514350" indent="-514350" algn="just">
              <a:buAutoNum type="arabicParenBoth"/>
            </a:pPr>
            <a:r>
              <a:rPr lang="cs-CZ" sz="1300" dirty="0"/>
              <a:t>Osvědčil-li obviněný, že nemá dostatek prostředků, aby si hradil náklady obhajoby, rozhodne předseda senátu a v přípravném řízení soudce, že má nárok na obhajobu bezplatnou nebo za sníženou odměnu. Vyplývá-li ze shromážděných důkazů, že obviněný nemá dostatek prostředků na náhradu nákladů obhajoby, může, je-li to třeba k ochraně práv obviněného, rozhodnout předseda senátu a v přípravném řízení na návrh státního zástupce soudce o nároku na obhajobu bezplatnou nebo za sníženou odměnu i bez návrhu obviněného. V případech uvedených ve větě první a druhé náklady obhajoby zcela nebo zčásti hradí stát.</a:t>
            </a:r>
          </a:p>
          <a:p>
            <a:pPr marL="514350" indent="-514350" algn="just">
              <a:buAutoNum type="arabicParenBoth"/>
            </a:pPr>
            <a:r>
              <a:rPr lang="cs-CZ" sz="1300" dirty="0"/>
              <a:t>Návrh na rozhodnutí podle odstavce 2 jsou oprávněny podat kromě obviněného a jeho obhájce i osoby uvedené v § 37 odst. 1. Návrh na rozhodnutí podle odstavce 2 včetně příloh, jimiž má být prokázána jeho důvodnost, podává obviněný v přípravném řízení prostřednictvím státního zástupce a v řízení před soudem soudu, který koná řízení v prvním stupni. Proti rozhodnutí podle odstavce 2 je přípustná stížnost, jež má odkladný účinek.</a:t>
            </a:r>
          </a:p>
          <a:p>
            <a:pPr marL="514350" indent="-514350" algn="just">
              <a:buAutoNum type="arabicParenBoth"/>
            </a:pPr>
            <a:r>
              <a:rPr lang="cs-CZ" sz="1300" dirty="0"/>
              <a:t>Pokud byl pravomocným rozhodnutím podle odstavce 2 obviněnému přiznán nárok na bezplatnou obhajobu nebo obhajobu za sníženou odměnu a obviněný o ustanovení obhájce požádá, bude mu obhájce neprodleně ustanoven. Obhájce ustanoví a, pominou-li důvody pro rozhodnutí podle odstavce 2, ustanovení zruší předseda senátu a v přípravném řízení soudce. Ustanovení § 38 odst. 2, § 39 odst. 2, § 40 a 40a se použijí obdobně.</a:t>
            </a:r>
          </a:p>
          <a:p>
            <a:pPr marL="514350" indent="-514350" algn="just">
              <a:buAutoNum type="arabicParenBoth"/>
            </a:pPr>
            <a:r>
              <a:rPr lang="cs-CZ" sz="1300" dirty="0"/>
              <a:t>Všechny orgány činné v trestním řízení jsou povinny vždy obviněného o jeho právech poučit a poskytnout mu plnou možnost jejich uplatnění. Obviněného, který byl zadržen či zatčen, je třeba poučit též o právu na naléhavou lékařskou pomoc, o maximální lhůtě, po kterou může být omezen na svobodě, než bude odevzdán soudu, a o právu nechat vyrozumět konzulární úřad a rodinného příslušníka nebo jinou fyzickou osobu, u nichž uvede údaje potřebné k vyrozumění.</a:t>
            </a:r>
          </a:p>
          <a:p>
            <a:pPr marL="514350" indent="-514350" algn="just">
              <a:buAutoNum type="arabicParenBoth"/>
            </a:pPr>
            <a:r>
              <a:rPr lang="cs-CZ" sz="1300" dirty="0"/>
              <a:t>(6) Orgán činný v trestním řízení, který provedl zadržení či zatčení, předá obviněnému bez zbytečného odkladu písemné poučení o jeho právech; obviněnému musí být umožněno si toto poučení přečíst; obviněný má právo ponechat si toto poučení u sebe po celou dobu omezení nebo zbavení osobní svobody.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PRÁVO I - </a:t>
            </a:r>
            <a:r>
              <a:rPr lang="cs-CZ" dirty="0"/>
              <a:t>Právní skutečnosti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Právní skutečnosti definujeme jako ty skutečnosti právně významné, tj. takové, které objektivní právo uznává za relevantní příčinu právních následků, tj. vzniku, změny a/nebo zániku subjektivních práv a/nebo povinností (popř. uspořádaných do právních poměrů).</a:t>
            </a:r>
          </a:p>
        </p:txBody>
      </p:sp>
    </p:spTree>
    <p:extLst>
      <p:ext uri="{BB962C8B-B14F-4D97-AF65-F5344CB8AC3E}">
        <p14:creationId xmlns:p14="http://schemas.microsoft.com/office/powerpoint/2010/main" val="635717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PRÁVO I </a:t>
            </a:r>
            <a:r>
              <a:rPr lang="cs-CZ" sz="3200" b="1" dirty="0"/>
              <a:t>– </a:t>
            </a:r>
            <a:r>
              <a:rPr lang="cs-CZ" sz="2000" b="1" dirty="0"/>
              <a:t> vznik, změna a zánik subjektivních práv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Právní titul x  exekuční titul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Právní skutečnosti:</a:t>
            </a:r>
          </a:p>
          <a:p>
            <a:pPr marL="0" indent="0">
              <a:buNone/>
            </a:pPr>
            <a:endParaRPr lang="cs-CZ" b="1" dirty="0"/>
          </a:p>
          <a:p>
            <a:pPr marL="514350" indent="-514350">
              <a:buAutoNum type="alphaLcParenR"/>
            </a:pPr>
            <a:r>
              <a:rPr lang="cs-CZ" dirty="0"/>
              <a:t>Právní jednání + konstitutivní právní akty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Právní události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Protiprávní stavy</a:t>
            </a:r>
          </a:p>
        </p:txBody>
      </p:sp>
    </p:spTree>
    <p:extLst>
      <p:ext uri="{BB962C8B-B14F-4D97-AF65-F5344CB8AC3E}">
        <p14:creationId xmlns:p14="http://schemas.microsoft.com/office/powerpoint/2010/main" val="24697494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2574</Words>
  <Application>Microsoft Office PowerPoint</Application>
  <PresentationFormat>Předvádění na obrazovce (4:3)</PresentationFormat>
  <Paragraphs>293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Motiv sady Office</vt:lpstr>
      <vt:lpstr>PRÁVO I</vt:lpstr>
      <vt:lpstr>PRÁVO I –  logicko-systematické členění práva</vt:lpstr>
      <vt:lpstr>PRÁVO I –  subjektivní právo</vt:lpstr>
      <vt:lpstr>PRÁVO I –  subjektivní právo - druhy</vt:lpstr>
      <vt:lpstr>PRÁVO I –  subjektivní právo</vt:lpstr>
      <vt:lpstr>PRÁVO I –  subjektivní právo - druhy</vt:lpstr>
      <vt:lpstr>PRÁVO I –  subjektivní právo - druhy</vt:lpstr>
      <vt:lpstr>PRÁVO I - Právní skutečnosti</vt:lpstr>
      <vt:lpstr>PRÁVO I –  vznik, změna a zánik subjektivních práv</vt:lpstr>
      <vt:lpstr>Teorie práva I –  vznik, změna a zánik subjektivních práv</vt:lpstr>
      <vt:lpstr>PRÁVO I - Právní jednání</vt:lpstr>
      <vt:lpstr>PRÁVO I –  právní jednání</vt:lpstr>
      <vt:lpstr>Následky právního jednání</vt:lpstr>
      <vt:lpstr>Právní jednání za právnickou osobu</vt:lpstr>
      <vt:lpstr>Posouzení právního jednání – simulace/disimulace</vt:lpstr>
      <vt:lpstr>Výklad právního jednání</vt:lpstr>
      <vt:lpstr>Preference platnosti právního jednání</vt:lpstr>
      <vt:lpstr>Náležitosti právního jednání</vt:lpstr>
      <vt:lpstr>Forma právního jednání </vt:lpstr>
      <vt:lpstr>Soukromá / veřejná listina</vt:lpstr>
      <vt:lpstr>Neplatnost právního jednání</vt:lpstr>
      <vt:lpstr>Relativní neúčinnost (dříve odporovatelnost)</vt:lpstr>
      <vt:lpstr>Zdánlivost</vt:lpstr>
      <vt:lpstr>Příklady zdánlivého právního jednání v rámci NOZ</vt:lpstr>
      <vt:lpstr>Účinky zdánlivého právního jednání</vt:lpstr>
      <vt:lpstr>Konvalidace zdánlivého právního jednání</vt:lpstr>
      <vt:lpstr>Vady právního jednání</vt:lpstr>
      <vt:lpstr>Čas jako právní skutečnost</vt:lpstr>
      <vt:lpstr>Lhůta</vt:lpstr>
      <vt:lpstr>Význam lhůty</vt:lpstr>
      <vt:lpstr>Lhůty prekluzivní a promlčecí</vt:lpstr>
      <vt:lpstr>Promlčení práv</vt:lpstr>
      <vt:lpstr>Lhůty zákonné a smluvní</vt:lpstr>
      <vt:lpstr>Další dělení lhůt</vt:lpstr>
      <vt:lpstr>Další dělení lhůt</vt:lpstr>
      <vt:lpstr>Další dělení lhůt</vt:lpstr>
      <vt:lpstr>PRÁVO I - lhůty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</cp:lastModifiedBy>
  <cp:revision>86</cp:revision>
  <dcterms:created xsi:type="dcterms:W3CDTF">2015-10-04T18:04:49Z</dcterms:created>
  <dcterms:modified xsi:type="dcterms:W3CDTF">2020-12-01T22:51:29Z</dcterms:modified>
</cp:coreProperties>
</file>