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60" r:id="rId5"/>
    <p:sldId id="261" r:id="rId6"/>
    <p:sldId id="262" r:id="rId7"/>
    <p:sldId id="263" r:id="rId8"/>
    <p:sldId id="320" r:id="rId9"/>
    <p:sldId id="322" r:id="rId10"/>
    <p:sldId id="318" r:id="rId11"/>
    <p:sldId id="264" r:id="rId12"/>
    <p:sldId id="327" r:id="rId13"/>
    <p:sldId id="265" r:id="rId14"/>
    <p:sldId id="266" r:id="rId15"/>
    <p:sldId id="267" r:id="rId16"/>
    <p:sldId id="268" r:id="rId17"/>
    <p:sldId id="279" r:id="rId18"/>
    <p:sldId id="281" r:id="rId19"/>
    <p:sldId id="282" r:id="rId20"/>
    <p:sldId id="283" r:id="rId21"/>
    <p:sldId id="330" r:id="rId22"/>
    <p:sldId id="280" r:id="rId23"/>
    <p:sldId id="311" r:id="rId24"/>
    <p:sldId id="289" r:id="rId25"/>
    <p:sldId id="310" r:id="rId26"/>
    <p:sldId id="313" r:id="rId27"/>
    <p:sldId id="284" r:id="rId28"/>
    <p:sldId id="312" r:id="rId29"/>
    <p:sldId id="285" r:id="rId30"/>
    <p:sldId id="299" r:id="rId31"/>
    <p:sldId id="286" r:id="rId32"/>
    <p:sldId id="277" r:id="rId33"/>
    <p:sldId id="270" r:id="rId34"/>
    <p:sldId id="271" r:id="rId35"/>
    <p:sldId id="300" r:id="rId36"/>
    <p:sldId id="301" r:id="rId37"/>
    <p:sldId id="275" r:id="rId38"/>
    <p:sldId id="276" r:id="rId39"/>
    <p:sldId id="287" r:id="rId40"/>
    <p:sldId id="290" r:id="rId41"/>
    <p:sldId id="291" r:id="rId42"/>
    <p:sldId id="292" r:id="rId43"/>
    <p:sldId id="293" r:id="rId44"/>
    <p:sldId id="302" r:id="rId45"/>
    <p:sldId id="303" r:id="rId46"/>
    <p:sldId id="294" r:id="rId47"/>
    <p:sldId id="295" r:id="rId48"/>
    <p:sldId id="304" r:id="rId49"/>
    <p:sldId id="296" r:id="rId50"/>
    <p:sldId id="324" r:id="rId51"/>
    <p:sldId id="325" r:id="rId52"/>
    <p:sldId id="297" r:id="rId53"/>
    <p:sldId id="307" r:id="rId54"/>
    <p:sldId id="298"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11" y="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43345-4323-4241-ADC9-74572652504E}" type="datetimeFigureOut">
              <a:rPr lang="cs-CZ" smtClean="0"/>
              <a:t>08.12.2022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A5402-AE44-40E5-92E1-1F4A12679232}" type="slidenum">
              <a:rPr lang="cs-CZ" smtClean="0"/>
              <a:t>‹#›</a:t>
            </a:fld>
            <a:endParaRPr lang="cs-CZ"/>
          </a:p>
        </p:txBody>
      </p:sp>
    </p:spTree>
    <p:extLst>
      <p:ext uri="{BB962C8B-B14F-4D97-AF65-F5344CB8AC3E}">
        <p14:creationId xmlns:p14="http://schemas.microsoft.com/office/powerpoint/2010/main" val="92971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Archeologie</a:t>
            </a:r>
            <a:r>
              <a:rPr lang="cs-CZ" baseline="0" dirty="0" smtClean="0"/>
              <a:t> rozlišuje: paleolit 2, 6 mil. let až 10 500 let B. P., mesolit - u nás 10 500 – cca 7 000 let B. P., neolit – u nás cca od 7 000 let B. P., na Blízkém Východě již od cca 9 000 let B. P. (další období jsou </a:t>
            </a:r>
            <a:r>
              <a:rPr lang="cs-CZ" baseline="0" dirty="0" err="1" smtClean="0"/>
              <a:t>eneolit</a:t>
            </a:r>
            <a:r>
              <a:rPr lang="cs-CZ" baseline="0" dirty="0" smtClean="0"/>
              <a:t> = doba bronzová, doba železná atd.).</a:t>
            </a:r>
            <a:endParaRPr lang="cs-CZ" dirty="0"/>
          </a:p>
        </p:txBody>
      </p:sp>
      <p:sp>
        <p:nvSpPr>
          <p:cNvPr id="4" name="Zástupný symbol pro číslo snímku 3"/>
          <p:cNvSpPr>
            <a:spLocks noGrp="1"/>
          </p:cNvSpPr>
          <p:nvPr>
            <p:ph type="sldNum" sz="quarter" idx="10"/>
          </p:nvPr>
        </p:nvSpPr>
        <p:spPr/>
        <p:txBody>
          <a:bodyPr/>
          <a:lstStyle/>
          <a:p>
            <a:fld id="{7A5A5402-AE44-40E5-92E1-1F4A12679232}" type="slidenum">
              <a:rPr lang="cs-CZ" smtClean="0"/>
              <a:t>14</a:t>
            </a:fld>
            <a:endParaRPr lang="cs-CZ"/>
          </a:p>
        </p:txBody>
      </p:sp>
    </p:spTree>
    <p:extLst>
      <p:ext uri="{BB962C8B-B14F-4D97-AF65-F5344CB8AC3E}">
        <p14:creationId xmlns:p14="http://schemas.microsoft.com/office/powerpoint/2010/main" val="32669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Hybridní zóna je v Evropě široká až 200 km a prochází ČR. </a:t>
            </a:r>
            <a:endParaRPr lang="cs-CZ" dirty="0"/>
          </a:p>
        </p:txBody>
      </p:sp>
      <p:sp>
        <p:nvSpPr>
          <p:cNvPr id="4" name="Zástupný symbol pro číslo snímku 3"/>
          <p:cNvSpPr>
            <a:spLocks noGrp="1"/>
          </p:cNvSpPr>
          <p:nvPr>
            <p:ph type="sldNum" sz="quarter" idx="10"/>
          </p:nvPr>
        </p:nvSpPr>
        <p:spPr/>
        <p:txBody>
          <a:bodyPr/>
          <a:lstStyle/>
          <a:p>
            <a:fld id="{7A5A5402-AE44-40E5-92E1-1F4A12679232}" type="slidenum">
              <a:rPr lang="cs-CZ" smtClean="0"/>
              <a:t>37</a:t>
            </a:fld>
            <a:endParaRPr lang="cs-CZ"/>
          </a:p>
        </p:txBody>
      </p:sp>
    </p:spTree>
    <p:extLst>
      <p:ext uri="{BB962C8B-B14F-4D97-AF65-F5344CB8AC3E}">
        <p14:creationId xmlns:p14="http://schemas.microsoft.com/office/powerpoint/2010/main" val="410667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Šipky ukazují</a:t>
            </a:r>
            <a:r>
              <a:rPr lang="cs-CZ" baseline="0" dirty="0" smtClean="0"/>
              <a:t> populace, které byly dlouhodobě zkoumány (Dánsko posledních 70 let, Ašský výběžek posledních 30 let, Stará Planina v Bulharsku v 90-tých letech). V Dánsku a v ČR je za dobu výzkumu hybridní zóna stabilní a nikam se neposunuje. Hybridi jsou buď sterilní (samci) nebo mají sníženou plodnost (samice).</a:t>
            </a:r>
            <a:endParaRPr lang="cs-CZ" dirty="0"/>
          </a:p>
        </p:txBody>
      </p:sp>
      <p:sp>
        <p:nvSpPr>
          <p:cNvPr id="4" name="Zástupný symbol pro číslo snímku 3"/>
          <p:cNvSpPr>
            <a:spLocks noGrp="1"/>
          </p:cNvSpPr>
          <p:nvPr>
            <p:ph type="sldNum" sz="quarter" idx="10"/>
          </p:nvPr>
        </p:nvSpPr>
        <p:spPr/>
        <p:txBody>
          <a:bodyPr/>
          <a:lstStyle/>
          <a:p>
            <a:fld id="{7A5A5402-AE44-40E5-92E1-1F4A12679232}" type="slidenum">
              <a:rPr lang="cs-CZ" smtClean="0"/>
              <a:t>38</a:t>
            </a:fld>
            <a:endParaRPr lang="cs-CZ"/>
          </a:p>
        </p:txBody>
      </p:sp>
    </p:spTree>
    <p:extLst>
      <p:ext uri="{BB962C8B-B14F-4D97-AF65-F5344CB8AC3E}">
        <p14:creationId xmlns:p14="http://schemas.microsoft.com/office/powerpoint/2010/main" val="217282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Hadec obsahuje minerál magnesit (uhličitan hořečnatý), který je pro řadu rostlin jedovaný. Proto na je</a:t>
            </a:r>
            <a:r>
              <a:rPr lang="cs-CZ" baseline="0" dirty="0" smtClean="0"/>
              <a:t> </a:t>
            </a:r>
            <a:r>
              <a:rPr lang="cs-CZ" dirty="0" smtClean="0"/>
              <a:t>hadcových lokalitách velmi specifická flóra a také fauna bezobratlých živočichů.</a:t>
            </a:r>
            <a:endParaRPr lang="cs-CZ" dirty="0"/>
          </a:p>
        </p:txBody>
      </p:sp>
      <p:sp>
        <p:nvSpPr>
          <p:cNvPr id="4" name="Zástupný symbol pro číslo snímku 3"/>
          <p:cNvSpPr>
            <a:spLocks noGrp="1"/>
          </p:cNvSpPr>
          <p:nvPr>
            <p:ph type="sldNum" sz="quarter" idx="10"/>
          </p:nvPr>
        </p:nvSpPr>
        <p:spPr/>
        <p:txBody>
          <a:bodyPr/>
          <a:lstStyle/>
          <a:p>
            <a:fld id="{7A5A5402-AE44-40E5-92E1-1F4A12679232}" type="slidenum">
              <a:rPr lang="cs-CZ" smtClean="0"/>
              <a:t>46</a:t>
            </a:fld>
            <a:endParaRPr lang="cs-CZ"/>
          </a:p>
        </p:txBody>
      </p:sp>
    </p:spTree>
    <p:extLst>
      <p:ext uri="{BB962C8B-B14F-4D97-AF65-F5344CB8AC3E}">
        <p14:creationId xmlns:p14="http://schemas.microsoft.com/office/powerpoint/2010/main" val="167105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Termíny „variský“ a „hercynský“ jsou odvozeny od tzv. variského vrásnění, což byl horotvorný proces, který probíhal od devonu do permu (2. polovina prvohor). Do</a:t>
            </a:r>
            <a:r>
              <a:rPr lang="cs-CZ" baseline="0" dirty="0" smtClean="0"/>
              <a:t> variských pohoří patří celá Česká vysočina a táhnou se dále na západ přes celé Německo až do západní Francie</a:t>
            </a:r>
            <a:endParaRPr lang="cs-CZ" dirty="0"/>
          </a:p>
        </p:txBody>
      </p:sp>
      <p:sp>
        <p:nvSpPr>
          <p:cNvPr id="4" name="Zástupný symbol pro číslo snímku 3"/>
          <p:cNvSpPr>
            <a:spLocks noGrp="1"/>
          </p:cNvSpPr>
          <p:nvPr>
            <p:ph type="sldNum" sz="quarter" idx="10"/>
          </p:nvPr>
        </p:nvSpPr>
        <p:spPr/>
        <p:txBody>
          <a:bodyPr/>
          <a:lstStyle/>
          <a:p>
            <a:fld id="{7A5A5402-AE44-40E5-92E1-1F4A12679232}" type="slidenum">
              <a:rPr lang="cs-CZ" smtClean="0"/>
              <a:t>54</a:t>
            </a:fld>
            <a:endParaRPr lang="cs-CZ"/>
          </a:p>
        </p:txBody>
      </p:sp>
    </p:spTree>
    <p:extLst>
      <p:ext uri="{BB962C8B-B14F-4D97-AF65-F5344CB8AC3E}">
        <p14:creationId xmlns:p14="http://schemas.microsoft.com/office/powerpoint/2010/main" val="152811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395784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421390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209008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193506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219567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D95E08F-AEA5-4358-94A5-4BFAE37B8B17}" type="datetimeFigureOut">
              <a:rPr lang="cs-CZ" smtClean="0"/>
              <a:t>08.12.2022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77652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D95E08F-AEA5-4358-94A5-4BFAE37B8B17}" type="datetimeFigureOut">
              <a:rPr lang="cs-CZ" smtClean="0"/>
              <a:t>08.12.2022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304580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D95E08F-AEA5-4358-94A5-4BFAE37B8B17}" type="datetimeFigureOut">
              <a:rPr lang="cs-CZ" smtClean="0"/>
              <a:t>08.12.2022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3372369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D95E08F-AEA5-4358-94A5-4BFAE37B8B17}" type="datetimeFigureOut">
              <a:rPr lang="cs-CZ" smtClean="0"/>
              <a:t>08.12.2022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1160301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D95E08F-AEA5-4358-94A5-4BFAE37B8B17}" type="datetimeFigureOut">
              <a:rPr lang="cs-CZ" smtClean="0"/>
              <a:t>08.12.2022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230491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D95E08F-AEA5-4358-94A5-4BFAE37B8B17}" type="datetimeFigureOut">
              <a:rPr lang="cs-CZ" smtClean="0"/>
              <a:t>08.12.2022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16F6E9E-D9F0-42BD-A8D1-4D70D6C87DFD}" type="slidenum">
              <a:rPr lang="cs-CZ" smtClean="0"/>
              <a:t>‹#›</a:t>
            </a:fld>
            <a:endParaRPr lang="cs-CZ"/>
          </a:p>
        </p:txBody>
      </p:sp>
    </p:spTree>
    <p:extLst>
      <p:ext uri="{BB962C8B-B14F-4D97-AF65-F5344CB8AC3E}">
        <p14:creationId xmlns:p14="http://schemas.microsoft.com/office/powerpoint/2010/main" val="41290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5E08F-AEA5-4358-94A5-4BFAE37B8B17}" type="datetimeFigureOut">
              <a:rPr lang="cs-CZ" smtClean="0"/>
              <a:t>08.12.2022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F6E9E-D9F0-42BD-A8D1-4D70D6C87DFD}" type="slidenum">
              <a:rPr lang="cs-CZ" smtClean="0"/>
              <a:t>‹#›</a:t>
            </a:fld>
            <a:endParaRPr lang="cs-CZ"/>
          </a:p>
        </p:txBody>
      </p:sp>
    </p:spTree>
    <p:extLst>
      <p:ext uri="{BB962C8B-B14F-4D97-AF65-F5344CB8AC3E}">
        <p14:creationId xmlns:p14="http://schemas.microsoft.com/office/powerpoint/2010/main" val="292522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ZOOGEOGRAFIE</a:t>
            </a:r>
            <a:endParaRPr lang="cs-CZ" dirty="0"/>
          </a:p>
        </p:txBody>
      </p:sp>
      <p:sp>
        <p:nvSpPr>
          <p:cNvPr id="3" name="Podnadpis 2"/>
          <p:cNvSpPr>
            <a:spLocks noGrp="1"/>
          </p:cNvSpPr>
          <p:nvPr>
            <p:ph type="subTitle" idx="1"/>
          </p:nvPr>
        </p:nvSpPr>
        <p:spPr/>
        <p:txBody>
          <a:bodyPr/>
          <a:lstStyle/>
          <a:p>
            <a:r>
              <a:rPr lang="cs-CZ" dirty="0" smtClean="0"/>
              <a:t>PŘEDNÁŠKA 6.</a:t>
            </a:r>
            <a:endParaRPr lang="cs-CZ" dirty="0"/>
          </a:p>
        </p:txBody>
      </p:sp>
    </p:spTree>
    <p:extLst>
      <p:ext uri="{BB962C8B-B14F-4D97-AF65-F5344CB8AC3E}">
        <p14:creationId xmlns:p14="http://schemas.microsoft.com/office/powerpoint/2010/main" val="3387580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1"/>
            <a:ext cx="12064181" cy="1160205"/>
          </a:xfrm>
        </p:spPr>
        <p:txBody>
          <a:bodyPr>
            <a:normAutofit fontScale="90000"/>
          </a:bodyPr>
          <a:lstStyle/>
          <a:p>
            <a:r>
              <a:rPr lang="cs-CZ" b="1" dirty="0" smtClean="0"/>
              <a:t>  Tábor lidí </a:t>
            </a:r>
            <a:r>
              <a:rPr lang="cs-CZ" b="1" i="1" dirty="0" smtClean="0"/>
              <a:t>Homo sapiens </a:t>
            </a:r>
            <a:r>
              <a:rPr lang="cs-CZ" b="1" dirty="0" smtClean="0"/>
              <a:t>(lovci / sběrači) v samém závěru</a:t>
            </a:r>
            <a:br>
              <a:rPr lang="cs-CZ" b="1" dirty="0" smtClean="0"/>
            </a:br>
            <a:r>
              <a:rPr lang="cs-CZ" b="1" dirty="0" smtClean="0"/>
              <a:t>   posledního glaciálu s uloveným jelenem r. </a:t>
            </a:r>
            <a:r>
              <a:rPr lang="cs-CZ" b="1" i="1" dirty="0" err="1" smtClean="0"/>
              <a:t>Megaloceros</a:t>
            </a:r>
            <a:r>
              <a:rPr lang="cs-CZ" b="1" dirty="0" smtClean="0"/>
              <a:t>.</a:t>
            </a:r>
            <a:endParaRPr lang="cs-CZ" b="1" dirty="0"/>
          </a:p>
        </p:txBody>
      </p:sp>
      <p:pic>
        <p:nvPicPr>
          <p:cNvPr id="4" name="Zástupný symbol pro obsah 3"/>
          <p:cNvPicPr>
            <a:picLocks noGrp="1" noChangeAspect="1"/>
          </p:cNvPicPr>
          <p:nvPr>
            <p:ph idx="1"/>
          </p:nvPr>
        </p:nvPicPr>
        <p:blipFill>
          <a:blip r:embed="rId2"/>
          <a:stretch>
            <a:fillRect/>
          </a:stretch>
        </p:blipFill>
        <p:spPr>
          <a:xfrm>
            <a:off x="2074606" y="1310312"/>
            <a:ext cx="8018617" cy="5365791"/>
          </a:xfrm>
          <a:prstGeom prst="rect">
            <a:avLst/>
          </a:prstGeom>
        </p:spPr>
      </p:pic>
    </p:spTree>
    <p:extLst>
      <p:ext uri="{BB962C8B-B14F-4D97-AF65-F5344CB8AC3E}">
        <p14:creationId xmlns:p14="http://schemas.microsoft.com/office/powerpoint/2010/main" val="72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477"/>
            <a:ext cx="10515600" cy="363795"/>
          </a:xfrm>
        </p:spPr>
        <p:txBody>
          <a:bodyPr>
            <a:normAutofit fontScale="90000"/>
          </a:bodyPr>
          <a:lstStyle/>
          <a:p>
            <a:endParaRPr lang="cs-CZ"/>
          </a:p>
        </p:txBody>
      </p:sp>
      <p:sp>
        <p:nvSpPr>
          <p:cNvPr id="3" name="Zástupný symbol pro obsah 2"/>
          <p:cNvSpPr>
            <a:spLocks noGrp="1"/>
          </p:cNvSpPr>
          <p:nvPr>
            <p:ph idx="1"/>
          </p:nvPr>
        </p:nvSpPr>
        <p:spPr>
          <a:xfrm>
            <a:off x="304800" y="688258"/>
            <a:ext cx="11444748" cy="6179574"/>
          </a:xfrm>
        </p:spPr>
        <p:txBody>
          <a:bodyPr>
            <a:normAutofit/>
          </a:bodyPr>
          <a:lstStyle/>
          <a:p>
            <a:r>
              <a:rPr lang="cs-CZ" b="1" dirty="0" smtClean="0"/>
              <a:t> </a:t>
            </a:r>
            <a:r>
              <a:rPr lang="cs-CZ" sz="3200" b="1" dirty="0" smtClean="0"/>
              <a:t>V posledním glaciálu (</a:t>
            </a:r>
            <a:r>
              <a:rPr lang="cs-CZ" sz="3200" b="1" dirty="0" err="1" smtClean="0"/>
              <a:t>Vistulian</a:t>
            </a:r>
            <a:r>
              <a:rPr lang="cs-CZ" sz="3200" b="1" dirty="0" smtClean="0"/>
              <a:t> = viselské zalednění) pokrývala nižší a střední polohy Střední Evropy tundra nebo step. Klima bylo velmi suché, zima chladná, léto poměrně teplé. </a:t>
            </a:r>
          </a:p>
          <a:p>
            <a:r>
              <a:rPr lang="cs-CZ" sz="3200" b="1" dirty="0" smtClean="0"/>
              <a:t>Žili tam např. mamuti, srstnatý nosorožec, medvěd jeskynní, lev jeskynní, řada zástupců dnešní subarktické (= tundrové)  fauny (lumíci, zajíc bělák, liška polární, sob, pižmoň) a typické stepní druhy (sysli, křečci, hraboši, svišti, </a:t>
            </a:r>
            <a:r>
              <a:rPr lang="cs-CZ" sz="3200" b="1" dirty="0" err="1" smtClean="0"/>
              <a:t>pišťuchy</a:t>
            </a:r>
            <a:r>
              <a:rPr lang="cs-CZ" sz="3200" b="1" dirty="0" smtClean="0"/>
              <a:t>, sajga, divocí koně). </a:t>
            </a:r>
          </a:p>
          <a:p>
            <a:r>
              <a:rPr lang="cs-CZ" sz="3200" b="1" dirty="0" smtClean="0"/>
              <a:t>Velcí savci (mamuti, nosorožci, lev jeskynní a medvěd jeskynní) však většinou vymizeli již během LGM (=Last </a:t>
            </a:r>
            <a:r>
              <a:rPr lang="cs-CZ" sz="3200" b="1" dirty="0" err="1" smtClean="0"/>
              <a:t>Glacial</a:t>
            </a:r>
            <a:r>
              <a:rPr lang="cs-CZ" sz="3200" b="1" dirty="0" smtClean="0"/>
              <a:t> Maximum – ca 26 000 – 19 000 let B. P.) a konce glaciálu se zde nedožili.</a:t>
            </a:r>
          </a:p>
          <a:p>
            <a:endParaRPr lang="cs-CZ" dirty="0" smtClean="0"/>
          </a:p>
          <a:p>
            <a:endParaRPr lang="cs-CZ" dirty="0"/>
          </a:p>
        </p:txBody>
      </p:sp>
    </p:spTree>
    <p:extLst>
      <p:ext uri="{BB962C8B-B14F-4D97-AF65-F5344CB8AC3E}">
        <p14:creationId xmlns:p14="http://schemas.microsoft.com/office/powerpoint/2010/main" val="3222867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658" y="365125"/>
            <a:ext cx="12024852" cy="2663210"/>
          </a:xfrm>
        </p:spPr>
        <p:txBody>
          <a:bodyPr>
            <a:normAutofit fontScale="90000"/>
          </a:bodyPr>
          <a:lstStyle/>
          <a:p>
            <a:r>
              <a:rPr lang="cs-CZ" sz="3200" b="1" dirty="0" smtClean="0"/>
              <a:t>Sajga (</a:t>
            </a:r>
            <a:r>
              <a:rPr lang="cs-CZ" sz="3200" b="1" i="1" dirty="0" err="1" smtClean="0"/>
              <a:t>Saiga</a:t>
            </a:r>
            <a:r>
              <a:rPr lang="cs-CZ" sz="3200" b="1" i="1" dirty="0" smtClean="0"/>
              <a:t> </a:t>
            </a:r>
            <a:r>
              <a:rPr lang="cs-CZ" sz="3200" b="1" i="1" dirty="0" err="1" smtClean="0"/>
              <a:t>tatarica</a:t>
            </a:r>
            <a:r>
              <a:rPr lang="cs-CZ" sz="3200" b="1" i="1" dirty="0" smtClean="0"/>
              <a:t>)</a:t>
            </a:r>
            <a:r>
              <a:rPr lang="cs-CZ" sz="3200" b="1" dirty="0" smtClean="0"/>
              <a:t> </a:t>
            </a:r>
            <a:r>
              <a:rPr lang="cs-CZ" sz="3200" b="1" dirty="0"/>
              <a:t>byla během poslední ledové doby rozšířena ve stepích od Velké Británie, přes Evropu a Asii až po Kanadu. Ještě ve středověku žila od západní Ukrajiny až po Mongolsko. Koncem 19. a začátkem 20. stol však téměř vyhynula (lov pro rohy a epidemie). </a:t>
            </a:r>
            <a:r>
              <a:rPr lang="cs-CZ" sz="3200" b="1" dirty="0" smtClean="0"/>
              <a:t>Patří mezi antilopy, má unikátní adaptace umožňující jí přežívat v extrémních teplotách (v létě +50, v zimě -40 stupňů C) i v extrémně suchém prostředí. Je velká asi jako ovce (30 – 50 kg), samci mají rohy, samice jsou bezrohé.</a:t>
            </a:r>
            <a:endParaRPr lang="cs-CZ" sz="3200" b="1" dirty="0"/>
          </a:p>
        </p:txBody>
      </p:sp>
      <p:pic>
        <p:nvPicPr>
          <p:cNvPr id="4" name="Zástupný symbol pro obsah 3"/>
          <p:cNvPicPr>
            <a:picLocks noGrp="1" noChangeAspect="1"/>
          </p:cNvPicPr>
          <p:nvPr>
            <p:ph idx="1"/>
          </p:nvPr>
        </p:nvPicPr>
        <p:blipFill rotWithShape="1">
          <a:blip r:embed="rId2"/>
          <a:srcRect l="32116" r="18923"/>
          <a:stretch/>
        </p:blipFill>
        <p:spPr>
          <a:xfrm>
            <a:off x="8146027" y="3154210"/>
            <a:ext cx="3682180" cy="3497460"/>
          </a:xfrm>
          <a:prstGeom prst="rect">
            <a:avLst/>
          </a:prstGeom>
        </p:spPr>
      </p:pic>
      <p:pic>
        <p:nvPicPr>
          <p:cNvPr id="5" name="Obrázek 4"/>
          <p:cNvPicPr>
            <a:picLocks noChangeAspect="1"/>
          </p:cNvPicPr>
          <p:nvPr/>
        </p:nvPicPr>
        <p:blipFill>
          <a:blip r:embed="rId3"/>
          <a:stretch>
            <a:fillRect/>
          </a:stretch>
        </p:blipFill>
        <p:spPr>
          <a:xfrm>
            <a:off x="78658" y="3154210"/>
            <a:ext cx="5372100" cy="3581400"/>
          </a:xfrm>
          <a:prstGeom prst="rect">
            <a:avLst/>
          </a:prstGeom>
        </p:spPr>
      </p:pic>
      <p:pic>
        <p:nvPicPr>
          <p:cNvPr id="6" name="Obrázek 5"/>
          <p:cNvPicPr>
            <a:picLocks noChangeAspect="1"/>
          </p:cNvPicPr>
          <p:nvPr/>
        </p:nvPicPr>
        <p:blipFill>
          <a:blip r:embed="rId4"/>
          <a:stretch>
            <a:fillRect/>
          </a:stretch>
        </p:blipFill>
        <p:spPr>
          <a:xfrm>
            <a:off x="5624052" y="3159677"/>
            <a:ext cx="2260190" cy="3491993"/>
          </a:xfrm>
          <a:prstGeom prst="rect">
            <a:avLst/>
          </a:prstGeom>
        </p:spPr>
      </p:pic>
    </p:spTree>
    <p:extLst>
      <p:ext uri="{BB962C8B-B14F-4D97-AF65-F5344CB8AC3E}">
        <p14:creationId xmlns:p14="http://schemas.microsoft.com/office/powerpoint/2010/main" val="1687319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575" y="1"/>
            <a:ext cx="11898773" cy="1229030"/>
          </a:xfrm>
        </p:spPr>
        <p:txBody>
          <a:bodyPr>
            <a:normAutofit fontScale="90000"/>
          </a:bodyPr>
          <a:lstStyle/>
          <a:p>
            <a:r>
              <a:rPr lang="cs-CZ" sz="3600" b="1" dirty="0" smtClean="0"/>
              <a:t>Lumík norský </a:t>
            </a:r>
            <a:r>
              <a:rPr lang="cs-CZ" sz="3600" dirty="0" smtClean="0"/>
              <a:t>(</a:t>
            </a:r>
            <a:r>
              <a:rPr lang="cs-CZ" sz="3600" b="1" i="1" dirty="0" err="1" smtClean="0"/>
              <a:t>Lemmus</a:t>
            </a:r>
            <a:r>
              <a:rPr lang="cs-CZ" sz="3600" b="1" i="1" dirty="0" smtClean="0"/>
              <a:t> </a:t>
            </a:r>
            <a:r>
              <a:rPr lang="cs-CZ" sz="3600" b="1" i="1" dirty="0" err="1" smtClean="0"/>
              <a:t>lemmus</a:t>
            </a:r>
            <a:r>
              <a:rPr lang="cs-CZ" sz="3600" dirty="0" smtClean="0"/>
              <a:t>)</a:t>
            </a:r>
            <a:r>
              <a:rPr lang="cs-CZ" sz="3600" b="1" dirty="0" smtClean="0"/>
              <a:t> obýval v poslední ledové době stepní a tundrové biotopy střední Evropy. Když bylo toto území zalesněno (Atlantik, 8 000 – 5 000 let B. P.) tak zde vymizel.</a:t>
            </a:r>
            <a:endParaRPr lang="cs-CZ" sz="3600" b="1" dirty="0"/>
          </a:p>
        </p:txBody>
      </p:sp>
      <p:sp>
        <p:nvSpPr>
          <p:cNvPr id="10" name="AutoShape 10" descr="data:image/jpeg;base64,/9j/4AAQSkZJRgABAQAAAQABAAD/2wCEAAkGBxITEhUTExQWFRUXGR8ZGBgVGB4bGxwbHyEhGR0fIB8eIigiHyAlHyAdITEhJSorLi4uGyAzODMtNyguLisBCgoKDg0OGxAQGy8mICUtLS8vLS0tLS0vLS0tLS0tLS0tLS0tLS0rLS0tLS0tLS0tLS0tLS0tLS0tLS0tLS0tLf/AABEIAMIBAwMBIgACEQEDEQH/xAAbAAACAgMBAAAAAAAAAAAAAAAEBQMGAAIHAf/EAEAQAAIBAgQEBAMGBAYCAgIDAAECEQMhAAQSMQUiQVEGE2FxMoGRFCNCobHwUmLB0QcVJDPh8XKCQ7IWkhc0c//EABkBAAMBAQEAAAAAAAAAAAAAAAECAwAEBf/EACoRAAICAgICAQMEAgMAAAAAAAABAhEDIRIxQVFhEyKBMnHB8DPxBBRC/9oADAMBAAIRAxEAPwDlmReqf9p2pvvY8rDa46H3nc43dxszFtRklmPXcm0j2wz49Vp06zUVWmqrDhqIZdWsCBzGwF+++BssjebTJGpkOpQRGsgg6elj19DhU9WM/Rvw3K0nIp6kqaQGvSZahUmR1AqbiJ3kAdMb5fg6uzKtfyuY6Qwc+YBvpkggwRYgXN4Oz/hfCKeZzmur/vC/lylSmTzcpF9Wk/KFMbY1zGUo02qVKtLzQtqSamcgwFKmSWa/OAxCjWd7YnKTrQ0sb42jUZSmKdIHUQwCSnIWAGkjVeBpLAgdD8xHw3gjCswFXQrlQBlqmhkYmIiIC7GQOm/UMMjxNqq1KNOnTy1ajTZlQklGOnWwVVZUUwBLX+LbbEOQ4wtNquunSpEMrO9JrHWNVygCgnaTF7TYY4FHPBOn/P8AfxZzxUkxbVajSq128zNZZNRWlVC1ClUpN3PNrZxpa0bHbchfbuIZtlqUkRF2WnShA7TDcqkEsZJJtAEyInDfOZE5x4XNUXpIwqNykQokAa5Jm+ki0kg3jAXhzNfZs5tqQMymo33gSLKoYWVWPLOxne2O1yfC1t0dkY7+AvM+FM0yBRW8umwkqYCJadMW09rWt3MYTcQ4aMtSVauumb06gMm5ViDBIuCBA9fScdS4hVDAwSQwkhZmPkDB3vvjn2celmKSmqStNGTmRGqF4SI3BiIGqOh33xz/APGzTm6fRSUU035IvC/C0rqMvqC1iNZLIWZVUfCv8Mm5uCZ2uIj4Ai00dh5j80q40IStzOltW6wYm072wJxTiFKpmB5KTBWmA6JdV6w2zkk7wI3nBdalqu0+ZsiBtSmAQPhAJY2N7WJIM27E6ISVomrVHbSlFfMZtlgEyST+IbegIA3vgTJcGzjvVpU8rVLpLVKcAmPhYwSImbAAkjvE4NyhaovmOQuxphhpFS5UmZ6CSLX3xYk8ZZjL0qmqowUKNLeXdiSNA1WMFQxGqxEidsZTTdE3XgoFADUAutagJV1aQAZiCJkGJtaCMO6GQSrV0Var0xEhqY1aZjSxkzAN7SbdcRcRyRzFarVpU2pEyWSr8RqKupiYAAD3MX5p6GAclBaYFMgEKGqaypkrAVpCA6gDeOhsYFzOWWKMmH0vAKHLu751fOJPlBAtQOLHS1gdTE/xWkb4p1DMHUDVFxaIiCIUz62j3w2znEWpmklOofiDtUp0wXQmABvBtpJUTBkTMgmZLIU6iGszrVqCGLSSSyzLc28iJ7EDbBnlUQLukR5OqUB1ICjqGggSFOx1dGkT6dse57MU3rU3C6CFBABBDBdV95JMXM9IjELuoLAEaNQ0l+3WFJsTsDpPexwXwrhlRqj5g0gdKH7oCeaLAdSwCkEmdj6YXnp2USd7HPAvDwSoqgFRoYv3KGCWU3CuupSPRZBwd/iFkMwi1MzUZTSpgCou33s6Najs3K0TOpm7EYYZXJ08sq16YUGpQQuW1ByjmHQzdGuoUxMAkyVu9o8RV9BpOKiVVCkvpVtSBVY9yxENsQCji8ria3srJpFO4VQdRSemmhgAKlTMBC4m6oZYRylWm0Cb2EVviNcZyurU3qRSDlAyjdnkAyZgclPrIQbbY6BWqNWOmlSVlqifMdwGZdzY3ghypsdIm0GMKeN8CRPPf7PXqEKqO1Hy2ux0kQAWZlI5o6EdhDQexZdFFyzVBVanVYJSWxZpf3sBNriFX0vBwXXy+pEUPp2PlINJAABEgjcnVtERfe2K1OkfKrDSBCsCCCpkEFrTEA2j6HYLMmr5gQUGGqyA21T2BIiTeT0i1sW76F67J11KSZNOqBylRImQR02MAcsiI63A6ZNJ0salQhoXTygESBoIMfP2tjGLIT5iFGF4i9p7/kbjcXxFU+8UBVP8ykmJ3i56TvbcjGTpivYLXV0JphtLA3MnbcXA2Pf1wZk9RBaqxqGZOqT6Dc7e3pbBNNKawFRhAYBT2O4BMetx3x4tdFqafL0Bxpsx27NB9jHTa2Jyk5aQjI24VrKMhAWYIZ4Yg7tYjboALjBOZy1Gk1NjVrBwNRqAEsiEkRA5YjmNri0996VY06n3iK+ksodSRbebAk2O0HaMbcRzhqqBSq0yxBBVpaSREdABvuPphYvIpJPoaF2AVeNqhKhkrAf/ACGn8X5dNvljMF0+CgABmplhYnXH6mcZi1xKcZBPGczlqSpWylMGiFAQOdLzv2BKwSZmevS4HiDSGWtSI8piATT+JWIsDqEqDEkjuewlTlqtRHqoaTmmtS+oMDT1GLKZ0seSRvyKJxNXzq6dVQknTpVSCVYzJltpAjcfnJwIxppAc1QRlcxk0p+cKuYp1S0LpWWAMAkuwhrA8oYfPYef57IDM6AoSVpshM+paSpbrBEyfngZOHZhqa5grTSiyuUWowAIA0lgN7E2PUjB2U4UKlK9IZcqBzlfMJLDVcl10ct4gkdu2lTdBjJpqgevxipUXRUrikVAXSVgFJB08qagBYxJHYdt8pxCplUeTTq0nDqV1ABi4ALKSJIXStv6nEvDeGmmtVKoUecoALgH8zJU6ipnfY4R5/SUVQ7N5fKAUCi9yYkn0k3gDbYCLTbQrb7Gvh+vTero0OlJqemr5ZLgGLvBVj/DYzBmCOgfGqCWFMqU0hZWQSy/EXmLt8QB/wCSLk2pikxllroQyEGNQNiO4IEmRjdM5WqVPMaAsaGYINMdenxHvv6jFFGnYHK1TH3/AOXZmnlPsyBXaGBqqx1jVuIB3EkT7dRjfK8Mb7NTCO41aSVSzFmImwsYsB9DgAeHK9ZDUVxO6hhpLCe5i8+h7zgjgtGtRUs6yVY6lM6oAVtPYyCTFoJ3MmOd11CrvZ1RjKO5p0wDimdy9IomVUSiw9QgyWN27TBtJEdrRhpk+K0y61Km1IBtUmVaZWBpN5vFul+hqmd1iq+tdLyZU9D2OLFSKuisdK0Vu4IMyZMQu4baJuTi0kuOzlk7bQ1zfEqUo1Jppg6wwU7CCVIsY1CbQR0i8iUPKzNOKleKYJbTUaCSTzObm5kAEkkBSMe5yvSWkKNGnV1FgSXdaNKNrDdjfvHWCce5zNVaJcMVr01ECpGplvEnSyna8m8kTtjnS8xVfuWcYtMgyvFa1MH7NrqBY5aqHSFAEXJ3gzfobHpj3iFVoDq1Ndf8SFhTgz2IEGCN+59Fgz2YSmgFR/s+rl1gHSDudImLTB7bYZ5TNNUq0jUrmsqkoktppqDa6gW3BmegmcNGDT6X9/AkVw0F1Kr06DPopmIBrBtQvZm2gzaxgcovhY9FORxmKRcaSPLGlQP4WmJIkE7xcSYxHXywFRqdMim4YhkdQwBAvB02Md4B7zgdcogqcjU2gQwrEBSTOxgLO1uhjtjKHyGUE3yQfnFpvWLIKdYIJbQXAkwCQzbmY9O3fHQPB9anRypqNqAzEqDUkKturT1Ngd+bsDio0sjWWhqCEqw0qKWs3YW0x8Rm0Dv1w+ymUrV8zl6lfJ1qa0wQVrEiktNIOo020EudWhQZVpG+lgc1rs3LQzz2Q003BqsYvqdKj/cfGxdQIWo2pIUySJAAJjC7I5jKmpRdBURqWqrTUqqipUpUvNeowBJpryspVSbsB0xE2WzXF0qGmaVPKq7Eosh6kWVna5ZzcgGATJN2nCvwln2oUc1TagH+zh2Dsq2hgHQyJWeYxPNzJ1BBUdaEdlqyHEzRpLRqrTKK+ipqJmmehUML0+YSSSFDb/gEHHajUM1ljSrHR5Tt5tROaV1uFdwBqOjZW3CqfxGa3x3NUa2br11qeTpYBGRQwZVLKpkQxJVaZmWAk3MqAVxmvmsxkhmaWq8JmKSKsB/gVxFo0wsj+JZ2Bxkt0ZFj4v4pp5lGp06gcUyZamWo/dv2AqaW0kAHtuInFe4dxbM0tOlaQpNPxAOi/wAV5kmLm5PzxW8uqpKsA2loZF7ggTIgA79dwfmQucp62SXQEBTriIFtIEibwTcAxtjcnZnAl4vSauEZwRUMw2qA6Axy3JbrfbvvhecuaYZZaAAPhM3EwDFjveehx5SzXlVYo1S8GZ0lgdiYmwjrvv1xvxTM+aHnUTq+LUQo22hYPa+0HBTk3voVMFeusFJct3f3tGxj1642aq9QCSALDVE37mf1xpSKMoaCui2ob3226D974NNN4WSzLvLcqnpt7/u930gtHuXyNW1TzVLbapBFrySdidsBHNa6msIVYNcA3gCCNt5xKa2gaQwGogmEmBuN+8zp9vbDHLcPDK7swkKdR/mJ5Ta/eRjSkgXRCMvSbm88CejC4/MfpjMD/Ym/CzMO6rY+18Zg18mthOczb5+lqZCtdNKiqpgNIgq8sST7AkdbG2lLJ5cKEqOHKgFqZcaCRa0aXEi1ifXFfp0WJvseaCZBbYn3MYIOVVjOg6ifhIuTvYDv0A6HBddIPJX0dEbIrmculBhpVEWnYhuhK6RtsJ1G4k72GEHFc8EJWAChA1VVIFTUgdllRFwV3Oogj1wX4aDU6c1A4SS5pwQ0wFCib6T2jb3sk4/nK+aZKQprQoIdSqpJABkl2lrsZbt2xPhbtjyp00MvD/CXI1s4rU60oq0iX0M5jU8hRCxBFxf0wu8YZLKqofK0qtMkA1UkuiA7HVupkgQZBnpF5MlxCjqFOjqYawzszEAD+JyoAhTBMWiYwxPEaZUolRYI1syqxUaJLLpvckkqdQUgAzIgzbnGViurqyjZCkpbnJUAT8zt+vzwZlxTTUVUsVH+40EdQdK7H3v8sPfEvCqYTzarVDUc6E0tqojSPhFQyLe9rgLAnEXhjIipUXzQzAdbCABaJ5dM9ZtFgOvQsiceQsUpPRDw7juYy802TXTBEobsqWkCCQFIt7/mw4TmqlYu6gKanKgk6gJhbkxN9x8+mD+IeGC1QssKCIVgNrTGmw/4+mCOF8DWk9N6mnUmxBsY+E3MExYGJt0scRuHdbOu51xvQm414er5dw2YK1HdlLuIsYk3PQ/DsOttsKaPIdQUMizAChvYmSTAb577Y6FxkrXdnqODq1aVDctwYO24v3HX8N1NDw4ssVqeSxtqBPMTAvf+9+2EjkdfcRyYm5faVilVpKoapTSoahJ3M2+FbrA7TJJB+eJsxxA1iKtR2pVlAplU/GyfFVY6hpJWxjc+8Yt+Y8M0aqoKuYqDywAhHPEcohdB3j4iw6ThPleE1vOqJRQU1BHmZthpCj1aosq5uAFkzG5xS9aA00VtM1VcNVkgywphBKiLsCIg209+ltsPuF+Ga+eyy1aVTzH1RUoqAqhSLGB8XMLwN57XctwEPVpU/MdKF/KAk+aFlqrPJJALleZiYSFgkXPy/CatZQ3lp5VesSzG33Y+8ZmJAaTqICAWUQYF1HO+gq3+opmc4ZUosaFbSWkixk6tiGcgHULDeLj1xplMkhZU0nylN+YyzRcCACojsDsb9p85Sr1K1RitSkdRan5i6QELEqIIsNPXuWsekVHi6oS9SmjmDaodUuBa0wOhE37dhVXQjqy006Qam3mZh0rcheiSVaorA01IVp+FLSrADrZRhNmIpZNqZLeXmC6AlWLmAGowdmUaVLMD+OI5YCTPcTq5orUrkQisFMbL8WnUTeLR/wCVzth5w/xJUrcPqUmyz6UgLXpyFQjQBJJA1mSNzZtovgV7A270Xj/A7NhKbZd+V3ZqiTbUF0U2HrDX/wDbCz/EvhX2OpUqUqbmjWJqF0BdZLFn1sZCCdOkAiZYbSMVbxefsY4fQUlcxSoNUqNMFatc+Zpkfw3HtjqHhLxy9bh71NPn5nLj72mraWdd9SgAyStwIEkMLRhXoy+44KldyJUsFJ2FxpvY+gt+4xav8PuJVlzJp02h3UmmKktTqQCSjIAZBGoytwRF5xY+JcCyfF6VTNcNApZlJ10RCCrN9tlY9Dsevcc44LxBstWpsC0rUDQYBBVgYvcTBU+9xhlUloz0XfP+Hg6DN5BVXXrVsqHpPoqrGvynMqyXmBBANuy1jNpXp0wz0yskSrpB1D4iDAJkX3NzvhhwHxOlImkaWhPta1UVriiG1U6pBXSVgaIAEWM9MMuJcVp5mq2RJREZFajVMmNaiuqTvu5WT0UbknAcTQbKRTz9SXamzKGH3gAAHsASTgrL7amrAIRJWDYmegG82xFTytQ1fL0tqVtDL+MODtG9j+mLdlfAGbqKDUGlHUtrpwDbmAZTB5jyqbiTvcAtSAxPwTIrWOigdT6bobNBudI/FG2/rgvMNVVQGVFK/EG3XafUfOPpiCt4azFLNHLLD1kYQaJOofzAgApE36LF5g4seQ4ga1Q0eJaRUonTJIpkkHSVeDzH+Zf+xJbGi6FeTypIJCQ8E6/wie8COw3vgkEKgMorty8vwnSTOoHreR/SMF5rgtKnmQEbQpKqabD8Ukzq6lh1MbfINs5lEFNQQlN9ZVtVODN1BXpAUSCJt3kSnEEq8FfrUajnUosdoJG1sZhtTzdCB92W6ahEH1237+uPMGwUUTNmUFRJjT7mI/obkn62GI8rmGVPi0sbnoR1gA7f1w2yeb0hIQEqd2GwFyJxBn+E6+cQNJlhvq7QPyj9cBSXTB2bUqOsg1KpG0WJYm1ukT88G8cRXotTV2WOaygBjAHoR1G2EdHM6XErDj5+kHv3wUMnVr7kU03JNi3z6jT3xSIUCeGs2lLVRanrFYhdW2roqzuqyWmN5A2F3z1XUVabIVcqwEM2hwpCsVqSWYzBK7EAjStsVSjw86pLFVAOgg3mRG5ETe8xI+r7g3DlLamVmUXl5JM3NpaZ+XWcLOEb5AUW2S8L4V5hmpJUnWFJKrqO5gWHXoPbFgq5zy1C09I6WiT7Tc/XEavMhAJ2sBYewHttiBqUtpPMW3lYC/IDb0tibdvZ0pKK0eHNVWWblepJiP3t22wvzNGoRLatJPYwCO43/T8sMszQZLawLXidr7i3L7SJJxAGF9a6j3I0z3Em02sDPSMZTrozhfYmqJWUjf8AiBO0d49vnif7RXUlpJEwbz6wY37j59sNqqEc0ezMfnAUiDtM9MeLTIvpKlYghTsbi3b8vrjPN8GWH5Af87dWJLGbSQN7QJuB/X57tKfiswi1NLAXhuh222nscJq/DyxBCsJ6kSO56W+c7e+F2YyrqTIgjaBMAfv8sMuEhXziXhuM0ajF2Eh1CspAggSdJB2uSYFjGNeP5/z1UCqSJUBQdIRRDBV0wQTF3NwLeoorh1udtxfSfeDf9+2PfPabzbqfqJw8cS8MSU/aGHiNatVqcMzVEQAHlVYEkiAdIi14ExMbShqUKhnUCGWCbLuZAMjcECD6zhh9oO8X6GTO37tidnjSDB2PWRIvf+n/ABi1USsrz56poNINCltRCjdgCB9AT9Ti0eCmrtmKGUlaaM01UiC1JZquag7hQ0W1HbaMD5rhwYhqYAIOpiDcneR/CD7fpGAKvBayMtRA28llJ1K28yIPqD/xIaMe+LeM/bM5VrgBQ7nTIiU2TV66QP3GLD/hS9Q8WoeU0BtWsA20BCTPpqiPUjFVz3C6wBqMGMm5MkkmSfXoZP8Azi2+ANeSy9bPsp1VlOUyaQdVSq5GplEXVYAJHWQL4nOnHQ0dMuXhHhuXytbPZ8OBQRqvIt4CuxQQDvvC7kGmeuOP1AXd6rj42LEE9W5v64ufijNfZMnR4SoipIq5pluNRPKkjdl0rqO2pQO+KlUyLbQ7qAJHpuJ+c+nqcLjT2wz9Hmcpr53MxMuFYnpBCkk/L6g748zykVwRujhAYn4IVPTZQLYZUc2ph6iqNUCqjTDWA1KZG95WZBMyZtYuB5UZrMrUpBNQZXqDpCxcifxARp7++G5UbjY4pZCguY+01StGo4AD1KiyzAKLUSQTaCW1QAZxbcsmYogPTRgjUcw7U2WVRxoNM6V1iZLXpkhwZ5jfFaHFK1biIKKvl0qo1K4p6RSUgMS1SNOkFiCpBud4wZwmhmslwziCMmujQrLVyxLq6NQ1yYKFoAA1werY0FoE+xXksnlatRc1TqzSo6TWBUsxYNKlRUYkCoeQGbMLhQYxDwvhqZ2uMxm6nltVZlOWMBmZSEVSA4Z1bSBMLzgmwEtYfBlY18vW+00NFdq9J3NJTRaojglKhMxv5nMh1HTHx4cZzK5cgB6RYEGmyvqrVyCAQpqfFENTadT/ABGBCEggsrLcIo1KGnKGUYkzUUq1B0VKbU6haWDhotuT0OMOWr0joqVFKsFAQNqKlhMbQASAd+sTh3xLjlNGXLljpelGoVNZ1AStz8UQPijVG8EDCnxBxJyorZd6dTUuk/dkNcgljO3pbYtO84S/RiR/Cf8AD5emBGtDO2xi2MxBk8rUqIHfMwzSSC6Ei/fHmBQxzSmrm4Jtfbp+Q/Zww80bEnVaxG4H163wLxw1VfVREAmTpgmSbE2BJgrcjpvtjTLhBpbWWjrYnsSN9t4HpBwKtWKG16IeCLNvPc3j+n0xpX1JSYs0FRygwST2A2+eCMopqta8R0uVkC/rgbjn+5FPUfnses/u2DH0Yh4VkqlaDU1aFmeYkA+077DaPh7HFrp5dVAEkR0O/wAr/K4+eF/BqelAS4aY2JJ9BzG/T2m04aaxEXS8GRA+UCB+7409loUjWmSRuo6bX7WvbpiRQyiAdKm+ow0xf0PzJ64CrOqkSykkbL27f8m5xpVziJygeXPQAX63np88ScWVUkTZ6rUZtI1T/KDFrAQJj5T+WI83SIu1UJBky1+9g8tt3/LEPns0eaY3AtyTcbAgGekm/qMRVWdCss4TeNJAIF+gCwf4bja53wOLDyRvTqgyQwe3UqTA6xHyxJpqaluZbY6QRHXpPytjQ1WHwBlmIYEHfYkH339oxJRDkmTqvB5Ql/Y6d/6TfpOSY6aJDlyRqbmIPexHbafke++IKuTW50lWjpf62H1HphhlndpQpsNi8EW6hYm3cY8zTALGiw7XA9eg+dsTTadFKTVla4p8UQI7WF+28T8/7Be7atyQR+E9t9/6HriXOKxY3GkXAJBj03ttOImW0kNHrsOwnrb2x6mNVE83I7keMBExHaeo+fyHy63nHMMRHWZBPy3n0v7Y1RQZEld97j37xiV+SyiYja+9jBH79tsOIOcjS1Ly7gXAFz6Ed+kzh3kgwIIF97Ke8Ex1HcCY+UYXeGGgrqjupK2PTeLfI9b74ueWzq7FQo6bQNu3Xbvjky5mnVHVjxpqxXnOM0PhrUrEbiLDuD17/P3xNWqUTUWqrhXoppy4jkpCNIZV/iEn/wBiCdRAODMxQSql41dJGzd/3Y4pHF6BptYQpEweh6bb9Le+52XFUnXQ2S4q+yXiPh7W2rWrCxM3JGrmHsSQ0W3PYyGcto1CDYECGtpuNPNIJ0gdZwNQzbWOqGMr7j4f7fLE9PNGx6qYIItvOzfu4x1caRzWJmy7XCiVkxMX6wZvvPzMYdf4ecUWjn6TMAUEhiBMBiEm1hBYEntOIGrNTc1Fo0jTiWIEMAZkEjpPpeAT1xtw1vLdddJAFZW+75eYRcFfZgCZsfXCT0nYddj/AIfRrjN18q70hzFGWrqUVH8wNIVFLNKqeo5Wa8A4d8I4pw7I5qoiVnfQr0alJmUUwN2W/PUYMukFgo5ySRuSOK8WV6lKvoUpWTUGXSxUqNFSnqXRUJVpEFj8V4jFPzuVoVT5aurEEWzAqhgBtdUZTa2/bGUkD5OkVOOJQ0eTTQ8OKVKjVEUEU2DDTqVIgapaSdRMmQQRjF4jUzCipTVX8wzSdARpEimTdS0b3sRI7qRRfBvAM7QqVKmXzOXSlMuajhqbnlJpso5pCnUTFhHfHQ3y336ujogZKYpooOgBCTIVIiWYTdpC9AMBp+zIX8G8NUqRqVc8EFapUZgGdwqrqOkAsxBLC5i4WFOxkSjmstSzWs16NJabMHo0uZmIGqTpmZ1gaTMTEnSQCuIeIaiulKnpo8wc06ouFDMOWpJAZhoIQrKhyRqAxR0yA4jmq2YSrT1UhNWnSJSkQGIlamkggzqJK82o/Cdw6BWy2PkMlUJdKWWKsSR9zR+f/wAdxM364zAGb4hldX3qhKhClhTdikkAyCHvO82Jm4BxmEbfsfiV6jn2CXFmWG1DpPL7xBM4Q8Ry1Ac68lgAAR8yZ3nqZPrvbTL5eobgnT+KYE/oD84vg9MkzxTSSQfxcxAO5Gzd+8fLAUVF6YlAPl1HbyaKk1HEqFF7df8An0w+4V4DdAK+fqeTufLJGogesxPW0x19Lt4c8MijRbytTM452VkDINtI1Agn3suoEg9VHjbyRRE1WXMFrUqjLVcgMFbU6tpCkcygfS8C+0htCPIaWY6QSATZffp8uu42mMeZzPESIWBuLWPqV9LdMB0wCNLmF7yCZ+QNzibNUogUwSIEsWvH0ET6z7YFeRrI3zyorELpJP4YkCN59T/T2K3N5xTJWdR6b269Jv3tt8sMl4drUNpMAnYgz72DTv129MEZWnTU6QpVTu3r2kyfT19cC4o22JGdyJ1XBEagSI7C0Tt6/SceVMyWsNUab6idRPY3BIt3t1w6zGRosutRYmJiBPYhl29B39DgXN8PqAFSo0WjQg62gdAR2kTbcCMDnEPFgVXM+WdJJJiSSCDGwiBygj6j3jElPi1SyqGAm0jVPoD29OkemAa+UakAuzDmUzZf/tBnsRv8sFZatC3XTMSfh2PY/v2wsoqrGjJ2WbhgU3L6jFwJEfSB3t9cE13KzphoNhYA9ep6D1tbbC7hZUU9bKL2CyNJ9Qb+mxkdxgLiWYhAUaZ6TMfnf6WgY5ljuR0PJURTxiujNyR3t06dz+eBJMHpa3r85x7U35j6men53GNTThrG+/023t6Xx6S0qOB72bJ1ZiZ323+ZPz2viNVk8p+f/f7tjclupt7fsROI6FIH5fn/AHwRS3eHa601hyb+xM72S1o6db4sPEOJIQBJk7SAG9wPr1m2KjwNGgvDEdSAGJHrqPTsOg9cG8TcsAthpMwSzSD7xAFhFtwOgxz8E5F+TUSWlxzT15Z2iYHce1zHvIvcbiKipQBS4Bt3i477G/zI7yUXES6tzCPafbqZj33thpwLNqlOCbHoRabE3vYwemx7jDcUtoXk3piRWKjYEH+Lb1ifUD6fSSozKb3NjPX5+vS+2LJSo02JbTZrG0jY/IEeh3HTop4jwtlUmDAHY3E9ewiLj098OpryK4sEpVWWCJ277n+xH64nRiRI3Alflb67+0HC7UNgN9o3Hz/fzxvSqDmnqN5O/X8p98GUU0LY54LmAqVKDvU8l9TBkAOiuCGUrFz/AAyxAgkdRB1LPuixVjSJCmoBB0xJAa6TY2gDvbCjLVGHJT0STZnsCPU7/O9vzIUsqmm6Jqusl55oMAEsd52mALYjK0UXRcspxGtWakav2c0SykUnVHIRiQWW/IsI4MmTpgKSRixcQzjIKyZZKilvhJowFJgcoYqNH4dIghjab45MoKamQPDL5ZN50kGBFo0gGCdgYxaMvxKu2XqNWd+ZStSorywVU8sOyDmJeKq8tiabTjGS9g/Haz1K1KuKjDWhkBiRAJBsxIC6xUKmxuwtCy2XxN5VJjRp06YZ1QkkMQuk6QXMMzAtqB1fhiyjDbhfD/8AVtVagv2Z0LUWSkSbQp+GwmSwLhRygrInFf4xWpg02R6ekm1wQpBOkyJHLaHFyCDcHCO+wpK2TfbcqwBcyxUfgHYQDNUGQIBtuDvvjMAplK0claqqm4Ap023ueYkEyb3HXGYFofZTOK0K3mEyRR2c0jYQDI6RMHfe8TBGD+C16CVFYyUF4XTqE/CR6TEA7Qd5w5r8RPlslQShiVaOnQm63np0m9rIs9QpLVJjmZ2LAdBJ3U7DeNtsaM301Rz27OneGuNVKsMgV6F/NUhAyIU1DQJDMAwJZTJlovcCk8VoZVsy7ZZ2q0yBpmSqb/d05AhFEBbWWB71/N5EVjoPLpuGiN7mxO3qO3yxdeF8KUUAAfMNrxvbpFiOvX64pOVRKwjbN+E8IJhwoFpFpb37/PDA8NpkltJY9up9QJgfv2w0y3D208zkegH7/v8AXG9XLKf4o9z+QP8AbHO5MuooU1MlqkmZa2mwEbX79/8ArA1Dh2hiQqsdhZZj1PymN/bfDtsn20gAb3Jna0T9cY6QDqm9otf1vv8Anibk0PxQv8ggAkCLCFK7foAT9YMXjAedQK3OFLRddUk+5AJj3EAfXDxkCzJubkADfeBMT+UYEIVohF7QPzgAbdL/APSSlQ0UVHimRRoYSFFjEgfKf1N8K6tMQRB0z0PUbze8/pi+VsgWbp6ztH95nefnvgTPZAkjaJC/APfptHyPtNnhm9gliE2RVf4GKwLToG15uZA3t88bcU4TrIKKVP4QDa3t09fbFjyXDCAWkkDYR/ff9Bgh0kEcwBtYyP36Ed98H6u7QHj1TKCnBeYzqJBFhYe/Yx6kH1FhiLiGU0srTaLCP13H0k4vTUOwMTsevrI3t7HCLjXDGqCRy/8AiLnvY7/u++K481y2SniqOik1EgxadzO/06Y8otf+l8EZmkadmkXvIMz6nrboJxFQps1tJMnf598drejlS2XTIZlVpWWZ6ESp6wCPrIPyMCFGYqA9wJm56dR0HUdt8E5Lg7qNMiSbSd/aFiTtuT07jBlDwk5+MGD+ENcnveSLfpjnjkjF7ZeUHJFMrgbT12m0b48ytQqdge+4+hH7sMWfjHhsppCKQOtt/cxt67dbY0o+GqhA5W9CByg79sWWSNEuErEuVzdRGDpJSYjUPpta21uvrcvjXE6krqZgk84pjUVEC5nSDJJtIuDfbFoy3heFgKZjaoVIj0J6/L2xqfCmkFm5RG4MEydtwSI/pvhPqY2xvpzSOe5fV8emB8UXIsYJE7i3641pN8hBxYeN1FUeVRkx/uN1n9mJ9MIKdG3p+++LJpom1TC6Lcs7k/D8oOGeQorXK04BY8s7xOwMiwPU9LE22T06oUg29vTF0yXDCFXOULzIKgA8xBggbekG23rhJIMSSlw4U1JzJFKiRDlrVXiwFNZDlumsAbmSYv79h89xUX/T5eqTRSHkoGMGSSWkmW2gywvOK7maLVagaozudmJEk7kEzYGx2HYdMSNQuoJEzyEG0WkaQwEnm+RnfHPKkU5WdNrU81QFHLq1PM0QiUnZqkVA0/EVZwpJG1ydmMb4rNbwBTp1fJos2gNAqoVLAMsMTYAMukenObyZwu4/xKq6uHprAAqOVLKp0mZKgxrY6SGADHTeRAw28CmloLaPIpLLvW1SdTcpCm7C0iYXc++GUr2g0kV/N+AKiuQqZuoo2anRcKRHQaNxsfUHGYt9fgGUzTNXrU3FRydXNWE6eQGwi4APzxmG5i0c+ThVQAu5PlsdIJYAD30rF73lbbG2Gn+UvUWnqYeXFtUvYGBc3AI2HoJ2glZCnRqMalUakYhh5kGdo0KuwmTe9iBFzi05Onl6ksIkRLVIUL0XvPpBgADAjt7NJUVY0aFOE8tnUm2pjTHbaJv7ifzxZOG1R5ekLA/lVh699p7zPeMFVF4emkOQx6WMD1iZAn89pBwHnuK+ZyUVWmoESwC77mJ6fWSO0YeUE1RoydjujmQFFgtto/K0/s48ZiRqPKD3AG36D09u2FvDZCadQLddIIUf/tj2CWgAwL7WnpeYJ9hbHK41o6LvYxUAn4h9YjoZMySe3pjUpcbmOsRb2AECwxCSCDDG0gsptP8ALAv8/TGlEqDI1noN2npHue+JyjQ6ZKxUkQP/ACJEAepvAjtbGj01Y6hT6GW2B6ADqLdPXGyMYmBI25jE3MxsYvggMCOYkk3E9um37tiTQ6YIKQFpA6kdO/7741oAatub9/T9/PaoB1kljyxb6/v9MeoLg94BAgCfbt/3iTjsome1UBaFkx67+pEz7Ce2NKKmZKKD35p9to7Ht9MbPUvsR69T6dJxsa09ASfW5+npf+mHQGQVsqDvAXtrI9dgb9DHtjWtl5BJM2iCYPzBO/6YNJIiLH0F/ad8RpINzz+4AH5n2t/TDC0V3jHAVqKGMLF9+m8dp9fU2G+F3B+DaXBK6gvaNP6b+3fF3r0VIEnU3U9f6/Tvjdcugi1/UwP3/WeuLrNqmReLdkPDCH2VhHynqJF+n9cMUpIJ6epP/FhjVLzK8vS9o9fXef2MQVHAMSpPQAWj1g/kB898TryOFagfwhibf2/ftiB8sNR5NMCOUgR1vb9/r4a4mCSWi2mxjrEbW64GqV1nSoOqZKxHtJ6fL0wLGoLKU4OrV6Cdz+/64XZymLiSs2Gk/wBd9rYEqZ2ASWVVW1gd/ff6bx88T5bOqQIEzaCAGM9T2EdDG+EqT6DaQnz3A0KzC2EX2PQ9bn2OAT4UD0zywxMzNwPWbbGf+sOeLU1dS1RtUERTQwCZsJt/f64ZI0KX2NlA9Lk/M7n2jpjojKcF2RajJ9HNOO+FKlFdaMGUTa8gR+c+nrhjwPxA9DKeXoLsWUhZCxBnUdVhae39cWDjWbpMQqgDWYtf/rr+zitVayhIQxqLK5phWggG0iSupTdlAbaOuOhTk47OeSSejKyq1RwtLQVPKF1SwImWBMSAYIkCw3tLTLhddMOUTVMLSQksqmCRAJKte/WwAO+ENTM6FVaEByOcFiGA/DL2ibnoNu9m2RoZkLTavQqurqFqNTFXSVMBagZQAIWDYwTcneZtNhjtkuZVWWs7CoqKTqFYTdSVUUwAoYmIAO0g9CcLsjVreV9wVIp1Fd6MzquSDzEksAADAXUCbdC/4hwHMGotK3ll7GrzGnqgksjRqJtESeu8jBXEfDVOgoCltLfHVZHQKdRKuCAQFExpE6ib7DGWloelYNT4hnFChavliAQi0pA1DV3sTMkdCSOmPcB1a9VGKDzHAJhkDAMJsYQ6ZI39Zm+PMDm/Y/CJrlKayaTIqK6gpBeHA23g6lIkhT1U++uY4YoSNRTUdRIDDU6zAYFSGjUSdJEWB2nCerLMV0UVVWDBMuNNRn2sVtDQNTxCgRM3LfLcUp5lPKYCVBDETAJuSGJlCPik7QbwMO9E7TB83mRTqSwVNRJYRBG4W59B3Ik/I3/w/l6T0w/xHa1vrI98c4zvC3V48w1LAqTC2sYhZ5bAgEnvjoPg+umlksCCZ+EEyT0G9upxRCg/ivjlHLKCRJNlUR9ewEdcVuh4jSqNwpJgjc39wSe9rYN/xJ4YrrTrABhSLKxuQNVwYAvcRPcjHOamV0EOs6LljAFxsbb3tBj54CgpLYZTaejqGVztOCzOOUwAZJ/h/wCgNybTfEq8RTUJ0qYtJghepjoIi/tvIxyTM8TckidCiAAu/t2npPYG2wwVlM/XcqqiV1dDECepJ6XN+pJ3JOA8S8mWRt0kdWq8URbD4idh3Pcnr6emBKnGUGoswvBnYBbxfa4Bj0E7QTSq3DOIswCUS2qysvwLPxMS0QTtqawXbYEE8V4TVoLTpZh6TO51FUB1AXAbUQAwJBEjaAJI2i4467svjU5S41RZqPiGgxsZMhQDMW/LT0HSfymTiWoqEuDtGxHxEyJsdzF4OKFWq0aTDWT5c7XlgLlZmVB2JF7nFyocfy1IB1VYZfgphRomXIOogCQRDXPLI3xzzqtI6MsFjdWOVzMgTbpGmJ7m4PaPTBdFQBLW9Og+v6flbHPct4nq16pVEaR0RpYbSCTYkEkSAAJFhbBWa8WqsKxdbxB6ekTO83/XfDrHJa8kHkiXaoQJO4NlH/HS25ONVqBd7E3sDbpbr8/TCPL8VBUFoAgSd2OrmAFu0D1IO+PKPGVkkWI3f8I/9psYjrGA4DKRYaSnYEgn+Lt7fvfffEhME3MnvfpYx26/sRVMr4gqByBCqdjuWIMQSYI9BANj2w7yfGVPKSNRJm8C0fuR0wji0VSuPLwNJU6SwJnabH8vYfIDpfGxNhpgCem5te/QWubfngR8zM9rW23/AFJkCPfpEhVs9IVO/wAtrhR0iYk7W3xRIi2acWrWLAwb+5+VovsPUfKt5jjBFgWYzzEmP2cFcXq0iCJA3CwbQu/6wPbFWz2eVCwj4JHpvqJBB3gAD3J6YpDC5E5ZaHVfjC7FrLF+59fYSY3I7DZdV8SOzfdSSeXlFxP83SepkTzTYnFbqZipWZFII1sItsDYse9pjoAG2k4fZfh9bKJ59FKT35nrDVymVCgCwGrdgZlRsLHo+nGJHnKQO/iEhoVwQkCfwz/L7kb9d8FVfEWYNJ2ZgpAUwO7FmX5adE+4wDxXKNmHdcvS1FdKu6IUUktoBg3gNqF5PKSTYxHxrL1KatrpsmpuURtTCrpmLfCaQ9yRgxURZNoyjWBpo9UmKp0M15UoCA09CJBG+x7YjyRYswOpWUkaiTDntHfYj5A9MD0yHybKvM1OsarbzoZAsgdgQZ+W3X2lUEq9jqW8mwZbNPuAHPq8XwUKmXbgHif7JlWjLoWarqd2aS0oY5WXl0DSIMzznl1YNyP+I2dBdigrKFM00BUgAFywI1QBcksGAUdL4qNavUfL02o0YQ1G11DpMvysATE2Bg/ynpGH3hbgBzFNwaTIeV9ck01SCXkgbAEEc1x6EwjXkomXHwb48Apac4mhmLMHpLKBGCuLLqIMssCLDTfuB4p8YaKjrSLU0I0+fTUN5iaYCAySwkuQ5IIIEb2qfGvDLqwXKuWpt8CvUpq7OTcqJ5QRogTJt3GFWf4hBNLMN5wUlQFXSDM66gPUGeU2kCYHUb6MqY7ocShRocaI5eV9ux0owkbG5xmEFbxGk8yIWgSY6wPp7dMe4ThL5/v4Kcl7C/D2T1slZl81RIpqolqp6C6nlUklmO219sT8D4fVyuaXzKenUG0yQrQylTKzIW4XmG0kqNwzzeQzDL99nEyiggBaBaygSF5SGJ6y3rAAwI2Y4VlyXTzK1SZkCF1EQYa509Spw0oOSafknGPsO4A9WjlSAi06jsVnTriiY5ZabsWILdAixthn4cppSzLKzgoRIYvYkfFYbX9QSZNuldz/AIiCFVXToKiAosQRBt6WxuOJCihakwaoy62J5yd/wEcpuLkzaIMTgQXGTfs6544fTVPZZuLZyo9atRNMvQqJpkKYV4lDFtmg774Q8L8POD/qEpqhGxqAHttNh6iewnbC/N+Ks0rhF11kKrqC0yhEwWAAFjv9euJMzxijTQl011ICpTqHVTQkajqOolrEwNres4pJ8TnhFS36PMz4Ryr1Cz5kU11GFQSEG4XWWM77kfpgrI51csCMsUZAeVEZdbQJUsTANxO9ybr1CnhGp/NrVMvTq5dOdo1aUgyNQEFl3uZNhMLMsKHGclr8zOiqyC1GlSRBS0jpyspjVNojuTOJzlaqrKwhx+5Uiw//AMioNCrSao76Y8uoFW8aiwN6ZG8EEbX64qXifxIcw/mGko0qQNTMdyQLhebvIMbxOGHiDxfw/wCyumQQ0ar8seXphT8RJuLiwgk32GMpUaOYy4p1agJHXXpEkCAJ/EdSmykCdybnmxxUHycWv37KPJf6XsrnAuJ1Q8JTpPVc8z10NRVUdAqgwptJib/TqnhPw+zff5qlSWoTypTLMsCIY65N4BCzAEWnbmXhbJtSzD8pqQh0FP8AyG8kAAiTDSeXB/GPGOaQeR5lSAIJ1KAbzd0GuYtZxaBcbvnx85cYUn/Asci4XKWy3+LPFOWQrSWomtWIeFkqomRYC0nbUNo7xUuIeI8srIXy9KoHE6kMDtuRqBFp327iMVzK5Sj5fn1HUDXoamjaanT4RERB9dvrp4iygoqlOb6mf3DAFdx2gXv7daYscY1Ej9RtOkdR4b4Q+0UU81Goq3Muhm2Y72YXYGZIk6rxGN+NeBEpUXfzGKIrO0sAQFvYAHVI6dIEbnFq4Fx2nWyqVy4UhFZ55dJgFrdBMx8oOK14r8TU6lNaVKsAleVStbRrB2PWCAw1RaRY45PqZOdL/ReXHtnO62dypHLXbUpUqWXtGnYDoB9MScG4sGPPURXUqF02kSASxuYMCY6TETZbxHwwVrEK66S0TeB6juJ29CJi+NeDZDKU65+2u/lASgpqT5l+sGVA6gXki/XHouMWrOb6k42jqHAchVzDNVZwEDaQ5IgRtaRzEkfNhHTBqeCq5epUrVkVQSFdYIADm+nVaYB0yeg7gc1zHjUIxGXR6VKzKoaGBFjDKAQCL7zO83J6lxLxRnqGWSrUoUwh0DzfNDMysgYEqRI6Se6n0OESdbQW7emc/wDFHBHy2aWmSawhSrMrLzNyxBMg6gQAeg7zgbM8KV2IVACihrMTqYwCV6QAIg7C+5w+8Q8TTMVWqhnY6QASoF7lo22tYfxEz1xXM5m/LOmp5hMxpCgAmYBJMTcmDti0dIm7YT9gpypEllN1JaNYAEE2LEMJgE7gDB2ZzWZrAhFotpJ52ux7wNl72A2vfG+RymZr1HXK5c1RTEkltDRpDBtJBJkyANzE2my2pxarTrmmaNY6pkFSzi0bSdv4DEdhOEY9jXILVqUmOYYsymFooBDloOupcEgGLLE9TFsQ5LO1xUdatNqSU4KsklCCQU5HXSVnS4ClCCATJxFX4g9KmZQgAjSVEM5YapMc0xuWMwhAjcOPCXGXrOKT0kJqnRDmQdU3lY0Cxnrcb74mwOibgPBspVVnihqI+7WmPKcghgVKMulmlVMAmxnYifE8JhVBag5BPKjU5J+JGl4YGQAQIWRpnrhmhqLoFPLU6FUtp1u5q1aSaSwYF1kFyrAEywgkSGtYcnxDy0/1FR6Wn/brh9VWqRp+JEVfMOmJleUgAz1HH5FS8ievwen9kXI0SjBGqVAARyVAS+gFdzJ0EC3MY6DFV4NwuqayAEp5iyYYxt8JIHKp1LAYElW646acnTaouYoeWgPNFWlUUhzYnyyAYIvFtuuNc7x1ApJQaA1yZALAxAB6yNOn57iCeXtj16RzrL8IdEq/ch6rl0Fcs7aKehvMqLszEg6FgzUZmHLEYq2ayCVkI1KhoOFNSDKZcq2kEWDHWNI9SokDHYOL8MStANCm9PzAxAIGlV1aiQGVXYVGJ3IljINjiq/5HlMoi038rMK8mq7MNLbusIjGFVlUQWJJ98HloWlZz/8A/J8yvLSRkReVVuYi1z37+s4zFz/ydD8VDKoeq6qoj3AYgE7mCbk3OMwLx+hvuKpm1ydcKtNaoZW5zUeCerDTJggiBAIhu+DmoUkp/CqTG6iL2+kzt/278WZLL5fNu7LpUk1AyAWWpzEwLkBpvc7xfeqZmjVR9bqKlCJU+WBuRzBZJ6gc2943E0i7QrIU4CGOoVKikfDqE6YOwiT1kbdT7l0OD1l1EOGMbBYtMnf9bz85E+XUO0gSLC4JJa8DSfhK/wAUXkdsMMwxVNRLLA+IEkz6E9QY+o36aTBQOuYWAzEktaIBYNeYNip5TcBt9heB83wMujairHUKgcp8Qg2dZuYN23sL4c8N44KlP7121KSqsDDGLc4UhH6mTBvckYA4jxdWl1gaTJgX06Wtqtq5oMnuAIkY43KSnSN+/QGaKU18uX0EiQ1UqpvI2BJANgPbCPioogmTqcLBFzBW27XibWN7mwjBnDM0gCs2tndi5EFwoFha5sSzW/lJG2GmYyiV1K1DTQg/CrgnRICmB8N4BPW8b8vTBcXspJ8o6KflKPnOFACzuQIH9sMiM1lGpvZ1deQj7xSHvpjbVc2jcn1xYMr4YqMp8sKyFoBEWFj0Jg9I5h39C8lTFOnpNJZDBmpVAJBHUExcCT7x74eUkycYtC1ctUZIf7l7amRSthLaKgMNaZJMASBNsNuE+H10ljyrSWWdxIEgWUAXdrRE29MHUs7TJQDcmzkcwAvf2lgIkm3e4+eLyC4ZKVMAKEYBSfhUGI02tN9hIvA5f+wrpaC2hWnBfOLMNIRgQ+sARpBbVLbNGxiSDtjXhy5hqxTy/MBpwfMIZWE3JZjAHwjcWtboPm+MqCtKjNNmMkJAUmAJl7EEAQQDsTE7v89nURlyupmquql9LE8huvPc7X3m4AGLXJK2gquyl8R4GFqzACwSyIOYRvpnlO42JsZw48P8JqCmAxAKuWpMBq0lhuwi2w3mJPznzOZzFHUsEU51yAXBMWiRJJBifXDKnms0oQBbZidPInMVtpVyOgBOkldpi5xLJOco6QoTnOBVK7U5UU5A11U/EqiCClp1MZ1TNxZRuu8SZOnlWuvmLaQwJKlg2kCwHMBMc0XvscR5TjZFEAAliSQACwgEAwFEDaNuw92ubzL1Vh18xGCspYaAHBBIhjZlGq3X5gjYnJJJjJWVinwjLElhTgWN2vAjYEyBMzYWBvfDXM8SzFBJanVqh4EhpUBfhXUVIQXkj9IxI/AaJOsio5K3FMqpiJjU4cGxO0db9cSZHMeXRYAeQhMghjVqH+ULJS+3Np33FsWbsP7CjIVsu7slIlWXV1KljADRpGm5UkzBusbkYhajVpsfPdwh5tNNmLgHZWkHTPaJtsJw8zfF1mmiIxhdUVFhpaPhiPSdMiY3Ak657I1KodqOjWRemWGrlkQNQAJF7yN5iCDgfUZuGtBnhzw/UrhCaz5fLUmerNOowqVHgBlXWeXTGnU5hdcSSxOL3S8RZqtQ+J8lAtUekagC7ICaulqlRh0TUe9zjn/g3MnLZz7PXrOA6qV/CGqMwJ0MYiAS03Bb+YKRfEzlWrXrUwRZiBKutM0yjNTVSW0M7VYk3f4xaJxRNk5I3reIEy/3FatSzmYfT/8A2DSowDYDQJLG86YnaQMM6GbUU1ehlqQa4LoqDSoDaWIUzpZhEC4DSRvHNMlw5Ms9PzQ9RKwTnYldKuRHPTICtpIQ1AQNSn8JtavDfFG1PT1UmFNgjtSR/KAYXVNbc9m1aiR8RIDTheTDxpFsyXEKVZ1DBVaA6w06j15gPw3FzscIvFOWzLVEqUFarT2dQ7eWoKsAQiMW1fC0wV32N8U2pxLKVK+itTdKZWKS06hSmCGli1NAratRJY6rz01HBObTNniJGRrhvOfULgqo3fUFgwpDD1EXmBgdqmbraAKWZzuSf7SiM5giWBaASInZvSSNO1sdAGXTOUqFRg1BnioyClTYVQTrgwNY7TyzexnEK/4h+dmKtPLBWy9KE89jPm1jtTpD8VpYm9lJiCCa/Q/xJ4k9VkGWQKrFTNN5tEi7LEAi5hRMyLTuKjpmcm+h1x3w1mQ+WZJZVVqdfTALLUPO8yII1M1u1hitZbw+KZo1nJlC3meYjKIKxABID3JBBE3O+Dsz/iNmiCn+ncgAnQH0CLnU6lvyEep2wQ3+JGYtCI4i7IZAMxHfsTKjcwDBwG43phSkvB59kzS2FSkALAadcDoNReTAj22k74zGV/FQZtQrEzB5c6ijbsUBHtGMwv0Yh/Ak8VBKlLKHlV6eXTzKrMAFXSGFoJMbTEcx9ML6eXqh6K6aRZ6iU4DatBc6RrkXsDJA/DaQASJS4uNXn00emXXyUepUUilUU6ATK7fCLfDB74tvBM6Hp0nfV5otECzrYnU9g253MgyNyCmLI9pk8bcmIOJ+E316UWog0SBTrHSL1IXU1MsDCERzSGX5ace8MZSjlvO+/OhhqV6qlWYjURMHzLaQChUc4naBbeMZshFVNT1VHKARYqIG0m2oqTNtRPQYqlTM5qqrUatKtFR11aKahAFiCDpA0xED4bXkzPQmmUprsYZLwxma7fe1Ep8gJZAYUGT5ajrpIYHrKtgXinhJmmn5UiFBvDHW5p2YMVBUqGgz8agnszyKNUGl6j1dLEzUY6zrDqYIEjldgAsDnMRaNeL5LOBmalXd2JUqopUzTW5aLUwyzfmE3A1E4X7GzOMqJP8AKqNLKxRowpEnU67T8WrVEDtc9SMJ8nluV1p1lZgpdxTXTyGxSXG191A9u5NFq+n/AFaqKaqaQAVCASqhQ2lmLRAk3HLgujUpUvKAT/dtVa8XEEgbbGJ6wfkjSsok6A8kMy9NKaaQAIGhgASx5Rfc22jYGJ6LeI1qbP5iPUQVAzAgyjxBZog2UwZk2iYEQzNBzUcLr1oTzKoZgQdKm+xmCJ/PBGaz9WkajDLvVvoAB8sU3LQ6jzPitYvJBkC2FlvQGr8ldXKVLaKiBSNWvc7zZb+p6fnjMpwQmtFSsHR4DIVZRtv/ACkKSDOkc0+mLGv2fMEGEVhp8zTUJWQZ0gJyEAAAnUbqqnoF34xop0JAcKWIlAFmYEKDzEC3NIUEXiThUnHoCgvIoocHyYMuIpEwHYyBblsDqYFYB0gxq+eLM3gU1Kj1KlZNNRpEIy8mkAQW3MBRFtmJPQV7N12qVKEuBSpppYqxhBdSwDcvQXjcd4BMXxk7+S4KPvzPN1RgpIMQTpGoi9mO8Tiy+QS+CLxZQ+xVcok8tzUVo3BgksATpbcxJieoOOiZ+hk1QtUCeVThrCESeUyAYG7WgTqPWI4txTjFatWSr/vMphS4UABW5Rp6wY3ESTAw+znHGzQT7U7hQ3mEUYJN55lEalmQCbgmZ6FU1Fv5JOyLiPE0apVOWQCgATK6EXe7BRZhImSLgzgPMVogLVKAlQTuNbbQpENNxJEgbXAOL9ns5lamVKpe33ahQGVibnmbUb722kmxJxTEemr6qat2UVDcid76TA2kD5RONJyvS0PFt6FNbPV6fJVCkWioqUwpkSSVSDM9d4B2OG+YNzVcAF7+WKhaVnUkj4RKwdS7WE9MaLmHU6ZVUJBjTJP4eYhbiSTAnriZsyF0sZEjVIgEfIxf8rY0o7HSN69GvVOqnS0OYVeRTY+7aohTHYMYGJKmSCUEionMTqLUZY3WyRzKBAMgT6WGH/C8xlcxlfJqKyMGCmpT+JmuwEiWJIm0HYiLYN4dwmhTD0q1RayPWUrOoVA1lmQq6QdojYmW3JKiHkihcZq1qK6Aq1FB/wDkdGU9ioJ69x9Cb424QWSjrAqZZtQbUATSJFwzRs0A81ug0kSMO6ecy/mNTZAktZKoDIyg6RAI69wLC8CwxrxGstOkERVTmVhpO7baegC2BiNybgTK8qM0LOBcKzNby69UvUpKytDlTq1G6XlZPMhJgzB6ziwcN4NWy4ShS/1FCoSKoYKuhWdz5jKY1EgUwBEDy46Ga1SzdZgwp5hUoGStOmdLhxBJAjVOtBGpiIBmxjGU/F1elD12rM7DTUrZcKrCJIBV0KPGpjIA+KxOHU4sXY9r+B5DeVmEAZryjCKnVlDLs15Bt6zBDHgapkCtCgnn1ak+dmKsKgUl1IFMGVB8l56wk8xtiP7TWrgVMtVSVuqGogLiNmVmYbEwA4+IyAROJuGZWtVFSlXUIWDJUBqIhAbU4bWqvvrcf+5iNsG4+ANPyD5/wvkKrJ5lNqQQMFp03GlQsIQdPOpay6QWJgjoID8UGpUpim1OolBGAb7OwZpEMs21MJI+H8RuSb4b8J4YlRswErEMrNJIR1FRnLM2oQJLXmFI3B6BVQOdrs1KjTSqVYeYy1aUK1hBEFwJGqCBOnURN8Z/d7MkhanhsF6lSpVOX8tUdXcS9wFUtTQwLyvfuFxDV4bRy+gqQ6lSVdFNVX5oKnWmqmFmOg5hzdMWXxB4ZzqkqtXzkqRrYUUBp6ZuSQSfia45iCZxVuNcHq0aNXziPKkc4dkeZDwikQLyNIO0E4DikGNm1F6JUF8uurrp0qPkChi2MxT8z4h1MStIBTsCzG31xmI8cnsbRYap+MdGLhh0IO899h9Bg7w85/1FzyU00/yzYx2kAbdhjMZgx/SwQ7LNwI8x/wD85+cnDFXJpySSYPX0x5jMFFGVvgbEIxBiIj0uuDvB3PmwH5gBYNcC574zGYnL/Ivx/JOXYN/iHnaqLU0VHWKoA0sRA7W6emBOEZh3y+VLszEs0liSTzVBed9h9BjMZi81pjx6LHkDNStN+Qb/APi/9h9Bib/Exj/llZupFOT1/wB2d8ZjMceT/Ov77IS7OceHmP2BWm5qkE9SBMCfTpgo1m0htRktczcxrAk+gAHyxmMx2f8AplJfpD1QDXAAljMdbDfFM44xFG1ozlWI6fdIf6n6nHuMxRCy6RtxK5UHY0mn1hjE99h9MaLVYVacEiWgwdxBtj3GYSX6kIuy58LUeTTaLtr1HqfiFz1xAo5X/wDE/wD1xmMwfJV9EK/FHTePWTgLJubXO/f2xmMxjDzJWzECwJAIG0TEfS2LJxEassNV7Ib3vy3/ADP1OMxmJyGiKOM0x5j2GydPXCPglQvVrhiWHmAQxkRpBi/SemMxmBHoZgPh1j59ETY+aCOhFrH0xZc7fM0QbjQ1j7U/7n64zGYEia/kuuW4Vl0y+aZKNJWDVCGVFBmDeQN8c/8ACaj/ADSukcjZRWZfwliUkkbEmTf1PfGYzFV0v2I4vJdvCtNUpZmmoCoruFRRCgeXTNgLDc/XFqqUxIsLpe3ucZjMNHoeRHxdiKRAJjS36HHE/FLlqOXZiWY1VBJuSLbnrjMZhZ9obH0yy0OG0I/2qe5/Avc+mPcZjMIU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Zástupný symbol pro obsah 11"/>
          <p:cNvPicPr>
            <a:picLocks noGrp="1" noChangeAspect="1"/>
          </p:cNvPicPr>
          <p:nvPr>
            <p:ph idx="1"/>
          </p:nvPr>
        </p:nvPicPr>
        <p:blipFill rotWithShape="1">
          <a:blip r:embed="rId2">
            <a:extLst>
              <a:ext uri="{28A0092B-C50C-407E-A947-70E740481C1C}">
                <a14:useLocalDpi xmlns:a14="http://schemas.microsoft.com/office/drawing/2010/main" val="0"/>
              </a:ext>
            </a:extLst>
          </a:blip>
          <a:srcRect t="5372" b="4049"/>
          <a:stretch/>
        </p:blipFill>
        <p:spPr bwMode="auto">
          <a:xfrm>
            <a:off x="1759959" y="1373495"/>
            <a:ext cx="7937120" cy="538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758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7988"/>
            <a:ext cx="10515600" cy="206478"/>
          </a:xfrm>
        </p:spPr>
        <p:txBody>
          <a:bodyPr>
            <a:normAutofit fontScale="90000"/>
          </a:bodyPr>
          <a:lstStyle/>
          <a:p>
            <a:endParaRPr lang="cs-CZ" dirty="0"/>
          </a:p>
        </p:txBody>
      </p:sp>
      <p:sp>
        <p:nvSpPr>
          <p:cNvPr id="3" name="Zástupný symbol pro obsah 2"/>
          <p:cNvSpPr>
            <a:spLocks noGrp="1"/>
          </p:cNvSpPr>
          <p:nvPr>
            <p:ph idx="1"/>
          </p:nvPr>
        </p:nvSpPr>
        <p:spPr>
          <a:xfrm>
            <a:off x="98323" y="580103"/>
            <a:ext cx="11710219" cy="6125498"/>
          </a:xfrm>
        </p:spPr>
        <p:txBody>
          <a:bodyPr>
            <a:normAutofit fontScale="70000" lnSpcReduction="20000"/>
          </a:bodyPr>
          <a:lstStyle/>
          <a:p>
            <a:r>
              <a:rPr lang="cs-CZ" b="1" dirty="0"/>
              <a:t> </a:t>
            </a:r>
            <a:r>
              <a:rPr lang="cs-CZ" b="1" dirty="0" smtClean="0"/>
              <a:t>       </a:t>
            </a:r>
            <a:r>
              <a:rPr lang="cs-CZ" sz="4100" b="1" dirty="0" smtClean="0"/>
              <a:t>Brzy po začátku </a:t>
            </a:r>
            <a:r>
              <a:rPr lang="cs-CZ" sz="4100" b="1" dirty="0"/>
              <a:t>holocénu ( </a:t>
            </a:r>
            <a:r>
              <a:rPr lang="cs-CZ" sz="4100" b="1" dirty="0" smtClean="0"/>
              <a:t>boreál – před 9 000 až 8 000 lety) </a:t>
            </a:r>
            <a:r>
              <a:rPr lang="cs-CZ" sz="4100" b="1" dirty="0"/>
              <a:t>se zvýšila teplota a především vlhkost, vzniká travnatá lesostep (bříza, líska, borovice, olše), subarktická fauna </a:t>
            </a:r>
            <a:r>
              <a:rPr lang="cs-CZ" sz="4100" b="1" dirty="0" smtClean="0"/>
              <a:t>(lumíci, zajíc bělák, </a:t>
            </a:r>
            <a:r>
              <a:rPr lang="cs-CZ" sz="4100" b="1" dirty="0"/>
              <a:t>liška polární, sob, </a:t>
            </a:r>
            <a:r>
              <a:rPr lang="cs-CZ" sz="4100" b="1" dirty="0" smtClean="0"/>
              <a:t>pižmoň) ustupuje </a:t>
            </a:r>
            <a:r>
              <a:rPr lang="cs-CZ" sz="4100" b="1" dirty="0"/>
              <a:t>na </a:t>
            </a:r>
            <a:r>
              <a:rPr lang="cs-CZ" sz="4100" b="1" dirty="0" smtClean="0"/>
              <a:t>sever (zajíc </a:t>
            </a:r>
            <a:r>
              <a:rPr lang="cs-CZ" sz="4100" b="1" dirty="0"/>
              <a:t>bělák také do </a:t>
            </a:r>
            <a:r>
              <a:rPr lang="cs-CZ" sz="4100" b="1" dirty="0" smtClean="0"/>
              <a:t>Alp). </a:t>
            </a:r>
            <a:endParaRPr lang="cs-CZ" sz="4100" dirty="0"/>
          </a:p>
          <a:p>
            <a:pPr marL="0" indent="0">
              <a:buNone/>
            </a:pPr>
            <a:r>
              <a:rPr lang="cs-CZ" sz="4100" b="1" dirty="0"/>
              <a:t> </a:t>
            </a:r>
            <a:endParaRPr lang="cs-CZ" sz="4100" dirty="0"/>
          </a:p>
          <a:p>
            <a:r>
              <a:rPr lang="cs-CZ" sz="4100" b="1" dirty="0"/>
              <a:t>      Další období - </a:t>
            </a:r>
            <a:r>
              <a:rPr lang="cs-CZ" sz="4100" b="1" dirty="0" err="1"/>
              <a:t>atlantik</a:t>
            </a:r>
            <a:r>
              <a:rPr lang="cs-CZ" sz="4100" b="1" dirty="0"/>
              <a:t> ( 8 000 – </a:t>
            </a:r>
            <a:r>
              <a:rPr lang="cs-CZ" sz="4100" b="1" dirty="0" smtClean="0"/>
              <a:t>5</a:t>
            </a:r>
            <a:r>
              <a:rPr lang="cs-CZ" sz="4100" b="1" dirty="0"/>
              <a:t> 000 let B. P.) představuje lesní optimum. Stepní fauna ustupuje nebo přežívá jen v malých nelesních enklávách. Rozvoj lesní fauny (plši, myšice lesní, veverka, rys, srnec, zubr, pratur).  Někdy v jeho polovině (cca 7 000 B. P.) se zde objevili první zemědělci (neolitická revoluce), kteří  zahájili odlesnění.</a:t>
            </a:r>
            <a:endParaRPr lang="cs-CZ" sz="4100" dirty="0"/>
          </a:p>
          <a:p>
            <a:pPr marL="0" indent="0">
              <a:buNone/>
            </a:pPr>
            <a:r>
              <a:rPr lang="cs-CZ" sz="4100" b="1" dirty="0"/>
              <a:t> </a:t>
            </a:r>
            <a:endParaRPr lang="cs-CZ" sz="4100" dirty="0"/>
          </a:p>
          <a:p>
            <a:r>
              <a:rPr lang="cs-CZ" sz="4100" b="1" dirty="0"/>
              <a:t>      Zemědělství rozvolnilo lesní plochy a umožnilo opětovný nástup stepní fauny, která k nám pronikala především z jihovýchodu (</a:t>
            </a:r>
            <a:r>
              <a:rPr lang="cs-CZ" sz="4100" b="1" dirty="0" err="1"/>
              <a:t>Pannonská</a:t>
            </a:r>
            <a:r>
              <a:rPr lang="cs-CZ" sz="4100" b="1" dirty="0"/>
              <a:t> oblast). Tyto stepní druhy ale nemusí být vždy totožné s těmi, které zde žily během posledního glaciálu. Patří mezi ně např. křeček polní, sysel evropský, tchoř stepní a hraboš polní.  </a:t>
            </a:r>
            <a:endParaRPr lang="cs-CZ" sz="4100" dirty="0"/>
          </a:p>
          <a:p>
            <a:pPr marL="0" indent="0">
              <a:buNone/>
            </a:pPr>
            <a:r>
              <a:rPr lang="cs-CZ" sz="3800" b="1" dirty="0"/>
              <a:t> </a:t>
            </a:r>
            <a:endParaRPr lang="cs-CZ" sz="3800" dirty="0"/>
          </a:p>
        </p:txBody>
      </p:sp>
    </p:spTree>
    <p:extLst>
      <p:ext uri="{BB962C8B-B14F-4D97-AF65-F5344CB8AC3E}">
        <p14:creationId xmlns:p14="http://schemas.microsoft.com/office/powerpoint/2010/main" val="205254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21843"/>
          </a:xfrm>
        </p:spPr>
        <p:txBody>
          <a:bodyPr>
            <a:normAutofit/>
          </a:bodyPr>
          <a:lstStyle/>
          <a:p>
            <a:r>
              <a:rPr lang="cs-CZ" sz="2800" b="1" dirty="0" smtClean="0"/>
              <a:t>Křeček polní </a:t>
            </a:r>
            <a:r>
              <a:rPr lang="cs-CZ" sz="2800" dirty="0" smtClean="0"/>
              <a:t>(</a:t>
            </a:r>
            <a:r>
              <a:rPr lang="cs-CZ" sz="2800" b="1" i="1" dirty="0" err="1" smtClean="0"/>
              <a:t>Cricetus</a:t>
            </a:r>
            <a:r>
              <a:rPr lang="cs-CZ" sz="2800" b="1" i="1" dirty="0" smtClean="0"/>
              <a:t> </a:t>
            </a:r>
            <a:r>
              <a:rPr lang="cs-CZ" sz="2800" b="1" i="1" dirty="0" err="1" smtClean="0"/>
              <a:t>cricetus</a:t>
            </a:r>
            <a:r>
              <a:rPr lang="cs-CZ" sz="2800" dirty="0" smtClean="0"/>
              <a:t>)</a:t>
            </a:r>
            <a:endParaRPr lang="cs-CZ" sz="28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5953" y="886968"/>
            <a:ext cx="7989637" cy="5971032"/>
          </a:xfrm>
        </p:spPr>
      </p:pic>
    </p:spTree>
    <p:extLst>
      <p:ext uri="{BB962C8B-B14F-4D97-AF65-F5344CB8AC3E}">
        <p14:creationId xmlns:p14="http://schemas.microsoft.com/office/powerpoint/2010/main" val="3617514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28651"/>
          </a:xfrm>
        </p:spPr>
        <p:txBody>
          <a:bodyPr>
            <a:normAutofit fontScale="90000"/>
          </a:bodyPr>
          <a:lstStyle/>
          <a:p>
            <a:endParaRPr lang="cs-CZ" dirty="0"/>
          </a:p>
        </p:txBody>
      </p:sp>
      <p:sp>
        <p:nvSpPr>
          <p:cNvPr id="3" name="Zástupný symbol pro obsah 2"/>
          <p:cNvSpPr>
            <a:spLocks noGrp="1"/>
          </p:cNvSpPr>
          <p:nvPr>
            <p:ph idx="1"/>
          </p:nvPr>
        </p:nvSpPr>
        <p:spPr>
          <a:xfrm>
            <a:off x="580103" y="904568"/>
            <a:ext cx="11198942" cy="5869858"/>
          </a:xfrm>
        </p:spPr>
        <p:txBody>
          <a:bodyPr>
            <a:normAutofit/>
          </a:bodyPr>
          <a:lstStyle/>
          <a:p>
            <a:r>
              <a:rPr lang="cs-CZ" b="1" dirty="0"/>
              <a:t> Nejmasivnější odlesnění nastalo ve středověku a svého maxima dosáhlo v 18. stol.  Tehdy také došlo k velkoplošnému hubení větších savců, především šelem.  Nejkritičtější období pro tyto druhy byl přelom 19. a 20 stol., kdy zde již byla vysoká hustota obyvatelstva, byly k dispozici moderní střelné zbraně a ochrana přírody ještě neexistovala. V této době byli na území ČR vyhubeni vlci, medvěd hnědý, rys ostrovid a norek </a:t>
            </a:r>
            <a:r>
              <a:rPr lang="cs-CZ" b="1" dirty="0" smtClean="0"/>
              <a:t>evropský</a:t>
            </a:r>
            <a:r>
              <a:rPr lang="cs-CZ" b="1" dirty="0"/>
              <a:t> </a:t>
            </a:r>
            <a:r>
              <a:rPr lang="cs-CZ" b="1" dirty="0" smtClean="0"/>
              <a:t>(viz přednáška ZOOGEOGRAFIE 2 – část Antropogenní zoogeografie).</a:t>
            </a:r>
          </a:p>
          <a:p>
            <a:r>
              <a:rPr lang="cs-CZ" b="1" dirty="0" smtClean="0"/>
              <a:t>V současné době se plocha lesů mírně zvyšuje, protože pastviny a různé zemědělsky nyní nevyužívané plochy od poloviny 20. stol. (likvidace </a:t>
            </a:r>
            <a:r>
              <a:rPr lang="cs-CZ" b="1" dirty="0"/>
              <a:t>s</a:t>
            </a:r>
            <a:r>
              <a:rPr lang="cs-CZ" b="1" dirty="0" smtClean="0"/>
              <a:t>oukromých zemědělců) zarůstají náletovými dřevinami. To napomáhá opětovnému šíření lesní fauny (mj. prase divoké, vlk, rys, datel černý).</a:t>
            </a:r>
            <a:endParaRPr lang="cs-CZ" dirty="0"/>
          </a:p>
        </p:txBody>
      </p:sp>
    </p:spTree>
    <p:extLst>
      <p:ext uri="{BB962C8B-B14F-4D97-AF65-F5344CB8AC3E}">
        <p14:creationId xmlns:p14="http://schemas.microsoft.com/office/powerpoint/2010/main" val="335512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736" y="118873"/>
            <a:ext cx="11804904" cy="749808"/>
          </a:xfrm>
        </p:spPr>
        <p:txBody>
          <a:bodyPr>
            <a:normAutofit/>
          </a:bodyPr>
          <a:lstStyle/>
          <a:p>
            <a:r>
              <a:rPr lang="cs-CZ" b="1" dirty="0"/>
              <a:t>Druhy, které se pronikly do Střední Evropy z východu. </a:t>
            </a:r>
            <a:endParaRPr lang="cs-CZ" dirty="0"/>
          </a:p>
        </p:txBody>
      </p:sp>
      <p:sp>
        <p:nvSpPr>
          <p:cNvPr id="3" name="Zástupný symbol pro obsah 2"/>
          <p:cNvSpPr>
            <a:spLocks noGrp="1"/>
          </p:cNvSpPr>
          <p:nvPr>
            <p:ph idx="1"/>
          </p:nvPr>
        </p:nvSpPr>
        <p:spPr>
          <a:xfrm>
            <a:off x="838200" y="731520"/>
            <a:ext cx="10515600" cy="5445443"/>
          </a:xfrm>
        </p:spPr>
        <p:txBody>
          <a:bodyPr/>
          <a:lstStyle/>
          <a:p>
            <a:r>
              <a:rPr lang="cs-CZ" dirty="0"/>
              <a:t>Stepní druhy, které obývají přirozené stepní biotopy. V současné době jsou většinou na ústupu (např. sysel obecný, tchoř světlý) </a:t>
            </a:r>
          </a:p>
          <a:p>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144" y="1639995"/>
            <a:ext cx="7744968" cy="5167544"/>
          </a:xfrm>
          <a:prstGeom prst="rect">
            <a:avLst/>
          </a:prstGeom>
        </p:spPr>
      </p:pic>
    </p:spTree>
    <p:extLst>
      <p:ext uri="{BB962C8B-B14F-4D97-AF65-F5344CB8AC3E}">
        <p14:creationId xmlns:p14="http://schemas.microsoft.com/office/powerpoint/2010/main" val="4081198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365125"/>
            <a:ext cx="12024360" cy="704723"/>
          </a:xfrm>
        </p:spPr>
        <p:txBody>
          <a:bodyPr>
            <a:normAutofit fontScale="90000"/>
          </a:bodyPr>
          <a:lstStyle/>
          <a:p>
            <a:r>
              <a:rPr lang="cs-CZ" sz="2800" b="1" dirty="0" smtClean="0"/>
              <a:t>Sysel obecný (</a:t>
            </a:r>
            <a:r>
              <a:rPr lang="cs-CZ" sz="2800" b="1" i="1" dirty="0" err="1" smtClean="0"/>
              <a:t>Spermophilus</a:t>
            </a:r>
            <a:r>
              <a:rPr lang="cs-CZ" sz="2800" b="1" i="1" dirty="0" smtClean="0"/>
              <a:t> </a:t>
            </a:r>
            <a:r>
              <a:rPr lang="cs-CZ" sz="2800" b="1" i="1" dirty="0" err="1" smtClean="0"/>
              <a:t>citellus</a:t>
            </a:r>
            <a:r>
              <a:rPr lang="cs-CZ" sz="2800" b="1" dirty="0" smtClean="0"/>
              <a:t>) – jeho maximální rozšíření v historické době (obýval především pastviny, suché kosené louky a polní meze).</a:t>
            </a:r>
            <a:endParaRPr lang="cs-CZ" sz="28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33" b="25303"/>
          <a:stretch/>
        </p:blipFill>
        <p:spPr>
          <a:xfrm>
            <a:off x="3328416" y="1068041"/>
            <a:ext cx="5605272" cy="5722750"/>
          </a:xfrm>
        </p:spPr>
      </p:pic>
    </p:spTree>
    <p:extLst>
      <p:ext uri="{BB962C8B-B14F-4D97-AF65-F5344CB8AC3E}">
        <p14:creationId xmlns:p14="http://schemas.microsoft.com/office/powerpoint/2010/main" val="1861418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4643"/>
          </a:xfrm>
        </p:spPr>
        <p:txBody>
          <a:bodyPr>
            <a:normAutofit fontScale="90000"/>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5156" y="155465"/>
            <a:ext cx="9270474" cy="6638527"/>
          </a:xfrm>
        </p:spPr>
      </p:pic>
    </p:spTree>
    <p:extLst>
      <p:ext uri="{BB962C8B-B14F-4D97-AF65-F5344CB8AC3E}">
        <p14:creationId xmlns:p14="http://schemas.microsoft.com/office/powerpoint/2010/main" val="468089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sz="2800" dirty="0"/>
          </a:p>
        </p:txBody>
      </p:sp>
      <p:sp>
        <p:nvSpPr>
          <p:cNvPr id="3" name="Zástupný symbol pro obsah 2"/>
          <p:cNvSpPr>
            <a:spLocks noGrp="1"/>
          </p:cNvSpPr>
          <p:nvPr>
            <p:ph idx="1"/>
          </p:nvPr>
        </p:nvSpPr>
        <p:spPr/>
        <p:txBody>
          <a:bodyPr/>
          <a:lstStyle/>
          <a:p>
            <a:endParaRPr lang="cs-CZ" dirty="0" smtClean="0"/>
          </a:p>
          <a:p>
            <a:r>
              <a:rPr lang="cs-CZ" dirty="0" smtClean="0"/>
              <a:t>                 </a:t>
            </a:r>
          </a:p>
          <a:p>
            <a:r>
              <a:rPr lang="cs-CZ" sz="4000" b="1" dirty="0"/>
              <a:t> </a:t>
            </a:r>
            <a:r>
              <a:rPr lang="cs-CZ" sz="4000" b="1" dirty="0" smtClean="0"/>
              <a:t>        Vývoj </a:t>
            </a:r>
            <a:r>
              <a:rPr lang="cs-CZ" sz="4000" b="1" dirty="0"/>
              <a:t>a </a:t>
            </a:r>
            <a:r>
              <a:rPr lang="cs-CZ" sz="4400" b="1" dirty="0"/>
              <a:t>složení</a:t>
            </a:r>
            <a:r>
              <a:rPr lang="cs-CZ" sz="4000" dirty="0"/>
              <a:t> </a:t>
            </a:r>
            <a:r>
              <a:rPr lang="cs-CZ" sz="4000" b="1" dirty="0"/>
              <a:t>fauny Střední Evropy</a:t>
            </a:r>
          </a:p>
        </p:txBody>
      </p:sp>
    </p:spTree>
    <p:extLst>
      <p:ext uri="{BB962C8B-B14F-4D97-AF65-F5344CB8AC3E}">
        <p14:creationId xmlns:p14="http://schemas.microsoft.com/office/powerpoint/2010/main" val="2667373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4643"/>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631"/>
          <a:stretch/>
        </p:blipFill>
        <p:spPr>
          <a:xfrm>
            <a:off x="1667840" y="238878"/>
            <a:ext cx="8979867" cy="6509394"/>
          </a:xfrm>
        </p:spPr>
      </p:pic>
    </p:spTree>
    <p:extLst>
      <p:ext uri="{BB962C8B-B14F-4D97-AF65-F5344CB8AC3E}">
        <p14:creationId xmlns:p14="http://schemas.microsoft.com/office/powerpoint/2010/main" val="58755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155" y="1"/>
            <a:ext cx="12083845" cy="1042218"/>
          </a:xfrm>
        </p:spPr>
        <p:txBody>
          <a:bodyPr>
            <a:noAutofit/>
          </a:bodyPr>
          <a:lstStyle/>
          <a:p>
            <a:r>
              <a:rPr lang="cs-CZ" sz="3600" b="1" dirty="0"/>
              <a:t>Rozšíření sysla obecného (</a:t>
            </a:r>
            <a:r>
              <a:rPr lang="cs-CZ" sz="3600" b="1" i="1" dirty="0" err="1"/>
              <a:t>Spermophilus</a:t>
            </a:r>
            <a:r>
              <a:rPr lang="cs-CZ" sz="3600" b="1" i="1" dirty="0"/>
              <a:t> </a:t>
            </a:r>
            <a:r>
              <a:rPr lang="cs-CZ" sz="3600" b="1" i="1" dirty="0" err="1"/>
              <a:t>citellus</a:t>
            </a:r>
            <a:r>
              <a:rPr lang="cs-CZ" sz="3600" b="1" dirty="0"/>
              <a:t>) v ČR v </a:t>
            </a:r>
            <a:r>
              <a:rPr lang="cs-CZ" sz="3600" b="1" dirty="0" smtClean="0"/>
              <a:t>50-tých</a:t>
            </a:r>
            <a:br>
              <a:rPr lang="cs-CZ" sz="3600" b="1" dirty="0" smtClean="0"/>
            </a:br>
            <a:r>
              <a:rPr lang="cs-CZ" sz="3600" b="1" dirty="0"/>
              <a:t> </a:t>
            </a:r>
            <a:r>
              <a:rPr lang="cs-CZ" sz="3600" b="1" dirty="0" smtClean="0"/>
              <a:t>           letech 20.</a:t>
            </a:r>
            <a:r>
              <a:rPr lang="cs-CZ" sz="3600" b="1" dirty="0"/>
              <a:t> </a:t>
            </a:r>
            <a:r>
              <a:rPr lang="cs-CZ" sz="3600" b="1" dirty="0" smtClean="0"/>
              <a:t>stol. (zeleně), zbývající kolonie v r. 2021.</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8937" y="1031688"/>
            <a:ext cx="8353303" cy="5897432"/>
          </a:xfrm>
        </p:spPr>
      </p:pic>
    </p:spTree>
    <p:extLst>
      <p:ext uri="{BB962C8B-B14F-4D97-AF65-F5344CB8AC3E}">
        <p14:creationId xmlns:p14="http://schemas.microsoft.com/office/powerpoint/2010/main" val="203559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719"/>
          </a:xfrm>
        </p:spPr>
        <p:txBody>
          <a:bodyPr>
            <a:normAutofit fontScale="90000"/>
          </a:bodyPr>
          <a:lstStyle/>
          <a:p>
            <a:endParaRPr lang="cs-CZ" dirty="0"/>
          </a:p>
        </p:txBody>
      </p:sp>
      <p:sp>
        <p:nvSpPr>
          <p:cNvPr id="3" name="Zástupný symbol pro obsah 2"/>
          <p:cNvSpPr>
            <a:spLocks noGrp="1"/>
          </p:cNvSpPr>
          <p:nvPr>
            <p:ph idx="1"/>
          </p:nvPr>
        </p:nvSpPr>
        <p:spPr>
          <a:xfrm>
            <a:off x="91440" y="109728"/>
            <a:ext cx="11262360" cy="6067235"/>
          </a:xfrm>
        </p:spPr>
        <p:txBody>
          <a:bodyPr>
            <a:normAutofit/>
          </a:bodyPr>
          <a:lstStyle/>
          <a:p>
            <a:r>
              <a:rPr lang="cs-CZ" sz="2000" b="1" dirty="0" smtClean="0"/>
              <a:t>Stepní druhy, které byly schopny kolonizovat </a:t>
            </a:r>
            <a:r>
              <a:rPr lang="cs-CZ" sz="2000" b="1" dirty="0" err="1" smtClean="0"/>
              <a:t>agrocenózy</a:t>
            </a:r>
            <a:r>
              <a:rPr lang="cs-CZ" sz="2000" b="1" dirty="0" smtClean="0"/>
              <a:t> (hraboš polní, křeček polní, myšice </a:t>
            </a:r>
            <a:r>
              <a:rPr lang="cs-CZ" sz="2000" b="1" dirty="0" err="1" smtClean="0"/>
              <a:t>malooká</a:t>
            </a:r>
            <a:r>
              <a:rPr lang="cs-CZ" sz="2000" b="1" dirty="0" smtClean="0"/>
              <a:t>, koroptev polní, skřivan polní). Většinou ustupují (křeček polní, koroptev polní, skřivan polní), u některých je situace nejasná (myšice </a:t>
            </a:r>
            <a:r>
              <a:rPr lang="cs-CZ" sz="2000" b="1" dirty="0" err="1" smtClean="0"/>
              <a:t>malooká</a:t>
            </a:r>
            <a:r>
              <a:rPr lang="cs-CZ" sz="2000" b="1" dirty="0" smtClean="0"/>
              <a:t>), jen výjimečně se jim daří (hraboš polní).</a:t>
            </a:r>
            <a:endParaRPr lang="cs-CZ" sz="2000" b="1" dirty="0"/>
          </a:p>
        </p:txBody>
      </p:sp>
      <p:pic>
        <p:nvPicPr>
          <p:cNvPr id="4" name="Obrázek 3"/>
          <p:cNvPicPr>
            <a:picLocks noChangeAspect="1"/>
          </p:cNvPicPr>
          <p:nvPr/>
        </p:nvPicPr>
        <p:blipFill>
          <a:blip r:embed="rId2"/>
          <a:stretch>
            <a:fillRect/>
          </a:stretch>
        </p:blipFill>
        <p:spPr>
          <a:xfrm>
            <a:off x="1316736" y="996696"/>
            <a:ext cx="8008967" cy="5913692"/>
          </a:xfrm>
          <a:prstGeom prst="rect">
            <a:avLst/>
          </a:prstGeom>
        </p:spPr>
      </p:pic>
    </p:spTree>
    <p:extLst>
      <p:ext uri="{BB962C8B-B14F-4D97-AF65-F5344CB8AC3E}">
        <p14:creationId xmlns:p14="http://schemas.microsoft.com/office/powerpoint/2010/main" val="3886698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35289"/>
            <a:ext cx="11887073" cy="764158"/>
          </a:xfrm>
        </p:spPr>
        <p:txBody>
          <a:bodyPr>
            <a:normAutofit/>
          </a:bodyPr>
          <a:lstStyle/>
          <a:p>
            <a:r>
              <a:rPr lang="cs-CZ" sz="3200" b="1" dirty="0" smtClean="0"/>
              <a:t>                         </a:t>
            </a:r>
            <a:r>
              <a:rPr lang="cs-CZ" sz="3600" b="1" dirty="0" smtClean="0"/>
              <a:t>Myšice </a:t>
            </a:r>
            <a:r>
              <a:rPr lang="cs-CZ" sz="3600" b="1" dirty="0" err="1" smtClean="0"/>
              <a:t>temnopásá</a:t>
            </a:r>
            <a:r>
              <a:rPr lang="cs-CZ" sz="3600" b="1" dirty="0" smtClean="0"/>
              <a:t> (</a:t>
            </a:r>
            <a:r>
              <a:rPr lang="cs-CZ" sz="3600" b="1" i="1" dirty="0" err="1" smtClean="0"/>
              <a:t>Apodemus</a:t>
            </a:r>
            <a:r>
              <a:rPr lang="cs-CZ" sz="3600" b="1" i="1" dirty="0" smtClean="0"/>
              <a:t> </a:t>
            </a:r>
            <a:r>
              <a:rPr lang="cs-CZ" sz="3600" b="1" i="1" dirty="0" err="1" smtClean="0"/>
              <a:t>agrarius</a:t>
            </a:r>
            <a:r>
              <a:rPr lang="cs-CZ" sz="3600" b="1" dirty="0" smtClean="0"/>
              <a:t>)</a:t>
            </a:r>
            <a:endParaRPr lang="cs-CZ" sz="3600" b="1" dirty="0"/>
          </a:p>
        </p:txBody>
      </p:sp>
      <p:pic>
        <p:nvPicPr>
          <p:cNvPr id="5" name="Zástupný symbol pro obsah 4"/>
          <p:cNvPicPr>
            <a:picLocks noGrp="1" noChangeAspect="1"/>
          </p:cNvPicPr>
          <p:nvPr>
            <p:ph idx="1"/>
          </p:nvPr>
        </p:nvPicPr>
        <p:blipFill>
          <a:blip r:embed="rId2"/>
          <a:stretch>
            <a:fillRect/>
          </a:stretch>
        </p:blipFill>
        <p:spPr>
          <a:xfrm>
            <a:off x="1554819" y="968273"/>
            <a:ext cx="8586077" cy="5570179"/>
          </a:xfrm>
          <a:prstGeom prst="rect">
            <a:avLst/>
          </a:prstGeom>
        </p:spPr>
      </p:pic>
      <p:sp>
        <p:nvSpPr>
          <p:cNvPr id="4" name="AutoShape 2" descr="Striped Field Mouse Apodemus agrarius"/>
          <p:cNvSpPr>
            <a:spLocks noChangeAspect="1" noChangeArrowheads="1"/>
          </p:cNvSpPr>
          <p:nvPr/>
        </p:nvSpPr>
        <p:spPr bwMode="auto">
          <a:xfrm>
            <a:off x="155575" y="-822325"/>
            <a:ext cx="26574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46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1415844"/>
          </a:xfrm>
        </p:spPr>
        <p:txBody>
          <a:bodyPr>
            <a:noAutofit/>
          </a:bodyPr>
          <a:lstStyle/>
          <a:p>
            <a:r>
              <a:rPr lang="cs-CZ" sz="2800" b="1" dirty="0" smtClean="0">
                <a:latin typeface="Times New Roman" panose="02020603050405020304" pitchFamily="18" charset="0"/>
                <a:cs typeface="Times New Roman" panose="02020603050405020304" pitchFamily="18" charset="0"/>
              </a:rPr>
              <a:t>Myšice </a:t>
            </a:r>
            <a:r>
              <a:rPr lang="cs-CZ" sz="2800" b="1" dirty="0" err="1" smtClean="0">
                <a:latin typeface="Times New Roman" panose="02020603050405020304" pitchFamily="18" charset="0"/>
                <a:cs typeface="Times New Roman" panose="02020603050405020304" pitchFamily="18" charset="0"/>
              </a:rPr>
              <a:t>temnopásá</a:t>
            </a:r>
            <a:r>
              <a:rPr lang="cs-CZ" sz="2800" b="1" dirty="0" smtClean="0">
                <a:latin typeface="Times New Roman" panose="02020603050405020304" pitchFamily="18" charset="0"/>
                <a:cs typeface="Times New Roman" panose="02020603050405020304" pitchFamily="18" charset="0"/>
              </a:rPr>
              <a:t> (</a:t>
            </a:r>
            <a:r>
              <a:rPr lang="cs-CZ" sz="2800" b="1" i="1" dirty="0" err="1" smtClean="0">
                <a:latin typeface="Times New Roman" panose="02020603050405020304" pitchFamily="18" charset="0"/>
                <a:cs typeface="Times New Roman" panose="02020603050405020304" pitchFamily="18" charset="0"/>
              </a:rPr>
              <a:t>Apodemus</a:t>
            </a:r>
            <a:r>
              <a:rPr lang="cs-CZ" sz="2800" b="1" i="1" dirty="0" smtClean="0">
                <a:latin typeface="Times New Roman" panose="02020603050405020304" pitchFamily="18" charset="0"/>
                <a:cs typeface="Times New Roman" panose="02020603050405020304" pitchFamily="18" charset="0"/>
              </a:rPr>
              <a:t> </a:t>
            </a:r>
            <a:r>
              <a:rPr lang="cs-CZ" sz="2800" b="1" i="1" dirty="0" err="1" smtClean="0">
                <a:latin typeface="Times New Roman" panose="02020603050405020304" pitchFamily="18" charset="0"/>
                <a:cs typeface="Times New Roman" panose="02020603050405020304" pitchFamily="18" charset="0"/>
              </a:rPr>
              <a:t>agrarius</a:t>
            </a:r>
            <a:r>
              <a:rPr lang="cs-CZ" sz="2800" b="1" dirty="0" smtClean="0">
                <a:latin typeface="Times New Roman" panose="02020603050405020304" pitchFamily="18" charset="0"/>
                <a:cs typeface="Times New Roman" panose="02020603050405020304" pitchFamily="18" charset="0"/>
              </a:rPr>
              <a:t>) – východoasijský druh otevřené krajiny, od počátku holocénu se šířící do Střední Evropy. Protože jen obtížně překonává hory, zasahuje do ČR jen okrajově. Západní hranice jejího rozšíření ještě stále pulsuje.</a:t>
            </a:r>
            <a:endParaRPr lang="cs-CZ" sz="2800" b="1" dirty="0">
              <a:latin typeface="Times New Roman" panose="02020603050405020304" pitchFamily="18" charset="0"/>
              <a:cs typeface="Times New Roman" panose="02020603050405020304" pitchFamily="18" charset="0"/>
            </a:endParaRPr>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b="4127"/>
          <a:stretch/>
        </p:blipFill>
        <p:spPr>
          <a:xfrm>
            <a:off x="2980944" y="1520613"/>
            <a:ext cx="5523959" cy="5337708"/>
          </a:xfrm>
        </p:spPr>
      </p:pic>
    </p:spTree>
    <p:extLst>
      <p:ext uri="{BB962C8B-B14F-4D97-AF65-F5344CB8AC3E}">
        <p14:creationId xmlns:p14="http://schemas.microsoft.com/office/powerpoint/2010/main" val="3447018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872" y="365125"/>
            <a:ext cx="11942064" cy="1325563"/>
          </a:xfrm>
        </p:spPr>
        <p:txBody>
          <a:bodyPr>
            <a:normAutofit fontScale="90000"/>
          </a:bodyPr>
          <a:lstStyle/>
          <a:p>
            <a:r>
              <a:rPr lang="cs-CZ" sz="3200" b="1" dirty="0" smtClean="0"/>
              <a:t>Rozšíření myšice </a:t>
            </a:r>
            <a:r>
              <a:rPr lang="cs-CZ" sz="3200" b="1" dirty="0" err="1" smtClean="0"/>
              <a:t>temnopásé</a:t>
            </a:r>
            <a:r>
              <a:rPr lang="cs-CZ" sz="3200" b="1" dirty="0" smtClean="0"/>
              <a:t> (</a:t>
            </a:r>
            <a:r>
              <a:rPr lang="cs-CZ" sz="3200" b="1" i="1" dirty="0" err="1" smtClean="0"/>
              <a:t>Apodemus</a:t>
            </a:r>
            <a:r>
              <a:rPr lang="cs-CZ" sz="3200" b="1" i="1" dirty="0" smtClean="0"/>
              <a:t> </a:t>
            </a:r>
            <a:r>
              <a:rPr lang="cs-CZ" sz="3200" b="1" i="1" dirty="0" err="1" smtClean="0"/>
              <a:t>agrarius</a:t>
            </a:r>
            <a:r>
              <a:rPr lang="cs-CZ" sz="3200" b="1" dirty="0" smtClean="0"/>
              <a:t>) v ČR – prázdné trojúhelníky ukazují nálezy z 1. pol. 20 stol. (v Čechách cca 1900 – 1910, na jižní Moravě cca 1920 – 1940). </a:t>
            </a:r>
            <a:endParaRPr lang="cs-CZ" sz="3200" b="1" dirty="0"/>
          </a:p>
        </p:txBody>
      </p:sp>
      <p:pic>
        <p:nvPicPr>
          <p:cNvPr id="4" name="Zástupný symbol pro obsah 3"/>
          <p:cNvPicPr>
            <a:picLocks noGrp="1" noChangeAspect="1"/>
          </p:cNvPicPr>
          <p:nvPr>
            <p:ph idx="1"/>
          </p:nvPr>
        </p:nvPicPr>
        <p:blipFill>
          <a:blip r:embed="rId2"/>
          <a:stretch>
            <a:fillRect/>
          </a:stretch>
        </p:blipFill>
        <p:spPr>
          <a:xfrm>
            <a:off x="2131811" y="1773936"/>
            <a:ext cx="7432502" cy="4773167"/>
          </a:xfrm>
          <a:prstGeom prst="rect">
            <a:avLst/>
          </a:prstGeom>
        </p:spPr>
      </p:pic>
    </p:spTree>
    <p:extLst>
      <p:ext uri="{BB962C8B-B14F-4D97-AF65-F5344CB8AC3E}">
        <p14:creationId xmlns:p14="http://schemas.microsoft.com/office/powerpoint/2010/main" val="4077275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835741"/>
          </a:xfrm>
        </p:spPr>
        <p:txBody>
          <a:bodyPr/>
          <a:lstStyle/>
          <a:p>
            <a:r>
              <a:rPr lang="cs-CZ" b="1" dirty="0" smtClean="0"/>
              <a:t>              Plch lesní (</a:t>
            </a:r>
            <a:r>
              <a:rPr lang="cs-CZ" b="1" i="1" dirty="0" err="1" smtClean="0"/>
              <a:t>Dryomys</a:t>
            </a:r>
            <a:r>
              <a:rPr lang="cs-CZ" b="1" i="1" dirty="0" smtClean="0"/>
              <a:t> </a:t>
            </a:r>
            <a:r>
              <a:rPr lang="cs-CZ" b="1" i="1" dirty="0" err="1" smtClean="0"/>
              <a:t>nitedula</a:t>
            </a:r>
            <a:r>
              <a:rPr lang="cs-CZ" b="1" dirty="0" smtClean="0"/>
              <a:t>)</a:t>
            </a:r>
            <a:endParaRPr lang="cs-CZ" b="1" dirty="0"/>
          </a:p>
        </p:txBody>
      </p:sp>
      <p:pic>
        <p:nvPicPr>
          <p:cNvPr id="4" name="Zástupný symbol pro obsah 3"/>
          <p:cNvPicPr>
            <a:picLocks noGrp="1" noChangeAspect="1"/>
          </p:cNvPicPr>
          <p:nvPr>
            <p:ph idx="1"/>
          </p:nvPr>
        </p:nvPicPr>
        <p:blipFill>
          <a:blip r:embed="rId2"/>
          <a:stretch>
            <a:fillRect/>
          </a:stretch>
        </p:blipFill>
        <p:spPr>
          <a:xfrm>
            <a:off x="3156156" y="973394"/>
            <a:ext cx="5820261" cy="5820261"/>
          </a:xfrm>
          <a:prstGeom prst="rect">
            <a:avLst/>
          </a:prstGeom>
        </p:spPr>
      </p:pic>
    </p:spTree>
    <p:extLst>
      <p:ext uri="{BB962C8B-B14F-4D97-AF65-F5344CB8AC3E}">
        <p14:creationId xmlns:p14="http://schemas.microsoft.com/office/powerpoint/2010/main" val="2947873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82297"/>
            <a:ext cx="11960352" cy="630935"/>
          </a:xfrm>
        </p:spPr>
        <p:txBody>
          <a:bodyPr>
            <a:normAutofit/>
          </a:bodyPr>
          <a:lstStyle/>
          <a:p>
            <a:r>
              <a:rPr lang="cs-CZ" sz="3600" b="1" dirty="0" smtClean="0"/>
              <a:t>                 Lesní druhy, které k nám zasahují z východu</a:t>
            </a:r>
            <a:endParaRPr lang="cs-CZ" sz="36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058" b="5380"/>
          <a:stretch/>
        </p:blipFill>
        <p:spPr>
          <a:xfrm>
            <a:off x="1297211" y="633642"/>
            <a:ext cx="8971502" cy="6224357"/>
          </a:xfrm>
        </p:spPr>
      </p:pic>
    </p:spTree>
    <p:extLst>
      <p:ext uri="{BB962C8B-B14F-4D97-AF65-F5344CB8AC3E}">
        <p14:creationId xmlns:p14="http://schemas.microsoft.com/office/powerpoint/2010/main" val="1893647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0"/>
            <a:ext cx="10515600" cy="727587"/>
          </a:xfrm>
        </p:spPr>
        <p:txBody>
          <a:bodyPr/>
          <a:lstStyle/>
          <a:p>
            <a:r>
              <a:rPr lang="cs-CZ" b="1" dirty="0"/>
              <a:t>Č</a:t>
            </a:r>
            <a:r>
              <a:rPr lang="cs-CZ" b="1" dirty="0" smtClean="0"/>
              <a:t>olek karpatský </a:t>
            </a:r>
            <a:r>
              <a:rPr lang="cs-CZ" dirty="0" smtClean="0"/>
              <a:t>(</a:t>
            </a:r>
            <a:r>
              <a:rPr lang="cs-CZ" b="1" i="1" dirty="0" err="1"/>
              <a:t>Lissotriton</a:t>
            </a:r>
            <a:r>
              <a:rPr lang="cs-CZ" b="1" i="1" dirty="0"/>
              <a:t> </a:t>
            </a:r>
            <a:r>
              <a:rPr lang="cs-CZ" b="1" i="1" dirty="0" err="1" smtClean="0"/>
              <a:t>montandoni</a:t>
            </a:r>
            <a:r>
              <a:rPr lang="cs-CZ" dirty="0"/>
              <a:t>)</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968" y="1098158"/>
            <a:ext cx="8320969" cy="5542360"/>
          </a:xfrm>
        </p:spPr>
      </p:pic>
    </p:spTree>
    <p:extLst>
      <p:ext uri="{BB962C8B-B14F-4D97-AF65-F5344CB8AC3E}">
        <p14:creationId xmlns:p14="http://schemas.microsoft.com/office/powerpoint/2010/main" val="1363024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6304" y="365125"/>
            <a:ext cx="11905488" cy="530987"/>
          </a:xfrm>
        </p:spPr>
        <p:txBody>
          <a:bodyPr>
            <a:normAutofit/>
          </a:bodyPr>
          <a:lstStyle/>
          <a:p>
            <a:r>
              <a:rPr lang="cs-CZ" sz="2800" b="1" dirty="0"/>
              <a:t>Čolek karpatský (</a:t>
            </a:r>
            <a:r>
              <a:rPr lang="cs-CZ" sz="2800" b="1" i="1" dirty="0" err="1"/>
              <a:t>Lissotriton</a:t>
            </a:r>
            <a:r>
              <a:rPr lang="cs-CZ" sz="2800" b="1" i="1" dirty="0"/>
              <a:t> </a:t>
            </a:r>
            <a:r>
              <a:rPr lang="cs-CZ" sz="2800" b="1" i="1" dirty="0" err="1"/>
              <a:t>montandoni</a:t>
            </a:r>
            <a:r>
              <a:rPr lang="cs-CZ" sz="2800" b="1" dirty="0"/>
              <a: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1719" y="987552"/>
            <a:ext cx="7740745" cy="5866670"/>
          </a:xfrm>
        </p:spPr>
      </p:pic>
    </p:spTree>
    <p:extLst>
      <p:ext uri="{BB962C8B-B14F-4D97-AF65-F5344CB8AC3E}">
        <p14:creationId xmlns:p14="http://schemas.microsoft.com/office/powerpoint/2010/main" val="1263500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838200" y="319406"/>
            <a:ext cx="10515600" cy="45719"/>
          </a:xfrm>
        </p:spPr>
        <p:txBody>
          <a:bodyPr>
            <a:normAutofit fontScale="90000"/>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736533" y="-1276959"/>
            <a:ext cx="6775704" cy="9329622"/>
          </a:xfrm>
        </p:spPr>
      </p:pic>
    </p:spTree>
    <p:extLst>
      <p:ext uri="{BB962C8B-B14F-4D97-AF65-F5344CB8AC3E}">
        <p14:creationId xmlns:p14="http://schemas.microsoft.com/office/powerpoint/2010/main" val="4042721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323" y="1"/>
            <a:ext cx="11897032" cy="825909"/>
          </a:xfrm>
        </p:spPr>
        <p:txBody>
          <a:bodyPr>
            <a:normAutofit fontScale="90000"/>
          </a:bodyPr>
          <a:lstStyle/>
          <a:p>
            <a:r>
              <a:rPr lang="cs-CZ" sz="4000" b="1" dirty="0" smtClean="0"/>
              <a:t>    Západoevropský druh: Ropucha krátkonohá (</a:t>
            </a:r>
            <a:r>
              <a:rPr lang="cs-CZ" sz="4000" b="1" i="1" dirty="0" err="1" smtClean="0"/>
              <a:t>Bufo</a:t>
            </a:r>
            <a:r>
              <a:rPr lang="cs-CZ" sz="4000" b="1" i="1" dirty="0" smtClean="0"/>
              <a:t> </a:t>
            </a:r>
            <a:r>
              <a:rPr lang="cs-CZ" sz="4000" b="1" i="1" dirty="0" err="1" smtClean="0"/>
              <a:t>calamita</a:t>
            </a:r>
            <a:r>
              <a:rPr lang="cs-CZ" sz="4000" b="1" dirty="0" smtClean="0"/>
              <a:t>)</a:t>
            </a:r>
            <a:endParaRPr lang="cs-CZ" sz="4000" b="1" dirty="0"/>
          </a:p>
        </p:txBody>
      </p:sp>
      <p:pic>
        <p:nvPicPr>
          <p:cNvPr id="5" name="Zástupný symbol pro obsah 4"/>
          <p:cNvPicPr>
            <a:picLocks noGrp="1" noChangeAspect="1"/>
          </p:cNvPicPr>
          <p:nvPr>
            <p:ph idx="1"/>
          </p:nvPr>
        </p:nvPicPr>
        <p:blipFill>
          <a:blip r:embed="rId2"/>
          <a:stretch>
            <a:fillRect/>
          </a:stretch>
        </p:blipFill>
        <p:spPr>
          <a:xfrm>
            <a:off x="2082875" y="1120877"/>
            <a:ext cx="8093706" cy="5555225"/>
          </a:xfrm>
          <a:prstGeom prst="rect">
            <a:avLst/>
          </a:prstGeom>
        </p:spPr>
      </p:pic>
    </p:spTree>
    <p:extLst>
      <p:ext uri="{BB962C8B-B14F-4D97-AF65-F5344CB8AC3E}">
        <p14:creationId xmlns:p14="http://schemas.microsoft.com/office/powerpoint/2010/main" val="156555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 y="365125"/>
            <a:ext cx="11795760" cy="622427"/>
          </a:xfrm>
        </p:spPr>
        <p:txBody>
          <a:bodyPr>
            <a:normAutofit/>
          </a:bodyPr>
          <a:lstStyle/>
          <a:p>
            <a:r>
              <a:rPr lang="cs-CZ" sz="3100" b="1" dirty="0" smtClean="0"/>
              <a:t>Západoevropský druh:  Ropucha krátkonohá </a:t>
            </a:r>
            <a:r>
              <a:rPr lang="cs-CZ" sz="3100" b="1" i="1" dirty="0" smtClean="0"/>
              <a:t>(</a:t>
            </a:r>
            <a:r>
              <a:rPr lang="cs-CZ" sz="3100" b="1" i="1" dirty="0" err="1" smtClean="0"/>
              <a:t>Bufo</a:t>
            </a:r>
            <a:r>
              <a:rPr lang="cs-CZ" sz="3100" b="1" i="1" dirty="0" smtClean="0"/>
              <a:t> </a:t>
            </a:r>
            <a:r>
              <a:rPr lang="cs-CZ" sz="3100" b="1" i="1" dirty="0" err="1" smtClean="0"/>
              <a:t>calamita</a:t>
            </a:r>
            <a:r>
              <a:rPr lang="cs-CZ" sz="3100" b="1" i="1" dirty="0" smtClean="0"/>
              <a:t>)</a:t>
            </a:r>
            <a:endParaRPr lang="cs-CZ" sz="3100" b="1" i="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7441" y="1161288"/>
            <a:ext cx="7559328" cy="5589644"/>
          </a:xfrm>
        </p:spPr>
      </p:pic>
    </p:spTree>
    <p:extLst>
      <p:ext uri="{BB962C8B-B14F-4D97-AF65-F5344CB8AC3E}">
        <p14:creationId xmlns:p14="http://schemas.microsoft.com/office/powerpoint/2010/main" val="2055082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30403"/>
          </a:xfrm>
        </p:spPr>
        <p:txBody>
          <a:bodyPr>
            <a:normAutofit fontScale="90000"/>
          </a:bodyPr>
          <a:lstStyle/>
          <a:p>
            <a:endParaRPr lang="cs-CZ" dirty="0"/>
          </a:p>
        </p:txBody>
      </p:sp>
      <p:sp>
        <p:nvSpPr>
          <p:cNvPr id="3" name="Zástupný symbol pro obsah 2"/>
          <p:cNvSpPr>
            <a:spLocks noGrp="1"/>
          </p:cNvSpPr>
          <p:nvPr>
            <p:ph idx="1"/>
          </p:nvPr>
        </p:nvSpPr>
        <p:spPr>
          <a:xfrm>
            <a:off x="347472" y="1088136"/>
            <a:ext cx="11494008" cy="5088827"/>
          </a:xfrm>
        </p:spPr>
        <p:txBody>
          <a:bodyPr>
            <a:normAutofit lnSpcReduction="10000"/>
          </a:bodyPr>
          <a:lstStyle/>
          <a:p>
            <a:endParaRPr lang="cs-CZ" dirty="0" smtClean="0"/>
          </a:p>
          <a:p>
            <a:r>
              <a:rPr lang="cs-CZ" b="1" dirty="0"/>
              <a:t> V některých případech se </a:t>
            </a:r>
            <a:r>
              <a:rPr lang="cs-CZ" b="1" dirty="0" smtClean="0"/>
              <a:t>však </a:t>
            </a:r>
            <a:r>
              <a:rPr lang="cs-CZ" b="1" dirty="0"/>
              <a:t>ve střední Evropě setkaly populace, které původně patřily ke stejnému druhu avšak během dlouhé </a:t>
            </a:r>
            <a:r>
              <a:rPr lang="cs-CZ" b="1" dirty="0" smtClean="0"/>
              <a:t>izolace </a:t>
            </a:r>
            <a:r>
              <a:rPr lang="cs-CZ" b="1" dirty="0"/>
              <a:t>v oddělených refugiích mezi nimi vznikla reprodukčně-izolační bariéra (= alopatrická štěpná </a:t>
            </a:r>
            <a:r>
              <a:rPr lang="cs-CZ" b="1" dirty="0" err="1"/>
              <a:t>speciace</a:t>
            </a:r>
            <a:r>
              <a:rPr lang="cs-CZ" b="1" dirty="0" smtClean="0"/>
              <a:t>).</a:t>
            </a:r>
          </a:p>
          <a:p>
            <a:endParaRPr lang="cs-CZ" b="1" dirty="0"/>
          </a:p>
          <a:p>
            <a:r>
              <a:rPr lang="cs-CZ" b="1" dirty="0"/>
              <a:t>Příkladem mohou být dva druhy ježků (</a:t>
            </a:r>
            <a:r>
              <a:rPr lang="cs-CZ" b="1" i="1" dirty="0" err="1"/>
              <a:t>Erinaceus</a:t>
            </a:r>
            <a:r>
              <a:rPr lang="cs-CZ" b="1" i="1" dirty="0"/>
              <a:t> </a:t>
            </a:r>
            <a:r>
              <a:rPr lang="cs-CZ" b="1" i="1" dirty="0" err="1"/>
              <a:t>europaeus</a:t>
            </a:r>
            <a:r>
              <a:rPr lang="cs-CZ" b="1" i="1" dirty="0"/>
              <a:t> </a:t>
            </a:r>
            <a:r>
              <a:rPr lang="cs-CZ" b="1" dirty="0"/>
              <a:t>a </a:t>
            </a:r>
            <a:r>
              <a:rPr lang="cs-CZ" b="1" i="1" dirty="0"/>
              <a:t>E. </a:t>
            </a:r>
            <a:r>
              <a:rPr lang="cs-CZ" b="1" i="1" dirty="0" err="1"/>
              <a:t>roumanicus</a:t>
            </a:r>
            <a:r>
              <a:rPr lang="cs-CZ" b="1" dirty="0"/>
              <a:t>).  Jindy nebyla doba vzájemné izolace dostatečně dlouhá, takže mezi těmito populacemi stále ještě může docházet k částečné hybridizaci. Vzniká pak úzká (myš západoevropská a myš domácí) nebo širší (vrána černá a vrána šedivka) hybridní zóna. Tyto případy pak můžeme hodnotit buď jako samostatné druhy nebo jen jako poddruhy (</a:t>
            </a:r>
            <a:r>
              <a:rPr lang="cs-CZ" b="1" dirty="0" err="1"/>
              <a:t>subspecie</a:t>
            </a:r>
            <a:r>
              <a:rPr lang="cs-CZ" b="1" dirty="0"/>
              <a:t>) jednoho druhu.</a:t>
            </a:r>
          </a:p>
          <a:p>
            <a:endParaRPr lang="cs-CZ" dirty="0"/>
          </a:p>
        </p:txBody>
      </p:sp>
    </p:spTree>
    <p:extLst>
      <p:ext uri="{BB962C8B-B14F-4D97-AF65-F5344CB8AC3E}">
        <p14:creationId xmlns:p14="http://schemas.microsoft.com/office/powerpoint/2010/main" val="3257959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773"/>
          <a:stretch/>
        </p:blipFill>
        <p:spPr>
          <a:xfrm>
            <a:off x="1356287" y="69460"/>
            <a:ext cx="9392630" cy="6788539"/>
          </a:xfrm>
        </p:spPr>
      </p:pic>
    </p:spTree>
    <p:extLst>
      <p:ext uri="{BB962C8B-B14F-4D97-AF65-F5344CB8AC3E}">
        <p14:creationId xmlns:p14="http://schemas.microsoft.com/office/powerpoint/2010/main" val="3062004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1831" y="69257"/>
            <a:ext cx="7977017" cy="6788743"/>
          </a:xfrm>
        </p:spPr>
      </p:pic>
    </p:spTree>
    <p:extLst>
      <p:ext uri="{BB962C8B-B14F-4D97-AF65-F5344CB8AC3E}">
        <p14:creationId xmlns:p14="http://schemas.microsoft.com/office/powerpoint/2010/main" val="394272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6142" y="157316"/>
            <a:ext cx="11739716" cy="668594"/>
          </a:xfrm>
        </p:spPr>
        <p:txBody>
          <a:bodyPr>
            <a:normAutofit/>
          </a:bodyPr>
          <a:lstStyle/>
          <a:p>
            <a:r>
              <a:rPr lang="cs-CZ" sz="3600" b="1" dirty="0" smtClean="0"/>
              <a:t>Rozšíření ježka západního (</a:t>
            </a:r>
            <a:r>
              <a:rPr lang="cs-CZ" sz="3600" b="1" dirty="0" err="1" smtClean="0"/>
              <a:t>Erinaceus</a:t>
            </a:r>
            <a:r>
              <a:rPr lang="cs-CZ" sz="3600" b="1" dirty="0" smtClean="0"/>
              <a:t> </a:t>
            </a:r>
            <a:r>
              <a:rPr lang="cs-CZ" sz="3600" b="1" dirty="0" err="1" smtClean="0"/>
              <a:t>europaeus</a:t>
            </a:r>
            <a:r>
              <a:rPr lang="cs-CZ" sz="3600" b="1" dirty="0" smtClean="0"/>
              <a:t>) v ČR </a:t>
            </a:r>
            <a:endParaRPr lang="cs-CZ" sz="3600" b="1" dirty="0"/>
          </a:p>
        </p:txBody>
      </p:sp>
      <p:pic>
        <p:nvPicPr>
          <p:cNvPr id="4" name="Zástupný symbol pro obsah 3"/>
          <p:cNvPicPr>
            <a:picLocks noGrp="1" noChangeAspect="1"/>
          </p:cNvPicPr>
          <p:nvPr>
            <p:ph idx="1"/>
          </p:nvPr>
        </p:nvPicPr>
        <p:blipFill>
          <a:blip r:embed="rId2"/>
          <a:stretch>
            <a:fillRect/>
          </a:stretch>
        </p:blipFill>
        <p:spPr>
          <a:xfrm>
            <a:off x="761941" y="825910"/>
            <a:ext cx="9175123" cy="5850193"/>
          </a:xfrm>
          <a:prstGeom prst="rect">
            <a:avLst/>
          </a:prstGeom>
        </p:spPr>
      </p:pic>
    </p:spTree>
    <p:extLst>
      <p:ext uri="{BB962C8B-B14F-4D97-AF65-F5344CB8AC3E}">
        <p14:creationId xmlns:p14="http://schemas.microsoft.com/office/powerpoint/2010/main" val="273360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7484" y="1"/>
            <a:ext cx="12044516" cy="786580"/>
          </a:xfrm>
        </p:spPr>
        <p:txBody>
          <a:bodyPr>
            <a:normAutofit/>
          </a:bodyPr>
          <a:lstStyle/>
          <a:p>
            <a:r>
              <a:rPr lang="cs-CZ" sz="3600" b="1" dirty="0" smtClean="0"/>
              <a:t>         Rozšíření ježka východního (</a:t>
            </a:r>
            <a:r>
              <a:rPr lang="cs-CZ" sz="3600" b="1" i="1" dirty="0" err="1" smtClean="0"/>
              <a:t>Erinaceus</a:t>
            </a:r>
            <a:r>
              <a:rPr lang="cs-CZ" sz="3600" b="1" i="1" dirty="0" smtClean="0"/>
              <a:t> </a:t>
            </a:r>
            <a:r>
              <a:rPr lang="cs-CZ" sz="3600" b="1" i="1" dirty="0" err="1" smtClean="0"/>
              <a:t>roumanicus</a:t>
            </a:r>
            <a:r>
              <a:rPr lang="cs-CZ" sz="3600" b="1" dirty="0" smtClean="0"/>
              <a:t>) v ČR</a:t>
            </a:r>
            <a:endParaRPr lang="cs-CZ" sz="3600" b="1" dirty="0"/>
          </a:p>
        </p:txBody>
      </p:sp>
      <p:pic>
        <p:nvPicPr>
          <p:cNvPr id="4" name="Zástupný symbol pro obsah 3"/>
          <p:cNvPicPr>
            <a:picLocks noGrp="1" noChangeAspect="1"/>
          </p:cNvPicPr>
          <p:nvPr>
            <p:ph idx="1"/>
          </p:nvPr>
        </p:nvPicPr>
        <p:blipFill>
          <a:blip r:embed="rId2"/>
          <a:stretch>
            <a:fillRect/>
          </a:stretch>
        </p:blipFill>
        <p:spPr>
          <a:xfrm>
            <a:off x="1813937" y="1111045"/>
            <a:ext cx="8696211" cy="5584723"/>
          </a:xfrm>
          <a:prstGeom prst="rect">
            <a:avLst/>
          </a:prstGeom>
        </p:spPr>
      </p:pic>
    </p:spTree>
    <p:extLst>
      <p:ext uri="{BB962C8B-B14F-4D97-AF65-F5344CB8AC3E}">
        <p14:creationId xmlns:p14="http://schemas.microsoft.com/office/powerpoint/2010/main" val="119705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 y="365125"/>
            <a:ext cx="12024360" cy="1325563"/>
          </a:xfrm>
        </p:spPr>
        <p:txBody>
          <a:bodyPr>
            <a:normAutofit fontScale="90000"/>
          </a:bodyPr>
          <a:lstStyle/>
          <a:p>
            <a:r>
              <a:rPr lang="cs-CZ" sz="2800" b="1" dirty="0" smtClean="0"/>
              <a:t>Vrána černá (</a:t>
            </a:r>
            <a:r>
              <a:rPr lang="cs-CZ" sz="2800" b="1" i="1" dirty="0" err="1" smtClean="0"/>
              <a:t>Corvus</a:t>
            </a:r>
            <a:r>
              <a:rPr lang="cs-CZ" sz="2800" b="1" i="1" dirty="0" smtClean="0"/>
              <a:t> </a:t>
            </a:r>
            <a:r>
              <a:rPr lang="cs-CZ" sz="2800" b="1" i="1" dirty="0" err="1" smtClean="0"/>
              <a:t>corone</a:t>
            </a:r>
            <a:r>
              <a:rPr lang="cs-CZ" sz="2800" b="1" dirty="0" smtClean="0"/>
              <a:t>) (1) a vrána šedivka (</a:t>
            </a:r>
            <a:r>
              <a:rPr lang="cs-CZ" sz="2800" b="1" i="1" dirty="0" err="1" smtClean="0"/>
              <a:t>Corvus</a:t>
            </a:r>
            <a:r>
              <a:rPr lang="cs-CZ" sz="2800" b="1" i="1" dirty="0"/>
              <a:t> </a:t>
            </a:r>
            <a:r>
              <a:rPr lang="cs-CZ" sz="2800" b="1" i="1" dirty="0" err="1" smtClean="0"/>
              <a:t>cornix</a:t>
            </a:r>
            <a:r>
              <a:rPr lang="cs-CZ" sz="2800" b="1" dirty="0" smtClean="0"/>
              <a:t>) (2). Na menším obrázku je černě vyznačena zóna výskytu středoevropských hybridů. Někdy bývají tyto druhy chápány jen jako poddruhy (</a:t>
            </a:r>
            <a:r>
              <a:rPr lang="cs-CZ" sz="2800" b="1" dirty="0" err="1" smtClean="0"/>
              <a:t>subspecie</a:t>
            </a:r>
            <a:r>
              <a:rPr lang="cs-CZ" sz="2800" b="1" dirty="0" smtClean="0"/>
              <a:t>), avšak v poslední době je hybridní zóna akceptována jako druhová hranice.</a:t>
            </a:r>
            <a:endParaRPr lang="cs-CZ" sz="2800" b="1"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20" r="1026" b="29005"/>
          <a:stretch/>
        </p:blipFill>
        <p:spPr>
          <a:xfrm>
            <a:off x="276036" y="1883664"/>
            <a:ext cx="10739704" cy="4398264"/>
          </a:xfrm>
        </p:spPr>
      </p:pic>
    </p:spTree>
    <p:extLst>
      <p:ext uri="{BB962C8B-B14F-4D97-AF65-F5344CB8AC3E}">
        <p14:creationId xmlns:p14="http://schemas.microsoft.com/office/powerpoint/2010/main" val="2130065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 y="1"/>
            <a:ext cx="12252960" cy="1690688"/>
          </a:xfrm>
        </p:spPr>
        <p:txBody>
          <a:bodyPr>
            <a:normAutofit fontScale="90000"/>
          </a:bodyPr>
          <a:lstStyle/>
          <a:p>
            <a:r>
              <a:rPr lang="cs-CZ" sz="2800" b="1" dirty="0" smtClean="0"/>
              <a:t>Myš </a:t>
            </a:r>
            <a:r>
              <a:rPr lang="cs-CZ" sz="2800" b="1" dirty="0"/>
              <a:t>domácí (</a:t>
            </a:r>
            <a:r>
              <a:rPr lang="cs-CZ" sz="2800" b="1" i="1" dirty="0" err="1"/>
              <a:t>Mus</a:t>
            </a:r>
            <a:r>
              <a:rPr lang="cs-CZ" sz="2800" b="1" i="1" dirty="0"/>
              <a:t> </a:t>
            </a:r>
            <a:r>
              <a:rPr lang="cs-CZ" sz="2800" b="1" i="1" dirty="0" err="1" smtClean="0"/>
              <a:t>musculus</a:t>
            </a:r>
            <a:r>
              <a:rPr lang="cs-CZ" sz="2800" b="1" dirty="0" smtClean="0"/>
              <a:t>) a myš západoevropská (</a:t>
            </a:r>
            <a:r>
              <a:rPr lang="cs-CZ" sz="2800" b="1" i="1" dirty="0" err="1" smtClean="0"/>
              <a:t>Mus</a:t>
            </a:r>
            <a:r>
              <a:rPr lang="cs-CZ" sz="2800" b="1" i="1" dirty="0" smtClean="0"/>
              <a:t> </a:t>
            </a:r>
            <a:r>
              <a:rPr lang="cs-CZ" sz="2800" b="1" i="1" dirty="0" err="1" smtClean="0"/>
              <a:t>domesticus</a:t>
            </a:r>
            <a:r>
              <a:rPr lang="cs-CZ" sz="2800" b="1" dirty="0" smtClean="0"/>
              <a:t>). Oba druhy tvoří hybridní zóny široké většinou jen několik km. Někdy bývají pokládány jen za poddruhy (</a:t>
            </a:r>
            <a:r>
              <a:rPr lang="cs-CZ" sz="2800" b="1" dirty="0" err="1" smtClean="0"/>
              <a:t>subspecie</a:t>
            </a:r>
            <a:r>
              <a:rPr lang="cs-CZ" sz="2800" b="1" dirty="0" smtClean="0"/>
              <a:t>) – tedy </a:t>
            </a:r>
            <a:r>
              <a:rPr lang="cs-CZ" sz="2800" b="1" i="1" dirty="0" err="1" smtClean="0"/>
              <a:t>Mus</a:t>
            </a:r>
            <a:r>
              <a:rPr lang="cs-CZ" sz="2800" b="1" i="1" dirty="0" smtClean="0"/>
              <a:t> </a:t>
            </a:r>
            <a:r>
              <a:rPr lang="cs-CZ" sz="2800" b="1" i="1" dirty="0" err="1" smtClean="0"/>
              <a:t>musculus</a:t>
            </a:r>
            <a:r>
              <a:rPr lang="cs-CZ" sz="2800" b="1" i="1" dirty="0" smtClean="0"/>
              <a:t> </a:t>
            </a:r>
            <a:r>
              <a:rPr lang="cs-CZ" sz="2800" b="1" i="1" dirty="0" err="1" smtClean="0"/>
              <a:t>musculus</a:t>
            </a:r>
            <a:r>
              <a:rPr lang="cs-CZ" sz="2800" b="1" i="1" dirty="0" smtClean="0"/>
              <a:t> </a:t>
            </a:r>
            <a:r>
              <a:rPr lang="cs-CZ" sz="2800" b="1" dirty="0" smtClean="0"/>
              <a:t>a </a:t>
            </a:r>
            <a:r>
              <a:rPr lang="cs-CZ" sz="2800" b="1" i="1" dirty="0" smtClean="0"/>
              <a:t>M. m. </a:t>
            </a:r>
            <a:r>
              <a:rPr lang="cs-CZ" sz="2800" b="1" i="1" dirty="0" err="1" smtClean="0"/>
              <a:t>domesticus</a:t>
            </a:r>
            <a:r>
              <a:rPr lang="cs-CZ" sz="2800" b="1" dirty="0" smtClean="0"/>
              <a:t>. Protože jsou </a:t>
            </a:r>
            <a:r>
              <a:rPr lang="cs-CZ" sz="2800" b="1" dirty="0" err="1" smtClean="0"/>
              <a:t>synantropní</a:t>
            </a:r>
            <a:r>
              <a:rPr lang="cs-CZ" sz="2800" b="1" dirty="0" smtClean="0"/>
              <a:t>, jejich rozšíření nejspíš souvisí se šířením lidských populací (říše Římská versus Slované ??). </a:t>
            </a:r>
            <a:endParaRPr lang="cs-CZ" sz="2800" b="1" dirty="0"/>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45536" y="1889791"/>
            <a:ext cx="5181600" cy="4903761"/>
          </a:xfrm>
        </p:spPr>
      </p:pic>
    </p:spTree>
    <p:extLst>
      <p:ext uri="{BB962C8B-B14F-4D97-AF65-F5344CB8AC3E}">
        <p14:creationId xmlns:p14="http://schemas.microsoft.com/office/powerpoint/2010/main" val="745361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21843"/>
          </a:xfrm>
        </p:spPr>
        <p:txBody>
          <a:bodyPr>
            <a:normAutofit fontScale="90000"/>
          </a:bodyPr>
          <a:lstStyle/>
          <a:p>
            <a:r>
              <a:rPr lang="cs-CZ" b="1" dirty="0" smtClean="0"/>
              <a:t>      </a:t>
            </a:r>
            <a:r>
              <a:rPr lang="cs-CZ" b="1" dirty="0" err="1" smtClean="0"/>
              <a:t>Extramediteránní</a:t>
            </a:r>
            <a:r>
              <a:rPr lang="cs-CZ" b="1" dirty="0" smtClean="0"/>
              <a:t> pleistocenní refugia</a:t>
            </a:r>
            <a:endParaRPr lang="cs-CZ" b="1" dirty="0"/>
          </a:p>
        </p:txBody>
      </p:sp>
      <p:sp>
        <p:nvSpPr>
          <p:cNvPr id="3" name="Zástupný symbol pro obsah 2"/>
          <p:cNvSpPr>
            <a:spLocks noGrp="1"/>
          </p:cNvSpPr>
          <p:nvPr>
            <p:ph idx="1"/>
          </p:nvPr>
        </p:nvSpPr>
        <p:spPr>
          <a:xfrm>
            <a:off x="274320" y="987552"/>
            <a:ext cx="11585448" cy="5189411"/>
          </a:xfrm>
        </p:spPr>
        <p:txBody>
          <a:bodyPr/>
          <a:lstStyle/>
          <a:p>
            <a:endParaRPr lang="cs-CZ" dirty="0" smtClean="0"/>
          </a:p>
          <a:p>
            <a:r>
              <a:rPr lang="cs-CZ" sz="3200" b="1" dirty="0" smtClean="0"/>
              <a:t>V posledním desetiletí byla na základě </a:t>
            </a:r>
            <a:r>
              <a:rPr lang="cs-CZ" sz="3200" b="1" dirty="0" err="1" smtClean="0"/>
              <a:t>fylogeografických</a:t>
            </a:r>
            <a:r>
              <a:rPr lang="cs-CZ" sz="3200" b="1" dirty="0" smtClean="0"/>
              <a:t> studií objevena refugia lesní fauny v severním a východním podhůří Alp a v nejzápadnějších výběžcích Karpat. Důvodem bylo zřejmě vlhčí klima v důsledku vyšších srážek v horském prostředí než v nižších polohách. Proto se zde mohly zachovat lesní porosty, které umožnily přežití populací např. rejska obecného (</a:t>
            </a:r>
            <a:r>
              <a:rPr lang="cs-CZ" sz="3200" b="1" i="1" dirty="0" err="1" smtClean="0"/>
              <a:t>Sorex</a:t>
            </a:r>
            <a:r>
              <a:rPr lang="cs-CZ" sz="3200" b="1" i="1" dirty="0" smtClean="0"/>
              <a:t> </a:t>
            </a:r>
            <a:r>
              <a:rPr lang="cs-CZ" sz="3200" b="1" i="1" dirty="0" err="1" smtClean="0"/>
              <a:t>araneus</a:t>
            </a:r>
            <a:r>
              <a:rPr lang="cs-CZ" sz="3200" b="1" dirty="0" smtClean="0"/>
              <a:t>), norníka rudého (</a:t>
            </a:r>
            <a:r>
              <a:rPr lang="cs-CZ" sz="3200" b="1" i="1" dirty="0" err="1" smtClean="0"/>
              <a:t>Clethrionomys</a:t>
            </a:r>
            <a:r>
              <a:rPr lang="cs-CZ" sz="3200" b="1" i="1" dirty="0" smtClean="0"/>
              <a:t> </a:t>
            </a:r>
            <a:r>
              <a:rPr lang="cs-CZ" sz="3200" b="1" i="1" dirty="0" err="1" smtClean="0"/>
              <a:t>glareolus</a:t>
            </a:r>
            <a:r>
              <a:rPr lang="cs-CZ" sz="3200" b="1" dirty="0" smtClean="0"/>
              <a:t>) nebo zmije obecné (</a:t>
            </a:r>
            <a:r>
              <a:rPr lang="cs-CZ" sz="3200" b="1" i="1" dirty="0" err="1" smtClean="0"/>
              <a:t>Vipera</a:t>
            </a:r>
            <a:r>
              <a:rPr lang="cs-CZ" sz="3200" b="1" i="1" dirty="0" smtClean="0"/>
              <a:t> </a:t>
            </a:r>
            <a:r>
              <a:rPr lang="cs-CZ" sz="3200" b="1" i="1" dirty="0" err="1" smtClean="0"/>
              <a:t>berus</a:t>
            </a:r>
            <a:r>
              <a:rPr lang="cs-CZ" sz="3200" b="1" dirty="0" smtClean="0"/>
              <a:t>).</a:t>
            </a:r>
            <a:endParaRPr lang="cs-CZ" sz="3200" b="1" dirty="0"/>
          </a:p>
        </p:txBody>
      </p:sp>
    </p:spTree>
    <p:extLst>
      <p:ext uri="{BB962C8B-B14F-4D97-AF65-F5344CB8AC3E}">
        <p14:creationId xmlns:p14="http://schemas.microsoft.com/office/powerpoint/2010/main" val="2280941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719"/>
          </a:xfrm>
        </p:spPr>
        <p:txBody>
          <a:bodyPr>
            <a:normAutofit fontScale="90000"/>
          </a:bodyPr>
          <a:lstStyle/>
          <a:p>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786"/>
          <a:stretch/>
        </p:blipFill>
        <p:spPr>
          <a:xfrm>
            <a:off x="1426464" y="0"/>
            <a:ext cx="9468352" cy="6845831"/>
          </a:xfrm>
        </p:spPr>
      </p:pic>
    </p:spTree>
    <p:extLst>
      <p:ext uri="{BB962C8B-B14F-4D97-AF65-F5344CB8AC3E}">
        <p14:creationId xmlns:p14="http://schemas.microsoft.com/office/powerpoint/2010/main" val="510422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6813" y="127819"/>
            <a:ext cx="11798710" cy="983227"/>
          </a:xfrm>
        </p:spPr>
        <p:txBody>
          <a:bodyPr>
            <a:noAutofit/>
          </a:bodyPr>
          <a:lstStyle/>
          <a:p>
            <a:r>
              <a:rPr lang="cs-CZ" sz="2800" b="1" dirty="0" smtClean="0"/>
              <a:t>Předpokládaná </a:t>
            </a:r>
            <a:r>
              <a:rPr lang="cs-CZ" sz="2800" b="1" dirty="0" err="1" smtClean="0"/>
              <a:t>extramediteránní</a:t>
            </a:r>
            <a:r>
              <a:rPr lang="cs-CZ" sz="2800" b="1" dirty="0" smtClean="0"/>
              <a:t> refugia zmije obecné (</a:t>
            </a:r>
            <a:r>
              <a:rPr lang="cs-CZ" sz="2800" b="1" i="1" dirty="0" err="1" smtClean="0"/>
              <a:t>Vipera</a:t>
            </a:r>
            <a:r>
              <a:rPr lang="cs-CZ" sz="2800" b="1" i="1" dirty="0" smtClean="0"/>
              <a:t> </a:t>
            </a:r>
            <a:r>
              <a:rPr lang="cs-CZ" sz="2800" b="1" i="1" dirty="0" err="1" smtClean="0"/>
              <a:t>berus</a:t>
            </a:r>
            <a:r>
              <a:rPr lang="cs-CZ" sz="2800" b="1" dirty="0" smtClean="0"/>
              <a:t>), která ležela</a:t>
            </a:r>
            <a:br>
              <a:rPr lang="cs-CZ" sz="2800" b="1" dirty="0" smtClean="0"/>
            </a:br>
            <a:r>
              <a:rPr lang="cs-CZ" sz="2800" b="1" dirty="0"/>
              <a:t> </a:t>
            </a:r>
            <a:r>
              <a:rPr lang="cs-CZ" sz="2800" b="1" dirty="0" smtClean="0"/>
              <a:t>          v severním podhůří Alp nebo Karpatech (R v plném kroužku).</a:t>
            </a:r>
            <a:endParaRPr lang="cs-CZ" sz="28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297"/>
          <a:stretch/>
        </p:blipFill>
        <p:spPr>
          <a:xfrm>
            <a:off x="2566449" y="1111045"/>
            <a:ext cx="8064179" cy="5746956"/>
          </a:xfrm>
        </p:spPr>
      </p:pic>
    </p:spTree>
    <p:extLst>
      <p:ext uri="{BB962C8B-B14F-4D97-AF65-F5344CB8AC3E}">
        <p14:creationId xmlns:p14="http://schemas.microsoft.com/office/powerpoint/2010/main" val="4100898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448" y="246889"/>
            <a:ext cx="11768328" cy="466344"/>
          </a:xfrm>
        </p:spPr>
        <p:txBody>
          <a:bodyPr>
            <a:normAutofit fontScale="90000"/>
          </a:bodyPr>
          <a:lstStyle/>
          <a:p>
            <a:r>
              <a:rPr lang="cs-CZ" dirty="0" smtClean="0"/>
              <a:t>Norník rudý (</a:t>
            </a:r>
            <a:r>
              <a:rPr lang="cs-CZ" i="1" dirty="0" err="1" smtClean="0"/>
              <a:t>Clethrionomys</a:t>
            </a:r>
            <a:r>
              <a:rPr lang="cs-CZ" i="1" dirty="0" smtClean="0"/>
              <a:t> </a:t>
            </a:r>
            <a:r>
              <a:rPr lang="cs-CZ" i="1" dirty="0" err="1" smtClean="0"/>
              <a:t>glareolus</a:t>
            </a:r>
            <a:r>
              <a:rPr lang="cs-CZ" dirty="0" smtClean="0"/>
              <a:t>)</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576" y="757810"/>
            <a:ext cx="7986819" cy="5990114"/>
          </a:xfrm>
        </p:spPr>
      </p:pic>
    </p:spTree>
    <p:extLst>
      <p:ext uri="{BB962C8B-B14F-4D97-AF65-F5344CB8AC3E}">
        <p14:creationId xmlns:p14="http://schemas.microsoft.com/office/powerpoint/2010/main" val="694604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966" y="82297"/>
            <a:ext cx="11846818" cy="896112"/>
          </a:xfrm>
        </p:spPr>
        <p:txBody>
          <a:bodyPr>
            <a:normAutofit/>
          </a:bodyPr>
          <a:lstStyle/>
          <a:p>
            <a:r>
              <a:rPr lang="cs-CZ" sz="2400" b="1" dirty="0" err="1" smtClean="0"/>
              <a:t>Extramediteránní</a:t>
            </a:r>
            <a:r>
              <a:rPr lang="cs-CZ" sz="2400" b="1" dirty="0" smtClean="0"/>
              <a:t> refugia rejska obecného (</a:t>
            </a:r>
            <a:r>
              <a:rPr lang="cs-CZ" sz="2400" b="1" i="1" dirty="0" err="1" smtClean="0"/>
              <a:t>Sorex</a:t>
            </a:r>
            <a:r>
              <a:rPr lang="cs-CZ" sz="2400" b="1" i="1" dirty="0" smtClean="0"/>
              <a:t> </a:t>
            </a:r>
            <a:r>
              <a:rPr lang="cs-CZ" sz="2400" b="1" i="1" dirty="0" err="1" smtClean="0"/>
              <a:t>araneus</a:t>
            </a:r>
            <a:r>
              <a:rPr lang="cs-CZ" sz="2400" b="1" dirty="0" smtClean="0"/>
              <a:t>), medvěda hnědého (</a:t>
            </a:r>
            <a:r>
              <a:rPr lang="cs-CZ" sz="2400" b="1" i="1" dirty="0" err="1" smtClean="0"/>
              <a:t>Ursus</a:t>
            </a:r>
            <a:r>
              <a:rPr lang="cs-CZ" sz="2400" b="1" i="1" dirty="0" smtClean="0"/>
              <a:t> </a:t>
            </a:r>
            <a:r>
              <a:rPr lang="cs-CZ" sz="2400" b="1" i="1" dirty="0" err="1" smtClean="0"/>
              <a:t>arctos</a:t>
            </a:r>
            <a:r>
              <a:rPr lang="cs-CZ" sz="2400" b="1" dirty="0" smtClean="0"/>
              <a:t>),</a:t>
            </a:r>
            <a:br>
              <a:rPr lang="cs-CZ" sz="2400" b="1" dirty="0" smtClean="0"/>
            </a:br>
            <a:r>
              <a:rPr lang="cs-CZ" sz="2400" b="1" dirty="0"/>
              <a:t> </a:t>
            </a:r>
            <a:r>
              <a:rPr lang="cs-CZ" sz="2400" b="1" dirty="0" smtClean="0"/>
              <a:t>        norníka rudého (</a:t>
            </a:r>
            <a:r>
              <a:rPr lang="cs-CZ" sz="2400" b="1" i="1" dirty="0" err="1" smtClean="0"/>
              <a:t>Clethrionomys</a:t>
            </a:r>
            <a:r>
              <a:rPr lang="cs-CZ" sz="2400" b="1" i="1" dirty="0" smtClean="0"/>
              <a:t> </a:t>
            </a:r>
            <a:r>
              <a:rPr lang="cs-CZ" sz="2400" b="1" i="1" dirty="0" err="1" smtClean="0"/>
              <a:t>glareolus</a:t>
            </a:r>
            <a:r>
              <a:rPr lang="cs-CZ" sz="2400" b="1" dirty="0" smtClean="0"/>
              <a:t>) a křečka polního (</a:t>
            </a:r>
            <a:r>
              <a:rPr lang="cs-CZ" sz="2400" b="1" i="1" dirty="0" err="1" smtClean="0"/>
              <a:t>Cricetus</a:t>
            </a:r>
            <a:r>
              <a:rPr lang="cs-CZ" sz="2400" b="1" i="1" dirty="0" smtClean="0"/>
              <a:t> </a:t>
            </a:r>
            <a:r>
              <a:rPr lang="cs-CZ" sz="2400" b="1" i="1" dirty="0" err="1" smtClean="0"/>
              <a:t>cricetus</a:t>
            </a:r>
            <a:r>
              <a:rPr lang="cs-CZ" sz="2400" b="1" dirty="0" smtClean="0"/>
              <a:t>).</a:t>
            </a:r>
            <a:endParaRPr lang="cs-CZ" sz="2400"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769"/>
          <a:stretch/>
        </p:blipFill>
        <p:spPr>
          <a:xfrm>
            <a:off x="2232024" y="912139"/>
            <a:ext cx="6864200" cy="6044184"/>
          </a:xfrm>
        </p:spPr>
      </p:pic>
    </p:spTree>
    <p:extLst>
      <p:ext uri="{BB962C8B-B14F-4D97-AF65-F5344CB8AC3E}">
        <p14:creationId xmlns:p14="http://schemas.microsoft.com/office/powerpoint/2010/main" val="37565608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1690688"/>
          </a:xfrm>
        </p:spPr>
        <p:txBody>
          <a:bodyPr>
            <a:normAutofit fontScale="90000"/>
          </a:bodyPr>
          <a:lstStyle/>
          <a:p>
            <a:r>
              <a:rPr lang="cs-CZ" b="1" dirty="0"/>
              <a:t>Současné složení fauny </a:t>
            </a:r>
            <a:r>
              <a:rPr lang="cs-CZ" b="1" dirty="0" smtClean="0"/>
              <a:t>ČR</a:t>
            </a:r>
            <a:br>
              <a:rPr lang="cs-CZ" b="1" dirty="0" smtClean="0"/>
            </a:br>
            <a:r>
              <a:rPr lang="cs-CZ" dirty="0"/>
              <a:t/>
            </a:r>
            <a:br>
              <a:rPr lang="cs-CZ" dirty="0"/>
            </a:br>
            <a:endParaRPr lang="cs-CZ" dirty="0"/>
          </a:p>
        </p:txBody>
      </p:sp>
      <p:sp>
        <p:nvSpPr>
          <p:cNvPr id="3" name="Zástupný symbol pro obsah 2"/>
          <p:cNvSpPr>
            <a:spLocks noGrp="1"/>
          </p:cNvSpPr>
          <p:nvPr>
            <p:ph idx="1"/>
          </p:nvPr>
        </p:nvSpPr>
        <p:spPr>
          <a:xfrm>
            <a:off x="393289" y="875071"/>
            <a:ext cx="11513575" cy="5763473"/>
          </a:xfrm>
        </p:spPr>
        <p:txBody>
          <a:bodyPr>
            <a:normAutofit/>
          </a:bodyPr>
          <a:lstStyle/>
          <a:p>
            <a:r>
              <a:rPr lang="cs-CZ" sz="3600" b="1" dirty="0"/>
              <a:t>Lesní </a:t>
            </a:r>
            <a:r>
              <a:rPr lang="cs-CZ" sz="3600" b="1" dirty="0" smtClean="0"/>
              <a:t>fauna</a:t>
            </a:r>
            <a:endParaRPr lang="cs-CZ" dirty="0"/>
          </a:p>
          <a:p>
            <a:r>
              <a:rPr lang="cs-CZ" b="1" dirty="0"/>
              <a:t>     Zahrnuje původní lesní druhy, které zde žily většinou již od období </a:t>
            </a:r>
            <a:r>
              <a:rPr lang="cs-CZ" b="1" dirty="0" err="1"/>
              <a:t>atlantiku</a:t>
            </a:r>
            <a:r>
              <a:rPr lang="cs-CZ" b="1" dirty="0"/>
              <a:t> (cca 8 000 – </a:t>
            </a:r>
            <a:r>
              <a:rPr lang="cs-CZ" b="1" dirty="0" smtClean="0"/>
              <a:t>5</a:t>
            </a:r>
            <a:r>
              <a:rPr lang="cs-CZ" b="1" dirty="0"/>
              <a:t> 000 let B. P.). Počátkem neolitu (cca 7 000 B. P.) nastal jejich postupný ústup, který vrcholil na přelomu 19. a 20. stol., kdy byly některé větší druhy, především šelmy, vyhubeny. V současné době se některé z těchto druhů znovu vracejí buď spontánně (např. los) nebo díky repatriačním programům (rys ostrovid, bobr evropský, zubr).</a:t>
            </a:r>
            <a:endParaRPr lang="cs-CZ" dirty="0"/>
          </a:p>
          <a:p>
            <a:pPr marL="0" indent="0">
              <a:buNone/>
            </a:pPr>
            <a:r>
              <a:rPr lang="cs-CZ" b="1" dirty="0"/>
              <a:t> </a:t>
            </a:r>
            <a:endParaRPr lang="cs-CZ" dirty="0"/>
          </a:p>
          <a:p>
            <a:r>
              <a:rPr lang="cs-CZ" b="1" dirty="0"/>
              <a:t>      Do lesní fauny patří např.: myšice lesní, plch velký, plch lesní, norník rudý, veverka, prase divoké, los, rys ostrovid, bobr evropský, srnec obecný, mlok skvrnitý, datel černý.</a:t>
            </a:r>
            <a:endParaRPr lang="cs-CZ" dirty="0"/>
          </a:p>
          <a:p>
            <a:endParaRPr lang="cs-CZ" dirty="0"/>
          </a:p>
        </p:txBody>
      </p:sp>
    </p:spTree>
    <p:extLst>
      <p:ext uri="{BB962C8B-B14F-4D97-AF65-F5344CB8AC3E}">
        <p14:creationId xmlns:p14="http://schemas.microsoft.com/office/powerpoint/2010/main" val="4250400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7820"/>
            <a:ext cx="10515600" cy="894736"/>
          </a:xfrm>
        </p:spPr>
        <p:txBody>
          <a:bodyPr>
            <a:normAutofit/>
          </a:bodyPr>
          <a:lstStyle/>
          <a:p>
            <a:r>
              <a:rPr lang="cs-CZ" sz="3600" b="1" dirty="0" smtClean="0"/>
              <a:t>        Plch velký (</a:t>
            </a:r>
            <a:r>
              <a:rPr lang="cs-CZ" sz="3600" b="1" i="1" dirty="0" err="1" smtClean="0"/>
              <a:t>Glis</a:t>
            </a:r>
            <a:r>
              <a:rPr lang="cs-CZ" sz="3600" b="1" i="1" dirty="0" smtClean="0"/>
              <a:t> </a:t>
            </a:r>
            <a:r>
              <a:rPr lang="cs-CZ" sz="3600" b="1" i="1" dirty="0" err="1" smtClean="0"/>
              <a:t>glis</a:t>
            </a:r>
            <a:r>
              <a:rPr lang="cs-CZ" sz="3600" b="1" dirty="0" smtClean="0"/>
              <a:t>) obývá především listnaté lesy.</a:t>
            </a:r>
            <a:endParaRPr lang="cs-CZ" sz="3600" b="1" dirty="0"/>
          </a:p>
        </p:txBody>
      </p:sp>
      <p:pic>
        <p:nvPicPr>
          <p:cNvPr id="4" name="Zástupný symbol pro obsah 3"/>
          <p:cNvPicPr>
            <a:picLocks noGrp="1" noChangeAspect="1"/>
          </p:cNvPicPr>
          <p:nvPr>
            <p:ph idx="1"/>
          </p:nvPr>
        </p:nvPicPr>
        <p:blipFill rotWithShape="1">
          <a:blip r:embed="rId2"/>
          <a:srcRect b="11428"/>
          <a:stretch/>
        </p:blipFill>
        <p:spPr>
          <a:xfrm>
            <a:off x="1945691" y="1229032"/>
            <a:ext cx="8484584" cy="5628968"/>
          </a:xfrm>
          <a:prstGeom prst="rect">
            <a:avLst/>
          </a:prstGeom>
        </p:spPr>
      </p:pic>
    </p:spTree>
    <p:extLst>
      <p:ext uri="{BB962C8B-B14F-4D97-AF65-F5344CB8AC3E}">
        <p14:creationId xmlns:p14="http://schemas.microsoft.com/office/powerpoint/2010/main" val="2832605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8826"/>
            <a:ext cx="10515600" cy="747251"/>
          </a:xfrm>
        </p:spPr>
        <p:txBody>
          <a:bodyPr>
            <a:normAutofit/>
          </a:bodyPr>
          <a:lstStyle/>
          <a:p>
            <a:r>
              <a:rPr lang="cs-CZ" sz="3600" b="1" dirty="0" smtClean="0"/>
              <a:t>                   Myšice lesní (</a:t>
            </a:r>
            <a:r>
              <a:rPr lang="cs-CZ" sz="3600" b="1" i="1" dirty="0" err="1" smtClean="0"/>
              <a:t>Apodemus</a:t>
            </a:r>
            <a:r>
              <a:rPr lang="cs-CZ" sz="3600" b="1" i="1" dirty="0" smtClean="0"/>
              <a:t> </a:t>
            </a:r>
            <a:r>
              <a:rPr lang="cs-CZ" sz="3600" b="1" i="1" dirty="0" err="1" smtClean="0"/>
              <a:t>flavicollis</a:t>
            </a:r>
            <a:r>
              <a:rPr lang="cs-CZ" sz="3600" b="1" dirty="0" smtClean="0"/>
              <a:t>)</a:t>
            </a:r>
            <a:endParaRPr lang="cs-CZ" sz="3600" b="1" dirty="0"/>
          </a:p>
        </p:txBody>
      </p:sp>
      <p:pic>
        <p:nvPicPr>
          <p:cNvPr id="4" name="Zástupný symbol pro obsah 3"/>
          <p:cNvPicPr>
            <a:picLocks noGrp="1" noChangeAspect="1"/>
          </p:cNvPicPr>
          <p:nvPr>
            <p:ph idx="1"/>
          </p:nvPr>
        </p:nvPicPr>
        <p:blipFill rotWithShape="1">
          <a:blip r:embed="rId2"/>
          <a:srcRect t="2107"/>
          <a:stretch/>
        </p:blipFill>
        <p:spPr>
          <a:xfrm>
            <a:off x="2281085" y="837521"/>
            <a:ext cx="7673966" cy="5838582"/>
          </a:xfrm>
          <a:prstGeom prst="rect">
            <a:avLst/>
          </a:prstGeom>
        </p:spPr>
      </p:pic>
    </p:spTree>
    <p:extLst>
      <p:ext uri="{BB962C8B-B14F-4D97-AF65-F5344CB8AC3E}">
        <p14:creationId xmlns:p14="http://schemas.microsoft.com/office/powerpoint/2010/main" val="1036472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46939"/>
          </a:xfrm>
        </p:spPr>
        <p:txBody>
          <a:bodyPr>
            <a:normAutofit fontScale="90000"/>
          </a:bodyPr>
          <a:lstStyle/>
          <a:p>
            <a:endParaRPr lang="cs-CZ" dirty="0"/>
          </a:p>
        </p:txBody>
      </p:sp>
      <p:sp>
        <p:nvSpPr>
          <p:cNvPr id="3" name="Zástupný symbol pro obsah 2"/>
          <p:cNvSpPr>
            <a:spLocks noGrp="1"/>
          </p:cNvSpPr>
          <p:nvPr>
            <p:ph idx="1"/>
          </p:nvPr>
        </p:nvSpPr>
        <p:spPr>
          <a:xfrm>
            <a:off x="838200" y="722376"/>
            <a:ext cx="10515600" cy="5998464"/>
          </a:xfrm>
        </p:spPr>
        <p:txBody>
          <a:bodyPr>
            <a:normAutofit/>
          </a:bodyPr>
          <a:lstStyle/>
          <a:p>
            <a:r>
              <a:rPr lang="cs-CZ" sz="3600" b="1" dirty="0"/>
              <a:t>Fauna otevřené krajiny</a:t>
            </a:r>
            <a:endParaRPr lang="cs-CZ" sz="3600" dirty="0"/>
          </a:p>
          <a:p>
            <a:r>
              <a:rPr lang="cs-CZ" b="1" dirty="0"/>
              <a:t> </a:t>
            </a:r>
            <a:endParaRPr lang="cs-CZ" dirty="0"/>
          </a:p>
          <a:p>
            <a:r>
              <a:rPr lang="cs-CZ" b="1" dirty="0"/>
              <a:t>      Původní stepní fauna zahrnuje převážně bezobratlé živočichy nebo ptáky, kteří byli schopni přežít i na drobných stepních ploškách, které ani nezarostly lesem, ani nebyly přeměněny zemědělstvím. Většinou se jedná o skalní stepi v krasových (vápenec) nebo sopečných oblastech (čedič), případně o hadcové skalní stepi. Najdeme je především v těchto oblastech: Český kras, České středohoří, Moravský kras, Pavlovské vrchy</a:t>
            </a:r>
            <a:r>
              <a:rPr lang="cs-CZ" b="1" dirty="0" smtClean="0"/>
              <a:t>.</a:t>
            </a:r>
            <a:r>
              <a:rPr lang="cs-CZ" b="1" dirty="0"/>
              <a:t> </a:t>
            </a:r>
            <a:endParaRPr lang="cs-CZ" dirty="0"/>
          </a:p>
          <a:p>
            <a:r>
              <a:rPr lang="cs-CZ" b="1" dirty="0"/>
              <a:t>     Stepní druhy, které dokázaly osídlit pastviny (sysel obecný,  tchoř stepní) nebo přímo </a:t>
            </a:r>
            <a:r>
              <a:rPr lang="cs-CZ" b="1" dirty="0" err="1"/>
              <a:t>agrocenozy</a:t>
            </a:r>
            <a:r>
              <a:rPr lang="cs-CZ" b="1" dirty="0"/>
              <a:t> (např. křeček polní, hraboš polní, skřivan obecný, koroptev polní</a:t>
            </a:r>
            <a:r>
              <a:rPr lang="cs-CZ" b="1" dirty="0" smtClean="0"/>
              <a:t>).</a:t>
            </a:r>
          </a:p>
          <a:p>
            <a:endParaRPr lang="cs-CZ" dirty="0"/>
          </a:p>
          <a:p>
            <a:endParaRPr lang="cs-CZ" dirty="0"/>
          </a:p>
        </p:txBody>
      </p:sp>
    </p:spTree>
    <p:extLst>
      <p:ext uri="{BB962C8B-B14F-4D97-AF65-F5344CB8AC3E}">
        <p14:creationId xmlns:p14="http://schemas.microsoft.com/office/powerpoint/2010/main" val="1181575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1219"/>
          </a:xfrm>
        </p:spPr>
        <p:txBody>
          <a:bodyPr>
            <a:normAutofit fontScale="90000"/>
          </a:bodyPr>
          <a:lstStyle/>
          <a:p>
            <a:endParaRPr lang="cs-CZ" dirty="0"/>
          </a:p>
        </p:txBody>
      </p:sp>
      <p:sp>
        <p:nvSpPr>
          <p:cNvPr id="3" name="Zástupný symbol pro obsah 2"/>
          <p:cNvSpPr>
            <a:spLocks noGrp="1"/>
          </p:cNvSpPr>
          <p:nvPr>
            <p:ph idx="1"/>
          </p:nvPr>
        </p:nvSpPr>
        <p:spPr>
          <a:xfrm>
            <a:off x="206477" y="594360"/>
            <a:ext cx="11838039" cy="5582603"/>
          </a:xfrm>
        </p:spPr>
        <p:txBody>
          <a:bodyPr>
            <a:normAutofit lnSpcReduction="10000"/>
          </a:bodyPr>
          <a:lstStyle/>
          <a:p>
            <a:r>
              <a:rPr lang="cs-CZ" sz="3600" b="1" dirty="0" err="1"/>
              <a:t>Synantropní</a:t>
            </a:r>
            <a:r>
              <a:rPr lang="cs-CZ" sz="3600" b="1" dirty="0"/>
              <a:t> druhy</a:t>
            </a:r>
            <a:endParaRPr lang="cs-CZ" sz="3600" dirty="0"/>
          </a:p>
          <a:p>
            <a:r>
              <a:rPr lang="cs-CZ" b="1" dirty="0"/>
              <a:t> </a:t>
            </a:r>
            <a:endParaRPr lang="cs-CZ" dirty="0"/>
          </a:p>
          <a:p>
            <a:r>
              <a:rPr lang="cs-CZ" b="1" dirty="0"/>
              <a:t>      </a:t>
            </a:r>
            <a:r>
              <a:rPr lang="cs-CZ" sz="3600" b="1" dirty="0"/>
              <a:t>Čistě </a:t>
            </a:r>
            <a:r>
              <a:rPr lang="cs-CZ" sz="3600" b="1" dirty="0" err="1"/>
              <a:t>synantropní</a:t>
            </a:r>
            <a:r>
              <a:rPr lang="cs-CZ" sz="3600" b="1" dirty="0"/>
              <a:t> druhy, které v jsou v podmínkách střední Evropy prakticky výlučně vázány na lidská sídliště (myš domácí, krysa, potkan, vrabec domácí).</a:t>
            </a:r>
            <a:endParaRPr lang="cs-CZ" sz="3600" dirty="0"/>
          </a:p>
          <a:p>
            <a:r>
              <a:rPr lang="cs-CZ" b="1" dirty="0"/>
              <a:t> </a:t>
            </a:r>
            <a:endParaRPr lang="cs-CZ" dirty="0"/>
          </a:p>
          <a:p>
            <a:r>
              <a:rPr lang="cs-CZ" b="1" dirty="0"/>
              <a:t>       </a:t>
            </a:r>
            <a:r>
              <a:rPr lang="cs-CZ" sz="3600" b="1" dirty="0"/>
              <a:t>Původně skalní nebo jeskynní druhy, které se dokázaly přizpůsobit prostředí lidských sídlišť, včetně center velkoměst (např. kuna skalní, netopýr velký, vrápenci, rorýs </a:t>
            </a:r>
            <a:r>
              <a:rPr lang="cs-CZ" sz="3600" b="1" dirty="0" smtClean="0"/>
              <a:t>obecný, sova pálená, vlaštovka obecná, </a:t>
            </a:r>
            <a:r>
              <a:rPr lang="cs-CZ" sz="3600" b="1" smtClean="0"/>
              <a:t>jiřička obecná).</a:t>
            </a:r>
            <a:endParaRPr lang="cs-CZ" sz="3600" dirty="0"/>
          </a:p>
          <a:p>
            <a:pPr marL="0" indent="0">
              <a:buNone/>
            </a:pPr>
            <a:r>
              <a:rPr lang="cs-CZ" dirty="0"/>
              <a:t> </a:t>
            </a:r>
          </a:p>
          <a:p>
            <a:endParaRPr lang="cs-CZ" dirty="0"/>
          </a:p>
        </p:txBody>
      </p:sp>
    </p:spTree>
    <p:extLst>
      <p:ext uri="{BB962C8B-B14F-4D97-AF65-F5344CB8AC3E}">
        <p14:creationId xmlns:p14="http://schemas.microsoft.com/office/powerpoint/2010/main" val="1774268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62000" y="1"/>
            <a:ext cx="10515600" cy="776748"/>
          </a:xfrm>
        </p:spPr>
        <p:txBody>
          <a:bodyPr>
            <a:normAutofit/>
          </a:bodyPr>
          <a:lstStyle/>
          <a:p>
            <a:r>
              <a:rPr lang="cs-CZ" sz="3600" b="1" dirty="0" smtClean="0"/>
              <a:t>           Vrápenec malý (</a:t>
            </a:r>
            <a:r>
              <a:rPr lang="cs-CZ" sz="3600" b="1" dirty="0" err="1" smtClean="0"/>
              <a:t>Rhinolophus</a:t>
            </a:r>
            <a:r>
              <a:rPr lang="cs-CZ" sz="3600" b="1" dirty="0" smtClean="0"/>
              <a:t> </a:t>
            </a:r>
            <a:r>
              <a:rPr lang="cs-CZ" sz="3600" b="1" dirty="0" err="1" smtClean="0"/>
              <a:t>hipposideros</a:t>
            </a:r>
            <a:r>
              <a:rPr lang="cs-CZ" sz="3600" b="1" dirty="0" smtClean="0"/>
              <a:t>)</a:t>
            </a:r>
            <a:endParaRPr lang="cs-CZ" sz="3600" b="1" dirty="0"/>
          </a:p>
        </p:txBody>
      </p:sp>
      <p:pic>
        <p:nvPicPr>
          <p:cNvPr id="7" name="Zástupný symbol pro obsah 6"/>
          <p:cNvPicPr>
            <a:picLocks noGrp="1" noChangeAspect="1"/>
          </p:cNvPicPr>
          <p:nvPr>
            <p:ph sz="half" idx="1"/>
          </p:nvPr>
        </p:nvPicPr>
        <p:blipFill>
          <a:blip r:embed="rId2"/>
          <a:stretch>
            <a:fillRect/>
          </a:stretch>
        </p:blipFill>
        <p:spPr>
          <a:xfrm>
            <a:off x="60393" y="1474839"/>
            <a:ext cx="5959407" cy="4469555"/>
          </a:xfrm>
          <a:prstGeom prst="rect">
            <a:avLst/>
          </a:prstGeom>
        </p:spPr>
      </p:pic>
      <p:pic>
        <p:nvPicPr>
          <p:cNvPr id="8" name="Zástupný symbol pro obsah 7"/>
          <p:cNvPicPr>
            <a:picLocks noGrp="1" noChangeAspect="1"/>
          </p:cNvPicPr>
          <p:nvPr>
            <p:ph sz="half" idx="2"/>
          </p:nvPr>
        </p:nvPicPr>
        <p:blipFill>
          <a:blip r:embed="rId3"/>
          <a:stretch>
            <a:fillRect/>
          </a:stretch>
        </p:blipFill>
        <p:spPr>
          <a:xfrm>
            <a:off x="6172199" y="1474839"/>
            <a:ext cx="5959407" cy="4469555"/>
          </a:xfrm>
          <a:prstGeom prst="rect">
            <a:avLst/>
          </a:prstGeom>
        </p:spPr>
      </p:pic>
    </p:spTree>
    <p:extLst>
      <p:ext uri="{BB962C8B-B14F-4D97-AF65-F5344CB8AC3E}">
        <p14:creationId xmlns:p14="http://schemas.microsoft.com/office/powerpoint/2010/main" val="3631975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46939"/>
          </a:xfrm>
        </p:spPr>
        <p:txBody>
          <a:bodyPr>
            <a:normAutofit fontScale="90000"/>
          </a:bodyPr>
          <a:lstStyle/>
          <a:p>
            <a:endParaRPr lang="cs-CZ" dirty="0"/>
          </a:p>
        </p:txBody>
      </p:sp>
      <p:sp>
        <p:nvSpPr>
          <p:cNvPr id="3" name="Zástupný symbol pro obsah 2"/>
          <p:cNvSpPr>
            <a:spLocks noGrp="1"/>
          </p:cNvSpPr>
          <p:nvPr>
            <p:ph idx="1"/>
          </p:nvPr>
        </p:nvSpPr>
        <p:spPr>
          <a:xfrm>
            <a:off x="838200" y="740664"/>
            <a:ext cx="10515600" cy="5980176"/>
          </a:xfrm>
        </p:spPr>
        <p:txBody>
          <a:bodyPr>
            <a:normAutofit lnSpcReduction="10000"/>
          </a:bodyPr>
          <a:lstStyle/>
          <a:p>
            <a:r>
              <a:rPr lang="cs-CZ" dirty="0"/>
              <a:t> </a:t>
            </a:r>
            <a:r>
              <a:rPr lang="cs-CZ" sz="3600" b="1" dirty="0"/>
              <a:t>Introdukované druhy     </a:t>
            </a:r>
            <a:endParaRPr lang="cs-CZ" sz="3600" dirty="0"/>
          </a:p>
          <a:p>
            <a:r>
              <a:rPr lang="cs-CZ" dirty="0"/>
              <a:t> </a:t>
            </a:r>
          </a:p>
          <a:p>
            <a:r>
              <a:rPr lang="cs-CZ" b="1" dirty="0"/>
              <a:t>       Současná fauna ČR zahrnuje také množství nepůvodních druhů, které zde byly úmyslně vysazeny člověkem. Jedná se většinou o lovnou zvěř a to jak faunu lesní (např. daněk, jelen sika, jelenec viržinský) tak i faunu otevřené krajiny (např. králík divoký, muflon, bažant). Břehy vodních ploch pak obývají např. neúmyslně vysazení ondatra pižmová a norek americký. V poslední době se šíří i severoamerický medvídek mýval. Množství nepůvodních druhů najdeme mezi rybami (např. pstruh duhový, siven americký, </a:t>
            </a:r>
            <a:r>
              <a:rPr lang="cs-CZ" b="1" dirty="0" err="1"/>
              <a:t>sumeček</a:t>
            </a:r>
            <a:r>
              <a:rPr lang="cs-CZ" b="1" dirty="0"/>
              <a:t> americký, </a:t>
            </a:r>
            <a:r>
              <a:rPr lang="cs-CZ" b="1" dirty="0" err="1"/>
              <a:t>tolstolobik</a:t>
            </a:r>
            <a:r>
              <a:rPr lang="cs-CZ" b="1" dirty="0"/>
              <a:t> bílý, </a:t>
            </a:r>
            <a:r>
              <a:rPr lang="cs-CZ" b="1" dirty="0" err="1"/>
              <a:t>amur</a:t>
            </a:r>
            <a:r>
              <a:rPr lang="cs-CZ" b="1" dirty="0"/>
              <a:t> bílý, koljuška tříostná). </a:t>
            </a:r>
            <a:endParaRPr lang="cs-CZ" dirty="0"/>
          </a:p>
          <a:p>
            <a:r>
              <a:rPr lang="cs-CZ" b="1" dirty="0"/>
              <a:t> </a:t>
            </a:r>
            <a:r>
              <a:rPr lang="cs-CZ" b="1" dirty="0" smtClean="0"/>
              <a:t>   Zvláštní kategorii představují tzv. </a:t>
            </a:r>
            <a:r>
              <a:rPr lang="cs-CZ" b="1" dirty="0" smtClean="0">
                <a:solidFill>
                  <a:srgbClr val="FF0000"/>
                </a:solidFill>
              </a:rPr>
              <a:t>invazní druhy</a:t>
            </a:r>
            <a:r>
              <a:rPr lang="cs-CZ" b="1" dirty="0" smtClean="0"/>
              <a:t>. Ty se většinou dostaly na nové území působením člověka, nekontrolovaně se šíří a vytlačují druhy původní. V naší fauně se jedná např. o norka amerického a medvídka mývala.</a:t>
            </a:r>
            <a:endParaRPr lang="cs-CZ" dirty="0"/>
          </a:p>
          <a:p>
            <a:endParaRPr lang="cs-CZ" dirty="0"/>
          </a:p>
        </p:txBody>
      </p:sp>
    </p:spTree>
    <p:extLst>
      <p:ext uri="{BB962C8B-B14F-4D97-AF65-F5344CB8AC3E}">
        <p14:creationId xmlns:p14="http://schemas.microsoft.com/office/powerpoint/2010/main" val="2039760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5499"/>
          </a:xfrm>
        </p:spPr>
        <p:txBody>
          <a:bodyPr>
            <a:normAutofit fontScale="90000"/>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115564" y="-1030870"/>
            <a:ext cx="6940294" cy="8837442"/>
          </a:xfrm>
        </p:spPr>
      </p:pic>
    </p:spTree>
    <p:extLst>
      <p:ext uri="{BB962C8B-B14F-4D97-AF65-F5344CB8AC3E}">
        <p14:creationId xmlns:p14="http://schemas.microsoft.com/office/powerpoint/2010/main" val="14013419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37162"/>
            <a:ext cx="12088368" cy="2016104"/>
          </a:xfrm>
        </p:spPr>
        <p:txBody>
          <a:bodyPr>
            <a:normAutofit fontScale="90000"/>
          </a:bodyPr>
          <a:lstStyle/>
          <a:p>
            <a:r>
              <a:rPr lang="cs-CZ" sz="3600" b="1" dirty="0" smtClean="0"/>
              <a:t/>
            </a:r>
            <a:br>
              <a:rPr lang="cs-CZ" sz="3600" b="1" dirty="0" smtClean="0"/>
            </a:br>
            <a:r>
              <a:rPr lang="cs-CZ" sz="2700" b="1" i="1" dirty="0" err="1"/>
              <a:t>Procyon</a:t>
            </a:r>
            <a:r>
              <a:rPr lang="cs-CZ" sz="2700" b="1" i="1" dirty="0"/>
              <a:t> </a:t>
            </a:r>
            <a:r>
              <a:rPr lang="cs-CZ" sz="2700" b="1" i="1" dirty="0" err="1"/>
              <a:t>lotor</a:t>
            </a:r>
            <a:r>
              <a:rPr lang="cs-CZ" sz="2700" b="1" i="1" dirty="0"/>
              <a:t> </a:t>
            </a:r>
            <a:r>
              <a:rPr lang="cs-CZ" sz="2700" b="1" dirty="0"/>
              <a:t>(medvídek mýval</a:t>
            </a:r>
            <a:r>
              <a:rPr lang="cs-CZ" sz="2700" dirty="0"/>
              <a:t>) </a:t>
            </a:r>
            <a:r>
              <a:rPr lang="cs-CZ" sz="2700" dirty="0" smtClean="0"/>
              <a:t>– </a:t>
            </a:r>
            <a:r>
              <a:rPr lang="cs-CZ" sz="2700" b="1" dirty="0" smtClean="0"/>
              <a:t>původem ze Severní a Střední Ameriky, v 30-tých letech 20. stol. vysazen v Německu. Váží cca 7 – 10 kg, dobře šplhá i plave, je všežravý. Během zimy občas upadá do několikadenní strnulosti. Je velmi přizpůsobivý a bez problémů se pohybuje v </a:t>
            </a:r>
            <a:r>
              <a:rPr lang="cs-CZ" sz="2700" b="1" dirty="0" err="1" smtClean="0"/>
              <a:t>synantropním</a:t>
            </a:r>
            <a:r>
              <a:rPr lang="cs-CZ" sz="2700" b="1" dirty="0" smtClean="0"/>
              <a:t> prostředí. Způsobuje velké škody na evropské fauně, která na takového predátora není zvyklá (hlavně ptáci, ale i drobní savci a obojživelníci).</a:t>
            </a:r>
            <a:r>
              <a:rPr lang="cs-CZ" sz="3600" dirty="0"/>
              <a:t/>
            </a:r>
            <a:br>
              <a:rPr lang="cs-CZ" sz="3600" dirty="0"/>
            </a:br>
            <a:endParaRPr lang="cs-CZ" sz="3600" dirty="0"/>
          </a:p>
        </p:txBody>
      </p:sp>
      <p:pic>
        <p:nvPicPr>
          <p:cNvPr id="4" name="Zástupný symbol pro obsah 3"/>
          <p:cNvPicPr>
            <a:picLocks noGrp="1" noChangeAspect="1"/>
          </p:cNvPicPr>
          <p:nvPr>
            <p:ph idx="1"/>
          </p:nvPr>
        </p:nvPicPr>
        <p:blipFill rotWithShape="1">
          <a:blip r:embed="rId2"/>
          <a:srcRect l="12546"/>
          <a:stretch/>
        </p:blipFill>
        <p:spPr>
          <a:xfrm>
            <a:off x="5861304" y="2359152"/>
            <a:ext cx="6046788" cy="443137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65" y="2359152"/>
            <a:ext cx="4810377" cy="4431378"/>
          </a:xfrm>
          <a:prstGeom prst="rect">
            <a:avLst/>
          </a:prstGeom>
        </p:spPr>
      </p:pic>
    </p:spTree>
    <p:extLst>
      <p:ext uri="{BB962C8B-B14F-4D97-AF65-F5344CB8AC3E}">
        <p14:creationId xmlns:p14="http://schemas.microsoft.com/office/powerpoint/2010/main" val="24325861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584" y="109729"/>
            <a:ext cx="11951208" cy="2157984"/>
          </a:xfrm>
        </p:spPr>
        <p:txBody>
          <a:bodyPr>
            <a:normAutofit fontScale="90000"/>
          </a:bodyPr>
          <a:lstStyle/>
          <a:p>
            <a:r>
              <a:rPr lang="cs-CZ" sz="2800" b="1" dirty="0" smtClean="0"/>
              <a:t>Medvídek mýval (</a:t>
            </a:r>
            <a:r>
              <a:rPr lang="cs-CZ" sz="2800" b="1" i="1" dirty="0" err="1" smtClean="0"/>
              <a:t>Procyon</a:t>
            </a:r>
            <a:r>
              <a:rPr lang="cs-CZ" sz="2800" b="1" i="1" dirty="0" smtClean="0"/>
              <a:t> </a:t>
            </a:r>
            <a:r>
              <a:rPr lang="cs-CZ" sz="2800" b="1" i="1" dirty="0" err="1" smtClean="0"/>
              <a:t>lotor</a:t>
            </a:r>
            <a:r>
              <a:rPr lang="cs-CZ" sz="2800" b="1" dirty="0" smtClean="0"/>
              <a:t>) – po vysazení kolem r. 1930 v Německu se tam rychle rozšířil a pronikl i do SV Francie a na západ Rakouska. Na naše území se ale dostával jen ojediněle, zřejmě proto, že pohraniční hory (Šumava, Český les, Krušné hory) pro něj tehdy představovaly obtížně překročitelnou bariéru. Avšak na přelomu tisíciletí se náhle rozšířil na jižní Moravě (zřejmě migrace z Rakouska) a v severozápadních Čechách (zřejmě průnik přes Krušné hory). V současné době jej lze zastihnout v nižších a středních polohách prakticky na celém území ČR.</a:t>
            </a:r>
            <a:endParaRPr lang="cs-CZ" sz="2800" b="1" dirty="0"/>
          </a:p>
        </p:txBody>
      </p:sp>
      <p:pic>
        <p:nvPicPr>
          <p:cNvPr id="4" name="Zástupný symbol pro obsah 3"/>
          <p:cNvPicPr>
            <a:picLocks noGrp="1" noChangeAspect="1"/>
          </p:cNvPicPr>
          <p:nvPr>
            <p:ph idx="1"/>
          </p:nvPr>
        </p:nvPicPr>
        <p:blipFill>
          <a:blip r:embed="rId2"/>
          <a:stretch>
            <a:fillRect/>
          </a:stretch>
        </p:blipFill>
        <p:spPr>
          <a:xfrm>
            <a:off x="502920" y="2340185"/>
            <a:ext cx="4636007" cy="4453806"/>
          </a:xfrm>
          <a:prstGeom prst="rect">
            <a:avLst/>
          </a:prstGeom>
        </p:spPr>
      </p:pic>
      <p:pic>
        <p:nvPicPr>
          <p:cNvPr id="5" name="Obrázek 4"/>
          <p:cNvPicPr>
            <a:picLocks noChangeAspect="1"/>
          </p:cNvPicPr>
          <p:nvPr/>
        </p:nvPicPr>
        <p:blipFill>
          <a:blip r:embed="rId3"/>
          <a:stretch>
            <a:fillRect/>
          </a:stretch>
        </p:blipFill>
        <p:spPr>
          <a:xfrm>
            <a:off x="5323881" y="2340186"/>
            <a:ext cx="6985107" cy="4453806"/>
          </a:xfrm>
          <a:prstGeom prst="rect">
            <a:avLst/>
          </a:prstGeom>
        </p:spPr>
      </p:pic>
    </p:spTree>
    <p:extLst>
      <p:ext uri="{BB962C8B-B14F-4D97-AF65-F5344CB8AC3E}">
        <p14:creationId xmlns:p14="http://schemas.microsoft.com/office/powerpoint/2010/main" val="3172488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7149"/>
            <a:ext cx="10515600" cy="521110"/>
          </a:xfrm>
        </p:spPr>
        <p:txBody>
          <a:bodyPr>
            <a:normAutofit fontScale="90000"/>
          </a:bodyPr>
          <a:lstStyle/>
          <a:p>
            <a:r>
              <a:rPr lang="cs-CZ" b="1" dirty="0" smtClean="0"/>
              <a:t>Biogeografické členění střední Evropy</a:t>
            </a:r>
            <a:endParaRPr lang="cs-CZ" b="1"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851"/>
          <a:stretch/>
        </p:blipFill>
        <p:spPr>
          <a:xfrm>
            <a:off x="1897627" y="894734"/>
            <a:ext cx="7346116" cy="5829802"/>
          </a:xfrm>
        </p:spPr>
      </p:pic>
    </p:spTree>
    <p:extLst>
      <p:ext uri="{BB962C8B-B14F-4D97-AF65-F5344CB8AC3E}">
        <p14:creationId xmlns:p14="http://schemas.microsoft.com/office/powerpoint/2010/main" val="1650420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651" y="1"/>
            <a:ext cx="11857703" cy="973393"/>
          </a:xfrm>
        </p:spPr>
        <p:txBody>
          <a:bodyPr/>
          <a:lstStyle/>
          <a:p>
            <a:r>
              <a:rPr lang="cs-CZ" dirty="0" smtClean="0"/>
              <a:t>                  </a:t>
            </a:r>
            <a:r>
              <a:rPr lang="cs-CZ" sz="4000" b="1" dirty="0" smtClean="0"/>
              <a:t>Biogeografická provincie </a:t>
            </a:r>
            <a:r>
              <a:rPr lang="cs-CZ" sz="4000" b="1" dirty="0" err="1" smtClean="0"/>
              <a:t>Pannonie</a:t>
            </a:r>
            <a:endParaRPr lang="cs-CZ" sz="4000" b="1" dirty="0"/>
          </a:p>
        </p:txBody>
      </p:sp>
      <p:pic>
        <p:nvPicPr>
          <p:cNvPr id="4" name="Zástupný symbol pro obsah 3"/>
          <p:cNvPicPr>
            <a:picLocks noGrp="1" noChangeAspect="1"/>
          </p:cNvPicPr>
          <p:nvPr>
            <p:ph idx="1"/>
          </p:nvPr>
        </p:nvPicPr>
        <p:blipFill rotWithShape="1">
          <a:blip r:embed="rId2"/>
          <a:srcRect b="5250"/>
          <a:stretch/>
        </p:blipFill>
        <p:spPr>
          <a:xfrm>
            <a:off x="2271252" y="973395"/>
            <a:ext cx="7334196" cy="5781908"/>
          </a:xfrm>
          <a:prstGeom prst="rect">
            <a:avLst/>
          </a:prstGeom>
        </p:spPr>
      </p:pic>
    </p:spTree>
    <p:extLst>
      <p:ext uri="{BB962C8B-B14F-4D97-AF65-F5344CB8AC3E}">
        <p14:creationId xmlns:p14="http://schemas.microsoft.com/office/powerpoint/2010/main" val="750784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374903"/>
            <a:ext cx="11740896" cy="402337"/>
          </a:xfrm>
        </p:spPr>
        <p:txBody>
          <a:bodyPr>
            <a:normAutofit fontScale="90000"/>
          </a:bodyPr>
          <a:lstStyle/>
          <a:p>
            <a:r>
              <a:rPr lang="cs-CZ" sz="3100" dirty="0" smtClean="0"/>
              <a:t>Zoogeografické členění Československa (Buchar 1983). V podstatě se shoduje s nyní používaným členěním (Culek et al. 1996): rozsah </a:t>
            </a:r>
            <a:r>
              <a:rPr lang="cs-CZ" sz="3100" dirty="0" err="1" smtClean="0"/>
              <a:t>Pannonské</a:t>
            </a:r>
            <a:r>
              <a:rPr lang="cs-CZ" sz="3100" dirty="0" smtClean="0"/>
              <a:t> provincie je totožný, místo termínu „variská pohoří“ lze dosadit termín „hercynská oblast“.</a:t>
            </a:r>
            <a:endParaRPr lang="cs-CZ" sz="3100" dirty="0"/>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399"/>
          <a:stretch/>
        </p:blipFill>
        <p:spPr>
          <a:xfrm>
            <a:off x="1553585" y="1234441"/>
            <a:ext cx="9360004" cy="5623560"/>
          </a:xfrm>
        </p:spPr>
      </p:pic>
    </p:spTree>
    <p:extLst>
      <p:ext uri="{BB962C8B-B14F-4D97-AF65-F5344CB8AC3E}">
        <p14:creationId xmlns:p14="http://schemas.microsoft.com/office/powerpoint/2010/main" val="413623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2931"/>
          </a:xfrm>
        </p:spPr>
        <p:txBody>
          <a:bodyPr>
            <a:normAutofit fontScale="90000"/>
          </a:bodyPr>
          <a:lstStyle/>
          <a:p>
            <a:endParaRPr lang="cs-CZ" dirty="0"/>
          </a:p>
        </p:txBody>
      </p:sp>
      <p:sp>
        <p:nvSpPr>
          <p:cNvPr id="3" name="Zástupný symbol pro obsah 2"/>
          <p:cNvSpPr>
            <a:spLocks noGrp="1"/>
          </p:cNvSpPr>
          <p:nvPr>
            <p:ph idx="1"/>
          </p:nvPr>
        </p:nvSpPr>
        <p:spPr>
          <a:xfrm>
            <a:off x="128016" y="91440"/>
            <a:ext cx="11768328" cy="6382512"/>
          </a:xfrm>
        </p:spPr>
        <p:txBody>
          <a:bodyPr>
            <a:normAutofit lnSpcReduction="10000"/>
          </a:bodyPr>
          <a:lstStyle/>
          <a:p>
            <a:r>
              <a:rPr lang="cs-CZ" sz="3500" b="1" dirty="0"/>
              <a:t>Čtvrtohory  - kvartér</a:t>
            </a:r>
            <a:endParaRPr lang="cs-CZ" sz="3500" dirty="0"/>
          </a:p>
          <a:p>
            <a:r>
              <a:rPr lang="cs-CZ" b="1" dirty="0"/>
              <a:t> </a:t>
            </a:r>
            <a:endParaRPr lang="cs-CZ" dirty="0"/>
          </a:p>
          <a:p>
            <a:r>
              <a:rPr lang="cs-CZ" b="1" dirty="0"/>
              <a:t>  - </a:t>
            </a:r>
            <a:r>
              <a:rPr lang="cs-CZ" sz="3600" b="1" dirty="0" err="1"/>
              <a:t>Pleistocen</a:t>
            </a:r>
            <a:r>
              <a:rPr lang="cs-CZ" sz="3600" b="1" dirty="0"/>
              <a:t>:   cca 2,6 mil let až </a:t>
            </a:r>
            <a:r>
              <a:rPr lang="cs-CZ" sz="3600" b="1" dirty="0" smtClean="0"/>
              <a:t>11</a:t>
            </a:r>
            <a:r>
              <a:rPr lang="cs-CZ" sz="3600" b="1" dirty="0"/>
              <a:t> </a:t>
            </a:r>
            <a:r>
              <a:rPr lang="cs-CZ" sz="3600" b="1" dirty="0" smtClean="0"/>
              <a:t>700 </a:t>
            </a:r>
            <a:r>
              <a:rPr lang="cs-CZ" sz="3600" b="1" dirty="0"/>
              <a:t>let B. </a:t>
            </a:r>
            <a:r>
              <a:rPr lang="cs-CZ" sz="3600" b="1" dirty="0" smtClean="0"/>
              <a:t>P</a:t>
            </a:r>
            <a:r>
              <a:rPr lang="cs-CZ" sz="3600" b="1" dirty="0"/>
              <a:t> </a:t>
            </a:r>
            <a:endParaRPr lang="cs-CZ" sz="3600" dirty="0"/>
          </a:p>
          <a:p>
            <a:r>
              <a:rPr lang="cs-CZ" b="1" dirty="0"/>
              <a:t>  - </a:t>
            </a:r>
            <a:r>
              <a:rPr lang="cs-CZ" sz="3600" b="1" dirty="0" err="1"/>
              <a:t>Holocen</a:t>
            </a:r>
            <a:r>
              <a:rPr lang="cs-CZ" sz="3600" b="1" dirty="0"/>
              <a:t>:     </a:t>
            </a:r>
            <a:r>
              <a:rPr lang="cs-CZ" sz="3600" b="1" dirty="0" smtClean="0"/>
              <a:t>11</a:t>
            </a:r>
            <a:r>
              <a:rPr lang="cs-CZ" sz="3600" b="1" dirty="0"/>
              <a:t> </a:t>
            </a:r>
            <a:r>
              <a:rPr lang="cs-CZ" sz="3600" b="1" dirty="0" smtClean="0"/>
              <a:t>700 </a:t>
            </a:r>
            <a:r>
              <a:rPr lang="cs-CZ" sz="3600" b="1" dirty="0"/>
              <a:t>B. P. až do současnosti</a:t>
            </a:r>
            <a:endParaRPr lang="cs-CZ" sz="3600" dirty="0"/>
          </a:p>
          <a:p>
            <a:r>
              <a:rPr lang="cs-CZ" b="1" dirty="0"/>
              <a:t> </a:t>
            </a:r>
            <a:endParaRPr lang="cs-CZ" dirty="0"/>
          </a:p>
          <a:p>
            <a:r>
              <a:rPr lang="cs-CZ" b="1" dirty="0" smtClean="0"/>
              <a:t>V</a:t>
            </a:r>
            <a:r>
              <a:rPr lang="cs-CZ" b="1" dirty="0"/>
              <a:t> </a:t>
            </a:r>
            <a:r>
              <a:rPr lang="cs-CZ" b="1" dirty="0" err="1"/>
              <a:t>pleistocenu</a:t>
            </a:r>
            <a:r>
              <a:rPr lang="cs-CZ" b="1" dirty="0"/>
              <a:t> se střídaly doby ledové (glaciály) a doby meziledové (</a:t>
            </a:r>
            <a:r>
              <a:rPr lang="cs-CZ" b="1" dirty="0" smtClean="0"/>
              <a:t>interglaciály</a:t>
            </a:r>
            <a:r>
              <a:rPr lang="cs-CZ" b="1" dirty="0"/>
              <a:t>). Zpočátku trvaly doby ledové cca 40 000 let, od cca 1 mil. let B. P. trvají cca 100 000 let (tradičně se rozeznává 5 posledních glaciálů, ale bylo jich daleko více, nejméně 20). Poslední interglaciály trvaly cca 20 000 let.</a:t>
            </a:r>
            <a:endParaRPr lang="cs-CZ" dirty="0"/>
          </a:p>
          <a:p>
            <a:r>
              <a:rPr lang="cs-CZ" b="1" dirty="0" smtClean="0"/>
              <a:t>V poslední době ledové (</a:t>
            </a:r>
            <a:r>
              <a:rPr lang="cs-CZ" b="1" dirty="0" err="1" smtClean="0"/>
              <a:t>Würm</a:t>
            </a:r>
            <a:r>
              <a:rPr lang="cs-CZ" b="1" dirty="0" smtClean="0"/>
              <a:t> neboli </a:t>
            </a:r>
            <a:r>
              <a:rPr lang="cs-CZ" b="1" dirty="0" err="1" smtClean="0"/>
              <a:t>Weichsel</a:t>
            </a:r>
            <a:r>
              <a:rPr lang="cs-CZ" b="1" dirty="0" smtClean="0"/>
              <a:t> = </a:t>
            </a:r>
            <a:r>
              <a:rPr lang="cs-CZ" b="1" dirty="0" err="1" smtClean="0"/>
              <a:t>Vistulian</a:t>
            </a:r>
            <a:r>
              <a:rPr lang="cs-CZ" b="1" dirty="0" smtClean="0"/>
              <a:t> = viselské zalednění) </a:t>
            </a:r>
            <a:r>
              <a:rPr lang="cs-CZ" b="1" dirty="0"/>
              <a:t> </a:t>
            </a:r>
            <a:r>
              <a:rPr lang="cs-CZ" b="1" dirty="0" smtClean="0"/>
              <a:t>souvislý ledovec na dnešní území ČR nezasahoval. Rozsáhlý ledovec však pokrýval Alpy, menší ledovce byly i v Krkonoších a ve Vysokých </a:t>
            </a:r>
            <a:r>
              <a:rPr lang="cs-CZ" b="1" dirty="0"/>
              <a:t>Tatrách</a:t>
            </a:r>
            <a:r>
              <a:rPr lang="cs-CZ" b="1" dirty="0" smtClean="0"/>
              <a:t>.</a:t>
            </a:r>
          </a:p>
          <a:p>
            <a:r>
              <a:rPr lang="cs-CZ" b="1" dirty="0" smtClean="0"/>
              <a:t>V některých </a:t>
            </a:r>
            <a:r>
              <a:rPr lang="cs-CZ" b="1" dirty="0"/>
              <a:t>předchozích ledových dobách však </a:t>
            </a:r>
            <a:r>
              <a:rPr lang="cs-CZ" b="1" dirty="0" smtClean="0"/>
              <a:t>souvislý ledovec zasahoval </a:t>
            </a:r>
            <a:r>
              <a:rPr lang="cs-CZ" b="1" dirty="0"/>
              <a:t>až do severních </a:t>
            </a:r>
            <a:r>
              <a:rPr lang="cs-CZ" b="1" dirty="0" smtClean="0"/>
              <a:t>Čech a </a:t>
            </a:r>
            <a:r>
              <a:rPr lang="cs-CZ" b="1" dirty="0"/>
              <a:t>na </a:t>
            </a:r>
            <a:r>
              <a:rPr lang="cs-CZ" b="1" dirty="0" smtClean="0"/>
              <a:t>sever Moravy. </a:t>
            </a:r>
            <a:endParaRPr lang="cs-CZ" dirty="0"/>
          </a:p>
          <a:p>
            <a:endParaRPr lang="cs-CZ" dirty="0"/>
          </a:p>
        </p:txBody>
      </p:sp>
    </p:spTree>
    <p:extLst>
      <p:ext uri="{BB962C8B-B14F-4D97-AF65-F5344CB8AC3E}">
        <p14:creationId xmlns:p14="http://schemas.microsoft.com/office/powerpoint/2010/main" val="1307305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 y="1"/>
            <a:ext cx="12024360" cy="1261872"/>
          </a:xfrm>
        </p:spPr>
        <p:txBody>
          <a:bodyPr>
            <a:noAutofit/>
          </a:bodyPr>
          <a:lstStyle/>
          <a:p>
            <a:r>
              <a:rPr lang="cs-CZ" sz="2600" b="1" dirty="0" smtClean="0"/>
              <a:t>Rozsah zalednění v posledním glaciálu (</a:t>
            </a:r>
            <a:r>
              <a:rPr lang="cs-CZ" sz="2600" b="1" dirty="0" err="1" smtClean="0"/>
              <a:t>Wistulian</a:t>
            </a:r>
            <a:r>
              <a:rPr lang="cs-CZ" sz="2600" b="1" dirty="0" smtClean="0"/>
              <a:t>) během tzv. Last </a:t>
            </a:r>
            <a:r>
              <a:rPr lang="cs-CZ" sz="2600" b="1" dirty="0" err="1" smtClean="0"/>
              <a:t>Glacial</a:t>
            </a:r>
            <a:r>
              <a:rPr lang="cs-CZ" sz="2600" b="1" dirty="0" smtClean="0"/>
              <a:t> Maximum (LGM), které v Evropě probíhalo mezi 26 000 a 19 000 lety B. P. </a:t>
            </a:r>
            <a:br>
              <a:rPr lang="cs-CZ" sz="2600" b="1" dirty="0" smtClean="0"/>
            </a:br>
            <a:r>
              <a:rPr lang="cs-CZ" sz="2600" b="1" dirty="0" smtClean="0"/>
              <a:t>Zelenomodrá plocha – ledovec, fialová – tundra, světle zelená – step, sytě zelená – les.</a:t>
            </a:r>
            <a:endParaRPr lang="cs-CZ" sz="2600" b="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3824" y="1261872"/>
            <a:ext cx="5293343" cy="5559219"/>
          </a:xfrm>
        </p:spPr>
      </p:pic>
    </p:spTree>
    <p:extLst>
      <p:ext uri="{BB962C8B-B14F-4D97-AF65-F5344CB8AC3E}">
        <p14:creationId xmlns:p14="http://schemas.microsoft.com/office/powerpoint/2010/main" val="2468773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465" y="1"/>
            <a:ext cx="11798709" cy="1052051"/>
          </a:xfrm>
        </p:spPr>
        <p:txBody>
          <a:bodyPr>
            <a:normAutofit fontScale="90000"/>
          </a:bodyPr>
          <a:lstStyle/>
          <a:p>
            <a:r>
              <a:rPr lang="cs-CZ" sz="3600" b="1" dirty="0" smtClean="0"/>
              <a:t>    Předjaří v evropské stepi během posledního glaciálu (</a:t>
            </a:r>
            <a:r>
              <a:rPr lang="cs-CZ" sz="3600" b="1" dirty="0" err="1" smtClean="0"/>
              <a:t>Vistulian</a:t>
            </a:r>
            <a:r>
              <a:rPr lang="cs-CZ" sz="3600" b="1" dirty="0" smtClean="0"/>
              <a:t>):</a:t>
            </a:r>
            <a:br>
              <a:rPr lang="cs-CZ" sz="3600" b="1" dirty="0" smtClean="0"/>
            </a:br>
            <a:r>
              <a:rPr lang="cs-CZ" sz="3600" b="1" dirty="0" smtClean="0"/>
              <a:t>                           Sobi, divocí koně, pižmoni, mamuti.</a:t>
            </a:r>
            <a:endParaRPr lang="cs-CZ" sz="3600" b="1" dirty="0"/>
          </a:p>
        </p:txBody>
      </p:sp>
      <p:pic>
        <p:nvPicPr>
          <p:cNvPr id="4" name="Zástupný symbol pro obsah 3"/>
          <p:cNvPicPr>
            <a:picLocks noGrp="1" noChangeAspect="1"/>
          </p:cNvPicPr>
          <p:nvPr>
            <p:ph idx="1"/>
          </p:nvPr>
        </p:nvPicPr>
        <p:blipFill>
          <a:blip r:embed="rId2"/>
          <a:stretch>
            <a:fillRect/>
          </a:stretch>
        </p:blipFill>
        <p:spPr>
          <a:xfrm>
            <a:off x="1946787" y="1052052"/>
            <a:ext cx="8572407" cy="5715803"/>
          </a:xfrm>
          <a:prstGeom prst="rect">
            <a:avLst/>
          </a:prstGeom>
        </p:spPr>
      </p:pic>
    </p:spTree>
    <p:extLst>
      <p:ext uri="{BB962C8B-B14F-4D97-AF65-F5344CB8AC3E}">
        <p14:creationId xmlns:p14="http://schemas.microsoft.com/office/powerpoint/2010/main" val="75197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658" y="304799"/>
            <a:ext cx="12024852" cy="1356853"/>
          </a:xfrm>
        </p:spPr>
        <p:txBody>
          <a:bodyPr>
            <a:noAutofit/>
          </a:bodyPr>
          <a:lstStyle/>
          <a:p>
            <a:r>
              <a:rPr lang="cs-CZ" sz="3200" b="1" dirty="0" smtClean="0"/>
              <a:t>      Nástup zimy ve střední Evropě během posledního glaciálu:</a:t>
            </a:r>
            <a:br>
              <a:rPr lang="cs-CZ" sz="3200" b="1" dirty="0" smtClean="0"/>
            </a:br>
            <a:r>
              <a:rPr lang="cs-CZ" sz="3200" b="1" dirty="0" smtClean="0"/>
              <a:t>Mamuti, srstnatý nosorožec, koně, jeskynní lvi s uloveným sobem.</a:t>
            </a:r>
            <a:endParaRPr lang="cs-CZ" sz="3200" b="1" dirty="0"/>
          </a:p>
        </p:txBody>
      </p:sp>
      <p:pic>
        <p:nvPicPr>
          <p:cNvPr id="4" name="Zástupný symbol pro obsah 3"/>
          <p:cNvPicPr>
            <a:picLocks noGrp="1" noChangeAspect="1"/>
          </p:cNvPicPr>
          <p:nvPr>
            <p:ph idx="1"/>
          </p:nvPr>
        </p:nvPicPr>
        <p:blipFill>
          <a:blip r:embed="rId2"/>
          <a:stretch>
            <a:fillRect/>
          </a:stretch>
        </p:blipFill>
        <p:spPr>
          <a:xfrm>
            <a:off x="628925" y="1524000"/>
            <a:ext cx="10530445" cy="5152103"/>
          </a:xfrm>
          <a:prstGeom prst="rect">
            <a:avLst/>
          </a:prstGeom>
        </p:spPr>
      </p:pic>
    </p:spTree>
    <p:extLst>
      <p:ext uri="{BB962C8B-B14F-4D97-AF65-F5344CB8AC3E}">
        <p14:creationId xmlns:p14="http://schemas.microsoft.com/office/powerpoint/2010/main" val="19074608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2574</Words>
  <Application>Microsoft Office PowerPoint</Application>
  <PresentationFormat>Širokoúhlá obrazovka</PresentationFormat>
  <Paragraphs>96</Paragraphs>
  <Slides>54</Slides>
  <Notes>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54</vt:i4>
      </vt:variant>
    </vt:vector>
  </HeadingPairs>
  <TitlesOfParts>
    <vt:vector size="59" baseType="lpstr">
      <vt:lpstr>Arial</vt:lpstr>
      <vt:lpstr>Calibri</vt:lpstr>
      <vt:lpstr>Calibri Light</vt:lpstr>
      <vt:lpstr>Times New Roman</vt:lpstr>
      <vt:lpstr>Motiv Office</vt:lpstr>
      <vt:lpstr>ZOOGEOGRAFIE</vt:lpstr>
      <vt:lpstr>Prezentace aplikace PowerPoint</vt:lpstr>
      <vt:lpstr>Prezentace aplikace PowerPoint</vt:lpstr>
      <vt:lpstr>Prezentace aplikace PowerPoint</vt:lpstr>
      <vt:lpstr>Prezentace aplikace PowerPoint</vt:lpstr>
      <vt:lpstr>Prezentace aplikace PowerPoint</vt:lpstr>
      <vt:lpstr>Rozsah zalednění v posledním glaciálu (Wistulian) během tzv. Last Glacial Maximum (LGM), které v Evropě probíhalo mezi 26 000 a 19 000 lety B. P.  Zelenomodrá plocha – ledovec, fialová – tundra, světle zelená – step, sytě zelená – les.</vt:lpstr>
      <vt:lpstr>    Předjaří v evropské stepi během posledního glaciálu (Vistulian):                            Sobi, divocí koně, pižmoni, mamuti.</vt:lpstr>
      <vt:lpstr>      Nástup zimy ve střední Evropě během posledního glaciálu: Mamuti, srstnatý nosorožec, koně, jeskynní lvi s uloveným sobem.</vt:lpstr>
      <vt:lpstr>  Tábor lidí Homo sapiens (lovci / sběrači) v samém závěru    posledního glaciálu s uloveným jelenem r. Megaloceros.</vt:lpstr>
      <vt:lpstr>Prezentace aplikace PowerPoint</vt:lpstr>
      <vt:lpstr>Sajga (Saiga tatarica) byla během poslední ledové doby rozšířena ve stepích od Velké Británie, přes Evropu a Asii až po Kanadu. Ještě ve středověku žila od západní Ukrajiny až po Mongolsko. Koncem 19. a začátkem 20. stol však téměř vyhynula (lov pro rohy a epidemie). Patří mezi antilopy, má unikátní adaptace umožňující jí přežívat v extrémních teplotách (v létě +50, v zimě -40 stupňů C) i v extrémně suchém prostředí. Je velká asi jako ovce (30 – 50 kg), samci mají rohy, samice jsou bezrohé.</vt:lpstr>
      <vt:lpstr>Lumík norský (Lemmus lemmus) obýval v poslední ledové době stepní a tundrové biotopy střední Evropy. Když bylo toto území zalesněno (Atlantik, 8 000 – 5 000 let B. P.) tak zde vymizel.</vt:lpstr>
      <vt:lpstr>Prezentace aplikace PowerPoint</vt:lpstr>
      <vt:lpstr>Křeček polní (Cricetus cricetus)</vt:lpstr>
      <vt:lpstr>Prezentace aplikace PowerPoint</vt:lpstr>
      <vt:lpstr>Druhy, které se pronikly do Střední Evropy z východu. </vt:lpstr>
      <vt:lpstr>Sysel obecný (Spermophilus citellus) – jeho maximální rozšíření v historické době (obýval především pastviny, suché kosené louky a polní meze).</vt:lpstr>
      <vt:lpstr>Prezentace aplikace PowerPoint</vt:lpstr>
      <vt:lpstr>Prezentace aplikace PowerPoint</vt:lpstr>
      <vt:lpstr>Rozšíření sysla obecného (Spermophilus citellus) v ČR v 50-tých             letech 20. stol. (zeleně), zbývající kolonie v r. 2021.</vt:lpstr>
      <vt:lpstr>Prezentace aplikace PowerPoint</vt:lpstr>
      <vt:lpstr>                         Myšice temnopásá (Apodemus agrarius)</vt:lpstr>
      <vt:lpstr>Myšice temnopásá (Apodemus agrarius) – východoasijský druh otevřené krajiny, od počátku holocénu se šířící do Střední Evropy. Protože jen obtížně překonává hory, zasahuje do ČR jen okrajově. Západní hranice jejího rozšíření ještě stále pulsuje.</vt:lpstr>
      <vt:lpstr>Rozšíření myšice temnopásé (Apodemus agrarius) v ČR – prázdné trojúhelníky ukazují nálezy z 1. pol. 20 stol. (v Čechách cca 1900 – 1910, na jižní Moravě cca 1920 – 1940). </vt:lpstr>
      <vt:lpstr>              Plch lesní (Dryomys nitedula)</vt:lpstr>
      <vt:lpstr>                 Lesní druhy, které k nám zasahují z východu</vt:lpstr>
      <vt:lpstr>Čolek karpatský (Lissotriton montandoni)</vt:lpstr>
      <vt:lpstr>Čolek karpatský (Lissotriton montandoni)</vt:lpstr>
      <vt:lpstr>    Západoevropský druh: Ropucha krátkonohá (Bufo calamita)</vt:lpstr>
      <vt:lpstr>Západoevropský druh:  Ropucha krátkonohá (Bufo calamita)</vt:lpstr>
      <vt:lpstr>Prezentace aplikace PowerPoint</vt:lpstr>
      <vt:lpstr>Prezentace aplikace PowerPoint</vt:lpstr>
      <vt:lpstr>Prezentace aplikace PowerPoint</vt:lpstr>
      <vt:lpstr>Rozšíření ježka západního (Erinaceus europaeus) v ČR </vt:lpstr>
      <vt:lpstr>         Rozšíření ježka východního (Erinaceus roumanicus) v ČR</vt:lpstr>
      <vt:lpstr>Vrána černá (Corvus corone) (1) a vrána šedivka (Corvus cornix) (2). Na menším obrázku je černě vyznačena zóna výskytu středoevropských hybridů. Někdy bývají tyto druhy chápány jen jako poddruhy (subspecie), avšak v poslední době je hybridní zóna akceptována jako druhová hranice.</vt:lpstr>
      <vt:lpstr>Myš domácí (Mus musculus) a myš západoevropská (Mus domesticus). Oba druhy tvoří hybridní zóny široké většinou jen několik km. Někdy bývají pokládány jen za poddruhy (subspecie) – tedy Mus musculus musculus a M. m. domesticus. Protože jsou synantropní, jejich rozšíření nejspíš souvisí se šířením lidských populací (říše Římská versus Slované ??). </vt:lpstr>
      <vt:lpstr>      Extramediteránní pleistocenní refugia</vt:lpstr>
      <vt:lpstr>Předpokládaná extramediteránní refugia zmije obecné (Vipera berus), která ležela            v severním podhůří Alp nebo Karpatech (R v plném kroužku).</vt:lpstr>
      <vt:lpstr>Norník rudý (Clethrionomys glareolus)</vt:lpstr>
      <vt:lpstr>Extramediteránní refugia rejska obecného (Sorex araneus), medvěda hnědého (Ursus arctos),          norníka rudého (Clethrionomys glareolus) a křečka polního (Cricetus cricetus).</vt:lpstr>
      <vt:lpstr>Současné složení fauny ČR  </vt:lpstr>
      <vt:lpstr>        Plch velký (Glis glis) obývá především listnaté lesy.</vt:lpstr>
      <vt:lpstr>                   Myšice lesní (Apodemus flavicollis)</vt:lpstr>
      <vt:lpstr>Prezentace aplikace PowerPoint</vt:lpstr>
      <vt:lpstr>Prezentace aplikace PowerPoint</vt:lpstr>
      <vt:lpstr>           Vrápenec malý (Rhinolophus hipposideros)</vt:lpstr>
      <vt:lpstr>Prezentace aplikace PowerPoint</vt:lpstr>
      <vt:lpstr> Procyon lotor (medvídek mýval) – původem ze Severní a Střední Ameriky, v 30-tých letech 20. stol. vysazen v Německu. Váží cca 7 – 10 kg, dobře šplhá i plave, je všežravý. Během zimy občas upadá do několikadenní strnulosti. Je velmi přizpůsobivý a bez problémů se pohybuje v synantropním prostředí. Způsobuje velké škody na evropské fauně, která na takového predátora není zvyklá (hlavně ptáci, ale i drobní savci a obojživelníci). </vt:lpstr>
      <vt:lpstr>Medvídek mýval (Procyon lotor) – po vysazení kolem r. 1930 v Německu se tam rychle rozšířil a pronikl i do SV Francie a na západ Rakouska. Na naše území se ale dostával jen ojediněle, zřejmě proto, že pohraniční hory (Šumava, Český les, Krušné hory) pro něj tehdy představovaly obtížně překročitelnou bariéru. Avšak na přelomu tisíciletí se náhle rozšířil na jižní Moravě (zřejmě migrace z Rakouska) a v severozápadních Čechách (zřejmě průnik přes Krušné hory). V současné době jej lze zastihnout v nižších a středních polohách prakticky na celém území ČR.</vt:lpstr>
      <vt:lpstr>Biogeografické členění střední Evropy</vt:lpstr>
      <vt:lpstr>                  Biogeografická provincie Pannonie</vt:lpstr>
      <vt:lpstr>Zoogeografické členění Československa (Buchar 1983). V podstatě se shoduje s nyní používaným členěním (Culek et al. 1996): rozsah Pannonské provincie je totožný, místo termínu „variská pohoří“ lze dosadit termín „hercynská oblast“.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ZOOGEOGRAFIE</dc:title>
  <dc:creator>Vohralík</dc:creator>
  <cp:lastModifiedBy>Vohralík</cp:lastModifiedBy>
  <cp:revision>123</cp:revision>
  <dcterms:created xsi:type="dcterms:W3CDTF">2020-11-02T17:42:36Z</dcterms:created>
  <dcterms:modified xsi:type="dcterms:W3CDTF">2022-12-08T16:29:57Z</dcterms:modified>
</cp:coreProperties>
</file>