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25"/>
  </p:notesMasterIdLst>
  <p:handoutMasterIdLst>
    <p:handoutMasterId r:id="rId26"/>
  </p:handoutMasterIdLst>
  <p:sldIdLst>
    <p:sldId id="365" r:id="rId2"/>
    <p:sldId id="256" r:id="rId3"/>
    <p:sldId id="378" r:id="rId4"/>
    <p:sldId id="379" r:id="rId5"/>
    <p:sldId id="402" r:id="rId6"/>
    <p:sldId id="380" r:id="rId7"/>
    <p:sldId id="382" r:id="rId8"/>
    <p:sldId id="383" r:id="rId9"/>
    <p:sldId id="384" r:id="rId10"/>
    <p:sldId id="385" r:id="rId11"/>
    <p:sldId id="386" r:id="rId12"/>
    <p:sldId id="387" r:id="rId13"/>
    <p:sldId id="388" r:id="rId14"/>
    <p:sldId id="389" r:id="rId15"/>
    <p:sldId id="390" r:id="rId16"/>
    <p:sldId id="391" r:id="rId17"/>
    <p:sldId id="404" r:id="rId18"/>
    <p:sldId id="403" r:id="rId19"/>
    <p:sldId id="407" r:id="rId20"/>
    <p:sldId id="396" r:id="rId21"/>
    <p:sldId id="397" r:id="rId22"/>
    <p:sldId id="405" r:id="rId23"/>
    <p:sldId id="406" r:id="rId24"/>
  </p:sldIdLst>
  <p:sldSz cx="9144000" cy="6858000" type="screen4x3"/>
  <p:notesSz cx="6858000" cy="9144000"/>
  <p:defaultTextStyle>
    <a:defPPr>
      <a:defRPr lang="en-US"/>
    </a:defPPr>
    <a:lvl1pPr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5pPr>
    <a:lvl6pPr marL="2286000" algn="l" defTabSz="914400" rtl="0" eaLnBrk="1" latinLnBrk="0" hangingPunct="1">
      <a:defRPr kumimoji="1" sz="2400" kern="1200">
        <a:solidFill>
          <a:schemeClr val="tx1"/>
        </a:solidFill>
        <a:latin typeface="Times New Roman" pitchFamily="18" charset="0"/>
        <a:ea typeface="+mn-ea"/>
        <a:cs typeface="+mn-cs"/>
      </a:defRPr>
    </a:lvl6pPr>
    <a:lvl7pPr marL="2743200" algn="l" defTabSz="914400" rtl="0" eaLnBrk="1" latinLnBrk="0" hangingPunct="1">
      <a:defRPr kumimoji="1" sz="2400" kern="1200">
        <a:solidFill>
          <a:schemeClr val="tx1"/>
        </a:solidFill>
        <a:latin typeface="Times New Roman" pitchFamily="18" charset="0"/>
        <a:ea typeface="+mn-ea"/>
        <a:cs typeface="+mn-cs"/>
      </a:defRPr>
    </a:lvl7pPr>
    <a:lvl8pPr marL="3200400" algn="l" defTabSz="914400" rtl="0" eaLnBrk="1" latinLnBrk="0" hangingPunct="1">
      <a:defRPr kumimoji="1" sz="2400" kern="1200">
        <a:solidFill>
          <a:schemeClr val="tx1"/>
        </a:solidFill>
        <a:latin typeface="Times New Roman" pitchFamily="18" charset="0"/>
        <a:ea typeface="+mn-ea"/>
        <a:cs typeface="+mn-cs"/>
      </a:defRPr>
    </a:lvl8pPr>
    <a:lvl9pPr marL="3657600" algn="l" defTabSz="914400" rtl="0" eaLnBrk="1" latinLnBrk="0" hangingPunct="1">
      <a:defRPr kumimoji="1"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80" autoAdjust="0"/>
  </p:normalViewPr>
  <p:slideViewPr>
    <p:cSldViewPr>
      <p:cViewPr varScale="1">
        <p:scale>
          <a:sx n="95" d="100"/>
          <a:sy n="95" d="100"/>
        </p:scale>
        <p:origin x="-10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lvl1pPr>
          </a:lstStyle>
          <a:p>
            <a:r>
              <a:rPr lang="en-US"/>
              <a:t>FSV-UK</a:t>
            </a:r>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lvl1pPr>
          </a:lstStyle>
          <a:p>
            <a:fld id="{968E40C1-E27C-4432-A693-B9EF115BDD8E}" type="datetime1">
              <a:rPr lang="en-US"/>
              <a:pPr/>
              <a:t>10/9/2023</a:t>
            </a:fld>
            <a:endParaRPr lang="en-US"/>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lvl1pPr>
          </a:lstStyle>
          <a:p>
            <a:r>
              <a:rPr lang="en-US"/>
              <a:t>Soutěžní výhody ČR</a:t>
            </a:r>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lvl1pPr>
          </a:lstStyle>
          <a:p>
            <a:fld id="{22A26B12-3BF5-4928-BAE6-65D731A2A16B}" type="slidenum">
              <a:rPr lang="en-US"/>
              <a:pPr/>
              <a:t>‹#›</a:t>
            </a:fld>
            <a:endParaRPr lang="en-US"/>
          </a:p>
        </p:txBody>
      </p:sp>
    </p:spTree>
    <p:extLst>
      <p:ext uri="{BB962C8B-B14F-4D97-AF65-F5344CB8AC3E}">
        <p14:creationId xmlns:p14="http://schemas.microsoft.com/office/powerpoint/2010/main" val="3864573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lvl1pPr>
          </a:lstStyle>
          <a:p>
            <a:endParaRPr lang="en-US"/>
          </a:p>
        </p:txBody>
      </p:sp>
      <p:sp>
        <p:nvSpPr>
          <p:cNvPr id="2057" name="Rectangle 9"/>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lvl1pPr>
          </a:lstStyle>
          <a:p>
            <a:fld id="{BF1BC8FD-B06A-4520-873C-CE0DFA7E94C6}" type="datetime1">
              <a:rPr lang="en-US"/>
              <a:pPr/>
              <a:t>10/9/2023</a:t>
            </a:fld>
            <a:endParaRPr lang="en-US"/>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lvl1pPr>
          </a:lstStyle>
          <a:p>
            <a:endParaRPr lang="en-US"/>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lvl1pPr>
          </a:lstStyle>
          <a:p>
            <a:fld id="{9E6BFEF4-2080-4D63-AB5C-B1E735340CEC}" type="slidenum">
              <a:rPr lang="en-US"/>
              <a:pPr/>
              <a:t>‹#›</a:t>
            </a:fld>
            <a:endParaRPr lang="en-US"/>
          </a:p>
        </p:txBody>
      </p:sp>
    </p:spTree>
    <p:extLst>
      <p:ext uri="{BB962C8B-B14F-4D97-AF65-F5344CB8AC3E}">
        <p14:creationId xmlns:p14="http://schemas.microsoft.com/office/powerpoint/2010/main" val="135541394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endParaRPr lang="en-US"/>
          </a:p>
        </p:txBody>
      </p:sp>
      <p:sp>
        <p:nvSpPr>
          <p:cNvPr id="19" name="Zástupný symbol pro zápatí 18"/>
          <p:cNvSpPr>
            <a:spLocks noGrp="1"/>
          </p:cNvSpPr>
          <p:nvPr>
            <p:ph type="ftr" sz="quarter" idx="11"/>
          </p:nvPr>
        </p:nvSpPr>
        <p:spPr/>
        <p:txBody>
          <a:bodyPr/>
          <a:lstStyle/>
          <a:p>
            <a:endParaRPr lang="en-US"/>
          </a:p>
        </p:txBody>
      </p:sp>
      <p:sp>
        <p:nvSpPr>
          <p:cNvPr id="27" name="Zástupný symbol pro číslo snímku 26"/>
          <p:cNvSpPr>
            <a:spLocks noGrp="1"/>
          </p:cNvSpPr>
          <p:nvPr>
            <p:ph type="sldNum" sz="quarter" idx="12"/>
          </p:nvPr>
        </p:nvSpPr>
        <p:spPr/>
        <p:txBody>
          <a:bodyPr/>
          <a:lstStyle/>
          <a:p>
            <a:fld id="{12BFB468-8CFB-4430-9FAB-C0835125BD8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ED7A8C6-2D1E-4CBF-9770-7501CD6696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2A808A3F-71A1-40E0-8A09-26C05BCDC2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9F5796ED-689E-4C3D-B2D8-4A64C6E17E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F9C6E8C3-E8E6-4F68-A4F6-CD5D698D43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A75F5F07-F608-4C35-A0FE-9443248323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325C2D39-D804-4416-A05D-7DFF50B54B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EC94F2FA-35ED-4FC9-A11E-087C18BAFA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8D95B5BA-2D95-46E7-9B6D-71353BAD97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39EB5F86-D0B2-4F1C-8426-38A79978BA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a:xfrm>
            <a:off x="8077200" y="6356350"/>
            <a:ext cx="609600" cy="365125"/>
          </a:xfrm>
        </p:spPr>
        <p:txBody>
          <a:bodyPr/>
          <a:lstStyle/>
          <a:p>
            <a:fld id="{81BEA644-3AAB-419E-B9EC-82F47AEB741E}" type="slidenum">
              <a:rPr lang="en-US" smtClean="0"/>
              <a:pPr/>
              <a:t>‹#›</a:t>
            </a:fld>
            <a:endParaRPr lang="en-US"/>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4BD237B-C9A0-4338-A9CF-46E65B9403CC}" type="slidenum">
              <a:rPr lang="en-US" smtClean="0"/>
              <a:pPr/>
              <a:t>‹#›</a:t>
            </a:fld>
            <a:endParaRPr lang="en-US"/>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kevinhabits.com/aristotles-12-virtues-from-courage-to-magnificence-patience-to-wi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Jean-Jacques_Rousseau" TargetMode="External"/><Relationship Id="rId2" Type="http://schemas.openxmlformats.org/officeDocument/2006/relationships/hyperlink" Target="https://en.wikipedia.org/wiki/Stag_hunt" TargetMode="External"/><Relationship Id="rId1" Type="http://schemas.openxmlformats.org/officeDocument/2006/relationships/slideLayout" Target="../slideLayouts/slideLayout2.xml"/><Relationship Id="rId4" Type="http://schemas.openxmlformats.org/officeDocument/2006/relationships/hyperlink" Target="https://en.wikipedia.org/wiki/David_Hu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n.wikipedia.org/wiki/Prisoner's_dilemm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en.wikipedia.org/wiki/Tit_for_ta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en.wikipedia.org/wiki/Ultimatum_gam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bbc.co.uk/ethics/introduction/virtue.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6" name="Rectangle 6"/>
          <p:cNvSpPr>
            <a:spLocks noGrp="1" noRot="1" noChangeArrowheads="1"/>
          </p:cNvSpPr>
          <p:nvPr>
            <p:ph type="title"/>
          </p:nvPr>
        </p:nvSpPr>
        <p:spPr>
          <a:xfrm>
            <a:off x="179388" y="260350"/>
            <a:ext cx="8736012" cy="6264275"/>
          </a:xfrm>
        </p:spPr>
        <p:txBody>
          <a:bodyPr>
            <a:normAutofit/>
          </a:bodyPr>
          <a:lstStyle/>
          <a:p>
            <a:pPr marL="914400" indent="-914400" algn="ctr" eaLnBrk="1" hangingPunct="1">
              <a:defRPr/>
            </a:pPr>
            <a:r>
              <a:rPr lang="cs-CZ" altLang="ja-JP" dirty="0" err="1" smtClean="0">
                <a:ea typeface="ＭＳ Ｐゴシック" charset="-128"/>
              </a:rPr>
              <a:t>Ethics</a:t>
            </a:r>
            <a:r>
              <a:rPr lang="cs-CZ" altLang="ja-JP" dirty="0" smtClean="0">
                <a:ea typeface="ＭＳ Ｐゴシック" charset="-128"/>
              </a:rPr>
              <a:t> and </a:t>
            </a:r>
            <a:r>
              <a:rPr lang="cs-CZ" altLang="ja-JP" dirty="0" err="1" smtClean="0">
                <a:ea typeface="ＭＳ Ｐゴシック" charset="-128"/>
              </a:rPr>
              <a:t>Economics</a:t>
            </a:r>
            <a:r>
              <a:rPr lang="cs-CZ" altLang="ja-JP" dirty="0" smtClean="0">
                <a:ea typeface="ＭＳ Ｐゴシック" charset="-128"/>
              </a:rPr>
              <a:t/>
            </a:r>
            <a:br>
              <a:rPr lang="cs-CZ" altLang="ja-JP" dirty="0" smtClean="0">
                <a:ea typeface="ＭＳ Ｐゴシック" charset="-128"/>
              </a:rPr>
            </a:br>
            <a:r>
              <a:rPr lang="cs-CZ" altLang="ja-JP" dirty="0" err="1" smtClean="0">
                <a:ea typeface="ＭＳ Ｐゴシック" charset="-128"/>
              </a:rPr>
              <a:t>Week</a:t>
            </a:r>
            <a:r>
              <a:rPr lang="cs-CZ" altLang="ja-JP" dirty="0" smtClean="0">
                <a:ea typeface="ＭＳ Ｐゴシック" charset="-128"/>
              </a:rPr>
              <a:t> 2</a:t>
            </a:r>
            <a:br>
              <a:rPr lang="cs-CZ" altLang="ja-JP" dirty="0" smtClean="0">
                <a:ea typeface="ＭＳ Ｐゴシック" charset="-128"/>
              </a:rPr>
            </a:br>
            <a:r>
              <a:rPr lang="cs-CZ" altLang="ja-JP" dirty="0" smtClean="0">
                <a:ea typeface="ＭＳ Ｐゴシック" charset="-128"/>
              </a:rPr>
              <a:t/>
            </a:r>
            <a:br>
              <a:rPr lang="cs-CZ" altLang="ja-JP" dirty="0" smtClean="0">
                <a:ea typeface="ＭＳ Ｐゴシック" charset="-128"/>
              </a:rPr>
            </a:br>
            <a:r>
              <a:rPr lang="cs-CZ" altLang="ja-JP" dirty="0" smtClean="0">
                <a:ea typeface="ＭＳ Ｐゴシック" charset="-128"/>
              </a:rPr>
              <a:t>Justice and </a:t>
            </a:r>
            <a:r>
              <a:rPr lang="cs-CZ" altLang="ja-JP" dirty="0" err="1" smtClean="0">
                <a:ea typeface="ＭＳ Ｐゴシック" charset="-128"/>
              </a:rPr>
              <a:t>Coordination</a:t>
            </a:r>
            <a:r>
              <a:rPr lang="cs-CZ" altLang="ja-JP" dirty="0" smtClean="0">
                <a:ea typeface="ＭＳ Ｐゴシック" charset="-128"/>
              </a:rPr>
              <a:t/>
            </a:r>
            <a:br>
              <a:rPr lang="cs-CZ" altLang="ja-JP" dirty="0" smtClean="0">
                <a:ea typeface="ＭＳ Ｐゴシック" charset="-128"/>
              </a:rPr>
            </a:br>
            <a:r>
              <a:rPr lang="cs-CZ" altLang="ja-JP" dirty="0">
                <a:ea typeface="ＭＳ Ｐゴシック" charset="-128"/>
              </a:rPr>
              <a:t/>
            </a:r>
            <a:br>
              <a:rPr lang="cs-CZ" altLang="ja-JP" dirty="0">
                <a:ea typeface="ＭＳ Ｐゴシック" charset="-128"/>
              </a:rPr>
            </a:br>
            <a:r>
              <a:rPr lang="cs-CZ" altLang="ja-JP" dirty="0" smtClean="0">
                <a:ea typeface="ＭＳ Ｐゴシック" charset="-128"/>
              </a:rPr>
              <a:t/>
            </a:r>
            <a:br>
              <a:rPr lang="cs-CZ" altLang="ja-JP" dirty="0" smtClean="0">
                <a:ea typeface="ＭＳ Ｐゴシック" charset="-128"/>
              </a:rPr>
            </a:br>
            <a:r>
              <a:rPr lang="cs-CZ" altLang="cs-CZ" dirty="0" smtClean="0"/>
              <a:t/>
            </a:r>
            <a:br>
              <a:rPr lang="cs-CZ" altLang="cs-CZ" dirty="0" smtClean="0"/>
            </a:br>
            <a:r>
              <a:rPr lang="cs-CZ" altLang="cs-CZ" sz="2400" dirty="0" smtClean="0"/>
              <a:t>Tomáš </a:t>
            </a:r>
            <a:r>
              <a:rPr lang="cs-CZ" altLang="cs-CZ" sz="2400" dirty="0" err="1" smtClean="0"/>
              <a:t>Cahlík</a:t>
            </a:r>
            <a:r>
              <a:rPr lang="cs-CZ" altLang="cs-CZ" sz="2400" dirty="0" smtClean="0"/>
              <a:t/>
            </a:r>
            <a:br>
              <a:rPr lang="cs-CZ" altLang="cs-CZ" sz="2400" dirty="0" smtClean="0"/>
            </a:br>
            <a:endParaRPr lang="cs-CZ" altLang="cs-CZ" sz="2400" dirty="0" smtClean="0"/>
          </a:p>
        </p:txBody>
      </p:sp>
    </p:spTree>
    <p:extLst>
      <p:ext uri="{BB962C8B-B14F-4D97-AF65-F5344CB8AC3E}">
        <p14:creationId xmlns:p14="http://schemas.microsoft.com/office/powerpoint/2010/main" val="851904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4925" y="115888"/>
            <a:ext cx="9109075" cy="855662"/>
          </a:xfrm>
        </p:spPr>
        <p:txBody>
          <a:bodyPr>
            <a:normAutofit/>
          </a:bodyPr>
          <a:lstStyle/>
          <a:p>
            <a:pPr algn="ctr">
              <a:defRPr/>
            </a:pPr>
            <a:r>
              <a:rPr lang="cs-CZ" sz="3600" dirty="0" err="1" smtClean="0"/>
              <a:t>Virtue</a:t>
            </a:r>
            <a:r>
              <a:rPr lang="cs-CZ" sz="3600" dirty="0" err="1"/>
              <a:t>s</a:t>
            </a:r>
            <a:endParaRPr lang="en-US" sz="3600" dirty="0"/>
          </a:p>
        </p:txBody>
      </p:sp>
      <p:sp>
        <p:nvSpPr>
          <p:cNvPr id="169987" name="Rectangle 3"/>
          <p:cNvSpPr>
            <a:spLocks noGrp="1" noChangeArrowheads="1"/>
          </p:cNvSpPr>
          <p:nvPr>
            <p:ph type="body" idx="1"/>
          </p:nvPr>
        </p:nvSpPr>
        <p:spPr>
          <a:xfrm>
            <a:off x="468313" y="908050"/>
            <a:ext cx="8229600" cy="5776913"/>
          </a:xfrm>
        </p:spPr>
        <p:txBody>
          <a:bodyPr>
            <a:normAutofit/>
          </a:bodyPr>
          <a:lstStyle/>
          <a:p>
            <a:pPr>
              <a:buFont typeface="Wingdings" pitchFamily="2" charset="2"/>
              <a:buChar char="n"/>
              <a:defRPr/>
            </a:pPr>
            <a:r>
              <a:rPr lang="cs-CZ" dirty="0" err="1" smtClean="0"/>
              <a:t>Aristotle´s</a:t>
            </a:r>
            <a:r>
              <a:rPr lang="cs-CZ" dirty="0" smtClean="0"/>
              <a:t> (384-322 BCE) </a:t>
            </a:r>
            <a:r>
              <a:rPr lang="cs-CZ" dirty="0" err="1" smtClean="0"/>
              <a:t>Classification</a:t>
            </a:r>
            <a:r>
              <a:rPr lang="cs-CZ" dirty="0" smtClean="0"/>
              <a:t> </a:t>
            </a:r>
            <a:r>
              <a:rPr lang="cs-CZ" dirty="0" err="1" smtClean="0"/>
              <a:t>of</a:t>
            </a:r>
            <a:r>
              <a:rPr lang="cs-CZ" dirty="0" smtClean="0"/>
              <a:t> </a:t>
            </a:r>
            <a:r>
              <a:rPr lang="cs-CZ" dirty="0" err="1" smtClean="0"/>
              <a:t>Virtues</a:t>
            </a:r>
            <a:endParaRPr lang="cs-CZ" dirty="0" smtClean="0"/>
          </a:p>
          <a:p>
            <a:pPr lvl="1">
              <a:buFont typeface="Wingdings" pitchFamily="2" charset="2"/>
              <a:buChar char="n"/>
              <a:defRPr/>
            </a:pPr>
            <a:r>
              <a:rPr lang="cs-CZ" dirty="0" err="1"/>
              <a:t>Aristotle</a:t>
            </a:r>
            <a:r>
              <a:rPr lang="cs-CZ" dirty="0"/>
              <a:t> </a:t>
            </a:r>
            <a:r>
              <a:rPr lang="cs-CZ" dirty="0" err="1"/>
              <a:t>distinguishes</a:t>
            </a:r>
            <a:r>
              <a:rPr lang="cs-CZ" dirty="0"/>
              <a:t> </a:t>
            </a:r>
            <a:r>
              <a:rPr lang="cs-CZ" dirty="0" err="1" smtClean="0"/>
              <a:t>dianoethical</a:t>
            </a:r>
            <a:r>
              <a:rPr lang="cs-CZ" dirty="0" smtClean="0"/>
              <a:t> </a:t>
            </a:r>
            <a:r>
              <a:rPr lang="cs-CZ" dirty="0" err="1" smtClean="0"/>
              <a:t>virtues</a:t>
            </a:r>
            <a:r>
              <a:rPr lang="cs-CZ" dirty="0" smtClean="0"/>
              <a:t> and </a:t>
            </a:r>
            <a:r>
              <a:rPr lang="cs-CZ" dirty="0" err="1" smtClean="0"/>
              <a:t>ethical</a:t>
            </a:r>
            <a:r>
              <a:rPr lang="cs-CZ" dirty="0" smtClean="0"/>
              <a:t> </a:t>
            </a:r>
            <a:r>
              <a:rPr lang="cs-CZ" dirty="0" err="1" smtClean="0"/>
              <a:t>virtues</a:t>
            </a:r>
            <a:r>
              <a:rPr lang="cs-CZ" dirty="0" smtClean="0"/>
              <a:t>. He </a:t>
            </a:r>
            <a:r>
              <a:rPr lang="cs-CZ" dirty="0" err="1" smtClean="0"/>
              <a:t>understands</a:t>
            </a:r>
            <a:r>
              <a:rPr lang="cs-CZ" dirty="0" smtClean="0"/>
              <a:t> </a:t>
            </a:r>
            <a:r>
              <a:rPr lang="cs-CZ" dirty="0" err="1" smtClean="0"/>
              <a:t>virtues</a:t>
            </a:r>
            <a:r>
              <a:rPr lang="cs-CZ" dirty="0" smtClean="0"/>
              <a:t> more </a:t>
            </a:r>
            <a:r>
              <a:rPr lang="cs-CZ" dirty="0" err="1" smtClean="0"/>
              <a:t>broadly</a:t>
            </a:r>
            <a:r>
              <a:rPr lang="cs-CZ" dirty="0" smtClean="0"/>
              <a:t> </a:t>
            </a:r>
            <a:r>
              <a:rPr lang="cs-CZ" dirty="0" err="1" smtClean="0"/>
              <a:t>than</a:t>
            </a:r>
            <a:r>
              <a:rPr lang="cs-CZ" dirty="0" smtClean="0"/>
              <a:t> Plato as </a:t>
            </a:r>
            <a:r>
              <a:rPr lang="cs-CZ" dirty="0" err="1" smtClean="0"/>
              <a:t>all</a:t>
            </a:r>
            <a:r>
              <a:rPr lang="cs-CZ" dirty="0" smtClean="0"/>
              <a:t> </a:t>
            </a:r>
            <a:r>
              <a:rPr lang="cs-CZ" dirty="0" err="1" smtClean="0"/>
              <a:t>valuable</a:t>
            </a:r>
            <a:r>
              <a:rPr lang="cs-CZ" dirty="0" smtClean="0"/>
              <a:t> </a:t>
            </a:r>
            <a:r>
              <a:rPr lang="cs-CZ" dirty="0" err="1" smtClean="0"/>
              <a:t>features</a:t>
            </a:r>
            <a:r>
              <a:rPr lang="cs-CZ" dirty="0" smtClean="0"/>
              <a:t> </a:t>
            </a:r>
            <a:r>
              <a:rPr lang="cs-CZ" dirty="0" err="1" smtClean="0"/>
              <a:t>of</a:t>
            </a:r>
            <a:r>
              <a:rPr lang="cs-CZ" dirty="0" smtClean="0"/>
              <a:t> </a:t>
            </a:r>
            <a:r>
              <a:rPr lang="cs-CZ" dirty="0" err="1" smtClean="0"/>
              <a:t>human</a:t>
            </a:r>
            <a:r>
              <a:rPr lang="cs-CZ" dirty="0" smtClean="0"/>
              <a:t> </a:t>
            </a:r>
            <a:r>
              <a:rPr lang="cs-CZ" dirty="0" err="1" smtClean="0"/>
              <a:t>character</a:t>
            </a:r>
            <a:endParaRPr lang="cs-CZ" dirty="0" smtClean="0"/>
          </a:p>
          <a:p>
            <a:pPr lvl="1">
              <a:buFont typeface="Wingdings" pitchFamily="2" charset="2"/>
              <a:buChar char="n"/>
              <a:defRPr/>
            </a:pPr>
            <a:r>
              <a:rPr lang="cs-CZ" dirty="0" err="1" smtClean="0"/>
              <a:t>Dianoethical</a:t>
            </a:r>
            <a:r>
              <a:rPr lang="cs-CZ" dirty="0" smtClean="0"/>
              <a:t> </a:t>
            </a:r>
            <a:r>
              <a:rPr lang="cs-CZ" dirty="0" err="1" smtClean="0"/>
              <a:t>virtues</a:t>
            </a:r>
            <a:endParaRPr lang="cs-CZ" dirty="0" smtClean="0"/>
          </a:p>
          <a:p>
            <a:pPr lvl="2">
              <a:buFont typeface="Wingdings" pitchFamily="2" charset="2"/>
              <a:buChar char="n"/>
              <a:defRPr/>
            </a:pPr>
            <a:r>
              <a:rPr lang="cs-CZ" dirty="0" err="1" smtClean="0"/>
              <a:t>Wisdom</a:t>
            </a:r>
            <a:r>
              <a:rPr lang="cs-CZ" dirty="0" smtClean="0"/>
              <a:t> and </a:t>
            </a:r>
            <a:r>
              <a:rPr lang="cs-CZ" dirty="0" err="1" smtClean="0"/>
              <a:t>theoretical</a:t>
            </a:r>
            <a:r>
              <a:rPr lang="cs-CZ" dirty="0" smtClean="0"/>
              <a:t> </a:t>
            </a:r>
            <a:r>
              <a:rPr lang="cs-CZ" dirty="0" err="1" smtClean="0"/>
              <a:t>knowledge</a:t>
            </a:r>
            <a:endParaRPr lang="cs-CZ" dirty="0" smtClean="0"/>
          </a:p>
          <a:p>
            <a:pPr lvl="2">
              <a:buFont typeface="Wingdings" pitchFamily="2" charset="2"/>
              <a:buChar char="n"/>
              <a:defRPr/>
            </a:pPr>
            <a:r>
              <a:rPr lang="cs-CZ" dirty="0" err="1" smtClean="0"/>
              <a:t>Reasonability</a:t>
            </a:r>
            <a:r>
              <a:rPr lang="cs-CZ" dirty="0" smtClean="0"/>
              <a:t> (</a:t>
            </a:r>
            <a:r>
              <a:rPr lang="cs-CZ" dirty="0" err="1" smtClean="0"/>
              <a:t>linked</a:t>
            </a:r>
            <a:r>
              <a:rPr lang="cs-CZ" dirty="0" smtClean="0"/>
              <a:t> </a:t>
            </a:r>
            <a:r>
              <a:rPr lang="cs-CZ" dirty="0" err="1" smtClean="0"/>
              <a:t>with</a:t>
            </a:r>
            <a:r>
              <a:rPr lang="cs-CZ" dirty="0" smtClean="0"/>
              <a:t> </a:t>
            </a:r>
            <a:r>
              <a:rPr lang="cs-CZ" dirty="0" err="1" smtClean="0"/>
              <a:t>economic</a:t>
            </a:r>
            <a:r>
              <a:rPr lang="cs-CZ" dirty="0" smtClean="0"/>
              <a:t>, </a:t>
            </a:r>
            <a:r>
              <a:rPr lang="cs-CZ" dirty="0" err="1" smtClean="0"/>
              <a:t>political</a:t>
            </a:r>
            <a:r>
              <a:rPr lang="cs-CZ" dirty="0" smtClean="0"/>
              <a:t> and </a:t>
            </a:r>
            <a:r>
              <a:rPr lang="cs-CZ" dirty="0" err="1" smtClean="0"/>
              <a:t>ethical</a:t>
            </a:r>
            <a:r>
              <a:rPr lang="cs-CZ" dirty="0" smtClean="0"/>
              <a:t> </a:t>
            </a:r>
            <a:r>
              <a:rPr lang="cs-CZ" dirty="0" err="1" smtClean="0"/>
              <a:t>practice</a:t>
            </a:r>
            <a:r>
              <a:rPr lang="cs-CZ" dirty="0" smtClean="0"/>
              <a:t>) and </a:t>
            </a:r>
            <a:r>
              <a:rPr lang="cs-CZ" dirty="0" err="1" smtClean="0"/>
              <a:t>poiethical</a:t>
            </a:r>
            <a:r>
              <a:rPr lang="cs-CZ" dirty="0" smtClean="0"/>
              <a:t> </a:t>
            </a:r>
            <a:r>
              <a:rPr lang="cs-CZ" dirty="0" err="1" smtClean="0"/>
              <a:t>virtues</a:t>
            </a:r>
            <a:r>
              <a:rPr lang="cs-CZ" dirty="0" smtClean="0"/>
              <a:t> (</a:t>
            </a:r>
            <a:r>
              <a:rPr lang="cs-CZ" dirty="0" err="1" smtClean="0"/>
              <a:t>creation</a:t>
            </a:r>
            <a:r>
              <a:rPr lang="cs-CZ" dirty="0" smtClean="0"/>
              <a:t> </a:t>
            </a:r>
            <a:r>
              <a:rPr lang="cs-CZ" dirty="0" err="1" smtClean="0"/>
              <a:t>of</a:t>
            </a:r>
            <a:r>
              <a:rPr lang="cs-CZ" dirty="0" smtClean="0"/>
              <a:t> </a:t>
            </a:r>
            <a:r>
              <a:rPr lang="cs-CZ" dirty="0" err="1" smtClean="0"/>
              <a:t>valuable</a:t>
            </a:r>
            <a:r>
              <a:rPr lang="cs-CZ" dirty="0" smtClean="0"/>
              <a:t> </a:t>
            </a:r>
            <a:r>
              <a:rPr lang="cs-CZ" dirty="0" err="1" smtClean="0"/>
              <a:t>things</a:t>
            </a:r>
            <a:r>
              <a:rPr lang="cs-CZ" dirty="0" smtClean="0"/>
              <a:t>, </a:t>
            </a:r>
            <a:r>
              <a:rPr lang="cs-CZ" dirty="0" err="1" smtClean="0"/>
              <a:t>arts</a:t>
            </a:r>
            <a:r>
              <a:rPr lang="cs-CZ" dirty="0" smtClean="0"/>
              <a:t>)</a:t>
            </a:r>
            <a:endParaRPr lang="cs-CZ" dirty="0"/>
          </a:p>
          <a:p>
            <a:pPr lvl="1">
              <a:buFont typeface="Wingdings" pitchFamily="2" charset="2"/>
              <a:buChar char="n"/>
              <a:defRPr/>
            </a:pPr>
            <a:endParaRPr lang="cs-CZ" dirty="0" smtClean="0"/>
          </a:p>
          <a:p>
            <a:pPr lvl="1">
              <a:buFont typeface="Wingdings" pitchFamily="2" charset="2"/>
              <a:buChar char="n"/>
              <a:defRPr/>
            </a:pPr>
            <a:endParaRPr lang="cs-CZ" b="1" dirty="0" smtClean="0"/>
          </a:p>
          <a:p>
            <a:pPr lvl="1">
              <a:buFont typeface="Wingdings" pitchFamily="2" charset="2"/>
              <a:buChar char="n"/>
              <a:defRPr/>
            </a:pPr>
            <a:endParaRPr lang="cs-CZ" dirty="0" smtClean="0"/>
          </a:p>
          <a:p>
            <a:pPr lvl="2">
              <a:buFont typeface="Wingdings" pitchFamily="2" charset="2"/>
              <a:buChar char="n"/>
              <a:defRPr/>
            </a:pPr>
            <a:endParaRPr lang="cs-CZ" dirty="0"/>
          </a:p>
          <a:p>
            <a:pPr lvl="2">
              <a:buFont typeface="Wingdings" pitchFamily="2" charset="2"/>
              <a:buChar char="n"/>
              <a:defRPr/>
            </a:pPr>
            <a:endParaRPr lang="cs-CZ" i="1" dirty="0" smtClean="0"/>
          </a:p>
          <a:p>
            <a:pPr lvl="2">
              <a:buFont typeface="Wingdings" pitchFamily="2" charset="2"/>
              <a:buChar char="n"/>
              <a:defRPr/>
            </a:pPr>
            <a:endParaRPr lang="cs-CZ" i="1" dirty="0" smtClean="0"/>
          </a:p>
          <a:p>
            <a:pPr lvl="4">
              <a:buFont typeface="Wingdings" pitchFamily="2" charset="2"/>
              <a:buChar char="n"/>
              <a:defRPr/>
            </a:pPr>
            <a:endParaRPr lang="cs-CZ" sz="2800" dirty="0" smtClean="0"/>
          </a:p>
          <a:p>
            <a:pPr lvl="3">
              <a:buFont typeface="Wingdings" pitchFamily="2" charset="2"/>
              <a:buChar char="n"/>
              <a:defRPr/>
            </a:pPr>
            <a:endParaRPr lang="cs-CZ" sz="3200" dirty="0" smtClean="0"/>
          </a:p>
          <a:p>
            <a:pPr lvl="1">
              <a:buFont typeface="Wingdings" pitchFamily="2" charset="2"/>
              <a:buChar char="n"/>
              <a:defRPr/>
            </a:pPr>
            <a:endParaRPr lang="cs-CZ" sz="3200" dirty="0" smtClean="0"/>
          </a:p>
          <a:p>
            <a:pPr lvl="2">
              <a:buFont typeface="Wingdings" pitchFamily="2" charset="2"/>
              <a:buNone/>
              <a:defRPr/>
            </a:pPr>
            <a:endParaRPr lang="en-US" dirty="0"/>
          </a:p>
        </p:txBody>
      </p:sp>
    </p:spTree>
    <p:extLst>
      <p:ext uri="{BB962C8B-B14F-4D97-AF65-F5344CB8AC3E}">
        <p14:creationId xmlns:p14="http://schemas.microsoft.com/office/powerpoint/2010/main" val="2307436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4925" y="115888"/>
            <a:ext cx="9109075" cy="855662"/>
          </a:xfrm>
        </p:spPr>
        <p:txBody>
          <a:bodyPr>
            <a:normAutofit/>
          </a:bodyPr>
          <a:lstStyle/>
          <a:p>
            <a:pPr algn="ctr">
              <a:defRPr/>
            </a:pPr>
            <a:r>
              <a:rPr lang="cs-CZ" sz="3600" dirty="0" err="1" smtClean="0"/>
              <a:t>Virtue</a:t>
            </a:r>
            <a:r>
              <a:rPr lang="cs-CZ" sz="3600" dirty="0" err="1"/>
              <a:t>s</a:t>
            </a:r>
            <a:endParaRPr lang="en-US" sz="3600" dirty="0"/>
          </a:p>
        </p:txBody>
      </p:sp>
      <p:sp>
        <p:nvSpPr>
          <p:cNvPr id="169987" name="Rectangle 3"/>
          <p:cNvSpPr>
            <a:spLocks noGrp="1" noChangeArrowheads="1"/>
          </p:cNvSpPr>
          <p:nvPr>
            <p:ph type="body" idx="1"/>
          </p:nvPr>
        </p:nvSpPr>
        <p:spPr>
          <a:xfrm>
            <a:off x="468313" y="908050"/>
            <a:ext cx="8229600" cy="5776913"/>
          </a:xfrm>
        </p:spPr>
        <p:txBody>
          <a:bodyPr>
            <a:normAutofit/>
          </a:bodyPr>
          <a:lstStyle/>
          <a:p>
            <a:pPr>
              <a:buFont typeface="Wingdings" pitchFamily="2" charset="2"/>
              <a:buChar char="n"/>
              <a:defRPr/>
            </a:pPr>
            <a:r>
              <a:rPr lang="cs-CZ" dirty="0" err="1" smtClean="0"/>
              <a:t>Aristotle´s</a:t>
            </a:r>
            <a:r>
              <a:rPr lang="cs-CZ" dirty="0" smtClean="0"/>
              <a:t> (384-322 BCE) </a:t>
            </a:r>
            <a:r>
              <a:rPr lang="cs-CZ" dirty="0" err="1" smtClean="0">
                <a:hlinkClick r:id="rId2"/>
              </a:rPr>
              <a:t>Classification</a:t>
            </a:r>
            <a:r>
              <a:rPr lang="cs-CZ" dirty="0" smtClean="0">
                <a:hlinkClick r:id="rId2"/>
              </a:rPr>
              <a:t> </a:t>
            </a:r>
            <a:r>
              <a:rPr lang="cs-CZ" dirty="0" err="1" smtClean="0">
                <a:hlinkClick r:id="rId2"/>
              </a:rPr>
              <a:t>of</a:t>
            </a:r>
            <a:r>
              <a:rPr lang="cs-CZ" dirty="0" smtClean="0">
                <a:hlinkClick r:id="rId2"/>
              </a:rPr>
              <a:t> </a:t>
            </a:r>
            <a:r>
              <a:rPr lang="cs-CZ" dirty="0" err="1" smtClean="0">
                <a:hlinkClick r:id="rId2"/>
              </a:rPr>
              <a:t>Virtues</a:t>
            </a:r>
            <a:endParaRPr lang="cs-CZ" dirty="0" smtClean="0"/>
          </a:p>
          <a:p>
            <a:pPr lvl="1">
              <a:buFont typeface="Wingdings" pitchFamily="2" charset="2"/>
              <a:buChar char="n"/>
              <a:defRPr/>
            </a:pPr>
            <a:r>
              <a:rPr lang="cs-CZ" dirty="0" err="1"/>
              <a:t>E</a:t>
            </a:r>
            <a:r>
              <a:rPr lang="cs-CZ" dirty="0" err="1" smtClean="0"/>
              <a:t>thical</a:t>
            </a:r>
            <a:r>
              <a:rPr lang="cs-CZ" dirty="0" smtClean="0"/>
              <a:t> </a:t>
            </a:r>
            <a:r>
              <a:rPr lang="cs-CZ" dirty="0" err="1" smtClean="0"/>
              <a:t>virtues</a:t>
            </a:r>
            <a:r>
              <a:rPr lang="cs-CZ" dirty="0" smtClean="0"/>
              <a:t> – „</a:t>
            </a:r>
            <a:r>
              <a:rPr lang="cs-CZ" dirty="0" err="1" smtClean="0"/>
              <a:t>reflexive</a:t>
            </a:r>
            <a:r>
              <a:rPr lang="cs-CZ" dirty="0" smtClean="0"/>
              <a:t> </a:t>
            </a:r>
            <a:r>
              <a:rPr lang="cs-CZ" dirty="0" err="1" smtClean="0"/>
              <a:t>equilibrium</a:t>
            </a:r>
            <a:r>
              <a:rPr lang="cs-CZ" dirty="0" smtClean="0"/>
              <a:t>“ </a:t>
            </a:r>
            <a:r>
              <a:rPr lang="cs-CZ" dirty="0" err="1" smtClean="0"/>
              <a:t>between</a:t>
            </a:r>
            <a:r>
              <a:rPr lang="cs-CZ" dirty="0" smtClean="0"/>
              <a:t> </a:t>
            </a:r>
            <a:r>
              <a:rPr lang="cs-CZ" dirty="0" err="1" smtClean="0"/>
              <a:t>two</a:t>
            </a:r>
            <a:r>
              <a:rPr lang="cs-CZ" dirty="0" smtClean="0"/>
              <a:t> </a:t>
            </a:r>
            <a:r>
              <a:rPr lang="cs-CZ" dirty="0" err="1" smtClean="0"/>
              <a:t>extremes</a:t>
            </a:r>
            <a:endParaRPr lang="cs-CZ" dirty="0"/>
          </a:p>
          <a:p>
            <a:pPr lvl="1">
              <a:buFont typeface="Wingdings" pitchFamily="2" charset="2"/>
              <a:buChar char="n"/>
              <a:defRPr/>
            </a:pPr>
            <a:r>
              <a:rPr lang="cs-CZ" dirty="0" smtClean="0"/>
              <a:t> In </a:t>
            </a:r>
            <a:r>
              <a:rPr lang="cs-CZ" dirty="0" err="1" smtClean="0"/>
              <a:t>other</a:t>
            </a:r>
            <a:r>
              <a:rPr lang="cs-CZ" dirty="0" smtClean="0"/>
              <a:t> </a:t>
            </a:r>
            <a:r>
              <a:rPr lang="cs-CZ" dirty="0" err="1" smtClean="0"/>
              <a:t>words</a:t>
            </a:r>
            <a:r>
              <a:rPr lang="cs-CZ" dirty="0" smtClean="0"/>
              <a:t>, to </a:t>
            </a:r>
            <a:r>
              <a:rPr lang="cs-CZ" dirty="0" err="1" smtClean="0"/>
              <a:t>be</a:t>
            </a:r>
            <a:r>
              <a:rPr lang="cs-CZ" dirty="0" smtClean="0"/>
              <a:t> </a:t>
            </a:r>
            <a:r>
              <a:rPr lang="cs-CZ" dirty="0" err="1" smtClean="0"/>
              <a:t>virtuous</a:t>
            </a:r>
            <a:r>
              <a:rPr lang="cs-CZ" dirty="0" smtClean="0"/>
              <a:t> </a:t>
            </a:r>
            <a:r>
              <a:rPr lang="cs-CZ" dirty="0" err="1" smtClean="0"/>
              <a:t>demands</a:t>
            </a:r>
            <a:r>
              <a:rPr lang="cs-CZ" dirty="0" smtClean="0"/>
              <a:t> „m</a:t>
            </a:r>
            <a:r>
              <a:rPr lang="en-US" dirty="0" err="1" smtClean="0"/>
              <a:t>oderation</a:t>
            </a:r>
            <a:r>
              <a:rPr lang="en-US" dirty="0" smtClean="0"/>
              <a:t> </a:t>
            </a:r>
            <a:r>
              <a:rPr lang="en-US" dirty="0"/>
              <a:t>in all things, including moderation: Aristotle was clear that too much (excess) of any virtue is just as bad as lack (deficiency). You must find the mean, the right balance</a:t>
            </a:r>
            <a:r>
              <a:rPr lang="en-US" dirty="0" smtClean="0"/>
              <a:t>.</a:t>
            </a:r>
            <a:r>
              <a:rPr lang="cs-CZ" dirty="0" smtClean="0"/>
              <a:t>“</a:t>
            </a:r>
          </a:p>
          <a:p>
            <a:pPr lvl="1">
              <a:buFont typeface="Wingdings" pitchFamily="2" charset="2"/>
              <a:buChar char="n"/>
              <a:defRPr/>
            </a:pPr>
            <a:r>
              <a:rPr lang="cs-CZ" dirty="0" smtClean="0"/>
              <a:t>„</a:t>
            </a:r>
            <a:r>
              <a:rPr lang="en-US" dirty="0" smtClean="0"/>
              <a:t>For </a:t>
            </a:r>
            <a:r>
              <a:rPr lang="en-US" dirty="0"/>
              <a:t>example, too much courage is foolhardy and could get you killed. Too little courage and you avoid healthy risks and are seen as a coward. Too much modesty and you may be seen as shy and withdrawn. Too little modesty and you become irritating and boastful. And so on</a:t>
            </a:r>
            <a:r>
              <a:rPr lang="en-US" dirty="0" smtClean="0"/>
              <a:t>.</a:t>
            </a:r>
            <a:r>
              <a:rPr lang="cs-CZ" dirty="0" smtClean="0"/>
              <a:t>“</a:t>
            </a:r>
          </a:p>
          <a:p>
            <a:pPr lvl="1">
              <a:buFont typeface="Wingdings" pitchFamily="2" charset="2"/>
              <a:buChar char="n"/>
              <a:defRPr/>
            </a:pPr>
            <a:r>
              <a:rPr lang="cs-CZ" dirty="0" err="1" smtClean="0"/>
              <a:t>Political</a:t>
            </a:r>
            <a:r>
              <a:rPr lang="cs-CZ" dirty="0" smtClean="0"/>
              <a:t> </a:t>
            </a:r>
            <a:r>
              <a:rPr lang="cs-CZ" dirty="0" err="1"/>
              <a:t>virtue</a:t>
            </a:r>
            <a:r>
              <a:rPr lang="cs-CZ" dirty="0"/>
              <a:t>: Justice = </a:t>
            </a:r>
            <a:r>
              <a:rPr lang="cs-CZ" dirty="0" err="1"/>
              <a:t>the</a:t>
            </a:r>
            <a:r>
              <a:rPr lang="cs-CZ" dirty="0"/>
              <a:t> </a:t>
            </a:r>
            <a:r>
              <a:rPr lang="cs-CZ" dirty="0" err="1"/>
              <a:t>highest</a:t>
            </a:r>
            <a:r>
              <a:rPr lang="cs-CZ" dirty="0"/>
              <a:t> </a:t>
            </a:r>
            <a:r>
              <a:rPr lang="cs-CZ" dirty="0" err="1"/>
              <a:t>of</a:t>
            </a:r>
            <a:r>
              <a:rPr lang="cs-CZ" dirty="0"/>
              <a:t> </a:t>
            </a:r>
            <a:r>
              <a:rPr lang="cs-CZ" dirty="0" err="1"/>
              <a:t>ethical</a:t>
            </a:r>
            <a:r>
              <a:rPr lang="cs-CZ" dirty="0"/>
              <a:t> </a:t>
            </a:r>
            <a:r>
              <a:rPr lang="cs-CZ" dirty="0" err="1"/>
              <a:t>virtues</a:t>
            </a:r>
            <a:endParaRPr lang="cs-CZ" dirty="0"/>
          </a:p>
          <a:p>
            <a:pPr lvl="3">
              <a:buFont typeface="Wingdings" pitchFamily="2" charset="2"/>
              <a:buChar char="n"/>
              <a:defRPr/>
            </a:pPr>
            <a:endParaRPr lang="cs-CZ" dirty="0" smtClean="0"/>
          </a:p>
          <a:p>
            <a:pPr lvl="2">
              <a:buFont typeface="Wingdings" pitchFamily="2" charset="2"/>
              <a:buChar char="n"/>
              <a:defRPr/>
            </a:pPr>
            <a:endParaRPr lang="cs-CZ" dirty="0" smtClean="0"/>
          </a:p>
          <a:p>
            <a:pPr lvl="1">
              <a:buFont typeface="Wingdings" pitchFamily="2" charset="2"/>
              <a:buChar char="n"/>
              <a:defRPr/>
            </a:pPr>
            <a:endParaRPr lang="cs-CZ" dirty="0" smtClean="0"/>
          </a:p>
          <a:p>
            <a:pPr lvl="1">
              <a:buFont typeface="Wingdings" pitchFamily="2" charset="2"/>
              <a:buChar char="n"/>
              <a:defRPr/>
            </a:pPr>
            <a:endParaRPr lang="cs-CZ" b="1" dirty="0" smtClean="0"/>
          </a:p>
          <a:p>
            <a:pPr lvl="1">
              <a:buFont typeface="Wingdings" pitchFamily="2" charset="2"/>
              <a:buChar char="n"/>
              <a:defRPr/>
            </a:pPr>
            <a:endParaRPr lang="cs-CZ" dirty="0" smtClean="0"/>
          </a:p>
          <a:p>
            <a:pPr lvl="2">
              <a:buFont typeface="Wingdings" pitchFamily="2" charset="2"/>
              <a:buChar char="n"/>
              <a:defRPr/>
            </a:pPr>
            <a:endParaRPr lang="cs-CZ" dirty="0"/>
          </a:p>
          <a:p>
            <a:pPr lvl="2">
              <a:buFont typeface="Wingdings" pitchFamily="2" charset="2"/>
              <a:buChar char="n"/>
              <a:defRPr/>
            </a:pPr>
            <a:endParaRPr lang="cs-CZ" i="1" dirty="0" smtClean="0"/>
          </a:p>
          <a:p>
            <a:pPr lvl="2">
              <a:buFont typeface="Wingdings" pitchFamily="2" charset="2"/>
              <a:buChar char="n"/>
              <a:defRPr/>
            </a:pPr>
            <a:endParaRPr lang="cs-CZ" i="1" dirty="0" smtClean="0"/>
          </a:p>
          <a:p>
            <a:pPr lvl="4">
              <a:buFont typeface="Wingdings" pitchFamily="2" charset="2"/>
              <a:buChar char="n"/>
              <a:defRPr/>
            </a:pPr>
            <a:endParaRPr lang="cs-CZ" sz="2800" dirty="0" smtClean="0"/>
          </a:p>
          <a:p>
            <a:pPr lvl="3">
              <a:buFont typeface="Wingdings" pitchFamily="2" charset="2"/>
              <a:buChar char="n"/>
              <a:defRPr/>
            </a:pPr>
            <a:endParaRPr lang="cs-CZ" sz="3200" dirty="0" smtClean="0"/>
          </a:p>
          <a:p>
            <a:pPr lvl="1">
              <a:buFont typeface="Wingdings" pitchFamily="2" charset="2"/>
              <a:buChar char="n"/>
              <a:defRPr/>
            </a:pPr>
            <a:endParaRPr lang="cs-CZ" sz="3200" dirty="0" smtClean="0"/>
          </a:p>
          <a:p>
            <a:pPr lvl="2">
              <a:buFont typeface="Wingdings" pitchFamily="2" charset="2"/>
              <a:buNone/>
              <a:defRPr/>
            </a:pPr>
            <a:endParaRPr lang="en-US" dirty="0"/>
          </a:p>
        </p:txBody>
      </p:sp>
    </p:spTree>
    <p:extLst>
      <p:ext uri="{BB962C8B-B14F-4D97-AF65-F5344CB8AC3E}">
        <p14:creationId xmlns:p14="http://schemas.microsoft.com/office/powerpoint/2010/main" val="36110000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4925" y="115888"/>
            <a:ext cx="9109075" cy="855662"/>
          </a:xfrm>
        </p:spPr>
        <p:txBody>
          <a:bodyPr>
            <a:normAutofit/>
          </a:bodyPr>
          <a:lstStyle/>
          <a:p>
            <a:pPr algn="ctr">
              <a:defRPr/>
            </a:pPr>
            <a:r>
              <a:rPr lang="cs-CZ" sz="3600" dirty="0" err="1" smtClean="0"/>
              <a:t>Virtue</a:t>
            </a:r>
            <a:r>
              <a:rPr lang="cs-CZ" sz="3600" dirty="0" err="1"/>
              <a:t>s</a:t>
            </a:r>
            <a:endParaRPr lang="en-US" sz="3600" dirty="0"/>
          </a:p>
        </p:txBody>
      </p:sp>
      <p:sp>
        <p:nvSpPr>
          <p:cNvPr id="169987" name="Rectangle 3"/>
          <p:cNvSpPr>
            <a:spLocks noGrp="1" noChangeArrowheads="1"/>
          </p:cNvSpPr>
          <p:nvPr>
            <p:ph type="body" idx="1"/>
          </p:nvPr>
        </p:nvSpPr>
        <p:spPr>
          <a:xfrm>
            <a:off x="468313" y="908050"/>
            <a:ext cx="8229600" cy="5776913"/>
          </a:xfrm>
        </p:spPr>
        <p:txBody>
          <a:bodyPr>
            <a:normAutofit/>
          </a:bodyPr>
          <a:lstStyle/>
          <a:p>
            <a:pPr>
              <a:buFont typeface="Wingdings" pitchFamily="2" charset="2"/>
              <a:buChar char="n"/>
              <a:defRPr/>
            </a:pPr>
            <a:r>
              <a:rPr lang="cs-CZ" dirty="0" err="1" smtClean="0"/>
              <a:t>Aristotle´s</a:t>
            </a:r>
            <a:r>
              <a:rPr lang="cs-CZ" dirty="0" smtClean="0"/>
              <a:t> (384-322 BCE) </a:t>
            </a:r>
            <a:r>
              <a:rPr lang="cs-CZ" dirty="0" err="1" smtClean="0"/>
              <a:t>Classification</a:t>
            </a:r>
            <a:r>
              <a:rPr lang="cs-CZ" dirty="0" smtClean="0"/>
              <a:t> </a:t>
            </a:r>
            <a:r>
              <a:rPr lang="cs-CZ" dirty="0" err="1" smtClean="0"/>
              <a:t>of</a:t>
            </a:r>
            <a:r>
              <a:rPr lang="cs-CZ" dirty="0" smtClean="0"/>
              <a:t> </a:t>
            </a:r>
            <a:r>
              <a:rPr lang="cs-CZ" dirty="0" err="1" smtClean="0"/>
              <a:t>Virtues</a:t>
            </a:r>
            <a:endParaRPr lang="cs-CZ" dirty="0" smtClean="0"/>
          </a:p>
          <a:p>
            <a:pPr lvl="2">
              <a:buFont typeface="Wingdings" pitchFamily="2" charset="2"/>
              <a:buChar char="n"/>
              <a:defRPr/>
            </a:pPr>
            <a:r>
              <a:rPr lang="cs-CZ" dirty="0" err="1" smtClean="0"/>
              <a:t>Ethical</a:t>
            </a:r>
            <a:r>
              <a:rPr lang="cs-CZ" dirty="0" smtClean="0"/>
              <a:t> </a:t>
            </a:r>
            <a:r>
              <a:rPr lang="cs-CZ" dirty="0" err="1" smtClean="0"/>
              <a:t>virtues</a:t>
            </a:r>
            <a:r>
              <a:rPr lang="cs-CZ" dirty="0" smtClean="0"/>
              <a:t> are </a:t>
            </a:r>
            <a:r>
              <a:rPr lang="cs-CZ" dirty="0" err="1" smtClean="0"/>
              <a:t>always</a:t>
            </a:r>
            <a:r>
              <a:rPr lang="cs-CZ" dirty="0" smtClean="0"/>
              <a:t> </a:t>
            </a:r>
            <a:r>
              <a:rPr lang="cs-CZ" dirty="0" err="1" smtClean="0"/>
              <a:t>present</a:t>
            </a:r>
            <a:r>
              <a:rPr lang="cs-CZ" dirty="0" smtClean="0"/>
              <a:t> in </a:t>
            </a:r>
            <a:r>
              <a:rPr lang="cs-CZ" dirty="0" err="1" smtClean="0"/>
              <a:t>the</a:t>
            </a:r>
            <a:r>
              <a:rPr lang="cs-CZ" dirty="0" smtClean="0"/>
              <a:t> </a:t>
            </a:r>
            <a:r>
              <a:rPr lang="cs-CZ" dirty="0" err="1" smtClean="0"/>
              <a:t>norms</a:t>
            </a:r>
            <a:r>
              <a:rPr lang="cs-CZ" dirty="0" smtClean="0"/>
              <a:t> </a:t>
            </a:r>
            <a:r>
              <a:rPr lang="cs-CZ" dirty="0" err="1" smtClean="0"/>
              <a:t>of</a:t>
            </a:r>
            <a:r>
              <a:rPr lang="cs-CZ" dirty="0" smtClean="0"/>
              <a:t> </a:t>
            </a:r>
            <a:r>
              <a:rPr lang="cs-CZ" dirty="0" err="1" smtClean="0"/>
              <a:t>politically</a:t>
            </a:r>
            <a:r>
              <a:rPr lang="cs-CZ" dirty="0" smtClean="0"/>
              <a:t> </a:t>
            </a:r>
            <a:r>
              <a:rPr lang="cs-CZ" dirty="0" err="1" smtClean="0"/>
              <a:t>organized</a:t>
            </a:r>
            <a:r>
              <a:rPr lang="cs-CZ" dirty="0" smtClean="0"/>
              <a:t> society</a:t>
            </a:r>
          </a:p>
          <a:p>
            <a:pPr lvl="2">
              <a:buFont typeface="Wingdings" pitchFamily="2" charset="2"/>
              <a:buChar char="n"/>
              <a:defRPr/>
            </a:pPr>
            <a:r>
              <a:rPr lang="cs-CZ" dirty="0" smtClean="0"/>
              <a:t>In </a:t>
            </a:r>
            <a:r>
              <a:rPr lang="cs-CZ" dirty="0" err="1" smtClean="0"/>
              <a:t>other</a:t>
            </a:r>
            <a:r>
              <a:rPr lang="cs-CZ" dirty="0" smtClean="0"/>
              <a:t> </a:t>
            </a:r>
            <a:r>
              <a:rPr lang="cs-CZ" dirty="0" err="1" smtClean="0"/>
              <a:t>words</a:t>
            </a:r>
            <a:r>
              <a:rPr lang="cs-CZ" dirty="0" smtClean="0"/>
              <a:t>: </a:t>
            </a:r>
            <a:r>
              <a:rPr lang="cs-CZ" dirty="0" err="1" smtClean="0"/>
              <a:t>What</a:t>
            </a:r>
            <a:r>
              <a:rPr lang="cs-CZ" dirty="0" smtClean="0"/>
              <a:t> </a:t>
            </a:r>
            <a:r>
              <a:rPr lang="cs-CZ" dirty="0" err="1" smtClean="0"/>
              <a:t>is</a:t>
            </a:r>
            <a:r>
              <a:rPr lang="cs-CZ" dirty="0" smtClean="0"/>
              <a:t> </a:t>
            </a:r>
            <a:r>
              <a:rPr lang="cs-CZ" dirty="0" err="1" smtClean="0"/>
              <a:t>ethical</a:t>
            </a:r>
            <a:r>
              <a:rPr lang="cs-CZ" dirty="0" smtClean="0"/>
              <a:t> </a:t>
            </a:r>
            <a:r>
              <a:rPr lang="cs-CZ" dirty="0" err="1" smtClean="0"/>
              <a:t>is</a:t>
            </a:r>
            <a:r>
              <a:rPr lang="cs-CZ" dirty="0" smtClean="0"/>
              <a:t> </a:t>
            </a:r>
            <a:r>
              <a:rPr lang="cs-CZ" dirty="0" err="1" smtClean="0"/>
              <a:t>present</a:t>
            </a:r>
            <a:r>
              <a:rPr lang="cs-CZ" dirty="0" smtClean="0"/>
              <a:t> in </a:t>
            </a:r>
            <a:r>
              <a:rPr lang="cs-CZ" dirty="0" err="1" smtClean="0"/>
              <a:t>the</a:t>
            </a:r>
            <a:r>
              <a:rPr lang="cs-CZ" dirty="0" smtClean="0"/>
              <a:t> </a:t>
            </a:r>
            <a:r>
              <a:rPr lang="cs-CZ" dirty="0" err="1" smtClean="0"/>
              <a:t>social</a:t>
            </a:r>
            <a:r>
              <a:rPr lang="cs-CZ" dirty="0" smtClean="0"/>
              <a:t> </a:t>
            </a:r>
            <a:r>
              <a:rPr lang="cs-CZ" dirty="0" err="1" smtClean="0"/>
              <a:t>life</a:t>
            </a:r>
            <a:r>
              <a:rPr lang="cs-CZ" dirty="0" smtClean="0"/>
              <a:t> and </a:t>
            </a:r>
            <a:r>
              <a:rPr lang="cs-CZ" dirty="0" err="1" smtClean="0"/>
              <a:t>here</a:t>
            </a:r>
            <a:r>
              <a:rPr lang="cs-CZ" dirty="0" smtClean="0"/>
              <a:t> </a:t>
            </a:r>
            <a:r>
              <a:rPr lang="cs-CZ" dirty="0" err="1" smtClean="0"/>
              <a:t>we</a:t>
            </a:r>
            <a:r>
              <a:rPr lang="cs-CZ" dirty="0" smtClean="0"/>
              <a:t> </a:t>
            </a:r>
            <a:r>
              <a:rPr lang="cs-CZ" dirty="0" err="1" smtClean="0"/>
              <a:t>can</a:t>
            </a:r>
            <a:r>
              <a:rPr lang="cs-CZ" dirty="0" smtClean="0"/>
              <a:t> </a:t>
            </a:r>
            <a:r>
              <a:rPr lang="cs-CZ" dirty="0" err="1" smtClean="0"/>
              <a:t>find</a:t>
            </a:r>
            <a:r>
              <a:rPr lang="cs-CZ" dirty="0" smtClean="0"/>
              <a:t> </a:t>
            </a:r>
            <a:r>
              <a:rPr lang="cs-CZ" dirty="0" err="1" smtClean="0"/>
              <a:t>what</a:t>
            </a:r>
            <a:r>
              <a:rPr lang="cs-CZ" dirty="0" smtClean="0"/>
              <a:t> </a:t>
            </a:r>
            <a:r>
              <a:rPr lang="cs-CZ" dirty="0" err="1" smtClean="0"/>
              <a:t>virtues</a:t>
            </a:r>
            <a:r>
              <a:rPr lang="cs-CZ" dirty="0" smtClean="0"/>
              <a:t> are.</a:t>
            </a:r>
          </a:p>
          <a:p>
            <a:pPr lvl="2">
              <a:buFont typeface="Wingdings" pitchFamily="2" charset="2"/>
              <a:buChar char="n"/>
              <a:defRPr/>
            </a:pPr>
            <a:r>
              <a:rPr lang="cs-CZ" dirty="0" smtClean="0"/>
              <a:t>In </a:t>
            </a:r>
            <a:r>
              <a:rPr lang="cs-CZ" dirty="0" err="1" smtClean="0"/>
              <a:t>other</a:t>
            </a:r>
            <a:r>
              <a:rPr lang="cs-CZ" dirty="0" smtClean="0"/>
              <a:t> </a:t>
            </a:r>
            <a:r>
              <a:rPr lang="cs-CZ" dirty="0" err="1" smtClean="0"/>
              <a:t>words</a:t>
            </a:r>
            <a:r>
              <a:rPr lang="cs-CZ" dirty="0" smtClean="0"/>
              <a:t>: </a:t>
            </a:r>
            <a:r>
              <a:rPr lang="cs-CZ" dirty="0" err="1" smtClean="0"/>
              <a:t>Norms</a:t>
            </a:r>
            <a:r>
              <a:rPr lang="cs-CZ" dirty="0" smtClean="0"/>
              <a:t> do not </a:t>
            </a:r>
            <a:r>
              <a:rPr lang="cs-CZ" dirty="0" err="1" smtClean="0"/>
              <a:t>need</a:t>
            </a:r>
            <a:r>
              <a:rPr lang="cs-CZ" dirty="0" smtClean="0"/>
              <a:t> to </a:t>
            </a:r>
            <a:r>
              <a:rPr lang="cs-CZ" dirty="0" err="1" smtClean="0"/>
              <a:t>be</a:t>
            </a:r>
            <a:r>
              <a:rPr lang="cs-CZ" dirty="0" smtClean="0"/>
              <a:t> </a:t>
            </a:r>
            <a:r>
              <a:rPr lang="cs-CZ" dirty="0" err="1" smtClean="0"/>
              <a:t>derived</a:t>
            </a:r>
            <a:r>
              <a:rPr lang="cs-CZ" dirty="0" smtClean="0"/>
              <a:t> </a:t>
            </a:r>
            <a:r>
              <a:rPr lang="cs-CZ" dirty="0" err="1" smtClean="0"/>
              <a:t>from</a:t>
            </a:r>
            <a:r>
              <a:rPr lang="cs-CZ" dirty="0" smtClean="0"/>
              <a:t> </a:t>
            </a:r>
            <a:r>
              <a:rPr lang="cs-CZ" dirty="0" err="1" smtClean="0"/>
              <a:t>first</a:t>
            </a:r>
            <a:r>
              <a:rPr lang="cs-CZ" dirty="0" smtClean="0"/>
              <a:t> </a:t>
            </a:r>
            <a:r>
              <a:rPr lang="cs-CZ" dirty="0" err="1" smtClean="0"/>
              <a:t>principles</a:t>
            </a:r>
            <a:r>
              <a:rPr lang="cs-CZ" dirty="0" smtClean="0"/>
              <a:t> and </a:t>
            </a:r>
            <a:r>
              <a:rPr lang="cs-CZ" dirty="0" err="1" smtClean="0"/>
              <a:t>explained</a:t>
            </a:r>
            <a:r>
              <a:rPr lang="cs-CZ" dirty="0" smtClean="0"/>
              <a:t> in </a:t>
            </a:r>
            <a:r>
              <a:rPr lang="cs-CZ" dirty="0" err="1" smtClean="0"/>
              <a:t>abstraction</a:t>
            </a:r>
            <a:r>
              <a:rPr lang="cs-CZ" dirty="0" smtClean="0"/>
              <a:t>.</a:t>
            </a:r>
          </a:p>
          <a:p>
            <a:pPr lvl="2">
              <a:buFont typeface="Wingdings" pitchFamily="2" charset="2"/>
              <a:buChar char="n"/>
              <a:defRPr/>
            </a:pPr>
            <a:endParaRPr lang="cs-CZ" dirty="0"/>
          </a:p>
          <a:p>
            <a:pPr lvl="2">
              <a:buFont typeface="Wingdings" pitchFamily="2" charset="2"/>
              <a:buChar char="n"/>
              <a:defRPr/>
            </a:pPr>
            <a:r>
              <a:rPr lang="cs-CZ" dirty="0" err="1" smtClean="0"/>
              <a:t>Logical</a:t>
            </a:r>
            <a:r>
              <a:rPr lang="cs-CZ" dirty="0" smtClean="0"/>
              <a:t> </a:t>
            </a:r>
            <a:r>
              <a:rPr lang="cs-CZ" dirty="0" err="1" smtClean="0"/>
              <a:t>structure</a:t>
            </a:r>
            <a:r>
              <a:rPr lang="cs-CZ" dirty="0" smtClean="0"/>
              <a:t> : </a:t>
            </a:r>
            <a:r>
              <a:rPr lang="cs-CZ" dirty="0" err="1" smtClean="0"/>
              <a:t>We</a:t>
            </a:r>
            <a:r>
              <a:rPr lang="cs-CZ" dirty="0" smtClean="0"/>
              <a:t> are </a:t>
            </a:r>
            <a:r>
              <a:rPr lang="cs-CZ" dirty="0" err="1" smtClean="0"/>
              <a:t>what</a:t>
            </a:r>
            <a:r>
              <a:rPr lang="cs-CZ" dirty="0" smtClean="0"/>
              <a:t> </a:t>
            </a:r>
            <a:r>
              <a:rPr lang="cs-CZ" dirty="0" err="1" smtClean="0"/>
              <a:t>we</a:t>
            </a:r>
            <a:r>
              <a:rPr lang="cs-CZ" dirty="0" smtClean="0"/>
              <a:t> are, </a:t>
            </a:r>
            <a:r>
              <a:rPr lang="cs-CZ" dirty="0" err="1" smtClean="0"/>
              <a:t>we</a:t>
            </a:r>
            <a:r>
              <a:rPr lang="cs-CZ" dirty="0" smtClean="0"/>
              <a:t> </a:t>
            </a:r>
            <a:r>
              <a:rPr lang="cs-CZ" dirty="0" err="1" smtClean="0"/>
              <a:t>want</a:t>
            </a:r>
            <a:r>
              <a:rPr lang="cs-CZ" dirty="0" smtClean="0"/>
              <a:t> to </a:t>
            </a:r>
            <a:r>
              <a:rPr lang="cs-CZ" dirty="0" err="1" smtClean="0"/>
              <a:t>attain</a:t>
            </a:r>
            <a:r>
              <a:rPr lang="cs-CZ" dirty="0" smtClean="0"/>
              <a:t> </a:t>
            </a:r>
            <a:r>
              <a:rPr lang="cs-CZ" dirty="0" err="1" smtClean="0"/>
              <a:t>our</a:t>
            </a:r>
            <a:r>
              <a:rPr lang="cs-CZ" dirty="0" smtClean="0"/>
              <a:t> „</a:t>
            </a:r>
            <a:r>
              <a:rPr lang="cs-CZ" dirty="0" err="1" smtClean="0"/>
              <a:t>telos</a:t>
            </a:r>
            <a:r>
              <a:rPr lang="cs-CZ" dirty="0" smtClean="0"/>
              <a:t>“, to </a:t>
            </a:r>
            <a:r>
              <a:rPr lang="cs-CZ" dirty="0" err="1" smtClean="0"/>
              <a:t>be</a:t>
            </a:r>
            <a:r>
              <a:rPr lang="cs-CZ" dirty="0" smtClean="0"/>
              <a:t> </a:t>
            </a:r>
            <a:r>
              <a:rPr lang="cs-CZ" dirty="0" err="1" smtClean="0"/>
              <a:t>good</a:t>
            </a:r>
            <a:r>
              <a:rPr lang="cs-CZ" dirty="0" smtClean="0"/>
              <a:t> and happy and </a:t>
            </a:r>
            <a:r>
              <a:rPr lang="cs-CZ" dirty="0" err="1" smtClean="0"/>
              <a:t>virtues</a:t>
            </a:r>
            <a:r>
              <a:rPr lang="cs-CZ" dirty="0" smtClean="0"/>
              <a:t> </a:t>
            </a:r>
            <a:r>
              <a:rPr lang="cs-CZ" dirty="0" err="1" smtClean="0"/>
              <a:t>help</a:t>
            </a:r>
            <a:r>
              <a:rPr lang="cs-CZ" dirty="0" smtClean="0"/>
              <a:t> </a:t>
            </a:r>
            <a:r>
              <a:rPr lang="cs-CZ" dirty="0" err="1" smtClean="0"/>
              <a:t>us</a:t>
            </a:r>
            <a:r>
              <a:rPr lang="cs-CZ" dirty="0" smtClean="0"/>
              <a:t> to </a:t>
            </a:r>
            <a:r>
              <a:rPr lang="cs-CZ" dirty="0" err="1" smtClean="0"/>
              <a:t>fulfill</a:t>
            </a:r>
            <a:r>
              <a:rPr lang="cs-CZ" dirty="0" smtClean="0"/>
              <a:t> </a:t>
            </a:r>
            <a:r>
              <a:rPr lang="cs-CZ" dirty="0" err="1" smtClean="0"/>
              <a:t>our</a:t>
            </a:r>
            <a:r>
              <a:rPr lang="cs-CZ" dirty="0" smtClean="0"/>
              <a:t> „</a:t>
            </a:r>
            <a:r>
              <a:rPr lang="cs-CZ" dirty="0" err="1" smtClean="0"/>
              <a:t>telos</a:t>
            </a:r>
            <a:r>
              <a:rPr lang="cs-CZ" dirty="0" smtClean="0"/>
              <a:t>“.  </a:t>
            </a:r>
            <a:r>
              <a:rPr lang="cs-CZ" dirty="0" err="1" smtClean="0"/>
              <a:t>Virtues</a:t>
            </a:r>
            <a:r>
              <a:rPr lang="cs-CZ" dirty="0" smtClean="0"/>
              <a:t> are not just </a:t>
            </a:r>
            <a:r>
              <a:rPr lang="cs-CZ" dirty="0" err="1" smtClean="0"/>
              <a:t>means</a:t>
            </a:r>
            <a:r>
              <a:rPr lang="cs-CZ" dirty="0" smtClean="0"/>
              <a:t> to </a:t>
            </a:r>
            <a:r>
              <a:rPr lang="cs-CZ" dirty="0" err="1" smtClean="0"/>
              <a:t>get</a:t>
            </a:r>
            <a:r>
              <a:rPr lang="cs-CZ" dirty="0" smtClean="0"/>
              <a:t> </a:t>
            </a:r>
            <a:r>
              <a:rPr lang="cs-CZ" dirty="0" err="1" smtClean="0"/>
              <a:t>an</a:t>
            </a:r>
            <a:r>
              <a:rPr lang="cs-CZ" dirty="0" smtClean="0"/>
              <a:t> end (</a:t>
            </a:r>
            <a:r>
              <a:rPr lang="cs-CZ" dirty="0" err="1" smtClean="0"/>
              <a:t>our</a:t>
            </a:r>
            <a:r>
              <a:rPr lang="cs-CZ" dirty="0" smtClean="0"/>
              <a:t> „</a:t>
            </a:r>
            <a:r>
              <a:rPr lang="cs-CZ" dirty="0" err="1" smtClean="0"/>
              <a:t>telos</a:t>
            </a:r>
            <a:r>
              <a:rPr lang="cs-CZ" dirty="0" smtClean="0"/>
              <a:t>“, </a:t>
            </a:r>
            <a:r>
              <a:rPr lang="cs-CZ" dirty="0" err="1" smtClean="0"/>
              <a:t>purpose</a:t>
            </a:r>
            <a:r>
              <a:rPr lang="cs-CZ" dirty="0" smtClean="0"/>
              <a:t>) in </a:t>
            </a:r>
            <a:r>
              <a:rPr lang="cs-CZ" dirty="0" err="1" smtClean="0"/>
              <a:t>the</a:t>
            </a:r>
            <a:r>
              <a:rPr lang="cs-CZ" dirty="0" smtClean="0"/>
              <a:t> </a:t>
            </a:r>
            <a:r>
              <a:rPr lang="cs-CZ" dirty="0" err="1" smtClean="0"/>
              <a:t>future</a:t>
            </a:r>
            <a:r>
              <a:rPr lang="cs-CZ" dirty="0" smtClean="0"/>
              <a:t>, </a:t>
            </a:r>
            <a:r>
              <a:rPr lang="cs-CZ" dirty="0" err="1" smtClean="0"/>
              <a:t>they</a:t>
            </a:r>
            <a:r>
              <a:rPr lang="cs-CZ" dirty="0" smtClean="0"/>
              <a:t> are part </a:t>
            </a:r>
            <a:r>
              <a:rPr lang="cs-CZ" dirty="0" err="1" smtClean="0"/>
              <a:t>of</a:t>
            </a:r>
            <a:r>
              <a:rPr lang="cs-CZ" dirty="0" smtClean="0"/>
              <a:t> </a:t>
            </a:r>
            <a:r>
              <a:rPr lang="cs-CZ" dirty="0" err="1" smtClean="0"/>
              <a:t>the</a:t>
            </a:r>
            <a:r>
              <a:rPr lang="cs-CZ" dirty="0" smtClean="0"/>
              <a:t> „</a:t>
            </a:r>
            <a:r>
              <a:rPr lang="cs-CZ" dirty="0" err="1" smtClean="0"/>
              <a:t>telos</a:t>
            </a:r>
            <a:r>
              <a:rPr lang="cs-CZ" dirty="0" smtClean="0"/>
              <a:t>“ </a:t>
            </a:r>
            <a:r>
              <a:rPr lang="cs-CZ" dirty="0" err="1" smtClean="0"/>
              <a:t>themselves</a:t>
            </a:r>
            <a:r>
              <a:rPr lang="cs-CZ" dirty="0" smtClean="0"/>
              <a:t>. </a:t>
            </a:r>
          </a:p>
          <a:p>
            <a:pPr lvl="2">
              <a:buFont typeface="Wingdings" pitchFamily="2" charset="2"/>
              <a:buChar char="n"/>
              <a:defRPr/>
            </a:pPr>
            <a:r>
              <a:rPr lang="cs-CZ" dirty="0" err="1" smtClean="0"/>
              <a:t>There</a:t>
            </a:r>
            <a:r>
              <a:rPr lang="cs-CZ" dirty="0" smtClean="0"/>
              <a:t> </a:t>
            </a:r>
            <a:r>
              <a:rPr lang="cs-CZ" dirty="0" err="1" smtClean="0"/>
              <a:t>is</a:t>
            </a:r>
            <a:r>
              <a:rPr lang="cs-CZ" dirty="0" smtClean="0"/>
              <a:t> </a:t>
            </a:r>
            <a:r>
              <a:rPr lang="cs-CZ" dirty="0" err="1" smtClean="0"/>
              <a:t>an</a:t>
            </a:r>
            <a:r>
              <a:rPr lang="cs-CZ" dirty="0" smtClean="0"/>
              <a:t> </a:t>
            </a:r>
            <a:r>
              <a:rPr lang="cs-CZ" dirty="0" err="1" smtClean="0"/>
              <a:t>overlap</a:t>
            </a:r>
            <a:r>
              <a:rPr lang="cs-CZ" dirty="0" smtClean="0"/>
              <a:t> </a:t>
            </a:r>
            <a:r>
              <a:rPr lang="cs-CZ" dirty="0" err="1" smtClean="0"/>
              <a:t>between</a:t>
            </a:r>
            <a:r>
              <a:rPr lang="cs-CZ" dirty="0" smtClean="0"/>
              <a:t> </a:t>
            </a:r>
            <a:r>
              <a:rPr lang="cs-CZ" dirty="0" err="1" smtClean="0"/>
              <a:t>consequentialist</a:t>
            </a:r>
            <a:r>
              <a:rPr lang="cs-CZ" dirty="0" smtClean="0"/>
              <a:t> and </a:t>
            </a:r>
            <a:r>
              <a:rPr lang="cs-CZ" dirty="0" err="1" smtClean="0"/>
              <a:t>teleological</a:t>
            </a:r>
            <a:r>
              <a:rPr lang="cs-CZ" dirty="0" smtClean="0"/>
              <a:t> </a:t>
            </a:r>
            <a:r>
              <a:rPr lang="cs-CZ" dirty="0" err="1" smtClean="0"/>
              <a:t>reasoning</a:t>
            </a:r>
            <a:r>
              <a:rPr lang="cs-CZ" dirty="0" smtClean="0"/>
              <a:t>., but </a:t>
            </a:r>
            <a:r>
              <a:rPr lang="cs-CZ" dirty="0" err="1" smtClean="0"/>
              <a:t>the</a:t>
            </a:r>
            <a:r>
              <a:rPr lang="cs-CZ" dirty="0" smtClean="0"/>
              <a:t> </a:t>
            </a:r>
            <a:r>
              <a:rPr lang="cs-CZ" dirty="0" err="1" smtClean="0"/>
              <a:t>previous</a:t>
            </a:r>
            <a:r>
              <a:rPr lang="cs-CZ" dirty="0" smtClean="0"/>
              <a:t> </a:t>
            </a:r>
            <a:r>
              <a:rPr lang="cs-CZ" dirty="0" err="1" smtClean="0"/>
              <a:t>logical</a:t>
            </a:r>
            <a:r>
              <a:rPr lang="cs-CZ" dirty="0" smtClean="0"/>
              <a:t> </a:t>
            </a:r>
            <a:r>
              <a:rPr lang="cs-CZ" dirty="0" err="1" smtClean="0"/>
              <a:t>structure</a:t>
            </a:r>
            <a:r>
              <a:rPr lang="cs-CZ" dirty="0" smtClean="0"/>
              <a:t> </a:t>
            </a:r>
            <a:r>
              <a:rPr lang="cs-CZ" dirty="0" err="1" smtClean="0"/>
              <a:t>is</a:t>
            </a:r>
            <a:r>
              <a:rPr lang="cs-CZ" dirty="0" smtClean="0"/>
              <a:t> </a:t>
            </a:r>
            <a:r>
              <a:rPr lang="cs-CZ" dirty="0" err="1" smtClean="0"/>
              <a:t>deeper</a:t>
            </a:r>
            <a:r>
              <a:rPr lang="cs-CZ" dirty="0" smtClean="0"/>
              <a:t> </a:t>
            </a:r>
            <a:r>
              <a:rPr lang="cs-CZ" dirty="0" err="1" smtClean="0"/>
              <a:t>than</a:t>
            </a:r>
            <a:r>
              <a:rPr lang="cs-CZ" dirty="0" smtClean="0"/>
              <a:t> </a:t>
            </a:r>
            <a:r>
              <a:rPr lang="cs-CZ" dirty="0" err="1" smtClean="0"/>
              <a:t>consequentionalist</a:t>
            </a:r>
            <a:r>
              <a:rPr lang="cs-CZ" dirty="0" smtClean="0"/>
              <a:t>.</a:t>
            </a:r>
          </a:p>
          <a:p>
            <a:pPr lvl="2">
              <a:buFont typeface="Wingdings" pitchFamily="2" charset="2"/>
              <a:buChar char="n"/>
              <a:defRPr/>
            </a:pPr>
            <a:endParaRPr lang="cs-CZ" b="1" dirty="0" smtClean="0"/>
          </a:p>
          <a:p>
            <a:pPr lvl="1">
              <a:buFont typeface="Wingdings" pitchFamily="2" charset="2"/>
              <a:buChar char="n"/>
              <a:defRPr/>
            </a:pPr>
            <a:endParaRPr lang="cs-CZ" dirty="0" smtClean="0"/>
          </a:p>
          <a:p>
            <a:pPr lvl="1">
              <a:buFont typeface="Wingdings" pitchFamily="2" charset="2"/>
              <a:buChar char="n"/>
              <a:defRPr/>
            </a:pPr>
            <a:endParaRPr lang="cs-CZ" b="1" dirty="0" smtClean="0"/>
          </a:p>
          <a:p>
            <a:pPr lvl="1">
              <a:buFont typeface="Wingdings" pitchFamily="2" charset="2"/>
              <a:buChar char="n"/>
              <a:defRPr/>
            </a:pPr>
            <a:endParaRPr lang="cs-CZ" dirty="0" smtClean="0"/>
          </a:p>
          <a:p>
            <a:pPr lvl="2">
              <a:buFont typeface="Wingdings" pitchFamily="2" charset="2"/>
              <a:buChar char="n"/>
              <a:defRPr/>
            </a:pPr>
            <a:endParaRPr lang="cs-CZ" dirty="0"/>
          </a:p>
          <a:p>
            <a:pPr lvl="2">
              <a:buFont typeface="Wingdings" pitchFamily="2" charset="2"/>
              <a:buChar char="n"/>
              <a:defRPr/>
            </a:pPr>
            <a:endParaRPr lang="cs-CZ" i="1" dirty="0" smtClean="0"/>
          </a:p>
          <a:p>
            <a:pPr lvl="2">
              <a:buFont typeface="Wingdings" pitchFamily="2" charset="2"/>
              <a:buChar char="n"/>
              <a:defRPr/>
            </a:pPr>
            <a:endParaRPr lang="cs-CZ" i="1" dirty="0" smtClean="0"/>
          </a:p>
          <a:p>
            <a:pPr lvl="4">
              <a:buFont typeface="Wingdings" pitchFamily="2" charset="2"/>
              <a:buChar char="n"/>
              <a:defRPr/>
            </a:pPr>
            <a:endParaRPr lang="cs-CZ" sz="2800" dirty="0" smtClean="0"/>
          </a:p>
          <a:p>
            <a:pPr lvl="3">
              <a:buFont typeface="Wingdings" pitchFamily="2" charset="2"/>
              <a:buChar char="n"/>
              <a:defRPr/>
            </a:pPr>
            <a:endParaRPr lang="cs-CZ" sz="3200" dirty="0" smtClean="0"/>
          </a:p>
          <a:p>
            <a:pPr lvl="1">
              <a:buFont typeface="Wingdings" pitchFamily="2" charset="2"/>
              <a:buChar char="n"/>
              <a:defRPr/>
            </a:pPr>
            <a:endParaRPr lang="cs-CZ" sz="3200" dirty="0" smtClean="0"/>
          </a:p>
          <a:p>
            <a:pPr lvl="2">
              <a:buFont typeface="Wingdings" pitchFamily="2" charset="2"/>
              <a:buNone/>
              <a:defRPr/>
            </a:pPr>
            <a:endParaRPr lang="en-US" dirty="0"/>
          </a:p>
        </p:txBody>
      </p:sp>
    </p:spTree>
    <p:extLst>
      <p:ext uri="{BB962C8B-B14F-4D97-AF65-F5344CB8AC3E}">
        <p14:creationId xmlns:p14="http://schemas.microsoft.com/office/powerpoint/2010/main" val="18553643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4925" y="115888"/>
            <a:ext cx="9109075" cy="855662"/>
          </a:xfrm>
        </p:spPr>
        <p:txBody>
          <a:bodyPr>
            <a:normAutofit/>
          </a:bodyPr>
          <a:lstStyle/>
          <a:p>
            <a:pPr algn="ctr">
              <a:defRPr/>
            </a:pPr>
            <a:r>
              <a:rPr lang="cs-CZ" sz="3600" dirty="0" err="1" smtClean="0"/>
              <a:t>Virtue</a:t>
            </a:r>
            <a:r>
              <a:rPr lang="cs-CZ" sz="3600" dirty="0" err="1"/>
              <a:t>s</a:t>
            </a:r>
            <a:endParaRPr lang="en-US" sz="3600" dirty="0"/>
          </a:p>
        </p:txBody>
      </p:sp>
      <p:sp>
        <p:nvSpPr>
          <p:cNvPr id="169987" name="Rectangle 3"/>
          <p:cNvSpPr>
            <a:spLocks noGrp="1" noChangeArrowheads="1"/>
          </p:cNvSpPr>
          <p:nvPr>
            <p:ph type="body" idx="1"/>
          </p:nvPr>
        </p:nvSpPr>
        <p:spPr>
          <a:xfrm>
            <a:off x="468313" y="908050"/>
            <a:ext cx="8229600" cy="5776913"/>
          </a:xfrm>
        </p:spPr>
        <p:txBody>
          <a:bodyPr>
            <a:normAutofit/>
          </a:bodyPr>
          <a:lstStyle/>
          <a:p>
            <a:pPr>
              <a:buFont typeface="Wingdings" pitchFamily="2" charset="2"/>
              <a:buChar char="n"/>
              <a:defRPr/>
            </a:pPr>
            <a:r>
              <a:rPr lang="cs-CZ" dirty="0" smtClean="0"/>
              <a:t>Thomas </a:t>
            </a:r>
            <a:r>
              <a:rPr lang="cs-CZ" dirty="0" err="1" smtClean="0"/>
              <a:t>Aquinas´s</a:t>
            </a:r>
            <a:r>
              <a:rPr lang="cs-CZ" dirty="0" smtClean="0"/>
              <a:t> (1225-1274 CE) </a:t>
            </a:r>
            <a:r>
              <a:rPr lang="cs-CZ" dirty="0" err="1" smtClean="0"/>
              <a:t>Classification</a:t>
            </a:r>
            <a:r>
              <a:rPr lang="cs-CZ" dirty="0" smtClean="0"/>
              <a:t> </a:t>
            </a:r>
            <a:r>
              <a:rPr lang="cs-CZ" dirty="0" err="1" smtClean="0"/>
              <a:t>of</a:t>
            </a:r>
            <a:r>
              <a:rPr lang="cs-CZ" dirty="0" smtClean="0"/>
              <a:t> </a:t>
            </a:r>
            <a:r>
              <a:rPr lang="cs-CZ" dirty="0" err="1" smtClean="0"/>
              <a:t>Virtues</a:t>
            </a:r>
            <a:endParaRPr lang="cs-CZ" dirty="0" smtClean="0"/>
          </a:p>
          <a:p>
            <a:pPr lvl="2">
              <a:buFont typeface="Wingdings" pitchFamily="2" charset="2"/>
              <a:buChar char="n"/>
              <a:defRPr/>
            </a:pPr>
            <a:r>
              <a:rPr lang="cs-CZ" dirty="0" smtClean="0"/>
              <a:t>1st </a:t>
            </a:r>
            <a:r>
              <a:rPr lang="cs-CZ" dirty="0" err="1" smtClean="0"/>
              <a:t>level</a:t>
            </a:r>
            <a:r>
              <a:rPr lang="cs-CZ" dirty="0" smtClean="0"/>
              <a:t>: </a:t>
            </a:r>
            <a:r>
              <a:rPr lang="cs-CZ" dirty="0" err="1" smtClean="0"/>
              <a:t>Virtues</a:t>
            </a:r>
            <a:r>
              <a:rPr lang="cs-CZ" dirty="0" smtClean="0"/>
              <a:t> as </a:t>
            </a:r>
            <a:r>
              <a:rPr lang="cs-CZ" dirty="0" err="1" smtClean="0"/>
              <a:t>created</a:t>
            </a:r>
            <a:r>
              <a:rPr lang="cs-CZ" dirty="0" smtClean="0"/>
              <a:t> habit</a:t>
            </a:r>
          </a:p>
          <a:p>
            <a:pPr lvl="3">
              <a:buFont typeface="Wingdings" pitchFamily="2" charset="2"/>
              <a:buChar char="n"/>
              <a:defRPr/>
            </a:pPr>
            <a:r>
              <a:rPr lang="cs-CZ" dirty="0" err="1" smtClean="0"/>
              <a:t>Reasonability</a:t>
            </a:r>
            <a:r>
              <a:rPr lang="cs-CZ" dirty="0" smtClean="0"/>
              <a:t> (</a:t>
            </a:r>
            <a:r>
              <a:rPr lang="cs-CZ" dirty="0" err="1" smtClean="0"/>
              <a:t>Virtue</a:t>
            </a:r>
            <a:r>
              <a:rPr lang="cs-CZ" dirty="0" smtClean="0"/>
              <a:t> </a:t>
            </a:r>
            <a:r>
              <a:rPr lang="cs-CZ" dirty="0" err="1" smtClean="0"/>
              <a:t>of</a:t>
            </a:r>
            <a:r>
              <a:rPr lang="cs-CZ" dirty="0" smtClean="0"/>
              <a:t> </a:t>
            </a:r>
            <a:r>
              <a:rPr lang="cs-CZ" dirty="0" err="1" smtClean="0"/>
              <a:t>practical</a:t>
            </a:r>
            <a:r>
              <a:rPr lang="cs-CZ" dirty="0" smtClean="0"/>
              <a:t> </a:t>
            </a:r>
            <a:r>
              <a:rPr lang="cs-CZ" dirty="0" err="1" smtClean="0"/>
              <a:t>reason</a:t>
            </a:r>
            <a:r>
              <a:rPr lang="cs-CZ" dirty="0" smtClean="0"/>
              <a:t>)</a:t>
            </a:r>
          </a:p>
          <a:p>
            <a:pPr lvl="3">
              <a:buFont typeface="Wingdings" pitchFamily="2" charset="2"/>
              <a:buChar char="n"/>
              <a:defRPr/>
            </a:pPr>
            <a:r>
              <a:rPr lang="cs-CZ" dirty="0" smtClean="0"/>
              <a:t>Justice (</a:t>
            </a:r>
            <a:r>
              <a:rPr lang="cs-CZ" dirty="0" err="1" smtClean="0"/>
              <a:t>Virtue</a:t>
            </a:r>
            <a:r>
              <a:rPr lang="cs-CZ" dirty="0" smtClean="0"/>
              <a:t> </a:t>
            </a:r>
            <a:r>
              <a:rPr lang="cs-CZ" dirty="0" err="1" smtClean="0"/>
              <a:t>of</a:t>
            </a:r>
            <a:r>
              <a:rPr lang="cs-CZ" dirty="0" smtClean="0"/>
              <a:t> </a:t>
            </a:r>
            <a:r>
              <a:rPr lang="cs-CZ" dirty="0" err="1" smtClean="0"/>
              <a:t>will</a:t>
            </a:r>
            <a:r>
              <a:rPr lang="cs-CZ" dirty="0" smtClean="0"/>
              <a:t>, </a:t>
            </a:r>
            <a:r>
              <a:rPr lang="cs-CZ" dirty="0" err="1" smtClean="0"/>
              <a:t>concerned</a:t>
            </a:r>
            <a:r>
              <a:rPr lang="cs-CZ" dirty="0" smtClean="0"/>
              <a:t> </a:t>
            </a:r>
            <a:r>
              <a:rPr lang="cs-CZ" dirty="0" err="1" smtClean="0"/>
              <a:t>with</a:t>
            </a:r>
            <a:r>
              <a:rPr lang="cs-CZ" dirty="0" smtClean="0"/>
              <a:t> </a:t>
            </a:r>
            <a:r>
              <a:rPr lang="cs-CZ" dirty="0" err="1" smtClean="0"/>
              <a:t>the</a:t>
            </a:r>
            <a:r>
              <a:rPr lang="cs-CZ" dirty="0" smtClean="0"/>
              <a:t> </a:t>
            </a:r>
            <a:r>
              <a:rPr lang="cs-CZ" dirty="0" err="1" smtClean="0"/>
              <a:t>relation</a:t>
            </a:r>
            <a:r>
              <a:rPr lang="cs-CZ" dirty="0" smtClean="0"/>
              <a:t> to </a:t>
            </a:r>
            <a:r>
              <a:rPr lang="cs-CZ" dirty="0" err="1" smtClean="0"/>
              <a:t>other</a:t>
            </a:r>
            <a:r>
              <a:rPr lang="cs-CZ" dirty="0" smtClean="0"/>
              <a:t> </a:t>
            </a:r>
            <a:r>
              <a:rPr lang="cs-CZ" dirty="0" err="1" smtClean="0"/>
              <a:t>people</a:t>
            </a:r>
            <a:r>
              <a:rPr lang="cs-CZ" dirty="0" smtClean="0"/>
              <a:t>)</a:t>
            </a:r>
          </a:p>
          <a:p>
            <a:pPr lvl="3">
              <a:buFont typeface="Wingdings" pitchFamily="2" charset="2"/>
              <a:buChar char="n"/>
              <a:defRPr/>
            </a:pPr>
            <a:r>
              <a:rPr lang="cs-CZ" dirty="0" err="1" smtClean="0"/>
              <a:t>Bravery</a:t>
            </a:r>
            <a:endParaRPr lang="cs-CZ" dirty="0" smtClean="0"/>
          </a:p>
          <a:p>
            <a:pPr lvl="3">
              <a:buFont typeface="Wingdings" pitchFamily="2" charset="2"/>
              <a:buChar char="n"/>
              <a:defRPr/>
            </a:pPr>
            <a:r>
              <a:rPr lang="cs-CZ" dirty="0" err="1" smtClean="0"/>
              <a:t>Temperance</a:t>
            </a:r>
            <a:r>
              <a:rPr lang="cs-CZ" dirty="0" smtClean="0"/>
              <a:t> (</a:t>
            </a:r>
            <a:r>
              <a:rPr lang="cs-CZ" dirty="0" err="1" smtClean="0"/>
              <a:t>Restraint</a:t>
            </a:r>
            <a:r>
              <a:rPr lang="cs-CZ" dirty="0" smtClean="0"/>
              <a:t>)</a:t>
            </a:r>
          </a:p>
          <a:p>
            <a:pPr lvl="2">
              <a:buFont typeface="Wingdings" pitchFamily="2" charset="2"/>
              <a:buChar char="n"/>
              <a:defRPr/>
            </a:pPr>
            <a:r>
              <a:rPr lang="cs-CZ" dirty="0" smtClean="0"/>
              <a:t>2nd </a:t>
            </a:r>
            <a:r>
              <a:rPr lang="cs-CZ" dirty="0" err="1" smtClean="0"/>
              <a:t>level</a:t>
            </a:r>
            <a:r>
              <a:rPr lang="cs-CZ" dirty="0" smtClean="0"/>
              <a:t>: </a:t>
            </a:r>
            <a:r>
              <a:rPr lang="cs-CZ" dirty="0" err="1" smtClean="0"/>
              <a:t>Theological</a:t>
            </a:r>
            <a:r>
              <a:rPr lang="cs-CZ" dirty="0" smtClean="0"/>
              <a:t> </a:t>
            </a:r>
            <a:r>
              <a:rPr lang="cs-CZ" dirty="0" err="1" smtClean="0"/>
              <a:t>Virtues</a:t>
            </a:r>
            <a:r>
              <a:rPr lang="cs-CZ" dirty="0" smtClean="0"/>
              <a:t> (</a:t>
            </a:r>
            <a:r>
              <a:rPr lang="cs-CZ" dirty="0" err="1" smtClean="0"/>
              <a:t>given</a:t>
            </a:r>
            <a:r>
              <a:rPr lang="cs-CZ" dirty="0" smtClean="0"/>
              <a:t> by </a:t>
            </a:r>
            <a:r>
              <a:rPr lang="cs-CZ" dirty="0" err="1" smtClean="0"/>
              <a:t>mercy</a:t>
            </a:r>
            <a:r>
              <a:rPr lang="cs-CZ" dirty="0" smtClean="0"/>
              <a:t> </a:t>
            </a:r>
            <a:r>
              <a:rPr lang="cs-CZ" dirty="0" err="1" smtClean="0"/>
              <a:t>of</a:t>
            </a:r>
            <a:r>
              <a:rPr lang="cs-CZ" dirty="0" smtClean="0"/>
              <a:t> </a:t>
            </a:r>
            <a:r>
              <a:rPr lang="cs-CZ" dirty="0" err="1" smtClean="0"/>
              <a:t>God</a:t>
            </a:r>
            <a:r>
              <a:rPr lang="cs-CZ" dirty="0" smtClean="0"/>
              <a:t>)</a:t>
            </a:r>
          </a:p>
          <a:p>
            <a:pPr lvl="3">
              <a:buFont typeface="Wingdings" pitchFamily="2" charset="2"/>
              <a:buChar char="n"/>
              <a:defRPr/>
            </a:pPr>
            <a:r>
              <a:rPr lang="cs-CZ" dirty="0" err="1" smtClean="0"/>
              <a:t>Faith</a:t>
            </a:r>
            <a:r>
              <a:rPr lang="cs-CZ" dirty="0" smtClean="0"/>
              <a:t> (</a:t>
            </a:r>
            <a:r>
              <a:rPr lang="cs-CZ" dirty="0" err="1"/>
              <a:t>e</a:t>
            </a:r>
            <a:r>
              <a:rPr lang="cs-CZ" dirty="0" err="1" smtClean="0"/>
              <a:t>nhances</a:t>
            </a:r>
            <a:r>
              <a:rPr lang="cs-CZ" dirty="0" smtClean="0"/>
              <a:t> </a:t>
            </a:r>
            <a:r>
              <a:rPr lang="cs-CZ" dirty="0" err="1" smtClean="0"/>
              <a:t>reason</a:t>
            </a:r>
            <a:r>
              <a:rPr lang="cs-CZ" dirty="0" smtClean="0"/>
              <a:t>)</a:t>
            </a:r>
          </a:p>
          <a:p>
            <a:pPr lvl="3">
              <a:buFont typeface="Wingdings" pitchFamily="2" charset="2"/>
              <a:buChar char="n"/>
              <a:defRPr/>
            </a:pPr>
            <a:r>
              <a:rPr lang="cs-CZ" dirty="0" smtClean="0"/>
              <a:t>Hope (</a:t>
            </a:r>
            <a:r>
              <a:rPr lang="cs-CZ" dirty="0" err="1" smtClean="0"/>
              <a:t>enhances</a:t>
            </a:r>
            <a:r>
              <a:rPr lang="cs-CZ" dirty="0" smtClean="0"/>
              <a:t> </a:t>
            </a:r>
            <a:r>
              <a:rPr lang="cs-CZ" dirty="0" err="1" smtClean="0"/>
              <a:t>will</a:t>
            </a:r>
            <a:r>
              <a:rPr lang="cs-CZ" dirty="0" smtClean="0"/>
              <a:t> and </a:t>
            </a:r>
            <a:r>
              <a:rPr lang="cs-CZ" dirty="0" err="1" smtClean="0"/>
              <a:t>spirit</a:t>
            </a:r>
            <a:r>
              <a:rPr lang="cs-CZ" dirty="0" smtClean="0"/>
              <a:t>)</a:t>
            </a:r>
          </a:p>
          <a:p>
            <a:pPr lvl="3">
              <a:buFont typeface="Wingdings" pitchFamily="2" charset="2"/>
              <a:buChar char="n"/>
              <a:defRPr/>
            </a:pPr>
            <a:r>
              <a:rPr lang="cs-CZ" dirty="0" smtClean="0"/>
              <a:t>Love (</a:t>
            </a:r>
            <a:r>
              <a:rPr lang="cs-CZ" dirty="0" err="1" smtClean="0"/>
              <a:t>enhances</a:t>
            </a:r>
            <a:r>
              <a:rPr lang="cs-CZ" dirty="0" smtClean="0"/>
              <a:t> </a:t>
            </a:r>
            <a:r>
              <a:rPr lang="cs-CZ" dirty="0" err="1" smtClean="0"/>
              <a:t>will</a:t>
            </a:r>
            <a:r>
              <a:rPr lang="cs-CZ" dirty="0" smtClean="0"/>
              <a:t> and </a:t>
            </a:r>
            <a:r>
              <a:rPr lang="cs-CZ" dirty="0" err="1" smtClean="0"/>
              <a:t>appetite</a:t>
            </a:r>
            <a:r>
              <a:rPr lang="cs-CZ" dirty="0" smtClean="0"/>
              <a:t>)</a:t>
            </a:r>
          </a:p>
          <a:p>
            <a:pPr lvl="2">
              <a:buFont typeface="Wingdings" pitchFamily="2" charset="2"/>
              <a:buChar char="n"/>
              <a:defRPr/>
            </a:pPr>
            <a:r>
              <a:rPr lang="cs-CZ" dirty="0" err="1" smtClean="0"/>
              <a:t>Contrast</a:t>
            </a:r>
            <a:r>
              <a:rPr lang="cs-CZ" dirty="0" smtClean="0"/>
              <a:t> </a:t>
            </a:r>
            <a:r>
              <a:rPr lang="cs-CZ" dirty="0" err="1" smtClean="0"/>
              <a:t>with</a:t>
            </a:r>
            <a:r>
              <a:rPr lang="cs-CZ" dirty="0" smtClean="0"/>
              <a:t> </a:t>
            </a:r>
            <a:r>
              <a:rPr lang="cs-CZ" dirty="0" err="1" smtClean="0"/>
              <a:t>Aristotle</a:t>
            </a:r>
            <a:r>
              <a:rPr lang="cs-CZ" dirty="0" smtClean="0"/>
              <a:t>: </a:t>
            </a:r>
            <a:r>
              <a:rPr lang="cs-CZ" dirty="0" err="1" smtClean="0"/>
              <a:t>Norms</a:t>
            </a:r>
            <a:r>
              <a:rPr lang="cs-CZ" dirty="0" smtClean="0"/>
              <a:t> are </a:t>
            </a:r>
            <a:r>
              <a:rPr lang="cs-CZ" dirty="0" err="1" smtClean="0"/>
              <a:t>based</a:t>
            </a:r>
            <a:r>
              <a:rPr lang="cs-CZ" dirty="0" smtClean="0"/>
              <a:t> on natural </a:t>
            </a:r>
            <a:r>
              <a:rPr lang="cs-CZ" dirty="0" err="1" smtClean="0"/>
              <a:t>law</a:t>
            </a:r>
            <a:r>
              <a:rPr lang="cs-CZ" dirty="0"/>
              <a:t>, In </a:t>
            </a:r>
            <a:r>
              <a:rPr lang="cs-CZ" dirty="0" err="1"/>
              <a:t>other</a:t>
            </a:r>
            <a:r>
              <a:rPr lang="cs-CZ" dirty="0"/>
              <a:t> </a:t>
            </a:r>
            <a:r>
              <a:rPr lang="cs-CZ" dirty="0" err="1"/>
              <a:t>words</a:t>
            </a:r>
            <a:r>
              <a:rPr lang="cs-CZ" dirty="0"/>
              <a:t>: </a:t>
            </a:r>
            <a:r>
              <a:rPr lang="cs-CZ" dirty="0" err="1"/>
              <a:t>What</a:t>
            </a:r>
            <a:r>
              <a:rPr lang="cs-CZ" dirty="0"/>
              <a:t> </a:t>
            </a:r>
            <a:r>
              <a:rPr lang="cs-CZ" dirty="0" err="1"/>
              <a:t>is</a:t>
            </a:r>
            <a:r>
              <a:rPr lang="cs-CZ" dirty="0"/>
              <a:t> </a:t>
            </a:r>
            <a:r>
              <a:rPr lang="cs-CZ" dirty="0" err="1"/>
              <a:t>ethical</a:t>
            </a:r>
            <a:r>
              <a:rPr lang="cs-CZ" dirty="0"/>
              <a:t> </a:t>
            </a:r>
            <a:r>
              <a:rPr lang="cs-CZ" dirty="0" err="1"/>
              <a:t>is</a:t>
            </a:r>
            <a:r>
              <a:rPr lang="cs-CZ" dirty="0"/>
              <a:t> </a:t>
            </a:r>
            <a:r>
              <a:rPr lang="cs-CZ" b="1" dirty="0" smtClean="0"/>
              <a:t>not </a:t>
            </a:r>
            <a:r>
              <a:rPr lang="cs-CZ" b="1" dirty="0" err="1" smtClean="0"/>
              <a:t>necessarily</a:t>
            </a:r>
            <a:r>
              <a:rPr lang="cs-CZ" b="1" dirty="0" smtClean="0"/>
              <a:t> </a:t>
            </a:r>
            <a:r>
              <a:rPr lang="cs-CZ" dirty="0" err="1" smtClean="0"/>
              <a:t>present</a:t>
            </a:r>
            <a:r>
              <a:rPr lang="cs-CZ" dirty="0" smtClean="0"/>
              <a:t> </a:t>
            </a:r>
            <a:r>
              <a:rPr lang="cs-CZ" dirty="0"/>
              <a:t>in </a:t>
            </a:r>
            <a:r>
              <a:rPr lang="cs-CZ" dirty="0" err="1"/>
              <a:t>the</a:t>
            </a:r>
            <a:r>
              <a:rPr lang="cs-CZ" dirty="0"/>
              <a:t> </a:t>
            </a:r>
            <a:r>
              <a:rPr lang="cs-CZ" dirty="0" err="1"/>
              <a:t>social</a:t>
            </a:r>
            <a:r>
              <a:rPr lang="cs-CZ" dirty="0"/>
              <a:t> </a:t>
            </a:r>
            <a:r>
              <a:rPr lang="cs-CZ" dirty="0" err="1" smtClean="0"/>
              <a:t>life</a:t>
            </a:r>
            <a:r>
              <a:rPr lang="cs-CZ" dirty="0"/>
              <a:t>.</a:t>
            </a:r>
          </a:p>
          <a:p>
            <a:pPr lvl="2">
              <a:buFont typeface="Wingdings" pitchFamily="2" charset="2"/>
              <a:buChar char="n"/>
              <a:defRPr/>
            </a:pPr>
            <a:endParaRPr lang="cs-CZ" dirty="0" smtClean="0"/>
          </a:p>
          <a:p>
            <a:pPr lvl="1">
              <a:buFont typeface="Wingdings" pitchFamily="2" charset="2"/>
              <a:buChar char="n"/>
              <a:defRPr/>
            </a:pPr>
            <a:endParaRPr lang="cs-CZ" dirty="0" smtClean="0"/>
          </a:p>
          <a:p>
            <a:pPr lvl="1">
              <a:buFont typeface="Wingdings" pitchFamily="2" charset="2"/>
              <a:buChar char="n"/>
              <a:defRPr/>
            </a:pPr>
            <a:endParaRPr lang="cs-CZ" b="1" dirty="0" smtClean="0"/>
          </a:p>
          <a:p>
            <a:pPr lvl="1">
              <a:buFont typeface="Wingdings" pitchFamily="2" charset="2"/>
              <a:buChar char="n"/>
              <a:defRPr/>
            </a:pPr>
            <a:endParaRPr lang="cs-CZ" dirty="0" smtClean="0"/>
          </a:p>
          <a:p>
            <a:pPr lvl="2">
              <a:buFont typeface="Wingdings" pitchFamily="2" charset="2"/>
              <a:buChar char="n"/>
              <a:defRPr/>
            </a:pPr>
            <a:endParaRPr lang="cs-CZ" dirty="0"/>
          </a:p>
          <a:p>
            <a:pPr lvl="2">
              <a:buFont typeface="Wingdings" pitchFamily="2" charset="2"/>
              <a:buChar char="n"/>
              <a:defRPr/>
            </a:pPr>
            <a:endParaRPr lang="cs-CZ" i="1" dirty="0" smtClean="0"/>
          </a:p>
          <a:p>
            <a:pPr lvl="2">
              <a:buFont typeface="Wingdings" pitchFamily="2" charset="2"/>
              <a:buChar char="n"/>
              <a:defRPr/>
            </a:pPr>
            <a:endParaRPr lang="cs-CZ" i="1" dirty="0" smtClean="0"/>
          </a:p>
          <a:p>
            <a:pPr lvl="4">
              <a:buFont typeface="Wingdings" pitchFamily="2" charset="2"/>
              <a:buChar char="n"/>
              <a:defRPr/>
            </a:pPr>
            <a:endParaRPr lang="cs-CZ" sz="2800" dirty="0" smtClean="0"/>
          </a:p>
          <a:p>
            <a:pPr lvl="3">
              <a:buFont typeface="Wingdings" pitchFamily="2" charset="2"/>
              <a:buChar char="n"/>
              <a:defRPr/>
            </a:pPr>
            <a:endParaRPr lang="cs-CZ" sz="3200" dirty="0" smtClean="0"/>
          </a:p>
          <a:p>
            <a:pPr lvl="1">
              <a:buFont typeface="Wingdings" pitchFamily="2" charset="2"/>
              <a:buChar char="n"/>
              <a:defRPr/>
            </a:pPr>
            <a:endParaRPr lang="cs-CZ" sz="3200" dirty="0" smtClean="0"/>
          </a:p>
          <a:p>
            <a:pPr lvl="2">
              <a:buFont typeface="Wingdings" pitchFamily="2" charset="2"/>
              <a:buNone/>
              <a:defRPr/>
            </a:pPr>
            <a:endParaRPr lang="en-US" dirty="0"/>
          </a:p>
        </p:txBody>
      </p:sp>
    </p:spTree>
    <p:extLst>
      <p:ext uri="{BB962C8B-B14F-4D97-AF65-F5344CB8AC3E}">
        <p14:creationId xmlns:p14="http://schemas.microsoft.com/office/powerpoint/2010/main" val="19096630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4925" y="115888"/>
            <a:ext cx="9109075" cy="855662"/>
          </a:xfrm>
        </p:spPr>
        <p:txBody>
          <a:bodyPr>
            <a:normAutofit/>
          </a:bodyPr>
          <a:lstStyle/>
          <a:p>
            <a:pPr algn="ctr">
              <a:defRPr/>
            </a:pPr>
            <a:r>
              <a:rPr lang="cs-CZ" sz="3600" dirty="0" err="1" smtClean="0"/>
              <a:t>Virtue</a:t>
            </a:r>
            <a:r>
              <a:rPr lang="cs-CZ" sz="3600" dirty="0" err="1"/>
              <a:t>s</a:t>
            </a:r>
            <a:endParaRPr lang="en-US" sz="3600" dirty="0"/>
          </a:p>
        </p:txBody>
      </p:sp>
      <p:sp>
        <p:nvSpPr>
          <p:cNvPr id="169987" name="Rectangle 3"/>
          <p:cNvSpPr>
            <a:spLocks noGrp="1" noChangeArrowheads="1"/>
          </p:cNvSpPr>
          <p:nvPr>
            <p:ph type="body" idx="1"/>
          </p:nvPr>
        </p:nvSpPr>
        <p:spPr>
          <a:xfrm>
            <a:off x="468313" y="908050"/>
            <a:ext cx="8229600" cy="5776913"/>
          </a:xfrm>
        </p:spPr>
        <p:txBody>
          <a:bodyPr>
            <a:normAutofit/>
          </a:bodyPr>
          <a:lstStyle/>
          <a:p>
            <a:pPr>
              <a:buFont typeface="Wingdings" pitchFamily="2" charset="2"/>
              <a:buChar char="n"/>
              <a:defRPr/>
            </a:pPr>
            <a:r>
              <a:rPr lang="cs-CZ" dirty="0" err="1" smtClean="0"/>
              <a:t>Reasonability</a:t>
            </a:r>
            <a:r>
              <a:rPr lang="cs-CZ" dirty="0" smtClean="0"/>
              <a:t> as </a:t>
            </a:r>
            <a:r>
              <a:rPr lang="cs-CZ" dirty="0" err="1" smtClean="0"/>
              <a:t>the</a:t>
            </a:r>
            <a:r>
              <a:rPr lang="cs-CZ" dirty="0" smtClean="0"/>
              <a:t> basic </a:t>
            </a:r>
            <a:r>
              <a:rPr lang="cs-CZ" dirty="0" err="1" smtClean="0"/>
              <a:t>virtue</a:t>
            </a:r>
            <a:endParaRPr lang="cs-CZ" dirty="0" smtClean="0"/>
          </a:p>
          <a:p>
            <a:pPr lvl="1">
              <a:buFont typeface="Wingdings" pitchFamily="2" charset="2"/>
              <a:buChar char="n"/>
              <a:defRPr/>
            </a:pPr>
            <a:r>
              <a:rPr lang="cs-CZ" dirty="0" err="1" smtClean="0"/>
              <a:t>Theoretical</a:t>
            </a:r>
            <a:r>
              <a:rPr lang="cs-CZ" dirty="0" smtClean="0"/>
              <a:t> </a:t>
            </a:r>
            <a:r>
              <a:rPr lang="cs-CZ" dirty="0" err="1" smtClean="0"/>
              <a:t>reason</a:t>
            </a:r>
            <a:r>
              <a:rPr lang="cs-CZ" dirty="0" smtClean="0"/>
              <a:t> </a:t>
            </a:r>
            <a:r>
              <a:rPr lang="cs-CZ" dirty="0" err="1" smtClean="0"/>
              <a:t>subsumes</a:t>
            </a:r>
            <a:r>
              <a:rPr lang="cs-CZ" dirty="0" smtClean="0"/>
              <a:t> </a:t>
            </a:r>
            <a:r>
              <a:rPr lang="cs-CZ" dirty="0" err="1" smtClean="0"/>
              <a:t>specific</a:t>
            </a:r>
            <a:r>
              <a:rPr lang="cs-CZ" dirty="0" smtClean="0"/>
              <a:t> </a:t>
            </a:r>
            <a:r>
              <a:rPr lang="cs-CZ" dirty="0" err="1" smtClean="0"/>
              <a:t>cases</a:t>
            </a:r>
            <a:r>
              <a:rPr lang="cs-CZ" dirty="0" smtClean="0"/>
              <a:t> </a:t>
            </a:r>
            <a:r>
              <a:rPr lang="cs-CZ" dirty="0" err="1" smtClean="0"/>
              <a:t>under</a:t>
            </a:r>
            <a:r>
              <a:rPr lang="cs-CZ" dirty="0" smtClean="0"/>
              <a:t> </a:t>
            </a:r>
            <a:r>
              <a:rPr lang="cs-CZ" dirty="0" err="1" smtClean="0"/>
              <a:t>general</a:t>
            </a:r>
            <a:r>
              <a:rPr lang="cs-CZ" dirty="0" smtClean="0"/>
              <a:t> </a:t>
            </a:r>
            <a:r>
              <a:rPr lang="cs-CZ" dirty="0" err="1" smtClean="0"/>
              <a:t>laws</a:t>
            </a:r>
            <a:endParaRPr lang="cs-CZ" dirty="0" smtClean="0"/>
          </a:p>
          <a:p>
            <a:pPr lvl="1">
              <a:buFont typeface="Wingdings" pitchFamily="2" charset="2"/>
              <a:buChar char="n"/>
              <a:defRPr/>
            </a:pPr>
            <a:r>
              <a:rPr lang="cs-CZ" dirty="0" err="1" smtClean="0"/>
              <a:t>For</a:t>
            </a:r>
            <a:r>
              <a:rPr lang="cs-CZ" dirty="0" smtClean="0"/>
              <a:t> </a:t>
            </a:r>
            <a:r>
              <a:rPr lang="cs-CZ" dirty="0" err="1" smtClean="0"/>
              <a:t>practical</a:t>
            </a:r>
            <a:r>
              <a:rPr lang="cs-CZ" dirty="0" smtClean="0"/>
              <a:t> </a:t>
            </a:r>
            <a:r>
              <a:rPr lang="cs-CZ" dirty="0" err="1" smtClean="0"/>
              <a:t>reason</a:t>
            </a:r>
            <a:r>
              <a:rPr lang="cs-CZ" dirty="0" smtClean="0"/>
              <a:t>, </a:t>
            </a:r>
            <a:r>
              <a:rPr lang="cs-CZ" dirty="0" err="1" smtClean="0"/>
              <a:t>this</a:t>
            </a:r>
            <a:r>
              <a:rPr lang="cs-CZ" dirty="0" smtClean="0"/>
              <a:t> </a:t>
            </a:r>
            <a:r>
              <a:rPr lang="cs-CZ" dirty="0" err="1" smtClean="0"/>
              <a:t>is</a:t>
            </a:r>
            <a:r>
              <a:rPr lang="cs-CZ" dirty="0" smtClean="0"/>
              <a:t> not </a:t>
            </a:r>
            <a:r>
              <a:rPr lang="cs-CZ" dirty="0" err="1" smtClean="0"/>
              <a:t>sufficient</a:t>
            </a:r>
            <a:r>
              <a:rPr lang="cs-CZ" dirty="0" smtClean="0"/>
              <a:t>. </a:t>
            </a:r>
            <a:r>
              <a:rPr lang="cs-CZ" dirty="0" err="1" smtClean="0"/>
              <a:t>Specific</a:t>
            </a:r>
            <a:r>
              <a:rPr lang="cs-CZ" dirty="0" smtClean="0"/>
              <a:t> </a:t>
            </a:r>
            <a:r>
              <a:rPr lang="cs-CZ" dirty="0" err="1" smtClean="0"/>
              <a:t>cases</a:t>
            </a:r>
            <a:r>
              <a:rPr lang="cs-CZ" dirty="0" smtClean="0"/>
              <a:t> are </a:t>
            </a:r>
            <a:r>
              <a:rPr lang="cs-CZ" dirty="0" err="1" smtClean="0"/>
              <a:t>always</a:t>
            </a:r>
            <a:r>
              <a:rPr lang="cs-CZ" dirty="0" smtClean="0"/>
              <a:t> „</a:t>
            </a:r>
            <a:r>
              <a:rPr lang="cs-CZ" dirty="0" err="1" smtClean="0"/>
              <a:t>specific</a:t>
            </a:r>
            <a:r>
              <a:rPr lang="cs-CZ" dirty="0" smtClean="0"/>
              <a:t>“. </a:t>
            </a:r>
            <a:r>
              <a:rPr lang="cs-CZ" dirty="0" err="1" smtClean="0"/>
              <a:t>Relevant</a:t>
            </a:r>
            <a:r>
              <a:rPr lang="cs-CZ" dirty="0" smtClean="0"/>
              <a:t> </a:t>
            </a:r>
            <a:r>
              <a:rPr lang="cs-CZ" dirty="0" err="1" smtClean="0"/>
              <a:t>practice</a:t>
            </a:r>
            <a:r>
              <a:rPr lang="cs-CZ" dirty="0" smtClean="0"/>
              <a:t> </a:t>
            </a:r>
            <a:r>
              <a:rPr lang="cs-CZ" dirty="0" err="1" smtClean="0"/>
              <a:t>lives</a:t>
            </a:r>
            <a:r>
              <a:rPr lang="cs-CZ" dirty="0" smtClean="0"/>
              <a:t> in </a:t>
            </a:r>
            <a:r>
              <a:rPr lang="cs-CZ" dirty="0" err="1" smtClean="0"/>
              <a:t>living</a:t>
            </a:r>
            <a:r>
              <a:rPr lang="cs-CZ" dirty="0" smtClean="0"/>
              <a:t> </a:t>
            </a:r>
            <a:r>
              <a:rPr lang="cs-CZ" dirty="0" err="1" smtClean="0"/>
              <a:t>social</a:t>
            </a:r>
            <a:r>
              <a:rPr lang="cs-CZ" dirty="0" smtClean="0"/>
              <a:t> </a:t>
            </a:r>
            <a:r>
              <a:rPr lang="cs-CZ" dirty="0" err="1" smtClean="0"/>
              <a:t>contexts</a:t>
            </a:r>
            <a:r>
              <a:rPr lang="cs-CZ" dirty="0" smtClean="0"/>
              <a:t> and </a:t>
            </a:r>
            <a:r>
              <a:rPr lang="cs-CZ" dirty="0" err="1" smtClean="0"/>
              <a:t>must</a:t>
            </a:r>
            <a:r>
              <a:rPr lang="cs-CZ" dirty="0" smtClean="0"/>
              <a:t> </a:t>
            </a:r>
            <a:r>
              <a:rPr lang="cs-CZ" dirty="0" err="1" smtClean="0"/>
              <a:t>be</a:t>
            </a:r>
            <a:r>
              <a:rPr lang="cs-CZ" dirty="0" smtClean="0"/>
              <a:t> </a:t>
            </a:r>
            <a:r>
              <a:rPr lang="cs-CZ" dirty="0" err="1" smtClean="0"/>
              <a:t>learned</a:t>
            </a:r>
            <a:r>
              <a:rPr lang="cs-CZ" dirty="0" smtClean="0"/>
              <a:t> and </a:t>
            </a:r>
            <a:r>
              <a:rPr lang="cs-CZ" dirty="0" err="1" smtClean="0"/>
              <a:t>excercised</a:t>
            </a:r>
            <a:r>
              <a:rPr lang="cs-CZ" dirty="0" smtClean="0"/>
              <a:t>.</a:t>
            </a:r>
          </a:p>
          <a:p>
            <a:pPr lvl="1">
              <a:buFont typeface="Wingdings" pitchFamily="2" charset="2"/>
              <a:buChar char="n"/>
              <a:defRPr/>
            </a:pPr>
            <a:r>
              <a:rPr lang="cs-CZ" dirty="0" err="1" smtClean="0"/>
              <a:t>Reasonability</a:t>
            </a:r>
            <a:r>
              <a:rPr lang="cs-CZ" dirty="0" smtClean="0"/>
              <a:t> </a:t>
            </a:r>
            <a:r>
              <a:rPr lang="cs-CZ" dirty="0" err="1" smtClean="0"/>
              <a:t>synthesises</a:t>
            </a:r>
            <a:r>
              <a:rPr lang="cs-CZ" dirty="0" smtClean="0"/>
              <a:t> </a:t>
            </a:r>
            <a:r>
              <a:rPr lang="cs-CZ" dirty="0" err="1" smtClean="0"/>
              <a:t>general</a:t>
            </a:r>
            <a:r>
              <a:rPr lang="cs-CZ" dirty="0" smtClean="0"/>
              <a:t> </a:t>
            </a:r>
            <a:r>
              <a:rPr lang="cs-CZ" dirty="0" err="1" smtClean="0"/>
              <a:t>norms</a:t>
            </a:r>
            <a:r>
              <a:rPr lang="cs-CZ" dirty="0" smtClean="0"/>
              <a:t> and </a:t>
            </a:r>
            <a:r>
              <a:rPr lang="cs-CZ" dirty="0" err="1" smtClean="0"/>
              <a:t>specific</a:t>
            </a:r>
            <a:r>
              <a:rPr lang="cs-CZ" dirty="0" smtClean="0"/>
              <a:t> </a:t>
            </a:r>
            <a:r>
              <a:rPr lang="cs-CZ" dirty="0" err="1" smtClean="0"/>
              <a:t>situation</a:t>
            </a:r>
            <a:r>
              <a:rPr lang="cs-CZ" dirty="0" smtClean="0"/>
              <a:t>. </a:t>
            </a:r>
            <a:r>
              <a:rPr lang="cs-CZ" dirty="0" err="1" smtClean="0"/>
              <a:t>What</a:t>
            </a:r>
            <a:r>
              <a:rPr lang="cs-CZ" dirty="0" smtClean="0"/>
              <a:t> </a:t>
            </a:r>
            <a:r>
              <a:rPr lang="cs-CZ" dirty="0" err="1" smtClean="0"/>
              <a:t>is</a:t>
            </a:r>
            <a:r>
              <a:rPr lang="cs-CZ" dirty="0" smtClean="0"/>
              <a:t> </a:t>
            </a:r>
            <a:r>
              <a:rPr lang="cs-CZ" dirty="0" err="1" smtClean="0"/>
              <a:t>good</a:t>
            </a:r>
            <a:r>
              <a:rPr lang="cs-CZ" dirty="0" smtClean="0"/>
              <a:t> </a:t>
            </a:r>
            <a:r>
              <a:rPr lang="cs-CZ" dirty="0" err="1" smtClean="0"/>
              <a:t>depends</a:t>
            </a:r>
            <a:r>
              <a:rPr lang="cs-CZ" dirty="0" smtClean="0"/>
              <a:t> on </a:t>
            </a:r>
            <a:r>
              <a:rPr lang="cs-CZ" dirty="0" err="1" smtClean="0"/>
              <a:t>situation</a:t>
            </a:r>
            <a:endParaRPr lang="cs-CZ" dirty="0" smtClean="0"/>
          </a:p>
          <a:p>
            <a:pPr lvl="1">
              <a:buFont typeface="Wingdings" pitchFamily="2" charset="2"/>
              <a:buChar char="n"/>
              <a:defRPr/>
            </a:pPr>
            <a:endParaRPr lang="cs-CZ" dirty="0" smtClean="0"/>
          </a:p>
          <a:p>
            <a:pPr lvl="1">
              <a:buFont typeface="Wingdings" pitchFamily="2" charset="2"/>
              <a:buChar char="n"/>
              <a:defRPr/>
            </a:pPr>
            <a:endParaRPr lang="cs-CZ" b="1" dirty="0" smtClean="0"/>
          </a:p>
          <a:p>
            <a:pPr lvl="1">
              <a:buFont typeface="Wingdings" pitchFamily="2" charset="2"/>
              <a:buChar char="n"/>
              <a:defRPr/>
            </a:pPr>
            <a:endParaRPr lang="cs-CZ" dirty="0" smtClean="0"/>
          </a:p>
          <a:p>
            <a:pPr lvl="2">
              <a:buFont typeface="Wingdings" pitchFamily="2" charset="2"/>
              <a:buChar char="n"/>
              <a:defRPr/>
            </a:pPr>
            <a:endParaRPr lang="cs-CZ" dirty="0"/>
          </a:p>
          <a:p>
            <a:pPr lvl="2">
              <a:buFont typeface="Wingdings" pitchFamily="2" charset="2"/>
              <a:buChar char="n"/>
              <a:defRPr/>
            </a:pPr>
            <a:endParaRPr lang="cs-CZ" i="1" dirty="0" smtClean="0"/>
          </a:p>
          <a:p>
            <a:pPr lvl="2">
              <a:buFont typeface="Wingdings" pitchFamily="2" charset="2"/>
              <a:buChar char="n"/>
              <a:defRPr/>
            </a:pPr>
            <a:endParaRPr lang="cs-CZ" i="1" dirty="0" smtClean="0"/>
          </a:p>
          <a:p>
            <a:pPr lvl="4">
              <a:buFont typeface="Wingdings" pitchFamily="2" charset="2"/>
              <a:buChar char="n"/>
              <a:defRPr/>
            </a:pPr>
            <a:endParaRPr lang="cs-CZ" sz="2800" dirty="0" smtClean="0"/>
          </a:p>
          <a:p>
            <a:pPr lvl="3">
              <a:buFont typeface="Wingdings" pitchFamily="2" charset="2"/>
              <a:buChar char="n"/>
              <a:defRPr/>
            </a:pPr>
            <a:endParaRPr lang="cs-CZ" sz="3200" dirty="0" smtClean="0"/>
          </a:p>
          <a:p>
            <a:pPr lvl="1">
              <a:buFont typeface="Wingdings" pitchFamily="2" charset="2"/>
              <a:buChar char="n"/>
              <a:defRPr/>
            </a:pPr>
            <a:endParaRPr lang="cs-CZ" sz="3200" dirty="0" smtClean="0"/>
          </a:p>
          <a:p>
            <a:pPr lvl="2">
              <a:buFont typeface="Wingdings" pitchFamily="2" charset="2"/>
              <a:buNone/>
              <a:defRPr/>
            </a:pPr>
            <a:endParaRPr lang="en-US" dirty="0"/>
          </a:p>
        </p:txBody>
      </p:sp>
    </p:spTree>
    <p:extLst>
      <p:ext uri="{BB962C8B-B14F-4D97-AF65-F5344CB8AC3E}">
        <p14:creationId xmlns:p14="http://schemas.microsoft.com/office/powerpoint/2010/main" val="42385603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4925" y="115888"/>
            <a:ext cx="9109075" cy="855662"/>
          </a:xfrm>
        </p:spPr>
        <p:txBody>
          <a:bodyPr>
            <a:normAutofit/>
          </a:bodyPr>
          <a:lstStyle/>
          <a:p>
            <a:pPr algn="ctr">
              <a:defRPr/>
            </a:pPr>
            <a:r>
              <a:rPr lang="cs-CZ" sz="3600" dirty="0" err="1" smtClean="0"/>
              <a:t>Virtue</a:t>
            </a:r>
            <a:r>
              <a:rPr lang="cs-CZ" sz="3600" dirty="0" err="1"/>
              <a:t>s</a:t>
            </a:r>
            <a:endParaRPr lang="en-US" sz="3600" dirty="0"/>
          </a:p>
        </p:txBody>
      </p:sp>
      <p:sp>
        <p:nvSpPr>
          <p:cNvPr id="169987" name="Rectangle 3"/>
          <p:cNvSpPr>
            <a:spLocks noGrp="1" noChangeArrowheads="1"/>
          </p:cNvSpPr>
          <p:nvPr>
            <p:ph type="body" idx="1"/>
          </p:nvPr>
        </p:nvSpPr>
        <p:spPr>
          <a:xfrm>
            <a:off x="468313" y="908050"/>
            <a:ext cx="8229600" cy="5776913"/>
          </a:xfrm>
        </p:spPr>
        <p:txBody>
          <a:bodyPr>
            <a:normAutofit/>
          </a:bodyPr>
          <a:lstStyle/>
          <a:p>
            <a:pPr>
              <a:buFont typeface="Wingdings" pitchFamily="2" charset="2"/>
              <a:buChar char="n"/>
              <a:defRPr/>
            </a:pPr>
            <a:r>
              <a:rPr lang="en-US" dirty="0" smtClean="0"/>
              <a:t>Reasonability as the basic virtue</a:t>
            </a:r>
          </a:p>
          <a:p>
            <a:pPr lvl="1">
              <a:buFont typeface="Wingdings" pitchFamily="2" charset="2"/>
              <a:buChar char="n"/>
              <a:defRPr/>
            </a:pPr>
            <a:r>
              <a:rPr lang="en-US" dirty="0" smtClean="0"/>
              <a:t>Reasonability includes smartness (skillfulness), but it is smartness directed to moral good</a:t>
            </a:r>
            <a:r>
              <a:rPr lang="cs-CZ" dirty="0" smtClean="0"/>
              <a:t>.</a:t>
            </a:r>
          </a:p>
          <a:p>
            <a:pPr lvl="1">
              <a:buFont typeface="Wingdings" pitchFamily="2" charset="2"/>
              <a:buChar char="n"/>
              <a:defRPr/>
            </a:pPr>
            <a:r>
              <a:rPr lang="cs-CZ" dirty="0" err="1" smtClean="0"/>
              <a:t>Skillfulness</a:t>
            </a:r>
            <a:r>
              <a:rPr lang="cs-CZ" dirty="0" smtClean="0"/>
              <a:t> </a:t>
            </a:r>
            <a:r>
              <a:rPr lang="cs-CZ" dirty="0" err="1" smtClean="0"/>
              <a:t>directed</a:t>
            </a:r>
            <a:r>
              <a:rPr lang="cs-CZ" dirty="0" smtClean="0"/>
              <a:t> in </a:t>
            </a:r>
            <a:r>
              <a:rPr lang="cs-CZ" dirty="0" err="1" smtClean="0"/>
              <a:t>tools</a:t>
            </a:r>
            <a:r>
              <a:rPr lang="cs-CZ" dirty="0" smtClean="0"/>
              <a:t> </a:t>
            </a:r>
            <a:r>
              <a:rPr lang="cs-CZ" dirty="0" err="1" smtClean="0"/>
              <a:t>for</a:t>
            </a:r>
            <a:r>
              <a:rPr lang="cs-CZ" dirty="0" smtClean="0"/>
              <a:t> </a:t>
            </a:r>
            <a:r>
              <a:rPr lang="cs-CZ" dirty="0" err="1" smtClean="0"/>
              <a:t>maximizing</a:t>
            </a:r>
            <a:r>
              <a:rPr lang="cs-CZ" dirty="0" smtClean="0"/>
              <a:t> </a:t>
            </a:r>
            <a:r>
              <a:rPr lang="cs-CZ" dirty="0" err="1" smtClean="0"/>
              <a:t>your</a:t>
            </a:r>
            <a:r>
              <a:rPr lang="cs-CZ" dirty="0" smtClean="0"/>
              <a:t> </a:t>
            </a:r>
            <a:r>
              <a:rPr lang="cs-CZ" dirty="0" err="1" smtClean="0"/>
              <a:t>own</a:t>
            </a:r>
            <a:r>
              <a:rPr lang="cs-CZ" dirty="0" smtClean="0"/>
              <a:t> </a:t>
            </a:r>
            <a:r>
              <a:rPr lang="cs-CZ" dirty="0" err="1" smtClean="0"/>
              <a:t>pleasure</a:t>
            </a:r>
            <a:r>
              <a:rPr lang="cs-CZ" dirty="0" smtClean="0"/>
              <a:t> </a:t>
            </a:r>
            <a:r>
              <a:rPr lang="cs-CZ" dirty="0" err="1" smtClean="0"/>
              <a:t>is</a:t>
            </a:r>
            <a:r>
              <a:rPr lang="cs-CZ" dirty="0" smtClean="0"/>
              <a:t> not a </a:t>
            </a:r>
            <a:r>
              <a:rPr lang="cs-CZ" dirty="0" err="1" smtClean="0"/>
              <a:t>virtue</a:t>
            </a:r>
            <a:r>
              <a:rPr lang="cs-CZ" dirty="0" smtClean="0"/>
              <a:t>.</a:t>
            </a:r>
          </a:p>
          <a:p>
            <a:pPr lvl="1">
              <a:buFont typeface="Wingdings" pitchFamily="2" charset="2"/>
              <a:buChar char="n"/>
              <a:defRPr/>
            </a:pPr>
            <a:endParaRPr lang="cs-CZ" b="1" dirty="0" smtClean="0"/>
          </a:p>
          <a:p>
            <a:pPr lvl="1">
              <a:buFont typeface="Wingdings" pitchFamily="2" charset="2"/>
              <a:buChar char="n"/>
              <a:defRPr/>
            </a:pPr>
            <a:endParaRPr lang="cs-CZ" dirty="0" smtClean="0"/>
          </a:p>
          <a:p>
            <a:pPr lvl="2">
              <a:buFont typeface="Wingdings" pitchFamily="2" charset="2"/>
              <a:buChar char="n"/>
              <a:defRPr/>
            </a:pPr>
            <a:endParaRPr lang="cs-CZ" dirty="0"/>
          </a:p>
          <a:p>
            <a:pPr lvl="2">
              <a:buFont typeface="Wingdings" pitchFamily="2" charset="2"/>
              <a:buChar char="n"/>
              <a:defRPr/>
            </a:pPr>
            <a:endParaRPr lang="cs-CZ" i="1" dirty="0" smtClean="0"/>
          </a:p>
          <a:p>
            <a:pPr lvl="2">
              <a:buFont typeface="Wingdings" pitchFamily="2" charset="2"/>
              <a:buChar char="n"/>
              <a:defRPr/>
            </a:pPr>
            <a:endParaRPr lang="cs-CZ" i="1" dirty="0" smtClean="0"/>
          </a:p>
          <a:p>
            <a:pPr lvl="4">
              <a:buFont typeface="Wingdings" pitchFamily="2" charset="2"/>
              <a:buChar char="n"/>
              <a:defRPr/>
            </a:pPr>
            <a:endParaRPr lang="cs-CZ" sz="2800" dirty="0" smtClean="0"/>
          </a:p>
          <a:p>
            <a:pPr lvl="3">
              <a:buFont typeface="Wingdings" pitchFamily="2" charset="2"/>
              <a:buChar char="n"/>
              <a:defRPr/>
            </a:pPr>
            <a:endParaRPr lang="cs-CZ" sz="3200" dirty="0" smtClean="0"/>
          </a:p>
          <a:p>
            <a:pPr lvl="1">
              <a:buFont typeface="Wingdings" pitchFamily="2" charset="2"/>
              <a:buChar char="n"/>
              <a:defRPr/>
            </a:pPr>
            <a:endParaRPr lang="cs-CZ" sz="3200" dirty="0" smtClean="0"/>
          </a:p>
          <a:p>
            <a:pPr lvl="2">
              <a:buFont typeface="Wingdings" pitchFamily="2" charset="2"/>
              <a:buNone/>
              <a:defRPr/>
            </a:pPr>
            <a:endParaRPr lang="en-US" dirty="0"/>
          </a:p>
        </p:txBody>
      </p:sp>
    </p:spTree>
    <p:extLst>
      <p:ext uri="{BB962C8B-B14F-4D97-AF65-F5344CB8AC3E}">
        <p14:creationId xmlns:p14="http://schemas.microsoft.com/office/powerpoint/2010/main" val="2010925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4925" y="115888"/>
            <a:ext cx="9109075" cy="855662"/>
          </a:xfrm>
        </p:spPr>
        <p:txBody>
          <a:bodyPr>
            <a:normAutofit/>
          </a:bodyPr>
          <a:lstStyle/>
          <a:p>
            <a:pPr algn="ctr">
              <a:defRPr/>
            </a:pPr>
            <a:r>
              <a:rPr lang="cs-CZ" sz="3600" dirty="0" err="1" smtClean="0"/>
              <a:t>Virtue</a:t>
            </a:r>
            <a:r>
              <a:rPr lang="cs-CZ" sz="3600" dirty="0" err="1"/>
              <a:t>s</a:t>
            </a:r>
            <a:endParaRPr lang="en-US" sz="3600" dirty="0"/>
          </a:p>
        </p:txBody>
      </p:sp>
      <p:sp>
        <p:nvSpPr>
          <p:cNvPr id="169987" name="Rectangle 3"/>
          <p:cNvSpPr>
            <a:spLocks noGrp="1" noChangeArrowheads="1"/>
          </p:cNvSpPr>
          <p:nvPr>
            <p:ph type="body" idx="1"/>
          </p:nvPr>
        </p:nvSpPr>
        <p:spPr>
          <a:xfrm>
            <a:off x="468313" y="908050"/>
            <a:ext cx="8229600" cy="5776913"/>
          </a:xfrm>
        </p:spPr>
        <p:txBody>
          <a:bodyPr>
            <a:normAutofit fontScale="92500" lnSpcReduction="10000"/>
          </a:bodyPr>
          <a:lstStyle/>
          <a:p>
            <a:pPr>
              <a:buFont typeface="Wingdings" pitchFamily="2" charset="2"/>
              <a:buChar char="n"/>
              <a:defRPr/>
            </a:pPr>
            <a:r>
              <a:rPr lang="cs-CZ" dirty="0" err="1" smtClean="0"/>
              <a:t>Alisdair</a:t>
            </a:r>
            <a:r>
              <a:rPr lang="cs-CZ" dirty="0" smtClean="0"/>
              <a:t> </a:t>
            </a:r>
            <a:r>
              <a:rPr lang="cs-CZ" dirty="0" err="1" smtClean="0"/>
              <a:t>MacIntire</a:t>
            </a:r>
            <a:r>
              <a:rPr lang="cs-CZ" dirty="0" smtClean="0"/>
              <a:t> </a:t>
            </a:r>
            <a:r>
              <a:rPr lang="cs-CZ" dirty="0" smtClean="0"/>
              <a:t>(*1929): </a:t>
            </a:r>
            <a:r>
              <a:rPr lang="cs-CZ" dirty="0" err="1" smtClean="0"/>
              <a:t>After</a:t>
            </a:r>
            <a:r>
              <a:rPr lang="cs-CZ" dirty="0" smtClean="0"/>
              <a:t> </a:t>
            </a:r>
            <a:r>
              <a:rPr lang="cs-CZ" dirty="0" err="1" smtClean="0"/>
              <a:t>Virtue</a:t>
            </a:r>
            <a:r>
              <a:rPr lang="cs-CZ" dirty="0" smtClean="0"/>
              <a:t> (1981)</a:t>
            </a:r>
          </a:p>
          <a:p>
            <a:pPr>
              <a:buFont typeface="Wingdings" pitchFamily="2" charset="2"/>
              <a:buChar char="n"/>
              <a:defRPr/>
            </a:pPr>
            <a:r>
              <a:rPr lang="cs-CZ" dirty="0"/>
              <a:t> </a:t>
            </a:r>
            <a:r>
              <a:rPr lang="cs-CZ" dirty="0" smtClean="0"/>
              <a:t>In </a:t>
            </a:r>
            <a:r>
              <a:rPr lang="cs-CZ" dirty="0" err="1" smtClean="0"/>
              <a:t>Chapter</a:t>
            </a:r>
            <a:r>
              <a:rPr lang="cs-CZ" dirty="0" smtClean="0"/>
              <a:t> 14:</a:t>
            </a:r>
          </a:p>
          <a:p>
            <a:pPr lvl="1">
              <a:buFont typeface="Wingdings" pitchFamily="2" charset="2"/>
              <a:buChar char="n"/>
              <a:defRPr/>
            </a:pPr>
            <a:r>
              <a:rPr lang="cs-CZ" dirty="0" smtClean="0"/>
              <a:t>„</a:t>
            </a:r>
            <a:r>
              <a:rPr lang="en-US" dirty="0" smtClean="0"/>
              <a:t>A virtue</a:t>
            </a:r>
            <a:r>
              <a:rPr lang="cs-CZ" dirty="0" smtClean="0"/>
              <a:t> </a:t>
            </a:r>
            <a:r>
              <a:rPr lang="cs-CZ" dirty="0" err="1" smtClean="0"/>
              <a:t>is</a:t>
            </a:r>
            <a:r>
              <a:rPr lang="en-US" sz="1600" dirty="0" smtClean="0"/>
              <a:t> </a:t>
            </a:r>
            <a:r>
              <a:rPr lang="en-US" dirty="0"/>
              <a:t>an acquired </a:t>
            </a:r>
            <a:r>
              <a:rPr lang="en-US" dirty="0" smtClean="0"/>
              <a:t>human</a:t>
            </a:r>
            <a:r>
              <a:rPr lang="cs-CZ" dirty="0" smtClean="0"/>
              <a:t> </a:t>
            </a:r>
            <a:r>
              <a:rPr lang="en-US" dirty="0" smtClean="0"/>
              <a:t>quality </a:t>
            </a:r>
            <a:r>
              <a:rPr lang="en-US" dirty="0"/>
              <a:t>the possession and exercise of </a:t>
            </a:r>
            <a:r>
              <a:rPr lang="en-US" dirty="0" smtClean="0"/>
              <a:t>which</a:t>
            </a:r>
            <a:r>
              <a:rPr lang="cs-CZ" dirty="0" smtClean="0"/>
              <a:t> </a:t>
            </a:r>
            <a:r>
              <a:rPr lang="cs-CZ" dirty="0" err="1" smtClean="0"/>
              <a:t>tends</a:t>
            </a:r>
            <a:r>
              <a:rPr lang="en-US" dirty="0" smtClean="0"/>
              <a:t> to </a:t>
            </a:r>
            <a:r>
              <a:rPr lang="en-US" dirty="0"/>
              <a:t>enable </a:t>
            </a:r>
            <a:r>
              <a:rPr lang="en-US" dirty="0" smtClean="0"/>
              <a:t>us</a:t>
            </a:r>
            <a:r>
              <a:rPr lang="cs-CZ" dirty="0" smtClean="0"/>
              <a:t> to </a:t>
            </a:r>
            <a:r>
              <a:rPr lang="en-US" dirty="0" smtClean="0"/>
              <a:t>achieve </a:t>
            </a:r>
            <a:r>
              <a:rPr lang="en-US" dirty="0"/>
              <a:t>those </a:t>
            </a:r>
            <a:r>
              <a:rPr lang="en-US" dirty="0" smtClean="0"/>
              <a:t>goods</a:t>
            </a:r>
            <a:r>
              <a:rPr lang="cs-CZ" dirty="0" smtClean="0"/>
              <a:t> </a:t>
            </a:r>
            <a:r>
              <a:rPr lang="en-US" dirty="0" smtClean="0"/>
              <a:t>which </a:t>
            </a:r>
            <a:r>
              <a:rPr lang="en-US" dirty="0"/>
              <a:t>are internal to practices and the </a:t>
            </a:r>
            <a:r>
              <a:rPr lang="cs-CZ" dirty="0" smtClean="0"/>
              <a:t>l</a:t>
            </a:r>
            <a:r>
              <a:rPr lang="en-US" dirty="0" err="1" smtClean="0"/>
              <a:t>ack</a:t>
            </a:r>
            <a:r>
              <a:rPr lang="en-US" dirty="0" smtClean="0"/>
              <a:t> </a:t>
            </a:r>
            <a:r>
              <a:rPr lang="en-US" dirty="0"/>
              <a:t>of which </a:t>
            </a:r>
            <a:r>
              <a:rPr lang="en-US" dirty="0" err="1"/>
              <a:t>effictively</a:t>
            </a:r>
            <a:r>
              <a:rPr lang="en-US" dirty="0"/>
              <a:t> prevents us </a:t>
            </a:r>
            <a:r>
              <a:rPr lang="en-US" dirty="0" smtClean="0"/>
              <a:t>from</a:t>
            </a:r>
            <a:r>
              <a:rPr lang="cs-CZ" dirty="0" smtClean="0"/>
              <a:t> </a:t>
            </a:r>
            <a:r>
              <a:rPr lang="cs-CZ" dirty="0" err="1" smtClean="0"/>
              <a:t>achieving</a:t>
            </a:r>
            <a:r>
              <a:rPr lang="cs-CZ" dirty="0" smtClean="0"/>
              <a:t> </a:t>
            </a:r>
            <a:r>
              <a:rPr lang="cs-CZ" dirty="0" err="1"/>
              <a:t>any</a:t>
            </a:r>
            <a:r>
              <a:rPr lang="cs-CZ" dirty="0"/>
              <a:t> such </a:t>
            </a:r>
            <a:r>
              <a:rPr lang="cs-CZ" dirty="0" err="1"/>
              <a:t>goods</a:t>
            </a:r>
            <a:r>
              <a:rPr lang="cs-CZ" dirty="0" smtClean="0"/>
              <a:t>.“ </a:t>
            </a:r>
          </a:p>
          <a:p>
            <a:pPr lvl="1">
              <a:buFont typeface="Wingdings" pitchFamily="2" charset="2"/>
              <a:buChar char="n"/>
              <a:defRPr/>
            </a:pPr>
            <a:r>
              <a:rPr lang="cs-CZ" sz="2800" b="1" dirty="0" smtClean="0"/>
              <a:t> „</a:t>
            </a:r>
            <a:r>
              <a:rPr lang="en-US" dirty="0"/>
              <a:t>By a 'practice' I am going to mean any coherent and complex form </a:t>
            </a:r>
            <a:r>
              <a:rPr lang="en-US" dirty="0" smtClean="0"/>
              <a:t>of</a:t>
            </a:r>
            <a:r>
              <a:rPr lang="cs-CZ" dirty="0" smtClean="0"/>
              <a:t> </a:t>
            </a:r>
            <a:r>
              <a:rPr lang="en-US" dirty="0" smtClean="0"/>
              <a:t>socially </a:t>
            </a:r>
            <a:r>
              <a:rPr lang="en-US" dirty="0"/>
              <a:t>established cooperative human activity through which goods </a:t>
            </a:r>
            <a:r>
              <a:rPr lang="en-US" dirty="0" smtClean="0"/>
              <a:t>internal</a:t>
            </a:r>
            <a:r>
              <a:rPr lang="cs-CZ" dirty="0" smtClean="0"/>
              <a:t> </a:t>
            </a:r>
            <a:r>
              <a:rPr lang="en-US" dirty="0" smtClean="0"/>
              <a:t>to </a:t>
            </a:r>
            <a:r>
              <a:rPr lang="en-US" dirty="0"/>
              <a:t>that form of activity are realized in the course of trying to </a:t>
            </a:r>
            <a:r>
              <a:rPr lang="en-US" dirty="0" smtClean="0"/>
              <a:t>achieve</a:t>
            </a:r>
            <a:r>
              <a:rPr lang="cs-CZ" dirty="0" smtClean="0"/>
              <a:t> </a:t>
            </a:r>
            <a:r>
              <a:rPr lang="en-US" dirty="0" smtClean="0"/>
              <a:t>those </a:t>
            </a:r>
            <a:r>
              <a:rPr lang="en-US" dirty="0"/>
              <a:t>standards of excellence which are appropriate to, and </a:t>
            </a:r>
            <a:r>
              <a:rPr lang="en-US" dirty="0" smtClean="0"/>
              <a:t>partially</a:t>
            </a:r>
            <a:r>
              <a:rPr lang="cs-CZ" dirty="0" smtClean="0"/>
              <a:t> </a:t>
            </a:r>
            <a:r>
              <a:rPr lang="en-US" dirty="0" smtClean="0"/>
              <a:t>definitive </a:t>
            </a:r>
            <a:r>
              <a:rPr lang="en-US" dirty="0"/>
              <a:t>of, that form of activity, with the result that human powers </a:t>
            </a:r>
            <a:r>
              <a:rPr lang="en-US" dirty="0" smtClean="0"/>
              <a:t>to</a:t>
            </a:r>
            <a:r>
              <a:rPr lang="cs-CZ" dirty="0" smtClean="0"/>
              <a:t> </a:t>
            </a:r>
            <a:r>
              <a:rPr lang="en-US" dirty="0" smtClean="0"/>
              <a:t>achieve </a:t>
            </a:r>
            <a:r>
              <a:rPr lang="en-US" dirty="0"/>
              <a:t>excellence, and human conceptions of the ends and goods </a:t>
            </a:r>
            <a:r>
              <a:rPr lang="en-US" dirty="0" smtClean="0"/>
              <a:t>involved,</a:t>
            </a:r>
            <a:r>
              <a:rPr lang="cs-CZ" dirty="0" smtClean="0"/>
              <a:t> are </a:t>
            </a:r>
            <a:r>
              <a:rPr lang="cs-CZ" dirty="0" err="1"/>
              <a:t>systematically</a:t>
            </a:r>
            <a:r>
              <a:rPr lang="cs-CZ" dirty="0"/>
              <a:t> </a:t>
            </a:r>
            <a:r>
              <a:rPr lang="cs-CZ" dirty="0" err="1"/>
              <a:t>extended</a:t>
            </a:r>
            <a:r>
              <a:rPr lang="cs-CZ" dirty="0" smtClean="0"/>
              <a:t>.</a:t>
            </a:r>
          </a:p>
          <a:p>
            <a:pPr lvl="1">
              <a:buFont typeface="Wingdings" pitchFamily="2" charset="2"/>
              <a:buChar char="n"/>
              <a:defRPr/>
            </a:pPr>
            <a:r>
              <a:rPr lang="cs-CZ" dirty="0" err="1" smtClean="0"/>
              <a:t>What</a:t>
            </a:r>
            <a:r>
              <a:rPr lang="cs-CZ" dirty="0" smtClean="0"/>
              <a:t> </a:t>
            </a:r>
            <a:r>
              <a:rPr lang="cs-CZ" dirty="0" err="1" smtClean="0"/>
              <a:t>internal</a:t>
            </a:r>
            <a:r>
              <a:rPr lang="cs-CZ" dirty="0" smtClean="0"/>
              <a:t> and </a:t>
            </a:r>
            <a:r>
              <a:rPr lang="cs-CZ" dirty="0" err="1" smtClean="0"/>
              <a:t>external</a:t>
            </a:r>
            <a:r>
              <a:rPr lang="cs-CZ" dirty="0" smtClean="0"/>
              <a:t> </a:t>
            </a:r>
            <a:r>
              <a:rPr lang="cs-CZ" dirty="0" err="1" smtClean="0"/>
              <a:t>goods</a:t>
            </a:r>
            <a:r>
              <a:rPr lang="cs-CZ" dirty="0" smtClean="0"/>
              <a:t> are </a:t>
            </a:r>
            <a:r>
              <a:rPr lang="cs-CZ" dirty="0" err="1" smtClean="0"/>
              <a:t>is</a:t>
            </a:r>
            <a:r>
              <a:rPr lang="cs-CZ" dirty="0" smtClean="0"/>
              <a:t> </a:t>
            </a:r>
            <a:r>
              <a:rPr lang="cs-CZ" dirty="0" err="1" smtClean="0"/>
              <a:t>explained</a:t>
            </a:r>
            <a:r>
              <a:rPr lang="cs-CZ" dirty="0" smtClean="0"/>
              <a:t> on </a:t>
            </a:r>
            <a:r>
              <a:rPr lang="cs-CZ" dirty="0" err="1" smtClean="0"/>
              <a:t>the</a:t>
            </a:r>
            <a:r>
              <a:rPr lang="cs-CZ" dirty="0" smtClean="0"/>
              <a:t> game </a:t>
            </a:r>
            <a:r>
              <a:rPr lang="cs-CZ" dirty="0" err="1" smtClean="0"/>
              <a:t>of</a:t>
            </a:r>
            <a:r>
              <a:rPr lang="cs-CZ" dirty="0" smtClean="0"/>
              <a:t> </a:t>
            </a:r>
            <a:r>
              <a:rPr lang="cs-CZ" dirty="0" err="1" smtClean="0"/>
              <a:t>chess</a:t>
            </a:r>
            <a:endParaRPr lang="cs-CZ" dirty="0" smtClean="0"/>
          </a:p>
          <a:p>
            <a:pPr lvl="1">
              <a:buFont typeface="Wingdings" pitchFamily="2" charset="2"/>
              <a:buChar char="n"/>
              <a:defRPr/>
            </a:pPr>
            <a:endParaRPr lang="cs-CZ" dirty="0" smtClean="0"/>
          </a:p>
          <a:p>
            <a:pPr lvl="2">
              <a:buFont typeface="Wingdings" pitchFamily="2" charset="2"/>
              <a:buChar char="n"/>
              <a:defRPr/>
            </a:pPr>
            <a:endParaRPr lang="cs-CZ" dirty="0"/>
          </a:p>
          <a:p>
            <a:pPr lvl="2">
              <a:buFont typeface="Wingdings" pitchFamily="2" charset="2"/>
              <a:buChar char="n"/>
              <a:defRPr/>
            </a:pPr>
            <a:endParaRPr lang="cs-CZ" i="1" dirty="0" smtClean="0"/>
          </a:p>
          <a:p>
            <a:pPr lvl="2">
              <a:buFont typeface="Wingdings" pitchFamily="2" charset="2"/>
              <a:buChar char="n"/>
              <a:defRPr/>
            </a:pPr>
            <a:endParaRPr lang="cs-CZ" i="1" dirty="0" smtClean="0"/>
          </a:p>
          <a:p>
            <a:pPr lvl="4">
              <a:buFont typeface="Wingdings" pitchFamily="2" charset="2"/>
              <a:buChar char="n"/>
              <a:defRPr/>
            </a:pPr>
            <a:endParaRPr lang="cs-CZ" sz="2800" dirty="0" smtClean="0"/>
          </a:p>
          <a:p>
            <a:pPr lvl="3">
              <a:buFont typeface="Wingdings" pitchFamily="2" charset="2"/>
              <a:buChar char="n"/>
              <a:defRPr/>
            </a:pPr>
            <a:endParaRPr lang="cs-CZ" sz="3200" dirty="0" smtClean="0"/>
          </a:p>
          <a:p>
            <a:pPr lvl="1">
              <a:buFont typeface="Wingdings" pitchFamily="2" charset="2"/>
              <a:buChar char="n"/>
              <a:defRPr/>
            </a:pPr>
            <a:endParaRPr lang="cs-CZ" sz="3200" dirty="0" smtClean="0"/>
          </a:p>
          <a:p>
            <a:pPr lvl="2">
              <a:buFont typeface="Wingdings" pitchFamily="2" charset="2"/>
              <a:buNone/>
              <a:defRPr/>
            </a:pPr>
            <a:endParaRPr lang="en-US" dirty="0"/>
          </a:p>
        </p:txBody>
      </p:sp>
    </p:spTree>
    <p:extLst>
      <p:ext uri="{BB962C8B-B14F-4D97-AF65-F5344CB8AC3E}">
        <p14:creationId xmlns:p14="http://schemas.microsoft.com/office/powerpoint/2010/main" val="13981999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4925" y="115888"/>
            <a:ext cx="9109075" cy="855662"/>
          </a:xfrm>
        </p:spPr>
        <p:txBody>
          <a:bodyPr>
            <a:normAutofit/>
          </a:bodyPr>
          <a:lstStyle/>
          <a:p>
            <a:pPr algn="ctr">
              <a:defRPr/>
            </a:pPr>
            <a:r>
              <a:rPr lang="cs-CZ" sz="3600" dirty="0" err="1" smtClean="0"/>
              <a:t>Virtue</a:t>
            </a:r>
            <a:r>
              <a:rPr lang="cs-CZ" sz="3600" dirty="0" err="1"/>
              <a:t>s</a:t>
            </a:r>
            <a:endParaRPr lang="en-US" sz="3600" dirty="0"/>
          </a:p>
        </p:txBody>
      </p:sp>
      <p:sp>
        <p:nvSpPr>
          <p:cNvPr id="169987" name="Rectangle 3"/>
          <p:cNvSpPr>
            <a:spLocks noGrp="1" noChangeArrowheads="1"/>
          </p:cNvSpPr>
          <p:nvPr>
            <p:ph type="body" idx="1"/>
          </p:nvPr>
        </p:nvSpPr>
        <p:spPr>
          <a:xfrm>
            <a:off x="468313" y="908050"/>
            <a:ext cx="8229600" cy="5776913"/>
          </a:xfrm>
        </p:spPr>
        <p:txBody>
          <a:bodyPr>
            <a:normAutofit fontScale="85000" lnSpcReduction="20000"/>
          </a:bodyPr>
          <a:lstStyle/>
          <a:p>
            <a:pPr>
              <a:buFont typeface="Wingdings" pitchFamily="2" charset="2"/>
              <a:buChar char="n"/>
              <a:defRPr/>
            </a:pPr>
            <a:r>
              <a:rPr lang="cs-CZ" sz="2800" dirty="0" err="1" smtClean="0"/>
              <a:t>Alisdair</a:t>
            </a:r>
            <a:r>
              <a:rPr lang="cs-CZ" sz="2800" dirty="0" smtClean="0"/>
              <a:t> </a:t>
            </a:r>
            <a:r>
              <a:rPr lang="cs-CZ" sz="2800" dirty="0" err="1" smtClean="0"/>
              <a:t>MacIntire</a:t>
            </a:r>
            <a:r>
              <a:rPr lang="cs-CZ" sz="2800" dirty="0" smtClean="0"/>
              <a:t> </a:t>
            </a:r>
            <a:r>
              <a:rPr lang="cs-CZ" sz="2800" dirty="0" smtClean="0"/>
              <a:t>(*1929): </a:t>
            </a:r>
            <a:r>
              <a:rPr lang="cs-CZ" sz="2800" dirty="0" err="1" smtClean="0"/>
              <a:t>After</a:t>
            </a:r>
            <a:r>
              <a:rPr lang="cs-CZ" sz="2800" dirty="0" smtClean="0"/>
              <a:t> </a:t>
            </a:r>
            <a:r>
              <a:rPr lang="cs-CZ" sz="2800" dirty="0" err="1" smtClean="0"/>
              <a:t>Virtue</a:t>
            </a:r>
            <a:r>
              <a:rPr lang="cs-CZ" sz="2800" dirty="0" smtClean="0"/>
              <a:t> (1981)</a:t>
            </a:r>
          </a:p>
          <a:p>
            <a:pPr>
              <a:buFont typeface="Wingdings" pitchFamily="2" charset="2"/>
              <a:buChar char="n"/>
              <a:defRPr/>
            </a:pPr>
            <a:r>
              <a:rPr lang="cs-CZ" sz="2800" dirty="0"/>
              <a:t> </a:t>
            </a:r>
            <a:r>
              <a:rPr lang="cs-CZ" sz="2800" dirty="0" smtClean="0"/>
              <a:t>In </a:t>
            </a:r>
            <a:r>
              <a:rPr lang="cs-CZ" sz="2800" dirty="0" err="1" smtClean="0"/>
              <a:t>Chapter</a:t>
            </a:r>
            <a:r>
              <a:rPr lang="cs-CZ" sz="2800" dirty="0" smtClean="0"/>
              <a:t> 14:</a:t>
            </a:r>
            <a:endParaRPr lang="cs-CZ" sz="2800" dirty="0"/>
          </a:p>
          <a:p>
            <a:pPr lvl="1">
              <a:buFont typeface="Wingdings" pitchFamily="2" charset="2"/>
              <a:buChar char="n"/>
              <a:defRPr/>
            </a:pPr>
            <a:r>
              <a:rPr lang="cs-CZ" sz="2800" dirty="0" smtClean="0"/>
              <a:t>„</a:t>
            </a:r>
            <a:r>
              <a:rPr lang="en-US" sz="2800" dirty="0" smtClean="0"/>
              <a:t>We </a:t>
            </a:r>
            <a:r>
              <a:rPr lang="en-US" sz="2800" dirty="0"/>
              <a:t>are now in a position to notice an </a:t>
            </a:r>
            <a:r>
              <a:rPr lang="en-US" sz="2800" dirty="0" err="1" smtClean="0"/>
              <a:t>impo</a:t>
            </a:r>
            <a:r>
              <a:rPr lang="cs-CZ" sz="2800" dirty="0" err="1" smtClean="0"/>
              <a:t>rt</a:t>
            </a:r>
            <a:r>
              <a:rPr lang="en-US" sz="2800" dirty="0" smtClean="0"/>
              <a:t>ant </a:t>
            </a:r>
            <a:r>
              <a:rPr lang="en-US" sz="2800" dirty="0"/>
              <a:t>difference </a:t>
            </a:r>
            <a:r>
              <a:rPr lang="en-US" sz="2800" dirty="0" smtClean="0"/>
              <a:t>between</a:t>
            </a:r>
            <a:r>
              <a:rPr lang="cs-CZ" sz="2800" dirty="0" smtClean="0"/>
              <a:t> </a:t>
            </a:r>
            <a:r>
              <a:rPr lang="en-US" sz="2800" dirty="0" smtClean="0"/>
              <a:t>what </a:t>
            </a:r>
            <a:r>
              <a:rPr lang="en-US" sz="2800" dirty="0"/>
              <a:t>I have called internal and what I have called external goods. It </a:t>
            </a:r>
            <a:r>
              <a:rPr lang="en-US" sz="2800" dirty="0" smtClean="0"/>
              <a:t>is</a:t>
            </a:r>
            <a:r>
              <a:rPr lang="cs-CZ" sz="2800" dirty="0" smtClean="0"/>
              <a:t> </a:t>
            </a:r>
            <a:r>
              <a:rPr lang="en-US" sz="2800" dirty="0" smtClean="0"/>
              <a:t>characteristic </a:t>
            </a:r>
            <a:r>
              <a:rPr lang="en-US" sz="2800" dirty="0"/>
              <a:t>of what I have called external goods that when achieved </a:t>
            </a:r>
            <a:r>
              <a:rPr lang="en-US" sz="2800" dirty="0" smtClean="0"/>
              <a:t>they</a:t>
            </a:r>
            <a:r>
              <a:rPr lang="cs-CZ" sz="2800" dirty="0" smtClean="0"/>
              <a:t> </a:t>
            </a:r>
            <a:r>
              <a:rPr lang="en-US" sz="2800" dirty="0" smtClean="0"/>
              <a:t>are </a:t>
            </a:r>
            <a:r>
              <a:rPr lang="en-US" sz="2800" dirty="0"/>
              <a:t>always some individual's </a:t>
            </a:r>
            <a:r>
              <a:rPr lang="en-US" sz="2800" dirty="0" err="1" smtClean="0"/>
              <a:t>prope</a:t>
            </a:r>
            <a:r>
              <a:rPr lang="cs-CZ" sz="2800" dirty="0" err="1" smtClean="0"/>
              <a:t>rt</a:t>
            </a:r>
            <a:r>
              <a:rPr lang="en-US" sz="2800" dirty="0" smtClean="0"/>
              <a:t>y </a:t>
            </a:r>
            <a:r>
              <a:rPr lang="en-US" sz="2800" dirty="0"/>
              <a:t>and possession. Moreover </a:t>
            </a:r>
            <a:r>
              <a:rPr lang="en-US" sz="2800" dirty="0" smtClean="0"/>
              <a:t>characteristically</a:t>
            </a:r>
            <a:r>
              <a:rPr lang="cs-CZ" sz="2800" dirty="0" smtClean="0"/>
              <a:t> </a:t>
            </a:r>
            <a:r>
              <a:rPr lang="en-US" sz="2800" dirty="0" smtClean="0"/>
              <a:t>they </a:t>
            </a:r>
            <a:r>
              <a:rPr lang="en-US" sz="2800" dirty="0"/>
              <a:t>are such that the more someone has of them, the less </a:t>
            </a:r>
            <a:r>
              <a:rPr lang="en-US" sz="2800" dirty="0" smtClean="0"/>
              <a:t>there</a:t>
            </a:r>
            <a:r>
              <a:rPr lang="cs-CZ" sz="2800" dirty="0" smtClean="0"/>
              <a:t> </a:t>
            </a:r>
            <a:r>
              <a:rPr lang="en-US" sz="2800" dirty="0" smtClean="0"/>
              <a:t>is </a:t>
            </a:r>
            <a:r>
              <a:rPr lang="en-US" sz="2800" dirty="0"/>
              <a:t>for other people. This is sometimes necessarily the case, as with </a:t>
            </a:r>
            <a:r>
              <a:rPr lang="en-US" sz="2800" dirty="0" smtClean="0"/>
              <a:t>power</a:t>
            </a:r>
            <a:r>
              <a:rPr lang="cs-CZ" sz="2800" dirty="0" smtClean="0"/>
              <a:t> </a:t>
            </a:r>
            <a:r>
              <a:rPr lang="en-US" sz="2800" dirty="0" smtClean="0"/>
              <a:t>and </a:t>
            </a:r>
            <a:r>
              <a:rPr lang="en-US" sz="2800" dirty="0"/>
              <a:t>fame, and sometimes the case by reason of contingent </a:t>
            </a:r>
            <a:r>
              <a:rPr lang="en-US" sz="2800" dirty="0" smtClean="0"/>
              <a:t>circumstance</a:t>
            </a:r>
            <a:r>
              <a:rPr lang="cs-CZ" sz="2800" dirty="0" smtClean="0"/>
              <a:t> </a:t>
            </a:r>
            <a:r>
              <a:rPr lang="en-US" sz="2800" dirty="0" smtClean="0"/>
              <a:t>as with money. External goods are therefore characteristically </a:t>
            </a:r>
            <a:r>
              <a:rPr lang="en-US" sz="2800" i="1" dirty="0" smtClean="0"/>
              <a:t>objects </a:t>
            </a:r>
            <a:r>
              <a:rPr lang="en-US" sz="2800" dirty="0" smtClean="0"/>
              <a:t>of</a:t>
            </a:r>
            <a:r>
              <a:rPr lang="cs-CZ" sz="2800" dirty="0" smtClean="0"/>
              <a:t> </a:t>
            </a:r>
            <a:r>
              <a:rPr lang="en-US" sz="2800" dirty="0" smtClean="0"/>
              <a:t>competition </a:t>
            </a:r>
            <a:r>
              <a:rPr lang="en-US" sz="2800" dirty="0"/>
              <a:t>in which there must be losers as well as winners. </a:t>
            </a:r>
            <a:r>
              <a:rPr lang="en-US" sz="2800" dirty="0" smtClean="0"/>
              <a:t>Internal</a:t>
            </a:r>
            <a:r>
              <a:rPr lang="cs-CZ" sz="2800" dirty="0" smtClean="0"/>
              <a:t> </a:t>
            </a:r>
            <a:r>
              <a:rPr lang="en-US" sz="2800" dirty="0" smtClean="0"/>
              <a:t>goods </a:t>
            </a:r>
            <a:r>
              <a:rPr lang="en-US" sz="2800" dirty="0"/>
              <a:t>are indeed the outcome of competition to excel, but it is </a:t>
            </a:r>
            <a:r>
              <a:rPr lang="en-US" sz="2800" dirty="0" smtClean="0"/>
              <a:t>characteristic</a:t>
            </a:r>
            <a:r>
              <a:rPr lang="cs-CZ" sz="2800" dirty="0" smtClean="0"/>
              <a:t> </a:t>
            </a:r>
            <a:r>
              <a:rPr lang="en-US" sz="2800" dirty="0" smtClean="0"/>
              <a:t>of </a:t>
            </a:r>
            <a:r>
              <a:rPr lang="en-US" sz="2800" dirty="0"/>
              <a:t>them that their achievement is a good for the whole </a:t>
            </a:r>
            <a:r>
              <a:rPr lang="en-US" sz="2800" dirty="0" smtClean="0"/>
              <a:t>community</a:t>
            </a:r>
            <a:r>
              <a:rPr lang="cs-CZ" sz="2800" dirty="0" smtClean="0"/>
              <a:t> </a:t>
            </a:r>
            <a:r>
              <a:rPr lang="en-US" sz="2800" dirty="0" smtClean="0"/>
              <a:t>who pa</a:t>
            </a:r>
            <a:r>
              <a:rPr lang="cs-CZ" sz="2800" dirty="0" err="1" smtClean="0"/>
              <a:t>rt</a:t>
            </a:r>
            <a:r>
              <a:rPr lang="en-US" sz="2800" dirty="0" err="1" smtClean="0"/>
              <a:t>icipate</a:t>
            </a:r>
            <a:r>
              <a:rPr lang="cs-CZ" sz="2800" dirty="0" smtClean="0"/>
              <a:t>s</a:t>
            </a:r>
            <a:r>
              <a:rPr lang="en-US" sz="2800" dirty="0" smtClean="0"/>
              <a:t> </a:t>
            </a:r>
            <a:r>
              <a:rPr lang="en-US" sz="2800" dirty="0"/>
              <a:t>in the practice</a:t>
            </a:r>
            <a:r>
              <a:rPr lang="en-US" sz="2800" dirty="0" smtClean="0"/>
              <a:t>.</a:t>
            </a:r>
            <a:r>
              <a:rPr lang="cs-CZ" sz="2800" dirty="0" smtClean="0"/>
              <a:t>“</a:t>
            </a:r>
          </a:p>
          <a:p>
            <a:pPr lvl="2">
              <a:buFont typeface="Wingdings" pitchFamily="2" charset="2"/>
              <a:buChar char="n"/>
              <a:defRPr/>
            </a:pPr>
            <a:endParaRPr lang="cs-CZ" sz="2800" dirty="0"/>
          </a:p>
          <a:p>
            <a:pPr lvl="2">
              <a:buFont typeface="Wingdings" pitchFamily="2" charset="2"/>
              <a:buChar char="n"/>
              <a:defRPr/>
            </a:pPr>
            <a:endParaRPr lang="cs-CZ" i="1" dirty="0" smtClean="0"/>
          </a:p>
          <a:p>
            <a:pPr lvl="2">
              <a:buFont typeface="Wingdings" pitchFamily="2" charset="2"/>
              <a:buChar char="n"/>
              <a:defRPr/>
            </a:pPr>
            <a:endParaRPr lang="cs-CZ" i="1" dirty="0" smtClean="0"/>
          </a:p>
          <a:p>
            <a:pPr lvl="4">
              <a:buFont typeface="Wingdings" pitchFamily="2" charset="2"/>
              <a:buChar char="n"/>
              <a:defRPr/>
            </a:pPr>
            <a:endParaRPr lang="cs-CZ" sz="2800" dirty="0" smtClean="0"/>
          </a:p>
          <a:p>
            <a:pPr lvl="3">
              <a:buFont typeface="Wingdings" pitchFamily="2" charset="2"/>
              <a:buChar char="n"/>
              <a:defRPr/>
            </a:pPr>
            <a:endParaRPr lang="cs-CZ" sz="3200" dirty="0" smtClean="0"/>
          </a:p>
          <a:p>
            <a:pPr lvl="1">
              <a:buFont typeface="Wingdings" pitchFamily="2" charset="2"/>
              <a:buChar char="n"/>
              <a:defRPr/>
            </a:pPr>
            <a:endParaRPr lang="cs-CZ" sz="3200" dirty="0" smtClean="0"/>
          </a:p>
          <a:p>
            <a:pPr lvl="2">
              <a:buFont typeface="Wingdings" pitchFamily="2" charset="2"/>
              <a:buNone/>
              <a:defRPr/>
            </a:pPr>
            <a:endParaRPr lang="en-US" dirty="0"/>
          </a:p>
        </p:txBody>
      </p:sp>
    </p:spTree>
    <p:extLst>
      <p:ext uri="{BB962C8B-B14F-4D97-AF65-F5344CB8AC3E}">
        <p14:creationId xmlns:p14="http://schemas.microsoft.com/office/powerpoint/2010/main" val="3214208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4925" y="115888"/>
            <a:ext cx="9109075" cy="855662"/>
          </a:xfrm>
        </p:spPr>
        <p:txBody>
          <a:bodyPr>
            <a:normAutofit/>
          </a:bodyPr>
          <a:lstStyle/>
          <a:p>
            <a:pPr algn="ctr">
              <a:defRPr/>
            </a:pPr>
            <a:r>
              <a:rPr lang="cs-CZ" sz="3600" dirty="0" err="1" smtClean="0"/>
              <a:t>Virtue</a:t>
            </a:r>
            <a:r>
              <a:rPr lang="cs-CZ" sz="3600" dirty="0" err="1"/>
              <a:t>s</a:t>
            </a:r>
            <a:endParaRPr lang="en-US" sz="3600" dirty="0"/>
          </a:p>
        </p:txBody>
      </p:sp>
      <p:sp>
        <p:nvSpPr>
          <p:cNvPr id="169987" name="Rectangle 3"/>
          <p:cNvSpPr>
            <a:spLocks noGrp="1" noChangeArrowheads="1"/>
          </p:cNvSpPr>
          <p:nvPr>
            <p:ph type="body" idx="1"/>
          </p:nvPr>
        </p:nvSpPr>
        <p:spPr>
          <a:xfrm>
            <a:off x="468313" y="908050"/>
            <a:ext cx="8229600" cy="5776913"/>
          </a:xfrm>
        </p:spPr>
        <p:txBody>
          <a:bodyPr>
            <a:normAutofit/>
          </a:bodyPr>
          <a:lstStyle/>
          <a:p>
            <a:pPr>
              <a:buFont typeface="Wingdings" pitchFamily="2" charset="2"/>
              <a:buChar char="n"/>
              <a:defRPr/>
            </a:pPr>
            <a:r>
              <a:rPr lang="cs-CZ" dirty="0" err="1" smtClean="0"/>
              <a:t>Alisdair</a:t>
            </a:r>
            <a:r>
              <a:rPr lang="cs-CZ" dirty="0" smtClean="0"/>
              <a:t> </a:t>
            </a:r>
            <a:r>
              <a:rPr lang="cs-CZ" dirty="0" err="1" smtClean="0"/>
              <a:t>MacIntire</a:t>
            </a:r>
            <a:r>
              <a:rPr lang="cs-CZ" dirty="0" smtClean="0"/>
              <a:t> </a:t>
            </a:r>
            <a:r>
              <a:rPr lang="cs-CZ" dirty="0" smtClean="0"/>
              <a:t>(*1929): </a:t>
            </a:r>
            <a:r>
              <a:rPr lang="cs-CZ" dirty="0" err="1" smtClean="0"/>
              <a:t>After</a:t>
            </a:r>
            <a:r>
              <a:rPr lang="cs-CZ" dirty="0" smtClean="0"/>
              <a:t> </a:t>
            </a:r>
            <a:r>
              <a:rPr lang="cs-CZ" dirty="0" err="1" smtClean="0"/>
              <a:t>Virtue</a:t>
            </a:r>
            <a:r>
              <a:rPr lang="cs-CZ" dirty="0" smtClean="0"/>
              <a:t> (1981)</a:t>
            </a:r>
          </a:p>
          <a:p>
            <a:pPr lvl="1">
              <a:buFont typeface="Wingdings" pitchFamily="2" charset="2"/>
              <a:buChar char="n"/>
              <a:defRPr/>
            </a:pPr>
            <a:r>
              <a:rPr lang="cs-CZ" dirty="0" err="1" smtClean="0"/>
              <a:t>Narrative</a:t>
            </a:r>
            <a:r>
              <a:rPr lang="cs-CZ" dirty="0" smtClean="0"/>
              <a:t> </a:t>
            </a:r>
            <a:r>
              <a:rPr lang="cs-CZ" dirty="0" err="1" smtClean="0"/>
              <a:t>understanding</a:t>
            </a:r>
            <a:r>
              <a:rPr lang="cs-CZ" dirty="0" smtClean="0"/>
              <a:t> </a:t>
            </a:r>
            <a:r>
              <a:rPr lang="cs-CZ" dirty="0" err="1" smtClean="0"/>
              <a:t>of</a:t>
            </a:r>
            <a:r>
              <a:rPr lang="cs-CZ" dirty="0" smtClean="0"/>
              <a:t> </a:t>
            </a:r>
            <a:r>
              <a:rPr lang="cs-CZ" dirty="0" err="1" smtClean="0"/>
              <a:t>one´s</a:t>
            </a:r>
            <a:r>
              <a:rPr lang="cs-CZ" dirty="0" smtClean="0"/>
              <a:t> </a:t>
            </a:r>
            <a:r>
              <a:rPr lang="cs-CZ" dirty="0" err="1" smtClean="0"/>
              <a:t>life</a:t>
            </a:r>
            <a:r>
              <a:rPr lang="cs-CZ" dirty="0" smtClean="0"/>
              <a:t>: </a:t>
            </a:r>
            <a:r>
              <a:rPr lang="cs-CZ" dirty="0" err="1" smtClean="0"/>
              <a:t>We</a:t>
            </a:r>
            <a:r>
              <a:rPr lang="cs-CZ" dirty="0" smtClean="0"/>
              <a:t> are </a:t>
            </a:r>
            <a:r>
              <a:rPr lang="cs-CZ" dirty="0" err="1" smtClean="0"/>
              <a:t>involved</a:t>
            </a:r>
            <a:r>
              <a:rPr lang="cs-CZ" dirty="0" smtClean="0"/>
              <a:t> in many </a:t>
            </a:r>
            <a:r>
              <a:rPr lang="cs-CZ" dirty="0" err="1" smtClean="0"/>
              <a:t>practices</a:t>
            </a:r>
            <a:r>
              <a:rPr lang="cs-CZ" dirty="0" smtClean="0"/>
              <a:t> in </a:t>
            </a:r>
            <a:r>
              <a:rPr lang="cs-CZ" dirty="0" err="1" smtClean="0"/>
              <a:t>our</a:t>
            </a:r>
            <a:r>
              <a:rPr lang="cs-CZ" dirty="0" smtClean="0"/>
              <a:t> </a:t>
            </a:r>
            <a:r>
              <a:rPr lang="cs-CZ" dirty="0" err="1" smtClean="0"/>
              <a:t>lives</a:t>
            </a:r>
            <a:r>
              <a:rPr lang="cs-CZ" dirty="0" smtClean="0"/>
              <a:t> and </a:t>
            </a:r>
            <a:r>
              <a:rPr lang="cs-CZ" dirty="0" err="1" smtClean="0"/>
              <a:t>we</a:t>
            </a:r>
            <a:r>
              <a:rPr lang="cs-CZ" dirty="0" smtClean="0"/>
              <a:t> </a:t>
            </a:r>
            <a:r>
              <a:rPr lang="cs-CZ" dirty="0" err="1" smtClean="0"/>
              <a:t>know</a:t>
            </a:r>
            <a:r>
              <a:rPr lang="cs-CZ" dirty="0" smtClean="0"/>
              <a:t> </a:t>
            </a:r>
            <a:r>
              <a:rPr lang="cs-CZ" dirty="0" err="1" smtClean="0"/>
              <a:t>what</a:t>
            </a:r>
            <a:r>
              <a:rPr lang="cs-CZ" dirty="0" smtClean="0"/>
              <a:t> </a:t>
            </a:r>
            <a:r>
              <a:rPr lang="cs-CZ" dirty="0" err="1" smtClean="0"/>
              <a:t>e.g</a:t>
            </a:r>
            <a:r>
              <a:rPr lang="cs-CZ" dirty="0" smtClean="0"/>
              <a:t>. </a:t>
            </a:r>
            <a:r>
              <a:rPr lang="cs-CZ" dirty="0" err="1"/>
              <a:t>g</a:t>
            </a:r>
            <a:r>
              <a:rPr lang="cs-CZ" dirty="0" err="1" smtClean="0"/>
              <a:t>ood</a:t>
            </a:r>
            <a:r>
              <a:rPr lang="cs-CZ" dirty="0" smtClean="0"/>
              <a:t> </a:t>
            </a:r>
            <a:r>
              <a:rPr lang="cs-CZ" dirty="0" err="1" smtClean="0"/>
              <a:t>mother</a:t>
            </a:r>
            <a:r>
              <a:rPr lang="cs-CZ" dirty="0" smtClean="0"/>
              <a:t>, </a:t>
            </a:r>
            <a:r>
              <a:rPr lang="cs-CZ" dirty="0" err="1" smtClean="0"/>
              <a:t>good</a:t>
            </a:r>
            <a:r>
              <a:rPr lang="cs-CZ" dirty="0" smtClean="0"/>
              <a:t> student, </a:t>
            </a:r>
            <a:r>
              <a:rPr lang="cs-CZ" dirty="0" err="1" smtClean="0"/>
              <a:t>good</a:t>
            </a:r>
            <a:r>
              <a:rPr lang="cs-CZ" dirty="0" smtClean="0"/>
              <a:t> </a:t>
            </a:r>
            <a:r>
              <a:rPr lang="cs-CZ" dirty="0" err="1" smtClean="0"/>
              <a:t>teacher</a:t>
            </a:r>
            <a:r>
              <a:rPr lang="cs-CZ" dirty="0" smtClean="0"/>
              <a:t>, </a:t>
            </a:r>
            <a:r>
              <a:rPr lang="cs-CZ" dirty="0" err="1" smtClean="0"/>
              <a:t>good</a:t>
            </a:r>
            <a:r>
              <a:rPr lang="cs-CZ" dirty="0" smtClean="0"/>
              <a:t> </a:t>
            </a:r>
            <a:r>
              <a:rPr lang="cs-CZ" dirty="0" err="1" smtClean="0"/>
              <a:t>worker</a:t>
            </a:r>
            <a:r>
              <a:rPr lang="cs-CZ" dirty="0" smtClean="0"/>
              <a:t>, </a:t>
            </a:r>
            <a:r>
              <a:rPr lang="cs-CZ" dirty="0" err="1" smtClean="0"/>
              <a:t>good</a:t>
            </a:r>
            <a:r>
              <a:rPr lang="cs-CZ" dirty="0" smtClean="0"/>
              <a:t> </a:t>
            </a:r>
            <a:r>
              <a:rPr lang="cs-CZ" dirty="0" err="1" smtClean="0"/>
              <a:t>employer</a:t>
            </a:r>
            <a:r>
              <a:rPr lang="cs-CZ" dirty="0" smtClean="0"/>
              <a:t> </a:t>
            </a:r>
            <a:r>
              <a:rPr lang="cs-CZ" dirty="0" err="1" smtClean="0"/>
              <a:t>is</a:t>
            </a:r>
            <a:r>
              <a:rPr lang="cs-CZ" dirty="0" smtClean="0"/>
              <a:t>. </a:t>
            </a:r>
            <a:r>
              <a:rPr lang="cs-CZ" dirty="0" err="1" smtClean="0"/>
              <a:t>We</a:t>
            </a:r>
            <a:r>
              <a:rPr lang="cs-CZ" dirty="0" smtClean="0"/>
              <a:t> </a:t>
            </a:r>
            <a:r>
              <a:rPr lang="cs-CZ" dirty="0" err="1" smtClean="0"/>
              <a:t>need</a:t>
            </a:r>
            <a:r>
              <a:rPr lang="cs-CZ" dirty="0" smtClean="0"/>
              <a:t> to </a:t>
            </a:r>
            <a:r>
              <a:rPr lang="cs-CZ" dirty="0" err="1" smtClean="0"/>
              <a:t>be</a:t>
            </a:r>
            <a:r>
              <a:rPr lang="cs-CZ" dirty="0" smtClean="0"/>
              <a:t> </a:t>
            </a:r>
            <a:r>
              <a:rPr lang="cs-CZ" dirty="0" err="1" smtClean="0"/>
              <a:t>developing</a:t>
            </a:r>
            <a:r>
              <a:rPr lang="cs-CZ" dirty="0" smtClean="0"/>
              <a:t> a </a:t>
            </a:r>
            <a:r>
              <a:rPr lang="cs-CZ" dirty="0" err="1" smtClean="0"/>
              <a:t>narrative</a:t>
            </a:r>
            <a:r>
              <a:rPr lang="cs-CZ" dirty="0" smtClean="0"/>
              <a:t> </a:t>
            </a:r>
            <a:r>
              <a:rPr lang="cs-CZ" dirty="0" err="1" smtClean="0"/>
              <a:t>of</a:t>
            </a:r>
            <a:r>
              <a:rPr lang="cs-CZ" dirty="0" smtClean="0"/>
              <a:t> </a:t>
            </a:r>
            <a:r>
              <a:rPr lang="cs-CZ" dirty="0" err="1" smtClean="0"/>
              <a:t>our</a:t>
            </a:r>
            <a:r>
              <a:rPr lang="cs-CZ" dirty="0" smtClean="0"/>
              <a:t> </a:t>
            </a:r>
            <a:r>
              <a:rPr lang="cs-CZ" dirty="0" err="1" smtClean="0"/>
              <a:t>life</a:t>
            </a:r>
            <a:r>
              <a:rPr lang="cs-CZ" dirty="0" smtClean="0"/>
              <a:t> to live a </a:t>
            </a:r>
            <a:r>
              <a:rPr lang="cs-CZ" dirty="0" err="1" smtClean="0"/>
              <a:t>good</a:t>
            </a:r>
            <a:r>
              <a:rPr lang="cs-CZ" dirty="0" smtClean="0"/>
              <a:t> </a:t>
            </a:r>
            <a:r>
              <a:rPr lang="cs-CZ" dirty="0" err="1" smtClean="0"/>
              <a:t>life</a:t>
            </a:r>
            <a:r>
              <a:rPr lang="cs-CZ" dirty="0" smtClean="0"/>
              <a:t> as a </a:t>
            </a:r>
            <a:r>
              <a:rPr lang="cs-CZ" dirty="0" err="1" smtClean="0"/>
              <a:t>whole</a:t>
            </a:r>
            <a:r>
              <a:rPr lang="cs-CZ" dirty="0" smtClean="0"/>
              <a:t>. And </a:t>
            </a:r>
            <a:r>
              <a:rPr lang="cs-CZ" dirty="0" err="1" smtClean="0"/>
              <a:t>we</a:t>
            </a:r>
            <a:r>
              <a:rPr lang="cs-CZ" dirty="0" smtClean="0"/>
              <a:t> </a:t>
            </a:r>
            <a:r>
              <a:rPr lang="cs-CZ" dirty="0" err="1" smtClean="0"/>
              <a:t>have</a:t>
            </a:r>
            <a:r>
              <a:rPr lang="cs-CZ" dirty="0" smtClean="0"/>
              <a:t> to </a:t>
            </a:r>
            <a:r>
              <a:rPr lang="cs-CZ" dirty="0" err="1" smtClean="0"/>
              <a:t>understand</a:t>
            </a:r>
            <a:r>
              <a:rPr lang="cs-CZ" dirty="0" smtClean="0"/>
              <a:t> </a:t>
            </a:r>
            <a:r>
              <a:rPr lang="cs-CZ" dirty="0" err="1" smtClean="0"/>
              <a:t>the</a:t>
            </a:r>
            <a:r>
              <a:rPr lang="cs-CZ" dirty="0" smtClean="0"/>
              <a:t> </a:t>
            </a:r>
            <a:r>
              <a:rPr lang="cs-CZ" dirty="0" err="1" smtClean="0"/>
              <a:t>narrative</a:t>
            </a:r>
            <a:r>
              <a:rPr lang="cs-CZ" dirty="0" smtClean="0"/>
              <a:t> </a:t>
            </a:r>
            <a:r>
              <a:rPr lang="cs-CZ" dirty="0" err="1" smtClean="0"/>
              <a:t>of</a:t>
            </a:r>
            <a:r>
              <a:rPr lang="cs-CZ" dirty="0" smtClean="0"/>
              <a:t> </a:t>
            </a:r>
            <a:r>
              <a:rPr lang="cs-CZ" dirty="0" err="1" smtClean="0"/>
              <a:t>our</a:t>
            </a:r>
            <a:r>
              <a:rPr lang="cs-CZ" dirty="0" smtClean="0"/>
              <a:t> </a:t>
            </a:r>
            <a:r>
              <a:rPr lang="cs-CZ" dirty="0" err="1" smtClean="0"/>
              <a:t>life</a:t>
            </a:r>
            <a:r>
              <a:rPr lang="cs-CZ" dirty="0" smtClean="0"/>
              <a:t> as a sub-</a:t>
            </a:r>
            <a:r>
              <a:rPr lang="cs-CZ" dirty="0" err="1" smtClean="0"/>
              <a:t>narrative</a:t>
            </a:r>
            <a:r>
              <a:rPr lang="cs-CZ" dirty="0" smtClean="0"/>
              <a:t> </a:t>
            </a:r>
            <a:r>
              <a:rPr lang="cs-CZ" dirty="0" err="1" smtClean="0"/>
              <a:t>of</a:t>
            </a:r>
            <a:r>
              <a:rPr lang="cs-CZ" dirty="0" smtClean="0"/>
              <a:t> </a:t>
            </a:r>
            <a:r>
              <a:rPr lang="cs-CZ" dirty="0" err="1" smtClean="0"/>
              <a:t>narratives</a:t>
            </a:r>
            <a:r>
              <a:rPr lang="cs-CZ" dirty="0" smtClean="0"/>
              <a:t> </a:t>
            </a:r>
            <a:r>
              <a:rPr lang="cs-CZ" dirty="0" err="1" smtClean="0"/>
              <a:t>of</a:t>
            </a:r>
            <a:r>
              <a:rPr lang="cs-CZ" dirty="0" smtClean="0"/>
              <a:t> </a:t>
            </a:r>
            <a:r>
              <a:rPr lang="cs-CZ" dirty="0" err="1" smtClean="0"/>
              <a:t>the</a:t>
            </a:r>
            <a:r>
              <a:rPr lang="cs-CZ" dirty="0" smtClean="0"/>
              <a:t> </a:t>
            </a:r>
            <a:r>
              <a:rPr lang="cs-CZ" dirty="0" err="1" smtClean="0"/>
              <a:t>social</a:t>
            </a:r>
            <a:r>
              <a:rPr lang="cs-CZ" dirty="0" smtClean="0"/>
              <a:t> </a:t>
            </a:r>
            <a:r>
              <a:rPr lang="cs-CZ" dirty="0" err="1" smtClean="0"/>
              <a:t>structures</a:t>
            </a:r>
            <a:r>
              <a:rPr lang="cs-CZ" dirty="0" smtClean="0"/>
              <a:t> </a:t>
            </a:r>
            <a:r>
              <a:rPr lang="cs-CZ" dirty="0" err="1" smtClean="0"/>
              <a:t>we</a:t>
            </a:r>
            <a:r>
              <a:rPr lang="cs-CZ" dirty="0" smtClean="0"/>
              <a:t> are part </a:t>
            </a:r>
            <a:r>
              <a:rPr lang="cs-CZ" dirty="0" err="1" smtClean="0"/>
              <a:t>of</a:t>
            </a:r>
            <a:r>
              <a:rPr lang="cs-CZ" dirty="0" smtClean="0"/>
              <a:t>.</a:t>
            </a:r>
          </a:p>
          <a:p>
            <a:pPr lvl="1">
              <a:buFont typeface="Wingdings" pitchFamily="2" charset="2"/>
              <a:buChar char="n"/>
              <a:defRPr/>
            </a:pPr>
            <a:r>
              <a:rPr lang="cs-CZ" dirty="0" err="1" smtClean="0"/>
              <a:t>The</a:t>
            </a:r>
            <a:r>
              <a:rPr lang="cs-CZ" dirty="0" smtClean="0"/>
              <a:t> </a:t>
            </a:r>
            <a:r>
              <a:rPr lang="cs-CZ" dirty="0" err="1" smtClean="0"/>
              <a:t>narrative</a:t>
            </a:r>
            <a:r>
              <a:rPr lang="cs-CZ" dirty="0" smtClean="0"/>
              <a:t> </a:t>
            </a:r>
            <a:r>
              <a:rPr lang="cs-CZ" dirty="0" err="1" smtClean="0"/>
              <a:t>understanding</a:t>
            </a:r>
            <a:r>
              <a:rPr lang="cs-CZ" dirty="0" smtClean="0"/>
              <a:t> </a:t>
            </a:r>
            <a:r>
              <a:rPr lang="cs-CZ" dirty="0" err="1" smtClean="0"/>
              <a:t>gives</a:t>
            </a:r>
            <a:r>
              <a:rPr lang="cs-CZ" dirty="0" smtClean="0"/>
              <a:t> </a:t>
            </a:r>
            <a:r>
              <a:rPr lang="cs-CZ" dirty="0" err="1" smtClean="0"/>
              <a:t>both</a:t>
            </a:r>
            <a:r>
              <a:rPr lang="cs-CZ" dirty="0" smtClean="0"/>
              <a:t> a „</a:t>
            </a:r>
            <a:r>
              <a:rPr lang="cs-CZ" dirty="0" err="1" smtClean="0"/>
              <a:t>telos</a:t>
            </a:r>
            <a:r>
              <a:rPr lang="cs-CZ" dirty="0" smtClean="0"/>
              <a:t>“ to </a:t>
            </a:r>
            <a:r>
              <a:rPr lang="cs-CZ" dirty="0" err="1" smtClean="0"/>
              <a:t>our</a:t>
            </a:r>
            <a:r>
              <a:rPr lang="cs-CZ" dirty="0" smtClean="0"/>
              <a:t> </a:t>
            </a:r>
            <a:r>
              <a:rPr lang="cs-CZ" dirty="0" err="1" smtClean="0"/>
              <a:t>life</a:t>
            </a:r>
            <a:r>
              <a:rPr lang="cs-CZ" dirty="0" smtClean="0"/>
              <a:t> and </a:t>
            </a:r>
            <a:r>
              <a:rPr lang="cs-CZ" dirty="0" err="1" smtClean="0"/>
              <a:t>some</a:t>
            </a:r>
            <a:r>
              <a:rPr lang="cs-CZ" dirty="0" smtClean="0"/>
              <a:t> </a:t>
            </a:r>
            <a:r>
              <a:rPr lang="cs-CZ" dirty="0" err="1" smtClean="0"/>
              <a:t>unpredictability</a:t>
            </a:r>
            <a:r>
              <a:rPr lang="cs-CZ" dirty="0" smtClean="0"/>
              <a:t> </a:t>
            </a:r>
            <a:r>
              <a:rPr lang="cs-CZ" dirty="0" err="1" smtClean="0"/>
              <a:t>of</a:t>
            </a:r>
            <a:r>
              <a:rPr lang="cs-CZ" dirty="0" smtClean="0"/>
              <a:t> </a:t>
            </a:r>
            <a:r>
              <a:rPr lang="cs-CZ" dirty="0" err="1" smtClean="0"/>
              <a:t>our</a:t>
            </a:r>
            <a:r>
              <a:rPr lang="cs-CZ" dirty="0" smtClean="0"/>
              <a:t> </a:t>
            </a:r>
            <a:r>
              <a:rPr lang="cs-CZ" dirty="0" err="1" smtClean="0"/>
              <a:t>life</a:t>
            </a:r>
            <a:r>
              <a:rPr lang="cs-CZ" dirty="0" smtClean="0"/>
              <a:t>.</a:t>
            </a:r>
          </a:p>
          <a:p>
            <a:pPr marL="457200" lvl="1" indent="0">
              <a:buFont typeface="Wingdings" pitchFamily="2" charset="2"/>
              <a:buNone/>
              <a:defRPr/>
            </a:pPr>
            <a:endParaRPr lang="cs-CZ" b="1" dirty="0" smtClean="0"/>
          </a:p>
          <a:p>
            <a:pPr lvl="1">
              <a:buFont typeface="Wingdings" pitchFamily="2" charset="2"/>
              <a:buChar char="n"/>
              <a:defRPr/>
            </a:pPr>
            <a:endParaRPr lang="cs-CZ" dirty="0" smtClean="0"/>
          </a:p>
          <a:p>
            <a:pPr lvl="2">
              <a:buFont typeface="Wingdings" pitchFamily="2" charset="2"/>
              <a:buChar char="n"/>
              <a:defRPr/>
            </a:pPr>
            <a:endParaRPr lang="cs-CZ" dirty="0"/>
          </a:p>
          <a:p>
            <a:pPr lvl="2">
              <a:buFont typeface="Wingdings" pitchFamily="2" charset="2"/>
              <a:buChar char="n"/>
              <a:defRPr/>
            </a:pPr>
            <a:endParaRPr lang="cs-CZ" i="1" dirty="0" smtClean="0"/>
          </a:p>
          <a:p>
            <a:pPr lvl="2">
              <a:buFont typeface="Wingdings" pitchFamily="2" charset="2"/>
              <a:buChar char="n"/>
              <a:defRPr/>
            </a:pPr>
            <a:endParaRPr lang="cs-CZ" i="1" dirty="0" smtClean="0"/>
          </a:p>
          <a:p>
            <a:pPr lvl="4">
              <a:buFont typeface="Wingdings" pitchFamily="2" charset="2"/>
              <a:buChar char="n"/>
              <a:defRPr/>
            </a:pPr>
            <a:endParaRPr lang="cs-CZ" sz="2800" dirty="0" smtClean="0"/>
          </a:p>
          <a:p>
            <a:pPr lvl="3">
              <a:buFont typeface="Wingdings" pitchFamily="2" charset="2"/>
              <a:buChar char="n"/>
              <a:defRPr/>
            </a:pPr>
            <a:endParaRPr lang="cs-CZ" sz="3200" dirty="0" smtClean="0"/>
          </a:p>
          <a:p>
            <a:pPr lvl="1">
              <a:buFont typeface="Wingdings" pitchFamily="2" charset="2"/>
              <a:buChar char="n"/>
              <a:defRPr/>
            </a:pPr>
            <a:endParaRPr lang="cs-CZ" sz="3200" dirty="0" smtClean="0"/>
          </a:p>
          <a:p>
            <a:pPr lvl="2">
              <a:buFont typeface="Wingdings" pitchFamily="2" charset="2"/>
              <a:buNone/>
              <a:defRPr/>
            </a:pPr>
            <a:endParaRPr lang="en-US" dirty="0"/>
          </a:p>
        </p:txBody>
      </p:sp>
    </p:spTree>
    <p:extLst>
      <p:ext uri="{BB962C8B-B14F-4D97-AF65-F5344CB8AC3E}">
        <p14:creationId xmlns:p14="http://schemas.microsoft.com/office/powerpoint/2010/main" val="1415693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576064"/>
          </a:xfrm>
        </p:spPr>
        <p:txBody>
          <a:bodyPr>
            <a:normAutofit fontScale="90000"/>
          </a:bodyPr>
          <a:lstStyle/>
          <a:p>
            <a:pPr algn="ctr"/>
            <a:r>
              <a:rPr lang="cs-CZ" sz="3600" dirty="0" err="1" smtClean="0"/>
              <a:t>Coordination</a:t>
            </a:r>
            <a:endParaRPr lang="en-US" sz="3600" dirty="0"/>
          </a:p>
        </p:txBody>
      </p:sp>
      <p:sp>
        <p:nvSpPr>
          <p:cNvPr id="169987" name="Rectangle 3"/>
          <p:cNvSpPr>
            <a:spLocks noGrp="1" noChangeArrowheads="1"/>
          </p:cNvSpPr>
          <p:nvPr>
            <p:ph type="body" idx="1"/>
          </p:nvPr>
        </p:nvSpPr>
        <p:spPr>
          <a:xfrm>
            <a:off x="323528" y="692696"/>
            <a:ext cx="8229600" cy="5919936"/>
          </a:xfrm>
        </p:spPr>
        <p:txBody>
          <a:bodyPr>
            <a:normAutofit lnSpcReduction="10000"/>
          </a:bodyPr>
          <a:lstStyle/>
          <a:p>
            <a:pPr lvl="1">
              <a:buFont typeface="Wingdings" panose="05000000000000000000" pitchFamily="2" charset="2"/>
              <a:buChar char="q"/>
            </a:pPr>
            <a:r>
              <a:rPr lang="cs-CZ" sz="2800" dirty="0" err="1" smtClean="0"/>
              <a:t>How</a:t>
            </a:r>
            <a:r>
              <a:rPr lang="cs-CZ" sz="2800" dirty="0" smtClean="0"/>
              <a:t> </a:t>
            </a:r>
            <a:r>
              <a:rPr lang="cs-CZ" sz="2800" dirty="0" err="1" smtClean="0"/>
              <a:t>can</a:t>
            </a:r>
            <a:r>
              <a:rPr lang="cs-CZ" sz="2800" dirty="0" smtClean="0"/>
              <a:t> </a:t>
            </a:r>
            <a:r>
              <a:rPr lang="cs-CZ" sz="2800" dirty="0" err="1" smtClean="0"/>
              <a:t>we</a:t>
            </a:r>
            <a:r>
              <a:rPr lang="cs-CZ" sz="2800" dirty="0" smtClean="0"/>
              <a:t> </a:t>
            </a:r>
            <a:r>
              <a:rPr lang="cs-CZ" sz="2800" dirty="0" err="1" smtClean="0"/>
              <a:t>explain</a:t>
            </a:r>
            <a:r>
              <a:rPr lang="cs-CZ" sz="2800" dirty="0" smtClean="0"/>
              <a:t> </a:t>
            </a:r>
            <a:r>
              <a:rPr lang="cs-CZ" sz="2800" dirty="0" err="1" smtClean="0"/>
              <a:t>the</a:t>
            </a:r>
            <a:r>
              <a:rPr lang="cs-CZ" sz="2800" dirty="0" smtClean="0"/>
              <a:t> </a:t>
            </a:r>
            <a:r>
              <a:rPr lang="cs-CZ" sz="2800" dirty="0" err="1" smtClean="0"/>
              <a:t>evolution</a:t>
            </a:r>
            <a:r>
              <a:rPr lang="cs-CZ" sz="2800" dirty="0" smtClean="0"/>
              <a:t> </a:t>
            </a:r>
            <a:r>
              <a:rPr lang="cs-CZ" sz="2800" dirty="0" err="1" smtClean="0"/>
              <a:t>of</a:t>
            </a:r>
            <a:r>
              <a:rPr lang="cs-CZ" sz="2800" dirty="0" smtClean="0"/>
              <a:t> </a:t>
            </a:r>
            <a:r>
              <a:rPr lang="cs-CZ" sz="2800" dirty="0" err="1" smtClean="0"/>
              <a:t>the</a:t>
            </a:r>
            <a:r>
              <a:rPr lang="cs-CZ" sz="2800" dirty="0" smtClean="0"/>
              <a:t> preference </a:t>
            </a:r>
            <a:r>
              <a:rPr lang="cs-CZ" sz="2800" dirty="0" err="1" smtClean="0"/>
              <a:t>for</a:t>
            </a:r>
            <a:r>
              <a:rPr lang="cs-CZ" sz="2800" dirty="0" smtClean="0"/>
              <a:t> </a:t>
            </a:r>
            <a:r>
              <a:rPr lang="cs-CZ" sz="2800" dirty="0" err="1" smtClean="0"/>
              <a:t>cooperation</a:t>
            </a:r>
            <a:r>
              <a:rPr lang="cs-CZ" sz="2800" dirty="0" smtClean="0"/>
              <a:t>?</a:t>
            </a:r>
          </a:p>
          <a:p>
            <a:pPr lvl="2">
              <a:buFont typeface="Wingdings" panose="05000000000000000000" pitchFamily="2" charset="2"/>
              <a:buChar char="q"/>
            </a:pPr>
            <a:r>
              <a:rPr lang="cs-CZ" sz="2500" dirty="0" smtClean="0"/>
              <a:t> </a:t>
            </a:r>
            <a:r>
              <a:rPr lang="cs-CZ" sz="2500" dirty="0" err="1" smtClean="0">
                <a:hlinkClick r:id="rId2"/>
              </a:rPr>
              <a:t>Stag</a:t>
            </a:r>
            <a:r>
              <a:rPr lang="cs-CZ" sz="2500" dirty="0" smtClean="0">
                <a:hlinkClick r:id="rId2"/>
              </a:rPr>
              <a:t> </a:t>
            </a:r>
            <a:r>
              <a:rPr lang="cs-CZ" sz="2500" dirty="0" err="1" smtClean="0">
                <a:hlinkClick r:id="rId2"/>
              </a:rPr>
              <a:t>Hunt</a:t>
            </a:r>
            <a:r>
              <a:rPr lang="cs-CZ" sz="2500" dirty="0" smtClean="0">
                <a:hlinkClick r:id="rId2"/>
              </a:rPr>
              <a:t> game</a:t>
            </a:r>
            <a:endParaRPr lang="cs-CZ" sz="2500" dirty="0" smtClean="0"/>
          </a:p>
          <a:p>
            <a:pPr lvl="3">
              <a:buFont typeface="Wingdings" panose="05000000000000000000" pitchFamily="2" charset="2"/>
              <a:buChar char="q"/>
            </a:pPr>
            <a:r>
              <a:rPr lang="cs-CZ" sz="2400" dirty="0" smtClean="0">
                <a:hlinkClick r:id="rId3"/>
              </a:rPr>
              <a:t>Jean Jacques Rousseau</a:t>
            </a:r>
            <a:r>
              <a:rPr lang="cs-CZ" sz="2400" dirty="0" smtClean="0"/>
              <a:t> (1712 – 1788): </a:t>
            </a:r>
          </a:p>
          <a:p>
            <a:pPr lvl="4">
              <a:buFont typeface="Wingdings" panose="05000000000000000000" pitchFamily="2" charset="2"/>
              <a:buChar char="q"/>
            </a:pPr>
            <a:r>
              <a:rPr lang="en-US" sz="2700" dirty="0" smtClean="0"/>
              <a:t>The </a:t>
            </a:r>
            <a:r>
              <a:rPr lang="en-US" sz="2700" dirty="0"/>
              <a:t>original stag hunt dilemma is as follows: a group of hunters have tracked a large stag, and found it to follow a certain path. If all the hunters work together, they can kill the stag and all eat. If they are discovered, or do not cooperate, the stag will flee, and all will go hungry. </a:t>
            </a:r>
            <a:endParaRPr lang="cs-CZ" sz="2700" dirty="0" smtClean="0"/>
          </a:p>
          <a:p>
            <a:pPr lvl="3">
              <a:buFont typeface="Wingdings" panose="05000000000000000000" pitchFamily="2" charset="2"/>
              <a:buChar char="q"/>
            </a:pPr>
            <a:r>
              <a:rPr lang="cs-CZ" sz="2400" dirty="0" smtClean="0">
                <a:hlinkClick r:id="rId4"/>
              </a:rPr>
              <a:t>David </a:t>
            </a:r>
            <a:r>
              <a:rPr lang="cs-CZ" sz="2400" dirty="0" err="1" smtClean="0">
                <a:hlinkClick r:id="rId4"/>
              </a:rPr>
              <a:t>Hume</a:t>
            </a:r>
            <a:r>
              <a:rPr lang="cs-CZ" sz="2400" dirty="0" smtClean="0">
                <a:hlinkClick r:id="rId4"/>
              </a:rPr>
              <a:t> </a:t>
            </a:r>
            <a:r>
              <a:rPr lang="cs-CZ" sz="2400" dirty="0" smtClean="0"/>
              <a:t>(1711 – 1776) </a:t>
            </a:r>
            <a:r>
              <a:rPr lang="cs-CZ" sz="2400" dirty="0" err="1" smtClean="0"/>
              <a:t>would</a:t>
            </a:r>
            <a:r>
              <a:rPr lang="cs-CZ" sz="2400" dirty="0" smtClean="0"/>
              <a:t> use sentiment </a:t>
            </a:r>
            <a:r>
              <a:rPr lang="cs-CZ" sz="2400" dirty="0" err="1" smtClean="0"/>
              <a:t>for</a:t>
            </a:r>
            <a:r>
              <a:rPr lang="cs-CZ" sz="2400" dirty="0" smtClean="0"/>
              <a:t> </a:t>
            </a:r>
            <a:r>
              <a:rPr lang="cs-CZ" sz="2400" dirty="0" err="1" smtClean="0"/>
              <a:t>cooperation</a:t>
            </a:r>
            <a:r>
              <a:rPr lang="cs-CZ" sz="2400" dirty="0" smtClean="0"/>
              <a:t> </a:t>
            </a:r>
            <a:r>
              <a:rPr lang="cs-CZ" sz="2400" dirty="0" err="1" smtClean="0"/>
              <a:t>instead</a:t>
            </a:r>
            <a:r>
              <a:rPr lang="cs-CZ" sz="2400" dirty="0" smtClean="0"/>
              <a:t> </a:t>
            </a:r>
            <a:r>
              <a:rPr lang="cs-CZ" sz="2400" dirty="0" err="1" smtClean="0"/>
              <a:t>of</a:t>
            </a:r>
            <a:r>
              <a:rPr lang="cs-CZ" sz="2400" dirty="0" smtClean="0"/>
              <a:t> preference </a:t>
            </a:r>
            <a:r>
              <a:rPr lang="cs-CZ" sz="2400" dirty="0" err="1" smtClean="0"/>
              <a:t>for</a:t>
            </a:r>
            <a:r>
              <a:rPr lang="cs-CZ" sz="2400" dirty="0" smtClean="0"/>
              <a:t> </a:t>
            </a:r>
            <a:r>
              <a:rPr lang="cs-CZ" sz="2400" dirty="0" err="1" smtClean="0"/>
              <a:t>cooperation</a:t>
            </a:r>
            <a:r>
              <a:rPr lang="cs-CZ" sz="2400" dirty="0" smtClean="0"/>
              <a:t>. He </a:t>
            </a:r>
            <a:r>
              <a:rPr lang="cs-CZ" sz="2400" dirty="0" err="1" smtClean="0"/>
              <a:t>developed</a:t>
            </a:r>
            <a:r>
              <a:rPr lang="cs-CZ" sz="2400" dirty="0" smtClean="0"/>
              <a:t> </a:t>
            </a:r>
            <a:r>
              <a:rPr lang="cs-CZ" sz="2400" dirty="0" err="1" smtClean="0"/>
              <a:t>some</a:t>
            </a:r>
            <a:r>
              <a:rPr lang="cs-CZ" sz="2400" dirty="0" smtClean="0"/>
              <a:t> </a:t>
            </a:r>
            <a:r>
              <a:rPr lang="cs-CZ" sz="2400" dirty="0" err="1" smtClean="0"/>
              <a:t>other</a:t>
            </a:r>
            <a:r>
              <a:rPr lang="cs-CZ" sz="2400" dirty="0" smtClean="0"/>
              <a:t> </a:t>
            </a:r>
            <a:r>
              <a:rPr lang="cs-CZ" sz="2400" dirty="0" err="1" smtClean="0"/>
              <a:t>formulations</a:t>
            </a:r>
            <a:r>
              <a:rPr lang="cs-CZ" sz="2400" dirty="0" smtClean="0"/>
              <a:t> </a:t>
            </a:r>
            <a:r>
              <a:rPr lang="cs-CZ" sz="2400" dirty="0" err="1" smtClean="0"/>
              <a:t>of</a:t>
            </a:r>
            <a:r>
              <a:rPr lang="cs-CZ" sz="2400" dirty="0" smtClean="0"/>
              <a:t> </a:t>
            </a:r>
            <a:r>
              <a:rPr lang="cs-CZ" sz="2400" dirty="0" err="1" smtClean="0"/>
              <a:t>the</a:t>
            </a:r>
            <a:r>
              <a:rPr lang="cs-CZ" sz="2400" dirty="0" smtClean="0"/>
              <a:t> </a:t>
            </a:r>
            <a:r>
              <a:rPr lang="cs-CZ" sz="2400" dirty="0" err="1" smtClean="0"/>
              <a:t>stag</a:t>
            </a:r>
            <a:r>
              <a:rPr lang="cs-CZ" sz="2400" dirty="0" smtClean="0"/>
              <a:t> </a:t>
            </a:r>
            <a:r>
              <a:rPr lang="cs-CZ" sz="2400" dirty="0" err="1" smtClean="0"/>
              <a:t>hunt</a:t>
            </a:r>
            <a:r>
              <a:rPr lang="cs-CZ" sz="2400" dirty="0" smtClean="0"/>
              <a:t> </a:t>
            </a:r>
            <a:r>
              <a:rPr lang="cs-CZ" sz="2400" dirty="0" err="1" smtClean="0"/>
              <a:t>dilemma</a:t>
            </a:r>
            <a:r>
              <a:rPr lang="cs-CZ" sz="2400" dirty="0" smtClean="0"/>
              <a:t>.</a:t>
            </a:r>
            <a:endParaRPr lang="cs-CZ" sz="2400" dirty="0" smtClean="0"/>
          </a:p>
          <a:p>
            <a:pPr lvl="1">
              <a:buFont typeface="Wingdings" panose="05000000000000000000" pitchFamily="2" charset="2"/>
              <a:buChar char="q"/>
            </a:pPr>
            <a:endParaRPr lang="cs-CZ" sz="2800" dirty="0"/>
          </a:p>
          <a:p>
            <a:pPr lvl="1">
              <a:buFont typeface="Wingdings" panose="05000000000000000000" pitchFamily="2" charset="2"/>
              <a:buChar char="q"/>
            </a:pPr>
            <a:endParaRPr lang="cs-CZ" sz="2800" dirty="0"/>
          </a:p>
          <a:p>
            <a:pPr lvl="1">
              <a:buFont typeface="Wingdings" panose="05000000000000000000" pitchFamily="2" charset="2"/>
              <a:buChar char="q"/>
            </a:pPr>
            <a:endParaRPr lang="cs-CZ" sz="2800" dirty="0" smtClean="0"/>
          </a:p>
        </p:txBody>
      </p:sp>
    </p:spTree>
    <p:extLst>
      <p:ext uri="{BB962C8B-B14F-4D97-AF65-F5344CB8AC3E}">
        <p14:creationId xmlns:p14="http://schemas.microsoft.com/office/powerpoint/2010/main" val="3995155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Rectangle 5"/>
          <p:cNvSpPr>
            <a:spLocks noGrp="1" noChangeArrowheads="1"/>
          </p:cNvSpPr>
          <p:nvPr>
            <p:ph type="ctrTitle"/>
          </p:nvPr>
        </p:nvSpPr>
        <p:spPr>
          <a:xfrm>
            <a:off x="1619672" y="188640"/>
            <a:ext cx="6399212" cy="831304"/>
          </a:xfrm>
        </p:spPr>
        <p:txBody>
          <a:bodyPr>
            <a:normAutofit fontScale="90000"/>
          </a:bodyPr>
          <a:lstStyle/>
          <a:p>
            <a:pPr algn="l"/>
            <a:r>
              <a:rPr lang="cs-CZ" dirty="0" err="1" smtClean="0"/>
              <a:t>Outline</a:t>
            </a:r>
            <a:r>
              <a:rPr lang="cs-CZ" dirty="0" smtClean="0"/>
              <a:t> </a:t>
            </a:r>
            <a:endParaRPr lang="en-US" dirty="0"/>
          </a:p>
        </p:txBody>
      </p:sp>
      <p:sp>
        <p:nvSpPr>
          <p:cNvPr id="115718" name="Rectangle 6"/>
          <p:cNvSpPr>
            <a:spLocks noGrp="1" noChangeArrowheads="1"/>
          </p:cNvSpPr>
          <p:nvPr>
            <p:ph type="subTitle" idx="1"/>
          </p:nvPr>
        </p:nvSpPr>
        <p:spPr>
          <a:xfrm>
            <a:off x="179512" y="1052736"/>
            <a:ext cx="8784976" cy="5805264"/>
          </a:xfrm>
        </p:spPr>
        <p:txBody>
          <a:bodyPr>
            <a:normAutofit/>
          </a:bodyPr>
          <a:lstStyle/>
          <a:p>
            <a:pPr marL="457200" indent="-457200" algn="l">
              <a:buFont typeface="Wingdings" panose="05000000000000000000" pitchFamily="2" charset="2"/>
              <a:buChar char="q"/>
            </a:pPr>
            <a:r>
              <a:rPr lang="cs-CZ" dirty="0" err="1" smtClean="0"/>
              <a:t>Where</a:t>
            </a:r>
            <a:r>
              <a:rPr lang="cs-CZ" dirty="0" smtClean="0"/>
              <a:t> </a:t>
            </a:r>
            <a:r>
              <a:rPr lang="cs-CZ" dirty="0" err="1" smtClean="0"/>
              <a:t>the</a:t>
            </a:r>
            <a:r>
              <a:rPr lang="cs-CZ" dirty="0" smtClean="0"/>
              <a:t> </a:t>
            </a:r>
            <a:r>
              <a:rPr lang="cs-CZ" dirty="0" err="1" smtClean="0"/>
              <a:t>Notion</a:t>
            </a:r>
            <a:r>
              <a:rPr lang="cs-CZ" dirty="0" smtClean="0"/>
              <a:t> </a:t>
            </a:r>
            <a:r>
              <a:rPr lang="cs-CZ" dirty="0" err="1" smtClean="0"/>
              <a:t>of</a:t>
            </a:r>
            <a:r>
              <a:rPr lang="cs-CZ" dirty="0" smtClean="0"/>
              <a:t> Justice </a:t>
            </a:r>
            <a:r>
              <a:rPr lang="cs-CZ" dirty="0" err="1" smtClean="0"/>
              <a:t>Comes</a:t>
            </a:r>
            <a:r>
              <a:rPr lang="cs-CZ" dirty="0" smtClean="0"/>
              <a:t> </a:t>
            </a:r>
            <a:r>
              <a:rPr lang="cs-CZ" dirty="0" err="1"/>
              <a:t>f</a:t>
            </a:r>
            <a:r>
              <a:rPr lang="cs-CZ" dirty="0" err="1" smtClean="0"/>
              <a:t>rom</a:t>
            </a:r>
            <a:endParaRPr lang="cs-CZ" dirty="0" smtClean="0"/>
          </a:p>
          <a:p>
            <a:pPr marL="457200" indent="-457200" algn="l">
              <a:buFont typeface="Wingdings" panose="05000000000000000000" pitchFamily="2" charset="2"/>
              <a:buChar char="q"/>
            </a:pPr>
            <a:r>
              <a:rPr lang="cs-CZ" dirty="0" err="1" smtClean="0"/>
              <a:t>Virtues</a:t>
            </a:r>
            <a:endParaRPr lang="cs-CZ" dirty="0" smtClean="0"/>
          </a:p>
          <a:p>
            <a:pPr marL="457200" indent="-457200" algn="l">
              <a:buFont typeface="Wingdings" panose="05000000000000000000" pitchFamily="2" charset="2"/>
              <a:buChar char="q"/>
            </a:pPr>
            <a:r>
              <a:rPr lang="cs-CZ" dirty="0" err="1" smtClean="0"/>
              <a:t>Coordination</a:t>
            </a:r>
            <a:endParaRPr lang="cs-CZ" dirty="0" smtClean="0"/>
          </a:p>
          <a:p>
            <a:pPr algn="l"/>
            <a:endParaRPr lang="cs-CZ" dirty="0" smtClean="0"/>
          </a:p>
          <a:p>
            <a:pPr algn="l"/>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sz="3600" dirty="0" err="1" smtClean="0"/>
              <a:t>Coordination</a:t>
            </a:r>
            <a:endParaRPr lang="en-US" sz="3600" dirty="0"/>
          </a:p>
        </p:txBody>
      </p:sp>
      <p:sp>
        <p:nvSpPr>
          <p:cNvPr id="169987" name="Rectangle 3"/>
          <p:cNvSpPr>
            <a:spLocks noGrp="1" noChangeArrowheads="1"/>
          </p:cNvSpPr>
          <p:nvPr>
            <p:ph type="body" idx="1"/>
          </p:nvPr>
        </p:nvSpPr>
        <p:spPr>
          <a:xfrm>
            <a:off x="323528" y="1196752"/>
            <a:ext cx="8229600" cy="5415880"/>
          </a:xfrm>
        </p:spPr>
        <p:txBody>
          <a:bodyPr>
            <a:normAutofit/>
          </a:bodyPr>
          <a:lstStyle/>
          <a:p>
            <a:pPr lvl="1">
              <a:buFont typeface="Wingdings" panose="05000000000000000000" pitchFamily="2" charset="2"/>
              <a:buChar char="q"/>
            </a:pPr>
            <a:r>
              <a:rPr lang="cs-CZ" sz="2800" dirty="0" smtClean="0"/>
              <a:t> </a:t>
            </a:r>
            <a:r>
              <a:rPr lang="cs-CZ" sz="2800" dirty="0" err="1" smtClean="0">
                <a:hlinkClick r:id="rId2"/>
              </a:rPr>
              <a:t>Prisoner´s</a:t>
            </a:r>
            <a:r>
              <a:rPr lang="cs-CZ" sz="2800" dirty="0" smtClean="0">
                <a:hlinkClick r:id="rId2"/>
              </a:rPr>
              <a:t> </a:t>
            </a:r>
            <a:r>
              <a:rPr lang="cs-CZ" sz="2800" dirty="0" err="1" smtClean="0">
                <a:hlinkClick r:id="rId2"/>
              </a:rPr>
              <a:t>Dilemma</a:t>
            </a:r>
            <a:r>
              <a:rPr lang="cs-CZ" sz="2800" dirty="0" smtClean="0">
                <a:hlinkClick r:id="rId2"/>
              </a:rPr>
              <a:t> </a:t>
            </a:r>
            <a:r>
              <a:rPr lang="cs-CZ" sz="2800" dirty="0" smtClean="0"/>
              <a:t>(PD</a:t>
            </a:r>
            <a:r>
              <a:rPr lang="cs-CZ" sz="2800" dirty="0" smtClean="0"/>
              <a:t>): </a:t>
            </a:r>
            <a:r>
              <a:rPr lang="cs-CZ" sz="2800" dirty="0" err="1" smtClean="0"/>
              <a:t>even</a:t>
            </a:r>
            <a:r>
              <a:rPr lang="cs-CZ" sz="2800" dirty="0" smtClean="0"/>
              <a:t> </a:t>
            </a:r>
            <a:r>
              <a:rPr lang="cs-CZ" sz="2800" dirty="0" err="1" smtClean="0"/>
              <a:t>with</a:t>
            </a:r>
            <a:r>
              <a:rPr lang="cs-CZ" sz="2800" dirty="0" smtClean="0"/>
              <a:t> </a:t>
            </a:r>
            <a:r>
              <a:rPr lang="cs-CZ" sz="2800" dirty="0" err="1" smtClean="0"/>
              <a:t>the</a:t>
            </a:r>
            <a:r>
              <a:rPr lang="cs-CZ" sz="2800" dirty="0" smtClean="0"/>
              <a:t> preference </a:t>
            </a:r>
            <a:r>
              <a:rPr lang="cs-CZ" sz="2800" dirty="0" err="1" smtClean="0"/>
              <a:t>for</a:t>
            </a:r>
            <a:r>
              <a:rPr lang="cs-CZ" sz="2800" dirty="0" smtClean="0"/>
              <a:t> </a:t>
            </a:r>
            <a:r>
              <a:rPr lang="cs-CZ" sz="2800" dirty="0" err="1" smtClean="0"/>
              <a:t>cooperation</a:t>
            </a:r>
            <a:r>
              <a:rPr lang="cs-CZ" sz="2800" dirty="0" smtClean="0"/>
              <a:t>, </a:t>
            </a:r>
            <a:r>
              <a:rPr lang="cs-CZ" sz="2800" dirty="0" err="1" smtClean="0"/>
              <a:t>we</a:t>
            </a:r>
            <a:r>
              <a:rPr lang="cs-CZ" sz="2800" dirty="0" smtClean="0"/>
              <a:t> </a:t>
            </a:r>
            <a:r>
              <a:rPr lang="cs-CZ" sz="2800" dirty="0" err="1" smtClean="0"/>
              <a:t>sometimes</a:t>
            </a:r>
            <a:r>
              <a:rPr lang="cs-CZ" sz="2800" dirty="0" smtClean="0"/>
              <a:t> </a:t>
            </a:r>
            <a:r>
              <a:rPr lang="cs-CZ" sz="2800" dirty="0" err="1" smtClean="0"/>
              <a:t>defect</a:t>
            </a:r>
            <a:r>
              <a:rPr lang="cs-CZ" sz="2800" dirty="0" smtClean="0"/>
              <a:t>..</a:t>
            </a:r>
            <a:endParaRPr lang="cs-CZ" sz="2700" dirty="0" smtClean="0"/>
          </a:p>
          <a:p>
            <a:pPr lvl="3">
              <a:buFont typeface="Wingdings" panose="05000000000000000000" pitchFamily="2" charset="2"/>
              <a:buChar char="q"/>
            </a:pPr>
            <a:endParaRPr lang="cs-CZ" sz="2400" dirty="0" smtClean="0"/>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2564904"/>
            <a:ext cx="6696744" cy="4104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61932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sz="3600" dirty="0" err="1" smtClean="0"/>
              <a:t>Coordination</a:t>
            </a:r>
            <a:endParaRPr lang="en-US" sz="3600" dirty="0"/>
          </a:p>
        </p:txBody>
      </p:sp>
      <p:sp>
        <p:nvSpPr>
          <p:cNvPr id="169987" name="Rectangle 3"/>
          <p:cNvSpPr>
            <a:spLocks noGrp="1" noChangeArrowheads="1"/>
          </p:cNvSpPr>
          <p:nvPr>
            <p:ph type="body" idx="1"/>
          </p:nvPr>
        </p:nvSpPr>
        <p:spPr>
          <a:xfrm>
            <a:off x="323528" y="1196752"/>
            <a:ext cx="8229600" cy="5415880"/>
          </a:xfrm>
        </p:spPr>
        <p:txBody>
          <a:bodyPr>
            <a:normAutofit/>
          </a:bodyPr>
          <a:lstStyle/>
          <a:p>
            <a:pPr lvl="1">
              <a:buFont typeface="Wingdings" panose="05000000000000000000" pitchFamily="2" charset="2"/>
              <a:buChar char="q"/>
            </a:pPr>
            <a:r>
              <a:rPr lang="cs-CZ" sz="2800" dirty="0" smtClean="0"/>
              <a:t> </a:t>
            </a:r>
            <a:r>
              <a:rPr lang="cs-CZ" sz="2800" dirty="0" err="1" smtClean="0"/>
              <a:t>Have</a:t>
            </a:r>
            <a:r>
              <a:rPr lang="cs-CZ" sz="2800" dirty="0" smtClean="0"/>
              <a:t> </a:t>
            </a:r>
            <a:r>
              <a:rPr lang="cs-CZ" sz="2800" dirty="0" err="1"/>
              <a:t>we</a:t>
            </a:r>
            <a:r>
              <a:rPr lang="cs-CZ" sz="2800" dirty="0"/>
              <a:t> to </a:t>
            </a:r>
            <a:r>
              <a:rPr lang="cs-CZ" sz="2800" dirty="0" err="1"/>
              <a:t>coordinate</a:t>
            </a:r>
            <a:r>
              <a:rPr lang="cs-CZ" sz="2800" dirty="0"/>
              <a:t> </a:t>
            </a:r>
            <a:r>
              <a:rPr lang="cs-CZ" sz="2800" dirty="0" err="1"/>
              <a:t>for</a:t>
            </a:r>
            <a:r>
              <a:rPr lang="cs-CZ" sz="2800" dirty="0"/>
              <a:t> </a:t>
            </a:r>
            <a:r>
              <a:rPr lang="cs-CZ" sz="2800" dirty="0" err="1"/>
              <a:t>cooperation</a:t>
            </a:r>
            <a:r>
              <a:rPr lang="cs-CZ" sz="2800" dirty="0" smtClean="0"/>
              <a:t>?</a:t>
            </a:r>
          </a:p>
          <a:p>
            <a:pPr lvl="2">
              <a:buFont typeface="Wingdings" panose="05000000000000000000" pitchFamily="2" charset="2"/>
              <a:buChar char="q"/>
            </a:pPr>
            <a:r>
              <a:rPr lang="cs-CZ" sz="2500" dirty="0" smtClean="0"/>
              <a:t> In a </a:t>
            </a:r>
            <a:r>
              <a:rPr lang="cs-CZ" sz="2500" dirty="0" err="1" smtClean="0"/>
              <a:t>one</a:t>
            </a:r>
            <a:r>
              <a:rPr lang="cs-CZ" sz="2500" dirty="0" smtClean="0"/>
              <a:t>-shot PD game, </a:t>
            </a:r>
            <a:r>
              <a:rPr lang="cs-CZ" sz="2500" dirty="0" err="1" smtClean="0"/>
              <a:t>yes</a:t>
            </a:r>
            <a:endParaRPr lang="cs-CZ" sz="2500" dirty="0"/>
          </a:p>
          <a:p>
            <a:pPr lvl="2">
              <a:buFont typeface="Wingdings" panose="05000000000000000000" pitchFamily="2" charset="2"/>
              <a:buChar char="q"/>
            </a:pPr>
            <a:r>
              <a:rPr lang="cs-CZ" sz="2500" dirty="0" smtClean="0"/>
              <a:t> In a </a:t>
            </a:r>
            <a:r>
              <a:rPr lang="cs-CZ" sz="2800" dirty="0" err="1"/>
              <a:t>r</a:t>
            </a:r>
            <a:r>
              <a:rPr lang="cs-CZ" sz="2800" dirty="0" err="1" smtClean="0"/>
              <a:t>epeated</a:t>
            </a:r>
            <a:r>
              <a:rPr lang="cs-CZ" sz="2800" dirty="0" smtClean="0"/>
              <a:t> PD game – not </a:t>
            </a:r>
            <a:r>
              <a:rPr lang="cs-CZ" sz="2800" dirty="0" err="1" smtClean="0"/>
              <a:t>necessarily</a:t>
            </a:r>
            <a:r>
              <a:rPr lang="cs-CZ" sz="2800" dirty="0" smtClean="0"/>
              <a:t>, </a:t>
            </a:r>
            <a:r>
              <a:rPr lang="cs-CZ" sz="2800" dirty="0" err="1" smtClean="0"/>
              <a:t>players</a:t>
            </a:r>
            <a:r>
              <a:rPr lang="cs-CZ" sz="2800" dirty="0" smtClean="0"/>
              <a:t> </a:t>
            </a:r>
            <a:r>
              <a:rPr lang="cs-CZ" sz="2800" dirty="0" err="1" smtClean="0"/>
              <a:t>can</a:t>
            </a:r>
            <a:r>
              <a:rPr lang="cs-CZ" sz="2800" dirty="0" smtClean="0"/>
              <a:t> </a:t>
            </a:r>
            <a:r>
              <a:rPr lang="cs-CZ" sz="2800" dirty="0" err="1" smtClean="0"/>
              <a:t>learn</a:t>
            </a:r>
            <a:r>
              <a:rPr lang="cs-CZ" sz="2800" dirty="0" smtClean="0"/>
              <a:t> </a:t>
            </a:r>
            <a:r>
              <a:rPr lang="cs-CZ" sz="2800" dirty="0" err="1" smtClean="0"/>
              <a:t>different</a:t>
            </a:r>
            <a:r>
              <a:rPr lang="cs-CZ" sz="2800" dirty="0" smtClean="0"/>
              <a:t> </a:t>
            </a:r>
            <a:r>
              <a:rPr lang="cs-CZ" sz="2800" dirty="0" err="1" smtClean="0"/>
              <a:t>strategies</a:t>
            </a:r>
            <a:r>
              <a:rPr lang="cs-CZ" sz="2800" dirty="0" smtClean="0"/>
              <a:t> </a:t>
            </a:r>
            <a:r>
              <a:rPr lang="cs-CZ" sz="2800" dirty="0" err="1" smtClean="0"/>
              <a:t>that</a:t>
            </a:r>
            <a:r>
              <a:rPr lang="cs-CZ" sz="2800" dirty="0" smtClean="0"/>
              <a:t> </a:t>
            </a:r>
            <a:r>
              <a:rPr lang="cs-CZ" sz="2800" dirty="0" err="1" smtClean="0"/>
              <a:t>lead</a:t>
            </a:r>
            <a:r>
              <a:rPr lang="cs-CZ" sz="2800" dirty="0" smtClean="0"/>
              <a:t> to </a:t>
            </a:r>
            <a:r>
              <a:rPr lang="cs-CZ" sz="2800" dirty="0" err="1" smtClean="0"/>
              <a:t>cooperation</a:t>
            </a:r>
            <a:r>
              <a:rPr lang="cs-CZ" sz="2800" dirty="0" smtClean="0"/>
              <a:t>, </a:t>
            </a:r>
            <a:r>
              <a:rPr lang="cs-CZ" sz="2800" dirty="0" err="1" smtClean="0"/>
              <a:t>e..g</a:t>
            </a:r>
            <a:r>
              <a:rPr lang="cs-CZ" sz="2800" dirty="0" smtClean="0"/>
              <a:t>.:</a:t>
            </a:r>
            <a:endParaRPr lang="cs-CZ" sz="2800" dirty="0"/>
          </a:p>
          <a:p>
            <a:pPr lvl="3">
              <a:buFont typeface="Wingdings" panose="05000000000000000000" pitchFamily="2" charset="2"/>
              <a:buChar char="q"/>
            </a:pPr>
            <a:r>
              <a:rPr lang="cs-CZ" sz="2700" dirty="0" err="1" smtClean="0">
                <a:hlinkClick r:id="rId2"/>
              </a:rPr>
              <a:t>Tit</a:t>
            </a:r>
            <a:r>
              <a:rPr lang="cs-CZ" sz="2700" dirty="0" smtClean="0">
                <a:hlinkClick r:id="rId2"/>
              </a:rPr>
              <a:t> </a:t>
            </a:r>
            <a:r>
              <a:rPr lang="cs-CZ" sz="2700" dirty="0" err="1" smtClean="0">
                <a:hlinkClick r:id="rId2"/>
              </a:rPr>
              <a:t>For</a:t>
            </a:r>
            <a:r>
              <a:rPr lang="cs-CZ" sz="2700" dirty="0" smtClean="0">
                <a:hlinkClick r:id="rId2"/>
              </a:rPr>
              <a:t> </a:t>
            </a:r>
            <a:r>
              <a:rPr lang="cs-CZ" sz="2700" dirty="0" err="1" smtClean="0">
                <a:hlinkClick r:id="rId2"/>
              </a:rPr>
              <a:t>Tat</a:t>
            </a:r>
            <a:r>
              <a:rPr lang="cs-CZ" sz="2700" dirty="0" smtClean="0">
                <a:hlinkClick r:id="rId2"/>
              </a:rPr>
              <a:t> </a:t>
            </a:r>
            <a:r>
              <a:rPr lang="cs-CZ" sz="2700" dirty="0" smtClean="0"/>
              <a:t>(TFT) </a:t>
            </a:r>
            <a:r>
              <a:rPr lang="cs-CZ" sz="2700" dirty="0" err="1" smtClean="0"/>
              <a:t>strategy</a:t>
            </a:r>
            <a:endParaRPr lang="cs-CZ" sz="2700" dirty="0"/>
          </a:p>
          <a:p>
            <a:pPr lvl="4">
              <a:buFont typeface="Wingdings" panose="05000000000000000000" pitchFamily="2" charset="2"/>
              <a:buChar char="q"/>
            </a:pPr>
            <a:r>
              <a:rPr lang="cs-CZ" sz="2500" dirty="0" err="1" smtClean="0"/>
              <a:t>It</a:t>
            </a:r>
            <a:r>
              <a:rPr lang="cs-CZ" sz="2500" dirty="0" smtClean="0"/>
              <a:t> </a:t>
            </a:r>
            <a:r>
              <a:rPr lang="cs-CZ" sz="2500" dirty="0" err="1" smtClean="0"/>
              <a:t>starts</a:t>
            </a:r>
            <a:r>
              <a:rPr lang="cs-CZ" sz="2500" dirty="0" smtClean="0"/>
              <a:t> </a:t>
            </a:r>
            <a:r>
              <a:rPr lang="cs-CZ" sz="2500" dirty="0" err="1" smtClean="0"/>
              <a:t>with</a:t>
            </a:r>
            <a:r>
              <a:rPr lang="cs-CZ" sz="2500" dirty="0" smtClean="0"/>
              <a:t> </a:t>
            </a:r>
            <a:r>
              <a:rPr lang="cs-CZ" sz="2500" dirty="0" err="1" smtClean="0"/>
              <a:t>cooperation</a:t>
            </a:r>
            <a:endParaRPr lang="cs-CZ" sz="2500" dirty="0"/>
          </a:p>
          <a:p>
            <a:pPr lvl="4">
              <a:buFont typeface="Wingdings" panose="05000000000000000000" pitchFamily="2" charset="2"/>
              <a:buChar char="q"/>
            </a:pPr>
            <a:r>
              <a:rPr lang="cs-CZ" sz="2500" dirty="0" err="1" smtClean="0"/>
              <a:t>It</a:t>
            </a:r>
            <a:r>
              <a:rPr lang="cs-CZ" sz="2500" dirty="0" smtClean="0"/>
              <a:t> </a:t>
            </a:r>
            <a:r>
              <a:rPr lang="cs-CZ" sz="2500" dirty="0" err="1" smtClean="0"/>
              <a:t>is</a:t>
            </a:r>
            <a:r>
              <a:rPr lang="cs-CZ" sz="2500" dirty="0" smtClean="0"/>
              <a:t> </a:t>
            </a:r>
            <a:r>
              <a:rPr lang="cs-CZ" sz="2500" dirty="0" err="1" smtClean="0"/>
              <a:t>retaliotary</a:t>
            </a:r>
            <a:endParaRPr lang="cs-CZ" sz="2500" dirty="0"/>
          </a:p>
          <a:p>
            <a:pPr lvl="4">
              <a:buFont typeface="Wingdings" panose="05000000000000000000" pitchFamily="2" charset="2"/>
              <a:buChar char="q"/>
            </a:pPr>
            <a:r>
              <a:rPr lang="cs-CZ" sz="2500" dirty="0" err="1" smtClean="0"/>
              <a:t>It</a:t>
            </a:r>
            <a:r>
              <a:rPr lang="cs-CZ" sz="2500" dirty="0" smtClean="0"/>
              <a:t> </a:t>
            </a:r>
            <a:r>
              <a:rPr lang="cs-CZ" sz="2500" dirty="0" err="1" smtClean="0"/>
              <a:t>is</a:t>
            </a:r>
            <a:r>
              <a:rPr lang="cs-CZ" sz="2500" dirty="0" smtClean="0"/>
              <a:t> </a:t>
            </a:r>
            <a:r>
              <a:rPr lang="cs-CZ" sz="2500" dirty="0" err="1" smtClean="0"/>
              <a:t>clear</a:t>
            </a:r>
            <a:endParaRPr lang="cs-CZ" sz="2500" dirty="0" smtClean="0"/>
          </a:p>
          <a:p>
            <a:pPr marL="393192" lvl="1" indent="0">
              <a:buNone/>
            </a:pPr>
            <a:endParaRPr lang="cs-CZ" sz="2800" dirty="0" smtClean="0"/>
          </a:p>
        </p:txBody>
      </p:sp>
    </p:spTree>
    <p:extLst>
      <p:ext uri="{BB962C8B-B14F-4D97-AF65-F5344CB8AC3E}">
        <p14:creationId xmlns:p14="http://schemas.microsoft.com/office/powerpoint/2010/main" val="9155129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sz="3600" dirty="0" err="1" smtClean="0"/>
              <a:t>Coordination</a:t>
            </a:r>
            <a:endParaRPr lang="en-US" sz="3600" dirty="0"/>
          </a:p>
        </p:txBody>
      </p:sp>
      <p:sp>
        <p:nvSpPr>
          <p:cNvPr id="169987" name="Rectangle 3"/>
          <p:cNvSpPr>
            <a:spLocks noGrp="1" noChangeArrowheads="1"/>
          </p:cNvSpPr>
          <p:nvPr>
            <p:ph type="body" idx="1"/>
          </p:nvPr>
        </p:nvSpPr>
        <p:spPr>
          <a:xfrm>
            <a:off x="323528" y="1196752"/>
            <a:ext cx="8229600" cy="5415880"/>
          </a:xfrm>
        </p:spPr>
        <p:txBody>
          <a:bodyPr>
            <a:normAutofit/>
          </a:bodyPr>
          <a:lstStyle/>
          <a:p>
            <a:pPr lvl="1">
              <a:buFont typeface="Wingdings" panose="05000000000000000000" pitchFamily="2" charset="2"/>
              <a:buChar char="q"/>
            </a:pPr>
            <a:r>
              <a:rPr lang="cs-CZ" sz="2800" dirty="0" smtClean="0"/>
              <a:t> </a:t>
            </a:r>
            <a:r>
              <a:rPr lang="cs-CZ" sz="2800" dirty="0" err="1" smtClean="0"/>
              <a:t>How</a:t>
            </a:r>
            <a:r>
              <a:rPr lang="cs-CZ" sz="2800" dirty="0" smtClean="0"/>
              <a:t> </a:t>
            </a:r>
            <a:r>
              <a:rPr lang="cs-CZ" sz="2800" dirty="0" err="1" smtClean="0"/>
              <a:t>can</a:t>
            </a:r>
            <a:r>
              <a:rPr lang="cs-CZ" sz="2800" dirty="0" smtClean="0"/>
              <a:t> </a:t>
            </a:r>
            <a:r>
              <a:rPr lang="cs-CZ" sz="2800" dirty="0" err="1" smtClean="0"/>
              <a:t>we</a:t>
            </a:r>
            <a:r>
              <a:rPr lang="cs-CZ" sz="2800" dirty="0" smtClean="0"/>
              <a:t> </a:t>
            </a:r>
            <a:r>
              <a:rPr lang="cs-CZ" sz="2800" dirty="0" err="1" smtClean="0"/>
              <a:t>coordinate</a:t>
            </a:r>
            <a:r>
              <a:rPr lang="cs-CZ" sz="2800" dirty="0" smtClean="0"/>
              <a:t> </a:t>
            </a:r>
            <a:r>
              <a:rPr lang="cs-CZ" sz="2800" dirty="0" err="1" smtClean="0"/>
              <a:t>for</a:t>
            </a:r>
            <a:r>
              <a:rPr lang="cs-CZ" sz="2800" dirty="0" smtClean="0"/>
              <a:t> </a:t>
            </a:r>
            <a:r>
              <a:rPr lang="cs-CZ" sz="2800" dirty="0" err="1" smtClean="0"/>
              <a:t>cooperation</a:t>
            </a:r>
            <a:r>
              <a:rPr lang="cs-CZ" sz="2800" dirty="0" smtClean="0"/>
              <a:t>?</a:t>
            </a:r>
          </a:p>
          <a:p>
            <a:pPr lvl="2">
              <a:buFont typeface="Wingdings" panose="05000000000000000000" pitchFamily="2" charset="2"/>
              <a:buChar char="q"/>
            </a:pPr>
            <a:r>
              <a:rPr lang="cs-CZ" sz="2900" dirty="0" err="1" smtClean="0"/>
              <a:t>With</a:t>
            </a:r>
            <a:r>
              <a:rPr lang="cs-CZ" sz="2900" dirty="0" smtClean="0"/>
              <a:t> </a:t>
            </a:r>
            <a:r>
              <a:rPr lang="cs-CZ" sz="2900" dirty="0" err="1" smtClean="0"/>
              <a:t>material</a:t>
            </a:r>
            <a:r>
              <a:rPr lang="cs-CZ" sz="2900" dirty="0" smtClean="0"/>
              <a:t> </a:t>
            </a:r>
            <a:r>
              <a:rPr lang="cs-CZ" sz="2900" dirty="0" err="1" smtClean="0"/>
              <a:t>incentives</a:t>
            </a:r>
            <a:r>
              <a:rPr lang="cs-CZ" sz="2900" dirty="0" smtClean="0"/>
              <a:t>, </a:t>
            </a:r>
            <a:r>
              <a:rPr lang="cs-CZ" sz="2900" dirty="0" err="1" smtClean="0"/>
              <a:t>used</a:t>
            </a:r>
            <a:r>
              <a:rPr lang="cs-CZ" sz="2900" dirty="0" smtClean="0"/>
              <a:t> in </a:t>
            </a:r>
            <a:r>
              <a:rPr lang="cs-CZ" sz="2900" dirty="0" err="1" smtClean="0"/>
              <a:t>different</a:t>
            </a:r>
            <a:r>
              <a:rPr lang="cs-CZ" sz="2900" dirty="0" smtClean="0"/>
              <a:t> </a:t>
            </a:r>
            <a:r>
              <a:rPr lang="cs-CZ" sz="2900" dirty="0" err="1" smtClean="0"/>
              <a:t>ways</a:t>
            </a:r>
            <a:r>
              <a:rPr lang="cs-CZ" sz="2900" dirty="0" smtClean="0"/>
              <a:t>:</a:t>
            </a:r>
          </a:p>
          <a:p>
            <a:pPr lvl="3">
              <a:buFont typeface="Wingdings" panose="05000000000000000000" pitchFamily="2" charset="2"/>
              <a:buChar char="q"/>
            </a:pPr>
            <a:r>
              <a:rPr lang="cs-CZ" sz="2800" dirty="0" smtClean="0"/>
              <a:t> </a:t>
            </a:r>
            <a:r>
              <a:rPr lang="cs-CZ" sz="2800" dirty="0" err="1" smtClean="0"/>
              <a:t>You</a:t>
            </a:r>
            <a:r>
              <a:rPr lang="cs-CZ" sz="2800" dirty="0" smtClean="0"/>
              <a:t> </a:t>
            </a:r>
            <a:r>
              <a:rPr lang="cs-CZ" sz="2800" dirty="0" err="1" smtClean="0"/>
              <a:t>can</a:t>
            </a:r>
            <a:r>
              <a:rPr lang="cs-CZ" sz="2800" dirty="0" smtClean="0"/>
              <a:t> </a:t>
            </a:r>
            <a:r>
              <a:rPr lang="cs-CZ" sz="2800" dirty="0" err="1" smtClean="0"/>
              <a:t>either</a:t>
            </a:r>
            <a:r>
              <a:rPr lang="cs-CZ" sz="2800" dirty="0" smtClean="0"/>
              <a:t> </a:t>
            </a:r>
            <a:r>
              <a:rPr lang="cs-CZ" sz="2800" dirty="0" err="1" smtClean="0"/>
              <a:t>order</a:t>
            </a:r>
            <a:r>
              <a:rPr lang="cs-CZ" sz="2800" dirty="0" smtClean="0"/>
              <a:t> a </a:t>
            </a:r>
            <a:r>
              <a:rPr lang="cs-CZ" sz="2800" dirty="0" err="1" smtClean="0"/>
              <a:t>rational</a:t>
            </a:r>
            <a:r>
              <a:rPr lang="cs-CZ" sz="2800" dirty="0" smtClean="0"/>
              <a:t> </a:t>
            </a:r>
            <a:r>
              <a:rPr lang="cs-CZ" sz="2800" dirty="0" err="1" smtClean="0"/>
              <a:t>child</a:t>
            </a:r>
            <a:r>
              <a:rPr lang="cs-CZ" sz="2800" dirty="0" smtClean="0"/>
              <a:t> (</a:t>
            </a:r>
            <a:r>
              <a:rPr lang="cs-CZ" sz="2800" dirty="0" err="1" smtClean="0"/>
              <a:t>material</a:t>
            </a:r>
            <a:r>
              <a:rPr lang="cs-CZ" sz="2800" dirty="0" smtClean="0"/>
              <a:t> </a:t>
            </a:r>
            <a:r>
              <a:rPr lang="cs-CZ" sz="2800" dirty="0" err="1" smtClean="0"/>
              <a:t>incentive</a:t>
            </a:r>
            <a:r>
              <a:rPr lang="cs-CZ" sz="2800" dirty="0" smtClean="0"/>
              <a:t> </a:t>
            </a:r>
            <a:r>
              <a:rPr lang="cs-CZ" sz="2800" dirty="0" err="1" smtClean="0"/>
              <a:t>is</a:t>
            </a:r>
            <a:r>
              <a:rPr lang="cs-CZ" sz="2800" dirty="0" smtClean="0"/>
              <a:t> </a:t>
            </a:r>
            <a:r>
              <a:rPr lang="cs-CZ" sz="2800" dirty="0" err="1" smtClean="0"/>
              <a:t>avoiding</a:t>
            </a:r>
            <a:r>
              <a:rPr lang="cs-CZ" sz="2800" dirty="0" smtClean="0"/>
              <a:t> </a:t>
            </a:r>
            <a:r>
              <a:rPr lang="cs-CZ" sz="2800" dirty="0" err="1" smtClean="0"/>
              <a:t>punishment</a:t>
            </a:r>
            <a:r>
              <a:rPr lang="cs-CZ" sz="2800" dirty="0" smtClean="0"/>
              <a:t>) to </a:t>
            </a:r>
            <a:r>
              <a:rPr lang="cs-CZ" sz="2800" dirty="0" err="1" smtClean="0"/>
              <a:t>cut</a:t>
            </a:r>
            <a:r>
              <a:rPr lang="cs-CZ" sz="2800" dirty="0" smtClean="0"/>
              <a:t> a </a:t>
            </a:r>
            <a:r>
              <a:rPr lang="cs-CZ" sz="2800" dirty="0" err="1" smtClean="0"/>
              <a:t>cake</a:t>
            </a:r>
            <a:r>
              <a:rPr lang="cs-CZ" sz="2800" dirty="0" smtClean="0"/>
              <a:t> </a:t>
            </a:r>
            <a:r>
              <a:rPr lang="cs-CZ" sz="2800" dirty="0" err="1" smtClean="0"/>
              <a:t>into</a:t>
            </a:r>
            <a:r>
              <a:rPr lang="cs-CZ" sz="2800" dirty="0" smtClean="0"/>
              <a:t> </a:t>
            </a:r>
            <a:r>
              <a:rPr lang="cs-CZ" sz="2800" dirty="0" err="1" smtClean="0"/>
              <a:t>the</a:t>
            </a:r>
            <a:r>
              <a:rPr lang="cs-CZ" sz="2800" dirty="0" smtClean="0"/>
              <a:t> </a:t>
            </a:r>
            <a:r>
              <a:rPr lang="cs-CZ" sz="2800" dirty="0" err="1" smtClean="0"/>
              <a:t>same</a:t>
            </a:r>
            <a:r>
              <a:rPr lang="cs-CZ" sz="2800" dirty="0" smtClean="0"/>
              <a:t> </a:t>
            </a:r>
            <a:r>
              <a:rPr lang="cs-CZ" sz="2800" dirty="0" err="1" smtClean="0"/>
              <a:t>pieces</a:t>
            </a:r>
            <a:r>
              <a:rPr lang="cs-CZ" sz="2800" dirty="0" smtClean="0"/>
              <a:t> </a:t>
            </a:r>
            <a:r>
              <a:rPr lang="cs-CZ" sz="2800" dirty="0" err="1" smtClean="0"/>
              <a:t>or</a:t>
            </a:r>
            <a:r>
              <a:rPr lang="cs-CZ" sz="2800" dirty="0" smtClean="0"/>
              <a:t> </a:t>
            </a:r>
            <a:r>
              <a:rPr lang="cs-CZ" sz="2800" dirty="0" err="1" smtClean="0"/>
              <a:t>say</a:t>
            </a:r>
            <a:r>
              <a:rPr lang="cs-CZ" sz="2800" dirty="0" smtClean="0"/>
              <a:t> </a:t>
            </a:r>
            <a:r>
              <a:rPr lang="cs-CZ" sz="2800" dirty="0" err="1" smtClean="0"/>
              <a:t>it</a:t>
            </a:r>
            <a:r>
              <a:rPr lang="cs-CZ" sz="2800" dirty="0" smtClean="0"/>
              <a:t> </a:t>
            </a:r>
            <a:r>
              <a:rPr lang="cs-CZ" sz="2800" dirty="0" err="1" smtClean="0"/>
              <a:t>that</a:t>
            </a:r>
            <a:r>
              <a:rPr lang="cs-CZ" sz="2800" dirty="0" smtClean="0"/>
              <a:t> </a:t>
            </a:r>
            <a:r>
              <a:rPr lang="cs-CZ" sz="2800" dirty="0" err="1" smtClean="0"/>
              <a:t>it</a:t>
            </a:r>
            <a:r>
              <a:rPr lang="cs-CZ" sz="2800" dirty="0" smtClean="0"/>
              <a:t> </a:t>
            </a:r>
            <a:r>
              <a:rPr lang="cs-CZ" sz="2800" dirty="0" err="1" smtClean="0"/>
              <a:t>will</a:t>
            </a:r>
            <a:r>
              <a:rPr lang="cs-CZ" sz="2800" dirty="0" smtClean="0"/>
              <a:t> </a:t>
            </a:r>
            <a:r>
              <a:rPr lang="cs-CZ" sz="2800" dirty="0" err="1" smtClean="0"/>
              <a:t>take</a:t>
            </a:r>
            <a:r>
              <a:rPr lang="cs-CZ" sz="2800" dirty="0" smtClean="0"/>
              <a:t> </a:t>
            </a:r>
            <a:r>
              <a:rPr lang="cs-CZ" sz="2800" dirty="0" err="1" smtClean="0"/>
              <a:t>the</a:t>
            </a:r>
            <a:r>
              <a:rPr lang="cs-CZ" sz="2800" dirty="0" smtClean="0"/>
              <a:t> last </a:t>
            </a:r>
            <a:r>
              <a:rPr lang="cs-CZ" sz="2800" dirty="0" err="1" smtClean="0"/>
              <a:t>piece</a:t>
            </a:r>
            <a:r>
              <a:rPr lang="cs-CZ" sz="2800" dirty="0" smtClean="0"/>
              <a:t>.</a:t>
            </a:r>
          </a:p>
          <a:p>
            <a:pPr lvl="2">
              <a:buFont typeface="Wingdings" panose="05000000000000000000" pitchFamily="2" charset="2"/>
              <a:buChar char="q"/>
            </a:pPr>
            <a:r>
              <a:rPr lang="cs-CZ" sz="2900" dirty="0" err="1" smtClean="0"/>
              <a:t>With</a:t>
            </a:r>
            <a:r>
              <a:rPr lang="cs-CZ" sz="2900" dirty="0" smtClean="0"/>
              <a:t> </a:t>
            </a:r>
            <a:r>
              <a:rPr lang="cs-CZ" sz="2900" dirty="0" err="1" smtClean="0"/>
              <a:t>moral</a:t>
            </a:r>
            <a:r>
              <a:rPr lang="cs-CZ" sz="2900" dirty="0" smtClean="0"/>
              <a:t> </a:t>
            </a:r>
            <a:r>
              <a:rPr lang="cs-CZ" sz="2900" dirty="0" err="1" smtClean="0"/>
              <a:t>incentives</a:t>
            </a:r>
            <a:r>
              <a:rPr lang="cs-CZ" sz="2900" dirty="0" smtClean="0"/>
              <a:t>, justice </a:t>
            </a:r>
            <a:r>
              <a:rPr lang="cs-CZ" sz="2900" dirty="0" err="1" smtClean="0"/>
              <a:t>included</a:t>
            </a:r>
            <a:endParaRPr lang="cs-CZ" sz="2900" dirty="0" smtClean="0"/>
          </a:p>
          <a:p>
            <a:pPr lvl="1">
              <a:buFont typeface="Wingdings" panose="05000000000000000000" pitchFamily="2" charset="2"/>
              <a:buChar char="q"/>
            </a:pPr>
            <a:r>
              <a:rPr lang="cs-CZ" sz="3200" dirty="0" smtClean="0"/>
              <a:t> </a:t>
            </a:r>
            <a:r>
              <a:rPr lang="cs-CZ" sz="3200" dirty="0" err="1" smtClean="0"/>
              <a:t>We</a:t>
            </a:r>
            <a:r>
              <a:rPr lang="cs-CZ" sz="3200" dirty="0" smtClean="0"/>
              <a:t> </a:t>
            </a:r>
            <a:r>
              <a:rPr lang="cs-CZ" sz="3200" dirty="0" err="1" smtClean="0"/>
              <a:t>get</a:t>
            </a:r>
            <a:r>
              <a:rPr lang="cs-CZ" sz="3200" dirty="0" smtClean="0"/>
              <a:t> </a:t>
            </a:r>
            <a:r>
              <a:rPr lang="cs-CZ" sz="3200" dirty="0" err="1" smtClean="0"/>
              <a:t>the</a:t>
            </a:r>
            <a:r>
              <a:rPr lang="cs-CZ" sz="3200" dirty="0" smtClean="0"/>
              <a:t> </a:t>
            </a:r>
            <a:r>
              <a:rPr lang="cs-CZ" sz="3200" dirty="0" err="1" smtClean="0"/>
              <a:t>best</a:t>
            </a:r>
            <a:r>
              <a:rPr lang="cs-CZ" sz="3200" dirty="0"/>
              <a:t> </a:t>
            </a:r>
            <a:r>
              <a:rPr lang="cs-CZ" sz="3200" dirty="0" err="1" smtClean="0"/>
              <a:t>coordination</a:t>
            </a:r>
            <a:r>
              <a:rPr lang="cs-CZ" sz="3200" dirty="0" smtClean="0"/>
              <a:t> </a:t>
            </a:r>
            <a:r>
              <a:rPr lang="cs-CZ" sz="3200" dirty="0" err="1" smtClean="0"/>
              <a:t>with</a:t>
            </a:r>
            <a:r>
              <a:rPr lang="cs-CZ" sz="3200" dirty="0" smtClean="0"/>
              <a:t> a mix </a:t>
            </a:r>
            <a:r>
              <a:rPr lang="cs-CZ" sz="3200" dirty="0" err="1" smtClean="0"/>
              <a:t>of</a:t>
            </a:r>
            <a:r>
              <a:rPr lang="cs-CZ" sz="3200" dirty="0" smtClean="0"/>
              <a:t> </a:t>
            </a:r>
            <a:r>
              <a:rPr lang="cs-CZ" sz="3200" dirty="0" err="1" smtClean="0"/>
              <a:t>material</a:t>
            </a:r>
            <a:r>
              <a:rPr lang="cs-CZ" sz="3200" dirty="0" smtClean="0"/>
              <a:t> and </a:t>
            </a:r>
            <a:r>
              <a:rPr lang="cs-CZ" sz="3200" dirty="0" err="1" smtClean="0"/>
              <a:t>moral</a:t>
            </a:r>
            <a:r>
              <a:rPr lang="cs-CZ" sz="3200" dirty="0" smtClean="0"/>
              <a:t> </a:t>
            </a:r>
            <a:r>
              <a:rPr lang="cs-CZ" sz="3200" dirty="0" err="1" smtClean="0"/>
              <a:t>incentives</a:t>
            </a:r>
            <a:endParaRPr lang="cs-CZ" sz="2900" dirty="0" smtClean="0"/>
          </a:p>
          <a:p>
            <a:pPr lvl="2">
              <a:buFont typeface="Wingdings" panose="05000000000000000000" pitchFamily="2" charset="2"/>
              <a:buChar char="q"/>
            </a:pPr>
            <a:endParaRPr lang="cs-CZ" sz="2900" dirty="0"/>
          </a:p>
          <a:p>
            <a:pPr lvl="1">
              <a:buFont typeface="Wingdings" panose="05000000000000000000" pitchFamily="2" charset="2"/>
              <a:buChar char="q"/>
            </a:pPr>
            <a:endParaRPr lang="cs-CZ" sz="2800" dirty="0" smtClean="0"/>
          </a:p>
          <a:p>
            <a:pPr marL="667512" lvl="2" indent="0">
              <a:buNone/>
            </a:pPr>
            <a:endParaRPr lang="cs-CZ" sz="2800" dirty="0" smtClean="0"/>
          </a:p>
        </p:txBody>
      </p:sp>
    </p:spTree>
    <p:extLst>
      <p:ext uri="{BB962C8B-B14F-4D97-AF65-F5344CB8AC3E}">
        <p14:creationId xmlns:p14="http://schemas.microsoft.com/office/powerpoint/2010/main" val="3477777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5496" y="116632"/>
            <a:ext cx="9108504" cy="854546"/>
          </a:xfrm>
        </p:spPr>
        <p:txBody>
          <a:bodyPr>
            <a:normAutofit/>
          </a:bodyPr>
          <a:lstStyle/>
          <a:p>
            <a:pPr algn="ctr"/>
            <a:r>
              <a:rPr lang="cs-CZ" sz="3600" dirty="0" err="1" smtClean="0"/>
              <a:t>Coordination</a:t>
            </a:r>
            <a:endParaRPr lang="en-US" sz="3600" dirty="0"/>
          </a:p>
        </p:txBody>
      </p:sp>
      <p:sp>
        <p:nvSpPr>
          <p:cNvPr id="169987" name="Rectangle 3"/>
          <p:cNvSpPr>
            <a:spLocks noGrp="1" noChangeArrowheads="1"/>
          </p:cNvSpPr>
          <p:nvPr>
            <p:ph type="body" idx="1"/>
          </p:nvPr>
        </p:nvSpPr>
        <p:spPr>
          <a:xfrm>
            <a:off x="323528" y="1196752"/>
            <a:ext cx="8229600" cy="5415880"/>
          </a:xfrm>
        </p:spPr>
        <p:txBody>
          <a:bodyPr>
            <a:normAutofit/>
          </a:bodyPr>
          <a:lstStyle/>
          <a:p>
            <a:pPr lvl="1">
              <a:buFont typeface="Wingdings" panose="05000000000000000000" pitchFamily="2" charset="2"/>
              <a:buChar char="q"/>
            </a:pPr>
            <a:r>
              <a:rPr lang="cs-CZ" sz="3200" dirty="0"/>
              <a:t>Do </a:t>
            </a:r>
            <a:r>
              <a:rPr lang="cs-CZ" sz="3200" dirty="0" err="1"/>
              <a:t>people</a:t>
            </a:r>
            <a:r>
              <a:rPr lang="cs-CZ" sz="3200" dirty="0"/>
              <a:t> care </a:t>
            </a:r>
            <a:r>
              <a:rPr lang="cs-CZ" sz="3200" dirty="0" err="1"/>
              <a:t>about</a:t>
            </a:r>
            <a:r>
              <a:rPr lang="cs-CZ" sz="3200" dirty="0"/>
              <a:t> </a:t>
            </a:r>
            <a:r>
              <a:rPr lang="cs-CZ" sz="3200" dirty="0" smtClean="0"/>
              <a:t>justice in </a:t>
            </a:r>
            <a:r>
              <a:rPr lang="cs-CZ" sz="3200" dirty="0" err="1" smtClean="0"/>
              <a:t>cooperation</a:t>
            </a:r>
            <a:r>
              <a:rPr lang="cs-CZ" sz="3200" dirty="0" smtClean="0"/>
              <a:t>? Do </a:t>
            </a:r>
            <a:r>
              <a:rPr lang="cs-CZ" sz="3200" dirty="0" err="1" smtClean="0"/>
              <a:t>moral</a:t>
            </a:r>
            <a:r>
              <a:rPr lang="cs-CZ" sz="3200" dirty="0" smtClean="0"/>
              <a:t> </a:t>
            </a:r>
            <a:r>
              <a:rPr lang="cs-CZ" sz="3200" dirty="0" err="1" smtClean="0"/>
              <a:t>incentives</a:t>
            </a:r>
            <a:r>
              <a:rPr lang="cs-CZ" sz="3200" dirty="0" smtClean="0"/>
              <a:t> </a:t>
            </a:r>
            <a:r>
              <a:rPr lang="cs-CZ" sz="3200" dirty="0" err="1" smtClean="0"/>
              <a:t>work</a:t>
            </a:r>
            <a:r>
              <a:rPr lang="cs-CZ" sz="3200" dirty="0" smtClean="0"/>
              <a:t>?</a:t>
            </a:r>
            <a:endParaRPr lang="cs-CZ" sz="3200" dirty="0"/>
          </a:p>
          <a:p>
            <a:pPr lvl="2">
              <a:buFont typeface="Wingdings" panose="05000000000000000000" pitchFamily="2" charset="2"/>
              <a:buChar char="q"/>
            </a:pPr>
            <a:r>
              <a:rPr lang="cs-CZ" sz="3200" dirty="0"/>
              <a:t> </a:t>
            </a:r>
            <a:r>
              <a:rPr lang="cs-CZ" sz="3200" dirty="0" err="1">
                <a:hlinkClick r:id="rId2"/>
              </a:rPr>
              <a:t>Ultimatum</a:t>
            </a:r>
            <a:r>
              <a:rPr lang="cs-CZ" sz="3200" dirty="0">
                <a:hlinkClick r:id="rId2"/>
              </a:rPr>
              <a:t> </a:t>
            </a:r>
            <a:r>
              <a:rPr lang="cs-CZ" sz="3200" dirty="0" smtClean="0">
                <a:hlinkClick r:id="rId2"/>
              </a:rPr>
              <a:t>Game</a:t>
            </a:r>
            <a:endParaRPr lang="cs-CZ" sz="3200" dirty="0" smtClean="0"/>
          </a:p>
          <a:p>
            <a:pPr marL="667512" lvl="2" indent="0">
              <a:buNone/>
            </a:pPr>
            <a:endParaRPr lang="cs-CZ" sz="2800" dirty="0" smtClean="0"/>
          </a:p>
          <a:p>
            <a:pPr lvl="1">
              <a:buFont typeface="Wingdings" panose="05000000000000000000" pitchFamily="2" charset="2"/>
              <a:buChar char="q"/>
            </a:pPr>
            <a:endParaRPr lang="cs-CZ" sz="2800" dirty="0"/>
          </a:p>
          <a:p>
            <a:pPr lvl="1">
              <a:buFont typeface="Wingdings" panose="05000000000000000000" pitchFamily="2" charset="2"/>
              <a:buChar char="q"/>
            </a:pPr>
            <a:endParaRPr lang="cs-CZ" sz="2800" dirty="0"/>
          </a:p>
          <a:p>
            <a:pPr lvl="1">
              <a:buFont typeface="Wingdings" panose="05000000000000000000" pitchFamily="2" charset="2"/>
              <a:buChar char="q"/>
            </a:pPr>
            <a:endParaRPr lang="cs-CZ" sz="2800" dirty="0" smtClean="0"/>
          </a:p>
        </p:txBody>
      </p:sp>
    </p:spTree>
    <p:extLst>
      <p:ext uri="{BB962C8B-B14F-4D97-AF65-F5344CB8AC3E}">
        <p14:creationId xmlns:p14="http://schemas.microsoft.com/office/powerpoint/2010/main" val="4158996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4925" y="115888"/>
            <a:ext cx="9109075" cy="855662"/>
          </a:xfrm>
        </p:spPr>
        <p:txBody>
          <a:bodyPr>
            <a:normAutofit/>
          </a:bodyPr>
          <a:lstStyle/>
          <a:p>
            <a:pPr algn="ctr">
              <a:defRPr/>
            </a:pPr>
            <a:r>
              <a:rPr lang="cs-CZ" sz="4000" dirty="0" err="1" smtClean="0"/>
              <a:t>Where</a:t>
            </a:r>
            <a:r>
              <a:rPr lang="cs-CZ" sz="4000" dirty="0" smtClean="0"/>
              <a:t> </a:t>
            </a:r>
            <a:r>
              <a:rPr lang="cs-CZ" sz="4000" dirty="0" err="1" smtClean="0"/>
              <a:t>the</a:t>
            </a:r>
            <a:r>
              <a:rPr lang="cs-CZ" sz="4000" dirty="0" smtClean="0"/>
              <a:t> </a:t>
            </a:r>
            <a:r>
              <a:rPr lang="cs-CZ" sz="4000" dirty="0" err="1" smtClean="0"/>
              <a:t>Notion</a:t>
            </a:r>
            <a:r>
              <a:rPr lang="cs-CZ" sz="4000" dirty="0" smtClean="0"/>
              <a:t> </a:t>
            </a:r>
            <a:r>
              <a:rPr lang="cs-CZ" sz="4000" dirty="0" err="1" smtClean="0"/>
              <a:t>of</a:t>
            </a:r>
            <a:r>
              <a:rPr lang="cs-CZ" sz="4000" dirty="0" smtClean="0"/>
              <a:t> Justice </a:t>
            </a:r>
            <a:r>
              <a:rPr lang="cs-CZ" sz="4000" dirty="0" err="1" smtClean="0"/>
              <a:t>Comes</a:t>
            </a:r>
            <a:r>
              <a:rPr lang="cs-CZ" sz="4000" dirty="0" smtClean="0"/>
              <a:t> </a:t>
            </a:r>
            <a:r>
              <a:rPr lang="cs-CZ" sz="4000" dirty="0" err="1" smtClean="0"/>
              <a:t>From</a:t>
            </a:r>
            <a:r>
              <a:rPr lang="cs-CZ" sz="4000" dirty="0" smtClean="0"/>
              <a:t> </a:t>
            </a:r>
            <a:endParaRPr lang="en-US" sz="4000" dirty="0"/>
          </a:p>
        </p:txBody>
      </p:sp>
      <p:sp>
        <p:nvSpPr>
          <p:cNvPr id="169987" name="Rectangle 3"/>
          <p:cNvSpPr>
            <a:spLocks noGrp="1" noChangeArrowheads="1"/>
          </p:cNvSpPr>
          <p:nvPr>
            <p:ph type="body" idx="1"/>
          </p:nvPr>
        </p:nvSpPr>
        <p:spPr>
          <a:xfrm>
            <a:off x="468313" y="1268413"/>
            <a:ext cx="8229600" cy="5416550"/>
          </a:xfrm>
        </p:spPr>
        <p:txBody>
          <a:bodyPr>
            <a:normAutofit fontScale="70000" lnSpcReduction="20000"/>
          </a:bodyPr>
          <a:lstStyle/>
          <a:p>
            <a:pPr lvl="1">
              <a:buFont typeface="Wingdings" panose="05000000000000000000" pitchFamily="2" charset="2"/>
              <a:buChar char="q"/>
              <a:defRPr/>
            </a:pPr>
            <a:r>
              <a:rPr lang="cs-CZ" sz="4400" dirty="0" err="1" smtClean="0"/>
              <a:t>Old</a:t>
            </a:r>
            <a:r>
              <a:rPr lang="cs-CZ" sz="4400" dirty="0" smtClean="0"/>
              <a:t> </a:t>
            </a:r>
            <a:r>
              <a:rPr lang="cs-CZ" sz="4400" dirty="0" err="1" smtClean="0"/>
              <a:t>Greek</a:t>
            </a:r>
            <a:r>
              <a:rPr lang="cs-CZ" sz="4400" dirty="0" smtClean="0"/>
              <a:t> </a:t>
            </a:r>
            <a:r>
              <a:rPr lang="cs-CZ" sz="4400" dirty="0" err="1" smtClean="0"/>
              <a:t>philosophers</a:t>
            </a:r>
            <a:r>
              <a:rPr lang="cs-CZ" sz="4400" dirty="0" smtClean="0"/>
              <a:t>, </a:t>
            </a:r>
            <a:r>
              <a:rPr lang="cs-CZ" sz="4400" dirty="0" err="1" smtClean="0"/>
              <a:t>among</a:t>
            </a:r>
            <a:r>
              <a:rPr lang="cs-CZ" sz="4400" dirty="0" smtClean="0"/>
              <a:t> </a:t>
            </a:r>
            <a:r>
              <a:rPr lang="cs-CZ" sz="4400" dirty="0" err="1" smtClean="0"/>
              <a:t>them</a:t>
            </a:r>
            <a:endParaRPr lang="cs-CZ" sz="4400" dirty="0" smtClean="0"/>
          </a:p>
          <a:p>
            <a:pPr lvl="1">
              <a:buFont typeface="Wingdings" pitchFamily="2" charset="2"/>
              <a:buChar char="n"/>
              <a:defRPr/>
            </a:pPr>
            <a:r>
              <a:rPr lang="cs-CZ" sz="4400" dirty="0" err="1" smtClean="0"/>
              <a:t>Aristotle</a:t>
            </a:r>
            <a:r>
              <a:rPr lang="cs-CZ" sz="4400" dirty="0" smtClean="0"/>
              <a:t> (384 – 322 BCE) </a:t>
            </a:r>
          </a:p>
          <a:p>
            <a:pPr lvl="3">
              <a:buFont typeface="Wingdings" pitchFamily="2" charset="2"/>
              <a:buChar char="n"/>
              <a:defRPr/>
            </a:pPr>
            <a:r>
              <a:rPr lang="cs-CZ" sz="4300" dirty="0" smtClean="0"/>
              <a:t>Justice is to give people what they deserve</a:t>
            </a:r>
          </a:p>
          <a:p>
            <a:pPr lvl="3">
              <a:buFont typeface="Wingdings" pitchFamily="2" charset="2"/>
              <a:buChar char="n"/>
              <a:defRPr/>
            </a:pPr>
            <a:r>
              <a:rPr lang="cs-CZ" sz="4300" dirty="0" smtClean="0"/>
              <a:t>Teleological reasoning: </a:t>
            </a:r>
            <a:r>
              <a:rPr lang="cs-CZ" sz="4300" dirty="0" err="1" smtClean="0"/>
              <a:t>Telos</a:t>
            </a:r>
            <a:r>
              <a:rPr lang="cs-CZ" sz="4300" dirty="0" smtClean="0"/>
              <a:t> = goal, end, </a:t>
            </a:r>
            <a:r>
              <a:rPr lang="cs-CZ" sz="4300" dirty="0" err="1" smtClean="0"/>
              <a:t>purpose</a:t>
            </a:r>
            <a:endParaRPr lang="cs-CZ" sz="4300" dirty="0" smtClean="0"/>
          </a:p>
          <a:p>
            <a:pPr lvl="4">
              <a:buFont typeface="Wingdings" pitchFamily="2" charset="2"/>
              <a:buChar char="n"/>
              <a:defRPr/>
            </a:pPr>
            <a:r>
              <a:rPr lang="cs-CZ" sz="4300" dirty="0" smtClean="0"/>
              <a:t> </a:t>
            </a:r>
            <a:r>
              <a:rPr lang="cs-CZ" sz="4300" dirty="0" err="1" smtClean="0"/>
              <a:t>It</a:t>
            </a:r>
            <a:r>
              <a:rPr lang="cs-CZ" sz="4300" dirty="0" smtClean="0"/>
              <a:t> </a:t>
            </a:r>
            <a:r>
              <a:rPr lang="cs-CZ" sz="4300" dirty="0" err="1" smtClean="0"/>
              <a:t>is</a:t>
            </a:r>
            <a:r>
              <a:rPr lang="cs-CZ" sz="4300" dirty="0" smtClean="0"/>
              <a:t> just to „</a:t>
            </a:r>
            <a:r>
              <a:rPr lang="cs-CZ" sz="4300" dirty="0" err="1" smtClean="0"/>
              <a:t>Distribute</a:t>
            </a:r>
            <a:r>
              <a:rPr lang="cs-CZ" sz="4300" dirty="0" smtClean="0"/>
              <a:t> </a:t>
            </a:r>
            <a:r>
              <a:rPr lang="cs-CZ" sz="4300" dirty="0" err="1"/>
              <a:t>the</a:t>
            </a:r>
            <a:r>
              <a:rPr lang="cs-CZ" sz="4300" dirty="0"/>
              <a:t> </a:t>
            </a:r>
            <a:r>
              <a:rPr lang="cs-CZ" sz="4300" dirty="0" err="1"/>
              <a:t>best</a:t>
            </a:r>
            <a:r>
              <a:rPr lang="cs-CZ" sz="4300" dirty="0"/>
              <a:t> </a:t>
            </a:r>
            <a:r>
              <a:rPr lang="cs-CZ" sz="4300" dirty="0" err="1"/>
              <a:t>flutes</a:t>
            </a:r>
            <a:r>
              <a:rPr lang="cs-CZ" sz="4300" dirty="0"/>
              <a:t> to </a:t>
            </a:r>
            <a:r>
              <a:rPr lang="cs-CZ" sz="4300" dirty="0" err="1"/>
              <a:t>the</a:t>
            </a:r>
            <a:r>
              <a:rPr lang="cs-CZ" sz="4300" dirty="0"/>
              <a:t> </a:t>
            </a:r>
            <a:r>
              <a:rPr lang="cs-CZ" sz="4300" dirty="0" err="1"/>
              <a:t>best</a:t>
            </a:r>
            <a:r>
              <a:rPr lang="cs-CZ" sz="4300" dirty="0"/>
              <a:t> </a:t>
            </a:r>
            <a:r>
              <a:rPr lang="cs-CZ" sz="4300" dirty="0" err="1"/>
              <a:t>flute</a:t>
            </a:r>
            <a:r>
              <a:rPr lang="cs-CZ" sz="4300" dirty="0"/>
              <a:t> </a:t>
            </a:r>
            <a:r>
              <a:rPr lang="cs-CZ" sz="4300" dirty="0" err="1"/>
              <a:t>players</a:t>
            </a:r>
            <a:r>
              <a:rPr lang="cs-CZ" sz="4300" dirty="0" smtClean="0"/>
              <a:t>“, </a:t>
            </a:r>
            <a:r>
              <a:rPr lang="cs-CZ" sz="4300" dirty="0" err="1" smtClean="0"/>
              <a:t>because</a:t>
            </a:r>
            <a:r>
              <a:rPr lang="cs-CZ" sz="4300" dirty="0" smtClean="0"/>
              <a:t> </a:t>
            </a:r>
            <a:r>
              <a:rPr lang="cs-CZ" sz="4300" dirty="0" err="1" smtClean="0"/>
              <a:t>the</a:t>
            </a:r>
            <a:r>
              <a:rPr lang="cs-CZ" sz="4300" dirty="0" smtClean="0"/>
              <a:t> </a:t>
            </a:r>
            <a:r>
              <a:rPr lang="cs-CZ" sz="4300" dirty="0" err="1" smtClean="0"/>
              <a:t>purpose</a:t>
            </a:r>
            <a:r>
              <a:rPr lang="cs-CZ" sz="4300" dirty="0" smtClean="0"/>
              <a:t> </a:t>
            </a:r>
            <a:r>
              <a:rPr lang="cs-CZ" sz="4300" dirty="0" err="1" smtClean="0"/>
              <a:t>is</a:t>
            </a:r>
            <a:r>
              <a:rPr lang="cs-CZ" sz="4300" dirty="0" smtClean="0"/>
              <a:t> to </a:t>
            </a:r>
            <a:r>
              <a:rPr lang="cs-CZ" sz="4300" dirty="0" err="1" smtClean="0"/>
              <a:t>have</a:t>
            </a:r>
            <a:r>
              <a:rPr lang="cs-CZ" sz="4300" dirty="0" smtClean="0"/>
              <a:t> a </a:t>
            </a:r>
            <a:r>
              <a:rPr lang="cs-CZ" sz="4300" dirty="0" err="1" smtClean="0"/>
              <a:t>good</a:t>
            </a:r>
            <a:r>
              <a:rPr lang="cs-CZ" sz="4300" dirty="0" smtClean="0"/>
              <a:t> </a:t>
            </a:r>
            <a:r>
              <a:rPr lang="cs-CZ" sz="4300" dirty="0" err="1" smtClean="0"/>
              <a:t>flute</a:t>
            </a:r>
            <a:r>
              <a:rPr lang="cs-CZ" sz="4300" dirty="0" smtClean="0"/>
              <a:t> music.</a:t>
            </a:r>
          </a:p>
          <a:p>
            <a:pPr lvl="4">
              <a:buFont typeface="Wingdings" pitchFamily="2" charset="2"/>
              <a:buChar char="n"/>
              <a:defRPr/>
            </a:pPr>
            <a:r>
              <a:rPr lang="cs-CZ" sz="4300" dirty="0"/>
              <a:t> </a:t>
            </a:r>
            <a:r>
              <a:rPr lang="cs-CZ" sz="4300" dirty="0" err="1" smtClean="0"/>
              <a:t>Distributive</a:t>
            </a:r>
            <a:r>
              <a:rPr lang="cs-CZ" sz="4300" dirty="0" smtClean="0"/>
              <a:t> justice </a:t>
            </a:r>
            <a:r>
              <a:rPr lang="cs-CZ" sz="4300" dirty="0" err="1" smtClean="0"/>
              <a:t>is</a:t>
            </a:r>
            <a:r>
              <a:rPr lang="cs-CZ" sz="4300" dirty="0" smtClean="0"/>
              <a:t> not just </a:t>
            </a:r>
            <a:r>
              <a:rPr lang="cs-CZ" sz="4300" dirty="0" err="1" smtClean="0"/>
              <a:t>about</a:t>
            </a:r>
            <a:r>
              <a:rPr lang="cs-CZ" sz="4300" dirty="0" smtClean="0"/>
              <a:t> </a:t>
            </a:r>
            <a:r>
              <a:rPr lang="cs-CZ" sz="4300" dirty="0" err="1" smtClean="0"/>
              <a:t>distribution</a:t>
            </a:r>
            <a:r>
              <a:rPr lang="cs-CZ" sz="4300" dirty="0" smtClean="0"/>
              <a:t> </a:t>
            </a:r>
            <a:r>
              <a:rPr lang="cs-CZ" sz="4300" dirty="0" err="1" smtClean="0"/>
              <a:t>of</a:t>
            </a:r>
            <a:r>
              <a:rPr lang="cs-CZ" sz="4300" dirty="0" smtClean="0"/>
              <a:t> </a:t>
            </a:r>
            <a:r>
              <a:rPr lang="cs-CZ" sz="4300" dirty="0" err="1" smtClean="0"/>
              <a:t>material</a:t>
            </a:r>
            <a:r>
              <a:rPr lang="cs-CZ" sz="4300" dirty="0" smtClean="0"/>
              <a:t> </a:t>
            </a:r>
            <a:r>
              <a:rPr lang="cs-CZ" sz="4300" dirty="0" err="1" smtClean="0"/>
              <a:t>things</a:t>
            </a:r>
            <a:r>
              <a:rPr lang="cs-CZ" sz="4300" dirty="0" smtClean="0"/>
              <a:t>, but </a:t>
            </a:r>
            <a:r>
              <a:rPr lang="cs-CZ" sz="4300" dirty="0" err="1" smtClean="0"/>
              <a:t>also</a:t>
            </a:r>
            <a:r>
              <a:rPr lang="cs-CZ" sz="4300" dirty="0" smtClean="0"/>
              <a:t> </a:t>
            </a:r>
            <a:r>
              <a:rPr lang="cs-CZ" sz="4300" dirty="0" err="1" smtClean="0"/>
              <a:t>about</a:t>
            </a:r>
            <a:r>
              <a:rPr lang="cs-CZ" sz="4300" dirty="0" smtClean="0"/>
              <a:t> </a:t>
            </a:r>
            <a:r>
              <a:rPr lang="cs-CZ" sz="4300" dirty="0" err="1" smtClean="0"/>
              <a:t>the</a:t>
            </a:r>
            <a:r>
              <a:rPr lang="cs-CZ" sz="4300" dirty="0" smtClean="0"/>
              <a:t> </a:t>
            </a:r>
            <a:r>
              <a:rPr lang="cs-CZ" sz="4300" dirty="0" err="1" smtClean="0"/>
              <a:t>distribution</a:t>
            </a:r>
            <a:r>
              <a:rPr lang="cs-CZ" sz="4300" dirty="0" smtClean="0"/>
              <a:t> </a:t>
            </a:r>
            <a:r>
              <a:rPr lang="cs-CZ" sz="4300" dirty="0" err="1" smtClean="0"/>
              <a:t>of</a:t>
            </a:r>
            <a:r>
              <a:rPr lang="cs-CZ" sz="4300" dirty="0" smtClean="0"/>
              <a:t> </a:t>
            </a:r>
            <a:r>
              <a:rPr lang="cs-CZ" sz="4300" dirty="0" err="1" smtClean="0"/>
              <a:t>honour</a:t>
            </a:r>
            <a:r>
              <a:rPr lang="cs-CZ" sz="4300" dirty="0" smtClean="0"/>
              <a:t>.</a:t>
            </a:r>
            <a:endParaRPr lang="cs-CZ" sz="4300" dirty="0"/>
          </a:p>
          <a:p>
            <a:pPr lvl="4">
              <a:buFont typeface="Wingdings" pitchFamily="2" charset="2"/>
              <a:buChar char="n"/>
              <a:defRPr/>
            </a:pPr>
            <a:endParaRPr lang="cs-CZ" sz="4300" dirty="0" smtClean="0"/>
          </a:p>
          <a:p>
            <a:pPr lvl="2">
              <a:buFont typeface="Wingdings" pitchFamily="2" charset="2"/>
              <a:buChar char="n"/>
              <a:defRPr/>
            </a:pPr>
            <a:endParaRPr lang="cs-CZ" sz="4400" dirty="0" smtClean="0"/>
          </a:p>
          <a:p>
            <a:pPr lvl="3">
              <a:buFont typeface="Wingdings" pitchFamily="2" charset="2"/>
              <a:buChar char="n"/>
              <a:defRPr/>
            </a:pPr>
            <a:endParaRPr lang="cs-CZ" sz="4400" dirty="0" smtClean="0"/>
          </a:p>
          <a:p>
            <a:pPr lvl="4">
              <a:buFont typeface="Wingdings" pitchFamily="2" charset="2"/>
              <a:buChar char="n"/>
              <a:defRPr/>
            </a:pPr>
            <a:endParaRPr lang="cs-CZ" dirty="0" smtClean="0"/>
          </a:p>
        </p:txBody>
      </p:sp>
    </p:spTree>
    <p:extLst>
      <p:ext uri="{BB962C8B-B14F-4D97-AF65-F5344CB8AC3E}">
        <p14:creationId xmlns:p14="http://schemas.microsoft.com/office/powerpoint/2010/main" val="2374523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4925" y="115888"/>
            <a:ext cx="9109075" cy="855662"/>
          </a:xfrm>
        </p:spPr>
        <p:txBody>
          <a:bodyPr>
            <a:normAutofit fontScale="90000"/>
          </a:bodyPr>
          <a:lstStyle/>
          <a:p>
            <a:pPr algn="ctr">
              <a:defRPr/>
            </a:pPr>
            <a:r>
              <a:rPr lang="cs-CZ" sz="4800" dirty="0" err="1"/>
              <a:t>Where</a:t>
            </a:r>
            <a:r>
              <a:rPr lang="cs-CZ" sz="4800" dirty="0"/>
              <a:t> </a:t>
            </a:r>
            <a:r>
              <a:rPr lang="cs-CZ" sz="4800" dirty="0" err="1"/>
              <a:t>the</a:t>
            </a:r>
            <a:r>
              <a:rPr lang="cs-CZ" sz="4800" dirty="0"/>
              <a:t> </a:t>
            </a:r>
            <a:r>
              <a:rPr lang="cs-CZ" sz="4800" dirty="0" err="1"/>
              <a:t>Notion</a:t>
            </a:r>
            <a:r>
              <a:rPr lang="cs-CZ" sz="4800" dirty="0"/>
              <a:t> </a:t>
            </a:r>
            <a:r>
              <a:rPr lang="cs-CZ" sz="4800" dirty="0" err="1"/>
              <a:t>of</a:t>
            </a:r>
            <a:r>
              <a:rPr lang="cs-CZ" sz="4800" dirty="0"/>
              <a:t> Justice </a:t>
            </a:r>
            <a:r>
              <a:rPr lang="cs-CZ" sz="4800" dirty="0" err="1"/>
              <a:t>Comes</a:t>
            </a:r>
            <a:r>
              <a:rPr lang="cs-CZ" sz="4800" dirty="0"/>
              <a:t> </a:t>
            </a:r>
            <a:r>
              <a:rPr lang="cs-CZ" sz="4800" dirty="0" err="1"/>
              <a:t>From</a:t>
            </a:r>
            <a:r>
              <a:rPr lang="cs-CZ" sz="4800" dirty="0"/>
              <a:t> </a:t>
            </a:r>
            <a:endParaRPr lang="en-US" sz="4800" dirty="0"/>
          </a:p>
        </p:txBody>
      </p:sp>
      <p:sp>
        <p:nvSpPr>
          <p:cNvPr id="169987" name="Rectangle 3"/>
          <p:cNvSpPr>
            <a:spLocks noGrp="1" noChangeArrowheads="1"/>
          </p:cNvSpPr>
          <p:nvPr>
            <p:ph type="body" idx="1"/>
          </p:nvPr>
        </p:nvSpPr>
        <p:spPr>
          <a:xfrm>
            <a:off x="468313" y="1196975"/>
            <a:ext cx="8229600" cy="5661025"/>
          </a:xfrm>
        </p:spPr>
        <p:txBody>
          <a:bodyPr>
            <a:normAutofit/>
          </a:bodyPr>
          <a:lstStyle/>
          <a:p>
            <a:pPr marL="457200" lvl="1" indent="0">
              <a:buFont typeface="Wingdings" pitchFamily="2" charset="2"/>
              <a:buNone/>
              <a:defRPr/>
            </a:pPr>
            <a:endParaRPr lang="cs-CZ" dirty="0" smtClean="0"/>
          </a:p>
          <a:p>
            <a:pPr lvl="1">
              <a:buFont typeface="Wingdings" pitchFamily="2" charset="2"/>
              <a:buChar char="q"/>
              <a:defRPr/>
            </a:pPr>
            <a:r>
              <a:rPr lang="cs-CZ" sz="3200" dirty="0" smtClean="0"/>
              <a:t> More </a:t>
            </a:r>
            <a:r>
              <a:rPr lang="cs-CZ" sz="3200" dirty="0" err="1" smtClean="0"/>
              <a:t>about</a:t>
            </a:r>
            <a:r>
              <a:rPr lang="cs-CZ" sz="3200" dirty="0" smtClean="0"/>
              <a:t> </a:t>
            </a:r>
            <a:r>
              <a:rPr lang="cs-CZ" sz="3200" dirty="0" err="1" smtClean="0"/>
              <a:t>Aristotle´s</a:t>
            </a:r>
            <a:r>
              <a:rPr lang="cs-CZ" sz="3200" dirty="0" smtClean="0"/>
              <a:t> </a:t>
            </a:r>
            <a:r>
              <a:rPr lang="cs-CZ" sz="3200" dirty="0" err="1" smtClean="0"/>
              <a:t>ideas</a:t>
            </a:r>
            <a:r>
              <a:rPr lang="cs-CZ" sz="3200" dirty="0" smtClean="0"/>
              <a:t> </a:t>
            </a:r>
            <a:r>
              <a:rPr lang="cs-CZ" sz="3200" dirty="0" err="1" smtClean="0"/>
              <a:t>about</a:t>
            </a:r>
            <a:r>
              <a:rPr lang="cs-CZ" sz="3200" dirty="0" smtClean="0"/>
              <a:t> justice </a:t>
            </a:r>
          </a:p>
          <a:p>
            <a:pPr lvl="2">
              <a:buFont typeface="Wingdings" pitchFamily="2" charset="2"/>
              <a:buChar char="q"/>
              <a:defRPr/>
            </a:pPr>
            <a:r>
              <a:rPr lang="cs-CZ" sz="3200" dirty="0" smtClean="0"/>
              <a:t>Justice </a:t>
            </a:r>
            <a:r>
              <a:rPr lang="cs-CZ" sz="3200" dirty="0" err="1" smtClean="0"/>
              <a:t>is</a:t>
            </a:r>
            <a:r>
              <a:rPr lang="cs-CZ" sz="3200" dirty="0" smtClean="0"/>
              <a:t> </a:t>
            </a:r>
            <a:r>
              <a:rPr lang="cs-CZ" sz="3200" dirty="0" err="1" smtClean="0"/>
              <a:t>the</a:t>
            </a:r>
            <a:r>
              <a:rPr lang="cs-CZ" sz="3200" dirty="0" smtClean="0"/>
              <a:t> </a:t>
            </a:r>
            <a:r>
              <a:rPr lang="cs-CZ" sz="3200" dirty="0" err="1" smtClean="0"/>
              <a:t>greatest</a:t>
            </a:r>
            <a:r>
              <a:rPr lang="cs-CZ" sz="3200" dirty="0" smtClean="0"/>
              <a:t> </a:t>
            </a:r>
            <a:r>
              <a:rPr lang="cs-CZ" sz="3200" dirty="0" err="1" smtClean="0"/>
              <a:t>of</a:t>
            </a:r>
            <a:r>
              <a:rPr lang="cs-CZ" sz="3200" dirty="0" smtClean="0"/>
              <a:t> </a:t>
            </a:r>
            <a:r>
              <a:rPr lang="cs-CZ" sz="3200" dirty="0" err="1" smtClean="0"/>
              <a:t>virtues</a:t>
            </a:r>
            <a:endParaRPr lang="cs-CZ" sz="3200" dirty="0" smtClean="0"/>
          </a:p>
          <a:p>
            <a:pPr lvl="2">
              <a:buFont typeface="Wingdings" pitchFamily="2" charset="2"/>
              <a:buChar char="q"/>
              <a:defRPr/>
            </a:pPr>
            <a:r>
              <a:rPr lang="cs-CZ" sz="3200" dirty="0" err="1" smtClean="0"/>
              <a:t>Retributive</a:t>
            </a:r>
            <a:r>
              <a:rPr lang="cs-CZ" sz="3200" dirty="0" smtClean="0"/>
              <a:t> justice: </a:t>
            </a:r>
            <a:r>
              <a:rPr lang="cs-CZ" sz="3200" dirty="0" err="1" smtClean="0"/>
              <a:t>there</a:t>
            </a:r>
            <a:r>
              <a:rPr lang="cs-CZ" sz="3200" dirty="0" smtClean="0"/>
              <a:t> </a:t>
            </a:r>
            <a:r>
              <a:rPr lang="cs-CZ" sz="3200" dirty="0" err="1" smtClean="0"/>
              <a:t>must</a:t>
            </a:r>
            <a:r>
              <a:rPr lang="cs-CZ" sz="3200" dirty="0" smtClean="0"/>
              <a:t> </a:t>
            </a:r>
            <a:r>
              <a:rPr lang="cs-CZ" sz="3200" dirty="0" err="1" smtClean="0"/>
              <a:t>be</a:t>
            </a:r>
            <a:r>
              <a:rPr lang="cs-CZ" sz="3200" dirty="0" smtClean="0"/>
              <a:t> </a:t>
            </a:r>
            <a:r>
              <a:rPr lang="cs-CZ" sz="3200" dirty="0" err="1" smtClean="0"/>
              <a:t>laws</a:t>
            </a:r>
            <a:r>
              <a:rPr lang="cs-CZ" sz="3200" dirty="0" smtClean="0"/>
              <a:t> </a:t>
            </a:r>
            <a:r>
              <a:rPr lang="cs-CZ" sz="3200" dirty="0" err="1" smtClean="0"/>
              <a:t>prohibiting</a:t>
            </a:r>
            <a:r>
              <a:rPr lang="cs-CZ" sz="3200" dirty="0"/>
              <a:t> </a:t>
            </a:r>
            <a:r>
              <a:rPr lang="cs-CZ" sz="3200" dirty="0" err="1" smtClean="0"/>
              <a:t>what</a:t>
            </a:r>
            <a:r>
              <a:rPr lang="cs-CZ" sz="3200" dirty="0" smtClean="0"/>
              <a:t> </a:t>
            </a:r>
            <a:r>
              <a:rPr lang="cs-CZ" sz="3200" dirty="0" err="1" smtClean="0"/>
              <a:t>would</a:t>
            </a:r>
            <a:r>
              <a:rPr lang="cs-CZ" sz="3200" dirty="0" smtClean="0"/>
              <a:t> </a:t>
            </a:r>
            <a:r>
              <a:rPr lang="cs-CZ" sz="3200" dirty="0" err="1" smtClean="0"/>
              <a:t>seriously</a:t>
            </a:r>
            <a:r>
              <a:rPr lang="cs-CZ" sz="3200" dirty="0" smtClean="0"/>
              <a:t> </a:t>
            </a:r>
            <a:r>
              <a:rPr lang="cs-CZ" sz="3200" dirty="0" err="1" smtClean="0"/>
              <a:t>damage</a:t>
            </a:r>
            <a:r>
              <a:rPr lang="cs-CZ" sz="3200" dirty="0" smtClean="0"/>
              <a:t> </a:t>
            </a:r>
            <a:r>
              <a:rPr lang="cs-CZ" sz="3200" dirty="0" err="1" smtClean="0"/>
              <a:t>the</a:t>
            </a:r>
            <a:r>
              <a:rPr lang="cs-CZ" sz="3200" dirty="0" smtClean="0"/>
              <a:t> city (</a:t>
            </a:r>
            <a:r>
              <a:rPr lang="cs-CZ" sz="3200" dirty="0" err="1" smtClean="0"/>
              <a:t>the</a:t>
            </a:r>
            <a:r>
              <a:rPr lang="cs-CZ" sz="3200" dirty="0" smtClean="0"/>
              <a:t> </a:t>
            </a:r>
            <a:r>
              <a:rPr lang="cs-CZ" sz="3200" dirty="0" err="1"/>
              <a:t>S</a:t>
            </a:r>
            <a:r>
              <a:rPr lang="cs-CZ" sz="3200" dirty="0" err="1" smtClean="0"/>
              <a:t>tate</a:t>
            </a:r>
            <a:r>
              <a:rPr lang="cs-CZ" sz="3200" dirty="0" smtClean="0"/>
              <a:t>) </a:t>
            </a:r>
            <a:endParaRPr lang="cs-CZ" sz="3200" dirty="0"/>
          </a:p>
          <a:p>
            <a:pPr lvl="2">
              <a:buFont typeface="Wingdings" pitchFamily="2" charset="2"/>
              <a:buChar char="q"/>
              <a:defRPr/>
            </a:pPr>
            <a:r>
              <a:rPr lang="cs-CZ" sz="3200" dirty="0" err="1" smtClean="0"/>
              <a:t>Importance</a:t>
            </a:r>
            <a:r>
              <a:rPr lang="cs-CZ" sz="3200" dirty="0" smtClean="0"/>
              <a:t> </a:t>
            </a:r>
            <a:r>
              <a:rPr lang="cs-CZ" sz="3200" dirty="0" err="1" smtClean="0"/>
              <a:t>of</a:t>
            </a:r>
            <a:r>
              <a:rPr lang="cs-CZ" sz="3200" dirty="0" smtClean="0"/>
              <a:t> </a:t>
            </a:r>
            <a:r>
              <a:rPr lang="cs-CZ" sz="3200" dirty="0" err="1" smtClean="0"/>
              <a:t>Procedural</a:t>
            </a:r>
            <a:r>
              <a:rPr lang="cs-CZ" sz="3200" dirty="0" smtClean="0"/>
              <a:t> justice </a:t>
            </a:r>
          </a:p>
          <a:p>
            <a:pPr lvl="2">
              <a:buFont typeface="Wingdings" pitchFamily="2" charset="2"/>
              <a:buChar char="q"/>
              <a:defRPr/>
            </a:pPr>
            <a:r>
              <a:rPr lang="cs-CZ" sz="3200" dirty="0" err="1" smtClean="0"/>
              <a:t>Friendship</a:t>
            </a:r>
            <a:r>
              <a:rPr lang="cs-CZ" sz="3200" dirty="0" smtClean="0"/>
              <a:t> </a:t>
            </a:r>
            <a:r>
              <a:rPr lang="cs-CZ" sz="3200" dirty="0" err="1" smtClean="0"/>
              <a:t>is</a:t>
            </a:r>
            <a:r>
              <a:rPr lang="cs-CZ" sz="3200" dirty="0" smtClean="0"/>
              <a:t> </a:t>
            </a:r>
            <a:r>
              <a:rPr lang="cs-CZ" sz="3200" dirty="0" err="1"/>
              <a:t>b</a:t>
            </a:r>
            <a:r>
              <a:rPr lang="cs-CZ" sz="3200" dirty="0" err="1" smtClean="0"/>
              <a:t>eyond</a:t>
            </a:r>
            <a:r>
              <a:rPr lang="cs-CZ" sz="3200" dirty="0" smtClean="0"/>
              <a:t> justice</a:t>
            </a:r>
          </a:p>
          <a:p>
            <a:pPr lvl="2">
              <a:buFont typeface="Wingdings" pitchFamily="2" charset="2"/>
              <a:buChar char="q"/>
              <a:defRPr/>
            </a:pPr>
            <a:endParaRPr lang="cs-CZ" sz="2800" dirty="0"/>
          </a:p>
          <a:p>
            <a:pPr marL="457200" lvl="1" indent="0">
              <a:buFont typeface="Wingdings" pitchFamily="2" charset="2"/>
              <a:buNone/>
              <a:defRPr/>
            </a:pPr>
            <a:endParaRPr lang="cs-CZ" dirty="0" smtClean="0"/>
          </a:p>
          <a:p>
            <a:pPr lvl="1">
              <a:buFont typeface="Wingdings" pitchFamily="2" charset="2"/>
              <a:buChar char="q"/>
              <a:defRPr/>
            </a:pPr>
            <a:endParaRPr lang="cs-CZ" dirty="0" smtClean="0">
              <a:effectLst/>
            </a:endParaRPr>
          </a:p>
          <a:p>
            <a:pPr lvl="1">
              <a:buFont typeface="Wingdings" pitchFamily="2" charset="2"/>
              <a:buChar char="q"/>
              <a:defRPr/>
            </a:pPr>
            <a:endParaRPr lang="cs-CZ" dirty="0">
              <a:effectLst/>
            </a:endParaRPr>
          </a:p>
          <a:p>
            <a:pPr lvl="1">
              <a:buFont typeface="Wingdings" pitchFamily="2" charset="2"/>
              <a:buChar char="q"/>
              <a:defRPr/>
            </a:pPr>
            <a:endParaRPr lang="cs-CZ" dirty="0" smtClean="0"/>
          </a:p>
          <a:p>
            <a:pPr lvl="1">
              <a:buFont typeface="Wingdings" pitchFamily="2" charset="2"/>
              <a:buChar char="q"/>
              <a:defRPr/>
            </a:pPr>
            <a:endParaRPr lang="cs-CZ" b="1" dirty="0" smtClean="0"/>
          </a:p>
          <a:p>
            <a:pPr marL="457200" lvl="1" indent="0">
              <a:buFont typeface="Wingdings" pitchFamily="2" charset="2"/>
              <a:buNone/>
              <a:defRPr/>
            </a:pPr>
            <a:endParaRPr lang="cs-CZ" dirty="0"/>
          </a:p>
        </p:txBody>
      </p:sp>
    </p:spTree>
    <p:extLst>
      <p:ext uri="{BB962C8B-B14F-4D97-AF65-F5344CB8AC3E}">
        <p14:creationId xmlns:p14="http://schemas.microsoft.com/office/powerpoint/2010/main" val="2634975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4925" y="115888"/>
            <a:ext cx="9109075" cy="855662"/>
          </a:xfrm>
        </p:spPr>
        <p:txBody>
          <a:bodyPr>
            <a:normAutofit fontScale="90000"/>
          </a:bodyPr>
          <a:lstStyle/>
          <a:p>
            <a:pPr algn="ctr">
              <a:defRPr/>
            </a:pPr>
            <a:r>
              <a:rPr lang="cs-CZ" sz="4800" dirty="0" err="1"/>
              <a:t>Where</a:t>
            </a:r>
            <a:r>
              <a:rPr lang="cs-CZ" sz="4800" dirty="0"/>
              <a:t> </a:t>
            </a:r>
            <a:r>
              <a:rPr lang="cs-CZ" sz="4800" dirty="0" err="1"/>
              <a:t>the</a:t>
            </a:r>
            <a:r>
              <a:rPr lang="cs-CZ" sz="4800" dirty="0"/>
              <a:t> </a:t>
            </a:r>
            <a:r>
              <a:rPr lang="cs-CZ" sz="4800" dirty="0" err="1"/>
              <a:t>Notion</a:t>
            </a:r>
            <a:r>
              <a:rPr lang="cs-CZ" sz="4800" dirty="0"/>
              <a:t> </a:t>
            </a:r>
            <a:r>
              <a:rPr lang="cs-CZ" sz="4800" dirty="0" err="1"/>
              <a:t>of</a:t>
            </a:r>
            <a:r>
              <a:rPr lang="cs-CZ" sz="4800" dirty="0"/>
              <a:t> Justice </a:t>
            </a:r>
            <a:r>
              <a:rPr lang="cs-CZ" sz="4800" dirty="0" err="1"/>
              <a:t>Comes</a:t>
            </a:r>
            <a:r>
              <a:rPr lang="cs-CZ" sz="4800" dirty="0"/>
              <a:t> </a:t>
            </a:r>
            <a:r>
              <a:rPr lang="cs-CZ" sz="4800" dirty="0" err="1"/>
              <a:t>From</a:t>
            </a:r>
            <a:r>
              <a:rPr lang="cs-CZ" sz="4800" dirty="0"/>
              <a:t> </a:t>
            </a:r>
            <a:endParaRPr lang="en-US" sz="4800" dirty="0"/>
          </a:p>
        </p:txBody>
      </p:sp>
      <p:sp>
        <p:nvSpPr>
          <p:cNvPr id="169987" name="Rectangle 3"/>
          <p:cNvSpPr>
            <a:spLocks noGrp="1" noChangeArrowheads="1"/>
          </p:cNvSpPr>
          <p:nvPr>
            <p:ph type="body" idx="1"/>
          </p:nvPr>
        </p:nvSpPr>
        <p:spPr>
          <a:xfrm>
            <a:off x="468313" y="1196975"/>
            <a:ext cx="8229600" cy="5661025"/>
          </a:xfrm>
        </p:spPr>
        <p:txBody>
          <a:bodyPr>
            <a:normAutofit/>
          </a:bodyPr>
          <a:lstStyle/>
          <a:p>
            <a:pPr marL="457200" lvl="1" indent="0">
              <a:buFont typeface="Wingdings" pitchFamily="2" charset="2"/>
              <a:buNone/>
              <a:defRPr/>
            </a:pPr>
            <a:endParaRPr lang="cs-CZ" dirty="0" smtClean="0"/>
          </a:p>
          <a:p>
            <a:pPr lvl="1">
              <a:buFont typeface="Wingdings" pitchFamily="2" charset="2"/>
              <a:buChar char="q"/>
              <a:defRPr/>
            </a:pPr>
            <a:r>
              <a:rPr lang="cs-CZ" sz="3200" dirty="0" smtClean="0"/>
              <a:t> In </a:t>
            </a:r>
            <a:r>
              <a:rPr lang="cs-CZ" sz="3200" dirty="0" err="1" smtClean="0"/>
              <a:t>Aristotle´s</a:t>
            </a:r>
            <a:r>
              <a:rPr lang="cs-CZ" sz="3200" dirty="0" smtClean="0"/>
              <a:t> </a:t>
            </a:r>
            <a:r>
              <a:rPr lang="cs-CZ" sz="3200" dirty="0" err="1" smtClean="0"/>
              <a:t>time</a:t>
            </a:r>
            <a:r>
              <a:rPr lang="cs-CZ" sz="3200" dirty="0" smtClean="0"/>
              <a:t>, </a:t>
            </a:r>
            <a:r>
              <a:rPr lang="cs-CZ" sz="3200" dirty="0" err="1" smtClean="0"/>
              <a:t>social</a:t>
            </a:r>
            <a:r>
              <a:rPr lang="cs-CZ" sz="3200" dirty="0" smtClean="0"/>
              <a:t> </a:t>
            </a:r>
            <a:r>
              <a:rPr lang="cs-CZ" sz="3200" dirty="0" err="1" smtClean="0"/>
              <a:t>assessment</a:t>
            </a:r>
            <a:r>
              <a:rPr lang="cs-CZ" sz="3200" dirty="0" smtClean="0"/>
              <a:t> </a:t>
            </a:r>
            <a:r>
              <a:rPr lang="cs-CZ" sz="3200" dirty="0" err="1" smtClean="0"/>
              <a:t>overlapped</a:t>
            </a:r>
            <a:r>
              <a:rPr lang="cs-CZ" sz="3200" dirty="0" smtClean="0"/>
              <a:t> </a:t>
            </a:r>
            <a:r>
              <a:rPr lang="cs-CZ" sz="3200" dirty="0" err="1" smtClean="0"/>
              <a:t>with</a:t>
            </a:r>
            <a:r>
              <a:rPr lang="cs-CZ" sz="3200" dirty="0" smtClean="0"/>
              <a:t> </a:t>
            </a:r>
            <a:r>
              <a:rPr lang="cs-CZ" sz="3200" dirty="0" err="1" smtClean="0"/>
              <a:t>legal</a:t>
            </a:r>
            <a:r>
              <a:rPr lang="cs-CZ" sz="3200" dirty="0" smtClean="0"/>
              <a:t> </a:t>
            </a:r>
            <a:r>
              <a:rPr lang="cs-CZ" sz="3200" dirty="0" err="1" smtClean="0"/>
              <a:t>assessment</a:t>
            </a:r>
            <a:r>
              <a:rPr lang="cs-CZ" sz="3200" dirty="0" smtClean="0"/>
              <a:t> (</a:t>
            </a:r>
            <a:r>
              <a:rPr lang="cs-CZ" sz="3200" dirty="0" err="1" smtClean="0"/>
              <a:t>we</a:t>
            </a:r>
            <a:r>
              <a:rPr lang="cs-CZ" sz="3200" dirty="0" smtClean="0"/>
              <a:t> </a:t>
            </a:r>
            <a:r>
              <a:rPr lang="cs-CZ" sz="3200" dirty="0" err="1" smtClean="0"/>
              <a:t>discussed</a:t>
            </a:r>
            <a:r>
              <a:rPr lang="cs-CZ" sz="3200" dirty="0" smtClean="0"/>
              <a:t> </a:t>
            </a:r>
            <a:r>
              <a:rPr lang="cs-CZ" sz="3200" dirty="0" err="1" smtClean="0"/>
              <a:t>different</a:t>
            </a:r>
            <a:r>
              <a:rPr lang="cs-CZ" sz="3200" dirty="0" smtClean="0"/>
              <a:t> </a:t>
            </a:r>
            <a:r>
              <a:rPr lang="cs-CZ" sz="3200" dirty="0" err="1" smtClean="0"/>
              <a:t>levels</a:t>
            </a:r>
            <a:r>
              <a:rPr lang="cs-CZ" sz="3200" dirty="0" smtClean="0"/>
              <a:t> </a:t>
            </a:r>
            <a:r>
              <a:rPr lang="cs-CZ" sz="3200" dirty="0" err="1" smtClean="0"/>
              <a:t>of</a:t>
            </a:r>
            <a:r>
              <a:rPr lang="cs-CZ" sz="3200" dirty="0" smtClean="0"/>
              <a:t> </a:t>
            </a:r>
            <a:r>
              <a:rPr lang="cs-CZ" sz="3200" dirty="0" err="1" smtClean="0"/>
              <a:t>assessments</a:t>
            </a:r>
            <a:r>
              <a:rPr lang="cs-CZ" sz="3200" dirty="0" smtClean="0"/>
              <a:t> last </a:t>
            </a:r>
            <a:r>
              <a:rPr lang="cs-CZ" sz="3200" dirty="0" err="1" smtClean="0"/>
              <a:t>week</a:t>
            </a:r>
            <a:r>
              <a:rPr lang="cs-CZ" sz="3200" dirty="0" smtClean="0"/>
              <a:t>), </a:t>
            </a:r>
            <a:r>
              <a:rPr lang="cs-CZ" sz="3200" dirty="0" err="1" smtClean="0"/>
              <a:t>this</a:t>
            </a:r>
            <a:r>
              <a:rPr lang="cs-CZ" sz="3200" dirty="0" smtClean="0"/>
              <a:t> </a:t>
            </a:r>
            <a:r>
              <a:rPr lang="cs-CZ" sz="3200" dirty="0" err="1" smtClean="0"/>
              <a:t>changed</a:t>
            </a:r>
            <a:r>
              <a:rPr lang="cs-CZ" sz="3200" dirty="0" smtClean="0"/>
              <a:t> </a:t>
            </a:r>
            <a:r>
              <a:rPr lang="cs-CZ" sz="3200" dirty="0" err="1" smtClean="0"/>
              <a:t>with</a:t>
            </a:r>
            <a:r>
              <a:rPr lang="cs-CZ" sz="3200" dirty="0" smtClean="0"/>
              <a:t> </a:t>
            </a:r>
            <a:r>
              <a:rPr lang="cs-CZ" sz="3200" dirty="0" err="1" smtClean="0"/>
              <a:t>the</a:t>
            </a:r>
            <a:r>
              <a:rPr lang="cs-CZ" sz="3200" dirty="0" smtClean="0"/>
              <a:t> </a:t>
            </a:r>
            <a:r>
              <a:rPr lang="cs-CZ" sz="3200" dirty="0" err="1" smtClean="0"/>
              <a:t>growth</a:t>
            </a:r>
            <a:r>
              <a:rPr lang="cs-CZ" sz="3200" dirty="0" smtClean="0"/>
              <a:t> </a:t>
            </a:r>
            <a:r>
              <a:rPr lang="cs-CZ" sz="3200" dirty="0" err="1" smtClean="0"/>
              <a:t>of</a:t>
            </a:r>
            <a:r>
              <a:rPr lang="cs-CZ" sz="3200" dirty="0" smtClean="0"/>
              <a:t> </a:t>
            </a:r>
            <a:r>
              <a:rPr lang="cs-CZ" sz="3200" dirty="0" err="1" smtClean="0"/>
              <a:t>empires</a:t>
            </a:r>
            <a:r>
              <a:rPr lang="cs-CZ" sz="3200" dirty="0" smtClean="0"/>
              <a:t>.</a:t>
            </a:r>
          </a:p>
          <a:p>
            <a:pPr lvl="2">
              <a:buFont typeface="Wingdings" pitchFamily="2" charset="2"/>
              <a:buChar char="q"/>
              <a:defRPr/>
            </a:pPr>
            <a:endParaRPr lang="cs-CZ" sz="2800" dirty="0"/>
          </a:p>
          <a:p>
            <a:pPr marL="457200" lvl="1" indent="0">
              <a:buFont typeface="Wingdings" pitchFamily="2" charset="2"/>
              <a:buNone/>
              <a:defRPr/>
            </a:pPr>
            <a:endParaRPr lang="cs-CZ" dirty="0" smtClean="0"/>
          </a:p>
          <a:p>
            <a:pPr lvl="1">
              <a:buFont typeface="Wingdings" pitchFamily="2" charset="2"/>
              <a:buChar char="q"/>
              <a:defRPr/>
            </a:pPr>
            <a:endParaRPr lang="cs-CZ" dirty="0" smtClean="0">
              <a:effectLst/>
            </a:endParaRPr>
          </a:p>
          <a:p>
            <a:pPr lvl="1">
              <a:buFont typeface="Wingdings" pitchFamily="2" charset="2"/>
              <a:buChar char="q"/>
              <a:defRPr/>
            </a:pPr>
            <a:endParaRPr lang="cs-CZ" dirty="0">
              <a:effectLst/>
            </a:endParaRPr>
          </a:p>
          <a:p>
            <a:pPr lvl="1">
              <a:buFont typeface="Wingdings" pitchFamily="2" charset="2"/>
              <a:buChar char="q"/>
              <a:defRPr/>
            </a:pPr>
            <a:endParaRPr lang="cs-CZ" dirty="0" smtClean="0"/>
          </a:p>
          <a:p>
            <a:pPr lvl="1">
              <a:buFont typeface="Wingdings" pitchFamily="2" charset="2"/>
              <a:buChar char="q"/>
              <a:defRPr/>
            </a:pPr>
            <a:endParaRPr lang="cs-CZ" b="1" dirty="0" smtClean="0"/>
          </a:p>
          <a:p>
            <a:pPr marL="457200" lvl="1" indent="0">
              <a:buFont typeface="Wingdings" pitchFamily="2" charset="2"/>
              <a:buNone/>
              <a:defRPr/>
            </a:pPr>
            <a:endParaRPr lang="cs-CZ" dirty="0"/>
          </a:p>
        </p:txBody>
      </p:sp>
    </p:spTree>
    <p:extLst>
      <p:ext uri="{BB962C8B-B14F-4D97-AF65-F5344CB8AC3E}">
        <p14:creationId xmlns:p14="http://schemas.microsoft.com/office/powerpoint/2010/main" val="3651425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4925" y="115888"/>
            <a:ext cx="9109075" cy="855662"/>
          </a:xfrm>
        </p:spPr>
        <p:txBody>
          <a:bodyPr>
            <a:normAutofit/>
          </a:bodyPr>
          <a:lstStyle/>
          <a:p>
            <a:pPr algn="ctr">
              <a:defRPr/>
            </a:pPr>
            <a:r>
              <a:rPr lang="cs-CZ" sz="4000" dirty="0" err="1"/>
              <a:t>Where</a:t>
            </a:r>
            <a:r>
              <a:rPr lang="cs-CZ" sz="4000" dirty="0"/>
              <a:t> </a:t>
            </a:r>
            <a:r>
              <a:rPr lang="cs-CZ" sz="4000" dirty="0" err="1"/>
              <a:t>the</a:t>
            </a:r>
            <a:r>
              <a:rPr lang="cs-CZ" sz="4000" dirty="0"/>
              <a:t> </a:t>
            </a:r>
            <a:r>
              <a:rPr lang="cs-CZ" sz="4000" dirty="0" err="1"/>
              <a:t>Notion</a:t>
            </a:r>
            <a:r>
              <a:rPr lang="cs-CZ" sz="4000" dirty="0"/>
              <a:t> </a:t>
            </a:r>
            <a:r>
              <a:rPr lang="cs-CZ" sz="4000" dirty="0" err="1"/>
              <a:t>of</a:t>
            </a:r>
            <a:r>
              <a:rPr lang="cs-CZ" sz="4000" dirty="0"/>
              <a:t> Justice </a:t>
            </a:r>
            <a:r>
              <a:rPr lang="cs-CZ" sz="4000" dirty="0" err="1"/>
              <a:t>Comes</a:t>
            </a:r>
            <a:r>
              <a:rPr lang="cs-CZ" sz="4000" dirty="0"/>
              <a:t> </a:t>
            </a:r>
            <a:r>
              <a:rPr lang="cs-CZ" sz="4000" dirty="0" err="1"/>
              <a:t>From</a:t>
            </a:r>
            <a:r>
              <a:rPr lang="cs-CZ" sz="4000" dirty="0"/>
              <a:t> </a:t>
            </a:r>
            <a:endParaRPr lang="en-US" sz="4000" dirty="0"/>
          </a:p>
        </p:txBody>
      </p:sp>
      <p:sp>
        <p:nvSpPr>
          <p:cNvPr id="169987" name="Rectangle 3"/>
          <p:cNvSpPr>
            <a:spLocks noGrp="1" noChangeArrowheads="1"/>
          </p:cNvSpPr>
          <p:nvPr>
            <p:ph type="body" idx="1"/>
          </p:nvPr>
        </p:nvSpPr>
        <p:spPr>
          <a:xfrm>
            <a:off x="468313" y="1196975"/>
            <a:ext cx="8229600" cy="5661025"/>
          </a:xfrm>
        </p:spPr>
        <p:txBody>
          <a:bodyPr>
            <a:normAutofit/>
          </a:bodyPr>
          <a:lstStyle/>
          <a:p>
            <a:pPr lvl="1">
              <a:buFont typeface="Wingdings" pitchFamily="2" charset="2"/>
              <a:buChar char="q"/>
              <a:defRPr/>
            </a:pPr>
            <a:r>
              <a:rPr lang="cs-CZ" sz="3200" dirty="0" err="1" smtClean="0"/>
              <a:t>Law</a:t>
            </a:r>
            <a:r>
              <a:rPr lang="cs-CZ" sz="3200" dirty="0" smtClean="0"/>
              <a:t> </a:t>
            </a:r>
            <a:r>
              <a:rPr lang="cs-CZ" sz="3200" dirty="0"/>
              <a:t>and </a:t>
            </a:r>
            <a:r>
              <a:rPr lang="cs-CZ" sz="3200" dirty="0" smtClean="0"/>
              <a:t>justice in Roman </a:t>
            </a:r>
            <a:r>
              <a:rPr lang="cs-CZ" sz="3200" dirty="0" err="1" smtClean="0"/>
              <a:t>Law</a:t>
            </a:r>
            <a:r>
              <a:rPr lang="cs-CZ" sz="3200" dirty="0" smtClean="0"/>
              <a:t> </a:t>
            </a:r>
          </a:p>
          <a:p>
            <a:pPr lvl="2">
              <a:buFont typeface="Wingdings" pitchFamily="2" charset="2"/>
              <a:buChar char="q"/>
              <a:defRPr/>
            </a:pPr>
            <a:r>
              <a:rPr lang="cs-CZ" sz="3200" dirty="0" smtClean="0"/>
              <a:t>Justice </a:t>
            </a:r>
            <a:r>
              <a:rPr lang="cs-CZ" sz="3200" dirty="0" err="1" smtClean="0"/>
              <a:t>is</a:t>
            </a:r>
            <a:r>
              <a:rPr lang="cs-CZ" sz="3200" dirty="0" smtClean="0"/>
              <a:t> </a:t>
            </a:r>
            <a:r>
              <a:rPr lang="cs-CZ" sz="3200" dirty="0" err="1" smtClean="0"/>
              <a:t>mother</a:t>
            </a:r>
            <a:r>
              <a:rPr lang="cs-CZ" sz="3200" dirty="0" smtClean="0"/>
              <a:t> </a:t>
            </a:r>
            <a:r>
              <a:rPr lang="cs-CZ" sz="3200" dirty="0" err="1" smtClean="0"/>
              <a:t>of</a:t>
            </a:r>
            <a:r>
              <a:rPr lang="cs-CZ" sz="3200" dirty="0" smtClean="0"/>
              <a:t> </a:t>
            </a:r>
            <a:r>
              <a:rPr lang="cs-CZ" sz="3200" dirty="0" err="1" smtClean="0"/>
              <a:t>law</a:t>
            </a:r>
            <a:endParaRPr lang="cs-CZ" sz="3200" dirty="0" smtClean="0"/>
          </a:p>
          <a:p>
            <a:pPr lvl="2">
              <a:buFont typeface="Wingdings" pitchFamily="2" charset="2"/>
              <a:buChar char="q"/>
              <a:defRPr/>
            </a:pPr>
            <a:r>
              <a:rPr lang="cs-CZ" sz="3200" dirty="0" err="1" smtClean="0"/>
              <a:t>Summum</a:t>
            </a:r>
            <a:r>
              <a:rPr lang="cs-CZ" sz="3200" dirty="0" smtClean="0"/>
              <a:t> </a:t>
            </a:r>
            <a:r>
              <a:rPr lang="cs-CZ" sz="3200" dirty="0"/>
              <a:t>ius, </a:t>
            </a:r>
            <a:r>
              <a:rPr lang="cs-CZ" sz="3200" dirty="0" err="1"/>
              <a:t>summa</a:t>
            </a:r>
            <a:r>
              <a:rPr lang="cs-CZ" sz="3200" dirty="0"/>
              <a:t> </a:t>
            </a:r>
            <a:r>
              <a:rPr lang="cs-CZ" sz="3200" dirty="0" err="1" smtClean="0"/>
              <a:t>injuria</a:t>
            </a:r>
            <a:r>
              <a:rPr lang="cs-CZ" sz="3200" dirty="0" smtClean="0"/>
              <a:t> (</a:t>
            </a:r>
            <a:r>
              <a:rPr lang="cs-CZ" sz="3200" dirty="0" err="1" smtClean="0"/>
              <a:t>Greatest</a:t>
            </a:r>
            <a:r>
              <a:rPr lang="cs-CZ" sz="3200" dirty="0" smtClean="0"/>
              <a:t> </a:t>
            </a:r>
            <a:r>
              <a:rPr lang="cs-CZ" sz="3200" dirty="0" err="1" smtClean="0"/>
              <a:t>law</a:t>
            </a:r>
            <a:r>
              <a:rPr lang="cs-CZ" sz="3200" dirty="0" smtClean="0"/>
              <a:t>, </a:t>
            </a:r>
            <a:r>
              <a:rPr lang="cs-CZ" sz="3200" dirty="0" err="1" smtClean="0"/>
              <a:t>greatest</a:t>
            </a:r>
            <a:r>
              <a:rPr lang="cs-CZ" sz="3200" dirty="0" smtClean="0"/>
              <a:t> </a:t>
            </a:r>
            <a:r>
              <a:rPr lang="cs-CZ" sz="3200" dirty="0" err="1" smtClean="0"/>
              <a:t>injustice</a:t>
            </a:r>
            <a:r>
              <a:rPr lang="cs-CZ" sz="3200" dirty="0" smtClean="0"/>
              <a:t>)</a:t>
            </a:r>
          </a:p>
          <a:p>
            <a:pPr lvl="1">
              <a:buFont typeface="Wingdings" pitchFamily="2" charset="2"/>
              <a:buChar char="q"/>
              <a:defRPr/>
            </a:pPr>
            <a:r>
              <a:rPr lang="cs-CZ" sz="3200" dirty="0" smtClean="0"/>
              <a:t>Marcus </a:t>
            </a:r>
            <a:r>
              <a:rPr lang="cs-CZ" sz="3200" dirty="0" err="1" smtClean="0"/>
              <a:t>Tullius</a:t>
            </a:r>
            <a:r>
              <a:rPr lang="cs-CZ" sz="3200" dirty="0" smtClean="0"/>
              <a:t> Cicero (106 – 43 BCE)</a:t>
            </a:r>
          </a:p>
          <a:p>
            <a:pPr lvl="2">
              <a:buFont typeface="Wingdings" pitchFamily="2" charset="2"/>
              <a:buChar char="q"/>
              <a:defRPr/>
            </a:pPr>
            <a:r>
              <a:rPr lang="cs-CZ" sz="3200" dirty="0" err="1" smtClean="0"/>
              <a:t>Active</a:t>
            </a:r>
            <a:r>
              <a:rPr lang="cs-CZ" sz="3200" dirty="0" smtClean="0"/>
              <a:t> and </a:t>
            </a:r>
            <a:r>
              <a:rPr lang="cs-CZ" sz="3200" dirty="0" err="1" smtClean="0"/>
              <a:t>passive</a:t>
            </a:r>
            <a:r>
              <a:rPr lang="cs-CZ" sz="3200" dirty="0" smtClean="0"/>
              <a:t> </a:t>
            </a:r>
            <a:r>
              <a:rPr lang="cs-CZ" sz="3200" dirty="0" err="1"/>
              <a:t>i</a:t>
            </a:r>
            <a:r>
              <a:rPr lang="cs-CZ" sz="3200" dirty="0" err="1" smtClean="0"/>
              <a:t>njustice</a:t>
            </a:r>
            <a:endParaRPr lang="cs-CZ" sz="3200" dirty="0" smtClean="0"/>
          </a:p>
          <a:p>
            <a:pPr lvl="2">
              <a:buFont typeface="Wingdings" pitchFamily="2" charset="2"/>
              <a:buChar char="q"/>
              <a:defRPr/>
            </a:pPr>
            <a:r>
              <a:rPr lang="cs-CZ" sz="3200" dirty="0" err="1" smtClean="0"/>
              <a:t>Spontaneous</a:t>
            </a:r>
            <a:r>
              <a:rPr lang="cs-CZ" sz="3200" dirty="0" smtClean="0"/>
              <a:t> x </a:t>
            </a:r>
            <a:r>
              <a:rPr lang="cs-CZ" sz="3200" dirty="0" err="1" smtClean="0"/>
              <a:t>prepared</a:t>
            </a:r>
            <a:r>
              <a:rPr lang="cs-CZ" sz="3200" dirty="0" smtClean="0"/>
              <a:t> </a:t>
            </a:r>
            <a:r>
              <a:rPr lang="cs-CZ" sz="3200" dirty="0" err="1"/>
              <a:t>i</a:t>
            </a:r>
            <a:r>
              <a:rPr lang="cs-CZ" sz="3200" dirty="0" err="1" smtClean="0"/>
              <a:t>njustice</a:t>
            </a:r>
            <a:endParaRPr lang="cs-CZ" sz="3200" dirty="0" smtClean="0"/>
          </a:p>
          <a:p>
            <a:pPr lvl="2">
              <a:buFont typeface="Wingdings" pitchFamily="2" charset="2"/>
              <a:buChar char="q"/>
              <a:defRPr/>
            </a:pPr>
            <a:r>
              <a:rPr lang="cs-CZ" sz="3200" dirty="0" smtClean="0"/>
              <a:t>Fit </a:t>
            </a:r>
            <a:r>
              <a:rPr lang="cs-CZ" sz="3200" dirty="0" err="1" smtClean="0"/>
              <a:t>quod</a:t>
            </a:r>
            <a:r>
              <a:rPr lang="cs-CZ" sz="3200" dirty="0" smtClean="0"/>
              <a:t> </a:t>
            </a:r>
            <a:r>
              <a:rPr lang="cs-CZ" sz="3200" dirty="0" err="1" smtClean="0"/>
              <a:t>dicitur</a:t>
            </a:r>
            <a:r>
              <a:rPr lang="cs-CZ" sz="3200" dirty="0" smtClean="0"/>
              <a:t> – </a:t>
            </a:r>
            <a:r>
              <a:rPr lang="cs-CZ" sz="3200" dirty="0" err="1" smtClean="0"/>
              <a:t>What</a:t>
            </a:r>
            <a:r>
              <a:rPr lang="cs-CZ" sz="3200" dirty="0" smtClean="0"/>
              <a:t> </a:t>
            </a:r>
            <a:r>
              <a:rPr lang="cs-CZ" sz="3200" dirty="0" err="1" smtClean="0"/>
              <a:t>is</a:t>
            </a:r>
            <a:r>
              <a:rPr lang="cs-CZ" sz="3200" dirty="0" smtClean="0"/>
              <a:t> </a:t>
            </a:r>
            <a:r>
              <a:rPr lang="cs-CZ" sz="3200" dirty="0" err="1" smtClean="0"/>
              <a:t>said</a:t>
            </a:r>
            <a:r>
              <a:rPr lang="cs-CZ" sz="3200" dirty="0" smtClean="0"/>
              <a:t> </a:t>
            </a:r>
            <a:r>
              <a:rPr lang="cs-CZ" sz="3200" dirty="0" err="1" smtClean="0"/>
              <a:t>ought</a:t>
            </a:r>
            <a:r>
              <a:rPr lang="cs-CZ" sz="3200" dirty="0" smtClean="0"/>
              <a:t> to </a:t>
            </a:r>
            <a:r>
              <a:rPr lang="cs-CZ" sz="3200" dirty="0" err="1" smtClean="0"/>
              <a:t>be</a:t>
            </a:r>
            <a:r>
              <a:rPr lang="cs-CZ" sz="3200" dirty="0" smtClean="0"/>
              <a:t> done . A </a:t>
            </a:r>
            <a:r>
              <a:rPr lang="cs-CZ" sz="3200" dirty="0" err="1" smtClean="0"/>
              <a:t>deal</a:t>
            </a:r>
            <a:r>
              <a:rPr lang="cs-CZ" sz="3200" dirty="0" smtClean="0"/>
              <a:t> </a:t>
            </a:r>
            <a:r>
              <a:rPr lang="cs-CZ" sz="3200" dirty="0" err="1" smtClean="0"/>
              <a:t>is</a:t>
            </a:r>
            <a:r>
              <a:rPr lang="cs-CZ" sz="3200" dirty="0" smtClean="0"/>
              <a:t> a </a:t>
            </a:r>
            <a:r>
              <a:rPr lang="cs-CZ" sz="3200" dirty="0" err="1" smtClean="0"/>
              <a:t>deal</a:t>
            </a:r>
            <a:r>
              <a:rPr lang="cs-CZ" sz="3200" dirty="0" smtClean="0"/>
              <a:t>.</a:t>
            </a:r>
          </a:p>
          <a:p>
            <a:pPr marL="514350" lvl="1" indent="0">
              <a:buFont typeface="Wingdings" pitchFamily="2" charset="2"/>
              <a:buNone/>
              <a:defRPr/>
            </a:pPr>
            <a:endParaRPr lang="cs-CZ" sz="3200" dirty="0"/>
          </a:p>
          <a:p>
            <a:pPr marL="57150" indent="0">
              <a:buFont typeface="Wingdings" pitchFamily="2" charset="2"/>
              <a:buNone/>
              <a:defRPr/>
            </a:pPr>
            <a:endParaRPr lang="cs-CZ" dirty="0" smtClean="0"/>
          </a:p>
          <a:p>
            <a:pPr lvl="1">
              <a:buFont typeface="Wingdings" pitchFamily="2" charset="2"/>
              <a:buChar char="q"/>
              <a:defRPr/>
            </a:pPr>
            <a:endParaRPr lang="cs-CZ" dirty="0" smtClean="0">
              <a:effectLst/>
            </a:endParaRPr>
          </a:p>
          <a:p>
            <a:pPr lvl="1">
              <a:buFont typeface="Wingdings" pitchFamily="2" charset="2"/>
              <a:buChar char="q"/>
              <a:defRPr/>
            </a:pPr>
            <a:endParaRPr lang="cs-CZ" dirty="0">
              <a:effectLst/>
            </a:endParaRPr>
          </a:p>
          <a:p>
            <a:pPr lvl="1">
              <a:buFont typeface="Wingdings" pitchFamily="2" charset="2"/>
              <a:buChar char="q"/>
              <a:defRPr/>
            </a:pPr>
            <a:endParaRPr lang="cs-CZ" dirty="0" smtClean="0"/>
          </a:p>
          <a:p>
            <a:pPr lvl="1">
              <a:buFont typeface="Wingdings" pitchFamily="2" charset="2"/>
              <a:buChar char="q"/>
              <a:defRPr/>
            </a:pPr>
            <a:endParaRPr lang="cs-CZ" b="1" dirty="0" smtClean="0"/>
          </a:p>
          <a:p>
            <a:pPr marL="457200" lvl="1" indent="0">
              <a:buFont typeface="Wingdings" pitchFamily="2" charset="2"/>
              <a:buNone/>
              <a:defRPr/>
            </a:pPr>
            <a:endParaRPr lang="cs-CZ" dirty="0"/>
          </a:p>
        </p:txBody>
      </p:sp>
    </p:spTree>
    <p:extLst>
      <p:ext uri="{BB962C8B-B14F-4D97-AF65-F5344CB8AC3E}">
        <p14:creationId xmlns:p14="http://schemas.microsoft.com/office/powerpoint/2010/main" val="103381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4925" y="115888"/>
            <a:ext cx="9109075" cy="855662"/>
          </a:xfrm>
        </p:spPr>
        <p:txBody>
          <a:bodyPr>
            <a:normAutofit/>
          </a:bodyPr>
          <a:lstStyle/>
          <a:p>
            <a:pPr algn="ctr">
              <a:defRPr/>
            </a:pPr>
            <a:r>
              <a:rPr lang="cs-CZ" sz="3600" dirty="0" err="1" smtClean="0"/>
              <a:t>Virtues</a:t>
            </a:r>
            <a:endParaRPr lang="en-US" sz="3600" dirty="0"/>
          </a:p>
        </p:txBody>
      </p:sp>
      <p:sp>
        <p:nvSpPr>
          <p:cNvPr id="169987" name="Rectangle 3"/>
          <p:cNvSpPr>
            <a:spLocks noGrp="1" noChangeArrowheads="1"/>
          </p:cNvSpPr>
          <p:nvPr>
            <p:ph type="body" idx="1"/>
          </p:nvPr>
        </p:nvSpPr>
        <p:spPr>
          <a:xfrm>
            <a:off x="468313" y="908050"/>
            <a:ext cx="8229600" cy="5776913"/>
          </a:xfrm>
        </p:spPr>
        <p:txBody>
          <a:bodyPr>
            <a:normAutofit/>
          </a:bodyPr>
          <a:lstStyle/>
          <a:p>
            <a:pPr>
              <a:buFont typeface="Wingdings" pitchFamily="2" charset="2"/>
              <a:buChar char="n"/>
              <a:defRPr/>
            </a:pPr>
            <a:r>
              <a:rPr lang="cs-CZ" sz="2200" dirty="0" smtClean="0"/>
              <a:t>Basic </a:t>
            </a:r>
            <a:r>
              <a:rPr lang="cs-CZ" sz="2200" dirty="0" err="1" smtClean="0"/>
              <a:t>principles</a:t>
            </a:r>
            <a:r>
              <a:rPr lang="cs-CZ" sz="2200" dirty="0" smtClean="0"/>
              <a:t>:</a:t>
            </a:r>
          </a:p>
          <a:p>
            <a:pPr lvl="1">
              <a:buFont typeface="Wingdings" pitchFamily="2" charset="2"/>
              <a:buChar char="n"/>
              <a:defRPr/>
            </a:pPr>
            <a:r>
              <a:rPr lang="cs-CZ" sz="2200" dirty="0" err="1" smtClean="0"/>
              <a:t>We</a:t>
            </a:r>
            <a:r>
              <a:rPr lang="cs-CZ" sz="2200" dirty="0" smtClean="0"/>
              <a:t> </a:t>
            </a:r>
            <a:r>
              <a:rPr lang="cs-CZ" sz="2200" dirty="0" err="1" smtClean="0"/>
              <a:t>both</a:t>
            </a:r>
            <a:r>
              <a:rPr lang="cs-CZ" sz="2200" dirty="0" smtClean="0"/>
              <a:t> </a:t>
            </a:r>
            <a:r>
              <a:rPr lang="cs-CZ" sz="2200" dirty="0" err="1" smtClean="0"/>
              <a:t>can</a:t>
            </a:r>
            <a:r>
              <a:rPr lang="cs-CZ" sz="2200" dirty="0" smtClean="0"/>
              <a:t> and </a:t>
            </a:r>
            <a:r>
              <a:rPr lang="cs-CZ" sz="2200" dirty="0" err="1" smtClean="0"/>
              <a:t>have</a:t>
            </a:r>
            <a:r>
              <a:rPr lang="cs-CZ" sz="2200" dirty="0" smtClean="0"/>
              <a:t> as </a:t>
            </a:r>
            <a:r>
              <a:rPr lang="cs-CZ" sz="2200" dirty="0" err="1" smtClean="0"/>
              <a:t>moral</a:t>
            </a:r>
            <a:r>
              <a:rPr lang="cs-CZ" sz="2200" dirty="0" smtClean="0"/>
              <a:t> duty to </a:t>
            </a:r>
            <a:r>
              <a:rPr lang="cs-CZ" sz="2200" dirty="0" err="1" smtClean="0"/>
              <a:t>form</a:t>
            </a:r>
            <a:r>
              <a:rPr lang="cs-CZ" sz="2200" dirty="0" smtClean="0"/>
              <a:t> </a:t>
            </a:r>
            <a:r>
              <a:rPr lang="cs-CZ" sz="2200" dirty="0" err="1" smtClean="0"/>
              <a:t>our</a:t>
            </a:r>
            <a:r>
              <a:rPr lang="cs-CZ" sz="2200" dirty="0" smtClean="0"/>
              <a:t> </a:t>
            </a:r>
            <a:r>
              <a:rPr lang="cs-CZ" sz="2200" dirty="0" err="1" smtClean="0"/>
              <a:t>sensual</a:t>
            </a:r>
            <a:r>
              <a:rPr lang="cs-CZ" sz="2200" dirty="0" smtClean="0"/>
              <a:t> </a:t>
            </a:r>
            <a:r>
              <a:rPr lang="cs-CZ" sz="2200" dirty="0" err="1" smtClean="0"/>
              <a:t>inclinations</a:t>
            </a:r>
            <a:r>
              <a:rPr lang="cs-CZ" sz="2200" dirty="0" smtClean="0"/>
              <a:t>. In a man </a:t>
            </a:r>
            <a:r>
              <a:rPr lang="cs-CZ" sz="2200" dirty="0" err="1" smtClean="0"/>
              <a:t>of</a:t>
            </a:r>
            <a:r>
              <a:rPr lang="cs-CZ" sz="2200" dirty="0" smtClean="0"/>
              <a:t> </a:t>
            </a:r>
            <a:r>
              <a:rPr lang="cs-CZ" sz="2200" dirty="0" err="1" smtClean="0"/>
              <a:t>virtue</a:t>
            </a:r>
            <a:r>
              <a:rPr lang="cs-CZ" sz="2200" dirty="0" smtClean="0"/>
              <a:t>, </a:t>
            </a:r>
            <a:r>
              <a:rPr lang="cs-CZ" sz="2200" dirty="0" err="1" smtClean="0"/>
              <a:t>sensual</a:t>
            </a:r>
            <a:r>
              <a:rPr lang="cs-CZ" sz="2200" dirty="0" smtClean="0"/>
              <a:t> </a:t>
            </a:r>
            <a:r>
              <a:rPr lang="cs-CZ" sz="2200" dirty="0" err="1" smtClean="0"/>
              <a:t>inclinations</a:t>
            </a:r>
            <a:r>
              <a:rPr lang="cs-CZ" sz="2200" dirty="0" smtClean="0"/>
              <a:t> </a:t>
            </a:r>
            <a:r>
              <a:rPr lang="cs-CZ" sz="2200" dirty="0" err="1" smtClean="0"/>
              <a:t>have</a:t>
            </a:r>
            <a:r>
              <a:rPr lang="cs-CZ" sz="2200" dirty="0" smtClean="0"/>
              <a:t> </a:t>
            </a:r>
            <a:r>
              <a:rPr lang="cs-CZ" sz="2200" dirty="0" err="1" smtClean="0"/>
              <a:t>been</a:t>
            </a:r>
            <a:r>
              <a:rPr lang="cs-CZ" sz="2200" dirty="0" smtClean="0"/>
              <a:t> </a:t>
            </a:r>
            <a:r>
              <a:rPr lang="cs-CZ" sz="2200" dirty="0" err="1" smtClean="0"/>
              <a:t>formed</a:t>
            </a:r>
            <a:r>
              <a:rPr lang="cs-CZ" sz="2200" dirty="0" smtClean="0"/>
              <a:t> in such </a:t>
            </a:r>
            <a:r>
              <a:rPr lang="cs-CZ" sz="2200" dirty="0" err="1" smtClean="0"/>
              <a:t>way</a:t>
            </a:r>
            <a:r>
              <a:rPr lang="cs-CZ" sz="2200" dirty="0" smtClean="0"/>
              <a:t> </a:t>
            </a:r>
            <a:r>
              <a:rPr lang="cs-CZ" sz="2200" dirty="0" err="1" smtClean="0"/>
              <a:t>that</a:t>
            </a:r>
            <a:r>
              <a:rPr lang="cs-CZ" sz="2200" dirty="0" smtClean="0"/>
              <a:t> he </a:t>
            </a:r>
            <a:r>
              <a:rPr lang="cs-CZ" sz="2200" dirty="0" err="1" smtClean="0"/>
              <a:t>likes</a:t>
            </a:r>
            <a:r>
              <a:rPr lang="cs-CZ" sz="2200" dirty="0" smtClean="0"/>
              <a:t> to make </a:t>
            </a:r>
            <a:r>
              <a:rPr lang="cs-CZ" sz="2200" dirty="0" err="1" smtClean="0"/>
              <a:t>good</a:t>
            </a:r>
            <a:r>
              <a:rPr lang="cs-CZ" sz="2200" dirty="0" smtClean="0"/>
              <a:t>, </a:t>
            </a:r>
            <a:r>
              <a:rPr lang="cs-CZ" sz="2200" dirty="0" err="1" smtClean="0"/>
              <a:t>there</a:t>
            </a:r>
            <a:r>
              <a:rPr lang="cs-CZ" sz="2200" dirty="0" smtClean="0"/>
              <a:t> are no </a:t>
            </a:r>
            <a:r>
              <a:rPr lang="cs-CZ" sz="2200" dirty="0" err="1" smtClean="0"/>
              <a:t>affects</a:t>
            </a:r>
            <a:r>
              <a:rPr lang="cs-CZ" sz="2200" dirty="0" smtClean="0"/>
              <a:t> </a:t>
            </a:r>
            <a:r>
              <a:rPr lang="cs-CZ" sz="2200" dirty="0" err="1" smtClean="0"/>
              <a:t>against</a:t>
            </a:r>
            <a:r>
              <a:rPr lang="cs-CZ" sz="2200" dirty="0" smtClean="0"/>
              <a:t> duty.</a:t>
            </a:r>
          </a:p>
          <a:p>
            <a:pPr lvl="1">
              <a:buFont typeface="Wingdings" pitchFamily="2" charset="2"/>
              <a:buChar char="n"/>
              <a:defRPr/>
            </a:pPr>
            <a:r>
              <a:rPr lang="cs-CZ" sz="2200" dirty="0" err="1" smtClean="0"/>
              <a:t>Virtue</a:t>
            </a:r>
            <a:r>
              <a:rPr lang="cs-CZ" sz="2200" dirty="0" smtClean="0"/>
              <a:t> </a:t>
            </a:r>
            <a:r>
              <a:rPr lang="cs-CZ" sz="2200" dirty="0" err="1" smtClean="0"/>
              <a:t>is</a:t>
            </a:r>
            <a:r>
              <a:rPr lang="cs-CZ" sz="2200" dirty="0" smtClean="0"/>
              <a:t> a </a:t>
            </a:r>
            <a:r>
              <a:rPr lang="cs-CZ" sz="2200" dirty="0" err="1" smtClean="0"/>
              <a:t>created</a:t>
            </a:r>
            <a:r>
              <a:rPr lang="cs-CZ" sz="2200" dirty="0" smtClean="0"/>
              <a:t> habit </a:t>
            </a:r>
            <a:r>
              <a:rPr lang="cs-CZ" sz="2200" dirty="0" err="1" smtClean="0"/>
              <a:t>that</a:t>
            </a:r>
            <a:r>
              <a:rPr lang="cs-CZ" sz="2200" dirty="0" smtClean="0"/>
              <a:t> </a:t>
            </a:r>
            <a:r>
              <a:rPr lang="cs-CZ" sz="2200" dirty="0" err="1" smtClean="0"/>
              <a:t>qualifies</a:t>
            </a:r>
            <a:r>
              <a:rPr lang="cs-CZ" sz="2200" dirty="0" smtClean="0"/>
              <a:t> </a:t>
            </a:r>
            <a:r>
              <a:rPr lang="cs-CZ" sz="2200" dirty="0" err="1" smtClean="0"/>
              <a:t>for</a:t>
            </a:r>
            <a:r>
              <a:rPr lang="cs-CZ" sz="2200" dirty="0" smtClean="0"/>
              <a:t> </a:t>
            </a:r>
            <a:r>
              <a:rPr lang="cs-CZ" sz="2200" dirty="0" err="1" smtClean="0"/>
              <a:t>certain</a:t>
            </a:r>
            <a:r>
              <a:rPr lang="cs-CZ" sz="2200" dirty="0" smtClean="0"/>
              <a:t> </a:t>
            </a:r>
            <a:r>
              <a:rPr lang="cs-CZ" sz="2200" dirty="0" err="1" smtClean="0"/>
              <a:t>valuable</a:t>
            </a:r>
            <a:r>
              <a:rPr lang="cs-CZ" sz="2200" dirty="0" smtClean="0"/>
              <a:t> </a:t>
            </a:r>
            <a:r>
              <a:rPr lang="cs-CZ" sz="2200" dirty="0" err="1" smtClean="0"/>
              <a:t>means</a:t>
            </a:r>
            <a:r>
              <a:rPr lang="cs-CZ" sz="2200" dirty="0" smtClean="0"/>
              <a:t> </a:t>
            </a:r>
            <a:r>
              <a:rPr lang="cs-CZ" sz="2200" dirty="0" err="1" smtClean="0"/>
              <a:t>of</a:t>
            </a:r>
            <a:r>
              <a:rPr lang="cs-CZ" sz="2200" dirty="0" smtClean="0"/>
              <a:t> </a:t>
            </a:r>
            <a:r>
              <a:rPr lang="cs-CZ" sz="2200" dirty="0" err="1" smtClean="0"/>
              <a:t>activity</a:t>
            </a:r>
            <a:r>
              <a:rPr lang="cs-CZ" sz="2200" dirty="0" smtClean="0"/>
              <a:t>.</a:t>
            </a:r>
          </a:p>
          <a:p>
            <a:pPr lvl="1">
              <a:buFont typeface="Wingdings" pitchFamily="2" charset="2"/>
              <a:buChar char="n"/>
              <a:defRPr/>
            </a:pPr>
            <a:r>
              <a:rPr lang="cs-CZ" sz="2200" dirty="0" err="1" smtClean="0"/>
              <a:t>Virtue</a:t>
            </a:r>
            <a:r>
              <a:rPr lang="cs-CZ" sz="2200" dirty="0" smtClean="0"/>
              <a:t> </a:t>
            </a:r>
            <a:r>
              <a:rPr lang="cs-CZ" sz="2200" dirty="0" err="1" smtClean="0"/>
              <a:t>is</a:t>
            </a:r>
            <a:r>
              <a:rPr lang="cs-CZ" sz="2200" dirty="0" smtClean="0"/>
              <a:t> </a:t>
            </a:r>
            <a:r>
              <a:rPr lang="cs-CZ" sz="2200" dirty="0" err="1" smtClean="0"/>
              <a:t>holistic</a:t>
            </a:r>
            <a:r>
              <a:rPr lang="cs-CZ" sz="2200" dirty="0" smtClean="0"/>
              <a:t>, </a:t>
            </a:r>
            <a:r>
              <a:rPr lang="cs-CZ" sz="2200" dirty="0" err="1" smtClean="0"/>
              <a:t>it</a:t>
            </a:r>
            <a:r>
              <a:rPr lang="cs-CZ" sz="2200" dirty="0" smtClean="0"/>
              <a:t> </a:t>
            </a:r>
            <a:r>
              <a:rPr lang="cs-CZ" sz="2200" dirty="0" err="1" smtClean="0"/>
              <a:t>is</a:t>
            </a:r>
            <a:r>
              <a:rPr lang="cs-CZ" sz="2200" dirty="0" smtClean="0"/>
              <a:t> not </a:t>
            </a:r>
            <a:r>
              <a:rPr lang="cs-CZ" sz="2200" dirty="0" err="1" smtClean="0"/>
              <a:t>about</a:t>
            </a:r>
            <a:r>
              <a:rPr lang="cs-CZ" sz="2200" dirty="0" smtClean="0"/>
              <a:t> </a:t>
            </a:r>
            <a:r>
              <a:rPr lang="cs-CZ" sz="2200" dirty="0" err="1" smtClean="0"/>
              <a:t>an</a:t>
            </a:r>
            <a:r>
              <a:rPr lang="cs-CZ" sz="2200" dirty="0" smtClean="0"/>
              <a:t> </a:t>
            </a:r>
            <a:r>
              <a:rPr lang="cs-CZ" sz="2200" dirty="0" err="1" smtClean="0"/>
              <a:t>action</a:t>
            </a:r>
            <a:r>
              <a:rPr lang="cs-CZ" sz="2200" dirty="0" smtClean="0"/>
              <a:t>, </a:t>
            </a:r>
            <a:r>
              <a:rPr lang="cs-CZ" sz="2200" dirty="0" err="1" smtClean="0"/>
              <a:t>it</a:t>
            </a:r>
            <a:r>
              <a:rPr lang="cs-CZ" sz="2200" dirty="0" smtClean="0"/>
              <a:t> </a:t>
            </a:r>
            <a:r>
              <a:rPr lang="cs-CZ" sz="2200" dirty="0" err="1" smtClean="0"/>
              <a:t>is</a:t>
            </a:r>
            <a:r>
              <a:rPr lang="cs-CZ" sz="2200" dirty="0" smtClean="0"/>
              <a:t> </a:t>
            </a:r>
            <a:r>
              <a:rPr lang="cs-CZ" sz="2200" dirty="0" err="1" smtClean="0"/>
              <a:t>about</a:t>
            </a:r>
            <a:r>
              <a:rPr lang="cs-CZ" sz="2200" dirty="0" smtClean="0"/>
              <a:t> </a:t>
            </a:r>
            <a:r>
              <a:rPr lang="cs-CZ" sz="2200" dirty="0" err="1" smtClean="0"/>
              <a:t>being</a:t>
            </a:r>
            <a:r>
              <a:rPr lang="cs-CZ" sz="2200" dirty="0" smtClean="0"/>
              <a:t> </a:t>
            </a:r>
            <a:r>
              <a:rPr lang="cs-CZ" sz="2200" dirty="0" err="1" smtClean="0"/>
              <a:t>good</a:t>
            </a:r>
            <a:r>
              <a:rPr lang="cs-CZ" sz="2200" dirty="0" smtClean="0"/>
              <a:t> and </a:t>
            </a:r>
            <a:r>
              <a:rPr lang="cs-CZ" sz="2200" dirty="0" err="1" smtClean="0"/>
              <a:t>living</a:t>
            </a:r>
            <a:r>
              <a:rPr lang="cs-CZ" sz="2200" dirty="0" smtClean="0"/>
              <a:t> a </a:t>
            </a:r>
            <a:r>
              <a:rPr lang="cs-CZ" sz="2200" dirty="0" err="1" smtClean="0"/>
              <a:t>good</a:t>
            </a:r>
            <a:r>
              <a:rPr lang="cs-CZ" sz="2200" dirty="0" smtClean="0"/>
              <a:t> </a:t>
            </a:r>
            <a:r>
              <a:rPr lang="cs-CZ" sz="2200" dirty="0" err="1" smtClean="0"/>
              <a:t>life</a:t>
            </a:r>
            <a:endParaRPr lang="cs-CZ" sz="2200" dirty="0" smtClean="0"/>
          </a:p>
          <a:p>
            <a:pPr>
              <a:buFont typeface="Wingdings" pitchFamily="2" charset="2"/>
              <a:buChar char="n"/>
              <a:defRPr/>
            </a:pPr>
            <a:r>
              <a:rPr lang="cs-CZ" sz="2200" dirty="0" err="1" smtClean="0"/>
              <a:t>What</a:t>
            </a:r>
            <a:r>
              <a:rPr lang="cs-CZ" sz="2200" dirty="0" smtClean="0"/>
              <a:t> </a:t>
            </a:r>
            <a:r>
              <a:rPr lang="cs-CZ" sz="2200" dirty="0" err="1" smtClean="0"/>
              <a:t>is</a:t>
            </a:r>
            <a:r>
              <a:rPr lang="cs-CZ" sz="2200" dirty="0" smtClean="0"/>
              <a:t> a „vice“?</a:t>
            </a:r>
          </a:p>
          <a:p>
            <a:pPr>
              <a:buFont typeface="Wingdings" pitchFamily="2" charset="2"/>
              <a:buChar char="n"/>
              <a:defRPr/>
            </a:pPr>
            <a:r>
              <a:rPr lang="en-US" sz="2200" dirty="0" smtClean="0"/>
              <a:t>The </a:t>
            </a:r>
            <a:r>
              <a:rPr lang="cs-CZ" sz="2200" dirty="0" err="1" smtClean="0"/>
              <a:t>usual</a:t>
            </a:r>
            <a:r>
              <a:rPr lang="en-US" sz="2200" dirty="0" smtClean="0"/>
              <a:t> list of cardinal virtues </a:t>
            </a:r>
            <a:r>
              <a:rPr lang="cs-CZ" sz="2200" dirty="0" err="1" smtClean="0"/>
              <a:t>is</a:t>
            </a:r>
            <a:r>
              <a:rPr lang="en-US" sz="2200" dirty="0" smtClean="0"/>
              <a:t>:</a:t>
            </a:r>
            <a:endParaRPr lang="cs-CZ" sz="2200" dirty="0" smtClean="0"/>
          </a:p>
          <a:p>
            <a:pPr lvl="1">
              <a:buFont typeface="Wingdings" pitchFamily="2" charset="2"/>
              <a:buChar char="n"/>
              <a:defRPr/>
            </a:pPr>
            <a:r>
              <a:rPr lang="en-US" sz="2200" dirty="0" smtClean="0"/>
              <a:t>Prudence</a:t>
            </a:r>
            <a:r>
              <a:rPr lang="cs-CZ" sz="2200" dirty="0" smtClean="0"/>
              <a:t> (</a:t>
            </a:r>
            <a:r>
              <a:rPr lang="cs-CZ" sz="2200" dirty="0" err="1" smtClean="0"/>
              <a:t>good</a:t>
            </a:r>
            <a:r>
              <a:rPr lang="cs-CZ" sz="2200" dirty="0" smtClean="0"/>
              <a:t> </a:t>
            </a:r>
            <a:r>
              <a:rPr lang="cs-CZ" sz="2200" dirty="0" err="1" smtClean="0"/>
              <a:t>judgement</a:t>
            </a:r>
            <a:r>
              <a:rPr lang="cs-CZ" sz="2200" dirty="0" smtClean="0"/>
              <a:t>)</a:t>
            </a:r>
          </a:p>
          <a:p>
            <a:pPr lvl="1">
              <a:buFont typeface="Wingdings" pitchFamily="2" charset="2"/>
              <a:buChar char="n"/>
              <a:defRPr/>
            </a:pPr>
            <a:r>
              <a:rPr lang="en-US" sz="2200" dirty="0" smtClean="0"/>
              <a:t>Fortitude / Bravery</a:t>
            </a:r>
            <a:endParaRPr lang="cs-CZ" sz="2200" dirty="0" smtClean="0"/>
          </a:p>
          <a:p>
            <a:pPr lvl="1">
              <a:buFont typeface="Wingdings" pitchFamily="2" charset="2"/>
              <a:buChar char="n"/>
              <a:defRPr/>
            </a:pPr>
            <a:r>
              <a:rPr lang="en-US" sz="2200" dirty="0" smtClean="0"/>
              <a:t>Temperance</a:t>
            </a:r>
            <a:r>
              <a:rPr lang="cs-CZ" sz="2200" dirty="0" smtClean="0"/>
              <a:t> (</a:t>
            </a:r>
            <a:r>
              <a:rPr lang="cs-CZ" sz="2200" dirty="0" err="1" smtClean="0"/>
              <a:t>restraint</a:t>
            </a:r>
            <a:r>
              <a:rPr lang="cs-CZ" sz="2200" dirty="0" smtClean="0"/>
              <a:t>)</a:t>
            </a:r>
          </a:p>
          <a:p>
            <a:pPr lvl="1">
              <a:buFont typeface="Wingdings" pitchFamily="2" charset="2"/>
              <a:buChar char="n"/>
              <a:defRPr/>
            </a:pPr>
            <a:r>
              <a:rPr lang="en-US" sz="2200" dirty="0"/>
              <a:t>Justice</a:t>
            </a:r>
            <a:endParaRPr lang="cs-CZ" sz="2200" dirty="0"/>
          </a:p>
          <a:p>
            <a:pPr lvl="1">
              <a:buFont typeface="Wingdings" pitchFamily="2" charset="2"/>
              <a:buChar char="n"/>
              <a:defRPr/>
            </a:pPr>
            <a:endParaRPr lang="en-US" sz="2200" dirty="0" smtClean="0"/>
          </a:p>
          <a:p>
            <a:pPr lvl="1">
              <a:buFont typeface="Wingdings" pitchFamily="2" charset="2"/>
              <a:buChar char="n"/>
              <a:defRPr/>
            </a:pPr>
            <a:endParaRPr lang="cs-CZ" dirty="0" smtClean="0"/>
          </a:p>
          <a:p>
            <a:pPr lvl="1">
              <a:buFont typeface="Wingdings" pitchFamily="2" charset="2"/>
              <a:buChar char="n"/>
              <a:defRPr/>
            </a:pPr>
            <a:endParaRPr lang="cs-CZ" dirty="0" smtClean="0"/>
          </a:p>
          <a:p>
            <a:pPr lvl="1">
              <a:buFont typeface="Wingdings" pitchFamily="2" charset="2"/>
              <a:buChar char="n"/>
              <a:defRPr/>
            </a:pPr>
            <a:endParaRPr lang="cs-CZ" dirty="0" smtClean="0"/>
          </a:p>
          <a:p>
            <a:pPr lvl="2">
              <a:buFont typeface="Wingdings" pitchFamily="2" charset="2"/>
              <a:buChar char="n"/>
              <a:defRPr/>
            </a:pPr>
            <a:endParaRPr lang="cs-CZ" dirty="0"/>
          </a:p>
          <a:p>
            <a:pPr lvl="2">
              <a:buFont typeface="Wingdings" pitchFamily="2" charset="2"/>
              <a:buChar char="n"/>
              <a:defRPr/>
            </a:pPr>
            <a:endParaRPr lang="cs-CZ" i="1" dirty="0" smtClean="0"/>
          </a:p>
          <a:p>
            <a:pPr lvl="2">
              <a:buFont typeface="Wingdings" pitchFamily="2" charset="2"/>
              <a:buChar char="n"/>
              <a:defRPr/>
            </a:pPr>
            <a:endParaRPr lang="cs-CZ" i="1" dirty="0" smtClean="0"/>
          </a:p>
          <a:p>
            <a:pPr lvl="4">
              <a:buFont typeface="Wingdings" pitchFamily="2" charset="2"/>
              <a:buChar char="n"/>
              <a:defRPr/>
            </a:pPr>
            <a:endParaRPr lang="cs-CZ" sz="2800" dirty="0" smtClean="0"/>
          </a:p>
          <a:p>
            <a:pPr lvl="3">
              <a:buFont typeface="Wingdings" pitchFamily="2" charset="2"/>
              <a:buChar char="n"/>
              <a:defRPr/>
            </a:pPr>
            <a:endParaRPr lang="cs-CZ" sz="3200" dirty="0" smtClean="0"/>
          </a:p>
          <a:p>
            <a:pPr lvl="1">
              <a:buFont typeface="Wingdings" pitchFamily="2" charset="2"/>
              <a:buChar char="n"/>
              <a:defRPr/>
            </a:pPr>
            <a:endParaRPr lang="cs-CZ" sz="3200" dirty="0" smtClean="0"/>
          </a:p>
          <a:p>
            <a:pPr lvl="2">
              <a:buFont typeface="Wingdings" pitchFamily="2" charset="2"/>
              <a:buNone/>
              <a:defRPr/>
            </a:pPr>
            <a:endParaRPr lang="en-US" dirty="0"/>
          </a:p>
        </p:txBody>
      </p:sp>
    </p:spTree>
    <p:extLst>
      <p:ext uri="{BB962C8B-B14F-4D97-AF65-F5344CB8AC3E}">
        <p14:creationId xmlns:p14="http://schemas.microsoft.com/office/powerpoint/2010/main" val="2012095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4925" y="115888"/>
            <a:ext cx="9109075" cy="855662"/>
          </a:xfrm>
        </p:spPr>
        <p:txBody>
          <a:bodyPr>
            <a:normAutofit/>
          </a:bodyPr>
          <a:lstStyle/>
          <a:p>
            <a:pPr algn="ctr">
              <a:defRPr/>
            </a:pPr>
            <a:r>
              <a:rPr lang="cs-CZ" sz="3600" dirty="0" err="1" smtClean="0"/>
              <a:t>Virtue</a:t>
            </a:r>
            <a:r>
              <a:rPr lang="cs-CZ" sz="3600" dirty="0" err="1"/>
              <a:t>s</a:t>
            </a:r>
            <a:endParaRPr lang="en-US" sz="3600" dirty="0"/>
          </a:p>
        </p:txBody>
      </p:sp>
      <p:sp>
        <p:nvSpPr>
          <p:cNvPr id="169987" name="Rectangle 3"/>
          <p:cNvSpPr>
            <a:spLocks noGrp="1" noChangeArrowheads="1"/>
          </p:cNvSpPr>
          <p:nvPr>
            <p:ph type="body" idx="1"/>
          </p:nvPr>
        </p:nvSpPr>
        <p:spPr>
          <a:xfrm>
            <a:off x="468313" y="908050"/>
            <a:ext cx="8229600" cy="5776913"/>
          </a:xfrm>
        </p:spPr>
        <p:txBody>
          <a:bodyPr>
            <a:normAutofit/>
          </a:bodyPr>
          <a:lstStyle/>
          <a:p>
            <a:pPr>
              <a:buFont typeface="Wingdings" pitchFamily="2" charset="2"/>
              <a:buChar char="n"/>
              <a:defRPr/>
            </a:pPr>
            <a:r>
              <a:rPr lang="cs-CZ" dirty="0" err="1" smtClean="0"/>
              <a:t>Classification</a:t>
            </a:r>
            <a:r>
              <a:rPr lang="cs-CZ" dirty="0" smtClean="0"/>
              <a:t> </a:t>
            </a:r>
            <a:r>
              <a:rPr lang="cs-CZ" dirty="0" err="1" smtClean="0"/>
              <a:t>of</a:t>
            </a:r>
            <a:r>
              <a:rPr lang="cs-CZ" dirty="0" smtClean="0"/>
              <a:t> </a:t>
            </a:r>
            <a:r>
              <a:rPr lang="cs-CZ" dirty="0" err="1" smtClean="0"/>
              <a:t>virtues</a:t>
            </a:r>
            <a:endParaRPr lang="cs-CZ" dirty="0" smtClean="0"/>
          </a:p>
          <a:p>
            <a:pPr lvl="1">
              <a:buFont typeface="Wingdings" pitchFamily="2" charset="2"/>
              <a:buChar char="n"/>
              <a:defRPr/>
            </a:pPr>
            <a:r>
              <a:rPr lang="cs-CZ" dirty="0" smtClean="0"/>
              <a:t>„</a:t>
            </a:r>
            <a:r>
              <a:rPr lang="en-US" dirty="0" smtClean="0"/>
              <a:t>Most virtue theorists say that there is a common set of virtues that all human beings would benefit from, rather than different sets for different sorts of people, and that these virtues are natural to mature human beings - even if they are hard to acquire.</a:t>
            </a:r>
            <a:r>
              <a:rPr lang="cs-CZ" dirty="0" smtClean="0"/>
              <a:t>“</a:t>
            </a:r>
            <a:endParaRPr lang="en-US" dirty="0" smtClean="0"/>
          </a:p>
          <a:p>
            <a:pPr lvl="1">
              <a:buFont typeface="Wingdings" pitchFamily="2" charset="2"/>
              <a:buChar char="n"/>
              <a:defRPr/>
            </a:pPr>
            <a:r>
              <a:rPr lang="cs-CZ" dirty="0" smtClean="0"/>
              <a:t>„</a:t>
            </a:r>
            <a:r>
              <a:rPr lang="en-US" dirty="0" smtClean="0"/>
              <a:t>This poses a problem, since lists of virtues from different times in history and different societies show significant differences.</a:t>
            </a:r>
            <a:r>
              <a:rPr lang="cs-CZ" dirty="0" smtClean="0"/>
              <a:t>“ </a:t>
            </a:r>
          </a:p>
          <a:p>
            <a:pPr marL="457200" lvl="1" indent="0">
              <a:buFont typeface="Wingdings" pitchFamily="2" charset="2"/>
              <a:buNone/>
              <a:defRPr/>
            </a:pPr>
            <a:r>
              <a:rPr lang="cs-CZ" dirty="0" err="1" smtClean="0"/>
              <a:t>Citations</a:t>
            </a:r>
            <a:r>
              <a:rPr lang="cs-CZ" dirty="0" smtClean="0"/>
              <a:t> </a:t>
            </a:r>
            <a:r>
              <a:rPr lang="cs-CZ" dirty="0" err="1" smtClean="0"/>
              <a:t>from</a:t>
            </a:r>
            <a:r>
              <a:rPr lang="cs-CZ" dirty="0" smtClean="0"/>
              <a:t>:</a:t>
            </a:r>
          </a:p>
          <a:p>
            <a:pPr marL="457200" lvl="1" indent="0">
              <a:buFont typeface="Wingdings" pitchFamily="2" charset="2"/>
              <a:buNone/>
              <a:defRPr/>
            </a:pPr>
            <a:r>
              <a:rPr lang="en-US" dirty="0" smtClean="0">
                <a:hlinkClick r:id="rId2"/>
              </a:rPr>
              <a:t>http://www.bbc.co.uk/ethics/introduction/virtue.shtml</a:t>
            </a:r>
            <a:endParaRPr lang="en-US" dirty="0" smtClean="0"/>
          </a:p>
          <a:p>
            <a:pPr lvl="1">
              <a:buFont typeface="Wingdings" pitchFamily="2" charset="2"/>
              <a:buChar char="n"/>
              <a:defRPr/>
            </a:pPr>
            <a:endParaRPr lang="cs-CZ" b="1" dirty="0" smtClean="0"/>
          </a:p>
          <a:p>
            <a:pPr lvl="1">
              <a:buFont typeface="Wingdings" pitchFamily="2" charset="2"/>
              <a:buChar char="n"/>
              <a:defRPr/>
            </a:pPr>
            <a:endParaRPr lang="cs-CZ" dirty="0" smtClean="0"/>
          </a:p>
          <a:p>
            <a:pPr lvl="2">
              <a:buFont typeface="Wingdings" pitchFamily="2" charset="2"/>
              <a:buChar char="n"/>
              <a:defRPr/>
            </a:pPr>
            <a:endParaRPr lang="cs-CZ" dirty="0"/>
          </a:p>
          <a:p>
            <a:pPr lvl="2">
              <a:buFont typeface="Wingdings" pitchFamily="2" charset="2"/>
              <a:buChar char="n"/>
              <a:defRPr/>
            </a:pPr>
            <a:endParaRPr lang="cs-CZ" i="1" dirty="0" smtClean="0"/>
          </a:p>
          <a:p>
            <a:pPr lvl="2">
              <a:buFont typeface="Wingdings" pitchFamily="2" charset="2"/>
              <a:buChar char="n"/>
              <a:defRPr/>
            </a:pPr>
            <a:endParaRPr lang="cs-CZ" i="1" dirty="0" smtClean="0"/>
          </a:p>
          <a:p>
            <a:pPr lvl="4">
              <a:buFont typeface="Wingdings" pitchFamily="2" charset="2"/>
              <a:buChar char="n"/>
              <a:defRPr/>
            </a:pPr>
            <a:endParaRPr lang="cs-CZ" sz="2800" dirty="0" smtClean="0"/>
          </a:p>
          <a:p>
            <a:pPr lvl="3">
              <a:buFont typeface="Wingdings" pitchFamily="2" charset="2"/>
              <a:buChar char="n"/>
              <a:defRPr/>
            </a:pPr>
            <a:endParaRPr lang="cs-CZ" sz="3200" dirty="0" smtClean="0"/>
          </a:p>
          <a:p>
            <a:pPr lvl="1">
              <a:buFont typeface="Wingdings" pitchFamily="2" charset="2"/>
              <a:buChar char="n"/>
              <a:defRPr/>
            </a:pPr>
            <a:endParaRPr lang="cs-CZ" sz="3200" dirty="0" smtClean="0"/>
          </a:p>
          <a:p>
            <a:pPr lvl="2">
              <a:buFont typeface="Wingdings" pitchFamily="2" charset="2"/>
              <a:buNone/>
              <a:defRPr/>
            </a:pPr>
            <a:endParaRPr lang="en-US" dirty="0"/>
          </a:p>
        </p:txBody>
      </p:sp>
    </p:spTree>
    <p:extLst>
      <p:ext uri="{BB962C8B-B14F-4D97-AF65-F5344CB8AC3E}">
        <p14:creationId xmlns:p14="http://schemas.microsoft.com/office/powerpoint/2010/main" val="2448069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Rot="1" noChangeArrowheads="1"/>
          </p:cNvSpPr>
          <p:nvPr>
            <p:ph type="title"/>
          </p:nvPr>
        </p:nvSpPr>
        <p:spPr>
          <a:xfrm>
            <a:off x="34925" y="115888"/>
            <a:ext cx="9109075" cy="855662"/>
          </a:xfrm>
        </p:spPr>
        <p:txBody>
          <a:bodyPr>
            <a:normAutofit/>
          </a:bodyPr>
          <a:lstStyle/>
          <a:p>
            <a:pPr algn="ctr">
              <a:defRPr/>
            </a:pPr>
            <a:r>
              <a:rPr lang="cs-CZ" sz="3600" dirty="0" err="1" smtClean="0"/>
              <a:t>Virtue</a:t>
            </a:r>
            <a:r>
              <a:rPr lang="cs-CZ" sz="3600" dirty="0" err="1"/>
              <a:t>s</a:t>
            </a:r>
            <a:endParaRPr lang="en-US" sz="3600" dirty="0"/>
          </a:p>
        </p:txBody>
      </p:sp>
      <p:sp>
        <p:nvSpPr>
          <p:cNvPr id="169987" name="Rectangle 3"/>
          <p:cNvSpPr>
            <a:spLocks noGrp="1" noChangeArrowheads="1"/>
          </p:cNvSpPr>
          <p:nvPr>
            <p:ph type="body" idx="1"/>
          </p:nvPr>
        </p:nvSpPr>
        <p:spPr>
          <a:xfrm>
            <a:off x="468313" y="908050"/>
            <a:ext cx="8229600" cy="5776913"/>
          </a:xfrm>
        </p:spPr>
        <p:txBody>
          <a:bodyPr>
            <a:normAutofit fontScale="92500" lnSpcReduction="10000"/>
          </a:bodyPr>
          <a:lstStyle/>
          <a:p>
            <a:pPr>
              <a:buFont typeface="Wingdings" pitchFamily="2" charset="2"/>
              <a:buChar char="n"/>
              <a:defRPr/>
            </a:pPr>
            <a:r>
              <a:rPr lang="cs-CZ" dirty="0" err="1" smtClean="0"/>
              <a:t>Plato´s</a:t>
            </a:r>
            <a:r>
              <a:rPr lang="cs-CZ" dirty="0" smtClean="0"/>
              <a:t> (428-348 BCE) </a:t>
            </a:r>
            <a:r>
              <a:rPr lang="cs-CZ" dirty="0" err="1" smtClean="0"/>
              <a:t>Classification</a:t>
            </a:r>
            <a:r>
              <a:rPr lang="cs-CZ" dirty="0" smtClean="0"/>
              <a:t> </a:t>
            </a:r>
            <a:r>
              <a:rPr lang="cs-CZ" dirty="0" err="1" smtClean="0"/>
              <a:t>of</a:t>
            </a:r>
            <a:r>
              <a:rPr lang="cs-CZ" dirty="0" smtClean="0"/>
              <a:t> </a:t>
            </a:r>
            <a:r>
              <a:rPr lang="cs-CZ" dirty="0" err="1"/>
              <a:t>V</a:t>
            </a:r>
            <a:r>
              <a:rPr lang="cs-CZ" dirty="0" err="1" smtClean="0"/>
              <a:t>irtues</a:t>
            </a:r>
            <a:endParaRPr lang="cs-CZ" dirty="0" smtClean="0"/>
          </a:p>
          <a:p>
            <a:pPr lvl="1">
              <a:buFont typeface="Wingdings" pitchFamily="2" charset="2"/>
              <a:buChar char="n"/>
              <a:defRPr/>
            </a:pPr>
            <a:r>
              <a:rPr lang="cs-CZ" b="1" dirty="0" err="1" smtClean="0"/>
              <a:t>Three</a:t>
            </a:r>
            <a:r>
              <a:rPr lang="cs-CZ" b="1" dirty="0" smtClean="0"/>
              <a:t> </a:t>
            </a:r>
            <a:r>
              <a:rPr lang="cs-CZ" b="1" dirty="0" err="1" smtClean="0"/>
              <a:t>relevant</a:t>
            </a:r>
            <a:r>
              <a:rPr lang="cs-CZ" b="1" dirty="0" smtClean="0"/>
              <a:t> </a:t>
            </a:r>
            <a:r>
              <a:rPr lang="cs-CZ" b="1" dirty="0" err="1" smtClean="0"/>
              <a:t>parts</a:t>
            </a:r>
            <a:r>
              <a:rPr lang="cs-CZ" b="1" dirty="0" smtClean="0"/>
              <a:t> </a:t>
            </a:r>
            <a:r>
              <a:rPr lang="cs-CZ" b="1" dirty="0" err="1" smtClean="0"/>
              <a:t>of</a:t>
            </a:r>
            <a:r>
              <a:rPr lang="cs-CZ" b="1" dirty="0" smtClean="0"/>
              <a:t> </a:t>
            </a:r>
            <a:r>
              <a:rPr lang="cs-CZ" b="1" dirty="0" err="1" smtClean="0"/>
              <a:t>the</a:t>
            </a:r>
            <a:r>
              <a:rPr lang="cs-CZ" b="1" dirty="0" smtClean="0"/>
              <a:t> soul: </a:t>
            </a:r>
            <a:r>
              <a:rPr lang="cs-CZ" b="1" dirty="0" err="1" smtClean="0"/>
              <a:t>reason</a:t>
            </a:r>
            <a:r>
              <a:rPr lang="cs-CZ" b="1" dirty="0" smtClean="0"/>
              <a:t>, </a:t>
            </a:r>
            <a:r>
              <a:rPr lang="cs-CZ" b="1" dirty="0" err="1" smtClean="0"/>
              <a:t>spirit</a:t>
            </a:r>
            <a:r>
              <a:rPr lang="cs-CZ" b="1" dirty="0" smtClean="0"/>
              <a:t> and </a:t>
            </a:r>
            <a:r>
              <a:rPr lang="cs-CZ" b="1" dirty="0" err="1" smtClean="0"/>
              <a:t>appetite</a:t>
            </a:r>
            <a:endParaRPr lang="cs-CZ" b="1" dirty="0" smtClean="0"/>
          </a:p>
          <a:p>
            <a:pPr lvl="1">
              <a:buFont typeface="Wingdings" pitchFamily="2" charset="2"/>
              <a:buChar char="n"/>
              <a:defRPr/>
            </a:pPr>
            <a:r>
              <a:rPr lang="cs-CZ" b="1" dirty="0" err="1" smtClean="0"/>
              <a:t>First</a:t>
            </a:r>
            <a:r>
              <a:rPr lang="cs-CZ" b="1" dirty="0"/>
              <a:t>:</a:t>
            </a:r>
            <a:r>
              <a:rPr lang="cs-CZ" b="1" dirty="0" smtClean="0"/>
              <a:t> </a:t>
            </a:r>
            <a:r>
              <a:rPr lang="cs-CZ" b="1" dirty="0" err="1" smtClean="0"/>
              <a:t>reason</a:t>
            </a:r>
            <a:r>
              <a:rPr lang="cs-CZ" b="1" dirty="0" smtClean="0"/>
              <a:t> </a:t>
            </a:r>
            <a:r>
              <a:rPr lang="cs-CZ" b="1" dirty="0" err="1" smtClean="0"/>
              <a:t>must</a:t>
            </a:r>
            <a:r>
              <a:rPr lang="cs-CZ" b="1" dirty="0" smtClean="0"/>
              <a:t> </a:t>
            </a:r>
            <a:r>
              <a:rPr lang="cs-CZ" b="1" dirty="0" err="1" smtClean="0"/>
              <a:t>attain</a:t>
            </a:r>
            <a:r>
              <a:rPr lang="cs-CZ" b="1" dirty="0" smtClean="0"/>
              <a:t> </a:t>
            </a:r>
            <a:r>
              <a:rPr lang="cs-CZ" b="1" dirty="0" err="1" smtClean="0"/>
              <a:t>the</a:t>
            </a:r>
            <a:r>
              <a:rPr lang="cs-CZ" b="1" dirty="0" smtClean="0"/>
              <a:t> </a:t>
            </a:r>
            <a:r>
              <a:rPr lang="cs-CZ" b="1" dirty="0" err="1" smtClean="0"/>
              <a:t>virtue</a:t>
            </a:r>
            <a:r>
              <a:rPr lang="cs-CZ" b="1" dirty="0" smtClean="0"/>
              <a:t> </a:t>
            </a:r>
            <a:r>
              <a:rPr lang="cs-CZ" b="1" dirty="0" err="1" smtClean="0"/>
              <a:t>wisdom</a:t>
            </a:r>
            <a:endParaRPr lang="cs-CZ" b="1" dirty="0" smtClean="0"/>
          </a:p>
          <a:p>
            <a:pPr lvl="1">
              <a:buFont typeface="Wingdings" pitchFamily="2" charset="2"/>
              <a:buChar char="n"/>
              <a:defRPr/>
            </a:pPr>
            <a:r>
              <a:rPr lang="cs-CZ" b="1" dirty="0" smtClean="0"/>
              <a:t>Second: </a:t>
            </a:r>
            <a:r>
              <a:rPr lang="cs-CZ" b="1" dirty="0" err="1" smtClean="0"/>
              <a:t>reason</a:t>
            </a:r>
            <a:r>
              <a:rPr lang="cs-CZ" b="1" dirty="0" smtClean="0"/>
              <a:t> </a:t>
            </a:r>
            <a:r>
              <a:rPr lang="cs-CZ" b="1" dirty="0" err="1" smtClean="0"/>
              <a:t>through</a:t>
            </a:r>
            <a:r>
              <a:rPr lang="cs-CZ" b="1" dirty="0" smtClean="0"/>
              <a:t> </a:t>
            </a:r>
            <a:r>
              <a:rPr lang="cs-CZ" b="1" dirty="0" err="1" smtClean="0"/>
              <a:t>wisdom</a:t>
            </a:r>
            <a:r>
              <a:rPr lang="cs-CZ" b="1" dirty="0" smtClean="0"/>
              <a:t> </a:t>
            </a:r>
            <a:r>
              <a:rPr lang="cs-CZ" b="1" dirty="0" err="1" smtClean="0"/>
              <a:t>influences</a:t>
            </a:r>
            <a:r>
              <a:rPr lang="cs-CZ" b="1" dirty="0" smtClean="0"/>
              <a:t> </a:t>
            </a:r>
            <a:r>
              <a:rPr lang="cs-CZ" b="1" dirty="0" err="1" smtClean="0"/>
              <a:t>spirit</a:t>
            </a:r>
            <a:r>
              <a:rPr lang="cs-CZ" b="1" dirty="0" smtClean="0"/>
              <a:t> to </a:t>
            </a:r>
            <a:r>
              <a:rPr lang="cs-CZ" b="1" dirty="0" err="1" smtClean="0"/>
              <a:t>attain</a:t>
            </a:r>
            <a:r>
              <a:rPr lang="cs-CZ" b="1" dirty="0" smtClean="0"/>
              <a:t> </a:t>
            </a:r>
            <a:r>
              <a:rPr lang="cs-CZ" b="1" dirty="0" err="1" smtClean="0"/>
              <a:t>the</a:t>
            </a:r>
            <a:r>
              <a:rPr lang="cs-CZ" b="1" dirty="0" smtClean="0"/>
              <a:t> </a:t>
            </a:r>
            <a:r>
              <a:rPr lang="cs-CZ" b="1" dirty="0" err="1" smtClean="0"/>
              <a:t>virtue</a:t>
            </a:r>
            <a:r>
              <a:rPr lang="cs-CZ" b="1" dirty="0" smtClean="0"/>
              <a:t> </a:t>
            </a:r>
            <a:r>
              <a:rPr lang="cs-CZ" b="1" dirty="0" err="1" smtClean="0"/>
              <a:t>bravery</a:t>
            </a:r>
            <a:endParaRPr lang="cs-CZ" b="1" dirty="0" smtClean="0"/>
          </a:p>
          <a:p>
            <a:pPr lvl="1">
              <a:buFont typeface="Wingdings" pitchFamily="2" charset="2"/>
              <a:buChar char="n"/>
              <a:defRPr/>
            </a:pPr>
            <a:r>
              <a:rPr lang="cs-CZ" b="1" dirty="0" err="1" smtClean="0"/>
              <a:t>Third</a:t>
            </a:r>
            <a:r>
              <a:rPr lang="cs-CZ" b="1" dirty="0" smtClean="0"/>
              <a:t>: </a:t>
            </a:r>
            <a:r>
              <a:rPr lang="cs-CZ" b="1" dirty="0" err="1" smtClean="0"/>
              <a:t>spirit</a:t>
            </a:r>
            <a:r>
              <a:rPr lang="cs-CZ" b="1" dirty="0"/>
              <a:t> </a:t>
            </a:r>
            <a:r>
              <a:rPr lang="cs-CZ" b="1" dirty="0" err="1" smtClean="0"/>
              <a:t>through</a:t>
            </a:r>
            <a:r>
              <a:rPr lang="cs-CZ" b="1" dirty="0" smtClean="0"/>
              <a:t> </a:t>
            </a:r>
            <a:r>
              <a:rPr lang="cs-CZ" b="1" dirty="0" err="1" smtClean="0"/>
              <a:t>bravery</a:t>
            </a:r>
            <a:r>
              <a:rPr lang="cs-CZ" b="1" dirty="0" smtClean="0"/>
              <a:t> </a:t>
            </a:r>
            <a:r>
              <a:rPr lang="cs-CZ" b="1" dirty="0" err="1" smtClean="0"/>
              <a:t>influences</a:t>
            </a:r>
            <a:r>
              <a:rPr lang="cs-CZ" b="1" dirty="0" smtClean="0"/>
              <a:t> </a:t>
            </a:r>
            <a:r>
              <a:rPr lang="cs-CZ" b="1" dirty="0" err="1" smtClean="0"/>
              <a:t>appetite</a:t>
            </a:r>
            <a:r>
              <a:rPr lang="cs-CZ" b="1" dirty="0" smtClean="0"/>
              <a:t> to </a:t>
            </a:r>
            <a:r>
              <a:rPr lang="cs-CZ" b="1" dirty="0" err="1" smtClean="0"/>
              <a:t>attain</a:t>
            </a:r>
            <a:r>
              <a:rPr lang="cs-CZ" b="1" dirty="0" smtClean="0"/>
              <a:t> </a:t>
            </a:r>
            <a:r>
              <a:rPr lang="cs-CZ" b="1" dirty="0" err="1" smtClean="0"/>
              <a:t>the</a:t>
            </a:r>
            <a:r>
              <a:rPr lang="cs-CZ" b="1" dirty="0" smtClean="0"/>
              <a:t> </a:t>
            </a:r>
            <a:r>
              <a:rPr lang="cs-CZ" b="1" dirty="0" err="1" smtClean="0"/>
              <a:t>virtue</a:t>
            </a:r>
            <a:r>
              <a:rPr lang="cs-CZ" b="1" dirty="0" smtClean="0"/>
              <a:t> </a:t>
            </a:r>
            <a:r>
              <a:rPr lang="cs-CZ" b="1" dirty="0" err="1" smtClean="0"/>
              <a:t>temperance</a:t>
            </a:r>
            <a:endParaRPr lang="cs-CZ" b="1" dirty="0" smtClean="0"/>
          </a:p>
          <a:p>
            <a:pPr lvl="1">
              <a:buFont typeface="Wingdings" pitchFamily="2" charset="2"/>
              <a:buChar char="n"/>
              <a:defRPr/>
            </a:pPr>
            <a:r>
              <a:rPr lang="cs-CZ" b="1" dirty="0" err="1" smtClean="0"/>
              <a:t>Once</a:t>
            </a:r>
            <a:r>
              <a:rPr lang="cs-CZ" b="1" dirty="0" smtClean="0"/>
              <a:t> </a:t>
            </a:r>
            <a:r>
              <a:rPr lang="cs-CZ" b="1" dirty="0" err="1" smtClean="0"/>
              <a:t>all</a:t>
            </a:r>
            <a:r>
              <a:rPr lang="cs-CZ" b="1" dirty="0" smtClean="0"/>
              <a:t> </a:t>
            </a:r>
            <a:r>
              <a:rPr lang="cs-CZ" b="1" dirty="0" err="1" smtClean="0"/>
              <a:t>three</a:t>
            </a:r>
            <a:r>
              <a:rPr lang="cs-CZ" b="1" dirty="0" smtClean="0"/>
              <a:t> </a:t>
            </a:r>
            <a:r>
              <a:rPr lang="cs-CZ" b="1" dirty="0" err="1" smtClean="0"/>
              <a:t>parts</a:t>
            </a:r>
            <a:r>
              <a:rPr lang="cs-CZ" b="1" dirty="0" smtClean="0"/>
              <a:t> </a:t>
            </a:r>
            <a:r>
              <a:rPr lang="cs-CZ" b="1" dirty="0" err="1" smtClean="0"/>
              <a:t>of</a:t>
            </a:r>
            <a:r>
              <a:rPr lang="cs-CZ" b="1" dirty="0" smtClean="0"/>
              <a:t> </a:t>
            </a:r>
            <a:r>
              <a:rPr lang="cs-CZ" b="1" dirty="0" err="1" smtClean="0"/>
              <a:t>the</a:t>
            </a:r>
            <a:r>
              <a:rPr lang="cs-CZ" b="1" dirty="0" smtClean="0"/>
              <a:t> soul are in </a:t>
            </a:r>
            <a:r>
              <a:rPr lang="cs-CZ" b="1" dirty="0" err="1" smtClean="0"/>
              <a:t>order</a:t>
            </a:r>
            <a:r>
              <a:rPr lang="cs-CZ" b="1" dirty="0" smtClean="0"/>
              <a:t>, a man </a:t>
            </a:r>
            <a:r>
              <a:rPr lang="cs-CZ" b="1" dirty="0" err="1" smtClean="0"/>
              <a:t>is</a:t>
            </a:r>
            <a:r>
              <a:rPr lang="cs-CZ" b="1" dirty="0" smtClean="0"/>
              <a:t> </a:t>
            </a:r>
            <a:r>
              <a:rPr lang="cs-CZ" b="1" dirty="0" err="1" smtClean="0"/>
              <a:t>virtuous</a:t>
            </a:r>
            <a:r>
              <a:rPr lang="cs-CZ" b="1" dirty="0" smtClean="0"/>
              <a:t> and just</a:t>
            </a:r>
          </a:p>
          <a:p>
            <a:pPr>
              <a:buFont typeface="Wingdings" pitchFamily="2" charset="2"/>
              <a:buChar char="n"/>
              <a:defRPr/>
            </a:pPr>
            <a:r>
              <a:rPr lang="cs-CZ" dirty="0">
                <a:effectLst/>
              </a:rPr>
              <a:t>S</a:t>
            </a:r>
            <a:r>
              <a:rPr lang="en-US" dirty="0" err="1" smtClean="0">
                <a:effectLst/>
              </a:rPr>
              <a:t>ocieties</a:t>
            </a:r>
            <a:r>
              <a:rPr lang="en-US" dirty="0" smtClean="0">
                <a:effectLst/>
              </a:rPr>
              <a:t> </a:t>
            </a:r>
            <a:r>
              <a:rPr lang="en-US" dirty="0">
                <a:effectLst/>
              </a:rPr>
              <a:t>have a tripartite class structure corresponding to the </a:t>
            </a:r>
            <a:r>
              <a:rPr lang="cs-CZ" dirty="0" err="1" smtClean="0">
                <a:effectLst/>
              </a:rPr>
              <a:t>reason</a:t>
            </a:r>
            <a:r>
              <a:rPr lang="en-US" dirty="0" smtClean="0">
                <a:effectLst/>
              </a:rPr>
              <a:t>/spirit/</a:t>
            </a:r>
            <a:r>
              <a:rPr lang="cs-CZ" dirty="0" err="1" smtClean="0">
                <a:effectLst/>
              </a:rPr>
              <a:t>appetite</a:t>
            </a:r>
            <a:r>
              <a:rPr lang="en-US" dirty="0" smtClean="0">
                <a:effectLst/>
              </a:rPr>
              <a:t> </a:t>
            </a:r>
            <a:r>
              <a:rPr lang="en-US" dirty="0">
                <a:effectLst/>
              </a:rPr>
              <a:t>structure of the individual soul. </a:t>
            </a:r>
            <a:endParaRPr lang="cs-CZ" dirty="0" smtClean="0">
              <a:effectLst/>
            </a:endParaRPr>
          </a:p>
          <a:p>
            <a:pPr lvl="1">
              <a:buFont typeface="Wingdings" pitchFamily="2" charset="2"/>
              <a:buChar char="n"/>
              <a:defRPr/>
            </a:pPr>
            <a:r>
              <a:rPr lang="en-US" i="1" dirty="0" smtClean="0">
                <a:effectLst/>
              </a:rPr>
              <a:t>Governing</a:t>
            </a:r>
            <a:r>
              <a:rPr lang="cs-CZ" i="1" dirty="0" smtClean="0">
                <a:effectLst/>
              </a:rPr>
              <a:t> </a:t>
            </a:r>
            <a:r>
              <a:rPr lang="cs-CZ" i="1" dirty="0" err="1" smtClean="0">
                <a:effectLst/>
              </a:rPr>
              <a:t>class</a:t>
            </a:r>
            <a:r>
              <a:rPr lang="en-US" dirty="0" smtClean="0">
                <a:effectLst/>
              </a:rPr>
              <a:t> (Rulers or Philosopher Kings</a:t>
            </a:r>
            <a:r>
              <a:rPr lang="cs-CZ" dirty="0" smtClean="0">
                <a:effectLst/>
              </a:rPr>
              <a:t>)</a:t>
            </a:r>
            <a:endParaRPr lang="en-US" dirty="0">
              <a:effectLst/>
            </a:endParaRPr>
          </a:p>
          <a:p>
            <a:pPr lvl="1">
              <a:buFont typeface="Wingdings" pitchFamily="2" charset="2"/>
              <a:buChar char="n"/>
              <a:defRPr/>
            </a:pPr>
            <a:r>
              <a:rPr lang="en-US" i="1" dirty="0" smtClean="0">
                <a:effectLst/>
              </a:rPr>
              <a:t>Protective</a:t>
            </a:r>
            <a:r>
              <a:rPr lang="cs-CZ" i="1" dirty="0" smtClean="0">
                <a:effectLst/>
              </a:rPr>
              <a:t> </a:t>
            </a:r>
            <a:r>
              <a:rPr lang="cs-CZ" i="1" dirty="0" err="1" smtClean="0">
                <a:effectLst/>
              </a:rPr>
              <a:t>class</a:t>
            </a:r>
            <a:r>
              <a:rPr lang="en-US" dirty="0">
                <a:effectLst/>
              </a:rPr>
              <a:t> (Warriors or Guardians) </a:t>
            </a:r>
            <a:endParaRPr lang="cs-CZ" dirty="0" smtClean="0">
              <a:effectLst/>
            </a:endParaRPr>
          </a:p>
          <a:p>
            <a:pPr lvl="1">
              <a:buFont typeface="Wingdings" pitchFamily="2" charset="2"/>
              <a:buChar char="n"/>
              <a:defRPr/>
            </a:pPr>
            <a:r>
              <a:rPr lang="en-US" i="1" dirty="0" smtClean="0">
                <a:effectLst/>
              </a:rPr>
              <a:t>Productive</a:t>
            </a:r>
            <a:r>
              <a:rPr lang="cs-CZ" i="1" dirty="0" smtClean="0">
                <a:effectLst/>
              </a:rPr>
              <a:t> </a:t>
            </a:r>
            <a:r>
              <a:rPr lang="cs-CZ" i="1" dirty="0" err="1" smtClean="0">
                <a:effectLst/>
              </a:rPr>
              <a:t>class</a:t>
            </a:r>
            <a:r>
              <a:rPr lang="en-US" dirty="0" smtClean="0">
                <a:effectLst/>
              </a:rPr>
              <a:t> (Workers)</a:t>
            </a:r>
            <a:endParaRPr lang="en-US" dirty="0">
              <a:effectLst/>
            </a:endParaRPr>
          </a:p>
          <a:p>
            <a:pPr lvl="1">
              <a:buFont typeface="Wingdings" pitchFamily="2" charset="2"/>
              <a:buChar char="n"/>
              <a:defRPr/>
            </a:pPr>
            <a:endParaRPr lang="cs-CZ" b="1" dirty="0" smtClean="0"/>
          </a:p>
          <a:p>
            <a:pPr lvl="1">
              <a:buFont typeface="Wingdings" pitchFamily="2" charset="2"/>
              <a:buChar char="n"/>
              <a:defRPr/>
            </a:pPr>
            <a:endParaRPr lang="cs-CZ" dirty="0" smtClean="0"/>
          </a:p>
          <a:p>
            <a:pPr lvl="2">
              <a:buFont typeface="Wingdings" pitchFamily="2" charset="2"/>
              <a:buChar char="n"/>
              <a:defRPr/>
            </a:pPr>
            <a:endParaRPr lang="cs-CZ" dirty="0"/>
          </a:p>
          <a:p>
            <a:pPr lvl="2">
              <a:buFont typeface="Wingdings" pitchFamily="2" charset="2"/>
              <a:buChar char="n"/>
              <a:defRPr/>
            </a:pPr>
            <a:endParaRPr lang="cs-CZ" i="1" dirty="0" smtClean="0"/>
          </a:p>
          <a:p>
            <a:pPr lvl="2">
              <a:buFont typeface="Wingdings" pitchFamily="2" charset="2"/>
              <a:buChar char="n"/>
              <a:defRPr/>
            </a:pPr>
            <a:endParaRPr lang="cs-CZ" i="1" dirty="0" smtClean="0"/>
          </a:p>
          <a:p>
            <a:pPr lvl="4">
              <a:buFont typeface="Wingdings" pitchFamily="2" charset="2"/>
              <a:buChar char="n"/>
              <a:defRPr/>
            </a:pPr>
            <a:endParaRPr lang="cs-CZ" sz="2800" dirty="0" smtClean="0"/>
          </a:p>
          <a:p>
            <a:pPr lvl="3">
              <a:buFont typeface="Wingdings" pitchFamily="2" charset="2"/>
              <a:buChar char="n"/>
              <a:defRPr/>
            </a:pPr>
            <a:endParaRPr lang="cs-CZ" sz="3200" dirty="0" smtClean="0"/>
          </a:p>
          <a:p>
            <a:pPr lvl="1">
              <a:buFont typeface="Wingdings" pitchFamily="2" charset="2"/>
              <a:buChar char="n"/>
              <a:defRPr/>
            </a:pPr>
            <a:endParaRPr lang="cs-CZ" sz="3200" dirty="0" smtClean="0"/>
          </a:p>
          <a:p>
            <a:pPr lvl="2">
              <a:buFont typeface="Wingdings" pitchFamily="2" charset="2"/>
              <a:buNone/>
              <a:defRPr/>
            </a:pPr>
            <a:endParaRPr lang="en-US" dirty="0"/>
          </a:p>
        </p:txBody>
      </p:sp>
    </p:spTree>
    <p:extLst>
      <p:ext uri="{BB962C8B-B14F-4D97-AF65-F5344CB8AC3E}">
        <p14:creationId xmlns:p14="http://schemas.microsoft.com/office/powerpoint/2010/main" val="42130410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3225</TotalTime>
  <Words>1782</Words>
  <Application>Microsoft Office PowerPoint</Application>
  <PresentationFormat>On-screen Show (4:3)</PresentationFormat>
  <Paragraphs>251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Tok</vt:lpstr>
      <vt:lpstr>Ethics and Economics Week 2  Justice and Coordination    Tomáš Cahlík </vt:lpstr>
      <vt:lpstr>Outline </vt:lpstr>
      <vt:lpstr>Where the Notion of Justice Comes From </vt:lpstr>
      <vt:lpstr>Where the Notion of Justice Comes From </vt:lpstr>
      <vt:lpstr>Where the Notion of Justice Comes From </vt:lpstr>
      <vt:lpstr>Where the Notion of Justice Comes From </vt:lpstr>
      <vt:lpstr>Virtues</vt:lpstr>
      <vt:lpstr>Virtues</vt:lpstr>
      <vt:lpstr>Virtues</vt:lpstr>
      <vt:lpstr>Virtues</vt:lpstr>
      <vt:lpstr>Virtues</vt:lpstr>
      <vt:lpstr>Virtues</vt:lpstr>
      <vt:lpstr>Virtues</vt:lpstr>
      <vt:lpstr>Virtues</vt:lpstr>
      <vt:lpstr>Virtues</vt:lpstr>
      <vt:lpstr>Virtues</vt:lpstr>
      <vt:lpstr>Virtues</vt:lpstr>
      <vt:lpstr>Virtues</vt:lpstr>
      <vt:lpstr>Coordination</vt:lpstr>
      <vt:lpstr>Coordination</vt:lpstr>
      <vt:lpstr>Coordination</vt:lpstr>
      <vt:lpstr>Coordination</vt:lpstr>
      <vt:lpstr>Coordination</vt:lpstr>
    </vt:vector>
  </TitlesOfParts>
  <Company>FSV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CEWeek1</dc:title>
  <dc:creator>FSV-UK</dc:creator>
  <cp:lastModifiedBy>Táta</cp:lastModifiedBy>
  <cp:revision>218</cp:revision>
  <dcterms:created xsi:type="dcterms:W3CDTF">2003-12-01T09:44:04Z</dcterms:created>
  <dcterms:modified xsi:type="dcterms:W3CDTF">2023-10-09T14:30:01Z</dcterms:modified>
</cp:coreProperties>
</file>