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1" r:id="rId1"/>
  </p:sldMasterIdLst>
  <p:notesMasterIdLst>
    <p:notesMasterId r:id="rId31"/>
  </p:notesMasterIdLst>
  <p:handoutMasterIdLst>
    <p:handoutMasterId r:id="rId32"/>
  </p:handoutMasterIdLst>
  <p:sldIdLst>
    <p:sldId id="256" r:id="rId2"/>
    <p:sldId id="338" r:id="rId3"/>
    <p:sldId id="339" r:id="rId4"/>
    <p:sldId id="340" r:id="rId5"/>
    <p:sldId id="331" r:id="rId6"/>
    <p:sldId id="333" r:id="rId7"/>
    <p:sldId id="332" r:id="rId8"/>
    <p:sldId id="335" r:id="rId9"/>
    <p:sldId id="336" r:id="rId10"/>
    <p:sldId id="337" r:id="rId11"/>
    <p:sldId id="341" r:id="rId12"/>
    <p:sldId id="343" r:id="rId13"/>
    <p:sldId id="342" r:id="rId14"/>
    <p:sldId id="344" r:id="rId15"/>
    <p:sldId id="311" r:id="rId16"/>
    <p:sldId id="312" r:id="rId17"/>
    <p:sldId id="313" r:id="rId18"/>
    <p:sldId id="314" r:id="rId19"/>
    <p:sldId id="316" r:id="rId20"/>
    <p:sldId id="318" r:id="rId21"/>
    <p:sldId id="319" r:id="rId22"/>
    <p:sldId id="325" r:id="rId23"/>
    <p:sldId id="326" r:id="rId24"/>
    <p:sldId id="327" r:id="rId25"/>
    <p:sldId id="321" r:id="rId26"/>
    <p:sldId id="329" r:id="rId27"/>
    <p:sldId id="330" r:id="rId28"/>
    <p:sldId id="328" r:id="rId29"/>
    <p:sldId id="317" r:id="rId30"/>
  </p:sldIdLst>
  <p:sldSz cx="9144000" cy="6858000" type="screen4x3"/>
  <p:notesSz cx="6858000" cy="9144000"/>
  <p:defaultTextStyle>
    <a:defPPr>
      <a:defRPr lang="en-US"/>
    </a:defPPr>
    <a:lvl1pPr algn="l" rtl="0" eaLnBrk="0" fontAlgn="base" hangingPunct="0">
      <a:spcBef>
        <a:spcPct val="0"/>
      </a:spcBef>
      <a:spcAft>
        <a:spcPct val="0"/>
      </a:spcAft>
      <a:defRPr kumimoji="1"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umimoji="1"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umimoji="1"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umimoji="1"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umimoji="1" sz="2400" kern="1200">
        <a:solidFill>
          <a:schemeClr val="tx1"/>
        </a:solidFill>
        <a:latin typeface="Times New Roman" pitchFamily="18" charset="0"/>
        <a:ea typeface="+mn-ea"/>
        <a:cs typeface="+mn-cs"/>
      </a:defRPr>
    </a:lvl5pPr>
    <a:lvl6pPr marL="2286000" algn="l" defTabSz="914400" rtl="0" eaLnBrk="1" latinLnBrk="0" hangingPunct="1">
      <a:defRPr kumimoji="1" sz="2400" kern="1200">
        <a:solidFill>
          <a:schemeClr val="tx1"/>
        </a:solidFill>
        <a:latin typeface="Times New Roman" pitchFamily="18" charset="0"/>
        <a:ea typeface="+mn-ea"/>
        <a:cs typeface="+mn-cs"/>
      </a:defRPr>
    </a:lvl6pPr>
    <a:lvl7pPr marL="2743200" algn="l" defTabSz="914400" rtl="0" eaLnBrk="1" latinLnBrk="0" hangingPunct="1">
      <a:defRPr kumimoji="1" sz="2400" kern="1200">
        <a:solidFill>
          <a:schemeClr val="tx1"/>
        </a:solidFill>
        <a:latin typeface="Times New Roman" pitchFamily="18" charset="0"/>
        <a:ea typeface="+mn-ea"/>
        <a:cs typeface="+mn-cs"/>
      </a:defRPr>
    </a:lvl7pPr>
    <a:lvl8pPr marL="3200400" algn="l" defTabSz="914400" rtl="0" eaLnBrk="1" latinLnBrk="0" hangingPunct="1">
      <a:defRPr kumimoji="1" sz="2400" kern="1200">
        <a:solidFill>
          <a:schemeClr val="tx1"/>
        </a:solidFill>
        <a:latin typeface="Times New Roman" pitchFamily="18" charset="0"/>
        <a:ea typeface="+mn-ea"/>
        <a:cs typeface="+mn-cs"/>
      </a:defRPr>
    </a:lvl8pPr>
    <a:lvl9pPr marL="3657600" algn="l" defTabSz="914400" rtl="0" eaLnBrk="1" latinLnBrk="0" hangingPunct="1">
      <a:defRPr kumimoji="1"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336699"/>
    <a:srgbClr val="008080"/>
    <a:srgbClr val="009999"/>
    <a:srgbClr val="FF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61" autoAdjust="0"/>
    <p:restoredTop sz="94660" autoAdjust="0"/>
  </p:normalViewPr>
  <p:slideViewPr>
    <p:cSldViewPr>
      <p:cViewPr varScale="1">
        <p:scale>
          <a:sx n="95" d="100"/>
          <a:sy n="95" d="100"/>
        </p:scale>
        <p:origin x="-110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kumimoji="0" sz="1200"/>
            </a:lvl1pPr>
          </a:lstStyle>
          <a:p>
            <a:r>
              <a:rPr lang="en-US"/>
              <a:t>FSV-UK</a:t>
            </a:r>
          </a:p>
        </p:txBody>
      </p:sp>
      <p:sp>
        <p:nvSpPr>
          <p:cNvPr id="1433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kumimoji="0" sz="1200"/>
            </a:lvl1pPr>
          </a:lstStyle>
          <a:p>
            <a:fld id="{968E40C1-E27C-4432-A693-B9EF115BDD8E}" type="datetime1">
              <a:rPr lang="en-US"/>
              <a:pPr/>
              <a:t>10/19/2023</a:t>
            </a:fld>
            <a:endParaRPr lang="en-US"/>
          </a:p>
        </p:txBody>
      </p:sp>
      <p:sp>
        <p:nvSpPr>
          <p:cNvPr id="1434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kumimoji="0" sz="1200"/>
            </a:lvl1pPr>
          </a:lstStyle>
          <a:p>
            <a:r>
              <a:rPr lang="en-US"/>
              <a:t>Soutěžní výhody ČR</a:t>
            </a:r>
          </a:p>
        </p:txBody>
      </p:sp>
      <p:sp>
        <p:nvSpPr>
          <p:cNvPr id="1434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kumimoji="0" sz="1200"/>
            </a:lvl1pPr>
          </a:lstStyle>
          <a:p>
            <a:fld id="{22A26B12-3BF5-4928-BAE6-65D731A2A16B}" type="slidenum">
              <a:rPr lang="en-US"/>
              <a:pPr/>
              <a:t>‹#›</a:t>
            </a:fld>
            <a:endParaRPr lang="en-US"/>
          </a:p>
        </p:txBody>
      </p:sp>
    </p:spTree>
    <p:extLst>
      <p:ext uri="{BB962C8B-B14F-4D97-AF65-F5344CB8AC3E}">
        <p14:creationId xmlns:p14="http://schemas.microsoft.com/office/powerpoint/2010/main" val="38645735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6" name="Rectangle 8"/>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kumimoji="0" sz="1200"/>
            </a:lvl1pPr>
          </a:lstStyle>
          <a:p>
            <a:endParaRPr lang="en-US"/>
          </a:p>
        </p:txBody>
      </p:sp>
      <p:sp>
        <p:nvSpPr>
          <p:cNvPr id="2057" name="Rectangle 9"/>
          <p:cNvSpPr>
            <a:spLocks noGrp="1" noRot="1" noChangeAspect="1" noChangeArrowheads="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058" name="Rectangle 10"/>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9" name="Rectangle 11"/>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kumimoji="0" sz="1200"/>
            </a:lvl1pPr>
          </a:lstStyle>
          <a:p>
            <a:fld id="{BF1BC8FD-B06A-4520-873C-CE0DFA7E94C6}" type="datetime1">
              <a:rPr lang="en-US"/>
              <a:pPr/>
              <a:t>10/19/2023</a:t>
            </a:fld>
            <a:endParaRPr lang="en-US"/>
          </a:p>
        </p:txBody>
      </p:sp>
      <p:sp>
        <p:nvSpPr>
          <p:cNvPr id="2060" name="Rectangle 12"/>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kumimoji="0" sz="1200"/>
            </a:lvl1pPr>
          </a:lstStyle>
          <a:p>
            <a:endParaRPr lang="en-US"/>
          </a:p>
        </p:txBody>
      </p:sp>
      <p:sp>
        <p:nvSpPr>
          <p:cNvPr id="2061" name="Rectangle 13"/>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kumimoji="0" sz="1200"/>
            </a:lvl1pPr>
          </a:lstStyle>
          <a:p>
            <a:fld id="{9E6BFEF4-2080-4D63-AB5C-B1E735340CEC}" type="slidenum">
              <a:rPr lang="en-US"/>
              <a:pPr/>
              <a:t>‹#›</a:t>
            </a:fld>
            <a:endParaRPr lang="en-US"/>
          </a:p>
        </p:txBody>
      </p:sp>
    </p:spTree>
    <p:extLst>
      <p:ext uri="{BB962C8B-B14F-4D97-AF65-F5344CB8AC3E}">
        <p14:creationId xmlns:p14="http://schemas.microsoft.com/office/powerpoint/2010/main" val="1355413942"/>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034" name="Rectangle 5"/>
          <p:cNvSpPr>
            <a:spLocks noGrp="1" noChangeArrowheads="1"/>
          </p:cNvSpPr>
          <p:nvPr>
            <p:ph type="dt"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1pPr>
            <a:lvl2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2pPr>
            <a:lvl3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3pPr>
            <a:lvl4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4pPr>
            <a:lvl5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9pPr>
          </a:lstStyle>
          <a:p>
            <a:pPr eaLnBrk="1" hangingPunct="1"/>
            <a:r>
              <a:rPr lang="en-US" altLang="cs-CZ">
                <a:solidFill>
                  <a:srgbClr val="000000"/>
                </a:solidFill>
                <a:latin typeface="Times New Roman" pitchFamily="16" charset="0"/>
                <a:ea typeface="DejaVu Sans" charset="0"/>
                <a:cs typeface="DejaVu Sans" charset="0"/>
              </a:rPr>
              <a:t>10/29/19</a:t>
            </a:r>
          </a:p>
        </p:txBody>
      </p:sp>
      <p:sp>
        <p:nvSpPr>
          <p:cNvPr id="44035" name="Rectangle 7"/>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1pPr>
            <a:lvl2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2pPr>
            <a:lvl3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3pPr>
            <a:lvl4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4pPr>
            <a:lvl5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9pPr>
          </a:lstStyle>
          <a:p>
            <a:pPr eaLnBrk="1" hangingPunct="1"/>
            <a:fld id="{D89F2068-A948-4588-A6AA-46FF2423D858}" type="slidenum">
              <a:rPr lang="en-US" altLang="cs-CZ">
                <a:solidFill>
                  <a:srgbClr val="000000"/>
                </a:solidFill>
                <a:latin typeface="Times New Roman" pitchFamily="16" charset="0"/>
                <a:ea typeface="DejaVu Sans" charset="0"/>
                <a:cs typeface="DejaVu Sans" charset="0"/>
              </a:rPr>
              <a:pPr eaLnBrk="1" hangingPunct="1"/>
              <a:t>2</a:t>
            </a:fld>
            <a:endParaRPr lang="en-US" altLang="cs-CZ">
              <a:solidFill>
                <a:srgbClr val="000000"/>
              </a:solidFill>
              <a:latin typeface="Times New Roman" pitchFamily="16" charset="0"/>
              <a:ea typeface="DejaVu Sans" charset="0"/>
              <a:cs typeface="DejaVu Sans" charset="0"/>
            </a:endParaRPr>
          </a:p>
        </p:txBody>
      </p:sp>
      <p:sp>
        <p:nvSpPr>
          <p:cNvPr id="44036" name="Rectangle 1"/>
          <p:cNvSpPr txBox="1">
            <a:spLocks noGrp="1" noRot="1" noChangeAspect="1" noChangeArrowheads="1" noTextEdit="1"/>
          </p:cNvSpPr>
          <p:nvPr>
            <p:ph type="sldImg"/>
          </p:nvPr>
        </p:nvSpPr>
        <p:spPr>
          <a:xfrm>
            <a:off x="1143000" y="685800"/>
            <a:ext cx="4572000" cy="34290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4037" name="Rectangle 2"/>
          <p:cNvSpPr txBox="1">
            <a:spLocks noGrp="1" noChangeArrowheads="1"/>
          </p:cNvSpPr>
          <p:nvPr>
            <p:ph type="body" idx="1"/>
          </p:nvPr>
        </p:nvSpPr>
        <p:spPr>
          <a:xfrm>
            <a:off x="914400" y="4343400"/>
            <a:ext cx="5029200" cy="411480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cs-CZ"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034" name="Rectangle 5"/>
          <p:cNvSpPr>
            <a:spLocks noGrp="1" noChangeArrowheads="1"/>
          </p:cNvSpPr>
          <p:nvPr>
            <p:ph type="dt"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1pPr>
            <a:lvl2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2pPr>
            <a:lvl3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3pPr>
            <a:lvl4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4pPr>
            <a:lvl5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9pPr>
          </a:lstStyle>
          <a:p>
            <a:pPr eaLnBrk="1" hangingPunct="1"/>
            <a:r>
              <a:rPr lang="en-US" altLang="cs-CZ">
                <a:solidFill>
                  <a:srgbClr val="000000"/>
                </a:solidFill>
                <a:latin typeface="Times New Roman" pitchFamily="16" charset="0"/>
                <a:ea typeface="DejaVu Sans" charset="0"/>
                <a:cs typeface="DejaVu Sans" charset="0"/>
              </a:rPr>
              <a:t>10/29/19</a:t>
            </a:r>
          </a:p>
        </p:txBody>
      </p:sp>
      <p:sp>
        <p:nvSpPr>
          <p:cNvPr id="44035" name="Rectangle 7"/>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1pPr>
            <a:lvl2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2pPr>
            <a:lvl3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3pPr>
            <a:lvl4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4pPr>
            <a:lvl5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9pPr>
          </a:lstStyle>
          <a:p>
            <a:pPr eaLnBrk="1" hangingPunct="1"/>
            <a:fld id="{D89F2068-A948-4588-A6AA-46FF2423D858}" type="slidenum">
              <a:rPr lang="en-US" altLang="cs-CZ">
                <a:solidFill>
                  <a:srgbClr val="000000"/>
                </a:solidFill>
                <a:latin typeface="Times New Roman" pitchFamily="16" charset="0"/>
                <a:ea typeface="DejaVu Sans" charset="0"/>
                <a:cs typeface="DejaVu Sans" charset="0"/>
              </a:rPr>
              <a:pPr eaLnBrk="1" hangingPunct="1"/>
              <a:t>3</a:t>
            </a:fld>
            <a:endParaRPr lang="en-US" altLang="cs-CZ">
              <a:solidFill>
                <a:srgbClr val="000000"/>
              </a:solidFill>
              <a:latin typeface="Times New Roman" pitchFamily="16" charset="0"/>
              <a:ea typeface="DejaVu Sans" charset="0"/>
              <a:cs typeface="DejaVu Sans" charset="0"/>
            </a:endParaRPr>
          </a:p>
        </p:txBody>
      </p:sp>
      <p:sp>
        <p:nvSpPr>
          <p:cNvPr id="44036" name="Rectangle 1"/>
          <p:cNvSpPr txBox="1">
            <a:spLocks noGrp="1" noRot="1" noChangeAspect="1" noChangeArrowheads="1" noTextEdit="1"/>
          </p:cNvSpPr>
          <p:nvPr>
            <p:ph type="sldImg"/>
          </p:nvPr>
        </p:nvSpPr>
        <p:spPr>
          <a:xfrm>
            <a:off x="1143000" y="685800"/>
            <a:ext cx="4572000" cy="34290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4037" name="Rectangle 2"/>
          <p:cNvSpPr txBox="1">
            <a:spLocks noGrp="1" noChangeArrowheads="1"/>
          </p:cNvSpPr>
          <p:nvPr>
            <p:ph type="body" idx="1"/>
          </p:nvPr>
        </p:nvSpPr>
        <p:spPr>
          <a:xfrm>
            <a:off x="914400" y="4343400"/>
            <a:ext cx="5029200" cy="411480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cs-CZ"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034" name="Rectangle 5"/>
          <p:cNvSpPr>
            <a:spLocks noGrp="1" noChangeArrowheads="1"/>
          </p:cNvSpPr>
          <p:nvPr>
            <p:ph type="dt"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1pPr>
            <a:lvl2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2pPr>
            <a:lvl3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3pPr>
            <a:lvl4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4pPr>
            <a:lvl5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9pPr>
          </a:lstStyle>
          <a:p>
            <a:pPr eaLnBrk="1" hangingPunct="1"/>
            <a:r>
              <a:rPr lang="en-US" altLang="cs-CZ">
                <a:solidFill>
                  <a:srgbClr val="000000"/>
                </a:solidFill>
                <a:latin typeface="Times New Roman" pitchFamily="16" charset="0"/>
                <a:ea typeface="DejaVu Sans" charset="0"/>
                <a:cs typeface="DejaVu Sans" charset="0"/>
              </a:rPr>
              <a:t>10/29/19</a:t>
            </a:r>
          </a:p>
        </p:txBody>
      </p:sp>
      <p:sp>
        <p:nvSpPr>
          <p:cNvPr id="44035" name="Rectangle 7"/>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1pPr>
            <a:lvl2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2pPr>
            <a:lvl3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3pPr>
            <a:lvl4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4pPr>
            <a:lvl5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9pPr>
          </a:lstStyle>
          <a:p>
            <a:pPr eaLnBrk="1" hangingPunct="1"/>
            <a:fld id="{D89F2068-A948-4588-A6AA-46FF2423D858}" type="slidenum">
              <a:rPr lang="en-US" altLang="cs-CZ">
                <a:solidFill>
                  <a:srgbClr val="000000"/>
                </a:solidFill>
                <a:latin typeface="Times New Roman" pitchFamily="16" charset="0"/>
                <a:ea typeface="DejaVu Sans" charset="0"/>
                <a:cs typeface="DejaVu Sans" charset="0"/>
              </a:rPr>
              <a:pPr eaLnBrk="1" hangingPunct="1"/>
              <a:t>4</a:t>
            </a:fld>
            <a:endParaRPr lang="en-US" altLang="cs-CZ">
              <a:solidFill>
                <a:srgbClr val="000000"/>
              </a:solidFill>
              <a:latin typeface="Times New Roman" pitchFamily="16" charset="0"/>
              <a:ea typeface="DejaVu Sans" charset="0"/>
              <a:cs typeface="DejaVu Sans" charset="0"/>
            </a:endParaRPr>
          </a:p>
        </p:txBody>
      </p:sp>
      <p:sp>
        <p:nvSpPr>
          <p:cNvPr id="44036" name="Rectangle 1"/>
          <p:cNvSpPr txBox="1">
            <a:spLocks noGrp="1" noRot="1" noChangeAspect="1" noChangeArrowheads="1" noTextEdit="1"/>
          </p:cNvSpPr>
          <p:nvPr>
            <p:ph type="sldImg"/>
          </p:nvPr>
        </p:nvSpPr>
        <p:spPr>
          <a:xfrm>
            <a:off x="1143000" y="685800"/>
            <a:ext cx="4572000" cy="34290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4037" name="Rectangle 2"/>
          <p:cNvSpPr txBox="1">
            <a:spLocks noGrp="1" noChangeArrowheads="1"/>
          </p:cNvSpPr>
          <p:nvPr>
            <p:ph type="body" idx="1"/>
          </p:nvPr>
        </p:nvSpPr>
        <p:spPr>
          <a:xfrm>
            <a:off x="914400" y="4343400"/>
            <a:ext cx="5029200" cy="411480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cs-CZ"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9" name="Nadpis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cs-CZ" smtClean="0"/>
              <a:t>Klepnutím lze upravit styl předlohy nadpisů.</a:t>
            </a:r>
            <a:endParaRPr kumimoji="0" lang="en-US"/>
          </a:p>
        </p:txBody>
      </p:sp>
      <p:sp>
        <p:nvSpPr>
          <p:cNvPr id="17" name="Podnadpis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30" name="Zástupný symbol pro datum 29"/>
          <p:cNvSpPr>
            <a:spLocks noGrp="1"/>
          </p:cNvSpPr>
          <p:nvPr>
            <p:ph type="dt" sz="half" idx="10"/>
          </p:nvPr>
        </p:nvSpPr>
        <p:spPr/>
        <p:txBody>
          <a:bodyPr/>
          <a:lstStyle/>
          <a:p>
            <a:endParaRPr lang="en-US"/>
          </a:p>
        </p:txBody>
      </p:sp>
      <p:sp>
        <p:nvSpPr>
          <p:cNvPr id="19" name="Zástupný symbol pro zápatí 18"/>
          <p:cNvSpPr>
            <a:spLocks noGrp="1"/>
          </p:cNvSpPr>
          <p:nvPr>
            <p:ph type="ftr" sz="quarter" idx="11"/>
          </p:nvPr>
        </p:nvSpPr>
        <p:spPr/>
        <p:txBody>
          <a:bodyPr/>
          <a:lstStyle/>
          <a:p>
            <a:endParaRPr lang="en-US"/>
          </a:p>
        </p:txBody>
      </p:sp>
      <p:sp>
        <p:nvSpPr>
          <p:cNvPr id="27" name="Zástupný symbol pro číslo snímku 26"/>
          <p:cNvSpPr>
            <a:spLocks noGrp="1"/>
          </p:cNvSpPr>
          <p:nvPr>
            <p:ph type="sldNum" sz="quarter" idx="12"/>
          </p:nvPr>
        </p:nvSpPr>
        <p:spPr/>
        <p:txBody>
          <a:bodyPr/>
          <a:lstStyle/>
          <a:p>
            <a:fld id="{12BFB468-8CFB-4430-9FAB-C0835125BD8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endParaRPr lang="en-US"/>
          </a:p>
        </p:txBody>
      </p:sp>
      <p:sp>
        <p:nvSpPr>
          <p:cNvPr id="5" name="Zástupný symbol pro zápatí 4"/>
          <p:cNvSpPr>
            <a:spLocks noGrp="1"/>
          </p:cNvSpPr>
          <p:nvPr>
            <p:ph type="ftr" sz="quarter" idx="11"/>
          </p:nvPr>
        </p:nvSpPr>
        <p:spPr/>
        <p:txBody>
          <a:bodyPr/>
          <a:lstStyle/>
          <a:p>
            <a:endParaRPr lang="en-US"/>
          </a:p>
        </p:txBody>
      </p:sp>
      <p:sp>
        <p:nvSpPr>
          <p:cNvPr id="6" name="Zástupný symbol pro číslo snímku 5"/>
          <p:cNvSpPr>
            <a:spLocks noGrp="1"/>
          </p:cNvSpPr>
          <p:nvPr>
            <p:ph type="sldNum" sz="quarter" idx="12"/>
          </p:nvPr>
        </p:nvSpPr>
        <p:spPr/>
        <p:txBody>
          <a:bodyPr/>
          <a:lstStyle/>
          <a:p>
            <a:fld id="{FED7A8C6-2D1E-4CBF-9770-7501CD66967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914401"/>
            <a:ext cx="2057400" cy="5211763"/>
          </a:xfrm>
        </p:spPr>
        <p:txBody>
          <a:bodyPr vert="eaVer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914401"/>
            <a:ext cx="6019800" cy="5211763"/>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endParaRPr lang="en-US"/>
          </a:p>
        </p:txBody>
      </p:sp>
      <p:sp>
        <p:nvSpPr>
          <p:cNvPr id="5" name="Zástupný symbol pro zápatí 4"/>
          <p:cNvSpPr>
            <a:spLocks noGrp="1"/>
          </p:cNvSpPr>
          <p:nvPr>
            <p:ph type="ftr" sz="quarter" idx="11"/>
          </p:nvPr>
        </p:nvSpPr>
        <p:spPr/>
        <p:txBody>
          <a:bodyPr/>
          <a:lstStyle/>
          <a:p>
            <a:endParaRPr lang="en-US"/>
          </a:p>
        </p:txBody>
      </p:sp>
      <p:sp>
        <p:nvSpPr>
          <p:cNvPr id="6" name="Zástupný symbol pro číslo snímku 5"/>
          <p:cNvSpPr>
            <a:spLocks noGrp="1"/>
          </p:cNvSpPr>
          <p:nvPr>
            <p:ph type="sldNum" sz="quarter" idx="12"/>
          </p:nvPr>
        </p:nvSpPr>
        <p:spPr/>
        <p:txBody>
          <a:bodyPr/>
          <a:lstStyle/>
          <a:p>
            <a:fld id="{2A808A3F-71A1-40E0-8A09-26C05BCDC21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obsah 2"/>
          <p:cNvSpPr>
            <a:spLocks noGrp="1"/>
          </p:cNvSpPr>
          <p:nvPr>
            <p:ph idx="1"/>
          </p:nvPr>
        </p:nvSpPr>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endParaRPr lang="en-US"/>
          </a:p>
        </p:txBody>
      </p:sp>
      <p:sp>
        <p:nvSpPr>
          <p:cNvPr id="5" name="Zástupný symbol pro zápatí 4"/>
          <p:cNvSpPr>
            <a:spLocks noGrp="1"/>
          </p:cNvSpPr>
          <p:nvPr>
            <p:ph type="ftr" sz="quarter" idx="11"/>
          </p:nvPr>
        </p:nvSpPr>
        <p:spPr/>
        <p:txBody>
          <a:bodyPr/>
          <a:lstStyle/>
          <a:p>
            <a:endParaRPr lang="en-US"/>
          </a:p>
        </p:txBody>
      </p:sp>
      <p:sp>
        <p:nvSpPr>
          <p:cNvPr id="6" name="Zástupný symbol pro číslo snímku 5"/>
          <p:cNvSpPr>
            <a:spLocks noGrp="1"/>
          </p:cNvSpPr>
          <p:nvPr>
            <p:ph type="sldNum" sz="quarter" idx="12"/>
          </p:nvPr>
        </p:nvSpPr>
        <p:spPr/>
        <p:txBody>
          <a:bodyPr/>
          <a:lstStyle/>
          <a:p>
            <a:fld id="{9F5796ED-689E-4C3D-B2D8-4A64C6E17EF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p:txBody>
          <a:bodyPr/>
          <a:lstStyle/>
          <a:p>
            <a:endParaRPr lang="en-US"/>
          </a:p>
        </p:txBody>
      </p:sp>
      <p:sp>
        <p:nvSpPr>
          <p:cNvPr id="5" name="Zástupný symbol pro zápatí 4"/>
          <p:cNvSpPr>
            <a:spLocks noGrp="1"/>
          </p:cNvSpPr>
          <p:nvPr>
            <p:ph type="ftr" sz="quarter" idx="11"/>
          </p:nvPr>
        </p:nvSpPr>
        <p:spPr/>
        <p:txBody>
          <a:bodyPr/>
          <a:lstStyle/>
          <a:p>
            <a:endParaRPr lang="en-US"/>
          </a:p>
        </p:txBody>
      </p:sp>
      <p:sp>
        <p:nvSpPr>
          <p:cNvPr id="6" name="Zástupný symbol pro číslo snímku 5"/>
          <p:cNvSpPr>
            <a:spLocks noGrp="1"/>
          </p:cNvSpPr>
          <p:nvPr>
            <p:ph type="sldNum" sz="quarter" idx="12"/>
          </p:nvPr>
        </p:nvSpPr>
        <p:spPr/>
        <p:txBody>
          <a:bodyPr/>
          <a:lstStyle/>
          <a:p>
            <a:fld id="{F9C6E8C3-E8E6-4F68-A4F6-CD5D698D43F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229600" cy="1143000"/>
          </a:xfrm>
        </p:spPr>
        <p:txBody>
          <a:bodyPr/>
          <a:lstStyle/>
          <a:p>
            <a:r>
              <a:rPr kumimoji="0" lang="cs-CZ" smtClean="0"/>
              <a:t>Klepnutím lze upravit styl předlohy nadpisů.</a:t>
            </a:r>
            <a:endParaRPr kumimoji="0" lang="en-US"/>
          </a:p>
        </p:txBody>
      </p:sp>
      <p:sp>
        <p:nvSpPr>
          <p:cNvPr id="3" name="Zástupný symbol pro obsah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obsah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endParaRPr lang="en-US"/>
          </a:p>
        </p:txBody>
      </p:sp>
      <p:sp>
        <p:nvSpPr>
          <p:cNvPr id="6" name="Zástupný symbol pro zápatí 5"/>
          <p:cNvSpPr>
            <a:spLocks noGrp="1"/>
          </p:cNvSpPr>
          <p:nvPr>
            <p:ph type="ftr" sz="quarter" idx="11"/>
          </p:nvPr>
        </p:nvSpPr>
        <p:spPr/>
        <p:txBody>
          <a:bodyPr/>
          <a:lstStyle/>
          <a:p>
            <a:endParaRPr lang="en-US"/>
          </a:p>
        </p:txBody>
      </p:sp>
      <p:sp>
        <p:nvSpPr>
          <p:cNvPr id="7" name="Zástupný symbol pro číslo snímku 6"/>
          <p:cNvSpPr>
            <a:spLocks noGrp="1"/>
          </p:cNvSpPr>
          <p:nvPr>
            <p:ph type="sldNum" sz="quarter" idx="12"/>
          </p:nvPr>
        </p:nvSpPr>
        <p:spPr/>
        <p:txBody>
          <a:bodyPr/>
          <a:lstStyle/>
          <a:p>
            <a:fld id="{A75F5F07-F608-4C35-A0FE-9443248323D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229600" cy="1143000"/>
          </a:xfrm>
        </p:spPr>
        <p:txBody>
          <a:bodyPr tIns="45720" anchor="b"/>
          <a:lstStyle>
            <a:lvl1pPr>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4" name="Zástupný symbol pro text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5" name="Zástupný symbol pro obsah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6" name="Zástupný symbol pro obsah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0"/>
          </p:nvPr>
        </p:nvSpPr>
        <p:spPr/>
        <p:txBody>
          <a:bodyPr/>
          <a:lstStyle/>
          <a:p>
            <a:endParaRPr lang="en-US"/>
          </a:p>
        </p:txBody>
      </p:sp>
      <p:sp>
        <p:nvSpPr>
          <p:cNvPr id="8" name="Zástupný symbol pro zápatí 7"/>
          <p:cNvSpPr>
            <a:spLocks noGrp="1"/>
          </p:cNvSpPr>
          <p:nvPr>
            <p:ph type="ftr" sz="quarter" idx="11"/>
          </p:nvPr>
        </p:nvSpPr>
        <p:spPr/>
        <p:txBody>
          <a:bodyPr/>
          <a:lstStyle/>
          <a:p>
            <a:endParaRPr lang="en-US"/>
          </a:p>
        </p:txBody>
      </p:sp>
      <p:sp>
        <p:nvSpPr>
          <p:cNvPr id="9" name="Zástupný symbol pro číslo snímku 8"/>
          <p:cNvSpPr>
            <a:spLocks noGrp="1"/>
          </p:cNvSpPr>
          <p:nvPr>
            <p:ph type="sldNum" sz="quarter" idx="12"/>
          </p:nvPr>
        </p:nvSpPr>
        <p:spPr/>
        <p:txBody>
          <a:bodyPr/>
          <a:lstStyle/>
          <a:p>
            <a:fld id="{325C2D39-D804-4416-A05D-7DFF50B54B2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cs-CZ" smtClean="0"/>
              <a:t>Klepnutím lze upravit styl předlohy nadpisů.</a:t>
            </a:r>
            <a:endParaRPr kumimoji="0" lang="en-US"/>
          </a:p>
        </p:txBody>
      </p:sp>
      <p:sp>
        <p:nvSpPr>
          <p:cNvPr id="3" name="Zástupný symbol pro datum 2"/>
          <p:cNvSpPr>
            <a:spLocks noGrp="1"/>
          </p:cNvSpPr>
          <p:nvPr>
            <p:ph type="dt" sz="half" idx="10"/>
          </p:nvPr>
        </p:nvSpPr>
        <p:spPr/>
        <p:txBody>
          <a:bodyPr/>
          <a:lstStyle/>
          <a:p>
            <a:endParaRPr lang="en-US"/>
          </a:p>
        </p:txBody>
      </p:sp>
      <p:sp>
        <p:nvSpPr>
          <p:cNvPr id="4" name="Zástupný symbol pro zápatí 3"/>
          <p:cNvSpPr>
            <a:spLocks noGrp="1"/>
          </p:cNvSpPr>
          <p:nvPr>
            <p:ph type="ftr" sz="quarter" idx="11"/>
          </p:nvPr>
        </p:nvSpPr>
        <p:spPr/>
        <p:txBody>
          <a:bodyPr/>
          <a:lstStyle/>
          <a:p>
            <a:endParaRPr lang="en-US"/>
          </a:p>
        </p:txBody>
      </p:sp>
      <p:sp>
        <p:nvSpPr>
          <p:cNvPr id="5" name="Zástupný symbol pro číslo snímku 4"/>
          <p:cNvSpPr>
            <a:spLocks noGrp="1"/>
          </p:cNvSpPr>
          <p:nvPr>
            <p:ph type="sldNum" sz="quarter" idx="12"/>
          </p:nvPr>
        </p:nvSpPr>
        <p:spPr/>
        <p:txBody>
          <a:bodyPr/>
          <a:lstStyle/>
          <a:p>
            <a:fld id="{EC94F2FA-35ED-4FC9-A11E-087C18BAFA9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endParaRPr lang="en-US"/>
          </a:p>
        </p:txBody>
      </p:sp>
      <p:sp>
        <p:nvSpPr>
          <p:cNvPr id="3" name="Zástupný symbol pro zápatí 2"/>
          <p:cNvSpPr>
            <a:spLocks noGrp="1"/>
          </p:cNvSpPr>
          <p:nvPr>
            <p:ph type="ftr" sz="quarter" idx="11"/>
          </p:nvPr>
        </p:nvSpPr>
        <p:spPr/>
        <p:txBody>
          <a:bodyPr/>
          <a:lstStyle/>
          <a:p>
            <a:endParaRPr lang="en-US"/>
          </a:p>
        </p:txBody>
      </p:sp>
      <p:sp>
        <p:nvSpPr>
          <p:cNvPr id="4" name="Zástupný symbol pro číslo snímku 3"/>
          <p:cNvSpPr>
            <a:spLocks noGrp="1"/>
          </p:cNvSpPr>
          <p:nvPr>
            <p:ph type="sldNum" sz="quarter" idx="12"/>
          </p:nvPr>
        </p:nvSpPr>
        <p:spPr/>
        <p:txBody>
          <a:bodyPr/>
          <a:lstStyle/>
          <a:p>
            <a:fld id="{8D95B5BA-2D95-46E7-9B6D-71353BAD976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cs-CZ" smtClean="0"/>
              <a:t>Klepnutím lze upravit styly předlohy textu.</a:t>
            </a:r>
          </a:p>
        </p:txBody>
      </p:sp>
      <p:sp>
        <p:nvSpPr>
          <p:cNvPr id="4" name="Zástupný symbol pro obsah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endParaRPr lang="en-US"/>
          </a:p>
        </p:txBody>
      </p:sp>
      <p:sp>
        <p:nvSpPr>
          <p:cNvPr id="6" name="Zástupný symbol pro zápatí 5"/>
          <p:cNvSpPr>
            <a:spLocks noGrp="1"/>
          </p:cNvSpPr>
          <p:nvPr>
            <p:ph type="ftr" sz="quarter" idx="11"/>
          </p:nvPr>
        </p:nvSpPr>
        <p:spPr/>
        <p:txBody>
          <a:bodyPr/>
          <a:lstStyle/>
          <a:p>
            <a:endParaRPr lang="en-US"/>
          </a:p>
        </p:txBody>
      </p:sp>
      <p:sp>
        <p:nvSpPr>
          <p:cNvPr id="7" name="Zástupný symbol pro číslo snímku 6"/>
          <p:cNvSpPr>
            <a:spLocks noGrp="1"/>
          </p:cNvSpPr>
          <p:nvPr>
            <p:ph type="sldNum" sz="quarter" idx="12"/>
          </p:nvPr>
        </p:nvSpPr>
        <p:spPr/>
        <p:txBody>
          <a:bodyPr/>
          <a:lstStyle/>
          <a:p>
            <a:fld id="{39EB5F86-D0B2-4F1C-8426-38A79978BAA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9" name="Obdélník s odříznutým a zakulaceným jedním rohem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Pravoúhlý trojúhelník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Nadpis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cs-CZ" smtClean="0"/>
              <a:t>Klepnutím lze upravit styl předlohy nadpisů.</a:t>
            </a:r>
            <a:endParaRPr kumimoji="0" lang="en-US"/>
          </a:p>
        </p:txBody>
      </p:sp>
      <p:sp>
        <p:nvSpPr>
          <p:cNvPr id="4" name="Zástupný symbol pro text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cs-CZ" smtClean="0"/>
              <a:t>Klepnutím lze upravit styly předlohy textu.</a:t>
            </a:r>
          </a:p>
        </p:txBody>
      </p:sp>
      <p:sp>
        <p:nvSpPr>
          <p:cNvPr id="5" name="Zástupný symbol pro datum 4"/>
          <p:cNvSpPr>
            <a:spLocks noGrp="1"/>
          </p:cNvSpPr>
          <p:nvPr>
            <p:ph type="dt" sz="half" idx="10"/>
          </p:nvPr>
        </p:nvSpPr>
        <p:spPr/>
        <p:txBody>
          <a:bodyPr/>
          <a:lstStyle/>
          <a:p>
            <a:endParaRPr lang="en-US"/>
          </a:p>
        </p:txBody>
      </p:sp>
      <p:sp>
        <p:nvSpPr>
          <p:cNvPr id="6" name="Zástupný symbol pro zápatí 5"/>
          <p:cNvSpPr>
            <a:spLocks noGrp="1"/>
          </p:cNvSpPr>
          <p:nvPr>
            <p:ph type="ftr" sz="quarter" idx="11"/>
          </p:nvPr>
        </p:nvSpPr>
        <p:spPr/>
        <p:txBody>
          <a:bodyPr/>
          <a:lstStyle/>
          <a:p>
            <a:endParaRPr lang="en-US"/>
          </a:p>
        </p:txBody>
      </p:sp>
      <p:sp>
        <p:nvSpPr>
          <p:cNvPr id="7" name="Zástupný symbol pro číslo snímku 6"/>
          <p:cNvSpPr>
            <a:spLocks noGrp="1"/>
          </p:cNvSpPr>
          <p:nvPr>
            <p:ph type="sldNum" sz="quarter" idx="12"/>
          </p:nvPr>
        </p:nvSpPr>
        <p:spPr>
          <a:xfrm>
            <a:off x="8077200" y="6356350"/>
            <a:ext cx="609600" cy="365125"/>
          </a:xfrm>
        </p:spPr>
        <p:txBody>
          <a:bodyPr/>
          <a:lstStyle/>
          <a:p>
            <a:fld id="{81BEA644-3AAB-419E-B9EC-82F47AEB741E}" type="slidenum">
              <a:rPr lang="en-US" smtClean="0"/>
              <a:pPr/>
              <a:t>‹#›</a:t>
            </a:fld>
            <a:endParaRPr lang="en-US"/>
          </a:p>
        </p:txBody>
      </p:sp>
      <p:sp>
        <p:nvSpPr>
          <p:cNvPr id="3" name="Zástupný symbol pro obrázek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cs-CZ" smtClean="0"/>
              <a:t>Klepnutím na ikonu přidáte obrázek.</a:t>
            </a:r>
            <a:endParaRPr kumimoji="0" lang="en-US" dirty="0"/>
          </a:p>
        </p:txBody>
      </p:sp>
      <p:sp>
        <p:nvSpPr>
          <p:cNvPr id="10" name="Volný tvar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Volný tvar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Volný tvar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Volný tvar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Zástupný symbol pro nadpis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cs-CZ" smtClean="0"/>
              <a:t>Klepnutím lze upravit styl předlohy nadpisů.</a:t>
            </a:r>
            <a:endParaRPr kumimoji="0" lang="en-US"/>
          </a:p>
        </p:txBody>
      </p:sp>
      <p:sp>
        <p:nvSpPr>
          <p:cNvPr id="30" name="Zástupný symbol pro text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0" name="Zástupný symbol pro datum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22" name="Zástupný symbol pro zápatí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Zástupný symbol pro číslo snímku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4BD237B-C9A0-4338-A9CF-46E65B9403CC}" type="slidenum">
              <a:rPr lang="en-US" smtClean="0"/>
              <a:pPr/>
              <a:t>‹#›</a:t>
            </a:fld>
            <a:endParaRPr lang="en-US"/>
          </a:p>
        </p:txBody>
      </p:sp>
      <p:grpSp>
        <p:nvGrpSpPr>
          <p:cNvPr id="2" name="Skupina 1"/>
          <p:cNvGrpSpPr/>
          <p:nvPr/>
        </p:nvGrpSpPr>
        <p:grpSpPr>
          <a:xfrm>
            <a:off x="-19017" y="202408"/>
            <a:ext cx="9180548" cy="649224"/>
            <a:chOff x="-19045" y="216550"/>
            <a:chExt cx="9180548" cy="649224"/>
          </a:xfrm>
        </p:grpSpPr>
        <p:sp>
          <p:nvSpPr>
            <p:cNvPr id="12" name="Volný tvar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Volný tvar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dk1" tx1="lt1" bg2="dk2" tx2="lt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hyperlink" Target="https://en.wikipedia.org/wiki/After_Virtue"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hyperlink" Target="https://en.wikipedia.org/wiki/Benjamin_Franklin"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en.wikipedia.org/wiki/Jeremy_Bentha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en.wikipedia.org/wiki/Jeremy_Bentham"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en.wikipedia.org/wiki/Jeremy_Bentham"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s://en.wikipedia.org/wiki/Republic_(Plato)"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7" name="Rectangle 5"/>
          <p:cNvSpPr>
            <a:spLocks noGrp="1" noChangeArrowheads="1"/>
          </p:cNvSpPr>
          <p:nvPr>
            <p:ph type="ctrTitle"/>
          </p:nvPr>
        </p:nvSpPr>
        <p:spPr>
          <a:xfrm>
            <a:off x="1619672" y="188640"/>
            <a:ext cx="6399212" cy="72008"/>
          </a:xfrm>
        </p:spPr>
        <p:txBody>
          <a:bodyPr>
            <a:normAutofit fontScale="90000"/>
          </a:bodyPr>
          <a:lstStyle/>
          <a:p>
            <a:pPr algn="l"/>
            <a:r>
              <a:rPr lang="cs-CZ" dirty="0" smtClean="0"/>
              <a:t> </a:t>
            </a:r>
            <a:endParaRPr lang="en-US" dirty="0"/>
          </a:p>
        </p:txBody>
      </p:sp>
      <p:sp>
        <p:nvSpPr>
          <p:cNvPr id="115718" name="Rectangle 6"/>
          <p:cNvSpPr>
            <a:spLocks noGrp="1" noChangeArrowheads="1"/>
          </p:cNvSpPr>
          <p:nvPr>
            <p:ph type="subTitle" idx="1"/>
          </p:nvPr>
        </p:nvSpPr>
        <p:spPr>
          <a:xfrm>
            <a:off x="179512" y="1052736"/>
            <a:ext cx="8784976" cy="5805264"/>
          </a:xfrm>
        </p:spPr>
        <p:txBody>
          <a:bodyPr>
            <a:normAutofit/>
          </a:bodyPr>
          <a:lstStyle/>
          <a:p>
            <a:pPr algn="ctr"/>
            <a:r>
              <a:rPr lang="cs-CZ" sz="9600" dirty="0" err="1" smtClean="0"/>
              <a:t>Abortion</a:t>
            </a:r>
            <a:endParaRPr lang="en-US" sz="9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7" name="Rectangle 5"/>
          <p:cNvSpPr>
            <a:spLocks noGrp="1" noChangeArrowheads="1"/>
          </p:cNvSpPr>
          <p:nvPr>
            <p:ph type="ctrTitle"/>
          </p:nvPr>
        </p:nvSpPr>
        <p:spPr>
          <a:xfrm>
            <a:off x="611188" y="115888"/>
            <a:ext cx="8353425" cy="865187"/>
          </a:xfrm>
        </p:spPr>
        <p:txBody>
          <a:bodyPr/>
          <a:lstStyle/>
          <a:p>
            <a:pPr eaLnBrk="1" hangingPunct="1">
              <a:defRPr/>
            </a:pPr>
            <a:r>
              <a:rPr lang="cs-CZ" altLang="cs-CZ" dirty="0" err="1" smtClean="0"/>
              <a:t>Discussion</a:t>
            </a:r>
            <a:r>
              <a:rPr lang="cs-CZ" altLang="cs-CZ" dirty="0" smtClean="0"/>
              <a:t> </a:t>
            </a:r>
            <a:r>
              <a:rPr lang="cs-CZ" altLang="cs-CZ" dirty="0" err="1" smtClean="0"/>
              <a:t>of</a:t>
            </a:r>
            <a:r>
              <a:rPr lang="cs-CZ" altLang="cs-CZ" dirty="0" smtClean="0"/>
              <a:t> </a:t>
            </a:r>
            <a:r>
              <a:rPr lang="cs-CZ" altLang="cs-CZ" dirty="0" err="1" smtClean="0"/>
              <a:t>Readings</a:t>
            </a:r>
            <a:r>
              <a:rPr lang="cs-CZ" altLang="cs-CZ" dirty="0" smtClean="0"/>
              <a:t> </a:t>
            </a:r>
            <a:endParaRPr lang="en-US" altLang="ja-JP" dirty="0" smtClean="0">
              <a:ea typeface="ＭＳ Ｐゴシック" charset="-128"/>
            </a:endParaRPr>
          </a:p>
        </p:txBody>
      </p:sp>
      <p:sp>
        <p:nvSpPr>
          <p:cNvPr id="115718" name="Rectangle 6"/>
          <p:cNvSpPr>
            <a:spLocks noGrp="1" noChangeArrowheads="1"/>
          </p:cNvSpPr>
          <p:nvPr>
            <p:ph type="subTitle" idx="1"/>
          </p:nvPr>
        </p:nvSpPr>
        <p:spPr>
          <a:xfrm>
            <a:off x="323850" y="836613"/>
            <a:ext cx="8064500" cy="6553200"/>
          </a:xfrm>
        </p:spPr>
        <p:txBody>
          <a:bodyPr>
            <a:normAutofit/>
          </a:bodyPr>
          <a:lstStyle/>
          <a:p>
            <a:pPr algn="l" eaLnBrk="1" hangingPunct="1">
              <a:defRPr/>
            </a:pPr>
            <a:r>
              <a:rPr lang="cs-CZ" altLang="cs-CZ" sz="2800" dirty="0" smtClean="0"/>
              <a:t>Plato</a:t>
            </a:r>
            <a:r>
              <a:rPr lang="cs-CZ" dirty="0" smtClean="0">
                <a:effectLst/>
              </a:rPr>
              <a:t>: </a:t>
            </a:r>
            <a:r>
              <a:rPr lang="cs-CZ" dirty="0" err="1" smtClean="0">
                <a:effectLst/>
              </a:rPr>
              <a:t>The</a:t>
            </a:r>
            <a:r>
              <a:rPr lang="cs-CZ" dirty="0" smtClean="0">
                <a:effectLst/>
              </a:rPr>
              <a:t> Republic, </a:t>
            </a:r>
            <a:r>
              <a:rPr lang="cs-CZ" dirty="0" err="1" smtClean="0">
                <a:effectLst/>
              </a:rPr>
              <a:t>Book</a:t>
            </a:r>
            <a:r>
              <a:rPr lang="cs-CZ" dirty="0" smtClean="0">
                <a:effectLst/>
              </a:rPr>
              <a:t> II</a:t>
            </a:r>
          </a:p>
          <a:p>
            <a:pPr marL="457200" indent="-457200" algn="l">
              <a:buFont typeface="Wingdings" panose="05000000000000000000" pitchFamily="2" charset="2"/>
              <a:buChar char="q"/>
              <a:defRPr/>
            </a:pPr>
            <a:r>
              <a:rPr lang="cs-CZ" sz="2800" dirty="0" smtClean="0"/>
              <a:t>In </a:t>
            </a:r>
            <a:r>
              <a:rPr lang="cs-CZ" sz="2800" dirty="0" err="1" smtClean="0"/>
              <a:t>further</a:t>
            </a:r>
            <a:r>
              <a:rPr lang="cs-CZ" sz="2800" dirty="0" smtClean="0"/>
              <a:t> </a:t>
            </a:r>
            <a:r>
              <a:rPr lang="cs-CZ" sz="2800" dirty="0" err="1" smtClean="0"/>
              <a:t>books</a:t>
            </a:r>
            <a:r>
              <a:rPr lang="cs-CZ" sz="2800" dirty="0" smtClean="0"/>
              <a:t>, </a:t>
            </a:r>
            <a:r>
              <a:rPr lang="en-US" sz="2800" dirty="0"/>
              <a:t>Plato categorized governments into five types of regimes</a:t>
            </a:r>
            <a:r>
              <a:rPr lang="en-US" sz="2800" dirty="0" smtClean="0"/>
              <a:t>:</a:t>
            </a:r>
            <a:r>
              <a:rPr lang="cs-CZ" sz="2800" dirty="0" smtClean="0"/>
              <a:t> </a:t>
            </a:r>
            <a:r>
              <a:rPr lang="cs-CZ" sz="2800" dirty="0" err="1" smtClean="0"/>
              <a:t>aristocracy</a:t>
            </a:r>
            <a:r>
              <a:rPr lang="cs-CZ" sz="2800" dirty="0" smtClean="0"/>
              <a:t>, </a:t>
            </a:r>
            <a:r>
              <a:rPr lang="cs-CZ" sz="2800" dirty="0" err="1" smtClean="0"/>
              <a:t>timocracy</a:t>
            </a:r>
            <a:r>
              <a:rPr lang="cs-CZ" sz="2800" dirty="0" smtClean="0"/>
              <a:t>, oligarchy, </a:t>
            </a:r>
            <a:r>
              <a:rPr lang="cs-CZ" sz="2800" dirty="0" err="1" smtClean="0"/>
              <a:t>democracy</a:t>
            </a:r>
            <a:r>
              <a:rPr lang="cs-CZ" sz="2800" dirty="0" smtClean="0"/>
              <a:t> and </a:t>
            </a:r>
            <a:r>
              <a:rPr lang="cs-CZ" sz="2800" dirty="0" err="1" smtClean="0"/>
              <a:t>tyranny</a:t>
            </a:r>
            <a:r>
              <a:rPr lang="cs-CZ" sz="2800" dirty="0" smtClean="0"/>
              <a:t>. </a:t>
            </a:r>
            <a:r>
              <a:rPr lang="en-US" sz="2800" dirty="0" smtClean="0"/>
              <a:t> </a:t>
            </a:r>
            <a:endParaRPr lang="cs-CZ" sz="2800" dirty="0" smtClean="0"/>
          </a:p>
          <a:p>
            <a:pPr marL="457200" indent="-457200" algn="l">
              <a:buFont typeface="Wingdings" panose="05000000000000000000" pitchFamily="2" charset="2"/>
              <a:buChar char="q"/>
              <a:defRPr/>
            </a:pPr>
            <a:r>
              <a:rPr lang="en-US" dirty="0"/>
              <a:t>In </a:t>
            </a:r>
            <a:r>
              <a:rPr lang="cs-CZ" dirty="0" err="1" smtClean="0"/>
              <a:t>democracy</a:t>
            </a:r>
            <a:r>
              <a:rPr lang="cs-CZ" dirty="0" smtClean="0"/>
              <a:t>,</a:t>
            </a:r>
            <a:r>
              <a:rPr lang="en-US" dirty="0" smtClean="0"/>
              <a:t> </a:t>
            </a:r>
            <a:r>
              <a:rPr lang="en-US" dirty="0"/>
              <a:t>the lower class grows bigger and bigger. A visually </a:t>
            </a:r>
            <a:r>
              <a:rPr lang="en-US" dirty="0" smtClean="0"/>
              <a:t>appealing</a:t>
            </a:r>
            <a:r>
              <a:rPr lang="cs-CZ" dirty="0" err="1" smtClean="0"/>
              <a:t>demagogue</a:t>
            </a:r>
            <a:r>
              <a:rPr lang="cs-CZ" dirty="0" smtClean="0"/>
              <a:t> </a:t>
            </a:r>
            <a:r>
              <a:rPr lang="en-US" dirty="0" smtClean="0"/>
              <a:t>is </a:t>
            </a:r>
            <a:r>
              <a:rPr lang="en-US" dirty="0"/>
              <a:t>soon lifted up to protect the interests of the lower class, who can exploit them to take power in order to </a:t>
            </a:r>
            <a:r>
              <a:rPr lang="en-US" dirty="0" smtClean="0"/>
              <a:t>maintain</a:t>
            </a:r>
            <a:r>
              <a:rPr lang="cs-CZ" dirty="0" smtClean="0"/>
              <a:t> </a:t>
            </a:r>
            <a:r>
              <a:rPr lang="cs-CZ" dirty="0" err="1" smtClean="0"/>
              <a:t>order</a:t>
            </a:r>
            <a:r>
              <a:rPr lang="cs-CZ" dirty="0" smtClean="0"/>
              <a:t>.</a:t>
            </a:r>
            <a:r>
              <a:rPr lang="en-US" dirty="0" smtClean="0"/>
              <a:t> </a:t>
            </a:r>
            <a:r>
              <a:rPr lang="en-US" dirty="0"/>
              <a:t>Democracy then degenerates </a:t>
            </a:r>
            <a:r>
              <a:rPr lang="en-US" dirty="0" smtClean="0"/>
              <a:t>into</a:t>
            </a:r>
            <a:r>
              <a:rPr lang="cs-CZ" dirty="0" smtClean="0"/>
              <a:t> </a:t>
            </a:r>
            <a:r>
              <a:rPr lang="cs-CZ" dirty="0" err="1" smtClean="0"/>
              <a:t>tyranny</a:t>
            </a:r>
            <a:r>
              <a:rPr lang="en-US" dirty="0" smtClean="0"/>
              <a:t> </a:t>
            </a:r>
            <a:r>
              <a:rPr lang="cs-CZ" dirty="0" smtClean="0"/>
              <a:t>. T</a:t>
            </a:r>
            <a:r>
              <a:rPr lang="en-US" dirty="0" smtClean="0"/>
              <a:t>he tyrant</a:t>
            </a:r>
            <a:r>
              <a:rPr lang="cs-CZ" dirty="0" smtClean="0"/>
              <a:t> </a:t>
            </a:r>
            <a:r>
              <a:rPr lang="en-US" dirty="0" smtClean="0"/>
              <a:t>uses </a:t>
            </a:r>
            <a:r>
              <a:rPr lang="en-US" dirty="0"/>
              <a:t>his guards to remove the best social elements and individuals from the city to retain power (since they pose a threat</a:t>
            </a:r>
            <a:r>
              <a:rPr lang="en-US" dirty="0" smtClean="0"/>
              <a:t>)</a:t>
            </a:r>
            <a:r>
              <a:rPr lang="cs-CZ" dirty="0" smtClean="0"/>
              <a:t>.</a:t>
            </a:r>
            <a:r>
              <a:rPr lang="en-US" dirty="0" smtClean="0"/>
              <a:t> </a:t>
            </a:r>
            <a:r>
              <a:rPr lang="en-US" dirty="0"/>
              <a:t>He will also provoke warfare to consolidate his position as leader. In this way, tyranny is the most unjust regime of all. </a:t>
            </a:r>
            <a:endParaRPr lang="cs-CZ" dirty="0" smtClean="0">
              <a:effectLst/>
            </a:endParaRPr>
          </a:p>
        </p:txBody>
      </p:sp>
    </p:spTree>
    <p:extLst>
      <p:ext uri="{BB962C8B-B14F-4D97-AF65-F5344CB8AC3E}">
        <p14:creationId xmlns:p14="http://schemas.microsoft.com/office/powerpoint/2010/main" val="24421981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7" name="Rectangle 5"/>
          <p:cNvSpPr>
            <a:spLocks noGrp="1" noChangeArrowheads="1"/>
          </p:cNvSpPr>
          <p:nvPr>
            <p:ph type="ctrTitle"/>
          </p:nvPr>
        </p:nvSpPr>
        <p:spPr>
          <a:xfrm>
            <a:off x="611188" y="115888"/>
            <a:ext cx="8353425" cy="865187"/>
          </a:xfrm>
        </p:spPr>
        <p:txBody>
          <a:bodyPr/>
          <a:lstStyle/>
          <a:p>
            <a:pPr eaLnBrk="1" hangingPunct="1">
              <a:defRPr/>
            </a:pPr>
            <a:r>
              <a:rPr lang="cs-CZ" altLang="cs-CZ" dirty="0" err="1" smtClean="0"/>
              <a:t>Discussion</a:t>
            </a:r>
            <a:r>
              <a:rPr lang="cs-CZ" altLang="cs-CZ" dirty="0" smtClean="0"/>
              <a:t> </a:t>
            </a:r>
            <a:r>
              <a:rPr lang="cs-CZ" altLang="cs-CZ" dirty="0" err="1" smtClean="0"/>
              <a:t>of</a:t>
            </a:r>
            <a:r>
              <a:rPr lang="cs-CZ" altLang="cs-CZ" dirty="0" smtClean="0"/>
              <a:t> </a:t>
            </a:r>
            <a:r>
              <a:rPr lang="cs-CZ" altLang="cs-CZ" dirty="0" err="1" smtClean="0"/>
              <a:t>Readings</a:t>
            </a:r>
            <a:r>
              <a:rPr lang="cs-CZ" altLang="cs-CZ" dirty="0" smtClean="0"/>
              <a:t> </a:t>
            </a:r>
            <a:endParaRPr lang="en-US" altLang="ja-JP" dirty="0" smtClean="0">
              <a:ea typeface="ＭＳ Ｐゴシック" charset="-128"/>
            </a:endParaRPr>
          </a:p>
        </p:txBody>
      </p:sp>
      <p:sp>
        <p:nvSpPr>
          <p:cNvPr id="115718" name="Rectangle 6"/>
          <p:cNvSpPr>
            <a:spLocks noGrp="1" noChangeArrowheads="1"/>
          </p:cNvSpPr>
          <p:nvPr>
            <p:ph type="subTitle" idx="1"/>
          </p:nvPr>
        </p:nvSpPr>
        <p:spPr>
          <a:xfrm>
            <a:off x="323850" y="836613"/>
            <a:ext cx="8064500" cy="6553200"/>
          </a:xfrm>
        </p:spPr>
        <p:txBody>
          <a:bodyPr>
            <a:normAutofit/>
          </a:bodyPr>
          <a:lstStyle/>
          <a:p>
            <a:pPr algn="l" eaLnBrk="1" hangingPunct="1">
              <a:defRPr/>
            </a:pPr>
            <a:r>
              <a:rPr lang="cs-CZ" altLang="cs-CZ" sz="2800" dirty="0" err="1" smtClean="0"/>
              <a:t>Alisdair</a:t>
            </a:r>
            <a:r>
              <a:rPr lang="cs-CZ" altLang="cs-CZ" sz="2800" dirty="0" smtClean="0"/>
              <a:t> </a:t>
            </a:r>
            <a:r>
              <a:rPr lang="cs-CZ" altLang="cs-CZ" sz="2800" dirty="0" err="1" smtClean="0"/>
              <a:t>MacIntyre</a:t>
            </a:r>
            <a:r>
              <a:rPr lang="cs-CZ" altLang="cs-CZ" sz="2800" dirty="0" smtClean="0"/>
              <a:t>: </a:t>
            </a:r>
            <a:r>
              <a:rPr lang="cs-CZ" altLang="cs-CZ" sz="2800" dirty="0" err="1" smtClean="0">
                <a:hlinkClick r:id="rId2"/>
              </a:rPr>
              <a:t>After</a:t>
            </a:r>
            <a:r>
              <a:rPr lang="cs-CZ" altLang="cs-CZ" sz="2800" dirty="0" smtClean="0">
                <a:hlinkClick r:id="rId2"/>
              </a:rPr>
              <a:t> </a:t>
            </a:r>
            <a:r>
              <a:rPr lang="cs-CZ" altLang="cs-CZ" sz="2800" dirty="0" err="1" smtClean="0">
                <a:hlinkClick r:id="rId2"/>
              </a:rPr>
              <a:t>Virtue</a:t>
            </a:r>
            <a:r>
              <a:rPr lang="cs-CZ" altLang="cs-CZ" sz="2800" dirty="0" smtClean="0"/>
              <a:t>, </a:t>
            </a:r>
            <a:r>
              <a:rPr lang="cs-CZ" altLang="cs-CZ" sz="2800" dirty="0" err="1" smtClean="0"/>
              <a:t>Chapter</a:t>
            </a:r>
            <a:r>
              <a:rPr lang="cs-CZ" altLang="cs-CZ" sz="2800" dirty="0" smtClean="0"/>
              <a:t> 14 „</a:t>
            </a:r>
            <a:r>
              <a:rPr lang="cs-CZ" altLang="cs-CZ" sz="2800" dirty="0" err="1" smtClean="0"/>
              <a:t>The</a:t>
            </a:r>
            <a:r>
              <a:rPr lang="cs-CZ" altLang="cs-CZ" sz="2800" dirty="0" smtClean="0"/>
              <a:t> </a:t>
            </a:r>
            <a:r>
              <a:rPr lang="cs-CZ" altLang="cs-CZ" sz="2800" dirty="0" err="1" smtClean="0"/>
              <a:t>Nature</a:t>
            </a:r>
            <a:r>
              <a:rPr lang="cs-CZ" altLang="cs-CZ" sz="2800" dirty="0" smtClean="0"/>
              <a:t> </a:t>
            </a:r>
            <a:r>
              <a:rPr lang="cs-CZ" altLang="cs-CZ" sz="2800" dirty="0" err="1" smtClean="0"/>
              <a:t>of</a:t>
            </a:r>
            <a:r>
              <a:rPr lang="cs-CZ" altLang="cs-CZ" sz="2800" dirty="0" smtClean="0"/>
              <a:t> </a:t>
            </a:r>
            <a:r>
              <a:rPr lang="cs-CZ" altLang="cs-CZ" sz="2800" dirty="0" err="1" smtClean="0"/>
              <a:t>the</a:t>
            </a:r>
            <a:r>
              <a:rPr lang="cs-CZ" altLang="cs-CZ" sz="2800" dirty="0" smtClean="0"/>
              <a:t> </a:t>
            </a:r>
            <a:r>
              <a:rPr lang="cs-CZ" altLang="cs-CZ" sz="2800" dirty="0" err="1" smtClean="0"/>
              <a:t>Virtues</a:t>
            </a:r>
            <a:r>
              <a:rPr lang="cs-CZ" altLang="cs-CZ" sz="2800" dirty="0" smtClean="0"/>
              <a:t>“</a:t>
            </a:r>
          </a:p>
          <a:p>
            <a:pPr marL="457200" indent="-457200" algn="l">
              <a:buFont typeface="Wingdings" panose="05000000000000000000" pitchFamily="2" charset="2"/>
              <a:buChar char="q"/>
            </a:pPr>
            <a:r>
              <a:rPr lang="cs-CZ" sz="2400" dirty="0" smtClean="0">
                <a:effectLst/>
              </a:rPr>
              <a:t>„</a:t>
            </a:r>
            <a:r>
              <a:rPr lang="en-US" sz="2400" dirty="0"/>
              <a:t>But of course it is not that Homer's list of virtues </a:t>
            </a:r>
            <a:r>
              <a:rPr lang="en-US" sz="2400" dirty="0" smtClean="0"/>
              <a:t>differs</a:t>
            </a:r>
            <a:r>
              <a:rPr lang="cs-CZ" sz="2400" dirty="0" smtClean="0"/>
              <a:t> </a:t>
            </a:r>
            <a:r>
              <a:rPr lang="en-US" sz="2400" dirty="0" smtClean="0"/>
              <a:t>only </a:t>
            </a:r>
            <a:r>
              <a:rPr lang="en-US" sz="2400" dirty="0"/>
              <a:t>from </a:t>
            </a:r>
            <a:r>
              <a:rPr lang="en-US" sz="2400" dirty="0" smtClean="0"/>
              <a:t>our</a:t>
            </a:r>
            <a:r>
              <a:rPr lang="cs-CZ" sz="2400" dirty="0" smtClean="0"/>
              <a:t> </a:t>
            </a:r>
            <a:r>
              <a:rPr lang="en-US" sz="2400" dirty="0" smtClean="0"/>
              <a:t>own</a:t>
            </a:r>
            <a:r>
              <a:rPr lang="en-US" sz="2400" dirty="0"/>
              <a:t>; it also notably differs </a:t>
            </a:r>
            <a:r>
              <a:rPr lang="en-US" sz="2400" dirty="0" smtClean="0"/>
              <a:t>from</a:t>
            </a:r>
            <a:r>
              <a:rPr lang="cs-CZ" sz="2400" dirty="0" smtClean="0"/>
              <a:t> </a:t>
            </a:r>
            <a:r>
              <a:rPr lang="en-US" sz="2400" dirty="0" smtClean="0"/>
              <a:t>Aristotle's</a:t>
            </a:r>
            <a:r>
              <a:rPr lang="en-US" sz="2400" dirty="0"/>
              <a:t>. And Aristotle's of course </a:t>
            </a:r>
            <a:r>
              <a:rPr lang="en-US" sz="2400" dirty="0" smtClean="0"/>
              <a:t>also</a:t>
            </a:r>
            <a:r>
              <a:rPr lang="cs-CZ" sz="2400" dirty="0" smtClean="0"/>
              <a:t> </a:t>
            </a:r>
            <a:r>
              <a:rPr lang="cs-CZ" sz="2400" dirty="0" err="1" smtClean="0"/>
              <a:t>differs</a:t>
            </a:r>
            <a:r>
              <a:rPr lang="cs-CZ" sz="2400" dirty="0" smtClean="0"/>
              <a:t> </a:t>
            </a:r>
            <a:r>
              <a:rPr lang="cs-CZ" sz="2400" dirty="0" err="1"/>
              <a:t>from</a:t>
            </a:r>
            <a:r>
              <a:rPr lang="cs-CZ" sz="2400" dirty="0"/>
              <a:t> </a:t>
            </a:r>
            <a:r>
              <a:rPr lang="cs-CZ" sz="2400" dirty="0" err="1"/>
              <a:t>our</a:t>
            </a:r>
            <a:r>
              <a:rPr lang="cs-CZ" sz="2400" dirty="0"/>
              <a:t> </a:t>
            </a:r>
            <a:r>
              <a:rPr lang="cs-CZ" sz="2400" dirty="0" err="1"/>
              <a:t>own</a:t>
            </a:r>
            <a:r>
              <a:rPr lang="cs-CZ" sz="2400" dirty="0" smtClean="0"/>
              <a:t>.“</a:t>
            </a:r>
          </a:p>
          <a:p>
            <a:pPr marL="457200" indent="-457200" algn="l">
              <a:buFont typeface="Wingdings" panose="05000000000000000000" pitchFamily="2" charset="2"/>
              <a:buChar char="q"/>
            </a:pPr>
            <a:r>
              <a:rPr lang="cs-CZ" sz="2400" dirty="0" smtClean="0">
                <a:effectLst/>
              </a:rPr>
              <a:t>„</a:t>
            </a:r>
            <a:r>
              <a:rPr lang="en-US" sz="2400" dirty="0"/>
              <a:t>In the Homeric poems a virtue is a quality </a:t>
            </a:r>
            <a:r>
              <a:rPr lang="en-US" sz="2400" dirty="0" smtClean="0"/>
              <a:t>the</a:t>
            </a:r>
            <a:r>
              <a:rPr lang="cs-CZ" sz="2400" dirty="0" smtClean="0"/>
              <a:t> </a:t>
            </a:r>
            <a:r>
              <a:rPr lang="en-US" sz="2400" dirty="0" smtClean="0"/>
              <a:t>manifestation </a:t>
            </a:r>
            <a:r>
              <a:rPr lang="en-US" sz="2400" dirty="0"/>
              <a:t>of </a:t>
            </a:r>
            <a:r>
              <a:rPr lang="en-US" sz="2400" dirty="0" smtClean="0"/>
              <a:t>which</a:t>
            </a:r>
            <a:r>
              <a:rPr lang="cs-CZ" sz="2400" dirty="0" smtClean="0"/>
              <a:t> </a:t>
            </a:r>
            <a:r>
              <a:rPr lang="en-US" sz="2400" dirty="0" smtClean="0"/>
              <a:t>enables </a:t>
            </a:r>
            <a:r>
              <a:rPr lang="en-US" sz="2400" dirty="0"/>
              <a:t>someone to do exactly what their well-defined social role requires</a:t>
            </a:r>
            <a:r>
              <a:rPr lang="en-US" sz="2400" dirty="0" smtClean="0"/>
              <a:t>.</a:t>
            </a:r>
            <a:r>
              <a:rPr lang="cs-CZ" sz="2400" dirty="0" smtClean="0"/>
              <a:t>“</a:t>
            </a:r>
          </a:p>
          <a:p>
            <a:pPr marL="457200" indent="-457200" algn="l">
              <a:buFont typeface="Wingdings" panose="05000000000000000000" pitchFamily="2" charset="2"/>
              <a:buChar char="q"/>
            </a:pPr>
            <a:r>
              <a:rPr lang="cs-CZ" sz="2400" dirty="0" smtClean="0"/>
              <a:t>„</a:t>
            </a:r>
            <a:r>
              <a:rPr lang="en-US" sz="2400" dirty="0" smtClean="0"/>
              <a:t>On </a:t>
            </a:r>
            <a:r>
              <a:rPr lang="en-US" sz="2400" dirty="0"/>
              <a:t>Aristotle's account matters are very different. Even though some </a:t>
            </a:r>
            <a:r>
              <a:rPr lang="en-US" sz="2400" dirty="0" smtClean="0"/>
              <a:t>virtues</a:t>
            </a:r>
            <a:r>
              <a:rPr lang="cs-CZ" sz="2400" dirty="0" smtClean="0"/>
              <a:t> </a:t>
            </a:r>
            <a:r>
              <a:rPr lang="en-US" sz="2400" dirty="0" smtClean="0"/>
              <a:t>are </a:t>
            </a:r>
            <a:r>
              <a:rPr lang="en-US" sz="2400" dirty="0"/>
              <a:t>available only to certain types of people, nonetheless virtues </a:t>
            </a:r>
            <a:r>
              <a:rPr lang="en-US" sz="2400" dirty="0" smtClean="0"/>
              <a:t>attach</a:t>
            </a:r>
            <a:r>
              <a:rPr lang="cs-CZ" sz="2400" dirty="0" smtClean="0"/>
              <a:t> </a:t>
            </a:r>
            <a:r>
              <a:rPr lang="en-US" sz="2400" dirty="0" smtClean="0"/>
              <a:t>not </a:t>
            </a:r>
            <a:r>
              <a:rPr lang="en-US" sz="2400" dirty="0"/>
              <a:t>to men as inhabiting social roles, but to man as such. It is the </a:t>
            </a:r>
            <a:r>
              <a:rPr lang="en-US" sz="2400" i="1" dirty="0"/>
              <a:t>telos </a:t>
            </a:r>
            <a:r>
              <a:rPr lang="en-US" sz="2400" dirty="0" smtClean="0"/>
              <a:t>of</a:t>
            </a:r>
            <a:r>
              <a:rPr lang="cs-CZ" sz="2400" dirty="0" smtClean="0"/>
              <a:t> </a:t>
            </a:r>
            <a:r>
              <a:rPr lang="en-US" sz="2400" dirty="0" smtClean="0"/>
              <a:t>man </a:t>
            </a:r>
            <a:r>
              <a:rPr lang="en-US" sz="2400" dirty="0"/>
              <a:t>as a species which determines what human qualities are virtues</a:t>
            </a:r>
            <a:r>
              <a:rPr lang="en-US" sz="2400" dirty="0" smtClean="0"/>
              <a:t>.</a:t>
            </a:r>
            <a:r>
              <a:rPr lang="cs-CZ" sz="2400" dirty="0" smtClean="0"/>
              <a:t>“</a:t>
            </a:r>
          </a:p>
          <a:p>
            <a:pPr marL="457200" indent="-457200" algn="l">
              <a:buFont typeface="Wingdings" panose="05000000000000000000" pitchFamily="2" charset="2"/>
              <a:buChar char="q"/>
            </a:pPr>
            <a:endParaRPr lang="cs-CZ" dirty="0" smtClean="0">
              <a:effectLst/>
            </a:endParaRPr>
          </a:p>
        </p:txBody>
      </p:sp>
    </p:spTree>
    <p:extLst>
      <p:ext uri="{BB962C8B-B14F-4D97-AF65-F5344CB8AC3E}">
        <p14:creationId xmlns:p14="http://schemas.microsoft.com/office/powerpoint/2010/main" val="10316889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7" name="Rectangle 5"/>
          <p:cNvSpPr>
            <a:spLocks noGrp="1" noChangeArrowheads="1"/>
          </p:cNvSpPr>
          <p:nvPr>
            <p:ph type="ctrTitle"/>
          </p:nvPr>
        </p:nvSpPr>
        <p:spPr>
          <a:xfrm>
            <a:off x="611188" y="115888"/>
            <a:ext cx="8353425" cy="865187"/>
          </a:xfrm>
        </p:spPr>
        <p:txBody>
          <a:bodyPr/>
          <a:lstStyle/>
          <a:p>
            <a:pPr eaLnBrk="1" hangingPunct="1">
              <a:defRPr/>
            </a:pPr>
            <a:r>
              <a:rPr lang="cs-CZ" altLang="cs-CZ" dirty="0" err="1" smtClean="0"/>
              <a:t>Discussion</a:t>
            </a:r>
            <a:r>
              <a:rPr lang="cs-CZ" altLang="cs-CZ" dirty="0" smtClean="0"/>
              <a:t> </a:t>
            </a:r>
            <a:r>
              <a:rPr lang="cs-CZ" altLang="cs-CZ" dirty="0" err="1" smtClean="0"/>
              <a:t>of</a:t>
            </a:r>
            <a:r>
              <a:rPr lang="cs-CZ" altLang="cs-CZ" dirty="0" smtClean="0"/>
              <a:t> </a:t>
            </a:r>
            <a:r>
              <a:rPr lang="cs-CZ" altLang="cs-CZ" dirty="0" err="1" smtClean="0"/>
              <a:t>Readings</a:t>
            </a:r>
            <a:r>
              <a:rPr lang="cs-CZ" altLang="cs-CZ" dirty="0" smtClean="0"/>
              <a:t> </a:t>
            </a:r>
            <a:endParaRPr lang="en-US" altLang="ja-JP" dirty="0" smtClean="0">
              <a:ea typeface="ＭＳ Ｐゴシック" charset="-128"/>
            </a:endParaRPr>
          </a:p>
        </p:txBody>
      </p:sp>
      <p:sp>
        <p:nvSpPr>
          <p:cNvPr id="115718" name="Rectangle 6"/>
          <p:cNvSpPr>
            <a:spLocks noGrp="1" noChangeArrowheads="1"/>
          </p:cNvSpPr>
          <p:nvPr>
            <p:ph type="subTitle" idx="1"/>
          </p:nvPr>
        </p:nvSpPr>
        <p:spPr>
          <a:xfrm>
            <a:off x="323850" y="836613"/>
            <a:ext cx="8064500" cy="6553200"/>
          </a:xfrm>
        </p:spPr>
        <p:txBody>
          <a:bodyPr>
            <a:normAutofit/>
          </a:bodyPr>
          <a:lstStyle/>
          <a:p>
            <a:pPr algn="l" eaLnBrk="1" hangingPunct="1">
              <a:defRPr/>
            </a:pPr>
            <a:r>
              <a:rPr lang="cs-CZ" altLang="cs-CZ" sz="2800" dirty="0" err="1" smtClean="0"/>
              <a:t>Alisdair</a:t>
            </a:r>
            <a:r>
              <a:rPr lang="cs-CZ" altLang="cs-CZ" sz="2800" dirty="0" smtClean="0"/>
              <a:t> </a:t>
            </a:r>
            <a:r>
              <a:rPr lang="cs-CZ" altLang="cs-CZ" sz="2800" dirty="0" err="1" smtClean="0"/>
              <a:t>MacIntyre</a:t>
            </a:r>
            <a:r>
              <a:rPr lang="cs-CZ" altLang="cs-CZ" sz="2800" dirty="0" smtClean="0"/>
              <a:t>: </a:t>
            </a:r>
            <a:r>
              <a:rPr lang="cs-CZ" altLang="cs-CZ" sz="2800" dirty="0" err="1" smtClean="0"/>
              <a:t>After</a:t>
            </a:r>
            <a:r>
              <a:rPr lang="cs-CZ" altLang="cs-CZ" sz="2800" dirty="0" smtClean="0"/>
              <a:t> </a:t>
            </a:r>
            <a:r>
              <a:rPr lang="cs-CZ" altLang="cs-CZ" sz="2800" dirty="0" err="1" smtClean="0"/>
              <a:t>Virtue</a:t>
            </a:r>
            <a:r>
              <a:rPr lang="cs-CZ" altLang="cs-CZ" sz="2800" dirty="0" smtClean="0"/>
              <a:t>, </a:t>
            </a:r>
            <a:r>
              <a:rPr lang="cs-CZ" altLang="cs-CZ" sz="2800" dirty="0" err="1" smtClean="0"/>
              <a:t>Chapter</a:t>
            </a:r>
            <a:r>
              <a:rPr lang="cs-CZ" altLang="cs-CZ" sz="2800" dirty="0" smtClean="0"/>
              <a:t> 14 „</a:t>
            </a:r>
            <a:r>
              <a:rPr lang="cs-CZ" altLang="cs-CZ" sz="2800" dirty="0" err="1" smtClean="0"/>
              <a:t>The</a:t>
            </a:r>
            <a:r>
              <a:rPr lang="cs-CZ" altLang="cs-CZ" sz="2800" dirty="0" smtClean="0"/>
              <a:t> </a:t>
            </a:r>
            <a:r>
              <a:rPr lang="cs-CZ" altLang="cs-CZ" sz="2800" dirty="0" err="1" smtClean="0"/>
              <a:t>Nature</a:t>
            </a:r>
            <a:r>
              <a:rPr lang="cs-CZ" altLang="cs-CZ" sz="2800" dirty="0" smtClean="0"/>
              <a:t> </a:t>
            </a:r>
            <a:r>
              <a:rPr lang="cs-CZ" altLang="cs-CZ" sz="2800" dirty="0" err="1" smtClean="0"/>
              <a:t>of</a:t>
            </a:r>
            <a:r>
              <a:rPr lang="cs-CZ" altLang="cs-CZ" sz="2800" dirty="0" smtClean="0"/>
              <a:t> </a:t>
            </a:r>
            <a:r>
              <a:rPr lang="cs-CZ" altLang="cs-CZ" sz="2800" dirty="0" err="1" smtClean="0"/>
              <a:t>the</a:t>
            </a:r>
            <a:r>
              <a:rPr lang="cs-CZ" altLang="cs-CZ" sz="2800" dirty="0" smtClean="0"/>
              <a:t> </a:t>
            </a:r>
            <a:r>
              <a:rPr lang="cs-CZ" altLang="cs-CZ" sz="2800" dirty="0" err="1" smtClean="0"/>
              <a:t>Virtues</a:t>
            </a:r>
            <a:r>
              <a:rPr lang="cs-CZ" altLang="cs-CZ" sz="2800" dirty="0" smtClean="0"/>
              <a:t>“</a:t>
            </a:r>
          </a:p>
          <a:p>
            <a:pPr marL="457200" indent="-457200" algn="l">
              <a:buFont typeface="Wingdings" panose="05000000000000000000" pitchFamily="2" charset="2"/>
              <a:buChar char="q"/>
            </a:pPr>
            <a:r>
              <a:rPr lang="cs-CZ" dirty="0" smtClean="0"/>
              <a:t>„</a:t>
            </a:r>
            <a:r>
              <a:rPr lang="cs-CZ" dirty="0"/>
              <a:t>I</a:t>
            </a:r>
            <a:r>
              <a:rPr lang="en-US" dirty="0" smtClean="0"/>
              <a:t>n </a:t>
            </a:r>
            <a:r>
              <a:rPr lang="en-US" dirty="0"/>
              <a:t>the Homeric account the concept of a virtue is secondary to that of </a:t>
            </a:r>
            <a:r>
              <a:rPr lang="en-US" i="1" dirty="0" smtClean="0"/>
              <a:t>a</a:t>
            </a:r>
            <a:r>
              <a:rPr lang="cs-CZ" i="1" dirty="0" smtClean="0"/>
              <a:t> </a:t>
            </a:r>
            <a:r>
              <a:rPr lang="en-US" i="1" dirty="0" smtClean="0"/>
              <a:t>social </a:t>
            </a:r>
            <a:r>
              <a:rPr lang="en-US" i="1" dirty="0" err="1" smtClean="0"/>
              <a:t>ro</a:t>
            </a:r>
            <a:r>
              <a:rPr lang="cs-CZ" i="1" dirty="0" smtClean="0"/>
              <a:t>l</a:t>
            </a:r>
            <a:r>
              <a:rPr lang="en-US" i="1" dirty="0" smtClean="0"/>
              <a:t>e </a:t>
            </a:r>
            <a:r>
              <a:rPr lang="en-US" i="1" dirty="0"/>
              <a:t>, </a:t>
            </a:r>
            <a:r>
              <a:rPr lang="en-US" dirty="0"/>
              <a:t>in Aristotle's account it is secondary to that of </a:t>
            </a:r>
            <a:r>
              <a:rPr lang="en-US" i="1" dirty="0"/>
              <a:t>the good </a:t>
            </a:r>
            <a:r>
              <a:rPr lang="en-US" i="1" dirty="0" err="1" smtClean="0"/>
              <a:t>lif</a:t>
            </a:r>
            <a:r>
              <a:rPr lang="cs-CZ" i="1" dirty="0" smtClean="0"/>
              <a:t>e</a:t>
            </a:r>
            <a:r>
              <a:rPr lang="en-US" i="1" dirty="0" smtClean="0"/>
              <a:t> for</a:t>
            </a:r>
            <a:r>
              <a:rPr lang="cs-CZ" i="1" dirty="0" smtClean="0"/>
              <a:t> </a:t>
            </a:r>
            <a:r>
              <a:rPr lang="en-US" i="1" dirty="0" smtClean="0"/>
              <a:t>man </a:t>
            </a:r>
            <a:r>
              <a:rPr lang="en-US" dirty="0"/>
              <a:t>conceived as the </a:t>
            </a:r>
            <a:r>
              <a:rPr lang="en-US" i="1" dirty="0"/>
              <a:t>telos </a:t>
            </a:r>
            <a:r>
              <a:rPr lang="en-US" dirty="0"/>
              <a:t>of human action and in </a:t>
            </a:r>
            <a:r>
              <a:rPr lang="en-US" dirty="0">
                <a:hlinkClick r:id="rId2"/>
              </a:rPr>
              <a:t>Franklin</a:t>
            </a:r>
            <a:r>
              <a:rPr lang="en-US" dirty="0"/>
              <a:t>'s much </a:t>
            </a:r>
            <a:r>
              <a:rPr lang="en-US" dirty="0" smtClean="0"/>
              <a:t>later</a:t>
            </a:r>
            <a:r>
              <a:rPr lang="cs-CZ" dirty="0" smtClean="0"/>
              <a:t> </a:t>
            </a:r>
            <a:r>
              <a:rPr lang="en-US" dirty="0" smtClean="0"/>
              <a:t>account </a:t>
            </a:r>
            <a:r>
              <a:rPr lang="en-US" dirty="0"/>
              <a:t>it is secondary to that of utility. </a:t>
            </a:r>
            <a:r>
              <a:rPr lang="cs-CZ" dirty="0" smtClean="0"/>
              <a:t>“</a:t>
            </a:r>
            <a:endParaRPr lang="cs-CZ" dirty="0" smtClean="0">
              <a:effectLst/>
            </a:endParaRPr>
          </a:p>
        </p:txBody>
      </p:sp>
    </p:spTree>
    <p:extLst>
      <p:ext uri="{BB962C8B-B14F-4D97-AF65-F5344CB8AC3E}">
        <p14:creationId xmlns:p14="http://schemas.microsoft.com/office/powerpoint/2010/main" val="40122204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7" name="Rectangle 5"/>
          <p:cNvSpPr>
            <a:spLocks noGrp="1" noChangeArrowheads="1"/>
          </p:cNvSpPr>
          <p:nvPr>
            <p:ph type="ctrTitle"/>
          </p:nvPr>
        </p:nvSpPr>
        <p:spPr>
          <a:xfrm>
            <a:off x="611188" y="115888"/>
            <a:ext cx="8353425" cy="865187"/>
          </a:xfrm>
        </p:spPr>
        <p:txBody>
          <a:bodyPr/>
          <a:lstStyle/>
          <a:p>
            <a:pPr eaLnBrk="1" hangingPunct="1">
              <a:defRPr/>
            </a:pPr>
            <a:r>
              <a:rPr lang="cs-CZ" altLang="cs-CZ" dirty="0" err="1" smtClean="0"/>
              <a:t>Discussion</a:t>
            </a:r>
            <a:r>
              <a:rPr lang="cs-CZ" altLang="cs-CZ" dirty="0" smtClean="0"/>
              <a:t> </a:t>
            </a:r>
            <a:r>
              <a:rPr lang="cs-CZ" altLang="cs-CZ" dirty="0" err="1" smtClean="0"/>
              <a:t>of</a:t>
            </a:r>
            <a:r>
              <a:rPr lang="cs-CZ" altLang="cs-CZ" dirty="0" smtClean="0"/>
              <a:t> </a:t>
            </a:r>
            <a:r>
              <a:rPr lang="cs-CZ" altLang="cs-CZ" dirty="0" err="1" smtClean="0"/>
              <a:t>Readings</a:t>
            </a:r>
            <a:r>
              <a:rPr lang="cs-CZ" altLang="cs-CZ" dirty="0" smtClean="0"/>
              <a:t> </a:t>
            </a:r>
            <a:endParaRPr lang="en-US" altLang="ja-JP" dirty="0" smtClean="0">
              <a:ea typeface="ＭＳ Ｐゴシック" charset="-128"/>
            </a:endParaRPr>
          </a:p>
        </p:txBody>
      </p:sp>
      <p:sp>
        <p:nvSpPr>
          <p:cNvPr id="115718" name="Rectangle 6"/>
          <p:cNvSpPr>
            <a:spLocks noGrp="1" noChangeArrowheads="1"/>
          </p:cNvSpPr>
          <p:nvPr>
            <p:ph type="subTitle" idx="1"/>
          </p:nvPr>
        </p:nvSpPr>
        <p:spPr>
          <a:xfrm>
            <a:off x="323850" y="836613"/>
            <a:ext cx="8064500" cy="6553200"/>
          </a:xfrm>
        </p:spPr>
        <p:txBody>
          <a:bodyPr>
            <a:normAutofit/>
          </a:bodyPr>
          <a:lstStyle/>
          <a:p>
            <a:pPr algn="l" eaLnBrk="1" hangingPunct="1">
              <a:defRPr/>
            </a:pPr>
            <a:r>
              <a:rPr lang="cs-CZ" altLang="cs-CZ" sz="2800" dirty="0" err="1" smtClean="0"/>
              <a:t>Alisdair</a:t>
            </a:r>
            <a:r>
              <a:rPr lang="cs-CZ" altLang="cs-CZ" sz="2800" dirty="0" smtClean="0"/>
              <a:t> </a:t>
            </a:r>
            <a:r>
              <a:rPr lang="cs-CZ" altLang="cs-CZ" sz="2800" dirty="0" err="1" smtClean="0"/>
              <a:t>MacIntyre</a:t>
            </a:r>
            <a:r>
              <a:rPr lang="cs-CZ" altLang="cs-CZ" sz="2800" dirty="0" smtClean="0"/>
              <a:t>: </a:t>
            </a:r>
            <a:r>
              <a:rPr lang="cs-CZ" altLang="cs-CZ" sz="2800" dirty="0" err="1" smtClean="0"/>
              <a:t>After</a:t>
            </a:r>
            <a:r>
              <a:rPr lang="cs-CZ" altLang="cs-CZ" sz="2800" dirty="0" smtClean="0"/>
              <a:t> </a:t>
            </a:r>
            <a:r>
              <a:rPr lang="cs-CZ" altLang="cs-CZ" sz="2800" dirty="0" err="1" smtClean="0"/>
              <a:t>Virtue</a:t>
            </a:r>
            <a:r>
              <a:rPr lang="cs-CZ" altLang="cs-CZ" sz="2800" dirty="0" smtClean="0"/>
              <a:t>, </a:t>
            </a:r>
            <a:r>
              <a:rPr lang="cs-CZ" altLang="cs-CZ" sz="2800" dirty="0" err="1" smtClean="0"/>
              <a:t>Chapter</a:t>
            </a:r>
            <a:r>
              <a:rPr lang="cs-CZ" altLang="cs-CZ" sz="2800" dirty="0" smtClean="0"/>
              <a:t> 14 „</a:t>
            </a:r>
            <a:r>
              <a:rPr lang="cs-CZ" altLang="cs-CZ" sz="2800" dirty="0" err="1" smtClean="0"/>
              <a:t>The</a:t>
            </a:r>
            <a:r>
              <a:rPr lang="cs-CZ" altLang="cs-CZ" sz="2800" dirty="0" smtClean="0"/>
              <a:t> </a:t>
            </a:r>
            <a:r>
              <a:rPr lang="cs-CZ" altLang="cs-CZ" sz="2800" dirty="0" err="1" smtClean="0"/>
              <a:t>Nature</a:t>
            </a:r>
            <a:r>
              <a:rPr lang="cs-CZ" altLang="cs-CZ" sz="2800" dirty="0" smtClean="0"/>
              <a:t> </a:t>
            </a:r>
            <a:r>
              <a:rPr lang="cs-CZ" altLang="cs-CZ" sz="2800" dirty="0" err="1" smtClean="0"/>
              <a:t>of</a:t>
            </a:r>
            <a:r>
              <a:rPr lang="cs-CZ" altLang="cs-CZ" sz="2800" dirty="0" smtClean="0"/>
              <a:t> </a:t>
            </a:r>
            <a:r>
              <a:rPr lang="cs-CZ" altLang="cs-CZ" sz="2800" dirty="0" err="1" smtClean="0"/>
              <a:t>the</a:t>
            </a:r>
            <a:r>
              <a:rPr lang="cs-CZ" altLang="cs-CZ" sz="2800" dirty="0" smtClean="0"/>
              <a:t> </a:t>
            </a:r>
            <a:r>
              <a:rPr lang="cs-CZ" altLang="cs-CZ" sz="2800" dirty="0" err="1" smtClean="0"/>
              <a:t>Virtues</a:t>
            </a:r>
            <a:r>
              <a:rPr lang="cs-CZ" altLang="cs-CZ" sz="2800" dirty="0" smtClean="0"/>
              <a:t>“</a:t>
            </a:r>
          </a:p>
          <a:p>
            <a:pPr marL="457200" indent="-457200" algn="l">
              <a:buFont typeface="Wingdings" panose="05000000000000000000" pitchFamily="2" charset="2"/>
              <a:buChar char="q"/>
            </a:pPr>
            <a:r>
              <a:rPr lang="cs-CZ" dirty="0" smtClean="0"/>
              <a:t>„</a:t>
            </a:r>
            <a:r>
              <a:rPr lang="en-US" dirty="0" smtClean="0"/>
              <a:t>The </a:t>
            </a:r>
            <a:r>
              <a:rPr lang="en-US" dirty="0"/>
              <a:t>question can therefore now be posed directly: are we or are we </a:t>
            </a:r>
            <a:r>
              <a:rPr lang="en-US" dirty="0" smtClean="0"/>
              <a:t>not</a:t>
            </a:r>
            <a:r>
              <a:rPr lang="cs-CZ" dirty="0" smtClean="0"/>
              <a:t> </a:t>
            </a:r>
            <a:r>
              <a:rPr lang="en-US" dirty="0" smtClean="0"/>
              <a:t>able </a:t>
            </a:r>
            <a:r>
              <a:rPr lang="en-US" dirty="0"/>
              <a:t>to disentangle from these rival and various </a:t>
            </a:r>
            <a:r>
              <a:rPr lang="en-US" dirty="0" smtClean="0"/>
              <a:t>claim</a:t>
            </a:r>
            <a:r>
              <a:rPr lang="cs-CZ" dirty="0" smtClean="0"/>
              <a:t>s </a:t>
            </a:r>
            <a:r>
              <a:rPr lang="en-US" dirty="0" smtClean="0"/>
              <a:t>a </a:t>
            </a:r>
            <a:r>
              <a:rPr lang="en-US" dirty="0"/>
              <a:t>unitary core </a:t>
            </a:r>
            <a:r>
              <a:rPr lang="en-US" dirty="0" smtClean="0"/>
              <a:t>concept</a:t>
            </a:r>
            <a:r>
              <a:rPr lang="cs-CZ" dirty="0" smtClean="0"/>
              <a:t> </a:t>
            </a:r>
            <a:r>
              <a:rPr lang="en-US" dirty="0" smtClean="0"/>
              <a:t>of </a:t>
            </a:r>
            <a:r>
              <a:rPr lang="en-US" dirty="0"/>
              <a:t>the virtues of which we can give a more compelling account </a:t>
            </a:r>
            <a:r>
              <a:rPr lang="en-US" dirty="0" smtClean="0"/>
              <a:t>than</a:t>
            </a:r>
            <a:r>
              <a:rPr lang="cs-CZ" dirty="0" smtClean="0"/>
              <a:t> </a:t>
            </a:r>
            <a:r>
              <a:rPr lang="en-US" dirty="0" smtClean="0"/>
              <a:t>any </a:t>
            </a:r>
            <a:r>
              <a:rPr lang="en-US" dirty="0"/>
              <a:t>of the other accounts so far? I am going to argue that we can in </a:t>
            </a:r>
            <a:r>
              <a:rPr lang="en-US" dirty="0" smtClean="0"/>
              <a:t>fact</a:t>
            </a:r>
            <a:r>
              <a:rPr lang="cs-CZ" dirty="0" smtClean="0"/>
              <a:t> </a:t>
            </a:r>
            <a:r>
              <a:rPr lang="en-US" dirty="0" smtClean="0"/>
              <a:t>discover </a:t>
            </a:r>
            <a:r>
              <a:rPr lang="en-US" dirty="0"/>
              <a:t>such a core concept and that it turns out to provide the </a:t>
            </a:r>
            <a:r>
              <a:rPr lang="en-US" dirty="0" smtClean="0"/>
              <a:t>tradition</a:t>
            </a:r>
            <a:r>
              <a:rPr lang="cs-CZ" dirty="0" smtClean="0"/>
              <a:t> </a:t>
            </a:r>
            <a:r>
              <a:rPr lang="en-US" dirty="0" smtClean="0"/>
              <a:t>of </a:t>
            </a:r>
            <a:r>
              <a:rPr lang="en-US" dirty="0"/>
              <a:t>which I have written the history with its conceptual unity</a:t>
            </a:r>
            <a:r>
              <a:rPr lang="en-US" dirty="0" smtClean="0"/>
              <a:t>.</a:t>
            </a:r>
            <a:r>
              <a:rPr lang="cs-CZ" dirty="0" smtClean="0"/>
              <a:t>“</a:t>
            </a:r>
            <a:endParaRPr lang="cs-CZ" dirty="0" smtClean="0">
              <a:effectLst/>
            </a:endParaRPr>
          </a:p>
        </p:txBody>
      </p:sp>
    </p:spTree>
    <p:extLst>
      <p:ext uri="{BB962C8B-B14F-4D97-AF65-F5344CB8AC3E}">
        <p14:creationId xmlns:p14="http://schemas.microsoft.com/office/powerpoint/2010/main" val="35861884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7" name="Rectangle 5"/>
          <p:cNvSpPr>
            <a:spLocks noGrp="1" noChangeArrowheads="1"/>
          </p:cNvSpPr>
          <p:nvPr>
            <p:ph type="ctrTitle"/>
          </p:nvPr>
        </p:nvSpPr>
        <p:spPr>
          <a:xfrm>
            <a:off x="611188" y="115888"/>
            <a:ext cx="8353425" cy="865187"/>
          </a:xfrm>
        </p:spPr>
        <p:txBody>
          <a:bodyPr/>
          <a:lstStyle/>
          <a:p>
            <a:pPr eaLnBrk="1" hangingPunct="1">
              <a:defRPr/>
            </a:pPr>
            <a:r>
              <a:rPr lang="cs-CZ" altLang="cs-CZ" dirty="0" err="1" smtClean="0"/>
              <a:t>Discussion</a:t>
            </a:r>
            <a:r>
              <a:rPr lang="cs-CZ" altLang="cs-CZ" dirty="0" smtClean="0"/>
              <a:t> </a:t>
            </a:r>
            <a:r>
              <a:rPr lang="cs-CZ" altLang="cs-CZ" dirty="0" err="1" smtClean="0"/>
              <a:t>of</a:t>
            </a:r>
            <a:r>
              <a:rPr lang="cs-CZ" altLang="cs-CZ" dirty="0" smtClean="0"/>
              <a:t> </a:t>
            </a:r>
            <a:r>
              <a:rPr lang="cs-CZ" altLang="cs-CZ" dirty="0" err="1" smtClean="0"/>
              <a:t>Readings</a:t>
            </a:r>
            <a:r>
              <a:rPr lang="cs-CZ" altLang="cs-CZ" dirty="0" smtClean="0"/>
              <a:t> </a:t>
            </a:r>
            <a:endParaRPr lang="en-US" altLang="ja-JP" dirty="0" smtClean="0">
              <a:ea typeface="ＭＳ Ｐゴシック" charset="-128"/>
            </a:endParaRPr>
          </a:p>
        </p:txBody>
      </p:sp>
      <p:sp>
        <p:nvSpPr>
          <p:cNvPr id="115718" name="Rectangle 6"/>
          <p:cNvSpPr>
            <a:spLocks noGrp="1" noChangeArrowheads="1"/>
          </p:cNvSpPr>
          <p:nvPr>
            <p:ph type="subTitle" idx="1"/>
          </p:nvPr>
        </p:nvSpPr>
        <p:spPr>
          <a:xfrm>
            <a:off x="323850" y="836613"/>
            <a:ext cx="8064500" cy="6553200"/>
          </a:xfrm>
        </p:spPr>
        <p:txBody>
          <a:bodyPr>
            <a:normAutofit/>
          </a:bodyPr>
          <a:lstStyle/>
          <a:p>
            <a:pPr algn="l" eaLnBrk="1" hangingPunct="1">
              <a:defRPr/>
            </a:pPr>
            <a:r>
              <a:rPr lang="cs-CZ" altLang="cs-CZ" sz="2800" dirty="0" err="1" smtClean="0"/>
              <a:t>Alisdair</a:t>
            </a:r>
            <a:r>
              <a:rPr lang="cs-CZ" altLang="cs-CZ" sz="2800" dirty="0" smtClean="0"/>
              <a:t> </a:t>
            </a:r>
            <a:r>
              <a:rPr lang="cs-CZ" altLang="cs-CZ" sz="2800" dirty="0" err="1" smtClean="0"/>
              <a:t>MacIntyre</a:t>
            </a:r>
            <a:r>
              <a:rPr lang="cs-CZ" altLang="cs-CZ" sz="2800" dirty="0" smtClean="0"/>
              <a:t>: </a:t>
            </a:r>
            <a:r>
              <a:rPr lang="cs-CZ" altLang="cs-CZ" sz="2800" dirty="0" err="1" smtClean="0"/>
              <a:t>After</a:t>
            </a:r>
            <a:r>
              <a:rPr lang="cs-CZ" altLang="cs-CZ" sz="2800" dirty="0" smtClean="0"/>
              <a:t> </a:t>
            </a:r>
            <a:r>
              <a:rPr lang="cs-CZ" altLang="cs-CZ" sz="2800" dirty="0" err="1" smtClean="0"/>
              <a:t>Virtue</a:t>
            </a:r>
            <a:r>
              <a:rPr lang="cs-CZ" altLang="cs-CZ" sz="2800" dirty="0" smtClean="0"/>
              <a:t>, </a:t>
            </a:r>
            <a:r>
              <a:rPr lang="cs-CZ" altLang="cs-CZ" sz="2800" dirty="0" err="1" smtClean="0"/>
              <a:t>Chapter</a:t>
            </a:r>
            <a:r>
              <a:rPr lang="cs-CZ" altLang="cs-CZ" sz="2800" dirty="0" smtClean="0"/>
              <a:t> 14 „</a:t>
            </a:r>
            <a:r>
              <a:rPr lang="cs-CZ" altLang="cs-CZ" sz="2800" dirty="0" err="1" smtClean="0"/>
              <a:t>The</a:t>
            </a:r>
            <a:r>
              <a:rPr lang="cs-CZ" altLang="cs-CZ" sz="2800" dirty="0" smtClean="0"/>
              <a:t> </a:t>
            </a:r>
            <a:r>
              <a:rPr lang="cs-CZ" altLang="cs-CZ" sz="2800" dirty="0" err="1" smtClean="0"/>
              <a:t>Nature</a:t>
            </a:r>
            <a:r>
              <a:rPr lang="cs-CZ" altLang="cs-CZ" sz="2800" dirty="0" smtClean="0"/>
              <a:t> </a:t>
            </a:r>
            <a:r>
              <a:rPr lang="cs-CZ" altLang="cs-CZ" sz="2800" dirty="0" err="1" smtClean="0"/>
              <a:t>of</a:t>
            </a:r>
            <a:r>
              <a:rPr lang="cs-CZ" altLang="cs-CZ" sz="2800" dirty="0" smtClean="0"/>
              <a:t> </a:t>
            </a:r>
            <a:r>
              <a:rPr lang="cs-CZ" altLang="cs-CZ" sz="2800" dirty="0" err="1" smtClean="0"/>
              <a:t>the</a:t>
            </a:r>
            <a:r>
              <a:rPr lang="cs-CZ" altLang="cs-CZ" sz="2800" dirty="0" smtClean="0"/>
              <a:t> </a:t>
            </a:r>
            <a:r>
              <a:rPr lang="cs-CZ" altLang="cs-CZ" sz="2800" dirty="0" err="1" smtClean="0"/>
              <a:t>Virtues</a:t>
            </a:r>
            <a:r>
              <a:rPr lang="cs-CZ" altLang="cs-CZ" sz="2800" dirty="0" smtClean="0"/>
              <a:t>“</a:t>
            </a:r>
          </a:p>
          <a:p>
            <a:pPr marL="457200" indent="-457200" algn="l">
              <a:buFont typeface="Wingdings" panose="05000000000000000000" pitchFamily="2" charset="2"/>
              <a:buChar char="q"/>
            </a:pPr>
            <a:r>
              <a:rPr lang="cs-CZ" sz="2200" dirty="0" smtClean="0"/>
              <a:t>„</a:t>
            </a:r>
            <a:r>
              <a:rPr lang="cs-CZ" sz="2200" dirty="0" err="1"/>
              <a:t>T</a:t>
            </a:r>
            <a:r>
              <a:rPr lang="cs-CZ" sz="2200" dirty="0" err="1" smtClean="0"/>
              <a:t>here</a:t>
            </a:r>
            <a:r>
              <a:rPr lang="cs-CZ" sz="2200" dirty="0" smtClean="0"/>
              <a:t> </a:t>
            </a:r>
            <a:r>
              <a:rPr lang="cs-CZ" sz="2200" dirty="0"/>
              <a:t>are no </a:t>
            </a:r>
            <a:r>
              <a:rPr lang="cs-CZ" sz="2200" dirty="0" err="1" smtClean="0"/>
              <a:t>less</a:t>
            </a:r>
            <a:r>
              <a:rPr lang="cs-CZ" sz="2200" dirty="0"/>
              <a:t> </a:t>
            </a:r>
            <a:r>
              <a:rPr lang="en-US" sz="2200" dirty="0" smtClean="0"/>
              <a:t>than </a:t>
            </a:r>
            <a:r>
              <a:rPr lang="en-US" sz="2200" dirty="0"/>
              <a:t>three stages in the logical development of the concept </a:t>
            </a:r>
            <a:r>
              <a:rPr lang="en-US" sz="2200" dirty="0" smtClean="0"/>
              <a:t>which </a:t>
            </a:r>
            <a:r>
              <a:rPr lang="en-US" sz="2200" dirty="0"/>
              <a:t>have </a:t>
            </a:r>
            <a:r>
              <a:rPr lang="en-US" sz="2200" dirty="0" smtClean="0"/>
              <a:t>to</a:t>
            </a:r>
            <a:r>
              <a:rPr lang="cs-CZ" sz="2200" dirty="0" smtClean="0"/>
              <a:t> </a:t>
            </a:r>
            <a:r>
              <a:rPr lang="en-US" sz="2200" dirty="0" smtClean="0"/>
              <a:t>be </a:t>
            </a:r>
            <a:r>
              <a:rPr lang="en-US" sz="2200" dirty="0"/>
              <a:t>identified in order, if the core conception of a virtue is to be </a:t>
            </a:r>
            <a:r>
              <a:rPr lang="en-US" sz="2200" dirty="0" smtClean="0"/>
              <a:t>understood,</a:t>
            </a:r>
            <a:r>
              <a:rPr lang="cs-CZ" sz="2200" dirty="0" smtClean="0"/>
              <a:t> </a:t>
            </a:r>
            <a:r>
              <a:rPr lang="en-US" sz="2200" dirty="0" smtClean="0"/>
              <a:t>and </a:t>
            </a:r>
            <a:r>
              <a:rPr lang="en-US" sz="2200" dirty="0"/>
              <a:t>each of these stages has its own conceptual background. </a:t>
            </a:r>
            <a:r>
              <a:rPr lang="en-US" sz="2200" dirty="0" smtClean="0"/>
              <a:t>The</a:t>
            </a:r>
            <a:r>
              <a:rPr lang="cs-CZ" sz="2200" dirty="0" smtClean="0"/>
              <a:t> </a:t>
            </a:r>
            <a:r>
              <a:rPr lang="en-US" sz="2200" dirty="0" smtClean="0"/>
              <a:t>first </a:t>
            </a:r>
            <a:r>
              <a:rPr lang="en-US" sz="2200" dirty="0"/>
              <a:t>stage requires a background account of what I shall call a </a:t>
            </a:r>
            <a:r>
              <a:rPr lang="en-US" sz="2200" dirty="0" smtClean="0"/>
              <a:t>practice,</a:t>
            </a:r>
            <a:r>
              <a:rPr lang="cs-CZ" sz="2200" dirty="0" smtClean="0"/>
              <a:t> </a:t>
            </a:r>
            <a:r>
              <a:rPr lang="en-US" sz="2200" dirty="0" smtClean="0"/>
              <a:t>the </a:t>
            </a:r>
            <a:r>
              <a:rPr lang="en-US" sz="2200" dirty="0"/>
              <a:t>second an account of what I have already characterized as the </a:t>
            </a:r>
            <a:r>
              <a:rPr lang="en-US" sz="2200" dirty="0" smtClean="0"/>
              <a:t>narrative</a:t>
            </a:r>
            <a:r>
              <a:rPr lang="cs-CZ" sz="2200" dirty="0" smtClean="0"/>
              <a:t> </a:t>
            </a:r>
            <a:r>
              <a:rPr lang="en-US" sz="2200" dirty="0" smtClean="0"/>
              <a:t>order </a:t>
            </a:r>
            <a:r>
              <a:rPr lang="en-US" sz="2200" dirty="0"/>
              <a:t>of a </a:t>
            </a:r>
            <a:r>
              <a:rPr lang="en-US" sz="2200" dirty="0" err="1"/>
              <a:t>singie</a:t>
            </a:r>
            <a:r>
              <a:rPr lang="en-US" sz="2200" dirty="0"/>
              <a:t> human life and the third an account a good deal </a:t>
            </a:r>
            <a:r>
              <a:rPr lang="en-US" sz="2200" dirty="0" smtClean="0"/>
              <a:t>fuller</a:t>
            </a:r>
            <a:r>
              <a:rPr lang="cs-CZ" sz="2200" dirty="0" smtClean="0"/>
              <a:t> </a:t>
            </a:r>
            <a:r>
              <a:rPr lang="en-US" sz="2200" dirty="0" smtClean="0"/>
              <a:t>than </a:t>
            </a:r>
            <a:r>
              <a:rPr lang="en-US" sz="2200" dirty="0"/>
              <a:t>I have given up to now of what constitutes a moral tradition. </a:t>
            </a:r>
            <a:r>
              <a:rPr lang="en-US" sz="2200" dirty="0" smtClean="0"/>
              <a:t>Each</a:t>
            </a:r>
            <a:r>
              <a:rPr lang="cs-CZ" sz="2200" dirty="0" smtClean="0"/>
              <a:t> </a:t>
            </a:r>
            <a:r>
              <a:rPr lang="en-US" sz="2200" dirty="0" smtClean="0"/>
              <a:t>later </a:t>
            </a:r>
            <a:r>
              <a:rPr lang="en-US" sz="2200" dirty="0"/>
              <a:t>stage presupposes the earlier, but not </a:t>
            </a:r>
            <a:r>
              <a:rPr lang="en-US" sz="2200" i="1" dirty="0"/>
              <a:t>vice versa . </a:t>
            </a:r>
            <a:r>
              <a:rPr lang="en-US" sz="2200" dirty="0"/>
              <a:t>Each earlier stage </a:t>
            </a:r>
            <a:r>
              <a:rPr lang="en-US" sz="2200" dirty="0" smtClean="0"/>
              <a:t>is</a:t>
            </a:r>
            <a:r>
              <a:rPr lang="cs-CZ" sz="2200" dirty="0" smtClean="0"/>
              <a:t> </a:t>
            </a:r>
            <a:r>
              <a:rPr lang="en-US" sz="2200" dirty="0" smtClean="0"/>
              <a:t>both </a:t>
            </a:r>
            <a:r>
              <a:rPr lang="en-US" sz="2200" dirty="0"/>
              <a:t>modified by and reinterpreted in the light of, but also provides </a:t>
            </a:r>
            <a:r>
              <a:rPr lang="en-US" sz="2200" dirty="0" smtClean="0"/>
              <a:t>an</a:t>
            </a:r>
            <a:r>
              <a:rPr lang="cs-CZ" sz="2200" dirty="0" smtClean="0"/>
              <a:t> </a:t>
            </a:r>
            <a:r>
              <a:rPr lang="en-US" sz="2200" dirty="0" smtClean="0"/>
              <a:t>essential </a:t>
            </a:r>
            <a:r>
              <a:rPr lang="en-US" sz="2200" dirty="0"/>
              <a:t>constituent of each later stage. The progress in the </a:t>
            </a:r>
            <a:r>
              <a:rPr lang="en-US" sz="2200" dirty="0" smtClean="0"/>
              <a:t>development</a:t>
            </a:r>
            <a:r>
              <a:rPr lang="cs-CZ" sz="2200" dirty="0" smtClean="0"/>
              <a:t> </a:t>
            </a:r>
            <a:r>
              <a:rPr lang="en-US" sz="2200" dirty="0" smtClean="0"/>
              <a:t>of </a:t>
            </a:r>
            <a:r>
              <a:rPr lang="en-US" sz="2200" dirty="0"/>
              <a:t>the concept is closely related to, although it does not recapitulate in </a:t>
            </a:r>
            <a:r>
              <a:rPr lang="en-US" sz="2200" dirty="0" smtClean="0"/>
              <a:t>any</a:t>
            </a:r>
            <a:r>
              <a:rPr lang="cs-CZ" sz="2200" dirty="0" smtClean="0"/>
              <a:t> </a:t>
            </a:r>
            <a:r>
              <a:rPr lang="en-US" sz="2200" dirty="0" smtClean="0"/>
              <a:t>straightforward </a:t>
            </a:r>
            <a:r>
              <a:rPr lang="en-US" sz="2200" dirty="0"/>
              <a:t>way, the history of the tradition of which it forms </a:t>
            </a:r>
            <a:r>
              <a:rPr lang="en-US" sz="2200" dirty="0" smtClean="0"/>
              <a:t>the</a:t>
            </a:r>
            <a:r>
              <a:rPr lang="cs-CZ" sz="2200" dirty="0" smtClean="0"/>
              <a:t> </a:t>
            </a:r>
            <a:r>
              <a:rPr lang="cs-CZ" sz="2200" dirty="0" err="1" smtClean="0"/>
              <a:t>core</a:t>
            </a:r>
            <a:r>
              <a:rPr lang="cs-CZ" sz="2200" dirty="0"/>
              <a:t>. </a:t>
            </a:r>
            <a:r>
              <a:rPr lang="cs-CZ" sz="2200" dirty="0" smtClean="0"/>
              <a:t>“</a:t>
            </a:r>
            <a:endParaRPr lang="cs-CZ" sz="2200" dirty="0" smtClean="0">
              <a:effectLst/>
            </a:endParaRPr>
          </a:p>
        </p:txBody>
      </p:sp>
    </p:spTree>
    <p:extLst>
      <p:ext uri="{BB962C8B-B14F-4D97-AF65-F5344CB8AC3E}">
        <p14:creationId xmlns:p14="http://schemas.microsoft.com/office/powerpoint/2010/main" val="20395955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Rot="1" noChangeArrowheads="1"/>
          </p:cNvSpPr>
          <p:nvPr>
            <p:ph type="title"/>
          </p:nvPr>
        </p:nvSpPr>
        <p:spPr>
          <a:xfrm>
            <a:off x="35496" y="116632"/>
            <a:ext cx="9108504" cy="854546"/>
          </a:xfrm>
        </p:spPr>
        <p:txBody>
          <a:bodyPr>
            <a:normAutofit/>
          </a:bodyPr>
          <a:lstStyle/>
          <a:p>
            <a:pPr algn="ctr"/>
            <a:r>
              <a:rPr lang="cs-CZ" dirty="0" err="1" smtClean="0"/>
              <a:t>Summary</a:t>
            </a:r>
            <a:r>
              <a:rPr lang="cs-CZ" dirty="0" smtClean="0"/>
              <a:t> </a:t>
            </a:r>
            <a:r>
              <a:rPr lang="cs-CZ" dirty="0" err="1" smtClean="0"/>
              <a:t>of</a:t>
            </a:r>
            <a:r>
              <a:rPr lang="cs-CZ" dirty="0" smtClean="0"/>
              <a:t> </a:t>
            </a:r>
            <a:r>
              <a:rPr lang="cs-CZ" dirty="0" err="1" smtClean="0"/>
              <a:t>the</a:t>
            </a:r>
            <a:r>
              <a:rPr lang="cs-CZ" dirty="0" smtClean="0"/>
              <a:t> last </a:t>
            </a:r>
            <a:r>
              <a:rPr lang="cs-CZ" dirty="0" err="1" smtClean="0"/>
              <a:t>week</a:t>
            </a:r>
            <a:endParaRPr lang="en-US" dirty="0"/>
          </a:p>
        </p:txBody>
      </p:sp>
      <p:sp>
        <p:nvSpPr>
          <p:cNvPr id="169987" name="Rectangle 3"/>
          <p:cNvSpPr>
            <a:spLocks noGrp="1" noChangeArrowheads="1"/>
          </p:cNvSpPr>
          <p:nvPr>
            <p:ph type="body" idx="1"/>
          </p:nvPr>
        </p:nvSpPr>
        <p:spPr>
          <a:xfrm>
            <a:off x="467544" y="980728"/>
            <a:ext cx="8229600" cy="6912768"/>
          </a:xfrm>
        </p:spPr>
        <p:txBody>
          <a:bodyPr>
            <a:normAutofit/>
          </a:bodyPr>
          <a:lstStyle/>
          <a:p>
            <a:pPr marL="514350" lvl="0" indent="-514350">
              <a:buFont typeface="+mj-lt"/>
              <a:buAutoNum type="arabicPeriod"/>
            </a:pPr>
            <a:r>
              <a:rPr lang="cs-CZ" sz="2400" dirty="0" err="1" smtClean="0"/>
              <a:t>Legalization</a:t>
            </a:r>
            <a:r>
              <a:rPr lang="cs-CZ" sz="2400" dirty="0" smtClean="0"/>
              <a:t> </a:t>
            </a:r>
            <a:r>
              <a:rPr lang="cs-CZ" sz="2400" dirty="0" err="1" smtClean="0"/>
              <a:t>of</a:t>
            </a:r>
            <a:r>
              <a:rPr lang="cs-CZ" sz="2400" dirty="0" smtClean="0"/>
              <a:t> </a:t>
            </a:r>
            <a:r>
              <a:rPr lang="cs-CZ" sz="2400" dirty="0" err="1" smtClean="0"/>
              <a:t>drugs</a:t>
            </a:r>
            <a:r>
              <a:rPr lang="cs-CZ" sz="2400" dirty="0" smtClean="0"/>
              <a:t> </a:t>
            </a:r>
            <a:r>
              <a:rPr lang="cs-CZ" sz="2400" dirty="0" err="1" smtClean="0"/>
              <a:t>is</a:t>
            </a:r>
            <a:r>
              <a:rPr lang="cs-CZ" sz="2400" dirty="0" smtClean="0"/>
              <a:t> „</a:t>
            </a:r>
            <a:r>
              <a:rPr lang="cs-CZ" sz="2400" dirty="0" err="1" smtClean="0"/>
              <a:t>freedom</a:t>
            </a:r>
            <a:r>
              <a:rPr lang="cs-CZ" sz="2400" dirty="0" smtClean="0"/>
              <a:t> </a:t>
            </a:r>
            <a:r>
              <a:rPr lang="cs-CZ" sz="2400" dirty="0" err="1" smtClean="0"/>
              <a:t>issue</a:t>
            </a:r>
            <a:r>
              <a:rPr lang="cs-CZ" sz="2400" dirty="0" smtClean="0"/>
              <a:t>“.</a:t>
            </a:r>
          </a:p>
          <a:p>
            <a:pPr marL="514350" lvl="0" indent="-514350">
              <a:buFont typeface="+mj-lt"/>
              <a:buAutoNum type="arabicPeriod"/>
            </a:pPr>
            <a:r>
              <a:rPr lang="cs-CZ" sz="2400" dirty="0" err="1" smtClean="0"/>
              <a:t>Discussed</a:t>
            </a:r>
            <a:r>
              <a:rPr lang="cs-CZ" sz="2400" dirty="0" smtClean="0"/>
              <a:t> </a:t>
            </a:r>
            <a:r>
              <a:rPr lang="cs-CZ" sz="2400" dirty="0" err="1" smtClean="0"/>
              <a:t>liberty-limiting</a:t>
            </a:r>
            <a:r>
              <a:rPr lang="cs-CZ" sz="2400" dirty="0" smtClean="0"/>
              <a:t> </a:t>
            </a:r>
            <a:r>
              <a:rPr lang="cs-CZ" sz="2400" dirty="0" err="1" smtClean="0"/>
              <a:t>principles</a:t>
            </a:r>
            <a:r>
              <a:rPr lang="cs-CZ" sz="2400" dirty="0" smtClean="0"/>
              <a:t> are:</a:t>
            </a:r>
          </a:p>
          <a:p>
            <a:pPr marL="880110" lvl="1" indent="-514350">
              <a:buFont typeface="Wingdings" panose="05000000000000000000" pitchFamily="2" charset="2"/>
              <a:buChar char="q"/>
            </a:pPr>
            <a:r>
              <a:rPr lang="cs-CZ" sz="2200" dirty="0" err="1" smtClean="0"/>
              <a:t>Harm</a:t>
            </a:r>
            <a:r>
              <a:rPr lang="cs-CZ" sz="2200" dirty="0" smtClean="0"/>
              <a:t> </a:t>
            </a:r>
            <a:r>
              <a:rPr lang="cs-CZ" sz="2200" dirty="0" err="1" smtClean="0"/>
              <a:t>principle</a:t>
            </a:r>
            <a:endParaRPr lang="cs-CZ" sz="2200" dirty="0" smtClean="0"/>
          </a:p>
          <a:p>
            <a:pPr marL="880110" lvl="1" indent="-514350">
              <a:buFont typeface="Wingdings" panose="05000000000000000000" pitchFamily="2" charset="2"/>
              <a:buChar char="q"/>
            </a:pPr>
            <a:r>
              <a:rPr lang="cs-CZ" sz="2200" dirty="0" err="1" smtClean="0"/>
              <a:t>Principle</a:t>
            </a:r>
            <a:r>
              <a:rPr lang="cs-CZ" sz="2200" dirty="0" smtClean="0"/>
              <a:t> </a:t>
            </a:r>
            <a:r>
              <a:rPr lang="cs-CZ" sz="2200" dirty="0" err="1" smtClean="0"/>
              <a:t>of</a:t>
            </a:r>
            <a:r>
              <a:rPr lang="cs-CZ" sz="2200" dirty="0" smtClean="0"/>
              <a:t> </a:t>
            </a:r>
            <a:r>
              <a:rPr lang="cs-CZ" sz="2200" dirty="0" err="1" smtClean="0"/>
              <a:t>legal</a:t>
            </a:r>
            <a:r>
              <a:rPr lang="cs-CZ" sz="2200" dirty="0" smtClean="0"/>
              <a:t> </a:t>
            </a:r>
            <a:r>
              <a:rPr lang="cs-CZ" sz="2200" dirty="0" err="1" smtClean="0"/>
              <a:t>paternalism</a:t>
            </a:r>
            <a:endParaRPr lang="cs-CZ" sz="2200" dirty="0" smtClean="0"/>
          </a:p>
          <a:p>
            <a:pPr marL="880110" lvl="1" indent="-514350">
              <a:buFont typeface="Wingdings" panose="05000000000000000000" pitchFamily="2" charset="2"/>
              <a:buChar char="q"/>
            </a:pPr>
            <a:r>
              <a:rPr lang="cs-CZ" sz="2200" dirty="0" err="1" smtClean="0"/>
              <a:t>Principle</a:t>
            </a:r>
            <a:r>
              <a:rPr lang="cs-CZ" sz="2200" dirty="0" smtClean="0"/>
              <a:t> </a:t>
            </a:r>
            <a:r>
              <a:rPr lang="cs-CZ" sz="2200" dirty="0" err="1" smtClean="0"/>
              <a:t>of</a:t>
            </a:r>
            <a:r>
              <a:rPr lang="cs-CZ" sz="2200" dirty="0" smtClean="0"/>
              <a:t> </a:t>
            </a:r>
            <a:r>
              <a:rPr lang="cs-CZ" sz="2200" dirty="0" err="1" smtClean="0"/>
              <a:t>legal</a:t>
            </a:r>
            <a:r>
              <a:rPr lang="cs-CZ" sz="2200" dirty="0" smtClean="0"/>
              <a:t> </a:t>
            </a:r>
            <a:r>
              <a:rPr lang="cs-CZ" sz="2200" dirty="0" err="1" smtClean="0"/>
              <a:t>moralism</a:t>
            </a:r>
            <a:endParaRPr lang="cs-CZ" sz="2200" dirty="0" smtClean="0"/>
          </a:p>
          <a:p>
            <a:pPr marL="880110" lvl="1" indent="-514350">
              <a:buFont typeface="Wingdings" panose="05000000000000000000" pitchFamily="2" charset="2"/>
              <a:buChar char="q"/>
            </a:pPr>
            <a:r>
              <a:rPr lang="cs-CZ" sz="2200" dirty="0" err="1" smtClean="0"/>
              <a:t>Offence</a:t>
            </a:r>
            <a:r>
              <a:rPr lang="cs-CZ" sz="2200" dirty="0" smtClean="0"/>
              <a:t> </a:t>
            </a:r>
            <a:r>
              <a:rPr lang="cs-CZ" sz="2200" dirty="0" err="1" smtClean="0"/>
              <a:t>principle</a:t>
            </a:r>
            <a:endParaRPr lang="cs-CZ" sz="2200" dirty="0" smtClean="0"/>
          </a:p>
          <a:p>
            <a:pPr marL="514350" indent="-514350">
              <a:buFont typeface="+mj-lt"/>
              <a:buAutoNum type="arabicPeriod"/>
            </a:pPr>
            <a:r>
              <a:rPr lang="cs-CZ" dirty="0" err="1" smtClean="0"/>
              <a:t>The</a:t>
            </a:r>
            <a:r>
              <a:rPr lang="cs-CZ" dirty="0" smtClean="0"/>
              <a:t> least </a:t>
            </a:r>
            <a:r>
              <a:rPr lang="cs-CZ" dirty="0" err="1" smtClean="0"/>
              <a:t>opposition</a:t>
            </a:r>
            <a:r>
              <a:rPr lang="cs-CZ" dirty="0" smtClean="0"/>
              <a:t> </a:t>
            </a:r>
            <a:r>
              <a:rPr lang="cs-CZ" dirty="0" err="1" smtClean="0"/>
              <a:t>is</a:t>
            </a:r>
            <a:r>
              <a:rPr lang="cs-CZ" dirty="0" smtClean="0"/>
              <a:t> </a:t>
            </a:r>
            <a:r>
              <a:rPr lang="cs-CZ" dirty="0" err="1" smtClean="0"/>
              <a:t>towards</a:t>
            </a:r>
            <a:r>
              <a:rPr lang="cs-CZ" dirty="0" smtClean="0"/>
              <a:t> </a:t>
            </a:r>
            <a:r>
              <a:rPr lang="cs-CZ" dirty="0" err="1" smtClean="0"/>
              <a:t>the</a:t>
            </a:r>
            <a:r>
              <a:rPr lang="cs-CZ" dirty="0" smtClean="0"/>
              <a:t> </a:t>
            </a:r>
            <a:r>
              <a:rPr lang="cs-CZ" dirty="0" err="1" smtClean="0"/>
              <a:t>harm</a:t>
            </a:r>
            <a:r>
              <a:rPr lang="cs-CZ" dirty="0" smtClean="0"/>
              <a:t> </a:t>
            </a:r>
            <a:r>
              <a:rPr lang="cs-CZ" dirty="0" err="1" smtClean="0"/>
              <a:t>principle</a:t>
            </a:r>
            <a:r>
              <a:rPr lang="cs-CZ" dirty="0" smtClean="0"/>
              <a:t>.</a:t>
            </a:r>
          </a:p>
          <a:p>
            <a:pPr marL="514350" indent="-514350">
              <a:buFont typeface="+mj-lt"/>
              <a:buAutoNum type="arabicPeriod"/>
            </a:pPr>
            <a:r>
              <a:rPr lang="cs-CZ" dirty="0" err="1" smtClean="0"/>
              <a:t>Argumentation</a:t>
            </a:r>
            <a:r>
              <a:rPr lang="cs-CZ" dirty="0" smtClean="0"/>
              <a:t> </a:t>
            </a:r>
            <a:r>
              <a:rPr lang="cs-CZ" dirty="0" err="1" smtClean="0"/>
              <a:t>for</a:t>
            </a:r>
            <a:r>
              <a:rPr lang="cs-CZ" dirty="0" smtClean="0"/>
              <a:t> </a:t>
            </a:r>
            <a:r>
              <a:rPr lang="cs-CZ" dirty="0" err="1" smtClean="0"/>
              <a:t>permissible</a:t>
            </a:r>
            <a:r>
              <a:rPr lang="cs-CZ" dirty="0" smtClean="0"/>
              <a:t> </a:t>
            </a:r>
            <a:r>
              <a:rPr lang="cs-CZ" dirty="0" err="1" smtClean="0"/>
              <a:t>paternalism</a:t>
            </a:r>
            <a:r>
              <a:rPr lang="cs-CZ" dirty="0" smtClean="0"/>
              <a:t> </a:t>
            </a:r>
          </a:p>
          <a:p>
            <a:pPr marL="1325880" lvl="2" indent="-685800">
              <a:buClr>
                <a:srgbClr val="0F6FC6"/>
              </a:buClr>
              <a:buFont typeface="Wingdings" panose="05000000000000000000" pitchFamily="2" charset="2"/>
              <a:buChar char="q"/>
            </a:pPr>
            <a:r>
              <a:rPr lang="cs-CZ" sz="2300" dirty="0" err="1" smtClean="0">
                <a:solidFill>
                  <a:prstClr val="white"/>
                </a:solidFill>
              </a:rPr>
              <a:t>Maybe</a:t>
            </a:r>
            <a:r>
              <a:rPr lang="cs-CZ" sz="2300" dirty="0" smtClean="0">
                <a:solidFill>
                  <a:prstClr val="white"/>
                </a:solidFill>
              </a:rPr>
              <a:t> </a:t>
            </a:r>
            <a:r>
              <a:rPr lang="cs-CZ" sz="2300" dirty="0" err="1">
                <a:solidFill>
                  <a:prstClr val="white"/>
                </a:solidFill>
              </a:rPr>
              <a:t>if</a:t>
            </a:r>
            <a:r>
              <a:rPr lang="cs-CZ" sz="2300" dirty="0">
                <a:solidFill>
                  <a:prstClr val="white"/>
                </a:solidFill>
              </a:rPr>
              <a:t> </a:t>
            </a:r>
            <a:r>
              <a:rPr lang="cs-CZ" sz="2300" dirty="0" err="1">
                <a:solidFill>
                  <a:prstClr val="white"/>
                </a:solidFill>
              </a:rPr>
              <a:t>an</a:t>
            </a:r>
            <a:r>
              <a:rPr lang="cs-CZ" sz="2300" dirty="0">
                <a:solidFill>
                  <a:prstClr val="white"/>
                </a:solidFill>
              </a:rPr>
              <a:t> </a:t>
            </a:r>
            <a:r>
              <a:rPr lang="cs-CZ" sz="2300" dirty="0" err="1">
                <a:solidFill>
                  <a:prstClr val="white"/>
                </a:solidFill>
              </a:rPr>
              <a:t>individual</a:t>
            </a:r>
            <a:r>
              <a:rPr lang="cs-CZ" sz="2300" dirty="0">
                <a:solidFill>
                  <a:prstClr val="white"/>
                </a:solidFill>
              </a:rPr>
              <a:t> </a:t>
            </a:r>
            <a:r>
              <a:rPr lang="cs-CZ" sz="2300" dirty="0" err="1">
                <a:solidFill>
                  <a:prstClr val="white"/>
                </a:solidFill>
              </a:rPr>
              <a:t>cannot</a:t>
            </a:r>
            <a:r>
              <a:rPr lang="cs-CZ" sz="2300" dirty="0">
                <a:solidFill>
                  <a:prstClr val="white"/>
                </a:solidFill>
              </a:rPr>
              <a:t> </a:t>
            </a:r>
            <a:r>
              <a:rPr lang="cs-CZ" sz="2300" dirty="0" err="1">
                <a:solidFill>
                  <a:prstClr val="white"/>
                </a:solidFill>
              </a:rPr>
              <a:t>manage</a:t>
            </a:r>
            <a:r>
              <a:rPr lang="cs-CZ" sz="2300" dirty="0">
                <a:solidFill>
                  <a:prstClr val="white"/>
                </a:solidFill>
              </a:rPr>
              <a:t> </a:t>
            </a:r>
            <a:r>
              <a:rPr lang="cs-CZ" sz="2300" dirty="0" err="1">
                <a:solidFill>
                  <a:prstClr val="white"/>
                </a:solidFill>
              </a:rPr>
              <a:t>their</a:t>
            </a:r>
            <a:r>
              <a:rPr lang="cs-CZ" sz="2300" dirty="0">
                <a:solidFill>
                  <a:prstClr val="white"/>
                </a:solidFill>
              </a:rPr>
              <a:t> </a:t>
            </a:r>
            <a:r>
              <a:rPr lang="cs-CZ" sz="2300" dirty="0" err="1">
                <a:solidFill>
                  <a:prstClr val="white"/>
                </a:solidFill>
              </a:rPr>
              <a:t>conflicting</a:t>
            </a:r>
            <a:r>
              <a:rPr lang="cs-CZ" sz="2300" dirty="0">
                <a:solidFill>
                  <a:prstClr val="white"/>
                </a:solidFill>
              </a:rPr>
              <a:t> </a:t>
            </a:r>
            <a:r>
              <a:rPr lang="cs-CZ" sz="2300" dirty="0" err="1">
                <a:solidFill>
                  <a:prstClr val="white"/>
                </a:solidFill>
              </a:rPr>
              <a:t>preferences</a:t>
            </a:r>
            <a:endParaRPr lang="cs-CZ" sz="2300" dirty="0">
              <a:solidFill>
                <a:prstClr val="white"/>
              </a:solidFill>
            </a:endParaRPr>
          </a:p>
          <a:p>
            <a:pPr marL="1154430" lvl="2" indent="-514350">
              <a:buClr>
                <a:srgbClr val="0F6FC6"/>
              </a:buClr>
              <a:buFont typeface="Wingdings" panose="05000000000000000000" pitchFamily="2" charset="2"/>
              <a:buChar char="q"/>
            </a:pPr>
            <a:r>
              <a:rPr lang="cs-CZ" sz="2300" dirty="0">
                <a:solidFill>
                  <a:prstClr val="white"/>
                </a:solidFill>
              </a:rPr>
              <a:t> </a:t>
            </a:r>
            <a:r>
              <a:rPr lang="cs-CZ" sz="2300" dirty="0" err="1">
                <a:solidFill>
                  <a:prstClr val="white"/>
                </a:solidFill>
              </a:rPr>
              <a:t>Maybe</a:t>
            </a:r>
            <a:r>
              <a:rPr lang="cs-CZ" sz="2300" dirty="0">
                <a:solidFill>
                  <a:prstClr val="white"/>
                </a:solidFill>
              </a:rPr>
              <a:t> </a:t>
            </a:r>
            <a:r>
              <a:rPr lang="cs-CZ" sz="2300" dirty="0" err="1">
                <a:solidFill>
                  <a:prstClr val="white"/>
                </a:solidFill>
              </a:rPr>
              <a:t>if</a:t>
            </a:r>
            <a:r>
              <a:rPr lang="cs-CZ" sz="2300" dirty="0">
                <a:solidFill>
                  <a:prstClr val="white"/>
                </a:solidFill>
              </a:rPr>
              <a:t> </a:t>
            </a:r>
            <a:r>
              <a:rPr lang="cs-CZ" sz="2300" dirty="0" err="1">
                <a:solidFill>
                  <a:prstClr val="white"/>
                </a:solidFill>
              </a:rPr>
              <a:t>an</a:t>
            </a:r>
            <a:r>
              <a:rPr lang="cs-CZ" sz="2300" dirty="0">
                <a:solidFill>
                  <a:prstClr val="white"/>
                </a:solidFill>
              </a:rPr>
              <a:t> </a:t>
            </a:r>
            <a:r>
              <a:rPr lang="cs-CZ" sz="2300" dirty="0" err="1">
                <a:solidFill>
                  <a:prstClr val="white"/>
                </a:solidFill>
              </a:rPr>
              <a:t>individual</a:t>
            </a:r>
            <a:r>
              <a:rPr lang="cs-CZ" sz="2300" dirty="0">
                <a:solidFill>
                  <a:prstClr val="white"/>
                </a:solidFill>
              </a:rPr>
              <a:t> </a:t>
            </a:r>
            <a:r>
              <a:rPr lang="cs-CZ" sz="2300" dirty="0" err="1">
                <a:solidFill>
                  <a:prstClr val="white"/>
                </a:solidFill>
              </a:rPr>
              <a:t>does</a:t>
            </a:r>
            <a:r>
              <a:rPr lang="cs-CZ" sz="2300" dirty="0">
                <a:solidFill>
                  <a:prstClr val="white"/>
                </a:solidFill>
              </a:rPr>
              <a:t> not </a:t>
            </a:r>
            <a:r>
              <a:rPr lang="cs-CZ" sz="2300" dirty="0" err="1">
                <a:solidFill>
                  <a:prstClr val="white"/>
                </a:solidFill>
              </a:rPr>
              <a:t>have</a:t>
            </a:r>
            <a:r>
              <a:rPr lang="cs-CZ" sz="2300" dirty="0">
                <a:solidFill>
                  <a:prstClr val="white"/>
                </a:solidFill>
              </a:rPr>
              <a:t> </a:t>
            </a:r>
            <a:r>
              <a:rPr lang="cs-CZ" sz="2300" dirty="0" err="1">
                <a:solidFill>
                  <a:prstClr val="white"/>
                </a:solidFill>
              </a:rPr>
              <a:t>their</a:t>
            </a:r>
            <a:r>
              <a:rPr lang="cs-CZ" sz="2300" dirty="0">
                <a:solidFill>
                  <a:prstClr val="white"/>
                </a:solidFill>
              </a:rPr>
              <a:t> </a:t>
            </a:r>
            <a:r>
              <a:rPr lang="cs-CZ" sz="2300" dirty="0" err="1">
                <a:solidFill>
                  <a:prstClr val="white"/>
                </a:solidFill>
              </a:rPr>
              <a:t>own</a:t>
            </a:r>
            <a:r>
              <a:rPr lang="cs-CZ" sz="2300" dirty="0">
                <a:solidFill>
                  <a:prstClr val="white"/>
                </a:solidFill>
              </a:rPr>
              <a:t> </a:t>
            </a:r>
            <a:r>
              <a:rPr lang="cs-CZ" sz="2300" dirty="0" err="1">
                <a:solidFill>
                  <a:prstClr val="white"/>
                </a:solidFill>
              </a:rPr>
              <a:t>preferences</a:t>
            </a:r>
            <a:endParaRPr lang="cs-CZ" sz="2300" dirty="0">
              <a:solidFill>
                <a:prstClr val="white"/>
              </a:solidFill>
            </a:endParaRPr>
          </a:p>
          <a:p>
            <a:pPr marL="1154430" lvl="2" indent="-514350">
              <a:buClr>
                <a:srgbClr val="0F6FC6"/>
              </a:buClr>
              <a:buFont typeface="Wingdings" panose="05000000000000000000" pitchFamily="2" charset="2"/>
              <a:buChar char="q"/>
            </a:pPr>
            <a:r>
              <a:rPr lang="cs-CZ" sz="2300" dirty="0">
                <a:solidFill>
                  <a:prstClr val="white"/>
                </a:solidFill>
              </a:rPr>
              <a:t> </a:t>
            </a:r>
            <a:r>
              <a:rPr lang="cs-CZ" sz="2300" dirty="0" err="1">
                <a:solidFill>
                  <a:prstClr val="white"/>
                </a:solidFill>
              </a:rPr>
              <a:t>Maybe</a:t>
            </a:r>
            <a:r>
              <a:rPr lang="cs-CZ" sz="2300" dirty="0">
                <a:solidFill>
                  <a:prstClr val="white"/>
                </a:solidFill>
              </a:rPr>
              <a:t> </a:t>
            </a:r>
            <a:r>
              <a:rPr lang="cs-CZ" sz="2300" dirty="0" err="1">
                <a:solidFill>
                  <a:prstClr val="white"/>
                </a:solidFill>
              </a:rPr>
              <a:t>if</a:t>
            </a:r>
            <a:r>
              <a:rPr lang="cs-CZ" sz="2300" dirty="0">
                <a:solidFill>
                  <a:prstClr val="white"/>
                </a:solidFill>
              </a:rPr>
              <a:t> </a:t>
            </a:r>
            <a:r>
              <a:rPr lang="cs-CZ" sz="2300" dirty="0" err="1">
                <a:solidFill>
                  <a:prstClr val="white"/>
                </a:solidFill>
              </a:rPr>
              <a:t>an</a:t>
            </a:r>
            <a:r>
              <a:rPr lang="cs-CZ" sz="2300" dirty="0">
                <a:solidFill>
                  <a:prstClr val="white"/>
                </a:solidFill>
              </a:rPr>
              <a:t> </a:t>
            </a:r>
            <a:r>
              <a:rPr lang="cs-CZ" sz="2300" dirty="0" err="1">
                <a:solidFill>
                  <a:prstClr val="white"/>
                </a:solidFill>
              </a:rPr>
              <a:t>individual</a:t>
            </a:r>
            <a:r>
              <a:rPr lang="cs-CZ" sz="2300" dirty="0">
                <a:solidFill>
                  <a:prstClr val="white"/>
                </a:solidFill>
              </a:rPr>
              <a:t> </a:t>
            </a:r>
            <a:r>
              <a:rPr lang="cs-CZ" sz="2300" dirty="0" err="1">
                <a:solidFill>
                  <a:prstClr val="white"/>
                </a:solidFill>
              </a:rPr>
              <a:t>does</a:t>
            </a:r>
            <a:r>
              <a:rPr lang="cs-CZ" sz="2300" dirty="0">
                <a:solidFill>
                  <a:prstClr val="white"/>
                </a:solidFill>
              </a:rPr>
              <a:t> not </a:t>
            </a:r>
            <a:r>
              <a:rPr lang="cs-CZ" sz="2300" dirty="0" err="1">
                <a:solidFill>
                  <a:prstClr val="white"/>
                </a:solidFill>
              </a:rPr>
              <a:t>have</a:t>
            </a:r>
            <a:r>
              <a:rPr lang="cs-CZ" sz="2300" dirty="0">
                <a:solidFill>
                  <a:prstClr val="white"/>
                </a:solidFill>
              </a:rPr>
              <a:t> </a:t>
            </a:r>
            <a:r>
              <a:rPr lang="cs-CZ" sz="2300" dirty="0" err="1">
                <a:solidFill>
                  <a:prstClr val="white"/>
                </a:solidFill>
              </a:rPr>
              <a:t>settled</a:t>
            </a:r>
            <a:r>
              <a:rPr lang="cs-CZ" sz="2300" dirty="0">
                <a:solidFill>
                  <a:prstClr val="white"/>
                </a:solidFill>
              </a:rPr>
              <a:t> </a:t>
            </a:r>
            <a:r>
              <a:rPr lang="cs-CZ" sz="2300" dirty="0" err="1">
                <a:solidFill>
                  <a:prstClr val="white"/>
                </a:solidFill>
              </a:rPr>
              <a:t>preferences</a:t>
            </a:r>
            <a:endParaRPr lang="cs-CZ" sz="2300" dirty="0"/>
          </a:p>
        </p:txBody>
      </p:sp>
    </p:spTree>
    <p:extLst>
      <p:ext uri="{BB962C8B-B14F-4D97-AF65-F5344CB8AC3E}">
        <p14:creationId xmlns:p14="http://schemas.microsoft.com/office/powerpoint/2010/main" val="26715452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Rot="1" noChangeArrowheads="1"/>
          </p:cNvSpPr>
          <p:nvPr>
            <p:ph type="title"/>
          </p:nvPr>
        </p:nvSpPr>
        <p:spPr>
          <a:xfrm>
            <a:off x="35496" y="116632"/>
            <a:ext cx="9108504" cy="504056"/>
          </a:xfrm>
        </p:spPr>
        <p:txBody>
          <a:bodyPr>
            <a:normAutofit fontScale="90000"/>
          </a:bodyPr>
          <a:lstStyle/>
          <a:p>
            <a:pPr algn="ctr"/>
            <a:r>
              <a:rPr lang="cs-CZ" dirty="0" err="1" smtClean="0"/>
              <a:t>Outline</a:t>
            </a:r>
            <a:endParaRPr lang="en-US" dirty="0"/>
          </a:p>
        </p:txBody>
      </p:sp>
      <p:sp>
        <p:nvSpPr>
          <p:cNvPr id="169987" name="Rectangle 3"/>
          <p:cNvSpPr>
            <a:spLocks noGrp="1" noChangeArrowheads="1"/>
          </p:cNvSpPr>
          <p:nvPr>
            <p:ph type="body" idx="1"/>
          </p:nvPr>
        </p:nvSpPr>
        <p:spPr>
          <a:xfrm>
            <a:off x="107504" y="692696"/>
            <a:ext cx="9001000" cy="6840760"/>
          </a:xfrm>
        </p:spPr>
        <p:txBody>
          <a:bodyPr>
            <a:normAutofit/>
          </a:bodyPr>
          <a:lstStyle/>
          <a:p>
            <a:pPr marL="0" lvl="0" indent="0">
              <a:buNone/>
            </a:pPr>
            <a:r>
              <a:rPr lang="cs-CZ" sz="3200" dirty="0" err="1" smtClean="0"/>
              <a:t>Abortion</a:t>
            </a:r>
            <a:r>
              <a:rPr lang="cs-CZ" sz="3200" dirty="0" smtClean="0"/>
              <a:t> </a:t>
            </a:r>
            <a:r>
              <a:rPr lang="cs-CZ" sz="3200" dirty="0" err="1" smtClean="0"/>
              <a:t>is</a:t>
            </a:r>
            <a:r>
              <a:rPr lang="cs-CZ" sz="3200" dirty="0" smtClean="0"/>
              <a:t> </a:t>
            </a:r>
            <a:r>
              <a:rPr lang="cs-CZ" sz="3200" dirty="0" err="1" smtClean="0"/>
              <a:t>both</a:t>
            </a:r>
            <a:r>
              <a:rPr lang="cs-CZ" sz="3200" dirty="0" smtClean="0"/>
              <a:t> „</a:t>
            </a:r>
            <a:r>
              <a:rPr lang="cs-CZ" sz="3200" dirty="0" err="1" smtClean="0"/>
              <a:t>life</a:t>
            </a:r>
            <a:r>
              <a:rPr lang="cs-CZ" sz="3200" dirty="0" smtClean="0"/>
              <a:t> </a:t>
            </a:r>
            <a:r>
              <a:rPr lang="cs-CZ" sz="3200" dirty="0" err="1" smtClean="0"/>
              <a:t>issue</a:t>
            </a:r>
            <a:r>
              <a:rPr lang="cs-CZ" sz="3200" dirty="0" smtClean="0"/>
              <a:t>“ and „</a:t>
            </a:r>
            <a:r>
              <a:rPr lang="cs-CZ" sz="3200" dirty="0" err="1" smtClean="0"/>
              <a:t>freedom</a:t>
            </a:r>
            <a:r>
              <a:rPr lang="cs-CZ" sz="3200" dirty="0" smtClean="0"/>
              <a:t> </a:t>
            </a:r>
            <a:r>
              <a:rPr lang="cs-CZ" sz="3200" dirty="0" err="1" smtClean="0"/>
              <a:t>issue</a:t>
            </a:r>
            <a:r>
              <a:rPr lang="cs-CZ" sz="3200" dirty="0" smtClean="0"/>
              <a:t>“.</a:t>
            </a:r>
          </a:p>
          <a:p>
            <a:pPr marL="514350" lvl="0" indent="-514350">
              <a:buFont typeface="+mj-lt"/>
              <a:buAutoNum type="arabicPeriod"/>
            </a:pPr>
            <a:r>
              <a:rPr lang="cs-CZ" sz="3200" dirty="0" err="1" smtClean="0"/>
              <a:t>Social</a:t>
            </a:r>
            <a:r>
              <a:rPr lang="cs-CZ" sz="3200" dirty="0" smtClean="0"/>
              <a:t> </a:t>
            </a:r>
            <a:r>
              <a:rPr lang="cs-CZ" sz="3200" dirty="0" err="1" smtClean="0"/>
              <a:t>facts</a:t>
            </a:r>
            <a:r>
              <a:rPr lang="cs-CZ" sz="3200" dirty="0" smtClean="0"/>
              <a:t>: </a:t>
            </a:r>
            <a:r>
              <a:rPr lang="cs-CZ" sz="3200" dirty="0" err="1" smtClean="0"/>
              <a:t>What</a:t>
            </a:r>
            <a:r>
              <a:rPr lang="cs-CZ" sz="3200" dirty="0" smtClean="0"/>
              <a:t> </a:t>
            </a:r>
            <a:r>
              <a:rPr lang="cs-CZ" sz="3200" dirty="0" err="1" smtClean="0"/>
              <a:t>reasons</a:t>
            </a:r>
            <a:r>
              <a:rPr lang="cs-CZ" sz="3200" dirty="0" smtClean="0"/>
              <a:t> </a:t>
            </a:r>
            <a:r>
              <a:rPr lang="cs-CZ" sz="3200" dirty="0" err="1" smtClean="0"/>
              <a:t>have</a:t>
            </a:r>
            <a:r>
              <a:rPr lang="cs-CZ" sz="3200" dirty="0" smtClean="0"/>
              <a:t> </a:t>
            </a:r>
            <a:r>
              <a:rPr lang="cs-CZ" sz="3200" dirty="0" err="1" smtClean="0"/>
              <a:t>social</a:t>
            </a:r>
            <a:r>
              <a:rPr lang="cs-CZ" sz="3200" dirty="0" smtClean="0"/>
              <a:t> </a:t>
            </a:r>
            <a:r>
              <a:rPr lang="cs-CZ" sz="3200" dirty="0" err="1" smtClean="0"/>
              <a:t>agents</a:t>
            </a:r>
            <a:r>
              <a:rPr lang="cs-CZ" sz="3200" dirty="0" smtClean="0"/>
              <a:t> </a:t>
            </a:r>
            <a:r>
              <a:rPr lang="cs-CZ" sz="3200" dirty="0" err="1" smtClean="0"/>
              <a:t>for</a:t>
            </a:r>
            <a:r>
              <a:rPr lang="cs-CZ" sz="3200" dirty="0" smtClean="0"/>
              <a:t> </a:t>
            </a:r>
            <a:r>
              <a:rPr lang="cs-CZ" sz="3200" dirty="0" err="1" smtClean="0"/>
              <a:t>abortion</a:t>
            </a:r>
            <a:r>
              <a:rPr lang="cs-CZ" sz="3200" dirty="0" smtClean="0"/>
              <a:t>? </a:t>
            </a:r>
          </a:p>
          <a:p>
            <a:pPr marL="514350" lvl="0" indent="-514350">
              <a:buFont typeface="+mj-lt"/>
              <a:buAutoNum type="arabicPeriod"/>
            </a:pPr>
            <a:r>
              <a:rPr lang="cs-CZ" sz="3200" dirty="0" err="1" smtClean="0"/>
              <a:t>Biological</a:t>
            </a:r>
            <a:r>
              <a:rPr lang="cs-CZ" sz="3200" dirty="0" smtClean="0"/>
              <a:t> </a:t>
            </a:r>
            <a:r>
              <a:rPr lang="cs-CZ" sz="3200" dirty="0" err="1" smtClean="0"/>
              <a:t>facts</a:t>
            </a:r>
            <a:r>
              <a:rPr lang="cs-CZ" sz="3200" dirty="0" smtClean="0"/>
              <a:t>: </a:t>
            </a:r>
            <a:r>
              <a:rPr lang="cs-CZ" sz="3200" dirty="0" err="1" smtClean="0"/>
              <a:t>development</a:t>
            </a:r>
            <a:r>
              <a:rPr lang="cs-CZ" sz="3200" dirty="0" smtClean="0"/>
              <a:t> </a:t>
            </a:r>
            <a:r>
              <a:rPr lang="cs-CZ" sz="3200" dirty="0" err="1" smtClean="0"/>
              <a:t>of</a:t>
            </a:r>
            <a:r>
              <a:rPr lang="cs-CZ" sz="3200" dirty="0" smtClean="0"/>
              <a:t> </a:t>
            </a:r>
            <a:r>
              <a:rPr lang="cs-CZ" sz="3200" dirty="0" err="1" smtClean="0"/>
              <a:t>human</a:t>
            </a:r>
            <a:r>
              <a:rPr lang="cs-CZ" sz="3200" dirty="0" smtClean="0"/>
              <a:t> fetus</a:t>
            </a:r>
          </a:p>
          <a:p>
            <a:pPr marL="514350" lvl="0" indent="-514350">
              <a:buFont typeface="+mj-lt"/>
              <a:buAutoNum type="arabicPeriod"/>
            </a:pPr>
            <a:r>
              <a:rPr lang="cs-CZ" sz="3200" dirty="0" err="1"/>
              <a:t>E</a:t>
            </a:r>
            <a:r>
              <a:rPr lang="cs-CZ" sz="3200" dirty="0" err="1" smtClean="0"/>
              <a:t>thical</a:t>
            </a:r>
            <a:r>
              <a:rPr lang="cs-CZ" sz="3200" dirty="0" smtClean="0"/>
              <a:t> </a:t>
            </a:r>
            <a:r>
              <a:rPr lang="cs-CZ" sz="3200" dirty="0" err="1" smtClean="0"/>
              <a:t>questions</a:t>
            </a:r>
            <a:r>
              <a:rPr lang="cs-CZ" sz="3200" dirty="0" smtClean="0"/>
              <a:t>: Up to </a:t>
            </a:r>
            <a:r>
              <a:rPr lang="cs-CZ" sz="3200" dirty="0" err="1" smtClean="0"/>
              <a:t>what</a:t>
            </a:r>
            <a:r>
              <a:rPr lang="cs-CZ" sz="3200" dirty="0" smtClean="0"/>
              <a:t> point </a:t>
            </a:r>
            <a:r>
              <a:rPr lang="cs-CZ" sz="3200" dirty="0" err="1" smtClean="0"/>
              <a:t>of</a:t>
            </a:r>
            <a:r>
              <a:rPr lang="cs-CZ" sz="3200" dirty="0" smtClean="0"/>
              <a:t> </a:t>
            </a:r>
            <a:r>
              <a:rPr lang="cs-CZ" sz="3200" dirty="0" err="1" smtClean="0"/>
              <a:t>fetal</a:t>
            </a:r>
            <a:r>
              <a:rPr lang="cs-CZ" sz="3200" dirty="0" smtClean="0"/>
              <a:t> </a:t>
            </a:r>
            <a:r>
              <a:rPr lang="cs-CZ" sz="3200" dirty="0" err="1" smtClean="0"/>
              <a:t>development</a:t>
            </a:r>
            <a:r>
              <a:rPr lang="cs-CZ" sz="3200" dirty="0" smtClean="0"/>
              <a:t>, </a:t>
            </a:r>
            <a:r>
              <a:rPr lang="cs-CZ" sz="3200" dirty="0" err="1" smtClean="0"/>
              <a:t>if</a:t>
            </a:r>
            <a:r>
              <a:rPr lang="cs-CZ" sz="3200" dirty="0" smtClean="0"/>
              <a:t> </a:t>
            </a:r>
            <a:r>
              <a:rPr lang="cs-CZ" sz="3200" dirty="0" err="1" smtClean="0"/>
              <a:t>any</a:t>
            </a:r>
            <a:r>
              <a:rPr lang="cs-CZ" sz="3200" dirty="0" smtClean="0"/>
              <a:t>, and </a:t>
            </a:r>
            <a:r>
              <a:rPr lang="cs-CZ" sz="3200" dirty="0" err="1" smtClean="0"/>
              <a:t>for</a:t>
            </a:r>
            <a:r>
              <a:rPr lang="cs-CZ" sz="3200" dirty="0" smtClean="0"/>
              <a:t> </a:t>
            </a:r>
            <a:r>
              <a:rPr lang="cs-CZ" sz="3200" dirty="0" err="1" smtClean="0"/>
              <a:t>what</a:t>
            </a:r>
            <a:r>
              <a:rPr lang="cs-CZ" sz="3200" dirty="0" smtClean="0"/>
              <a:t> </a:t>
            </a:r>
            <a:r>
              <a:rPr lang="cs-CZ" sz="3200" dirty="0" err="1" smtClean="0"/>
              <a:t>reason</a:t>
            </a:r>
            <a:r>
              <a:rPr lang="cs-CZ" sz="3200" dirty="0" smtClean="0"/>
              <a:t>, </a:t>
            </a:r>
            <a:r>
              <a:rPr lang="cs-CZ" sz="3200" dirty="0" err="1" smtClean="0"/>
              <a:t>if</a:t>
            </a:r>
            <a:r>
              <a:rPr lang="cs-CZ" sz="3200" dirty="0" smtClean="0"/>
              <a:t> </a:t>
            </a:r>
            <a:r>
              <a:rPr lang="cs-CZ" sz="3200" dirty="0" err="1" smtClean="0"/>
              <a:t>any</a:t>
            </a:r>
            <a:r>
              <a:rPr lang="cs-CZ" sz="3200" dirty="0" smtClean="0"/>
              <a:t>, </a:t>
            </a:r>
            <a:r>
              <a:rPr lang="cs-CZ" sz="3200" dirty="0" err="1" smtClean="0"/>
              <a:t>is</a:t>
            </a:r>
            <a:r>
              <a:rPr lang="cs-CZ" sz="3200" dirty="0" smtClean="0"/>
              <a:t> </a:t>
            </a:r>
            <a:r>
              <a:rPr lang="cs-CZ" sz="3200" dirty="0" err="1" smtClean="0"/>
              <a:t>abortion</a:t>
            </a:r>
            <a:r>
              <a:rPr lang="cs-CZ" sz="3200" dirty="0" smtClean="0"/>
              <a:t> </a:t>
            </a:r>
            <a:r>
              <a:rPr lang="cs-CZ" sz="3200" dirty="0" err="1" smtClean="0"/>
              <a:t>ethically</a:t>
            </a:r>
            <a:r>
              <a:rPr lang="cs-CZ" sz="3200" dirty="0" smtClean="0"/>
              <a:t> </a:t>
            </a:r>
            <a:r>
              <a:rPr lang="cs-CZ" sz="3200" dirty="0" err="1" smtClean="0"/>
              <a:t>acceptable</a:t>
            </a:r>
            <a:r>
              <a:rPr lang="cs-CZ" sz="3200" dirty="0" smtClean="0"/>
              <a:t>?</a:t>
            </a:r>
          </a:p>
          <a:p>
            <a:pPr marL="514350" lvl="0" indent="-514350">
              <a:buFont typeface="+mj-lt"/>
              <a:buAutoNum type="arabicPeriod"/>
            </a:pPr>
            <a:r>
              <a:rPr lang="cs-CZ" sz="3200" dirty="0" err="1" smtClean="0"/>
              <a:t>Political</a:t>
            </a:r>
            <a:r>
              <a:rPr lang="cs-CZ" sz="3200" dirty="0" smtClean="0"/>
              <a:t> </a:t>
            </a:r>
            <a:r>
              <a:rPr lang="cs-CZ" sz="3200" dirty="0" err="1" smtClean="0"/>
              <a:t>questions</a:t>
            </a:r>
            <a:r>
              <a:rPr lang="cs-CZ" sz="3200" dirty="0" smtClean="0"/>
              <a:t>: </a:t>
            </a:r>
          </a:p>
          <a:p>
            <a:pPr marL="880110" lvl="1" indent="-514350">
              <a:buFont typeface="+mj-lt"/>
              <a:buAutoNum type="arabicPeriod"/>
            </a:pPr>
            <a:r>
              <a:rPr lang="cs-CZ" sz="3000" dirty="0" err="1" smtClean="0"/>
              <a:t>Is</a:t>
            </a:r>
            <a:r>
              <a:rPr lang="cs-CZ" sz="3000" dirty="0" smtClean="0"/>
              <a:t> a </a:t>
            </a:r>
            <a:r>
              <a:rPr lang="cs-CZ" sz="3000" dirty="0" err="1" smtClean="0"/>
              <a:t>country´s</a:t>
            </a:r>
            <a:r>
              <a:rPr lang="cs-CZ" sz="3000" dirty="0" smtClean="0"/>
              <a:t> „</a:t>
            </a:r>
            <a:r>
              <a:rPr lang="cs-CZ" sz="3000" dirty="0" err="1" smtClean="0"/>
              <a:t>abortion</a:t>
            </a:r>
            <a:r>
              <a:rPr lang="cs-CZ" sz="3000" dirty="0" smtClean="0"/>
              <a:t> </a:t>
            </a:r>
            <a:r>
              <a:rPr lang="cs-CZ" sz="3000" dirty="0" err="1" smtClean="0"/>
              <a:t>law</a:t>
            </a:r>
            <a:r>
              <a:rPr lang="cs-CZ" sz="3000" dirty="0" smtClean="0"/>
              <a:t>“ </a:t>
            </a:r>
            <a:r>
              <a:rPr lang="cs-CZ" sz="3000" dirty="0" err="1" smtClean="0"/>
              <a:t>conservative</a:t>
            </a:r>
            <a:r>
              <a:rPr lang="cs-CZ" sz="3000" dirty="0" smtClean="0"/>
              <a:t>, </a:t>
            </a:r>
            <a:r>
              <a:rPr lang="cs-CZ" sz="3000" dirty="0" err="1" smtClean="0"/>
              <a:t>liberal</a:t>
            </a:r>
            <a:r>
              <a:rPr lang="cs-CZ" sz="3000" dirty="0" smtClean="0"/>
              <a:t> </a:t>
            </a:r>
            <a:r>
              <a:rPr lang="cs-CZ" sz="3000" dirty="0" err="1" smtClean="0"/>
              <a:t>or</a:t>
            </a:r>
            <a:r>
              <a:rPr lang="cs-CZ" sz="3000" dirty="0" smtClean="0"/>
              <a:t> </a:t>
            </a:r>
            <a:r>
              <a:rPr lang="cs-CZ" sz="3000" dirty="0" err="1" smtClean="0"/>
              <a:t>moderate</a:t>
            </a:r>
            <a:r>
              <a:rPr lang="cs-CZ" sz="3000" dirty="0" smtClean="0"/>
              <a:t>? </a:t>
            </a:r>
            <a:r>
              <a:rPr lang="cs-CZ" sz="3000" dirty="0" err="1" smtClean="0"/>
              <a:t>Ought</a:t>
            </a:r>
            <a:r>
              <a:rPr lang="cs-CZ" sz="3000" dirty="0" smtClean="0"/>
              <a:t> </a:t>
            </a:r>
            <a:r>
              <a:rPr lang="cs-CZ" sz="3000" dirty="0" err="1" smtClean="0"/>
              <a:t>it</a:t>
            </a:r>
            <a:r>
              <a:rPr lang="cs-CZ" sz="3000" dirty="0" smtClean="0"/>
              <a:t> to </a:t>
            </a:r>
            <a:r>
              <a:rPr lang="cs-CZ" sz="3000" dirty="0" err="1" smtClean="0"/>
              <a:t>be</a:t>
            </a:r>
            <a:r>
              <a:rPr lang="cs-CZ" sz="3000" dirty="0" smtClean="0"/>
              <a:t> </a:t>
            </a:r>
            <a:r>
              <a:rPr lang="cs-CZ" sz="3000" dirty="0" err="1" smtClean="0"/>
              <a:t>changed</a:t>
            </a:r>
            <a:r>
              <a:rPr lang="cs-CZ" sz="3000" dirty="0" smtClean="0"/>
              <a:t>?</a:t>
            </a:r>
          </a:p>
          <a:p>
            <a:pPr marL="880110" lvl="1" indent="-514350">
              <a:buFont typeface="+mj-lt"/>
              <a:buAutoNum type="arabicPeriod"/>
            </a:pPr>
            <a:r>
              <a:rPr lang="cs-CZ" sz="3000" dirty="0" err="1" smtClean="0"/>
              <a:t>Who</a:t>
            </a:r>
            <a:r>
              <a:rPr lang="cs-CZ" sz="3000" dirty="0" smtClean="0"/>
              <a:t> </a:t>
            </a:r>
            <a:r>
              <a:rPr lang="cs-CZ" sz="3000" dirty="0" err="1" smtClean="0"/>
              <a:t>is</a:t>
            </a:r>
            <a:r>
              <a:rPr lang="cs-CZ" sz="3000" dirty="0" smtClean="0"/>
              <a:t> to </a:t>
            </a:r>
            <a:r>
              <a:rPr lang="cs-CZ" sz="3000" dirty="0" err="1" smtClean="0"/>
              <a:t>pay</a:t>
            </a:r>
            <a:r>
              <a:rPr lang="cs-CZ" sz="3000" dirty="0" smtClean="0"/>
              <a:t> </a:t>
            </a:r>
            <a:r>
              <a:rPr lang="cs-CZ" sz="3000" dirty="0" err="1" smtClean="0"/>
              <a:t>for</a:t>
            </a:r>
            <a:r>
              <a:rPr lang="cs-CZ" sz="3000" dirty="0" smtClean="0"/>
              <a:t> </a:t>
            </a:r>
            <a:r>
              <a:rPr lang="cs-CZ" sz="3000" dirty="0" err="1" smtClean="0"/>
              <a:t>abortions</a:t>
            </a:r>
            <a:r>
              <a:rPr lang="cs-CZ" sz="3000" dirty="0" smtClean="0"/>
              <a:t>?</a:t>
            </a:r>
          </a:p>
          <a:p>
            <a:pPr marL="514350" lvl="0" indent="-514350">
              <a:buFont typeface="+mj-lt"/>
              <a:buAutoNum type="arabicPeriod"/>
            </a:pPr>
            <a:endParaRPr lang="cs-CZ" dirty="0"/>
          </a:p>
        </p:txBody>
      </p:sp>
    </p:spTree>
    <p:extLst>
      <p:ext uri="{BB962C8B-B14F-4D97-AF65-F5344CB8AC3E}">
        <p14:creationId xmlns:p14="http://schemas.microsoft.com/office/powerpoint/2010/main" val="22225618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Rot="1" noChangeArrowheads="1"/>
          </p:cNvSpPr>
          <p:nvPr>
            <p:ph type="title"/>
          </p:nvPr>
        </p:nvSpPr>
        <p:spPr>
          <a:xfrm>
            <a:off x="35496" y="116632"/>
            <a:ext cx="9108504" cy="648072"/>
          </a:xfrm>
        </p:spPr>
        <p:txBody>
          <a:bodyPr>
            <a:normAutofit fontScale="90000"/>
          </a:bodyPr>
          <a:lstStyle/>
          <a:p>
            <a:pPr algn="ctr"/>
            <a:r>
              <a:rPr lang="cs-CZ" sz="5400" dirty="0" err="1"/>
              <a:t>Social</a:t>
            </a:r>
            <a:r>
              <a:rPr lang="cs-CZ" sz="5400" dirty="0"/>
              <a:t> </a:t>
            </a:r>
            <a:r>
              <a:rPr lang="cs-CZ" sz="5400" dirty="0" err="1"/>
              <a:t>facts</a:t>
            </a:r>
            <a:endParaRPr lang="en-US" dirty="0"/>
          </a:p>
        </p:txBody>
      </p:sp>
      <p:sp>
        <p:nvSpPr>
          <p:cNvPr id="169987" name="Rectangle 3"/>
          <p:cNvSpPr>
            <a:spLocks noGrp="1" noChangeArrowheads="1"/>
          </p:cNvSpPr>
          <p:nvPr>
            <p:ph type="body" idx="1"/>
          </p:nvPr>
        </p:nvSpPr>
        <p:spPr>
          <a:xfrm>
            <a:off x="467544" y="836712"/>
            <a:ext cx="8229600" cy="6696744"/>
          </a:xfrm>
        </p:spPr>
        <p:txBody>
          <a:bodyPr>
            <a:normAutofit/>
          </a:bodyPr>
          <a:lstStyle/>
          <a:p>
            <a:pPr marL="0" indent="0">
              <a:buNone/>
            </a:pPr>
            <a:r>
              <a:rPr lang="cs-CZ" sz="3200" dirty="0" err="1"/>
              <a:t>What</a:t>
            </a:r>
            <a:r>
              <a:rPr lang="cs-CZ" sz="3200" dirty="0"/>
              <a:t> </a:t>
            </a:r>
            <a:r>
              <a:rPr lang="cs-CZ" sz="3200" dirty="0" err="1"/>
              <a:t>reasons</a:t>
            </a:r>
            <a:r>
              <a:rPr lang="cs-CZ" sz="3200" dirty="0"/>
              <a:t> </a:t>
            </a:r>
            <a:r>
              <a:rPr lang="cs-CZ" sz="3200" dirty="0" err="1"/>
              <a:t>have</a:t>
            </a:r>
            <a:r>
              <a:rPr lang="cs-CZ" sz="3200" dirty="0"/>
              <a:t> </a:t>
            </a:r>
            <a:r>
              <a:rPr lang="cs-CZ" sz="3200" dirty="0" err="1"/>
              <a:t>social</a:t>
            </a:r>
            <a:r>
              <a:rPr lang="cs-CZ" sz="3200" dirty="0"/>
              <a:t> </a:t>
            </a:r>
            <a:r>
              <a:rPr lang="cs-CZ" sz="3200" dirty="0" err="1"/>
              <a:t>agents</a:t>
            </a:r>
            <a:r>
              <a:rPr lang="cs-CZ" sz="3200" dirty="0"/>
              <a:t> </a:t>
            </a:r>
            <a:r>
              <a:rPr lang="cs-CZ" sz="3200" dirty="0" err="1"/>
              <a:t>for</a:t>
            </a:r>
            <a:r>
              <a:rPr lang="cs-CZ" sz="3200" dirty="0"/>
              <a:t> </a:t>
            </a:r>
            <a:r>
              <a:rPr lang="cs-CZ" sz="3200" dirty="0" err="1"/>
              <a:t>abortion</a:t>
            </a:r>
            <a:r>
              <a:rPr lang="cs-CZ" sz="3200" dirty="0"/>
              <a:t>? </a:t>
            </a:r>
            <a:r>
              <a:rPr lang="cs-CZ" sz="3200" dirty="0" smtClean="0"/>
              <a:t> </a:t>
            </a:r>
          </a:p>
          <a:p>
            <a:pPr marL="880110" lvl="1" indent="-514350">
              <a:buFont typeface="+mj-lt"/>
              <a:buAutoNum type="arabicPeriod"/>
            </a:pPr>
            <a:r>
              <a:rPr lang="cs-CZ" sz="2200" dirty="0" err="1" smtClean="0"/>
              <a:t>Protection</a:t>
            </a:r>
            <a:r>
              <a:rPr lang="cs-CZ" sz="2200" dirty="0" smtClean="0"/>
              <a:t> </a:t>
            </a:r>
            <a:r>
              <a:rPr lang="cs-CZ" sz="2200" dirty="0" err="1" smtClean="0"/>
              <a:t>of</a:t>
            </a:r>
            <a:r>
              <a:rPr lang="cs-CZ" sz="2200" dirty="0" smtClean="0"/>
              <a:t> </a:t>
            </a:r>
            <a:r>
              <a:rPr lang="cs-CZ" sz="2200" dirty="0" err="1" smtClean="0"/>
              <a:t>woman´s</a:t>
            </a:r>
            <a:r>
              <a:rPr lang="cs-CZ" sz="2200" dirty="0" smtClean="0"/>
              <a:t> </a:t>
            </a:r>
            <a:r>
              <a:rPr lang="cs-CZ" sz="2200" dirty="0" err="1" smtClean="0"/>
              <a:t>life</a:t>
            </a:r>
            <a:endParaRPr lang="cs-CZ" sz="2200" dirty="0" smtClean="0"/>
          </a:p>
          <a:p>
            <a:pPr marL="880110" lvl="1" indent="-514350">
              <a:buFont typeface="+mj-lt"/>
              <a:buAutoNum type="arabicPeriod"/>
            </a:pPr>
            <a:r>
              <a:rPr lang="cs-CZ" sz="2200" dirty="0" err="1" smtClean="0"/>
              <a:t>Protection</a:t>
            </a:r>
            <a:r>
              <a:rPr lang="cs-CZ" sz="2200" dirty="0" smtClean="0"/>
              <a:t> </a:t>
            </a:r>
            <a:r>
              <a:rPr lang="cs-CZ" sz="2200" dirty="0" err="1" smtClean="0"/>
              <a:t>of</a:t>
            </a:r>
            <a:r>
              <a:rPr lang="cs-CZ" sz="2200" dirty="0" smtClean="0"/>
              <a:t> </a:t>
            </a:r>
            <a:r>
              <a:rPr lang="cs-CZ" sz="2200" dirty="0" err="1" smtClean="0"/>
              <a:t>woman´s</a:t>
            </a:r>
            <a:r>
              <a:rPr lang="cs-CZ" sz="2200" dirty="0" smtClean="0"/>
              <a:t> </a:t>
            </a:r>
            <a:r>
              <a:rPr lang="cs-CZ" sz="2200" dirty="0" err="1" smtClean="0"/>
              <a:t>health</a:t>
            </a:r>
            <a:r>
              <a:rPr lang="cs-CZ" sz="2200" dirty="0" smtClean="0"/>
              <a:t> – </a:t>
            </a:r>
            <a:r>
              <a:rPr lang="cs-CZ" sz="2200" dirty="0" err="1" smtClean="0"/>
              <a:t>physical</a:t>
            </a:r>
            <a:r>
              <a:rPr lang="cs-CZ" sz="2200" dirty="0" smtClean="0"/>
              <a:t> </a:t>
            </a:r>
            <a:r>
              <a:rPr lang="cs-CZ" sz="2200" dirty="0" err="1" smtClean="0"/>
              <a:t>or</a:t>
            </a:r>
            <a:r>
              <a:rPr lang="cs-CZ" sz="2200" dirty="0" smtClean="0"/>
              <a:t> </a:t>
            </a:r>
            <a:r>
              <a:rPr lang="cs-CZ" sz="2200" dirty="0" err="1" smtClean="0"/>
              <a:t>mental</a:t>
            </a:r>
            <a:endParaRPr lang="cs-CZ" sz="2200" dirty="0" smtClean="0"/>
          </a:p>
          <a:p>
            <a:pPr marL="880110" lvl="1" indent="-514350">
              <a:buFont typeface="+mj-lt"/>
              <a:buAutoNum type="arabicPeriod"/>
            </a:pPr>
            <a:r>
              <a:rPr lang="cs-CZ" sz="2200" dirty="0" err="1" smtClean="0"/>
              <a:t>Pregnancy</a:t>
            </a:r>
            <a:r>
              <a:rPr lang="cs-CZ" sz="2200" dirty="0" smtClean="0"/>
              <a:t> </a:t>
            </a:r>
            <a:r>
              <a:rPr lang="cs-CZ" sz="2200" dirty="0" err="1" smtClean="0"/>
              <a:t>will</a:t>
            </a:r>
            <a:r>
              <a:rPr lang="cs-CZ" sz="2200" dirty="0" smtClean="0"/>
              <a:t> </a:t>
            </a:r>
            <a:r>
              <a:rPr lang="cs-CZ" sz="2200" dirty="0" err="1" smtClean="0"/>
              <a:t>probably</a:t>
            </a:r>
            <a:r>
              <a:rPr lang="cs-CZ" sz="2200" dirty="0" smtClean="0"/>
              <a:t>, </a:t>
            </a:r>
            <a:r>
              <a:rPr lang="cs-CZ" sz="2200" dirty="0" err="1" smtClean="0"/>
              <a:t>or</a:t>
            </a:r>
            <a:r>
              <a:rPr lang="cs-CZ" sz="2200" dirty="0" smtClean="0"/>
              <a:t> </a:t>
            </a:r>
            <a:r>
              <a:rPr lang="cs-CZ" sz="2200" dirty="0" err="1" smtClean="0"/>
              <a:t>surely</a:t>
            </a:r>
            <a:r>
              <a:rPr lang="cs-CZ" sz="2200" dirty="0" smtClean="0"/>
              <a:t>, </a:t>
            </a:r>
            <a:r>
              <a:rPr lang="cs-CZ" sz="2200" dirty="0" err="1" smtClean="0"/>
              <a:t>produce</a:t>
            </a:r>
            <a:r>
              <a:rPr lang="cs-CZ" sz="2200" dirty="0" smtClean="0"/>
              <a:t> a </a:t>
            </a:r>
            <a:r>
              <a:rPr lang="cs-CZ" sz="2200" dirty="0" err="1" smtClean="0"/>
              <a:t>severely</a:t>
            </a:r>
            <a:r>
              <a:rPr lang="cs-CZ" sz="2200" dirty="0" smtClean="0"/>
              <a:t> </a:t>
            </a:r>
            <a:r>
              <a:rPr lang="cs-CZ" sz="2200" dirty="0" err="1" smtClean="0"/>
              <a:t>impaired</a:t>
            </a:r>
            <a:r>
              <a:rPr lang="cs-CZ" sz="2200" dirty="0" smtClean="0"/>
              <a:t> </a:t>
            </a:r>
            <a:r>
              <a:rPr lang="cs-CZ" sz="2200" dirty="0" err="1" smtClean="0"/>
              <a:t>child</a:t>
            </a:r>
            <a:endParaRPr lang="cs-CZ" sz="2200" dirty="0" smtClean="0"/>
          </a:p>
          <a:p>
            <a:pPr marL="880110" lvl="1" indent="-514350">
              <a:buFont typeface="+mj-lt"/>
              <a:buAutoNum type="arabicPeriod"/>
            </a:pPr>
            <a:r>
              <a:rPr lang="cs-CZ" sz="2200" dirty="0" err="1" smtClean="0"/>
              <a:t>Pregnancy</a:t>
            </a:r>
            <a:r>
              <a:rPr lang="cs-CZ" sz="2200" dirty="0" smtClean="0"/>
              <a:t> </a:t>
            </a:r>
            <a:r>
              <a:rPr lang="cs-CZ" sz="2200" dirty="0" err="1" smtClean="0"/>
              <a:t>is</a:t>
            </a:r>
            <a:r>
              <a:rPr lang="cs-CZ" sz="2200" dirty="0" smtClean="0"/>
              <a:t> </a:t>
            </a:r>
            <a:r>
              <a:rPr lang="cs-CZ" sz="2200" dirty="0" err="1" smtClean="0"/>
              <a:t>the</a:t>
            </a:r>
            <a:r>
              <a:rPr lang="cs-CZ" sz="2200" dirty="0" smtClean="0"/>
              <a:t> </a:t>
            </a:r>
            <a:r>
              <a:rPr lang="cs-CZ" sz="2200" dirty="0" err="1" smtClean="0"/>
              <a:t>result</a:t>
            </a:r>
            <a:r>
              <a:rPr lang="cs-CZ" sz="2200" dirty="0" smtClean="0"/>
              <a:t> </a:t>
            </a:r>
            <a:r>
              <a:rPr lang="cs-CZ" sz="2200" dirty="0" err="1" smtClean="0"/>
              <a:t>of</a:t>
            </a:r>
            <a:r>
              <a:rPr lang="cs-CZ" sz="2200" dirty="0" smtClean="0"/>
              <a:t> rape </a:t>
            </a:r>
            <a:r>
              <a:rPr lang="cs-CZ" sz="2200" dirty="0" err="1" smtClean="0"/>
              <a:t>or</a:t>
            </a:r>
            <a:r>
              <a:rPr lang="cs-CZ" sz="2200" dirty="0" smtClean="0"/>
              <a:t> incest</a:t>
            </a:r>
          </a:p>
          <a:p>
            <a:pPr marL="880110" lvl="1" indent="-514350">
              <a:buFont typeface="+mj-lt"/>
              <a:buAutoNum type="arabicPeriod"/>
            </a:pPr>
            <a:r>
              <a:rPr lang="cs-CZ" sz="2200" dirty="0" smtClean="0"/>
              <a:t>In </a:t>
            </a:r>
            <a:r>
              <a:rPr lang="cs-CZ" sz="2200" dirty="0" err="1" smtClean="0"/>
              <a:t>some</a:t>
            </a:r>
            <a:r>
              <a:rPr lang="cs-CZ" sz="2200" dirty="0" smtClean="0"/>
              <a:t> </a:t>
            </a:r>
            <a:r>
              <a:rPr lang="cs-CZ" sz="2200" dirty="0" err="1" smtClean="0"/>
              <a:t>societies</a:t>
            </a:r>
            <a:r>
              <a:rPr lang="cs-CZ" sz="2200" dirty="0" smtClean="0"/>
              <a:t>, </a:t>
            </a:r>
            <a:r>
              <a:rPr lang="cs-CZ" sz="2200" dirty="0" err="1" smtClean="0"/>
              <a:t>unmarried</a:t>
            </a:r>
            <a:r>
              <a:rPr lang="cs-CZ" sz="2200" dirty="0" smtClean="0"/>
              <a:t> </a:t>
            </a:r>
            <a:r>
              <a:rPr lang="cs-CZ" sz="2200" dirty="0" err="1" smtClean="0"/>
              <a:t>mother</a:t>
            </a:r>
            <a:r>
              <a:rPr lang="cs-CZ" sz="2200" dirty="0" smtClean="0"/>
              <a:t> </a:t>
            </a:r>
            <a:r>
              <a:rPr lang="cs-CZ" sz="2200" dirty="0" err="1" smtClean="0"/>
              <a:t>is</a:t>
            </a:r>
            <a:r>
              <a:rPr lang="cs-CZ" sz="2200" dirty="0" smtClean="0"/>
              <a:t> </a:t>
            </a:r>
            <a:r>
              <a:rPr lang="cs-CZ" sz="2200" dirty="0" err="1" smtClean="0"/>
              <a:t>socially</a:t>
            </a:r>
            <a:r>
              <a:rPr lang="cs-CZ" sz="2200" dirty="0" smtClean="0"/>
              <a:t> </a:t>
            </a:r>
            <a:r>
              <a:rPr lang="cs-CZ" sz="2200" dirty="0" err="1" smtClean="0"/>
              <a:t>stigmatized</a:t>
            </a:r>
            <a:endParaRPr lang="cs-CZ" sz="2200" dirty="0" smtClean="0"/>
          </a:p>
          <a:p>
            <a:pPr marL="880110" lvl="1" indent="-514350">
              <a:buFont typeface="+mj-lt"/>
              <a:buAutoNum type="arabicPeriod"/>
            </a:pPr>
            <a:r>
              <a:rPr lang="cs-CZ" sz="2200" dirty="0" smtClean="0"/>
              <a:t>In </a:t>
            </a:r>
            <a:r>
              <a:rPr lang="cs-CZ" sz="2200" dirty="0" err="1" smtClean="0"/>
              <a:t>some</a:t>
            </a:r>
            <a:r>
              <a:rPr lang="cs-CZ" sz="2200" dirty="0" smtClean="0"/>
              <a:t> </a:t>
            </a:r>
            <a:r>
              <a:rPr lang="cs-CZ" sz="2200" dirty="0" err="1" smtClean="0"/>
              <a:t>cases</a:t>
            </a:r>
            <a:r>
              <a:rPr lang="cs-CZ" sz="2200" dirty="0" smtClean="0"/>
              <a:t>, </a:t>
            </a:r>
            <a:r>
              <a:rPr lang="cs-CZ" sz="2200" dirty="0" err="1" smtClean="0"/>
              <a:t>having</a:t>
            </a:r>
            <a:r>
              <a:rPr lang="cs-CZ" sz="2200" dirty="0" smtClean="0"/>
              <a:t> </a:t>
            </a:r>
            <a:r>
              <a:rPr lang="cs-CZ" sz="2200" dirty="0" err="1" smtClean="0"/>
              <a:t>another</a:t>
            </a:r>
            <a:r>
              <a:rPr lang="cs-CZ" sz="2200" dirty="0" smtClean="0"/>
              <a:t> </a:t>
            </a:r>
            <a:r>
              <a:rPr lang="cs-CZ" sz="2200" dirty="0" err="1" smtClean="0"/>
              <a:t>child</a:t>
            </a:r>
            <a:r>
              <a:rPr lang="cs-CZ" sz="2200" dirty="0" smtClean="0"/>
              <a:t> </a:t>
            </a:r>
            <a:r>
              <a:rPr lang="cs-CZ" sz="2200" dirty="0" err="1" smtClean="0"/>
              <a:t>can</a:t>
            </a:r>
            <a:r>
              <a:rPr lang="cs-CZ" sz="2200" dirty="0" smtClean="0"/>
              <a:t> </a:t>
            </a:r>
            <a:r>
              <a:rPr lang="cs-CZ" sz="2200" dirty="0" err="1" smtClean="0"/>
              <a:t>be</a:t>
            </a:r>
            <a:r>
              <a:rPr lang="cs-CZ" sz="2200" dirty="0" smtClean="0"/>
              <a:t> </a:t>
            </a:r>
            <a:r>
              <a:rPr lang="cs-CZ" sz="2200" dirty="0" err="1" smtClean="0"/>
              <a:t>an</a:t>
            </a:r>
            <a:r>
              <a:rPr lang="cs-CZ" sz="2200" dirty="0" smtClean="0"/>
              <a:t> </a:t>
            </a:r>
            <a:r>
              <a:rPr lang="cs-CZ" sz="2200" dirty="0" err="1" smtClean="0"/>
              <a:t>unbearable</a:t>
            </a:r>
            <a:r>
              <a:rPr lang="cs-CZ" sz="2200" dirty="0" smtClean="0"/>
              <a:t> </a:t>
            </a:r>
            <a:r>
              <a:rPr lang="cs-CZ" sz="2200" dirty="0" err="1" smtClean="0"/>
              <a:t>financial</a:t>
            </a:r>
            <a:r>
              <a:rPr lang="cs-CZ" sz="2200" dirty="0" smtClean="0"/>
              <a:t> </a:t>
            </a:r>
            <a:r>
              <a:rPr lang="cs-CZ" sz="2200" dirty="0" err="1" smtClean="0"/>
              <a:t>burden</a:t>
            </a:r>
            <a:endParaRPr lang="cs-CZ" sz="2200" dirty="0" smtClean="0"/>
          </a:p>
          <a:p>
            <a:pPr marL="880110" lvl="1" indent="-514350">
              <a:buFont typeface="+mj-lt"/>
              <a:buAutoNum type="arabicPeriod"/>
            </a:pPr>
            <a:r>
              <a:rPr lang="cs-CZ" sz="2200" dirty="0" err="1" smtClean="0"/>
              <a:t>Having</a:t>
            </a:r>
            <a:r>
              <a:rPr lang="cs-CZ" sz="2200" dirty="0" smtClean="0"/>
              <a:t> a </a:t>
            </a:r>
            <a:r>
              <a:rPr lang="cs-CZ" sz="2200" dirty="0" err="1" smtClean="0"/>
              <a:t>child</a:t>
            </a:r>
            <a:r>
              <a:rPr lang="cs-CZ" sz="2200" dirty="0" smtClean="0"/>
              <a:t> </a:t>
            </a:r>
            <a:r>
              <a:rPr lang="cs-CZ" sz="2200" dirty="0" err="1" smtClean="0"/>
              <a:t>can</a:t>
            </a:r>
            <a:r>
              <a:rPr lang="cs-CZ" sz="2200" dirty="0" smtClean="0"/>
              <a:t> </a:t>
            </a:r>
            <a:r>
              <a:rPr lang="cs-CZ" sz="2200" dirty="0" err="1" smtClean="0"/>
              <a:t>interfere</a:t>
            </a:r>
            <a:r>
              <a:rPr lang="cs-CZ" sz="2200" dirty="0" smtClean="0"/>
              <a:t> </a:t>
            </a:r>
            <a:r>
              <a:rPr lang="cs-CZ" sz="2200" dirty="0" err="1" smtClean="0"/>
              <a:t>with</a:t>
            </a:r>
            <a:r>
              <a:rPr lang="cs-CZ" sz="2200" dirty="0" smtClean="0"/>
              <a:t> </a:t>
            </a:r>
            <a:r>
              <a:rPr lang="cs-CZ" sz="2200" dirty="0" err="1" smtClean="0"/>
              <a:t>the</a:t>
            </a:r>
            <a:r>
              <a:rPr lang="cs-CZ" sz="2200" dirty="0" smtClean="0"/>
              <a:t> </a:t>
            </a:r>
            <a:r>
              <a:rPr lang="cs-CZ" sz="2200" dirty="0" err="1" smtClean="0"/>
              <a:t>happiness</a:t>
            </a:r>
            <a:r>
              <a:rPr lang="cs-CZ" sz="2200" dirty="0" smtClean="0"/>
              <a:t> </a:t>
            </a:r>
            <a:r>
              <a:rPr lang="cs-CZ" sz="2200" dirty="0" err="1" smtClean="0"/>
              <a:t>of</a:t>
            </a:r>
            <a:r>
              <a:rPr lang="cs-CZ" sz="2200" dirty="0" smtClean="0"/>
              <a:t> </a:t>
            </a:r>
            <a:r>
              <a:rPr lang="cs-CZ" sz="2200" dirty="0" err="1" smtClean="0"/>
              <a:t>the</a:t>
            </a:r>
            <a:r>
              <a:rPr lang="cs-CZ" sz="2200" dirty="0" smtClean="0"/>
              <a:t> </a:t>
            </a:r>
            <a:r>
              <a:rPr lang="cs-CZ" sz="2200" dirty="0" err="1" smtClean="0"/>
              <a:t>woman</a:t>
            </a:r>
            <a:r>
              <a:rPr lang="cs-CZ" sz="2200" dirty="0" smtClean="0"/>
              <a:t> </a:t>
            </a:r>
            <a:r>
              <a:rPr lang="cs-CZ" sz="2200" dirty="0" err="1" smtClean="0"/>
              <a:t>or</a:t>
            </a:r>
            <a:r>
              <a:rPr lang="cs-CZ" sz="2200" dirty="0" smtClean="0"/>
              <a:t> </a:t>
            </a:r>
            <a:r>
              <a:rPr lang="cs-CZ" sz="2200" dirty="0" err="1" smtClean="0"/>
              <a:t>the</a:t>
            </a:r>
            <a:r>
              <a:rPr lang="cs-CZ" sz="2200" dirty="0" smtClean="0"/>
              <a:t> </a:t>
            </a:r>
            <a:r>
              <a:rPr lang="cs-CZ" sz="2200" dirty="0" err="1" smtClean="0"/>
              <a:t>family</a:t>
            </a:r>
            <a:endParaRPr lang="cs-CZ" sz="2200" dirty="0" smtClean="0"/>
          </a:p>
          <a:p>
            <a:pPr marL="0" indent="0">
              <a:buNone/>
            </a:pPr>
            <a:r>
              <a:rPr lang="cs-CZ" dirty="0" smtClean="0"/>
              <a:t>Terminology: </a:t>
            </a:r>
          </a:p>
          <a:p>
            <a:pPr marL="0" indent="0">
              <a:buNone/>
            </a:pPr>
            <a:r>
              <a:rPr lang="cs-CZ" dirty="0"/>
              <a:t>	</a:t>
            </a:r>
            <a:r>
              <a:rPr lang="cs-CZ" dirty="0" err="1" smtClean="0"/>
              <a:t>Therapeutic</a:t>
            </a:r>
            <a:r>
              <a:rPr lang="cs-CZ" dirty="0" smtClean="0"/>
              <a:t> </a:t>
            </a:r>
            <a:r>
              <a:rPr lang="cs-CZ" dirty="0" err="1" smtClean="0"/>
              <a:t>abortion</a:t>
            </a:r>
            <a:r>
              <a:rPr lang="cs-CZ" dirty="0" smtClean="0"/>
              <a:t>: </a:t>
            </a:r>
            <a:r>
              <a:rPr lang="cs-CZ" dirty="0" err="1" smtClean="0"/>
              <a:t>reasons</a:t>
            </a:r>
            <a:r>
              <a:rPr lang="cs-CZ" dirty="0" smtClean="0"/>
              <a:t> 1, 2, 3, </a:t>
            </a:r>
            <a:r>
              <a:rPr lang="cs-CZ" dirty="0" err="1" smtClean="0"/>
              <a:t>sometimes</a:t>
            </a:r>
            <a:r>
              <a:rPr lang="cs-CZ" dirty="0" smtClean="0"/>
              <a:t> 4</a:t>
            </a:r>
          </a:p>
          <a:p>
            <a:pPr marL="880110" lvl="1" indent="-514350">
              <a:buFont typeface="+mj-lt"/>
              <a:buAutoNum type="arabicPeriod"/>
            </a:pPr>
            <a:endParaRPr lang="cs-CZ" sz="2200" dirty="0" smtClean="0"/>
          </a:p>
          <a:p>
            <a:pPr marL="514350" lvl="0" indent="-514350">
              <a:buFont typeface="+mj-lt"/>
              <a:buAutoNum type="arabicPeriod"/>
            </a:pPr>
            <a:endParaRPr lang="cs-CZ" dirty="0"/>
          </a:p>
        </p:txBody>
      </p:sp>
    </p:spTree>
    <p:extLst>
      <p:ext uri="{BB962C8B-B14F-4D97-AF65-F5344CB8AC3E}">
        <p14:creationId xmlns:p14="http://schemas.microsoft.com/office/powerpoint/2010/main" val="38682750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Rot="1" noChangeArrowheads="1"/>
          </p:cNvSpPr>
          <p:nvPr>
            <p:ph type="title"/>
          </p:nvPr>
        </p:nvSpPr>
        <p:spPr>
          <a:xfrm>
            <a:off x="35496" y="116632"/>
            <a:ext cx="9108504" cy="792088"/>
          </a:xfrm>
        </p:spPr>
        <p:txBody>
          <a:bodyPr>
            <a:normAutofit fontScale="90000"/>
          </a:bodyPr>
          <a:lstStyle/>
          <a:p>
            <a:pPr algn="ctr"/>
            <a:r>
              <a:rPr lang="cs-CZ" dirty="0" err="1" smtClean="0"/>
              <a:t>Biological</a:t>
            </a:r>
            <a:r>
              <a:rPr lang="cs-CZ" dirty="0" smtClean="0"/>
              <a:t> </a:t>
            </a:r>
            <a:r>
              <a:rPr lang="cs-CZ" dirty="0" err="1" smtClean="0"/>
              <a:t>facts</a:t>
            </a:r>
            <a:endParaRPr lang="en-US" dirty="0"/>
          </a:p>
        </p:txBody>
      </p:sp>
      <p:sp>
        <p:nvSpPr>
          <p:cNvPr id="169987" name="Rectangle 3"/>
          <p:cNvSpPr>
            <a:spLocks noGrp="1" noChangeArrowheads="1"/>
          </p:cNvSpPr>
          <p:nvPr>
            <p:ph type="body" idx="1"/>
          </p:nvPr>
        </p:nvSpPr>
        <p:spPr>
          <a:xfrm>
            <a:off x="0" y="836712"/>
            <a:ext cx="9144000" cy="6552728"/>
          </a:xfrm>
        </p:spPr>
        <p:txBody>
          <a:bodyPr>
            <a:normAutofit/>
          </a:bodyPr>
          <a:lstStyle/>
          <a:p>
            <a:pPr marL="0" lvl="0" indent="0">
              <a:buNone/>
            </a:pPr>
            <a:r>
              <a:rPr lang="cs-CZ" sz="3200" dirty="0" err="1"/>
              <a:t>D</a:t>
            </a:r>
            <a:r>
              <a:rPr lang="cs-CZ" sz="3200" dirty="0" err="1" smtClean="0"/>
              <a:t>evelopment</a:t>
            </a:r>
            <a:r>
              <a:rPr lang="cs-CZ" sz="3200" dirty="0" smtClean="0"/>
              <a:t> </a:t>
            </a:r>
            <a:r>
              <a:rPr lang="cs-CZ" sz="3200" dirty="0" err="1" smtClean="0"/>
              <a:t>of</a:t>
            </a:r>
            <a:r>
              <a:rPr lang="cs-CZ" sz="3200" dirty="0" smtClean="0"/>
              <a:t> </a:t>
            </a:r>
            <a:r>
              <a:rPr lang="cs-CZ" sz="3200" dirty="0" err="1" smtClean="0"/>
              <a:t>human</a:t>
            </a:r>
            <a:r>
              <a:rPr lang="cs-CZ" sz="3200" dirty="0" smtClean="0"/>
              <a:t> fetus</a:t>
            </a:r>
          </a:p>
          <a:p>
            <a:pPr marL="880110" lvl="1" indent="-514350">
              <a:buFont typeface="+mj-lt"/>
              <a:buAutoNum type="arabicPeriod"/>
            </a:pPr>
            <a:r>
              <a:rPr lang="cs-CZ" sz="3000" dirty="0" err="1" smtClean="0"/>
              <a:t>Conception</a:t>
            </a:r>
            <a:r>
              <a:rPr lang="cs-CZ" sz="3000" dirty="0" smtClean="0"/>
              <a:t>: </a:t>
            </a:r>
            <a:r>
              <a:rPr lang="cs-CZ" sz="3000" dirty="0" err="1" smtClean="0"/>
              <a:t>an</a:t>
            </a:r>
            <a:r>
              <a:rPr lang="cs-CZ" sz="3000" dirty="0" smtClean="0"/>
              <a:t> embryo </a:t>
            </a:r>
            <a:r>
              <a:rPr lang="cs-CZ" sz="3000" dirty="0" err="1" smtClean="0"/>
              <a:t>is</a:t>
            </a:r>
            <a:r>
              <a:rPr lang="cs-CZ" sz="3000" dirty="0" smtClean="0"/>
              <a:t> </a:t>
            </a:r>
            <a:r>
              <a:rPr lang="cs-CZ" sz="3000" dirty="0" err="1" smtClean="0"/>
              <a:t>created</a:t>
            </a:r>
            <a:r>
              <a:rPr lang="cs-CZ" sz="3000" dirty="0" smtClean="0"/>
              <a:t> </a:t>
            </a:r>
            <a:r>
              <a:rPr lang="cs-CZ" sz="3000" dirty="0" err="1" smtClean="0"/>
              <a:t>with</a:t>
            </a:r>
            <a:r>
              <a:rPr lang="cs-CZ" sz="3000" dirty="0" smtClean="0"/>
              <a:t> full </a:t>
            </a:r>
            <a:r>
              <a:rPr lang="cs-CZ" sz="3000" dirty="0" err="1" smtClean="0"/>
              <a:t>genetic</a:t>
            </a:r>
            <a:r>
              <a:rPr lang="cs-CZ" sz="3000" dirty="0" smtClean="0"/>
              <a:t> </a:t>
            </a:r>
            <a:r>
              <a:rPr lang="cs-CZ" sz="3000" dirty="0" err="1" smtClean="0"/>
              <a:t>code</a:t>
            </a:r>
            <a:endParaRPr lang="cs-CZ" sz="3000" dirty="0" smtClean="0"/>
          </a:p>
          <a:p>
            <a:pPr marL="880110" lvl="1" indent="-514350">
              <a:buFont typeface="+mj-lt"/>
              <a:buAutoNum type="arabicPeriod"/>
            </a:pPr>
            <a:r>
              <a:rPr lang="cs-CZ" sz="3000" dirty="0" smtClean="0"/>
              <a:t>8 to 10 </a:t>
            </a:r>
            <a:r>
              <a:rPr lang="cs-CZ" sz="3000" dirty="0" err="1" smtClean="0"/>
              <a:t>days</a:t>
            </a:r>
            <a:r>
              <a:rPr lang="cs-CZ" sz="3000" dirty="0" smtClean="0"/>
              <a:t> </a:t>
            </a:r>
            <a:r>
              <a:rPr lang="cs-CZ" sz="3000" dirty="0" err="1" smtClean="0"/>
              <a:t>after</a:t>
            </a:r>
            <a:r>
              <a:rPr lang="cs-CZ" sz="3000" dirty="0" smtClean="0"/>
              <a:t> </a:t>
            </a:r>
            <a:r>
              <a:rPr lang="cs-CZ" sz="3000" dirty="0" err="1" smtClean="0"/>
              <a:t>conception</a:t>
            </a:r>
            <a:r>
              <a:rPr lang="cs-CZ" sz="3000" dirty="0" smtClean="0"/>
              <a:t>: embryo </a:t>
            </a:r>
            <a:r>
              <a:rPr lang="cs-CZ" sz="3000" dirty="0" err="1" smtClean="0"/>
              <a:t>is</a:t>
            </a:r>
            <a:r>
              <a:rPr lang="cs-CZ" sz="3000" dirty="0" smtClean="0"/>
              <a:t> </a:t>
            </a:r>
            <a:r>
              <a:rPr lang="cs-CZ" sz="3000" dirty="0" err="1" smtClean="0"/>
              <a:t>implanted</a:t>
            </a:r>
            <a:r>
              <a:rPr lang="cs-CZ" sz="3000" dirty="0" smtClean="0"/>
              <a:t> </a:t>
            </a:r>
            <a:r>
              <a:rPr lang="cs-CZ" sz="3000" dirty="0" err="1" smtClean="0"/>
              <a:t>at</a:t>
            </a:r>
            <a:r>
              <a:rPr lang="cs-CZ" sz="3000" dirty="0" smtClean="0"/>
              <a:t> </a:t>
            </a:r>
            <a:r>
              <a:rPr lang="cs-CZ" sz="3000" dirty="0" err="1" smtClean="0"/>
              <a:t>the</a:t>
            </a:r>
            <a:r>
              <a:rPr lang="cs-CZ" sz="3000" dirty="0" smtClean="0"/>
              <a:t> </a:t>
            </a:r>
            <a:r>
              <a:rPr lang="cs-CZ" sz="3000" dirty="0" err="1" smtClean="0"/>
              <a:t>uterine</a:t>
            </a:r>
            <a:r>
              <a:rPr lang="cs-CZ" sz="3000" dirty="0" smtClean="0"/>
              <a:t> </a:t>
            </a:r>
            <a:r>
              <a:rPr lang="cs-CZ" sz="3000" dirty="0" err="1" smtClean="0"/>
              <a:t>wall</a:t>
            </a:r>
            <a:endParaRPr lang="cs-CZ" sz="3000" dirty="0" smtClean="0"/>
          </a:p>
          <a:p>
            <a:pPr marL="880110" lvl="1" indent="-514350">
              <a:buFont typeface="+mj-lt"/>
              <a:buAutoNum type="arabicPeriod"/>
            </a:pPr>
            <a:r>
              <a:rPr lang="cs-CZ" sz="3000" dirty="0" err="1" smtClean="0"/>
              <a:t>Embryonic</a:t>
            </a:r>
            <a:r>
              <a:rPr lang="cs-CZ" sz="3000" dirty="0" smtClean="0"/>
              <a:t> period </a:t>
            </a:r>
            <a:r>
              <a:rPr lang="cs-CZ" sz="3000" dirty="0" err="1" smtClean="0"/>
              <a:t>continues</a:t>
            </a:r>
            <a:r>
              <a:rPr lang="cs-CZ" sz="3000" dirty="0" smtClean="0"/>
              <a:t> </a:t>
            </a:r>
            <a:r>
              <a:rPr lang="cs-CZ" sz="3000" dirty="0" err="1" smtClean="0"/>
              <a:t>until</a:t>
            </a:r>
            <a:r>
              <a:rPr lang="cs-CZ" sz="3000" dirty="0" smtClean="0"/>
              <a:t> </a:t>
            </a:r>
            <a:r>
              <a:rPr lang="cs-CZ" sz="3000" dirty="0" err="1" smtClean="0"/>
              <a:t>the</a:t>
            </a:r>
            <a:r>
              <a:rPr lang="cs-CZ" sz="3000" dirty="0" smtClean="0"/>
              <a:t> end </a:t>
            </a:r>
            <a:r>
              <a:rPr lang="cs-CZ" sz="3000" dirty="0" err="1" smtClean="0"/>
              <a:t>of</a:t>
            </a:r>
            <a:r>
              <a:rPr lang="cs-CZ" sz="3000" dirty="0" smtClean="0"/>
              <a:t> </a:t>
            </a:r>
            <a:r>
              <a:rPr lang="cs-CZ" sz="3000" dirty="0" err="1" smtClean="0"/>
              <a:t>the</a:t>
            </a:r>
            <a:r>
              <a:rPr lang="cs-CZ" sz="3000" dirty="0" smtClean="0"/>
              <a:t> 8th </a:t>
            </a:r>
            <a:r>
              <a:rPr lang="cs-CZ" sz="3000" dirty="0" err="1" smtClean="0"/>
              <a:t>week</a:t>
            </a:r>
            <a:r>
              <a:rPr lang="cs-CZ" sz="3000" dirty="0" smtClean="0"/>
              <a:t>, </a:t>
            </a:r>
            <a:r>
              <a:rPr lang="cs-CZ" sz="3000" dirty="0" err="1" smtClean="0"/>
              <a:t>at</a:t>
            </a:r>
            <a:r>
              <a:rPr lang="cs-CZ" sz="3000" dirty="0" smtClean="0"/>
              <a:t> </a:t>
            </a:r>
            <a:r>
              <a:rPr lang="cs-CZ" sz="3000" dirty="0" err="1" smtClean="0"/>
              <a:t>the</a:t>
            </a:r>
            <a:r>
              <a:rPr lang="cs-CZ" sz="3000" dirty="0" smtClean="0"/>
              <a:t> end </a:t>
            </a:r>
            <a:r>
              <a:rPr lang="cs-CZ" sz="3000" dirty="0" err="1" smtClean="0"/>
              <a:t>recognizable</a:t>
            </a:r>
            <a:r>
              <a:rPr lang="cs-CZ" sz="3000" dirty="0" smtClean="0"/>
              <a:t> </a:t>
            </a:r>
            <a:r>
              <a:rPr lang="cs-CZ" sz="3000" dirty="0" err="1" smtClean="0"/>
              <a:t>human</a:t>
            </a:r>
            <a:r>
              <a:rPr lang="cs-CZ" sz="3000" dirty="0" smtClean="0"/>
              <a:t> </a:t>
            </a:r>
            <a:r>
              <a:rPr lang="cs-CZ" sz="3000" dirty="0" err="1" smtClean="0"/>
              <a:t>characteristics</a:t>
            </a:r>
            <a:r>
              <a:rPr lang="cs-CZ" sz="3000" dirty="0" smtClean="0"/>
              <a:t> and </a:t>
            </a:r>
            <a:r>
              <a:rPr lang="cs-CZ" sz="3000" dirty="0" err="1" smtClean="0"/>
              <a:t>electrical</a:t>
            </a:r>
            <a:r>
              <a:rPr lang="cs-CZ" sz="3000" dirty="0" smtClean="0"/>
              <a:t> </a:t>
            </a:r>
            <a:r>
              <a:rPr lang="cs-CZ" sz="3000" dirty="0" err="1" smtClean="0"/>
              <a:t>activity</a:t>
            </a:r>
            <a:r>
              <a:rPr lang="cs-CZ" sz="3000" dirty="0" smtClean="0"/>
              <a:t> in </a:t>
            </a:r>
            <a:r>
              <a:rPr lang="cs-CZ" sz="3000" dirty="0" err="1" smtClean="0"/>
              <a:t>the</a:t>
            </a:r>
            <a:r>
              <a:rPr lang="cs-CZ" sz="3000" dirty="0" smtClean="0"/>
              <a:t> brain</a:t>
            </a:r>
          </a:p>
          <a:p>
            <a:pPr marL="880110" lvl="1" indent="-514350">
              <a:buFont typeface="+mj-lt"/>
              <a:buAutoNum type="arabicPeriod"/>
            </a:pPr>
            <a:r>
              <a:rPr lang="cs-CZ" sz="3000" dirty="0" err="1" smtClean="0"/>
              <a:t>Between</a:t>
            </a:r>
            <a:r>
              <a:rPr lang="cs-CZ" sz="3000" dirty="0" smtClean="0"/>
              <a:t> </a:t>
            </a:r>
            <a:r>
              <a:rPr lang="cs-CZ" sz="3000" dirty="0" err="1" smtClean="0"/>
              <a:t>the</a:t>
            </a:r>
            <a:r>
              <a:rPr lang="cs-CZ" sz="3000" dirty="0" smtClean="0"/>
              <a:t> 16 to 18th </a:t>
            </a:r>
            <a:r>
              <a:rPr lang="cs-CZ" sz="3000" dirty="0" err="1" smtClean="0"/>
              <a:t>week</a:t>
            </a:r>
            <a:r>
              <a:rPr lang="cs-CZ" sz="3000" dirty="0" smtClean="0"/>
              <a:t>, </a:t>
            </a:r>
            <a:r>
              <a:rPr lang="cs-CZ" sz="3000" dirty="0" err="1" smtClean="0"/>
              <a:t>the</a:t>
            </a:r>
            <a:r>
              <a:rPr lang="cs-CZ" sz="3000" dirty="0" smtClean="0"/>
              <a:t> </a:t>
            </a:r>
            <a:r>
              <a:rPr lang="cs-CZ" sz="3000" dirty="0" err="1" smtClean="0"/>
              <a:t>woman</a:t>
            </a:r>
            <a:r>
              <a:rPr lang="cs-CZ" sz="3000" dirty="0" smtClean="0"/>
              <a:t> </a:t>
            </a:r>
            <a:r>
              <a:rPr lang="cs-CZ" sz="3000" dirty="0" err="1" smtClean="0"/>
              <a:t>begins</a:t>
            </a:r>
            <a:r>
              <a:rPr lang="cs-CZ" sz="3000" dirty="0" smtClean="0"/>
              <a:t> to </a:t>
            </a:r>
            <a:r>
              <a:rPr lang="cs-CZ" sz="3000" dirty="0" err="1" smtClean="0"/>
              <a:t>feel</a:t>
            </a:r>
            <a:r>
              <a:rPr lang="cs-CZ" sz="3000" dirty="0" smtClean="0"/>
              <a:t> </a:t>
            </a:r>
            <a:r>
              <a:rPr lang="cs-CZ" sz="3000" dirty="0" err="1" smtClean="0"/>
              <a:t>the</a:t>
            </a:r>
            <a:r>
              <a:rPr lang="cs-CZ" sz="3000" dirty="0" smtClean="0"/>
              <a:t> </a:t>
            </a:r>
            <a:r>
              <a:rPr lang="cs-CZ" sz="3000" dirty="0" err="1" smtClean="0"/>
              <a:t>movement</a:t>
            </a:r>
            <a:r>
              <a:rPr lang="cs-CZ" sz="3000" dirty="0" smtClean="0"/>
              <a:t> </a:t>
            </a:r>
            <a:r>
              <a:rPr lang="cs-CZ" sz="3000" dirty="0" err="1" smtClean="0"/>
              <a:t>of</a:t>
            </a:r>
            <a:r>
              <a:rPr lang="cs-CZ" sz="3000" dirty="0" smtClean="0"/>
              <a:t> </a:t>
            </a:r>
            <a:r>
              <a:rPr lang="cs-CZ" sz="3000" dirty="0" err="1" smtClean="0"/>
              <a:t>the</a:t>
            </a:r>
            <a:r>
              <a:rPr lang="cs-CZ" sz="3000" dirty="0" smtClean="0"/>
              <a:t> fetus</a:t>
            </a:r>
          </a:p>
          <a:p>
            <a:pPr marL="880110" lvl="1" indent="-514350">
              <a:buFont typeface="+mj-lt"/>
              <a:buAutoNum type="arabicPeriod"/>
            </a:pPr>
            <a:r>
              <a:rPr lang="cs-CZ" sz="3000" dirty="0" err="1" smtClean="0"/>
              <a:t>Around</a:t>
            </a:r>
            <a:r>
              <a:rPr lang="cs-CZ" sz="3000" dirty="0" smtClean="0"/>
              <a:t> </a:t>
            </a:r>
            <a:r>
              <a:rPr lang="cs-CZ" sz="3000" dirty="0" err="1" smtClean="0"/>
              <a:t>the</a:t>
            </a:r>
            <a:r>
              <a:rPr lang="cs-CZ" sz="3000" dirty="0" smtClean="0"/>
              <a:t> 22nd </a:t>
            </a:r>
            <a:r>
              <a:rPr lang="cs-CZ" sz="3000" dirty="0" err="1" smtClean="0"/>
              <a:t>week</a:t>
            </a:r>
            <a:r>
              <a:rPr lang="cs-CZ" sz="3000" dirty="0" smtClean="0"/>
              <a:t>, </a:t>
            </a:r>
            <a:r>
              <a:rPr lang="cs-CZ" sz="3000" dirty="0" err="1" smtClean="0"/>
              <a:t>viability</a:t>
            </a:r>
            <a:r>
              <a:rPr lang="cs-CZ" sz="3000" dirty="0" smtClean="0"/>
              <a:t> </a:t>
            </a:r>
            <a:r>
              <a:rPr lang="cs-CZ" sz="3000" dirty="0" err="1" smtClean="0"/>
              <a:t>becomes</a:t>
            </a:r>
            <a:r>
              <a:rPr lang="cs-CZ" sz="3000" dirty="0" smtClean="0"/>
              <a:t> a </a:t>
            </a:r>
            <a:r>
              <a:rPr lang="cs-CZ" sz="3000" dirty="0" err="1" smtClean="0"/>
              <a:t>realistic</a:t>
            </a:r>
            <a:r>
              <a:rPr lang="cs-CZ" sz="3000" dirty="0" smtClean="0"/>
              <a:t> </a:t>
            </a:r>
            <a:r>
              <a:rPr lang="cs-CZ" sz="3000" dirty="0" err="1" smtClean="0"/>
              <a:t>possibility</a:t>
            </a:r>
            <a:endParaRPr lang="cs-CZ" sz="3000" dirty="0" smtClean="0"/>
          </a:p>
        </p:txBody>
      </p:sp>
    </p:spTree>
    <p:extLst>
      <p:ext uri="{BB962C8B-B14F-4D97-AF65-F5344CB8AC3E}">
        <p14:creationId xmlns:p14="http://schemas.microsoft.com/office/powerpoint/2010/main" val="23726876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Rot="1" noChangeArrowheads="1"/>
          </p:cNvSpPr>
          <p:nvPr>
            <p:ph type="title"/>
          </p:nvPr>
        </p:nvSpPr>
        <p:spPr>
          <a:xfrm>
            <a:off x="35496" y="116632"/>
            <a:ext cx="9108504" cy="576064"/>
          </a:xfrm>
        </p:spPr>
        <p:txBody>
          <a:bodyPr>
            <a:normAutofit fontScale="90000"/>
          </a:bodyPr>
          <a:lstStyle/>
          <a:p>
            <a:pPr algn="ctr"/>
            <a:r>
              <a:rPr lang="cs-CZ" dirty="0" err="1" smtClean="0"/>
              <a:t>Ethical</a:t>
            </a:r>
            <a:r>
              <a:rPr lang="cs-CZ" dirty="0" smtClean="0"/>
              <a:t> </a:t>
            </a:r>
            <a:r>
              <a:rPr lang="cs-CZ" dirty="0" err="1" smtClean="0"/>
              <a:t>questions</a:t>
            </a:r>
            <a:endParaRPr lang="en-US" dirty="0"/>
          </a:p>
        </p:txBody>
      </p:sp>
      <p:sp>
        <p:nvSpPr>
          <p:cNvPr id="169987" name="Rectangle 3"/>
          <p:cNvSpPr>
            <a:spLocks noGrp="1" noChangeArrowheads="1"/>
          </p:cNvSpPr>
          <p:nvPr>
            <p:ph type="body" idx="1"/>
          </p:nvPr>
        </p:nvSpPr>
        <p:spPr>
          <a:xfrm>
            <a:off x="467544" y="692696"/>
            <a:ext cx="8229600" cy="7416824"/>
          </a:xfrm>
        </p:spPr>
        <p:txBody>
          <a:bodyPr>
            <a:normAutofit/>
          </a:bodyPr>
          <a:lstStyle/>
          <a:p>
            <a:pPr lvl="0">
              <a:buFont typeface="Wingdings" pitchFamily="2" charset="2"/>
              <a:buChar char="q"/>
            </a:pPr>
            <a:r>
              <a:rPr lang="cs-CZ" sz="4400" dirty="0"/>
              <a:t> </a:t>
            </a:r>
            <a:r>
              <a:rPr lang="cs-CZ" sz="4400" dirty="0" smtClean="0"/>
              <a:t>Up to </a:t>
            </a:r>
            <a:r>
              <a:rPr lang="cs-CZ" sz="4400" dirty="0" err="1" smtClean="0"/>
              <a:t>what</a:t>
            </a:r>
            <a:r>
              <a:rPr lang="cs-CZ" sz="4400" dirty="0" smtClean="0"/>
              <a:t> point </a:t>
            </a:r>
            <a:r>
              <a:rPr lang="cs-CZ" sz="4400" dirty="0" err="1" smtClean="0"/>
              <a:t>of</a:t>
            </a:r>
            <a:r>
              <a:rPr lang="cs-CZ" sz="4400" dirty="0" smtClean="0"/>
              <a:t> </a:t>
            </a:r>
            <a:r>
              <a:rPr lang="cs-CZ" sz="4400" dirty="0" err="1" smtClean="0"/>
              <a:t>fetal</a:t>
            </a:r>
            <a:r>
              <a:rPr lang="cs-CZ" sz="4400" dirty="0" smtClean="0"/>
              <a:t> </a:t>
            </a:r>
            <a:r>
              <a:rPr lang="cs-CZ" sz="4400" dirty="0" err="1" smtClean="0"/>
              <a:t>development</a:t>
            </a:r>
            <a:r>
              <a:rPr lang="cs-CZ" sz="4400" dirty="0" smtClean="0"/>
              <a:t>, </a:t>
            </a:r>
            <a:r>
              <a:rPr lang="cs-CZ" sz="4400" dirty="0" err="1" smtClean="0"/>
              <a:t>if</a:t>
            </a:r>
            <a:r>
              <a:rPr lang="cs-CZ" sz="4400" dirty="0" smtClean="0"/>
              <a:t> </a:t>
            </a:r>
            <a:r>
              <a:rPr lang="cs-CZ" sz="4400" dirty="0" err="1" smtClean="0"/>
              <a:t>any</a:t>
            </a:r>
            <a:r>
              <a:rPr lang="cs-CZ" sz="4400" dirty="0" smtClean="0"/>
              <a:t>, and </a:t>
            </a:r>
            <a:r>
              <a:rPr lang="cs-CZ" sz="4400" dirty="0" err="1" smtClean="0"/>
              <a:t>for</a:t>
            </a:r>
            <a:r>
              <a:rPr lang="cs-CZ" sz="4400" dirty="0" smtClean="0"/>
              <a:t> </a:t>
            </a:r>
            <a:r>
              <a:rPr lang="cs-CZ" sz="4400" dirty="0" err="1" smtClean="0"/>
              <a:t>what</a:t>
            </a:r>
            <a:r>
              <a:rPr lang="cs-CZ" sz="4400" dirty="0" smtClean="0"/>
              <a:t> </a:t>
            </a:r>
            <a:r>
              <a:rPr lang="cs-CZ" sz="4400" dirty="0" err="1" smtClean="0"/>
              <a:t>reason</a:t>
            </a:r>
            <a:r>
              <a:rPr lang="cs-CZ" sz="4400" dirty="0" smtClean="0"/>
              <a:t>, </a:t>
            </a:r>
            <a:r>
              <a:rPr lang="cs-CZ" sz="4400" dirty="0" err="1" smtClean="0"/>
              <a:t>if</a:t>
            </a:r>
            <a:r>
              <a:rPr lang="cs-CZ" sz="4400" dirty="0" smtClean="0"/>
              <a:t> </a:t>
            </a:r>
            <a:r>
              <a:rPr lang="cs-CZ" sz="4400" dirty="0" err="1" smtClean="0"/>
              <a:t>any</a:t>
            </a:r>
            <a:r>
              <a:rPr lang="cs-CZ" sz="4400" dirty="0" smtClean="0"/>
              <a:t>, </a:t>
            </a:r>
            <a:r>
              <a:rPr lang="cs-CZ" sz="4400" dirty="0" err="1" smtClean="0"/>
              <a:t>is</a:t>
            </a:r>
            <a:r>
              <a:rPr lang="cs-CZ" sz="4400" dirty="0" smtClean="0"/>
              <a:t> </a:t>
            </a:r>
            <a:r>
              <a:rPr lang="cs-CZ" sz="4400" dirty="0" err="1" smtClean="0"/>
              <a:t>abortion</a:t>
            </a:r>
            <a:r>
              <a:rPr lang="cs-CZ" sz="4400" dirty="0" smtClean="0"/>
              <a:t> </a:t>
            </a:r>
            <a:r>
              <a:rPr lang="cs-CZ" sz="4400" dirty="0" err="1" smtClean="0"/>
              <a:t>ethically</a:t>
            </a:r>
            <a:r>
              <a:rPr lang="cs-CZ" sz="4400" dirty="0" smtClean="0"/>
              <a:t> </a:t>
            </a:r>
            <a:r>
              <a:rPr lang="cs-CZ" sz="4400" dirty="0" err="1" smtClean="0"/>
              <a:t>acceptable</a:t>
            </a:r>
            <a:r>
              <a:rPr lang="cs-CZ" sz="4400" dirty="0" smtClean="0"/>
              <a:t>?</a:t>
            </a:r>
          </a:p>
          <a:p>
            <a:pPr lvl="0">
              <a:buFont typeface="Wingdings" pitchFamily="2" charset="2"/>
              <a:buChar char="q"/>
            </a:pPr>
            <a:r>
              <a:rPr lang="cs-CZ" sz="4400" dirty="0"/>
              <a:t> </a:t>
            </a:r>
            <a:r>
              <a:rPr lang="cs-CZ" sz="4400" dirty="0" smtClean="0"/>
              <a:t>A </a:t>
            </a:r>
            <a:r>
              <a:rPr lang="cs-CZ" sz="4400" dirty="0" err="1" smtClean="0"/>
              <a:t>Conservative</a:t>
            </a:r>
            <a:r>
              <a:rPr lang="cs-CZ" sz="4400" dirty="0" smtClean="0"/>
              <a:t> </a:t>
            </a:r>
            <a:r>
              <a:rPr lang="cs-CZ" sz="4400" dirty="0" err="1" smtClean="0"/>
              <a:t>view</a:t>
            </a:r>
            <a:r>
              <a:rPr lang="cs-CZ" sz="4400" dirty="0" smtClean="0"/>
              <a:t>, a </a:t>
            </a:r>
            <a:r>
              <a:rPr lang="cs-CZ" sz="4400" dirty="0" err="1" smtClean="0"/>
              <a:t>Liberal</a:t>
            </a:r>
            <a:r>
              <a:rPr lang="cs-CZ" sz="4400" dirty="0" smtClean="0"/>
              <a:t> </a:t>
            </a:r>
            <a:r>
              <a:rPr lang="cs-CZ" sz="4400" dirty="0" err="1" smtClean="0"/>
              <a:t>view</a:t>
            </a:r>
            <a:r>
              <a:rPr lang="cs-CZ" sz="4400" dirty="0"/>
              <a:t> </a:t>
            </a:r>
            <a:r>
              <a:rPr lang="cs-CZ" sz="4400" dirty="0" smtClean="0"/>
              <a:t>and a </a:t>
            </a:r>
            <a:r>
              <a:rPr lang="cs-CZ" sz="4400" dirty="0" err="1" smtClean="0"/>
              <a:t>Moderate</a:t>
            </a:r>
            <a:r>
              <a:rPr lang="cs-CZ" sz="4400" dirty="0" smtClean="0"/>
              <a:t> </a:t>
            </a:r>
            <a:r>
              <a:rPr lang="cs-CZ" sz="4400" dirty="0" err="1" smtClean="0"/>
              <a:t>view</a:t>
            </a:r>
            <a:r>
              <a:rPr lang="cs-CZ" sz="4400" dirty="0" smtClean="0"/>
              <a:t> are </a:t>
            </a:r>
            <a:r>
              <a:rPr lang="cs-CZ" sz="4400" dirty="0" err="1" smtClean="0"/>
              <a:t>based</a:t>
            </a:r>
            <a:r>
              <a:rPr lang="cs-CZ" sz="4400" dirty="0" smtClean="0"/>
              <a:t> on </a:t>
            </a:r>
            <a:r>
              <a:rPr lang="cs-CZ" sz="4400" dirty="0" err="1" smtClean="0"/>
              <a:t>different</a:t>
            </a:r>
            <a:r>
              <a:rPr lang="cs-CZ" sz="4400" dirty="0" smtClean="0"/>
              <a:t> </a:t>
            </a:r>
            <a:r>
              <a:rPr lang="cs-CZ" sz="4400" dirty="0" err="1" smtClean="0"/>
              <a:t>combinations</a:t>
            </a:r>
            <a:r>
              <a:rPr lang="cs-CZ" sz="4400" dirty="0" smtClean="0"/>
              <a:t> </a:t>
            </a:r>
            <a:r>
              <a:rPr lang="cs-CZ" sz="4400" dirty="0" err="1" smtClean="0"/>
              <a:t>of</a:t>
            </a:r>
            <a:r>
              <a:rPr lang="cs-CZ" sz="4400" dirty="0" smtClean="0"/>
              <a:t> </a:t>
            </a:r>
            <a:r>
              <a:rPr lang="cs-CZ" sz="4400" dirty="0" err="1" smtClean="0"/>
              <a:t>answers</a:t>
            </a:r>
            <a:r>
              <a:rPr lang="cs-CZ" sz="4400" dirty="0" smtClean="0"/>
              <a:t> to these </a:t>
            </a:r>
            <a:r>
              <a:rPr lang="cs-CZ" sz="4400" dirty="0" err="1" smtClean="0"/>
              <a:t>questions</a:t>
            </a:r>
            <a:endParaRPr lang="cs-CZ" sz="4400" dirty="0" smtClean="0"/>
          </a:p>
          <a:p>
            <a:pPr marL="514350" lvl="0" indent="-514350">
              <a:buFont typeface="+mj-lt"/>
              <a:buAutoNum type="arabicPeriod"/>
            </a:pPr>
            <a:endParaRPr lang="cs-CZ" dirty="0"/>
          </a:p>
        </p:txBody>
      </p:sp>
    </p:spTree>
    <p:extLst>
      <p:ext uri="{BB962C8B-B14F-4D97-AF65-F5344CB8AC3E}">
        <p14:creationId xmlns:p14="http://schemas.microsoft.com/office/powerpoint/2010/main" val="26345011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ext Box 1"/>
          <p:cNvSpPr txBox="1">
            <a:spLocks noChangeArrowheads="1"/>
          </p:cNvSpPr>
          <p:nvPr/>
        </p:nvSpPr>
        <p:spPr bwMode="auto">
          <a:xfrm>
            <a:off x="34925" y="115888"/>
            <a:ext cx="9109075" cy="5768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marL="571500" indent="-569913">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1pPr>
            <a:lvl2pPr>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2pPr>
            <a:lvl3pPr>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3pPr>
            <a:lvl4pPr>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4pPr>
            <a:lvl5pPr>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5pPr>
            <a:lvl6pPr marL="2514600" indent="-228600" defTabSz="449263" fontAlgn="base">
              <a:spcBef>
                <a:spcPct val="0"/>
              </a:spcBef>
              <a:spcAft>
                <a:spcPct val="0"/>
              </a:spcAft>
              <a:buClr>
                <a:srgbClr val="000000"/>
              </a:buClr>
              <a:buSzPct val="100000"/>
              <a:buFont typeface="Times New Roman" pitchFamily="16" charset="0"/>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6pPr>
            <a:lvl7pPr marL="2971800" indent="-228600" defTabSz="449263" fontAlgn="base">
              <a:spcBef>
                <a:spcPct val="0"/>
              </a:spcBef>
              <a:spcAft>
                <a:spcPct val="0"/>
              </a:spcAft>
              <a:buClr>
                <a:srgbClr val="000000"/>
              </a:buClr>
              <a:buSzPct val="100000"/>
              <a:buFont typeface="Times New Roman" pitchFamily="16" charset="0"/>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7pPr>
            <a:lvl8pPr marL="3429000" indent="-228600" defTabSz="449263" fontAlgn="base">
              <a:spcBef>
                <a:spcPct val="0"/>
              </a:spcBef>
              <a:spcAft>
                <a:spcPct val="0"/>
              </a:spcAft>
              <a:buClr>
                <a:srgbClr val="000000"/>
              </a:buClr>
              <a:buSzPct val="100000"/>
              <a:buFont typeface="Times New Roman" pitchFamily="16" charset="0"/>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8pPr>
            <a:lvl9pPr marL="3886200" indent="-228600" defTabSz="449263" fontAlgn="base">
              <a:spcBef>
                <a:spcPct val="0"/>
              </a:spcBef>
              <a:spcAft>
                <a:spcPct val="0"/>
              </a:spcAft>
              <a:buClr>
                <a:srgbClr val="000000"/>
              </a:buClr>
              <a:buSzPct val="100000"/>
              <a:buFont typeface="Times New Roman" pitchFamily="16" charset="0"/>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9pPr>
          </a:lstStyle>
          <a:p>
            <a:pPr algn="ctr">
              <a:lnSpc>
                <a:spcPct val="80000"/>
              </a:lnSpc>
              <a:buClrTx/>
              <a:buFontTx/>
              <a:buNone/>
              <a:defRPr/>
            </a:pPr>
            <a:r>
              <a:rPr lang="cs-CZ" sz="3600" b="1" dirty="0" err="1" smtClean="0">
                <a:solidFill>
                  <a:srgbClr val="E5E5FF"/>
                </a:solidFill>
                <a:effectLst>
                  <a:outerShdw blurRad="38100" dist="38100" dir="2700000" algn="tl">
                    <a:srgbClr val="000000"/>
                  </a:outerShdw>
                </a:effectLst>
              </a:rPr>
              <a:t>Required</a:t>
            </a:r>
            <a:r>
              <a:rPr lang="cs-CZ" sz="3600" b="1" dirty="0" smtClean="0">
                <a:solidFill>
                  <a:srgbClr val="E5E5FF"/>
                </a:solidFill>
                <a:effectLst>
                  <a:outerShdw blurRad="38100" dist="38100" dir="2700000" algn="tl">
                    <a:srgbClr val="000000"/>
                  </a:outerShdw>
                </a:effectLst>
              </a:rPr>
              <a:t> </a:t>
            </a:r>
            <a:r>
              <a:rPr lang="cs-CZ" sz="3600" b="1" dirty="0" err="1">
                <a:solidFill>
                  <a:srgbClr val="E5E5FF"/>
                </a:solidFill>
                <a:effectLst>
                  <a:outerShdw blurRad="38100" dist="38100" dir="2700000" algn="tl">
                    <a:srgbClr val="000000"/>
                  </a:outerShdw>
                </a:effectLst>
              </a:rPr>
              <a:t>R</a:t>
            </a:r>
            <a:r>
              <a:rPr lang="cs-CZ" sz="3600" b="1" dirty="0" err="1" smtClean="0">
                <a:solidFill>
                  <a:srgbClr val="E5E5FF"/>
                </a:solidFill>
                <a:effectLst>
                  <a:outerShdw blurRad="38100" dist="38100" dir="2700000" algn="tl">
                    <a:srgbClr val="000000"/>
                  </a:outerShdw>
                </a:effectLst>
              </a:rPr>
              <a:t>eading</a:t>
            </a:r>
            <a:r>
              <a:rPr lang="cs-CZ" sz="3600" b="1" dirty="0" smtClean="0">
                <a:solidFill>
                  <a:srgbClr val="E5E5FF"/>
                </a:solidFill>
                <a:effectLst>
                  <a:outerShdw blurRad="38100" dist="38100" dir="2700000" algn="tl">
                    <a:srgbClr val="000000"/>
                  </a:outerShdw>
                </a:effectLst>
              </a:rPr>
              <a:t> - </a:t>
            </a:r>
            <a:r>
              <a:rPr lang="cs-CZ" sz="3600" b="1" dirty="0" err="1" smtClean="0">
                <a:solidFill>
                  <a:srgbClr val="E5E5FF"/>
                </a:solidFill>
                <a:effectLst>
                  <a:outerShdw blurRad="38100" dist="38100" dir="2700000" algn="tl">
                    <a:srgbClr val="000000"/>
                  </a:outerShdw>
                </a:effectLst>
              </a:rPr>
              <a:t>Promotion</a:t>
            </a:r>
            <a:endParaRPr lang="cs-CZ" sz="3600" b="1" dirty="0" smtClean="0">
              <a:solidFill>
                <a:srgbClr val="E5E5FF"/>
              </a:solidFill>
              <a:effectLst>
                <a:outerShdw blurRad="38100" dist="38100" dir="2700000" algn="tl">
                  <a:srgbClr val="000000"/>
                </a:outerShdw>
              </a:effectLst>
            </a:endParaRPr>
          </a:p>
        </p:txBody>
      </p:sp>
      <p:sp>
        <p:nvSpPr>
          <p:cNvPr id="17410" name="Text Box 2"/>
          <p:cNvSpPr txBox="1">
            <a:spLocks noChangeArrowheads="1"/>
          </p:cNvSpPr>
          <p:nvPr/>
        </p:nvSpPr>
        <p:spPr bwMode="auto">
          <a:xfrm>
            <a:off x="107950" y="692697"/>
            <a:ext cx="8856663" cy="627960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1pPr>
            <a:lvl2pPr marL="741363" indent="-284163">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2pPr>
            <a:lvl3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3pPr>
            <a:lvl4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4pPr>
            <a:lvl5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5pPr>
            <a:lvl6pPr marL="2514600" indent="-228600" defTabSz="449263" fontAlgn="base">
              <a:spcBef>
                <a:spcPct val="0"/>
              </a:spcBef>
              <a:spcAft>
                <a:spcPct val="0"/>
              </a:spcAft>
              <a:buClr>
                <a:srgbClr val="000000"/>
              </a:buClr>
              <a:buSzPct val="100000"/>
              <a:buFont typeface="Times New Roman" pitchFamily="16"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6pPr>
            <a:lvl7pPr marL="2971800" indent="-228600" defTabSz="449263" fontAlgn="base">
              <a:spcBef>
                <a:spcPct val="0"/>
              </a:spcBef>
              <a:spcAft>
                <a:spcPct val="0"/>
              </a:spcAft>
              <a:buClr>
                <a:srgbClr val="000000"/>
              </a:buClr>
              <a:buSzPct val="100000"/>
              <a:buFont typeface="Times New Roman" pitchFamily="16"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7pPr>
            <a:lvl8pPr marL="3429000" indent="-228600" defTabSz="449263" fontAlgn="base">
              <a:spcBef>
                <a:spcPct val="0"/>
              </a:spcBef>
              <a:spcAft>
                <a:spcPct val="0"/>
              </a:spcAft>
              <a:buClr>
                <a:srgbClr val="000000"/>
              </a:buClr>
              <a:buSzPct val="100000"/>
              <a:buFont typeface="Times New Roman" pitchFamily="16"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8pPr>
            <a:lvl9pPr marL="3886200" indent="-228600" defTabSz="449263" fontAlgn="base">
              <a:spcBef>
                <a:spcPct val="0"/>
              </a:spcBef>
              <a:spcAft>
                <a:spcPct val="0"/>
              </a:spcAft>
              <a:buClr>
                <a:srgbClr val="000000"/>
              </a:buClr>
              <a:buSzPct val="100000"/>
              <a:buFont typeface="Times New Roman" pitchFamily="16"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9pPr>
          </a:lstStyle>
          <a:p>
            <a:pPr marL="457200" lvl="1" indent="0">
              <a:lnSpc>
                <a:spcPct val="80000"/>
              </a:lnSpc>
              <a:spcBef>
                <a:spcPts val="550"/>
              </a:spcBef>
              <a:buClr>
                <a:srgbClr val="A886E0"/>
              </a:buClr>
              <a:buSzPct val="70000"/>
              <a:defRPr/>
            </a:pPr>
            <a:r>
              <a:rPr lang="en-US" sz="3200" dirty="0"/>
              <a:t>Jeremy Bentham: </a:t>
            </a:r>
            <a:r>
              <a:rPr lang="cs-CZ" sz="3200" dirty="0" smtClean="0"/>
              <a:t>„</a:t>
            </a:r>
            <a:r>
              <a:rPr lang="en-US" sz="3200" dirty="0" smtClean="0"/>
              <a:t>An </a:t>
            </a:r>
            <a:r>
              <a:rPr lang="en-US" sz="3200" dirty="0"/>
              <a:t>Introduction to the Principles of Moral and Legislation</a:t>
            </a:r>
            <a:r>
              <a:rPr lang="en-US" sz="3200" dirty="0" smtClean="0"/>
              <a:t>.</a:t>
            </a:r>
            <a:r>
              <a:rPr lang="cs-CZ" sz="3200" dirty="0" smtClean="0"/>
              <a:t>“</a:t>
            </a:r>
            <a:r>
              <a:rPr lang="en-US" sz="3200" dirty="0" smtClean="0"/>
              <a:t> </a:t>
            </a:r>
            <a:r>
              <a:rPr lang="en-US" sz="3200" dirty="0"/>
              <a:t>Chapters 1-4.</a:t>
            </a:r>
            <a:r>
              <a:rPr lang="cs-CZ" sz="3200" dirty="0" smtClean="0">
                <a:effectLst>
                  <a:outerShdw blurRad="38100" dist="38100" dir="2700000" algn="tl">
                    <a:srgbClr val="000000"/>
                  </a:outerShdw>
                </a:effectLst>
              </a:rPr>
              <a:t> </a:t>
            </a:r>
          </a:p>
          <a:p>
            <a:pPr marL="457200" lvl="1" indent="0">
              <a:lnSpc>
                <a:spcPct val="80000"/>
              </a:lnSpc>
              <a:spcBef>
                <a:spcPts val="550"/>
              </a:spcBef>
              <a:buClr>
                <a:srgbClr val="A886E0"/>
              </a:buClr>
              <a:buSzPct val="70000"/>
              <a:defRPr/>
            </a:pPr>
            <a:r>
              <a:rPr lang="cs-CZ" sz="3200" dirty="0" err="1" smtClean="0">
                <a:effectLst>
                  <a:outerShdw blurRad="38100" dist="38100" dir="2700000" algn="tl">
                    <a:srgbClr val="000000"/>
                  </a:outerShdw>
                </a:effectLst>
                <a:hlinkClick r:id="rId3"/>
              </a:rPr>
              <a:t>Jeremy</a:t>
            </a:r>
            <a:r>
              <a:rPr lang="cs-CZ" sz="3200" dirty="0" smtClean="0">
                <a:effectLst>
                  <a:outerShdw blurRad="38100" dist="38100" dir="2700000" algn="tl">
                    <a:srgbClr val="000000"/>
                  </a:outerShdw>
                </a:effectLst>
                <a:hlinkClick r:id="rId3"/>
              </a:rPr>
              <a:t> </a:t>
            </a:r>
            <a:r>
              <a:rPr lang="cs-CZ" sz="3200" dirty="0" err="1" smtClean="0">
                <a:effectLst>
                  <a:outerShdw blurRad="38100" dist="38100" dir="2700000" algn="tl">
                    <a:srgbClr val="000000"/>
                  </a:outerShdw>
                </a:effectLst>
                <a:hlinkClick r:id="rId3"/>
              </a:rPr>
              <a:t>Bentham</a:t>
            </a:r>
            <a:r>
              <a:rPr lang="cs-CZ" sz="3200" dirty="0" smtClean="0">
                <a:effectLst>
                  <a:outerShdw blurRad="38100" dist="38100" dir="2700000" algn="tl">
                    <a:srgbClr val="000000"/>
                  </a:outerShdw>
                </a:effectLst>
                <a:hlinkClick r:id="rId3"/>
              </a:rPr>
              <a:t> </a:t>
            </a:r>
            <a:r>
              <a:rPr lang="cs-CZ" sz="3200" dirty="0" smtClean="0">
                <a:effectLst>
                  <a:outerShdw blurRad="38100" dist="38100" dir="2700000" algn="tl">
                    <a:srgbClr val="000000"/>
                  </a:outerShdw>
                </a:effectLst>
              </a:rPr>
              <a:t>(1748 – 1832)</a:t>
            </a:r>
          </a:p>
          <a:p>
            <a:pPr marL="457200" lvl="1" indent="0">
              <a:lnSpc>
                <a:spcPct val="80000"/>
              </a:lnSpc>
              <a:spcBef>
                <a:spcPts val="550"/>
              </a:spcBef>
              <a:buClr>
                <a:srgbClr val="A886E0"/>
              </a:buClr>
              <a:buSzPct val="70000"/>
              <a:defRPr/>
            </a:pPr>
            <a:r>
              <a:rPr lang="cs-CZ" sz="3200" dirty="0">
                <a:effectLst>
                  <a:outerShdw blurRad="38100" dist="38100" dir="2700000" algn="tl">
                    <a:srgbClr val="000000"/>
                  </a:outerShdw>
                </a:effectLst>
              </a:rPr>
              <a:t>	</a:t>
            </a:r>
            <a:endParaRPr lang="cs-CZ" sz="3200" dirty="0" smtClean="0">
              <a:effectLst>
                <a:outerShdw blurRad="38100" dist="38100" dir="2700000" algn="tl">
                  <a:srgbClr val="000000"/>
                </a:outerShdw>
              </a:effectLst>
            </a:endParaRPr>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3568" y="2348880"/>
            <a:ext cx="3143250" cy="426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76056" y="2348880"/>
            <a:ext cx="2952328" cy="426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4271046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Rot="1" noChangeArrowheads="1"/>
          </p:cNvSpPr>
          <p:nvPr>
            <p:ph type="title"/>
          </p:nvPr>
        </p:nvSpPr>
        <p:spPr>
          <a:xfrm>
            <a:off x="35496" y="44624"/>
            <a:ext cx="9108504" cy="720080"/>
          </a:xfrm>
        </p:spPr>
        <p:txBody>
          <a:bodyPr>
            <a:normAutofit fontScale="90000"/>
          </a:bodyPr>
          <a:lstStyle/>
          <a:p>
            <a:pPr algn="ctr"/>
            <a:r>
              <a:rPr lang="cs-CZ" dirty="0" err="1" smtClean="0"/>
              <a:t>Ethical</a:t>
            </a:r>
            <a:r>
              <a:rPr lang="cs-CZ" dirty="0" smtClean="0"/>
              <a:t> </a:t>
            </a:r>
            <a:r>
              <a:rPr lang="cs-CZ" dirty="0" err="1" smtClean="0"/>
              <a:t>questions</a:t>
            </a:r>
            <a:endParaRPr lang="en-US" dirty="0"/>
          </a:p>
        </p:txBody>
      </p:sp>
      <p:sp>
        <p:nvSpPr>
          <p:cNvPr id="169987" name="Rectangle 3"/>
          <p:cNvSpPr>
            <a:spLocks noGrp="1" noChangeArrowheads="1"/>
          </p:cNvSpPr>
          <p:nvPr>
            <p:ph type="body" idx="1"/>
          </p:nvPr>
        </p:nvSpPr>
        <p:spPr>
          <a:xfrm>
            <a:off x="467544" y="764704"/>
            <a:ext cx="8229600" cy="5976664"/>
          </a:xfrm>
        </p:spPr>
        <p:txBody>
          <a:bodyPr>
            <a:normAutofit lnSpcReduction="10000"/>
          </a:bodyPr>
          <a:lstStyle/>
          <a:p>
            <a:pPr marL="0" lvl="0" indent="0">
              <a:buNone/>
            </a:pPr>
            <a:r>
              <a:rPr lang="cs-CZ" sz="2800" dirty="0" err="1" smtClean="0"/>
              <a:t>Concept</a:t>
            </a:r>
            <a:r>
              <a:rPr lang="cs-CZ" sz="2800" dirty="0" smtClean="0"/>
              <a:t> </a:t>
            </a:r>
            <a:r>
              <a:rPr lang="cs-CZ" sz="2800" dirty="0" err="1" smtClean="0"/>
              <a:t>of</a:t>
            </a:r>
            <a:r>
              <a:rPr lang="cs-CZ" sz="2800" dirty="0" smtClean="0"/>
              <a:t> </a:t>
            </a:r>
            <a:r>
              <a:rPr lang="cs-CZ" sz="2800" dirty="0" err="1" smtClean="0"/>
              <a:t>moral</a:t>
            </a:r>
            <a:r>
              <a:rPr lang="cs-CZ" sz="2800" dirty="0" smtClean="0"/>
              <a:t> personality:</a:t>
            </a:r>
          </a:p>
          <a:p>
            <a:pPr marL="571500" indent="-571500">
              <a:buFont typeface="Wingdings" panose="05000000000000000000" pitchFamily="2" charset="2"/>
              <a:buChar char="q"/>
            </a:pPr>
            <a:r>
              <a:rPr lang="cs-CZ" sz="3000" dirty="0" smtClean="0"/>
              <a:t>Not </a:t>
            </a:r>
            <a:r>
              <a:rPr lang="cs-CZ" sz="3000" dirty="0" err="1" smtClean="0"/>
              <a:t>only</a:t>
            </a:r>
            <a:r>
              <a:rPr lang="cs-CZ" sz="3000" dirty="0" smtClean="0"/>
              <a:t> </a:t>
            </a:r>
            <a:r>
              <a:rPr lang="cs-CZ" sz="3000" dirty="0" err="1" smtClean="0"/>
              <a:t>human</a:t>
            </a:r>
            <a:r>
              <a:rPr lang="cs-CZ" sz="3000" dirty="0" smtClean="0"/>
              <a:t> </a:t>
            </a:r>
            <a:r>
              <a:rPr lang="cs-CZ" sz="3000" dirty="0" err="1" smtClean="0"/>
              <a:t>beings</a:t>
            </a:r>
            <a:r>
              <a:rPr lang="cs-CZ" sz="3000" dirty="0" smtClean="0"/>
              <a:t> </a:t>
            </a:r>
            <a:r>
              <a:rPr lang="cs-CZ" sz="3000" dirty="0" err="1" smtClean="0"/>
              <a:t>have</a:t>
            </a:r>
            <a:r>
              <a:rPr lang="cs-CZ" sz="3000" dirty="0" smtClean="0"/>
              <a:t> </a:t>
            </a:r>
            <a:r>
              <a:rPr lang="cs-CZ" sz="3000" dirty="0" err="1" smtClean="0"/>
              <a:t>moral</a:t>
            </a:r>
            <a:r>
              <a:rPr lang="cs-CZ" sz="3000" dirty="0" smtClean="0"/>
              <a:t> status and </a:t>
            </a:r>
            <a:r>
              <a:rPr lang="cs-CZ" sz="3000" dirty="0" err="1" smtClean="0"/>
              <a:t>rights</a:t>
            </a:r>
            <a:r>
              <a:rPr lang="cs-CZ" sz="3000" dirty="0" smtClean="0"/>
              <a:t>, </a:t>
            </a:r>
            <a:r>
              <a:rPr lang="cs-CZ" sz="3000" dirty="0" err="1" smtClean="0"/>
              <a:t>moral</a:t>
            </a:r>
            <a:r>
              <a:rPr lang="cs-CZ" sz="3000" dirty="0" smtClean="0"/>
              <a:t> status and </a:t>
            </a:r>
            <a:r>
              <a:rPr lang="cs-CZ" sz="3000" dirty="0" err="1" smtClean="0"/>
              <a:t>rights</a:t>
            </a:r>
            <a:r>
              <a:rPr lang="cs-CZ" sz="3000" dirty="0" smtClean="0"/>
              <a:t> are </a:t>
            </a:r>
            <a:r>
              <a:rPr lang="cs-CZ" sz="3000" dirty="0" err="1" smtClean="0"/>
              <a:t>linked</a:t>
            </a:r>
            <a:r>
              <a:rPr lang="cs-CZ" sz="3000" dirty="0" smtClean="0"/>
              <a:t> </a:t>
            </a:r>
            <a:r>
              <a:rPr lang="cs-CZ" sz="3000" dirty="0" err="1" smtClean="0"/>
              <a:t>with</a:t>
            </a:r>
            <a:r>
              <a:rPr lang="cs-CZ" sz="3000" dirty="0" smtClean="0"/>
              <a:t> </a:t>
            </a:r>
            <a:r>
              <a:rPr lang="cs-CZ" sz="3000" dirty="0" err="1" smtClean="0"/>
              <a:t>moral</a:t>
            </a:r>
            <a:r>
              <a:rPr lang="cs-CZ" sz="3000" dirty="0" smtClean="0"/>
              <a:t> </a:t>
            </a:r>
            <a:r>
              <a:rPr lang="cs-CZ" sz="3000" dirty="0" err="1" smtClean="0"/>
              <a:t>persons</a:t>
            </a:r>
            <a:endParaRPr lang="cs-CZ" sz="3000" dirty="0"/>
          </a:p>
          <a:p>
            <a:pPr marL="571500" indent="-571500">
              <a:buFont typeface="Wingdings" panose="05000000000000000000" pitchFamily="2" charset="2"/>
              <a:buChar char="q"/>
            </a:pPr>
            <a:r>
              <a:rPr lang="cs-CZ" sz="3000" dirty="0" err="1" smtClean="0"/>
              <a:t>Moral</a:t>
            </a:r>
            <a:r>
              <a:rPr lang="cs-CZ" sz="3000" dirty="0" smtClean="0"/>
              <a:t> </a:t>
            </a:r>
            <a:r>
              <a:rPr lang="cs-CZ" sz="3000" dirty="0"/>
              <a:t>personality – basic </a:t>
            </a:r>
            <a:r>
              <a:rPr lang="cs-CZ" sz="3000" dirty="0" err="1"/>
              <a:t>attributes</a:t>
            </a:r>
            <a:r>
              <a:rPr lang="cs-CZ" sz="3000" dirty="0"/>
              <a:t>: </a:t>
            </a:r>
          </a:p>
          <a:p>
            <a:pPr marL="1211580" lvl="2" indent="-571500">
              <a:buFont typeface="Wingdings" panose="05000000000000000000" pitchFamily="2" charset="2"/>
              <a:buChar char="q"/>
            </a:pPr>
            <a:r>
              <a:rPr lang="cs-CZ" sz="2900" dirty="0" err="1"/>
              <a:t>Consciousness</a:t>
            </a:r>
            <a:r>
              <a:rPr lang="cs-CZ" sz="2900" dirty="0"/>
              <a:t> (</a:t>
            </a:r>
            <a:r>
              <a:rPr lang="cs-CZ" sz="2900" dirty="0" err="1"/>
              <a:t>feels</a:t>
            </a:r>
            <a:r>
              <a:rPr lang="cs-CZ" sz="2900" dirty="0"/>
              <a:t> </a:t>
            </a:r>
            <a:r>
              <a:rPr lang="cs-CZ" sz="2900" dirty="0" err="1"/>
              <a:t>pain</a:t>
            </a:r>
            <a:r>
              <a:rPr lang="cs-CZ" sz="2900" dirty="0"/>
              <a:t>)</a:t>
            </a:r>
          </a:p>
          <a:p>
            <a:pPr marL="1211580" lvl="2" indent="-571500">
              <a:buFont typeface="Wingdings" panose="05000000000000000000" pitchFamily="2" charset="2"/>
              <a:buChar char="q"/>
            </a:pPr>
            <a:r>
              <a:rPr lang="cs-CZ" sz="2900" dirty="0" err="1"/>
              <a:t>Reasoning</a:t>
            </a:r>
            <a:endParaRPr lang="cs-CZ" sz="2900" dirty="0"/>
          </a:p>
          <a:p>
            <a:pPr marL="1211580" lvl="2" indent="-571500">
              <a:buFont typeface="Wingdings" panose="05000000000000000000" pitchFamily="2" charset="2"/>
              <a:buChar char="q"/>
            </a:pPr>
            <a:r>
              <a:rPr lang="cs-CZ" sz="2900" dirty="0" err="1"/>
              <a:t>Self-motivated</a:t>
            </a:r>
            <a:r>
              <a:rPr lang="cs-CZ" sz="2900" dirty="0"/>
              <a:t> </a:t>
            </a:r>
            <a:r>
              <a:rPr lang="cs-CZ" sz="2900" dirty="0" err="1"/>
              <a:t>activity</a:t>
            </a:r>
            <a:endParaRPr lang="cs-CZ" sz="2900" dirty="0"/>
          </a:p>
          <a:p>
            <a:pPr marL="1211580" lvl="2" indent="-571500">
              <a:buFont typeface="Wingdings" panose="05000000000000000000" pitchFamily="2" charset="2"/>
              <a:buChar char="q"/>
            </a:pPr>
            <a:r>
              <a:rPr lang="cs-CZ" sz="2900" dirty="0" err="1"/>
              <a:t>The</a:t>
            </a:r>
            <a:r>
              <a:rPr lang="cs-CZ" sz="2900" dirty="0"/>
              <a:t> </a:t>
            </a:r>
            <a:r>
              <a:rPr lang="cs-CZ" sz="2900" dirty="0" err="1"/>
              <a:t>capacity</a:t>
            </a:r>
            <a:r>
              <a:rPr lang="cs-CZ" sz="2900" dirty="0"/>
              <a:t> to </a:t>
            </a:r>
            <a:r>
              <a:rPr lang="cs-CZ" sz="2900" dirty="0" err="1"/>
              <a:t>communicate</a:t>
            </a:r>
            <a:endParaRPr lang="cs-CZ" sz="2900" dirty="0"/>
          </a:p>
          <a:p>
            <a:pPr marL="1211580" lvl="2" indent="-571500">
              <a:buFont typeface="Wingdings" panose="05000000000000000000" pitchFamily="2" charset="2"/>
              <a:buChar char="q"/>
            </a:pPr>
            <a:r>
              <a:rPr lang="cs-CZ" sz="2900" dirty="0" err="1" smtClean="0"/>
              <a:t>Self-awareness</a:t>
            </a:r>
            <a:endParaRPr lang="cs-CZ" sz="2900" dirty="0"/>
          </a:p>
          <a:p>
            <a:pPr marL="571500" indent="-571500">
              <a:buFont typeface="Wingdings" panose="05000000000000000000" pitchFamily="2" charset="2"/>
              <a:buChar char="q"/>
            </a:pPr>
            <a:r>
              <a:rPr lang="cs-CZ" sz="3300" dirty="0" smtClean="0"/>
              <a:t>Full </a:t>
            </a:r>
            <a:r>
              <a:rPr lang="cs-CZ" sz="3300" dirty="0" err="1" smtClean="0"/>
              <a:t>or</a:t>
            </a:r>
            <a:r>
              <a:rPr lang="cs-CZ" sz="3300" dirty="0" smtClean="0"/>
              <a:t> </a:t>
            </a:r>
            <a:r>
              <a:rPr lang="cs-CZ" sz="3300" dirty="0" err="1" smtClean="0"/>
              <a:t>partial</a:t>
            </a:r>
            <a:r>
              <a:rPr lang="cs-CZ" sz="3300" dirty="0" smtClean="0"/>
              <a:t> </a:t>
            </a:r>
            <a:r>
              <a:rPr lang="cs-CZ" sz="3300" dirty="0" err="1" smtClean="0"/>
              <a:t>moral</a:t>
            </a:r>
            <a:r>
              <a:rPr lang="cs-CZ" sz="3300" dirty="0" smtClean="0"/>
              <a:t> status </a:t>
            </a:r>
            <a:r>
              <a:rPr lang="cs-CZ" sz="3300" dirty="0" err="1" smtClean="0"/>
              <a:t>can</a:t>
            </a:r>
            <a:r>
              <a:rPr lang="cs-CZ" sz="3300" dirty="0" smtClean="0"/>
              <a:t> </a:t>
            </a:r>
            <a:r>
              <a:rPr lang="cs-CZ" sz="3300" dirty="0" err="1" smtClean="0"/>
              <a:t>be</a:t>
            </a:r>
            <a:r>
              <a:rPr lang="cs-CZ" sz="3300" dirty="0" smtClean="0"/>
              <a:t> </a:t>
            </a:r>
            <a:r>
              <a:rPr lang="cs-CZ" sz="3300" dirty="0" err="1" smtClean="0"/>
              <a:t>discussed</a:t>
            </a:r>
            <a:r>
              <a:rPr lang="cs-CZ" sz="3300" dirty="0" smtClean="0"/>
              <a:t>.</a:t>
            </a:r>
            <a:endParaRPr lang="cs-CZ" sz="3300" dirty="0"/>
          </a:p>
          <a:p>
            <a:pPr marL="571500" indent="-571500">
              <a:buFont typeface="Wingdings" panose="05000000000000000000" pitchFamily="2" charset="2"/>
              <a:buChar char="q"/>
            </a:pPr>
            <a:endParaRPr lang="cs-CZ" sz="4400" dirty="0" smtClean="0"/>
          </a:p>
          <a:p>
            <a:pPr lvl="0">
              <a:buFont typeface="Wingdings" panose="05000000000000000000" pitchFamily="2" charset="2"/>
              <a:buChar char="q"/>
            </a:pPr>
            <a:endParaRPr lang="cs-CZ" dirty="0"/>
          </a:p>
        </p:txBody>
      </p:sp>
    </p:spTree>
    <p:extLst>
      <p:ext uri="{BB962C8B-B14F-4D97-AF65-F5344CB8AC3E}">
        <p14:creationId xmlns:p14="http://schemas.microsoft.com/office/powerpoint/2010/main" val="23109144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Rot="1" noChangeArrowheads="1"/>
          </p:cNvSpPr>
          <p:nvPr>
            <p:ph type="title"/>
          </p:nvPr>
        </p:nvSpPr>
        <p:spPr>
          <a:xfrm>
            <a:off x="35496" y="116632"/>
            <a:ext cx="9108504" cy="504056"/>
          </a:xfrm>
        </p:spPr>
        <p:txBody>
          <a:bodyPr>
            <a:normAutofit fontScale="90000"/>
          </a:bodyPr>
          <a:lstStyle/>
          <a:p>
            <a:pPr algn="ctr"/>
            <a:r>
              <a:rPr lang="cs-CZ" dirty="0" err="1" smtClean="0"/>
              <a:t>Ethical</a:t>
            </a:r>
            <a:r>
              <a:rPr lang="cs-CZ" dirty="0" smtClean="0"/>
              <a:t> </a:t>
            </a:r>
            <a:r>
              <a:rPr lang="cs-CZ" dirty="0" err="1" smtClean="0"/>
              <a:t>questions</a:t>
            </a:r>
            <a:endParaRPr lang="en-US" dirty="0"/>
          </a:p>
        </p:txBody>
      </p:sp>
      <p:sp>
        <p:nvSpPr>
          <p:cNvPr id="169987" name="Rectangle 3"/>
          <p:cNvSpPr>
            <a:spLocks noGrp="1" noChangeArrowheads="1"/>
          </p:cNvSpPr>
          <p:nvPr>
            <p:ph type="body" idx="1"/>
          </p:nvPr>
        </p:nvSpPr>
        <p:spPr>
          <a:xfrm>
            <a:off x="0" y="548680"/>
            <a:ext cx="9036496" cy="6984776"/>
          </a:xfrm>
        </p:spPr>
        <p:txBody>
          <a:bodyPr>
            <a:normAutofit/>
          </a:bodyPr>
          <a:lstStyle/>
          <a:p>
            <a:pPr marL="0" lvl="0" indent="0">
              <a:buNone/>
            </a:pPr>
            <a:r>
              <a:rPr lang="cs-CZ" sz="3600" dirty="0" smtClean="0"/>
              <a:t>Use </a:t>
            </a:r>
            <a:r>
              <a:rPr lang="cs-CZ" sz="3600" dirty="0" err="1" smtClean="0"/>
              <a:t>of</a:t>
            </a:r>
            <a:r>
              <a:rPr lang="cs-CZ" sz="3600" dirty="0" smtClean="0"/>
              <a:t> </a:t>
            </a:r>
            <a:r>
              <a:rPr lang="cs-CZ" sz="3600" dirty="0" err="1" smtClean="0"/>
              <a:t>different</a:t>
            </a:r>
            <a:r>
              <a:rPr lang="cs-CZ" sz="3600" dirty="0" smtClean="0"/>
              <a:t> </a:t>
            </a:r>
            <a:r>
              <a:rPr lang="cs-CZ" sz="3600" dirty="0" err="1" smtClean="0"/>
              <a:t>principles</a:t>
            </a:r>
            <a:endParaRPr lang="cs-CZ" sz="3600" dirty="0" smtClean="0"/>
          </a:p>
          <a:p>
            <a:pPr marL="937260" lvl="1" indent="-571500">
              <a:buFont typeface="Wingdings" panose="05000000000000000000" pitchFamily="2" charset="2"/>
              <a:buChar char="q"/>
            </a:pPr>
            <a:r>
              <a:rPr lang="cs-CZ" sz="3600" dirty="0" err="1" smtClean="0"/>
              <a:t>Universalizability</a:t>
            </a:r>
            <a:r>
              <a:rPr lang="cs-CZ" sz="3600" dirty="0" smtClean="0"/>
              <a:t> </a:t>
            </a:r>
            <a:r>
              <a:rPr lang="cs-CZ" sz="3600" dirty="0" err="1" smtClean="0"/>
              <a:t>principle</a:t>
            </a:r>
            <a:r>
              <a:rPr lang="cs-CZ" sz="3600" dirty="0" smtClean="0"/>
              <a:t> (</a:t>
            </a:r>
            <a:r>
              <a:rPr lang="cs-CZ" sz="3600" dirty="0" err="1" smtClean="0"/>
              <a:t>Kantian</a:t>
            </a:r>
            <a:r>
              <a:rPr lang="cs-CZ" sz="3600" dirty="0" smtClean="0"/>
              <a:t> </a:t>
            </a:r>
            <a:r>
              <a:rPr lang="cs-CZ" sz="3600" dirty="0" err="1" smtClean="0"/>
              <a:t>approach</a:t>
            </a:r>
            <a:r>
              <a:rPr lang="cs-CZ" sz="3600" dirty="0" smtClean="0"/>
              <a:t>): I </a:t>
            </a:r>
            <a:r>
              <a:rPr lang="cs-CZ" sz="3600" dirty="0" err="1" smtClean="0"/>
              <a:t>cannot</a:t>
            </a:r>
            <a:r>
              <a:rPr lang="cs-CZ" sz="3600" dirty="0" smtClean="0"/>
              <a:t> </a:t>
            </a:r>
            <a:r>
              <a:rPr lang="cs-CZ" sz="3600" dirty="0" err="1" smtClean="0"/>
              <a:t>will</a:t>
            </a:r>
            <a:r>
              <a:rPr lang="cs-CZ" sz="3600" dirty="0" smtClean="0"/>
              <a:t> </a:t>
            </a:r>
            <a:r>
              <a:rPr lang="cs-CZ" sz="3600" dirty="0" err="1" smtClean="0"/>
              <a:t>that</a:t>
            </a:r>
            <a:r>
              <a:rPr lang="cs-CZ" sz="3600" dirty="0" smtClean="0"/>
              <a:t> my </a:t>
            </a:r>
            <a:r>
              <a:rPr lang="cs-CZ" sz="3600" dirty="0" err="1" smtClean="0"/>
              <a:t>mother</a:t>
            </a:r>
            <a:r>
              <a:rPr lang="cs-CZ" sz="3600" dirty="0" smtClean="0"/>
              <a:t> </a:t>
            </a:r>
            <a:r>
              <a:rPr lang="cs-CZ" sz="3600" dirty="0" err="1" smtClean="0"/>
              <a:t>should</a:t>
            </a:r>
            <a:r>
              <a:rPr lang="cs-CZ" sz="3600" dirty="0" smtClean="0"/>
              <a:t> </a:t>
            </a:r>
            <a:r>
              <a:rPr lang="cs-CZ" sz="3600" dirty="0" err="1" smtClean="0"/>
              <a:t>have</a:t>
            </a:r>
            <a:r>
              <a:rPr lang="cs-CZ" sz="3600" dirty="0" smtClean="0"/>
              <a:t> had </a:t>
            </a:r>
            <a:r>
              <a:rPr lang="cs-CZ" sz="3600" dirty="0" err="1" smtClean="0"/>
              <a:t>an</a:t>
            </a:r>
            <a:r>
              <a:rPr lang="cs-CZ" sz="3600" dirty="0" smtClean="0"/>
              <a:t> </a:t>
            </a:r>
            <a:r>
              <a:rPr lang="cs-CZ" sz="3600" dirty="0" err="1" smtClean="0"/>
              <a:t>abortion</a:t>
            </a:r>
            <a:r>
              <a:rPr lang="cs-CZ" sz="3600" dirty="0" smtClean="0"/>
              <a:t> </a:t>
            </a:r>
            <a:r>
              <a:rPr lang="cs-CZ" sz="3600" dirty="0" err="1" smtClean="0"/>
              <a:t>with</a:t>
            </a:r>
            <a:r>
              <a:rPr lang="cs-CZ" sz="3600" dirty="0" smtClean="0"/>
              <a:t> </a:t>
            </a:r>
            <a:r>
              <a:rPr lang="cs-CZ" sz="3600" dirty="0" err="1" smtClean="0"/>
              <a:t>me</a:t>
            </a:r>
            <a:r>
              <a:rPr lang="cs-CZ" sz="3600" dirty="0" smtClean="0"/>
              <a:t>, </a:t>
            </a:r>
            <a:r>
              <a:rPr lang="cs-CZ" sz="3600" dirty="0" err="1" smtClean="0"/>
              <a:t>except</a:t>
            </a:r>
            <a:r>
              <a:rPr lang="cs-CZ" sz="3600" dirty="0" smtClean="0"/>
              <a:t> </a:t>
            </a:r>
            <a:r>
              <a:rPr lang="cs-CZ" sz="3600" dirty="0" err="1" smtClean="0"/>
              <a:t>perhaps</a:t>
            </a:r>
            <a:r>
              <a:rPr lang="cs-CZ" sz="3600" dirty="0" smtClean="0"/>
              <a:t> </a:t>
            </a:r>
            <a:r>
              <a:rPr lang="cs-CZ" sz="3600" dirty="0" err="1" smtClean="0"/>
              <a:t>if</a:t>
            </a:r>
            <a:r>
              <a:rPr lang="cs-CZ" sz="3600" dirty="0" smtClean="0"/>
              <a:t> </a:t>
            </a:r>
            <a:r>
              <a:rPr lang="cs-CZ" sz="3600" dirty="0" err="1" smtClean="0"/>
              <a:t>it</a:t>
            </a:r>
            <a:r>
              <a:rPr lang="cs-CZ" sz="3600" dirty="0" smtClean="0"/>
              <a:t> had </a:t>
            </a:r>
            <a:r>
              <a:rPr lang="cs-CZ" sz="3600" dirty="0" err="1" smtClean="0"/>
              <a:t>been</a:t>
            </a:r>
            <a:r>
              <a:rPr lang="cs-CZ" sz="3600" dirty="0" smtClean="0"/>
              <a:t> </a:t>
            </a:r>
            <a:r>
              <a:rPr lang="cs-CZ" sz="3600" dirty="0" err="1" smtClean="0"/>
              <a:t>certain</a:t>
            </a:r>
            <a:r>
              <a:rPr lang="cs-CZ" sz="3600" dirty="0" smtClean="0"/>
              <a:t> </a:t>
            </a:r>
            <a:r>
              <a:rPr lang="cs-CZ" sz="3600" dirty="0" err="1" smtClean="0"/>
              <a:t>that</a:t>
            </a:r>
            <a:r>
              <a:rPr lang="cs-CZ" sz="3600" dirty="0" smtClean="0"/>
              <a:t> </a:t>
            </a:r>
            <a:r>
              <a:rPr lang="cs-CZ" sz="3600" dirty="0" err="1" smtClean="0"/>
              <a:t>the</a:t>
            </a:r>
            <a:r>
              <a:rPr lang="cs-CZ" sz="3600" dirty="0" smtClean="0"/>
              <a:t> embryo </a:t>
            </a:r>
            <a:r>
              <a:rPr lang="cs-CZ" sz="3600" dirty="0" err="1" smtClean="0"/>
              <a:t>was</a:t>
            </a:r>
            <a:r>
              <a:rPr lang="cs-CZ" sz="3600" dirty="0" smtClean="0"/>
              <a:t> </a:t>
            </a:r>
            <a:r>
              <a:rPr lang="cs-CZ" sz="3600" dirty="0" err="1" smtClean="0"/>
              <a:t>dead</a:t>
            </a:r>
            <a:r>
              <a:rPr lang="cs-CZ" sz="3600" dirty="0" smtClean="0"/>
              <a:t> </a:t>
            </a:r>
            <a:r>
              <a:rPr lang="cs-CZ" sz="3600" dirty="0" err="1" smtClean="0"/>
              <a:t>or</a:t>
            </a:r>
            <a:r>
              <a:rPr lang="cs-CZ" sz="3600" dirty="0" smtClean="0"/>
              <a:t> </a:t>
            </a:r>
            <a:r>
              <a:rPr lang="cs-CZ" sz="3600" dirty="0" err="1" smtClean="0"/>
              <a:t>gravely</a:t>
            </a:r>
            <a:r>
              <a:rPr lang="cs-CZ" sz="3600" dirty="0" smtClean="0"/>
              <a:t> </a:t>
            </a:r>
            <a:r>
              <a:rPr lang="cs-CZ" sz="3600" dirty="0" err="1" smtClean="0"/>
              <a:t>damaged</a:t>
            </a:r>
            <a:r>
              <a:rPr lang="cs-CZ" sz="3600" dirty="0" smtClean="0"/>
              <a:t>. </a:t>
            </a:r>
            <a:r>
              <a:rPr lang="cs-CZ" sz="3600" dirty="0" err="1" smtClean="0"/>
              <a:t>If</a:t>
            </a:r>
            <a:r>
              <a:rPr lang="cs-CZ" sz="3600" dirty="0" smtClean="0"/>
              <a:t> I </a:t>
            </a:r>
            <a:r>
              <a:rPr lang="cs-CZ" sz="3600" dirty="0" err="1" smtClean="0"/>
              <a:t>cannot</a:t>
            </a:r>
            <a:r>
              <a:rPr lang="cs-CZ" sz="3600" dirty="0" smtClean="0"/>
              <a:t> </a:t>
            </a:r>
            <a:r>
              <a:rPr lang="cs-CZ" sz="3600" dirty="0" err="1" smtClean="0"/>
              <a:t>will</a:t>
            </a:r>
            <a:r>
              <a:rPr lang="cs-CZ" sz="3600" dirty="0" smtClean="0"/>
              <a:t> </a:t>
            </a:r>
            <a:r>
              <a:rPr lang="cs-CZ" sz="3600" dirty="0" err="1" smtClean="0"/>
              <a:t>this</a:t>
            </a:r>
            <a:r>
              <a:rPr lang="cs-CZ" sz="3600" dirty="0" smtClean="0"/>
              <a:t> in my </a:t>
            </a:r>
            <a:r>
              <a:rPr lang="cs-CZ" sz="3600" dirty="0" err="1" smtClean="0"/>
              <a:t>own</a:t>
            </a:r>
            <a:r>
              <a:rPr lang="cs-CZ" sz="3600" dirty="0" smtClean="0"/>
              <a:t> case, </a:t>
            </a:r>
            <a:r>
              <a:rPr lang="cs-CZ" sz="3600" dirty="0" err="1" smtClean="0"/>
              <a:t>how</a:t>
            </a:r>
            <a:r>
              <a:rPr lang="cs-CZ" sz="3600" dirty="0" smtClean="0"/>
              <a:t> </a:t>
            </a:r>
            <a:r>
              <a:rPr lang="cs-CZ" sz="3600" dirty="0" err="1" smtClean="0"/>
              <a:t>can</a:t>
            </a:r>
            <a:r>
              <a:rPr lang="cs-CZ" sz="3600" dirty="0" smtClean="0"/>
              <a:t> I </a:t>
            </a:r>
            <a:r>
              <a:rPr lang="cs-CZ" sz="3600" dirty="0" err="1" smtClean="0"/>
              <a:t>consistently</a:t>
            </a:r>
            <a:r>
              <a:rPr lang="cs-CZ" sz="3600" dirty="0" smtClean="0"/>
              <a:t> </a:t>
            </a:r>
            <a:r>
              <a:rPr lang="cs-CZ" sz="3600" dirty="0" err="1" smtClean="0"/>
              <a:t>deny</a:t>
            </a:r>
            <a:r>
              <a:rPr lang="cs-CZ" sz="3600" dirty="0" smtClean="0"/>
              <a:t> to </a:t>
            </a:r>
            <a:r>
              <a:rPr lang="cs-CZ" sz="3600" dirty="0" err="1" smtClean="0"/>
              <a:t>others</a:t>
            </a:r>
            <a:r>
              <a:rPr lang="cs-CZ" sz="3600" dirty="0" smtClean="0"/>
              <a:t> </a:t>
            </a:r>
            <a:r>
              <a:rPr lang="cs-CZ" sz="3600" dirty="0" err="1" smtClean="0"/>
              <a:t>the</a:t>
            </a:r>
            <a:r>
              <a:rPr lang="cs-CZ" sz="3600" dirty="0" smtClean="0"/>
              <a:t> </a:t>
            </a:r>
            <a:r>
              <a:rPr lang="cs-CZ" sz="3600" dirty="0" err="1" smtClean="0"/>
              <a:t>right</a:t>
            </a:r>
            <a:r>
              <a:rPr lang="cs-CZ" sz="3600" dirty="0" smtClean="0"/>
              <a:t> to </a:t>
            </a:r>
            <a:r>
              <a:rPr lang="cs-CZ" sz="3600" dirty="0" err="1" smtClean="0"/>
              <a:t>life</a:t>
            </a:r>
            <a:r>
              <a:rPr lang="cs-CZ" sz="3600" dirty="0" smtClean="0"/>
              <a:t> </a:t>
            </a:r>
            <a:r>
              <a:rPr lang="cs-CZ" sz="3600" dirty="0" err="1" smtClean="0"/>
              <a:t>that</a:t>
            </a:r>
            <a:r>
              <a:rPr lang="cs-CZ" sz="3600" dirty="0" smtClean="0"/>
              <a:t> I </a:t>
            </a:r>
            <a:r>
              <a:rPr lang="cs-CZ" sz="3600" dirty="0" err="1" smtClean="0"/>
              <a:t>claim</a:t>
            </a:r>
            <a:r>
              <a:rPr lang="cs-CZ" sz="3600" dirty="0" smtClean="0"/>
              <a:t> </a:t>
            </a:r>
            <a:r>
              <a:rPr lang="cs-CZ" sz="3600" dirty="0" err="1" smtClean="0"/>
              <a:t>for</a:t>
            </a:r>
            <a:r>
              <a:rPr lang="cs-CZ" sz="3600" dirty="0" smtClean="0"/>
              <a:t> </a:t>
            </a:r>
            <a:r>
              <a:rPr lang="cs-CZ" sz="3600" dirty="0" err="1" smtClean="0"/>
              <a:t>myself</a:t>
            </a:r>
            <a:r>
              <a:rPr lang="cs-CZ" sz="3600" dirty="0" smtClean="0"/>
              <a:t>? </a:t>
            </a:r>
            <a:endParaRPr lang="cs-CZ" sz="3600" dirty="0" smtClean="0"/>
          </a:p>
          <a:p>
            <a:pPr marL="937260" lvl="1" indent="-571500">
              <a:buFont typeface="Wingdings" panose="05000000000000000000" pitchFamily="2" charset="2"/>
              <a:buChar char="q"/>
            </a:pPr>
            <a:endParaRPr lang="cs-CZ" sz="4200" dirty="0" smtClean="0"/>
          </a:p>
          <a:p>
            <a:pPr lvl="0">
              <a:buFont typeface="Wingdings" panose="05000000000000000000" pitchFamily="2" charset="2"/>
              <a:buChar char="q"/>
            </a:pPr>
            <a:endParaRPr lang="cs-CZ" dirty="0"/>
          </a:p>
        </p:txBody>
      </p:sp>
    </p:spTree>
    <p:extLst>
      <p:ext uri="{BB962C8B-B14F-4D97-AF65-F5344CB8AC3E}">
        <p14:creationId xmlns:p14="http://schemas.microsoft.com/office/powerpoint/2010/main" val="283821360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Rot="1" noChangeArrowheads="1"/>
          </p:cNvSpPr>
          <p:nvPr>
            <p:ph type="title"/>
          </p:nvPr>
        </p:nvSpPr>
        <p:spPr>
          <a:xfrm>
            <a:off x="35496" y="116632"/>
            <a:ext cx="9108504" cy="576064"/>
          </a:xfrm>
        </p:spPr>
        <p:txBody>
          <a:bodyPr>
            <a:normAutofit fontScale="90000"/>
          </a:bodyPr>
          <a:lstStyle/>
          <a:p>
            <a:pPr algn="ctr"/>
            <a:r>
              <a:rPr lang="cs-CZ" dirty="0" err="1" smtClean="0"/>
              <a:t>Ethical</a:t>
            </a:r>
            <a:r>
              <a:rPr lang="cs-CZ" dirty="0" smtClean="0"/>
              <a:t> </a:t>
            </a:r>
            <a:r>
              <a:rPr lang="cs-CZ" dirty="0" err="1" smtClean="0"/>
              <a:t>questions</a:t>
            </a:r>
            <a:endParaRPr lang="en-US" dirty="0"/>
          </a:p>
        </p:txBody>
      </p:sp>
      <p:sp>
        <p:nvSpPr>
          <p:cNvPr id="169987" name="Rectangle 3"/>
          <p:cNvSpPr>
            <a:spLocks noGrp="1" noChangeArrowheads="1"/>
          </p:cNvSpPr>
          <p:nvPr>
            <p:ph type="body" idx="1"/>
          </p:nvPr>
        </p:nvSpPr>
        <p:spPr>
          <a:xfrm>
            <a:off x="107504" y="620688"/>
            <a:ext cx="8928992" cy="6912768"/>
          </a:xfrm>
        </p:spPr>
        <p:txBody>
          <a:bodyPr>
            <a:normAutofit/>
          </a:bodyPr>
          <a:lstStyle/>
          <a:p>
            <a:pPr marL="0" lvl="0" indent="0">
              <a:buNone/>
            </a:pPr>
            <a:r>
              <a:rPr lang="cs-CZ" sz="4400" dirty="0" smtClean="0"/>
              <a:t>Use </a:t>
            </a:r>
            <a:r>
              <a:rPr lang="cs-CZ" sz="4400" dirty="0" err="1" smtClean="0"/>
              <a:t>of</a:t>
            </a:r>
            <a:r>
              <a:rPr lang="cs-CZ" sz="4400" dirty="0" smtClean="0"/>
              <a:t> </a:t>
            </a:r>
            <a:r>
              <a:rPr lang="cs-CZ" sz="4400" dirty="0" err="1" smtClean="0"/>
              <a:t>different</a:t>
            </a:r>
            <a:r>
              <a:rPr lang="cs-CZ" sz="4400" dirty="0" smtClean="0"/>
              <a:t> </a:t>
            </a:r>
            <a:r>
              <a:rPr lang="cs-CZ" sz="4400" dirty="0" err="1" smtClean="0"/>
              <a:t>principles</a:t>
            </a:r>
            <a:endParaRPr lang="cs-CZ" sz="4400" dirty="0" smtClean="0"/>
          </a:p>
          <a:p>
            <a:pPr marL="571500" indent="-571500">
              <a:buFont typeface="Wingdings" panose="05000000000000000000" pitchFamily="2" charset="2"/>
              <a:buChar char="q"/>
            </a:pPr>
            <a:r>
              <a:rPr lang="cs-CZ" sz="3800" dirty="0" smtClean="0"/>
              <a:t>„</a:t>
            </a:r>
            <a:r>
              <a:rPr lang="cs-CZ" sz="3800" dirty="0" err="1" smtClean="0"/>
              <a:t>Golden</a:t>
            </a:r>
            <a:r>
              <a:rPr lang="cs-CZ" sz="3800" dirty="0" smtClean="0"/>
              <a:t> rule“ </a:t>
            </a:r>
            <a:r>
              <a:rPr lang="cs-CZ" sz="3800" dirty="0" err="1" smtClean="0"/>
              <a:t>principle</a:t>
            </a:r>
            <a:r>
              <a:rPr lang="cs-CZ" sz="3800" dirty="0" smtClean="0"/>
              <a:t>: I </a:t>
            </a:r>
            <a:r>
              <a:rPr lang="cs-CZ" sz="3800" dirty="0" err="1" smtClean="0"/>
              <a:t>cannot</a:t>
            </a:r>
            <a:r>
              <a:rPr lang="cs-CZ" sz="3800" dirty="0" smtClean="0"/>
              <a:t> </a:t>
            </a:r>
            <a:r>
              <a:rPr lang="cs-CZ" sz="3800" dirty="0" err="1" smtClean="0"/>
              <a:t>will</a:t>
            </a:r>
            <a:r>
              <a:rPr lang="cs-CZ" sz="3800" dirty="0" smtClean="0"/>
              <a:t> </a:t>
            </a:r>
            <a:r>
              <a:rPr lang="cs-CZ" sz="3800" dirty="0" err="1" smtClean="0"/>
              <a:t>that</a:t>
            </a:r>
            <a:r>
              <a:rPr lang="cs-CZ" sz="3800" dirty="0" smtClean="0"/>
              <a:t> my </a:t>
            </a:r>
            <a:r>
              <a:rPr lang="cs-CZ" sz="3800" dirty="0" err="1" smtClean="0"/>
              <a:t>mother</a:t>
            </a:r>
            <a:r>
              <a:rPr lang="cs-CZ" sz="3800" dirty="0" smtClean="0"/>
              <a:t> </a:t>
            </a:r>
            <a:r>
              <a:rPr lang="cs-CZ" sz="3800" dirty="0" err="1" smtClean="0"/>
              <a:t>should</a:t>
            </a:r>
            <a:r>
              <a:rPr lang="cs-CZ" sz="3800" dirty="0" smtClean="0"/>
              <a:t> </a:t>
            </a:r>
            <a:r>
              <a:rPr lang="cs-CZ" sz="3800" dirty="0" err="1" smtClean="0"/>
              <a:t>have</a:t>
            </a:r>
            <a:r>
              <a:rPr lang="cs-CZ" sz="3800" dirty="0" smtClean="0"/>
              <a:t> had </a:t>
            </a:r>
            <a:r>
              <a:rPr lang="cs-CZ" sz="3800" dirty="0" err="1" smtClean="0"/>
              <a:t>an</a:t>
            </a:r>
            <a:r>
              <a:rPr lang="cs-CZ" sz="3800" dirty="0" smtClean="0"/>
              <a:t> </a:t>
            </a:r>
            <a:r>
              <a:rPr lang="cs-CZ" sz="3800" dirty="0" err="1" smtClean="0"/>
              <a:t>abortion</a:t>
            </a:r>
            <a:r>
              <a:rPr lang="cs-CZ" sz="3800" dirty="0" smtClean="0"/>
              <a:t> </a:t>
            </a:r>
            <a:r>
              <a:rPr lang="cs-CZ" sz="3800" dirty="0" err="1" smtClean="0"/>
              <a:t>with</a:t>
            </a:r>
            <a:r>
              <a:rPr lang="cs-CZ" sz="3800" dirty="0" smtClean="0"/>
              <a:t> </a:t>
            </a:r>
            <a:r>
              <a:rPr lang="cs-CZ" sz="3800" dirty="0" err="1" smtClean="0"/>
              <a:t>me</a:t>
            </a:r>
            <a:r>
              <a:rPr lang="cs-CZ" sz="3800" dirty="0" smtClean="0"/>
              <a:t>, </a:t>
            </a:r>
            <a:r>
              <a:rPr lang="cs-CZ" sz="3800" dirty="0" err="1" smtClean="0"/>
              <a:t>except</a:t>
            </a:r>
            <a:r>
              <a:rPr lang="cs-CZ" sz="3800" dirty="0" smtClean="0"/>
              <a:t> </a:t>
            </a:r>
            <a:r>
              <a:rPr lang="cs-CZ" sz="3800" dirty="0" err="1" smtClean="0"/>
              <a:t>perhaps</a:t>
            </a:r>
            <a:r>
              <a:rPr lang="cs-CZ" sz="3800" dirty="0" smtClean="0"/>
              <a:t> </a:t>
            </a:r>
            <a:r>
              <a:rPr lang="cs-CZ" sz="3800" dirty="0" err="1" smtClean="0"/>
              <a:t>if</a:t>
            </a:r>
            <a:r>
              <a:rPr lang="cs-CZ" sz="3800" dirty="0" smtClean="0"/>
              <a:t> </a:t>
            </a:r>
            <a:r>
              <a:rPr lang="cs-CZ" sz="3800" dirty="0" err="1" smtClean="0"/>
              <a:t>it</a:t>
            </a:r>
            <a:r>
              <a:rPr lang="cs-CZ" sz="3800" dirty="0" smtClean="0"/>
              <a:t> had </a:t>
            </a:r>
            <a:r>
              <a:rPr lang="cs-CZ" sz="3800" dirty="0" err="1" smtClean="0"/>
              <a:t>been</a:t>
            </a:r>
            <a:r>
              <a:rPr lang="cs-CZ" sz="3800" dirty="0" smtClean="0"/>
              <a:t> </a:t>
            </a:r>
            <a:r>
              <a:rPr lang="cs-CZ" sz="3800" dirty="0" err="1" smtClean="0"/>
              <a:t>certain</a:t>
            </a:r>
            <a:r>
              <a:rPr lang="cs-CZ" sz="3800" dirty="0" smtClean="0"/>
              <a:t> </a:t>
            </a:r>
            <a:r>
              <a:rPr lang="cs-CZ" sz="3800" dirty="0" err="1" smtClean="0"/>
              <a:t>that</a:t>
            </a:r>
            <a:r>
              <a:rPr lang="cs-CZ" sz="3800" dirty="0" smtClean="0"/>
              <a:t> </a:t>
            </a:r>
            <a:r>
              <a:rPr lang="cs-CZ" sz="3800" dirty="0" err="1" smtClean="0"/>
              <a:t>the</a:t>
            </a:r>
            <a:r>
              <a:rPr lang="cs-CZ" sz="3800" dirty="0" smtClean="0"/>
              <a:t> embryo </a:t>
            </a:r>
            <a:r>
              <a:rPr lang="cs-CZ" sz="3800" dirty="0" err="1" smtClean="0"/>
              <a:t>was</a:t>
            </a:r>
            <a:r>
              <a:rPr lang="cs-CZ" sz="3800" dirty="0" smtClean="0"/>
              <a:t> </a:t>
            </a:r>
            <a:r>
              <a:rPr lang="cs-CZ" sz="3800" dirty="0" err="1" smtClean="0"/>
              <a:t>dead</a:t>
            </a:r>
            <a:r>
              <a:rPr lang="cs-CZ" sz="3800" dirty="0" smtClean="0"/>
              <a:t> </a:t>
            </a:r>
            <a:r>
              <a:rPr lang="cs-CZ" sz="3800" dirty="0" err="1" smtClean="0"/>
              <a:t>or</a:t>
            </a:r>
            <a:r>
              <a:rPr lang="cs-CZ" sz="3800" dirty="0" smtClean="0"/>
              <a:t> </a:t>
            </a:r>
            <a:r>
              <a:rPr lang="cs-CZ" sz="3800" dirty="0" err="1" smtClean="0"/>
              <a:t>gravely</a:t>
            </a:r>
            <a:r>
              <a:rPr lang="cs-CZ" sz="3800" dirty="0" smtClean="0"/>
              <a:t> </a:t>
            </a:r>
            <a:r>
              <a:rPr lang="cs-CZ" sz="3800" dirty="0" err="1" smtClean="0"/>
              <a:t>damaged</a:t>
            </a:r>
            <a:r>
              <a:rPr lang="cs-CZ" sz="3800" dirty="0" smtClean="0"/>
              <a:t>. </a:t>
            </a:r>
            <a:r>
              <a:rPr lang="cs-CZ" sz="3800" dirty="0" err="1" smtClean="0"/>
              <a:t>If</a:t>
            </a:r>
            <a:r>
              <a:rPr lang="cs-CZ" sz="3800" dirty="0" smtClean="0"/>
              <a:t> I </a:t>
            </a:r>
            <a:r>
              <a:rPr lang="cs-CZ" sz="3800" dirty="0" err="1" smtClean="0"/>
              <a:t>cannot</a:t>
            </a:r>
            <a:r>
              <a:rPr lang="cs-CZ" sz="3800" dirty="0" smtClean="0"/>
              <a:t> </a:t>
            </a:r>
            <a:r>
              <a:rPr lang="cs-CZ" sz="3800" dirty="0" err="1" smtClean="0"/>
              <a:t>will</a:t>
            </a:r>
            <a:r>
              <a:rPr lang="cs-CZ" sz="3800" dirty="0" smtClean="0"/>
              <a:t> </a:t>
            </a:r>
            <a:r>
              <a:rPr lang="cs-CZ" sz="3800" dirty="0" err="1" smtClean="0"/>
              <a:t>this</a:t>
            </a:r>
            <a:r>
              <a:rPr lang="cs-CZ" sz="3800" dirty="0" smtClean="0"/>
              <a:t> in my </a:t>
            </a:r>
            <a:r>
              <a:rPr lang="cs-CZ" sz="3800" dirty="0" err="1" smtClean="0"/>
              <a:t>own</a:t>
            </a:r>
            <a:r>
              <a:rPr lang="cs-CZ" sz="3800" dirty="0" smtClean="0"/>
              <a:t> case, </a:t>
            </a:r>
            <a:r>
              <a:rPr lang="cs-CZ" sz="3800" dirty="0" err="1" smtClean="0"/>
              <a:t>how</a:t>
            </a:r>
            <a:r>
              <a:rPr lang="cs-CZ" sz="3800" dirty="0" smtClean="0"/>
              <a:t> </a:t>
            </a:r>
            <a:r>
              <a:rPr lang="cs-CZ" sz="3800" dirty="0" err="1" smtClean="0"/>
              <a:t>can</a:t>
            </a:r>
            <a:r>
              <a:rPr lang="cs-CZ" sz="3800" dirty="0" smtClean="0"/>
              <a:t> I </a:t>
            </a:r>
            <a:r>
              <a:rPr lang="cs-CZ" sz="3800" dirty="0" err="1" smtClean="0"/>
              <a:t>consistently</a:t>
            </a:r>
            <a:r>
              <a:rPr lang="cs-CZ" sz="3800" dirty="0" smtClean="0"/>
              <a:t> </a:t>
            </a:r>
            <a:r>
              <a:rPr lang="cs-CZ" sz="3800" dirty="0" err="1" smtClean="0"/>
              <a:t>deny</a:t>
            </a:r>
            <a:r>
              <a:rPr lang="cs-CZ" sz="3800" dirty="0" smtClean="0"/>
              <a:t> to </a:t>
            </a:r>
            <a:r>
              <a:rPr lang="cs-CZ" sz="3800" dirty="0" err="1" smtClean="0"/>
              <a:t>others</a:t>
            </a:r>
            <a:r>
              <a:rPr lang="cs-CZ" sz="3800" dirty="0" smtClean="0"/>
              <a:t> </a:t>
            </a:r>
            <a:r>
              <a:rPr lang="cs-CZ" sz="3800" dirty="0" err="1" smtClean="0"/>
              <a:t>the</a:t>
            </a:r>
            <a:r>
              <a:rPr lang="cs-CZ" sz="3800" dirty="0" smtClean="0"/>
              <a:t> </a:t>
            </a:r>
            <a:r>
              <a:rPr lang="cs-CZ" sz="3800" dirty="0" err="1" smtClean="0"/>
              <a:t>right</a:t>
            </a:r>
            <a:r>
              <a:rPr lang="cs-CZ" sz="3800" dirty="0" smtClean="0"/>
              <a:t> to </a:t>
            </a:r>
            <a:r>
              <a:rPr lang="cs-CZ" sz="3800" dirty="0" err="1" smtClean="0"/>
              <a:t>life</a:t>
            </a:r>
            <a:r>
              <a:rPr lang="cs-CZ" sz="3800" dirty="0" smtClean="0"/>
              <a:t> </a:t>
            </a:r>
            <a:r>
              <a:rPr lang="cs-CZ" sz="3800" dirty="0" err="1" smtClean="0"/>
              <a:t>that</a:t>
            </a:r>
            <a:r>
              <a:rPr lang="cs-CZ" sz="3800" dirty="0" smtClean="0"/>
              <a:t> I </a:t>
            </a:r>
            <a:r>
              <a:rPr lang="cs-CZ" sz="3800" dirty="0" err="1" smtClean="0"/>
              <a:t>claim</a:t>
            </a:r>
            <a:r>
              <a:rPr lang="cs-CZ" sz="3800" dirty="0" smtClean="0"/>
              <a:t> </a:t>
            </a:r>
            <a:r>
              <a:rPr lang="cs-CZ" sz="3800" dirty="0" err="1" smtClean="0"/>
              <a:t>for</a:t>
            </a:r>
            <a:r>
              <a:rPr lang="cs-CZ" sz="3800" dirty="0" smtClean="0"/>
              <a:t> </a:t>
            </a:r>
            <a:r>
              <a:rPr lang="cs-CZ" sz="3800" dirty="0" err="1" smtClean="0"/>
              <a:t>myself</a:t>
            </a:r>
            <a:r>
              <a:rPr lang="cs-CZ" sz="3800" dirty="0" smtClean="0"/>
              <a:t>? </a:t>
            </a:r>
            <a:endParaRPr lang="cs-CZ" sz="3800" dirty="0" smtClean="0"/>
          </a:p>
          <a:p>
            <a:pPr marL="937260" lvl="1" indent="-571500">
              <a:buFont typeface="Wingdings" panose="05000000000000000000" pitchFamily="2" charset="2"/>
              <a:buChar char="q"/>
            </a:pPr>
            <a:endParaRPr lang="cs-CZ" sz="4200" dirty="0" smtClean="0"/>
          </a:p>
          <a:p>
            <a:pPr lvl="0">
              <a:buFont typeface="Wingdings" panose="05000000000000000000" pitchFamily="2" charset="2"/>
              <a:buChar char="q"/>
            </a:pPr>
            <a:endParaRPr lang="cs-CZ" dirty="0"/>
          </a:p>
        </p:txBody>
      </p:sp>
    </p:spTree>
    <p:extLst>
      <p:ext uri="{BB962C8B-B14F-4D97-AF65-F5344CB8AC3E}">
        <p14:creationId xmlns:p14="http://schemas.microsoft.com/office/powerpoint/2010/main" val="117351635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Rot="1" noChangeArrowheads="1"/>
          </p:cNvSpPr>
          <p:nvPr>
            <p:ph type="title"/>
          </p:nvPr>
        </p:nvSpPr>
        <p:spPr>
          <a:xfrm>
            <a:off x="35496" y="116632"/>
            <a:ext cx="9108504" cy="576064"/>
          </a:xfrm>
        </p:spPr>
        <p:txBody>
          <a:bodyPr>
            <a:normAutofit fontScale="90000"/>
          </a:bodyPr>
          <a:lstStyle/>
          <a:p>
            <a:pPr algn="ctr"/>
            <a:r>
              <a:rPr lang="cs-CZ" dirty="0" err="1" smtClean="0"/>
              <a:t>Ethical</a:t>
            </a:r>
            <a:r>
              <a:rPr lang="cs-CZ" dirty="0" smtClean="0"/>
              <a:t> </a:t>
            </a:r>
            <a:r>
              <a:rPr lang="cs-CZ" dirty="0" err="1" smtClean="0"/>
              <a:t>questions</a:t>
            </a:r>
            <a:endParaRPr lang="en-US" dirty="0"/>
          </a:p>
        </p:txBody>
      </p:sp>
      <p:sp>
        <p:nvSpPr>
          <p:cNvPr id="169987" name="Rectangle 3"/>
          <p:cNvSpPr>
            <a:spLocks noGrp="1" noChangeArrowheads="1"/>
          </p:cNvSpPr>
          <p:nvPr>
            <p:ph type="body" idx="1"/>
          </p:nvPr>
        </p:nvSpPr>
        <p:spPr>
          <a:xfrm>
            <a:off x="107504" y="620688"/>
            <a:ext cx="9036496" cy="6912768"/>
          </a:xfrm>
        </p:spPr>
        <p:txBody>
          <a:bodyPr>
            <a:normAutofit/>
          </a:bodyPr>
          <a:lstStyle/>
          <a:p>
            <a:pPr marL="0" lvl="0" indent="0">
              <a:buNone/>
            </a:pPr>
            <a:r>
              <a:rPr lang="cs-CZ" sz="4400" dirty="0" smtClean="0"/>
              <a:t>Use </a:t>
            </a:r>
            <a:r>
              <a:rPr lang="cs-CZ" sz="4400" dirty="0" err="1" smtClean="0"/>
              <a:t>of</a:t>
            </a:r>
            <a:r>
              <a:rPr lang="cs-CZ" sz="4400" dirty="0" smtClean="0"/>
              <a:t> </a:t>
            </a:r>
            <a:r>
              <a:rPr lang="cs-CZ" sz="4400" dirty="0" err="1" smtClean="0"/>
              <a:t>different</a:t>
            </a:r>
            <a:r>
              <a:rPr lang="cs-CZ" sz="4400" dirty="0" smtClean="0"/>
              <a:t> </a:t>
            </a:r>
            <a:r>
              <a:rPr lang="cs-CZ" sz="4400" dirty="0" err="1" smtClean="0"/>
              <a:t>principles</a:t>
            </a:r>
            <a:endParaRPr lang="cs-CZ" sz="4400" dirty="0" smtClean="0"/>
          </a:p>
          <a:p>
            <a:pPr marL="571500" indent="-571500">
              <a:buFont typeface="Wingdings" panose="05000000000000000000" pitchFamily="2" charset="2"/>
              <a:buChar char="q"/>
            </a:pPr>
            <a:r>
              <a:rPr lang="cs-CZ" sz="3800" dirty="0" err="1" smtClean="0"/>
              <a:t>Murder</a:t>
            </a:r>
            <a:r>
              <a:rPr lang="cs-CZ" sz="3800" dirty="0" smtClean="0"/>
              <a:t> – </a:t>
            </a:r>
            <a:r>
              <a:rPr lang="cs-CZ" sz="3800" dirty="0" err="1" smtClean="0"/>
              <a:t>intentional</a:t>
            </a:r>
            <a:r>
              <a:rPr lang="cs-CZ" sz="3800" dirty="0" smtClean="0"/>
              <a:t> </a:t>
            </a:r>
            <a:r>
              <a:rPr lang="cs-CZ" sz="3800" dirty="0" err="1" smtClean="0"/>
              <a:t>taking</a:t>
            </a:r>
            <a:r>
              <a:rPr lang="cs-CZ" sz="3800" dirty="0" smtClean="0"/>
              <a:t> </a:t>
            </a:r>
            <a:r>
              <a:rPr lang="cs-CZ" sz="3800" dirty="0" err="1" smtClean="0"/>
              <a:t>of</a:t>
            </a:r>
            <a:r>
              <a:rPr lang="cs-CZ" sz="3800" dirty="0" smtClean="0"/>
              <a:t> </a:t>
            </a:r>
            <a:r>
              <a:rPr lang="cs-CZ" sz="3800" dirty="0" err="1" smtClean="0"/>
              <a:t>innocent</a:t>
            </a:r>
            <a:r>
              <a:rPr lang="cs-CZ" sz="3800" dirty="0" smtClean="0"/>
              <a:t> </a:t>
            </a:r>
            <a:r>
              <a:rPr lang="cs-CZ" sz="3800" dirty="0" err="1" smtClean="0"/>
              <a:t>life</a:t>
            </a:r>
            <a:r>
              <a:rPr lang="cs-CZ" sz="3800" dirty="0" smtClean="0"/>
              <a:t> - </a:t>
            </a:r>
            <a:r>
              <a:rPr lang="cs-CZ" sz="3800" dirty="0" err="1" smtClean="0"/>
              <a:t>is</a:t>
            </a:r>
            <a:r>
              <a:rPr lang="cs-CZ" sz="3800" dirty="0" smtClean="0"/>
              <a:t> </a:t>
            </a:r>
            <a:r>
              <a:rPr lang="cs-CZ" sz="3800" dirty="0" err="1" smtClean="0"/>
              <a:t>wrong</a:t>
            </a:r>
            <a:r>
              <a:rPr lang="cs-CZ" sz="3800" dirty="0" smtClean="0"/>
              <a:t>. </a:t>
            </a:r>
            <a:r>
              <a:rPr lang="cs-CZ" sz="3800" dirty="0" err="1" smtClean="0"/>
              <a:t>That</a:t>
            </a:r>
            <a:r>
              <a:rPr lang="cs-CZ" sz="3800" dirty="0" smtClean="0"/>
              <a:t> </a:t>
            </a:r>
            <a:r>
              <a:rPr lang="cs-CZ" sz="3800" dirty="0" err="1" smtClean="0"/>
              <a:t>is</a:t>
            </a:r>
            <a:r>
              <a:rPr lang="cs-CZ" sz="3800" dirty="0" smtClean="0"/>
              <a:t> </a:t>
            </a:r>
            <a:r>
              <a:rPr lang="cs-CZ" sz="3800" dirty="0" err="1" smtClean="0"/>
              <a:t>why</a:t>
            </a:r>
            <a:r>
              <a:rPr lang="cs-CZ" sz="3800" dirty="0" smtClean="0"/>
              <a:t> </a:t>
            </a:r>
            <a:r>
              <a:rPr lang="cs-CZ" sz="3800" dirty="0" err="1" smtClean="0"/>
              <a:t>abortion</a:t>
            </a:r>
            <a:r>
              <a:rPr lang="cs-CZ" sz="3800" dirty="0" smtClean="0"/>
              <a:t> </a:t>
            </a:r>
            <a:r>
              <a:rPr lang="cs-CZ" sz="3800" dirty="0" err="1" smtClean="0"/>
              <a:t>is</a:t>
            </a:r>
            <a:r>
              <a:rPr lang="cs-CZ" sz="3800" dirty="0" smtClean="0"/>
              <a:t> </a:t>
            </a:r>
            <a:r>
              <a:rPr lang="cs-CZ" sz="3800" dirty="0" err="1" smtClean="0"/>
              <a:t>wrong</a:t>
            </a:r>
            <a:r>
              <a:rPr lang="cs-CZ" sz="3800" dirty="0" smtClean="0"/>
              <a:t>.</a:t>
            </a:r>
            <a:endParaRPr lang="cs-CZ" sz="4400" dirty="0" smtClean="0"/>
          </a:p>
          <a:p>
            <a:pPr lvl="0">
              <a:buFont typeface="Wingdings" panose="05000000000000000000" pitchFamily="2" charset="2"/>
              <a:buChar char="q"/>
            </a:pPr>
            <a:endParaRPr lang="cs-CZ" dirty="0"/>
          </a:p>
        </p:txBody>
      </p:sp>
    </p:spTree>
    <p:extLst>
      <p:ext uri="{BB962C8B-B14F-4D97-AF65-F5344CB8AC3E}">
        <p14:creationId xmlns:p14="http://schemas.microsoft.com/office/powerpoint/2010/main" val="97879936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Rot="1" noChangeArrowheads="1"/>
          </p:cNvSpPr>
          <p:nvPr>
            <p:ph type="title"/>
          </p:nvPr>
        </p:nvSpPr>
        <p:spPr>
          <a:xfrm>
            <a:off x="35496" y="116632"/>
            <a:ext cx="9108504" cy="576064"/>
          </a:xfrm>
        </p:spPr>
        <p:txBody>
          <a:bodyPr>
            <a:normAutofit fontScale="90000"/>
          </a:bodyPr>
          <a:lstStyle/>
          <a:p>
            <a:pPr algn="ctr"/>
            <a:r>
              <a:rPr lang="cs-CZ" dirty="0" err="1" smtClean="0"/>
              <a:t>Ethical</a:t>
            </a:r>
            <a:r>
              <a:rPr lang="cs-CZ" dirty="0" smtClean="0"/>
              <a:t> </a:t>
            </a:r>
            <a:r>
              <a:rPr lang="cs-CZ" dirty="0" err="1" smtClean="0"/>
              <a:t>questions</a:t>
            </a:r>
            <a:endParaRPr lang="en-US" dirty="0"/>
          </a:p>
        </p:txBody>
      </p:sp>
      <p:sp>
        <p:nvSpPr>
          <p:cNvPr id="169987" name="Rectangle 3"/>
          <p:cNvSpPr>
            <a:spLocks noGrp="1" noChangeArrowheads="1"/>
          </p:cNvSpPr>
          <p:nvPr>
            <p:ph type="body" idx="1"/>
          </p:nvPr>
        </p:nvSpPr>
        <p:spPr>
          <a:xfrm>
            <a:off x="467544" y="620688"/>
            <a:ext cx="8229600" cy="6912768"/>
          </a:xfrm>
        </p:spPr>
        <p:txBody>
          <a:bodyPr>
            <a:normAutofit/>
          </a:bodyPr>
          <a:lstStyle/>
          <a:p>
            <a:pPr marL="0" lvl="0" indent="0">
              <a:buNone/>
            </a:pPr>
            <a:r>
              <a:rPr lang="cs-CZ" sz="4400" dirty="0" smtClean="0"/>
              <a:t>Use </a:t>
            </a:r>
            <a:r>
              <a:rPr lang="cs-CZ" sz="4400" dirty="0" err="1" smtClean="0"/>
              <a:t>of</a:t>
            </a:r>
            <a:r>
              <a:rPr lang="cs-CZ" sz="4400" dirty="0" smtClean="0"/>
              <a:t> </a:t>
            </a:r>
            <a:r>
              <a:rPr lang="cs-CZ" sz="4400" dirty="0" err="1" smtClean="0"/>
              <a:t>different</a:t>
            </a:r>
            <a:r>
              <a:rPr lang="cs-CZ" sz="4400" dirty="0" smtClean="0"/>
              <a:t> </a:t>
            </a:r>
            <a:r>
              <a:rPr lang="cs-CZ" sz="4400" dirty="0" err="1" smtClean="0"/>
              <a:t>principles</a:t>
            </a:r>
            <a:endParaRPr lang="cs-CZ" sz="4400" dirty="0" smtClean="0"/>
          </a:p>
          <a:p>
            <a:pPr marL="937260" lvl="1" indent="-571500">
              <a:buFont typeface="Wingdings" panose="05000000000000000000" pitchFamily="2" charset="2"/>
              <a:buChar char="q"/>
            </a:pPr>
            <a:r>
              <a:rPr lang="cs-CZ" sz="3600" dirty="0" err="1" smtClean="0"/>
              <a:t>Right</a:t>
            </a:r>
            <a:r>
              <a:rPr lang="cs-CZ" sz="3600" dirty="0" smtClean="0"/>
              <a:t> </a:t>
            </a:r>
            <a:r>
              <a:rPr lang="cs-CZ" sz="3600" dirty="0" err="1" smtClean="0"/>
              <a:t>of</a:t>
            </a:r>
            <a:r>
              <a:rPr lang="cs-CZ" sz="3600" dirty="0" smtClean="0"/>
              <a:t> </a:t>
            </a:r>
            <a:r>
              <a:rPr lang="cs-CZ" sz="3600" dirty="0" err="1" smtClean="0"/>
              <a:t>privacy</a:t>
            </a:r>
            <a:r>
              <a:rPr lang="cs-CZ" sz="3600" dirty="0" smtClean="0"/>
              <a:t> (</a:t>
            </a:r>
            <a:r>
              <a:rPr lang="cs-CZ" sz="3600" dirty="0" err="1" smtClean="0"/>
              <a:t>disposition</a:t>
            </a:r>
            <a:r>
              <a:rPr lang="cs-CZ" sz="3600" dirty="0" smtClean="0"/>
              <a:t> </a:t>
            </a:r>
            <a:r>
              <a:rPr lang="cs-CZ" sz="3600" dirty="0" err="1" smtClean="0"/>
              <a:t>with</a:t>
            </a:r>
            <a:r>
              <a:rPr lang="cs-CZ" sz="3600" dirty="0" smtClean="0"/>
              <a:t> </a:t>
            </a:r>
            <a:r>
              <a:rPr lang="cs-CZ" sz="3600" dirty="0" err="1" smtClean="0"/>
              <a:t>your</a:t>
            </a:r>
            <a:r>
              <a:rPr lang="cs-CZ" sz="3600" dirty="0" smtClean="0"/>
              <a:t> </a:t>
            </a:r>
            <a:r>
              <a:rPr lang="cs-CZ" sz="3600" dirty="0" err="1" smtClean="0"/>
              <a:t>own</a:t>
            </a:r>
            <a:r>
              <a:rPr lang="cs-CZ" sz="3600" dirty="0" smtClean="0"/>
              <a:t> body): At </a:t>
            </a:r>
            <a:r>
              <a:rPr lang="cs-CZ" sz="3600" dirty="0" err="1" smtClean="0"/>
              <a:t>the</a:t>
            </a:r>
            <a:r>
              <a:rPr lang="cs-CZ" sz="3600" dirty="0" smtClean="0"/>
              <a:t> </a:t>
            </a:r>
            <a:r>
              <a:rPr lang="cs-CZ" sz="3600" dirty="0" err="1" smtClean="0"/>
              <a:t>stage</a:t>
            </a:r>
            <a:r>
              <a:rPr lang="cs-CZ" sz="3600" dirty="0" smtClean="0"/>
              <a:t> </a:t>
            </a:r>
            <a:r>
              <a:rPr lang="cs-CZ" sz="3600" dirty="0" err="1" smtClean="0"/>
              <a:t>when</a:t>
            </a:r>
            <a:r>
              <a:rPr lang="cs-CZ" sz="3600" dirty="0" smtClean="0"/>
              <a:t> </a:t>
            </a:r>
            <a:r>
              <a:rPr lang="cs-CZ" sz="3600" dirty="0" err="1" smtClean="0"/>
              <a:t>the</a:t>
            </a:r>
            <a:r>
              <a:rPr lang="cs-CZ" sz="3600" dirty="0" smtClean="0"/>
              <a:t> embryo </a:t>
            </a:r>
            <a:r>
              <a:rPr lang="cs-CZ" sz="3600" dirty="0" err="1" smtClean="0"/>
              <a:t>is</a:t>
            </a:r>
            <a:r>
              <a:rPr lang="cs-CZ" sz="3600" dirty="0" smtClean="0"/>
              <a:t> </a:t>
            </a:r>
            <a:r>
              <a:rPr lang="cs-CZ" sz="3600" dirty="0" err="1" smtClean="0"/>
              <a:t>essentially</a:t>
            </a:r>
            <a:r>
              <a:rPr lang="cs-CZ" sz="3600" dirty="0" smtClean="0"/>
              <a:t> part </a:t>
            </a:r>
            <a:r>
              <a:rPr lang="cs-CZ" sz="3600" dirty="0" err="1" smtClean="0"/>
              <a:t>of</a:t>
            </a:r>
            <a:r>
              <a:rPr lang="cs-CZ" sz="3600" dirty="0" smtClean="0"/>
              <a:t> </a:t>
            </a:r>
            <a:r>
              <a:rPr lang="cs-CZ" sz="3600" dirty="0" err="1" smtClean="0"/>
              <a:t>the</a:t>
            </a:r>
            <a:r>
              <a:rPr lang="cs-CZ" sz="3600" dirty="0" smtClean="0"/>
              <a:t> </a:t>
            </a:r>
            <a:r>
              <a:rPr lang="cs-CZ" sz="3600" dirty="0" err="1" smtClean="0"/>
              <a:t>mother´s</a:t>
            </a:r>
            <a:r>
              <a:rPr lang="cs-CZ" sz="3600" dirty="0" smtClean="0"/>
              <a:t> body, </a:t>
            </a:r>
            <a:r>
              <a:rPr lang="cs-CZ" sz="3600" dirty="0" err="1" smtClean="0"/>
              <a:t>the</a:t>
            </a:r>
            <a:r>
              <a:rPr lang="cs-CZ" sz="3600" dirty="0" smtClean="0"/>
              <a:t> </a:t>
            </a:r>
            <a:r>
              <a:rPr lang="cs-CZ" sz="3600" dirty="0" err="1" smtClean="0"/>
              <a:t>mother</a:t>
            </a:r>
            <a:r>
              <a:rPr lang="cs-CZ" sz="3600" dirty="0" smtClean="0"/>
              <a:t> has a </a:t>
            </a:r>
            <a:r>
              <a:rPr lang="cs-CZ" sz="3600" dirty="0" err="1" smtClean="0"/>
              <a:t>right</a:t>
            </a:r>
            <a:r>
              <a:rPr lang="cs-CZ" sz="3600" dirty="0" smtClean="0"/>
              <a:t> to make her </a:t>
            </a:r>
            <a:r>
              <a:rPr lang="cs-CZ" sz="3600" dirty="0" err="1" smtClean="0"/>
              <a:t>own</a:t>
            </a:r>
            <a:r>
              <a:rPr lang="cs-CZ" sz="3600" dirty="0" smtClean="0"/>
              <a:t> </a:t>
            </a:r>
            <a:r>
              <a:rPr lang="cs-CZ" sz="3600" dirty="0" err="1" smtClean="0"/>
              <a:t>uncoerced</a:t>
            </a:r>
            <a:r>
              <a:rPr lang="cs-CZ" sz="3600" dirty="0" smtClean="0"/>
              <a:t> </a:t>
            </a:r>
            <a:r>
              <a:rPr lang="cs-CZ" sz="3600" dirty="0" err="1" smtClean="0"/>
              <a:t>decision</a:t>
            </a:r>
            <a:r>
              <a:rPr lang="cs-CZ" sz="3600" dirty="0" smtClean="0"/>
              <a:t> on </a:t>
            </a:r>
            <a:r>
              <a:rPr lang="cs-CZ" sz="3600" dirty="0" err="1" smtClean="0"/>
              <a:t>whether</a:t>
            </a:r>
            <a:r>
              <a:rPr lang="cs-CZ" sz="3600" dirty="0" smtClean="0"/>
              <a:t> </a:t>
            </a:r>
            <a:r>
              <a:rPr lang="cs-CZ" sz="3600" dirty="0" err="1" smtClean="0"/>
              <a:t>she</a:t>
            </a:r>
            <a:r>
              <a:rPr lang="cs-CZ" sz="3600" dirty="0" smtClean="0"/>
              <a:t> </a:t>
            </a:r>
            <a:r>
              <a:rPr lang="cs-CZ" sz="3600" dirty="0" err="1" smtClean="0"/>
              <a:t>will</a:t>
            </a:r>
            <a:r>
              <a:rPr lang="cs-CZ" sz="3600" dirty="0" smtClean="0"/>
              <a:t> </a:t>
            </a:r>
            <a:r>
              <a:rPr lang="cs-CZ" sz="3600" dirty="0" err="1" smtClean="0"/>
              <a:t>have</a:t>
            </a:r>
            <a:r>
              <a:rPr lang="cs-CZ" sz="3600" dirty="0" smtClean="0"/>
              <a:t> </a:t>
            </a:r>
            <a:r>
              <a:rPr lang="cs-CZ" sz="3600" dirty="0" err="1" smtClean="0"/>
              <a:t>an</a:t>
            </a:r>
            <a:r>
              <a:rPr lang="cs-CZ" sz="3600" dirty="0" smtClean="0"/>
              <a:t> </a:t>
            </a:r>
            <a:r>
              <a:rPr lang="cs-CZ" sz="3600" dirty="0" err="1" smtClean="0"/>
              <a:t>abortion</a:t>
            </a:r>
            <a:r>
              <a:rPr lang="cs-CZ" sz="3600" dirty="0" smtClean="0"/>
              <a:t> </a:t>
            </a:r>
            <a:r>
              <a:rPr lang="cs-CZ" sz="3600" dirty="0" err="1" smtClean="0"/>
              <a:t>or</a:t>
            </a:r>
            <a:r>
              <a:rPr lang="cs-CZ" sz="3600" dirty="0" smtClean="0"/>
              <a:t> not. </a:t>
            </a:r>
          </a:p>
          <a:p>
            <a:pPr marL="937260" lvl="1" indent="-571500">
              <a:buFont typeface="Wingdings" panose="05000000000000000000" pitchFamily="2" charset="2"/>
              <a:buChar char="q"/>
            </a:pPr>
            <a:endParaRPr lang="cs-CZ" sz="4200" dirty="0" smtClean="0"/>
          </a:p>
          <a:p>
            <a:pPr lvl="0">
              <a:buFont typeface="Wingdings" panose="05000000000000000000" pitchFamily="2" charset="2"/>
              <a:buChar char="q"/>
            </a:pPr>
            <a:endParaRPr lang="cs-CZ" dirty="0"/>
          </a:p>
        </p:txBody>
      </p:sp>
    </p:spTree>
    <p:extLst>
      <p:ext uri="{BB962C8B-B14F-4D97-AF65-F5344CB8AC3E}">
        <p14:creationId xmlns:p14="http://schemas.microsoft.com/office/powerpoint/2010/main" val="303472909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Rot="1" noChangeArrowheads="1"/>
          </p:cNvSpPr>
          <p:nvPr>
            <p:ph type="title"/>
          </p:nvPr>
        </p:nvSpPr>
        <p:spPr>
          <a:xfrm>
            <a:off x="35496" y="116632"/>
            <a:ext cx="9108504" cy="648072"/>
          </a:xfrm>
        </p:spPr>
        <p:txBody>
          <a:bodyPr>
            <a:normAutofit fontScale="90000"/>
          </a:bodyPr>
          <a:lstStyle/>
          <a:p>
            <a:pPr algn="ctr"/>
            <a:r>
              <a:rPr lang="cs-CZ" dirty="0" err="1" smtClean="0"/>
              <a:t>Ethical</a:t>
            </a:r>
            <a:r>
              <a:rPr lang="cs-CZ" dirty="0" smtClean="0"/>
              <a:t> </a:t>
            </a:r>
            <a:r>
              <a:rPr lang="cs-CZ" dirty="0" err="1" smtClean="0"/>
              <a:t>question</a:t>
            </a:r>
            <a:endParaRPr lang="en-US" dirty="0"/>
          </a:p>
        </p:txBody>
      </p:sp>
      <p:sp>
        <p:nvSpPr>
          <p:cNvPr id="169987" name="Rectangle 3"/>
          <p:cNvSpPr>
            <a:spLocks noGrp="1" noChangeArrowheads="1"/>
          </p:cNvSpPr>
          <p:nvPr>
            <p:ph type="body" idx="1"/>
          </p:nvPr>
        </p:nvSpPr>
        <p:spPr>
          <a:xfrm>
            <a:off x="107504" y="908720"/>
            <a:ext cx="8856984" cy="6624736"/>
          </a:xfrm>
        </p:spPr>
        <p:txBody>
          <a:bodyPr>
            <a:normAutofit/>
          </a:bodyPr>
          <a:lstStyle/>
          <a:p>
            <a:pPr marL="0" lvl="0" indent="0">
              <a:buNone/>
            </a:pPr>
            <a:r>
              <a:rPr lang="cs-CZ" sz="3000" dirty="0" err="1" smtClean="0"/>
              <a:t>Feminism</a:t>
            </a:r>
            <a:r>
              <a:rPr lang="cs-CZ" sz="3000" dirty="0" smtClean="0"/>
              <a:t>: basic </a:t>
            </a:r>
            <a:r>
              <a:rPr lang="cs-CZ" sz="3000" dirty="0" err="1" smtClean="0"/>
              <a:t>claims</a:t>
            </a:r>
            <a:r>
              <a:rPr lang="cs-CZ" sz="3000" dirty="0" smtClean="0"/>
              <a:t> and </a:t>
            </a:r>
            <a:r>
              <a:rPr lang="cs-CZ" sz="3000" dirty="0" err="1" smtClean="0"/>
              <a:t>feministic</a:t>
            </a:r>
            <a:r>
              <a:rPr lang="cs-CZ" sz="3000" dirty="0" smtClean="0"/>
              <a:t> </a:t>
            </a:r>
            <a:r>
              <a:rPr lang="cs-CZ" sz="3000" dirty="0" err="1" smtClean="0"/>
              <a:t>ethics</a:t>
            </a:r>
            <a:r>
              <a:rPr lang="cs-CZ" sz="3000" dirty="0" smtClean="0"/>
              <a:t>:</a:t>
            </a:r>
          </a:p>
          <a:p>
            <a:pPr lvl="0">
              <a:buFont typeface="Wingdings" panose="05000000000000000000" pitchFamily="2" charset="2"/>
              <a:buChar char="q"/>
            </a:pPr>
            <a:r>
              <a:rPr lang="cs-CZ" sz="3000" dirty="0" err="1" smtClean="0"/>
              <a:t>Traditional</a:t>
            </a:r>
            <a:r>
              <a:rPr lang="cs-CZ" sz="3000" dirty="0" smtClean="0"/>
              <a:t> society </a:t>
            </a:r>
            <a:r>
              <a:rPr lang="cs-CZ" sz="3000" dirty="0" err="1" smtClean="0"/>
              <a:t>is</a:t>
            </a:r>
            <a:r>
              <a:rPr lang="cs-CZ" sz="3000" dirty="0" smtClean="0"/>
              <a:t> </a:t>
            </a:r>
            <a:r>
              <a:rPr lang="cs-CZ" sz="3000" dirty="0" err="1" smtClean="0"/>
              <a:t>patriarchal</a:t>
            </a:r>
            <a:endParaRPr lang="cs-CZ" sz="3000" dirty="0" smtClean="0"/>
          </a:p>
          <a:p>
            <a:pPr lvl="0">
              <a:buFont typeface="Wingdings" panose="05000000000000000000" pitchFamily="2" charset="2"/>
              <a:buChar char="q"/>
            </a:pPr>
            <a:r>
              <a:rPr lang="cs-CZ" sz="3000" dirty="0" smtClean="0"/>
              <a:t>Many </a:t>
            </a:r>
            <a:r>
              <a:rPr lang="cs-CZ" sz="3000" dirty="0" err="1" smtClean="0"/>
              <a:t>institutions</a:t>
            </a:r>
            <a:r>
              <a:rPr lang="cs-CZ" sz="3000" dirty="0" smtClean="0"/>
              <a:t> </a:t>
            </a:r>
            <a:r>
              <a:rPr lang="cs-CZ" sz="3000" dirty="0" err="1" smtClean="0"/>
              <a:t>of</a:t>
            </a:r>
            <a:r>
              <a:rPr lang="cs-CZ" sz="3000" dirty="0" smtClean="0"/>
              <a:t> </a:t>
            </a:r>
            <a:r>
              <a:rPr lang="cs-CZ" sz="3000" dirty="0" err="1" smtClean="0"/>
              <a:t>contemporary</a:t>
            </a:r>
            <a:r>
              <a:rPr lang="cs-CZ" sz="3000" dirty="0" smtClean="0"/>
              <a:t> society </a:t>
            </a:r>
            <a:r>
              <a:rPr lang="cs-CZ" sz="3000" dirty="0" err="1" smtClean="0"/>
              <a:t>continue</a:t>
            </a:r>
            <a:r>
              <a:rPr lang="cs-CZ" sz="3000" dirty="0" smtClean="0"/>
              <a:t> to </a:t>
            </a:r>
            <a:r>
              <a:rPr lang="cs-CZ" sz="3000" dirty="0" err="1" smtClean="0"/>
              <a:t>advantage</a:t>
            </a:r>
            <a:r>
              <a:rPr lang="cs-CZ" sz="3000" dirty="0" smtClean="0"/>
              <a:t> </a:t>
            </a:r>
            <a:r>
              <a:rPr lang="cs-CZ" sz="3000" dirty="0" err="1" smtClean="0"/>
              <a:t>men</a:t>
            </a:r>
            <a:r>
              <a:rPr lang="cs-CZ" sz="3000" dirty="0" smtClean="0"/>
              <a:t> </a:t>
            </a:r>
            <a:r>
              <a:rPr lang="cs-CZ" sz="3000" dirty="0" err="1" smtClean="0"/>
              <a:t>at</a:t>
            </a:r>
            <a:r>
              <a:rPr lang="cs-CZ" sz="3000" dirty="0" smtClean="0"/>
              <a:t> </a:t>
            </a:r>
            <a:r>
              <a:rPr lang="cs-CZ" sz="3000" dirty="0" err="1" smtClean="0"/>
              <a:t>the</a:t>
            </a:r>
            <a:r>
              <a:rPr lang="cs-CZ" sz="3000" dirty="0" smtClean="0"/>
              <a:t> </a:t>
            </a:r>
            <a:r>
              <a:rPr lang="cs-CZ" sz="3000" dirty="0" err="1" smtClean="0"/>
              <a:t>expense</a:t>
            </a:r>
            <a:r>
              <a:rPr lang="cs-CZ" sz="3000" dirty="0" smtClean="0"/>
              <a:t> </a:t>
            </a:r>
            <a:r>
              <a:rPr lang="cs-CZ" sz="3000" dirty="0" err="1" smtClean="0"/>
              <a:t>of</a:t>
            </a:r>
            <a:r>
              <a:rPr lang="cs-CZ" sz="3000" dirty="0" smtClean="0"/>
              <a:t> </a:t>
            </a:r>
            <a:r>
              <a:rPr lang="cs-CZ" sz="3000" dirty="0" err="1" smtClean="0"/>
              <a:t>women</a:t>
            </a:r>
            <a:endParaRPr lang="cs-CZ" sz="3000" dirty="0" smtClean="0"/>
          </a:p>
          <a:p>
            <a:pPr lvl="0">
              <a:buFont typeface="Wingdings" panose="05000000000000000000" pitchFamily="2" charset="2"/>
              <a:buChar char="q"/>
            </a:pPr>
            <a:r>
              <a:rPr lang="cs-CZ" sz="3000" dirty="0" err="1" smtClean="0"/>
              <a:t>Traditional</a:t>
            </a:r>
            <a:r>
              <a:rPr lang="cs-CZ" sz="3000" dirty="0" smtClean="0"/>
              <a:t> </a:t>
            </a:r>
            <a:r>
              <a:rPr lang="cs-CZ" sz="3000" dirty="0" err="1" smtClean="0"/>
              <a:t>values</a:t>
            </a:r>
            <a:r>
              <a:rPr lang="cs-CZ" sz="3000" dirty="0" smtClean="0"/>
              <a:t> and </a:t>
            </a:r>
            <a:r>
              <a:rPr lang="cs-CZ" sz="3000" dirty="0" err="1" smtClean="0"/>
              <a:t>thought</a:t>
            </a:r>
            <a:r>
              <a:rPr lang="cs-CZ" sz="3000" dirty="0" smtClean="0"/>
              <a:t> </a:t>
            </a:r>
            <a:r>
              <a:rPr lang="cs-CZ" sz="3000" dirty="0" err="1" smtClean="0"/>
              <a:t>patterns</a:t>
            </a:r>
            <a:r>
              <a:rPr lang="cs-CZ" sz="3000" dirty="0" smtClean="0"/>
              <a:t> </a:t>
            </a:r>
            <a:r>
              <a:rPr lang="cs-CZ" sz="3000" dirty="0" err="1" smtClean="0"/>
              <a:t>typically</a:t>
            </a:r>
            <a:r>
              <a:rPr lang="cs-CZ" sz="3000" dirty="0" smtClean="0"/>
              <a:t> express a </a:t>
            </a:r>
            <a:r>
              <a:rPr lang="cs-CZ" sz="3000" dirty="0" err="1" smtClean="0"/>
              <a:t>male´s</a:t>
            </a:r>
            <a:r>
              <a:rPr lang="cs-CZ" sz="3000" dirty="0" smtClean="0"/>
              <a:t> point </a:t>
            </a:r>
            <a:r>
              <a:rPr lang="cs-CZ" sz="3000" dirty="0" err="1" smtClean="0"/>
              <a:t>of</a:t>
            </a:r>
            <a:r>
              <a:rPr lang="cs-CZ" sz="3000" dirty="0" smtClean="0"/>
              <a:t> </a:t>
            </a:r>
            <a:r>
              <a:rPr lang="cs-CZ" sz="3000" dirty="0" err="1" smtClean="0"/>
              <a:t>view</a:t>
            </a:r>
            <a:endParaRPr lang="cs-CZ" sz="3000" dirty="0" smtClean="0"/>
          </a:p>
          <a:p>
            <a:pPr lvl="0">
              <a:buFont typeface="Wingdings" panose="05000000000000000000" pitchFamily="2" charset="2"/>
              <a:buChar char="q"/>
            </a:pPr>
            <a:r>
              <a:rPr lang="cs-CZ" sz="3000" dirty="0" smtClean="0"/>
              <a:t>..and </a:t>
            </a:r>
            <a:r>
              <a:rPr lang="cs-CZ" sz="3000" dirty="0" err="1" smtClean="0"/>
              <a:t>survive</a:t>
            </a:r>
            <a:r>
              <a:rPr lang="cs-CZ" sz="3000" dirty="0" smtClean="0"/>
              <a:t> in </a:t>
            </a:r>
            <a:r>
              <a:rPr lang="cs-CZ" sz="3000" dirty="0" err="1" smtClean="0"/>
              <a:t>contemporary</a:t>
            </a:r>
            <a:r>
              <a:rPr lang="cs-CZ" sz="3000" dirty="0" smtClean="0"/>
              <a:t> </a:t>
            </a:r>
            <a:r>
              <a:rPr lang="cs-CZ" sz="3000" dirty="0" err="1" smtClean="0"/>
              <a:t>societies</a:t>
            </a:r>
            <a:endParaRPr lang="cs-CZ" sz="3000" dirty="0" smtClean="0"/>
          </a:p>
          <a:p>
            <a:pPr>
              <a:buFont typeface="Wingdings" panose="05000000000000000000" pitchFamily="2" charset="2"/>
              <a:buChar char="q"/>
            </a:pPr>
            <a:r>
              <a:rPr lang="cs-CZ" sz="3000" dirty="0" err="1"/>
              <a:t>Feministic</a:t>
            </a:r>
            <a:r>
              <a:rPr lang="cs-CZ" sz="3000" dirty="0"/>
              <a:t> </a:t>
            </a:r>
            <a:r>
              <a:rPr lang="cs-CZ" sz="3000" dirty="0" err="1"/>
              <a:t>ethics</a:t>
            </a:r>
            <a:r>
              <a:rPr lang="cs-CZ" sz="3000" dirty="0"/>
              <a:t> – </a:t>
            </a:r>
            <a:r>
              <a:rPr lang="cs-CZ" sz="3000" dirty="0" err="1"/>
              <a:t>stresses</a:t>
            </a:r>
            <a:r>
              <a:rPr lang="cs-CZ" sz="3000" dirty="0"/>
              <a:t> </a:t>
            </a:r>
            <a:r>
              <a:rPr lang="cs-CZ" sz="3000" dirty="0" err="1"/>
              <a:t>the</a:t>
            </a:r>
            <a:r>
              <a:rPr lang="cs-CZ" sz="3000" dirty="0"/>
              <a:t> </a:t>
            </a:r>
            <a:r>
              <a:rPr lang="cs-CZ" sz="3000" dirty="0" err="1"/>
              <a:t>importance</a:t>
            </a:r>
            <a:r>
              <a:rPr lang="cs-CZ" sz="3000" dirty="0"/>
              <a:t> </a:t>
            </a:r>
            <a:r>
              <a:rPr lang="cs-CZ" sz="3000" dirty="0" err="1"/>
              <a:t>of</a:t>
            </a:r>
            <a:r>
              <a:rPr lang="cs-CZ" sz="3000" dirty="0"/>
              <a:t> </a:t>
            </a:r>
            <a:r>
              <a:rPr lang="cs-CZ" sz="3000" dirty="0" err="1"/>
              <a:t>relationships</a:t>
            </a:r>
            <a:r>
              <a:rPr lang="cs-CZ" sz="3000" dirty="0"/>
              <a:t> and </a:t>
            </a:r>
            <a:r>
              <a:rPr lang="cs-CZ" sz="3000" dirty="0" err="1"/>
              <a:t>the</a:t>
            </a:r>
            <a:r>
              <a:rPr lang="cs-CZ" sz="3000" dirty="0"/>
              <a:t> </a:t>
            </a:r>
            <a:r>
              <a:rPr lang="cs-CZ" sz="3000" dirty="0" err="1"/>
              <a:t>responisbilities</a:t>
            </a:r>
            <a:r>
              <a:rPr lang="cs-CZ" sz="3000" dirty="0"/>
              <a:t> to </a:t>
            </a:r>
            <a:r>
              <a:rPr lang="cs-CZ" sz="3000" dirty="0" err="1"/>
              <a:t>which</a:t>
            </a:r>
            <a:r>
              <a:rPr lang="cs-CZ" sz="3000" dirty="0"/>
              <a:t> </a:t>
            </a:r>
            <a:r>
              <a:rPr lang="cs-CZ" sz="3000" dirty="0" err="1"/>
              <a:t>relationships</a:t>
            </a:r>
            <a:r>
              <a:rPr lang="cs-CZ" sz="3000" dirty="0"/>
              <a:t> </a:t>
            </a:r>
            <a:r>
              <a:rPr lang="cs-CZ" sz="3000" dirty="0" err="1"/>
              <a:t>give</a:t>
            </a:r>
            <a:r>
              <a:rPr lang="cs-CZ" sz="3000" dirty="0"/>
              <a:t> </a:t>
            </a:r>
            <a:r>
              <a:rPr lang="cs-CZ" sz="3000" dirty="0" err="1"/>
              <a:t>rise</a:t>
            </a:r>
            <a:endParaRPr lang="cs-CZ" sz="3000" dirty="0"/>
          </a:p>
          <a:p>
            <a:pPr lvl="0">
              <a:buFont typeface="Wingdings" panose="05000000000000000000" pitchFamily="2" charset="2"/>
              <a:buChar char="q"/>
            </a:pPr>
            <a:endParaRPr lang="cs-CZ" sz="3600" dirty="0" smtClean="0"/>
          </a:p>
          <a:p>
            <a:pPr marL="937260" lvl="1" indent="-571500">
              <a:buFont typeface="Wingdings" panose="05000000000000000000" pitchFamily="2" charset="2"/>
              <a:buChar char="q"/>
            </a:pPr>
            <a:endParaRPr lang="cs-CZ" sz="4200" dirty="0" smtClean="0"/>
          </a:p>
          <a:p>
            <a:pPr lvl="0">
              <a:buFont typeface="Wingdings" panose="05000000000000000000" pitchFamily="2" charset="2"/>
              <a:buChar char="q"/>
            </a:pPr>
            <a:endParaRPr lang="cs-CZ" dirty="0"/>
          </a:p>
        </p:txBody>
      </p:sp>
    </p:spTree>
    <p:extLst>
      <p:ext uri="{BB962C8B-B14F-4D97-AF65-F5344CB8AC3E}">
        <p14:creationId xmlns:p14="http://schemas.microsoft.com/office/powerpoint/2010/main" val="109249342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Rot="1" noChangeArrowheads="1"/>
          </p:cNvSpPr>
          <p:nvPr>
            <p:ph type="title"/>
          </p:nvPr>
        </p:nvSpPr>
        <p:spPr>
          <a:xfrm>
            <a:off x="35496" y="116632"/>
            <a:ext cx="9108504" cy="648072"/>
          </a:xfrm>
        </p:spPr>
        <p:txBody>
          <a:bodyPr>
            <a:normAutofit fontScale="90000"/>
          </a:bodyPr>
          <a:lstStyle/>
          <a:p>
            <a:pPr algn="ctr"/>
            <a:r>
              <a:rPr lang="cs-CZ" dirty="0" err="1" smtClean="0"/>
              <a:t>Ethical</a:t>
            </a:r>
            <a:r>
              <a:rPr lang="cs-CZ" dirty="0" smtClean="0"/>
              <a:t> </a:t>
            </a:r>
            <a:r>
              <a:rPr lang="cs-CZ" dirty="0" err="1" smtClean="0"/>
              <a:t>questions</a:t>
            </a:r>
            <a:endParaRPr lang="en-US" dirty="0"/>
          </a:p>
        </p:txBody>
      </p:sp>
      <p:sp>
        <p:nvSpPr>
          <p:cNvPr id="169987" name="Rectangle 3"/>
          <p:cNvSpPr>
            <a:spLocks noGrp="1" noChangeArrowheads="1"/>
          </p:cNvSpPr>
          <p:nvPr>
            <p:ph type="body" idx="1"/>
          </p:nvPr>
        </p:nvSpPr>
        <p:spPr>
          <a:xfrm>
            <a:off x="107504" y="908720"/>
            <a:ext cx="8856984" cy="6624736"/>
          </a:xfrm>
        </p:spPr>
        <p:txBody>
          <a:bodyPr>
            <a:normAutofit/>
          </a:bodyPr>
          <a:lstStyle/>
          <a:p>
            <a:pPr marL="937260" lvl="1" indent="-571500">
              <a:buFont typeface="Wingdings" panose="05000000000000000000" pitchFamily="2" charset="2"/>
              <a:buChar char="q"/>
            </a:pPr>
            <a:r>
              <a:rPr lang="cs-CZ" sz="3600" dirty="0" err="1"/>
              <a:t>Responsibility</a:t>
            </a:r>
            <a:r>
              <a:rPr lang="cs-CZ" sz="3600" dirty="0"/>
              <a:t>: Are </a:t>
            </a:r>
            <a:r>
              <a:rPr lang="cs-CZ" sz="3600" dirty="0" err="1"/>
              <a:t>biological</a:t>
            </a:r>
            <a:r>
              <a:rPr lang="cs-CZ" sz="3600" dirty="0"/>
              <a:t> </a:t>
            </a:r>
            <a:r>
              <a:rPr lang="cs-CZ" sz="3600" dirty="0" err="1"/>
              <a:t>parents</a:t>
            </a:r>
            <a:r>
              <a:rPr lang="cs-CZ" sz="3600" dirty="0"/>
              <a:t> </a:t>
            </a:r>
            <a:r>
              <a:rPr lang="cs-CZ" sz="3600" dirty="0" err="1"/>
              <a:t>responsible</a:t>
            </a:r>
            <a:r>
              <a:rPr lang="cs-CZ" sz="3600" dirty="0"/>
              <a:t> </a:t>
            </a:r>
            <a:r>
              <a:rPr lang="cs-CZ" sz="3600" dirty="0" err="1"/>
              <a:t>for</a:t>
            </a:r>
            <a:r>
              <a:rPr lang="cs-CZ" sz="3600" dirty="0"/>
              <a:t> </a:t>
            </a:r>
            <a:r>
              <a:rPr lang="cs-CZ" sz="3600" dirty="0" err="1"/>
              <a:t>an</a:t>
            </a:r>
            <a:r>
              <a:rPr lang="cs-CZ" sz="3600" dirty="0"/>
              <a:t> </a:t>
            </a:r>
            <a:r>
              <a:rPr lang="cs-CZ" sz="3600" dirty="0" err="1"/>
              <a:t>unwanted</a:t>
            </a:r>
            <a:r>
              <a:rPr lang="cs-CZ" sz="3600" dirty="0"/>
              <a:t> </a:t>
            </a:r>
            <a:r>
              <a:rPr lang="cs-CZ" sz="3600" dirty="0" err="1"/>
              <a:t>potential</a:t>
            </a:r>
            <a:r>
              <a:rPr lang="cs-CZ" sz="3600" dirty="0"/>
              <a:t> </a:t>
            </a:r>
            <a:r>
              <a:rPr lang="cs-CZ" sz="3600" dirty="0" err="1"/>
              <a:t>child</a:t>
            </a:r>
            <a:r>
              <a:rPr lang="cs-CZ" sz="3600" dirty="0"/>
              <a:t>?</a:t>
            </a:r>
          </a:p>
          <a:p>
            <a:pPr marL="0" lvl="0" indent="0">
              <a:buNone/>
            </a:pPr>
            <a:endParaRPr lang="cs-CZ" sz="3600" dirty="0" smtClean="0"/>
          </a:p>
          <a:p>
            <a:pPr marL="937260" lvl="1" indent="-571500">
              <a:buFont typeface="Wingdings" panose="05000000000000000000" pitchFamily="2" charset="2"/>
              <a:buChar char="q"/>
            </a:pPr>
            <a:endParaRPr lang="cs-CZ" sz="4200" dirty="0" smtClean="0"/>
          </a:p>
          <a:p>
            <a:pPr lvl="0">
              <a:buFont typeface="Wingdings" panose="05000000000000000000" pitchFamily="2" charset="2"/>
              <a:buChar char="q"/>
            </a:pPr>
            <a:endParaRPr lang="cs-CZ" dirty="0"/>
          </a:p>
        </p:txBody>
      </p:sp>
    </p:spTree>
    <p:extLst>
      <p:ext uri="{BB962C8B-B14F-4D97-AF65-F5344CB8AC3E}">
        <p14:creationId xmlns:p14="http://schemas.microsoft.com/office/powerpoint/2010/main" val="400879613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Rot="1" noChangeArrowheads="1"/>
          </p:cNvSpPr>
          <p:nvPr>
            <p:ph type="title"/>
          </p:nvPr>
        </p:nvSpPr>
        <p:spPr>
          <a:xfrm>
            <a:off x="35496" y="116632"/>
            <a:ext cx="9108504" cy="576064"/>
          </a:xfrm>
        </p:spPr>
        <p:txBody>
          <a:bodyPr>
            <a:normAutofit fontScale="90000"/>
          </a:bodyPr>
          <a:lstStyle/>
          <a:p>
            <a:pPr algn="ctr"/>
            <a:r>
              <a:rPr lang="cs-CZ" dirty="0" err="1" smtClean="0"/>
              <a:t>Ethical</a:t>
            </a:r>
            <a:r>
              <a:rPr lang="cs-CZ" dirty="0" smtClean="0"/>
              <a:t> </a:t>
            </a:r>
            <a:r>
              <a:rPr lang="cs-CZ" dirty="0" err="1" smtClean="0"/>
              <a:t>questions</a:t>
            </a:r>
            <a:endParaRPr lang="en-US" dirty="0"/>
          </a:p>
        </p:txBody>
      </p:sp>
      <p:sp>
        <p:nvSpPr>
          <p:cNvPr id="169987" name="Rectangle 3"/>
          <p:cNvSpPr>
            <a:spLocks noGrp="1" noChangeArrowheads="1"/>
          </p:cNvSpPr>
          <p:nvPr>
            <p:ph type="body" idx="1"/>
          </p:nvPr>
        </p:nvSpPr>
        <p:spPr>
          <a:xfrm>
            <a:off x="467544" y="620688"/>
            <a:ext cx="8229600" cy="5904656"/>
          </a:xfrm>
        </p:spPr>
        <p:txBody>
          <a:bodyPr>
            <a:normAutofit/>
          </a:bodyPr>
          <a:lstStyle/>
          <a:p>
            <a:pPr marL="0" lvl="0" indent="0">
              <a:buNone/>
            </a:pPr>
            <a:r>
              <a:rPr lang="cs-CZ" sz="4400" dirty="0" err="1" smtClean="0"/>
              <a:t>We</a:t>
            </a:r>
            <a:r>
              <a:rPr lang="cs-CZ" sz="4400" dirty="0" smtClean="0"/>
              <a:t> </a:t>
            </a:r>
            <a:r>
              <a:rPr lang="cs-CZ" sz="4400" dirty="0" err="1" smtClean="0"/>
              <a:t>can</a:t>
            </a:r>
            <a:r>
              <a:rPr lang="cs-CZ" sz="4400" dirty="0" smtClean="0"/>
              <a:t> use </a:t>
            </a:r>
            <a:r>
              <a:rPr lang="cs-CZ" sz="4400" dirty="0" err="1" smtClean="0"/>
              <a:t>consequentialist</a:t>
            </a:r>
            <a:r>
              <a:rPr lang="cs-CZ" sz="4400" dirty="0" smtClean="0"/>
              <a:t> </a:t>
            </a:r>
            <a:r>
              <a:rPr lang="cs-CZ" sz="4400" dirty="0" err="1" smtClean="0"/>
              <a:t>reasoning</a:t>
            </a:r>
            <a:r>
              <a:rPr lang="cs-CZ" sz="4400" dirty="0" smtClean="0"/>
              <a:t> as </a:t>
            </a:r>
            <a:r>
              <a:rPr lang="cs-CZ" sz="4400" dirty="0" err="1" smtClean="0"/>
              <a:t>well</a:t>
            </a:r>
            <a:r>
              <a:rPr lang="cs-CZ" sz="4400" dirty="0" smtClean="0"/>
              <a:t>, not </a:t>
            </a:r>
            <a:r>
              <a:rPr lang="cs-CZ" sz="4400" dirty="0" err="1" smtClean="0"/>
              <a:t>only</a:t>
            </a:r>
            <a:r>
              <a:rPr lang="cs-CZ" sz="4400" dirty="0" smtClean="0"/>
              <a:t> </a:t>
            </a:r>
            <a:r>
              <a:rPr lang="cs-CZ" sz="4400" dirty="0" err="1" smtClean="0"/>
              <a:t>deontological</a:t>
            </a:r>
            <a:r>
              <a:rPr lang="cs-CZ" sz="4400" dirty="0" smtClean="0"/>
              <a:t>..</a:t>
            </a:r>
          </a:p>
          <a:p>
            <a:pPr marL="937260" lvl="1" indent="-571500">
              <a:buFont typeface="Wingdings" panose="05000000000000000000" pitchFamily="2" charset="2"/>
              <a:buChar char="q"/>
            </a:pPr>
            <a:r>
              <a:rPr lang="cs-CZ" sz="4400" dirty="0"/>
              <a:t>Late </a:t>
            </a:r>
            <a:r>
              <a:rPr lang="cs-CZ" sz="4400" dirty="0" err="1"/>
              <a:t>abortions</a:t>
            </a:r>
            <a:r>
              <a:rPr lang="cs-CZ" sz="4400" dirty="0"/>
              <a:t> </a:t>
            </a:r>
            <a:r>
              <a:rPr lang="cs-CZ" sz="4400" dirty="0" smtClean="0"/>
              <a:t>are </a:t>
            </a:r>
            <a:r>
              <a:rPr lang="cs-CZ" sz="4400" dirty="0" err="1" smtClean="0"/>
              <a:t>moraly</a:t>
            </a:r>
            <a:r>
              <a:rPr lang="cs-CZ" sz="4400" dirty="0" smtClean="0"/>
              <a:t> </a:t>
            </a:r>
            <a:r>
              <a:rPr lang="cs-CZ" sz="4400" dirty="0" err="1" smtClean="0"/>
              <a:t>undecent</a:t>
            </a:r>
            <a:r>
              <a:rPr lang="cs-CZ" sz="4400" dirty="0" smtClean="0"/>
              <a:t> and </a:t>
            </a:r>
            <a:r>
              <a:rPr lang="cs-CZ" sz="4400" dirty="0" err="1" smtClean="0"/>
              <a:t>have</a:t>
            </a:r>
            <a:r>
              <a:rPr lang="cs-CZ" sz="4400" dirty="0" smtClean="0"/>
              <a:t> </a:t>
            </a:r>
            <a:r>
              <a:rPr lang="cs-CZ" sz="4400" dirty="0"/>
              <a:t>a </a:t>
            </a:r>
            <a:r>
              <a:rPr lang="cs-CZ" sz="4400" dirty="0" err="1"/>
              <a:t>brutalizing</a:t>
            </a:r>
            <a:r>
              <a:rPr lang="cs-CZ" sz="4400" dirty="0"/>
              <a:t> </a:t>
            </a:r>
            <a:r>
              <a:rPr lang="cs-CZ" sz="4400" dirty="0" err="1"/>
              <a:t>effect</a:t>
            </a:r>
            <a:r>
              <a:rPr lang="cs-CZ" sz="4400" dirty="0"/>
              <a:t> on </a:t>
            </a:r>
            <a:r>
              <a:rPr lang="cs-CZ" sz="4400" dirty="0" err="1"/>
              <a:t>those</a:t>
            </a:r>
            <a:r>
              <a:rPr lang="cs-CZ" sz="4400" dirty="0"/>
              <a:t> </a:t>
            </a:r>
            <a:r>
              <a:rPr lang="cs-CZ" sz="4400" dirty="0" err="1"/>
              <a:t>involved</a:t>
            </a:r>
            <a:r>
              <a:rPr lang="cs-CZ" sz="4400" dirty="0"/>
              <a:t> and </a:t>
            </a:r>
            <a:r>
              <a:rPr lang="cs-CZ" sz="4400" dirty="0" err="1"/>
              <a:t>brake</a:t>
            </a:r>
            <a:r>
              <a:rPr lang="cs-CZ" sz="4400" dirty="0"/>
              <a:t> </a:t>
            </a:r>
            <a:r>
              <a:rPr lang="cs-CZ" sz="4400" dirty="0" err="1"/>
              <a:t>down</a:t>
            </a:r>
            <a:r>
              <a:rPr lang="cs-CZ" sz="4400" dirty="0"/>
              <a:t> </a:t>
            </a:r>
            <a:r>
              <a:rPr lang="cs-CZ" sz="4400" dirty="0" err="1"/>
              <a:t>the</a:t>
            </a:r>
            <a:r>
              <a:rPr lang="cs-CZ" sz="4400" dirty="0"/>
              <a:t> </a:t>
            </a:r>
            <a:r>
              <a:rPr lang="cs-CZ" sz="4400" dirty="0" err="1"/>
              <a:t>respect</a:t>
            </a:r>
            <a:r>
              <a:rPr lang="cs-CZ" sz="4400" dirty="0"/>
              <a:t> </a:t>
            </a:r>
            <a:r>
              <a:rPr lang="cs-CZ" sz="4400" dirty="0" err="1"/>
              <a:t>for</a:t>
            </a:r>
            <a:r>
              <a:rPr lang="cs-CZ" sz="4400" dirty="0"/>
              <a:t> </a:t>
            </a:r>
            <a:r>
              <a:rPr lang="cs-CZ" sz="4400" dirty="0" err="1"/>
              <a:t>human</a:t>
            </a:r>
            <a:r>
              <a:rPr lang="cs-CZ" sz="4400" dirty="0"/>
              <a:t> </a:t>
            </a:r>
            <a:r>
              <a:rPr lang="cs-CZ" sz="4400" dirty="0" err="1" smtClean="0"/>
              <a:t>life</a:t>
            </a:r>
            <a:endParaRPr lang="cs-CZ" sz="4400" dirty="0" smtClean="0"/>
          </a:p>
          <a:p>
            <a:pPr marL="937260" lvl="1" indent="-571500">
              <a:buFont typeface="Wingdings" panose="05000000000000000000" pitchFamily="2" charset="2"/>
              <a:buChar char="q"/>
            </a:pPr>
            <a:endParaRPr lang="cs-CZ" sz="4200" dirty="0" smtClean="0"/>
          </a:p>
          <a:p>
            <a:pPr lvl="0">
              <a:buFont typeface="Wingdings" panose="05000000000000000000" pitchFamily="2" charset="2"/>
              <a:buChar char="q"/>
            </a:pPr>
            <a:endParaRPr lang="cs-CZ" dirty="0"/>
          </a:p>
        </p:txBody>
      </p:sp>
    </p:spTree>
    <p:extLst>
      <p:ext uri="{BB962C8B-B14F-4D97-AF65-F5344CB8AC3E}">
        <p14:creationId xmlns:p14="http://schemas.microsoft.com/office/powerpoint/2010/main" val="15397025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Rot="1" noChangeArrowheads="1"/>
          </p:cNvSpPr>
          <p:nvPr>
            <p:ph type="title"/>
          </p:nvPr>
        </p:nvSpPr>
        <p:spPr>
          <a:xfrm>
            <a:off x="35496" y="116632"/>
            <a:ext cx="9108504" cy="864096"/>
          </a:xfrm>
        </p:spPr>
        <p:txBody>
          <a:bodyPr>
            <a:normAutofit/>
          </a:bodyPr>
          <a:lstStyle/>
          <a:p>
            <a:pPr algn="ctr"/>
            <a:r>
              <a:rPr lang="cs-CZ" dirty="0" err="1" smtClean="0"/>
              <a:t>Ethical</a:t>
            </a:r>
            <a:r>
              <a:rPr lang="cs-CZ" dirty="0" smtClean="0"/>
              <a:t> </a:t>
            </a:r>
            <a:r>
              <a:rPr lang="cs-CZ" dirty="0" err="1" smtClean="0"/>
              <a:t>questions</a:t>
            </a:r>
            <a:endParaRPr lang="en-US" dirty="0"/>
          </a:p>
        </p:txBody>
      </p:sp>
      <p:sp>
        <p:nvSpPr>
          <p:cNvPr id="169987" name="Rectangle 3"/>
          <p:cNvSpPr>
            <a:spLocks noGrp="1" noChangeArrowheads="1"/>
          </p:cNvSpPr>
          <p:nvPr>
            <p:ph type="body" idx="1"/>
          </p:nvPr>
        </p:nvSpPr>
        <p:spPr>
          <a:xfrm>
            <a:off x="467544" y="980728"/>
            <a:ext cx="8229600" cy="6552728"/>
          </a:xfrm>
        </p:spPr>
        <p:txBody>
          <a:bodyPr>
            <a:normAutofit/>
          </a:bodyPr>
          <a:lstStyle/>
          <a:p>
            <a:pPr lvl="0">
              <a:buFont typeface="Wingdings" pitchFamily="2" charset="2"/>
              <a:buChar char="q"/>
            </a:pPr>
            <a:r>
              <a:rPr lang="cs-CZ" sz="4400" dirty="0" smtClean="0"/>
              <a:t> </a:t>
            </a:r>
            <a:r>
              <a:rPr lang="cs-CZ" sz="4400" dirty="0" err="1" smtClean="0"/>
              <a:t>Positions</a:t>
            </a:r>
            <a:r>
              <a:rPr lang="cs-CZ" sz="4400" dirty="0" smtClean="0"/>
              <a:t> on </a:t>
            </a:r>
            <a:r>
              <a:rPr lang="cs-CZ" sz="4400" dirty="0" err="1" smtClean="0"/>
              <a:t>abortion</a:t>
            </a:r>
            <a:r>
              <a:rPr lang="cs-CZ" sz="4400" dirty="0" smtClean="0"/>
              <a:t> – </a:t>
            </a:r>
            <a:r>
              <a:rPr lang="cs-CZ" sz="4400" dirty="0" err="1" smtClean="0"/>
              <a:t>based</a:t>
            </a:r>
            <a:r>
              <a:rPr lang="cs-CZ" sz="4400" dirty="0" smtClean="0"/>
              <a:t> on </a:t>
            </a:r>
            <a:r>
              <a:rPr lang="cs-CZ" sz="4400" dirty="0" err="1" smtClean="0"/>
              <a:t>valid</a:t>
            </a:r>
            <a:r>
              <a:rPr lang="cs-CZ" sz="4400" dirty="0" smtClean="0"/>
              <a:t> </a:t>
            </a:r>
            <a:r>
              <a:rPr lang="cs-CZ" sz="4400" dirty="0" err="1" smtClean="0"/>
              <a:t>argumentation</a:t>
            </a:r>
            <a:r>
              <a:rPr lang="cs-CZ" sz="4400" dirty="0" smtClean="0"/>
              <a:t> - are </a:t>
            </a:r>
            <a:r>
              <a:rPr lang="cs-CZ" sz="4400" dirty="0" err="1" smtClean="0"/>
              <a:t>contradictory</a:t>
            </a:r>
            <a:endParaRPr lang="cs-CZ" sz="4400" dirty="0"/>
          </a:p>
          <a:p>
            <a:pPr lvl="0">
              <a:buFont typeface="Wingdings" pitchFamily="2" charset="2"/>
              <a:buChar char="q"/>
            </a:pPr>
            <a:r>
              <a:rPr lang="cs-CZ" sz="4400" dirty="0" smtClean="0"/>
              <a:t> </a:t>
            </a:r>
            <a:r>
              <a:rPr lang="cs-CZ" sz="4400" dirty="0" err="1" smtClean="0"/>
              <a:t>Ethical</a:t>
            </a:r>
            <a:r>
              <a:rPr lang="cs-CZ" sz="4400" dirty="0" smtClean="0"/>
              <a:t> </a:t>
            </a:r>
            <a:r>
              <a:rPr lang="cs-CZ" sz="4400" dirty="0" err="1" smtClean="0"/>
              <a:t>discussions</a:t>
            </a:r>
            <a:r>
              <a:rPr lang="cs-CZ" sz="4400" dirty="0" smtClean="0"/>
              <a:t> </a:t>
            </a:r>
            <a:r>
              <a:rPr lang="cs-CZ" sz="4400" dirty="0" err="1" smtClean="0"/>
              <a:t>seem</a:t>
            </a:r>
            <a:r>
              <a:rPr lang="cs-CZ" sz="4400" dirty="0" smtClean="0"/>
              <a:t> to </a:t>
            </a:r>
            <a:r>
              <a:rPr lang="cs-CZ" sz="4400" dirty="0" err="1" smtClean="0"/>
              <a:t>be</a:t>
            </a:r>
            <a:r>
              <a:rPr lang="cs-CZ" sz="4400" dirty="0" smtClean="0"/>
              <a:t> </a:t>
            </a:r>
            <a:r>
              <a:rPr lang="cs-CZ" sz="4400" dirty="0" err="1" smtClean="0"/>
              <a:t>interminable</a:t>
            </a:r>
            <a:endParaRPr lang="cs-CZ" sz="4400" dirty="0" smtClean="0"/>
          </a:p>
          <a:p>
            <a:pPr lvl="0">
              <a:buFont typeface="Wingdings" pitchFamily="2" charset="2"/>
              <a:buChar char="q"/>
            </a:pPr>
            <a:r>
              <a:rPr lang="cs-CZ" sz="4400" dirty="0"/>
              <a:t> </a:t>
            </a:r>
            <a:r>
              <a:rPr lang="cs-CZ" sz="4400" dirty="0" err="1" smtClean="0"/>
              <a:t>What</a:t>
            </a:r>
            <a:r>
              <a:rPr lang="cs-CZ" sz="4400" dirty="0" smtClean="0"/>
              <a:t> </a:t>
            </a:r>
            <a:r>
              <a:rPr lang="cs-CZ" sz="4400" dirty="0" err="1" smtClean="0"/>
              <a:t>gives</a:t>
            </a:r>
            <a:r>
              <a:rPr lang="cs-CZ" sz="4400" dirty="0" smtClean="0"/>
              <a:t> </a:t>
            </a:r>
            <a:r>
              <a:rPr lang="cs-CZ" sz="4400" dirty="0" err="1" smtClean="0"/>
              <a:t>authority</a:t>
            </a:r>
            <a:r>
              <a:rPr lang="cs-CZ" sz="4400" dirty="0" smtClean="0"/>
              <a:t> to </a:t>
            </a:r>
            <a:r>
              <a:rPr lang="cs-CZ" sz="4400" dirty="0" err="1" smtClean="0"/>
              <a:t>general</a:t>
            </a:r>
            <a:r>
              <a:rPr lang="cs-CZ" sz="4400" dirty="0" smtClean="0"/>
              <a:t> </a:t>
            </a:r>
            <a:r>
              <a:rPr lang="cs-CZ" sz="4400" dirty="0" err="1" smtClean="0"/>
              <a:t>principles</a:t>
            </a:r>
            <a:r>
              <a:rPr lang="cs-CZ" sz="4400" dirty="0" smtClean="0"/>
              <a:t>?</a:t>
            </a:r>
            <a:endParaRPr lang="cs-CZ" sz="3600" dirty="0"/>
          </a:p>
          <a:p>
            <a:pPr marL="0" lvl="0" indent="0">
              <a:buNone/>
            </a:pPr>
            <a:endParaRPr lang="cs-CZ" sz="4400" dirty="0" smtClean="0"/>
          </a:p>
        </p:txBody>
      </p:sp>
    </p:spTree>
    <p:extLst>
      <p:ext uri="{BB962C8B-B14F-4D97-AF65-F5344CB8AC3E}">
        <p14:creationId xmlns:p14="http://schemas.microsoft.com/office/powerpoint/2010/main" val="102275539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Rot="1" noChangeArrowheads="1"/>
          </p:cNvSpPr>
          <p:nvPr>
            <p:ph type="title"/>
          </p:nvPr>
        </p:nvSpPr>
        <p:spPr>
          <a:xfrm>
            <a:off x="35496" y="188640"/>
            <a:ext cx="9108504" cy="576064"/>
          </a:xfrm>
        </p:spPr>
        <p:txBody>
          <a:bodyPr>
            <a:normAutofit fontScale="90000"/>
          </a:bodyPr>
          <a:lstStyle/>
          <a:p>
            <a:pPr algn="ctr"/>
            <a:r>
              <a:rPr lang="cs-CZ" dirty="0" err="1" smtClean="0"/>
              <a:t>Political</a:t>
            </a:r>
            <a:r>
              <a:rPr lang="cs-CZ" dirty="0" smtClean="0"/>
              <a:t> </a:t>
            </a:r>
            <a:r>
              <a:rPr lang="cs-CZ" dirty="0" err="1" smtClean="0"/>
              <a:t>questions</a:t>
            </a:r>
            <a:endParaRPr lang="en-US" dirty="0"/>
          </a:p>
        </p:txBody>
      </p:sp>
      <p:sp>
        <p:nvSpPr>
          <p:cNvPr id="169987" name="Rectangle 3"/>
          <p:cNvSpPr>
            <a:spLocks noGrp="1" noChangeArrowheads="1"/>
          </p:cNvSpPr>
          <p:nvPr>
            <p:ph type="body" idx="1"/>
          </p:nvPr>
        </p:nvSpPr>
        <p:spPr>
          <a:xfrm>
            <a:off x="467544" y="1124744"/>
            <a:ext cx="8229600" cy="6408712"/>
          </a:xfrm>
        </p:spPr>
        <p:txBody>
          <a:bodyPr>
            <a:normAutofit/>
          </a:bodyPr>
          <a:lstStyle/>
          <a:p>
            <a:pPr lvl="0">
              <a:buFont typeface="Wingdings" panose="05000000000000000000" pitchFamily="2" charset="2"/>
              <a:buChar char="q"/>
            </a:pPr>
            <a:r>
              <a:rPr lang="cs-CZ" sz="3200" dirty="0" smtClean="0"/>
              <a:t> </a:t>
            </a:r>
            <a:r>
              <a:rPr lang="cs-CZ" sz="3200" dirty="0" err="1" smtClean="0"/>
              <a:t>Is</a:t>
            </a:r>
            <a:r>
              <a:rPr lang="cs-CZ" sz="3200" dirty="0" smtClean="0"/>
              <a:t> a </a:t>
            </a:r>
            <a:r>
              <a:rPr lang="cs-CZ" sz="3200" dirty="0" err="1" smtClean="0"/>
              <a:t>country´s</a:t>
            </a:r>
            <a:r>
              <a:rPr lang="cs-CZ" sz="3200" dirty="0" smtClean="0"/>
              <a:t> „</a:t>
            </a:r>
            <a:r>
              <a:rPr lang="cs-CZ" sz="3200" dirty="0" err="1" smtClean="0"/>
              <a:t>abortion</a:t>
            </a:r>
            <a:r>
              <a:rPr lang="cs-CZ" sz="3200" dirty="0" smtClean="0"/>
              <a:t> </a:t>
            </a:r>
            <a:r>
              <a:rPr lang="cs-CZ" sz="3200" dirty="0" err="1" smtClean="0"/>
              <a:t>law</a:t>
            </a:r>
            <a:r>
              <a:rPr lang="cs-CZ" sz="3200" dirty="0" smtClean="0"/>
              <a:t>“ </a:t>
            </a:r>
            <a:r>
              <a:rPr lang="cs-CZ" sz="3200" dirty="0" err="1" smtClean="0"/>
              <a:t>conservative</a:t>
            </a:r>
            <a:r>
              <a:rPr lang="cs-CZ" sz="3200" dirty="0" smtClean="0"/>
              <a:t>, </a:t>
            </a:r>
            <a:r>
              <a:rPr lang="cs-CZ" sz="3200" dirty="0" err="1" smtClean="0"/>
              <a:t>liberal</a:t>
            </a:r>
            <a:r>
              <a:rPr lang="cs-CZ" sz="3200" dirty="0" smtClean="0"/>
              <a:t> </a:t>
            </a:r>
            <a:r>
              <a:rPr lang="cs-CZ" sz="3200" dirty="0" err="1" smtClean="0"/>
              <a:t>or</a:t>
            </a:r>
            <a:r>
              <a:rPr lang="cs-CZ" sz="3200" dirty="0" smtClean="0"/>
              <a:t> </a:t>
            </a:r>
            <a:r>
              <a:rPr lang="cs-CZ" sz="3200" dirty="0" err="1" smtClean="0"/>
              <a:t>moderate</a:t>
            </a:r>
            <a:r>
              <a:rPr lang="cs-CZ" sz="3200" dirty="0" smtClean="0"/>
              <a:t>? </a:t>
            </a:r>
            <a:r>
              <a:rPr lang="cs-CZ" sz="3200" dirty="0" err="1" smtClean="0"/>
              <a:t>Ought</a:t>
            </a:r>
            <a:r>
              <a:rPr lang="cs-CZ" sz="3200" dirty="0" smtClean="0"/>
              <a:t> </a:t>
            </a:r>
            <a:r>
              <a:rPr lang="cs-CZ" sz="3200" dirty="0" err="1" smtClean="0"/>
              <a:t>it</a:t>
            </a:r>
            <a:r>
              <a:rPr lang="cs-CZ" sz="3200" dirty="0" smtClean="0"/>
              <a:t> to </a:t>
            </a:r>
            <a:r>
              <a:rPr lang="cs-CZ" sz="3200" dirty="0" err="1" smtClean="0"/>
              <a:t>be</a:t>
            </a:r>
            <a:r>
              <a:rPr lang="cs-CZ" sz="3200" dirty="0" smtClean="0"/>
              <a:t> </a:t>
            </a:r>
            <a:r>
              <a:rPr lang="cs-CZ" sz="3200" dirty="0" err="1" smtClean="0"/>
              <a:t>changed</a:t>
            </a:r>
            <a:r>
              <a:rPr lang="cs-CZ" sz="3200" dirty="0" smtClean="0"/>
              <a:t>?</a:t>
            </a:r>
          </a:p>
          <a:p>
            <a:pPr lvl="0">
              <a:buFont typeface="Wingdings" panose="05000000000000000000" pitchFamily="2" charset="2"/>
              <a:buChar char="q"/>
            </a:pPr>
            <a:r>
              <a:rPr lang="cs-CZ" sz="3200" dirty="0"/>
              <a:t> </a:t>
            </a:r>
            <a:r>
              <a:rPr lang="cs-CZ" sz="3200" dirty="0" err="1" smtClean="0"/>
              <a:t>Who</a:t>
            </a:r>
            <a:r>
              <a:rPr lang="cs-CZ" sz="3200" dirty="0" smtClean="0"/>
              <a:t> </a:t>
            </a:r>
            <a:r>
              <a:rPr lang="cs-CZ" sz="3200" dirty="0" err="1" smtClean="0"/>
              <a:t>is</a:t>
            </a:r>
            <a:r>
              <a:rPr lang="cs-CZ" sz="3200" dirty="0" smtClean="0"/>
              <a:t> to </a:t>
            </a:r>
            <a:r>
              <a:rPr lang="cs-CZ" sz="3200" dirty="0" err="1" smtClean="0"/>
              <a:t>pay</a:t>
            </a:r>
            <a:r>
              <a:rPr lang="cs-CZ" sz="3200" dirty="0" smtClean="0"/>
              <a:t> </a:t>
            </a:r>
            <a:r>
              <a:rPr lang="cs-CZ" sz="3200" dirty="0" err="1" smtClean="0"/>
              <a:t>for</a:t>
            </a:r>
            <a:r>
              <a:rPr lang="cs-CZ" sz="3200" dirty="0" smtClean="0"/>
              <a:t> </a:t>
            </a:r>
            <a:r>
              <a:rPr lang="cs-CZ" sz="3200" dirty="0" err="1" smtClean="0"/>
              <a:t>abortions</a:t>
            </a:r>
            <a:r>
              <a:rPr lang="cs-CZ" sz="3200" dirty="0" smtClean="0"/>
              <a:t>?</a:t>
            </a:r>
          </a:p>
          <a:p>
            <a:pPr marL="0" lvl="0" indent="0">
              <a:buNone/>
            </a:pPr>
            <a:endParaRPr lang="cs-CZ" sz="3200" dirty="0" smtClean="0"/>
          </a:p>
        </p:txBody>
      </p:sp>
    </p:spTree>
    <p:extLst>
      <p:ext uri="{BB962C8B-B14F-4D97-AF65-F5344CB8AC3E}">
        <p14:creationId xmlns:p14="http://schemas.microsoft.com/office/powerpoint/2010/main" val="2801135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ext Box 1"/>
          <p:cNvSpPr txBox="1">
            <a:spLocks noChangeArrowheads="1"/>
          </p:cNvSpPr>
          <p:nvPr/>
        </p:nvSpPr>
        <p:spPr bwMode="auto">
          <a:xfrm>
            <a:off x="34925" y="115888"/>
            <a:ext cx="9109075" cy="5768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marL="571500" indent="-569913">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1pPr>
            <a:lvl2pPr>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2pPr>
            <a:lvl3pPr>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3pPr>
            <a:lvl4pPr>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4pPr>
            <a:lvl5pPr>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5pPr>
            <a:lvl6pPr marL="2514600" indent="-228600" defTabSz="449263" fontAlgn="base">
              <a:spcBef>
                <a:spcPct val="0"/>
              </a:spcBef>
              <a:spcAft>
                <a:spcPct val="0"/>
              </a:spcAft>
              <a:buClr>
                <a:srgbClr val="000000"/>
              </a:buClr>
              <a:buSzPct val="100000"/>
              <a:buFont typeface="Times New Roman" pitchFamily="16" charset="0"/>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6pPr>
            <a:lvl7pPr marL="2971800" indent="-228600" defTabSz="449263" fontAlgn="base">
              <a:spcBef>
                <a:spcPct val="0"/>
              </a:spcBef>
              <a:spcAft>
                <a:spcPct val="0"/>
              </a:spcAft>
              <a:buClr>
                <a:srgbClr val="000000"/>
              </a:buClr>
              <a:buSzPct val="100000"/>
              <a:buFont typeface="Times New Roman" pitchFamily="16" charset="0"/>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7pPr>
            <a:lvl8pPr marL="3429000" indent="-228600" defTabSz="449263" fontAlgn="base">
              <a:spcBef>
                <a:spcPct val="0"/>
              </a:spcBef>
              <a:spcAft>
                <a:spcPct val="0"/>
              </a:spcAft>
              <a:buClr>
                <a:srgbClr val="000000"/>
              </a:buClr>
              <a:buSzPct val="100000"/>
              <a:buFont typeface="Times New Roman" pitchFamily="16" charset="0"/>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8pPr>
            <a:lvl9pPr marL="3886200" indent="-228600" defTabSz="449263" fontAlgn="base">
              <a:spcBef>
                <a:spcPct val="0"/>
              </a:spcBef>
              <a:spcAft>
                <a:spcPct val="0"/>
              </a:spcAft>
              <a:buClr>
                <a:srgbClr val="000000"/>
              </a:buClr>
              <a:buSzPct val="100000"/>
              <a:buFont typeface="Times New Roman" pitchFamily="16" charset="0"/>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9pPr>
          </a:lstStyle>
          <a:p>
            <a:pPr algn="ctr">
              <a:lnSpc>
                <a:spcPct val="80000"/>
              </a:lnSpc>
              <a:buClrTx/>
              <a:buFontTx/>
              <a:buNone/>
              <a:defRPr/>
            </a:pPr>
            <a:r>
              <a:rPr lang="cs-CZ" sz="3600" b="1" dirty="0" err="1" smtClean="0">
                <a:solidFill>
                  <a:srgbClr val="E5E5FF"/>
                </a:solidFill>
                <a:effectLst>
                  <a:outerShdw blurRad="38100" dist="38100" dir="2700000" algn="tl">
                    <a:srgbClr val="000000"/>
                  </a:outerShdw>
                </a:effectLst>
              </a:rPr>
              <a:t>Required</a:t>
            </a:r>
            <a:r>
              <a:rPr lang="cs-CZ" sz="3600" b="1" dirty="0" smtClean="0">
                <a:solidFill>
                  <a:srgbClr val="E5E5FF"/>
                </a:solidFill>
                <a:effectLst>
                  <a:outerShdw blurRad="38100" dist="38100" dir="2700000" algn="tl">
                    <a:srgbClr val="000000"/>
                  </a:outerShdw>
                </a:effectLst>
              </a:rPr>
              <a:t> </a:t>
            </a:r>
            <a:r>
              <a:rPr lang="cs-CZ" sz="3600" b="1" dirty="0" err="1">
                <a:solidFill>
                  <a:srgbClr val="E5E5FF"/>
                </a:solidFill>
                <a:effectLst>
                  <a:outerShdw blurRad="38100" dist="38100" dir="2700000" algn="tl">
                    <a:srgbClr val="000000"/>
                  </a:outerShdw>
                </a:effectLst>
              </a:rPr>
              <a:t>R</a:t>
            </a:r>
            <a:r>
              <a:rPr lang="cs-CZ" sz="3600" b="1" dirty="0" err="1" smtClean="0">
                <a:solidFill>
                  <a:srgbClr val="E5E5FF"/>
                </a:solidFill>
                <a:effectLst>
                  <a:outerShdw blurRad="38100" dist="38100" dir="2700000" algn="tl">
                    <a:srgbClr val="000000"/>
                  </a:outerShdw>
                </a:effectLst>
              </a:rPr>
              <a:t>eading</a:t>
            </a:r>
            <a:r>
              <a:rPr lang="cs-CZ" sz="3600" b="1" dirty="0" smtClean="0">
                <a:solidFill>
                  <a:srgbClr val="E5E5FF"/>
                </a:solidFill>
                <a:effectLst>
                  <a:outerShdw blurRad="38100" dist="38100" dir="2700000" algn="tl">
                    <a:srgbClr val="000000"/>
                  </a:outerShdw>
                </a:effectLst>
              </a:rPr>
              <a:t> - </a:t>
            </a:r>
            <a:r>
              <a:rPr lang="cs-CZ" sz="3600" b="1" dirty="0" err="1" smtClean="0">
                <a:solidFill>
                  <a:srgbClr val="E5E5FF"/>
                </a:solidFill>
                <a:effectLst>
                  <a:outerShdw blurRad="38100" dist="38100" dir="2700000" algn="tl">
                    <a:srgbClr val="000000"/>
                  </a:outerShdw>
                </a:effectLst>
              </a:rPr>
              <a:t>Promotion</a:t>
            </a:r>
            <a:endParaRPr lang="cs-CZ" sz="3600" b="1" dirty="0" smtClean="0">
              <a:solidFill>
                <a:srgbClr val="E5E5FF"/>
              </a:solidFill>
              <a:effectLst>
                <a:outerShdw blurRad="38100" dist="38100" dir="2700000" algn="tl">
                  <a:srgbClr val="000000"/>
                </a:outerShdw>
              </a:effectLst>
            </a:endParaRPr>
          </a:p>
        </p:txBody>
      </p:sp>
      <p:sp>
        <p:nvSpPr>
          <p:cNvPr id="17410" name="Text Box 2"/>
          <p:cNvSpPr txBox="1">
            <a:spLocks noChangeArrowheads="1"/>
          </p:cNvSpPr>
          <p:nvPr/>
        </p:nvSpPr>
        <p:spPr bwMode="auto">
          <a:xfrm>
            <a:off x="107950" y="692697"/>
            <a:ext cx="8856663" cy="627960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1pPr>
            <a:lvl2pPr marL="741363" indent="-284163">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2pPr>
            <a:lvl3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3pPr>
            <a:lvl4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4pPr>
            <a:lvl5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5pPr>
            <a:lvl6pPr marL="2514600" indent="-228600" defTabSz="449263" fontAlgn="base">
              <a:spcBef>
                <a:spcPct val="0"/>
              </a:spcBef>
              <a:spcAft>
                <a:spcPct val="0"/>
              </a:spcAft>
              <a:buClr>
                <a:srgbClr val="000000"/>
              </a:buClr>
              <a:buSzPct val="100000"/>
              <a:buFont typeface="Times New Roman" pitchFamily="16"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6pPr>
            <a:lvl7pPr marL="2971800" indent="-228600" defTabSz="449263" fontAlgn="base">
              <a:spcBef>
                <a:spcPct val="0"/>
              </a:spcBef>
              <a:spcAft>
                <a:spcPct val="0"/>
              </a:spcAft>
              <a:buClr>
                <a:srgbClr val="000000"/>
              </a:buClr>
              <a:buSzPct val="100000"/>
              <a:buFont typeface="Times New Roman" pitchFamily="16"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7pPr>
            <a:lvl8pPr marL="3429000" indent="-228600" defTabSz="449263" fontAlgn="base">
              <a:spcBef>
                <a:spcPct val="0"/>
              </a:spcBef>
              <a:spcAft>
                <a:spcPct val="0"/>
              </a:spcAft>
              <a:buClr>
                <a:srgbClr val="000000"/>
              </a:buClr>
              <a:buSzPct val="100000"/>
              <a:buFont typeface="Times New Roman" pitchFamily="16"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8pPr>
            <a:lvl9pPr marL="3886200" indent="-228600" defTabSz="449263" fontAlgn="base">
              <a:spcBef>
                <a:spcPct val="0"/>
              </a:spcBef>
              <a:spcAft>
                <a:spcPct val="0"/>
              </a:spcAft>
              <a:buClr>
                <a:srgbClr val="000000"/>
              </a:buClr>
              <a:buSzPct val="100000"/>
              <a:buFont typeface="Times New Roman" pitchFamily="16"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9pPr>
          </a:lstStyle>
          <a:p>
            <a:pPr marL="457200" lvl="1" indent="0">
              <a:lnSpc>
                <a:spcPct val="80000"/>
              </a:lnSpc>
              <a:spcBef>
                <a:spcPts val="550"/>
              </a:spcBef>
              <a:buClr>
                <a:srgbClr val="A886E0"/>
              </a:buClr>
              <a:buSzPct val="70000"/>
              <a:defRPr/>
            </a:pPr>
            <a:r>
              <a:rPr lang="en-US" sz="3200" dirty="0"/>
              <a:t>Jeremy Bentham: </a:t>
            </a:r>
            <a:r>
              <a:rPr lang="cs-CZ" sz="3200" dirty="0" smtClean="0"/>
              <a:t>„</a:t>
            </a:r>
            <a:r>
              <a:rPr lang="en-US" sz="3200" dirty="0" smtClean="0"/>
              <a:t>An </a:t>
            </a:r>
            <a:r>
              <a:rPr lang="en-US" sz="3200" dirty="0"/>
              <a:t>Introduction to the Principles of Moral and Legislation</a:t>
            </a:r>
            <a:r>
              <a:rPr lang="en-US" sz="3200" dirty="0" smtClean="0"/>
              <a:t>.</a:t>
            </a:r>
            <a:r>
              <a:rPr lang="cs-CZ" sz="3200" dirty="0" smtClean="0"/>
              <a:t>“</a:t>
            </a:r>
            <a:r>
              <a:rPr lang="en-US" sz="3200" dirty="0" smtClean="0"/>
              <a:t> </a:t>
            </a:r>
            <a:r>
              <a:rPr lang="en-US" sz="3200" dirty="0"/>
              <a:t>Chapters 1-4</a:t>
            </a:r>
            <a:r>
              <a:rPr lang="en-US" sz="3200" dirty="0" smtClean="0"/>
              <a:t>.</a:t>
            </a:r>
            <a:endParaRPr lang="cs-CZ" sz="3200" dirty="0" smtClean="0"/>
          </a:p>
          <a:p>
            <a:pPr marL="457200" lvl="1" indent="0">
              <a:lnSpc>
                <a:spcPct val="80000"/>
              </a:lnSpc>
              <a:spcBef>
                <a:spcPts val="550"/>
              </a:spcBef>
              <a:buClr>
                <a:srgbClr val="A886E0"/>
              </a:buClr>
              <a:buSzPct val="70000"/>
              <a:defRPr/>
            </a:pPr>
            <a:endParaRPr lang="cs-CZ" sz="3200" dirty="0" smtClean="0">
              <a:effectLst>
                <a:outerShdw blurRad="38100" dist="38100" dir="2700000" algn="tl">
                  <a:srgbClr val="000000"/>
                </a:outerShdw>
              </a:effectLst>
              <a:hlinkClick r:id="rId3"/>
            </a:endParaRPr>
          </a:p>
          <a:p>
            <a:pPr marL="457200" lvl="1" indent="0">
              <a:lnSpc>
                <a:spcPct val="80000"/>
              </a:lnSpc>
              <a:spcBef>
                <a:spcPts val="550"/>
              </a:spcBef>
              <a:buClr>
                <a:srgbClr val="A886E0"/>
              </a:buClr>
              <a:buSzPct val="70000"/>
              <a:defRPr/>
            </a:pPr>
            <a:endParaRPr lang="cs-CZ" sz="3200" dirty="0" smtClean="0">
              <a:effectLst>
                <a:outerShdw blurRad="38100" dist="38100" dir="2700000" algn="tl">
                  <a:srgbClr val="000000"/>
                </a:outerShdw>
              </a:effectLst>
            </a:endParaRPr>
          </a:p>
          <a:p>
            <a:r>
              <a:rPr lang="en-US" sz="2800" dirty="0" smtClean="0"/>
              <a:t>Bentham's </a:t>
            </a:r>
            <a:r>
              <a:rPr lang="en-US" sz="2800" dirty="0"/>
              <a:t>wish to preserve his dead body was consistent with his philosophy of utilitarianism</a:t>
            </a:r>
            <a:r>
              <a:rPr lang="en-US" sz="2800" dirty="0" smtClean="0"/>
              <a:t>.</a:t>
            </a:r>
            <a:r>
              <a:rPr lang="cs-CZ" sz="2800" dirty="0" smtClean="0"/>
              <a:t> His</a:t>
            </a:r>
            <a:r>
              <a:rPr lang="en-US" sz="2800" dirty="0" smtClean="0"/>
              <a:t> </a:t>
            </a:r>
            <a:r>
              <a:rPr lang="en-US" sz="2800" dirty="0"/>
              <a:t>skeleton and head were preserved and stored in a wooden cabinet called the "auto-icon", with the skeleton padded out with hay and dressed in Bentham's clothes</a:t>
            </a:r>
            <a:r>
              <a:rPr lang="en-US" sz="2800" dirty="0" smtClean="0"/>
              <a:t>.</a:t>
            </a:r>
            <a:r>
              <a:rPr lang="cs-CZ" sz="2800" dirty="0" smtClean="0"/>
              <a:t> </a:t>
            </a:r>
            <a:r>
              <a:rPr lang="en-US" sz="2800" dirty="0"/>
              <a:t>In 2020, the auto-icon was put into a new glass display case and moved to the entrance of UCL's new Student </a:t>
            </a:r>
            <a:r>
              <a:rPr lang="en-US" sz="2800" dirty="0" smtClean="0"/>
              <a:t>Centre</a:t>
            </a:r>
            <a:r>
              <a:rPr lang="cs-CZ" sz="2800" dirty="0" smtClean="0"/>
              <a:t>.</a:t>
            </a:r>
          </a:p>
          <a:p>
            <a:endParaRPr lang="cs-CZ" sz="2800" dirty="0" smtClean="0"/>
          </a:p>
          <a:p>
            <a:r>
              <a:rPr lang="cs-CZ" sz="2800" dirty="0" smtClean="0"/>
              <a:t>(UCL – University </a:t>
            </a:r>
            <a:r>
              <a:rPr lang="cs-CZ" sz="2800" dirty="0" err="1" smtClean="0"/>
              <a:t>College</a:t>
            </a:r>
            <a:r>
              <a:rPr lang="cs-CZ" sz="2800" dirty="0" smtClean="0"/>
              <a:t> London)</a:t>
            </a:r>
          </a:p>
        </p:txBody>
      </p:sp>
    </p:spTree>
    <p:extLst>
      <p:ext uri="{BB962C8B-B14F-4D97-AF65-F5344CB8AC3E}">
        <p14:creationId xmlns:p14="http://schemas.microsoft.com/office/powerpoint/2010/main" val="29876311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ext Box 1"/>
          <p:cNvSpPr txBox="1">
            <a:spLocks noChangeArrowheads="1"/>
          </p:cNvSpPr>
          <p:nvPr/>
        </p:nvSpPr>
        <p:spPr bwMode="auto">
          <a:xfrm>
            <a:off x="34925" y="115888"/>
            <a:ext cx="9109075" cy="5768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marL="571500" indent="-569913">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1pPr>
            <a:lvl2pPr>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2pPr>
            <a:lvl3pPr>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3pPr>
            <a:lvl4pPr>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4pPr>
            <a:lvl5pPr>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5pPr>
            <a:lvl6pPr marL="2514600" indent="-228600" defTabSz="449263" fontAlgn="base">
              <a:spcBef>
                <a:spcPct val="0"/>
              </a:spcBef>
              <a:spcAft>
                <a:spcPct val="0"/>
              </a:spcAft>
              <a:buClr>
                <a:srgbClr val="000000"/>
              </a:buClr>
              <a:buSzPct val="100000"/>
              <a:buFont typeface="Times New Roman" pitchFamily="16" charset="0"/>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6pPr>
            <a:lvl7pPr marL="2971800" indent="-228600" defTabSz="449263" fontAlgn="base">
              <a:spcBef>
                <a:spcPct val="0"/>
              </a:spcBef>
              <a:spcAft>
                <a:spcPct val="0"/>
              </a:spcAft>
              <a:buClr>
                <a:srgbClr val="000000"/>
              </a:buClr>
              <a:buSzPct val="100000"/>
              <a:buFont typeface="Times New Roman" pitchFamily="16" charset="0"/>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7pPr>
            <a:lvl8pPr marL="3429000" indent="-228600" defTabSz="449263" fontAlgn="base">
              <a:spcBef>
                <a:spcPct val="0"/>
              </a:spcBef>
              <a:spcAft>
                <a:spcPct val="0"/>
              </a:spcAft>
              <a:buClr>
                <a:srgbClr val="000000"/>
              </a:buClr>
              <a:buSzPct val="100000"/>
              <a:buFont typeface="Times New Roman" pitchFamily="16" charset="0"/>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8pPr>
            <a:lvl9pPr marL="3886200" indent="-228600" defTabSz="449263" fontAlgn="base">
              <a:spcBef>
                <a:spcPct val="0"/>
              </a:spcBef>
              <a:spcAft>
                <a:spcPct val="0"/>
              </a:spcAft>
              <a:buClr>
                <a:srgbClr val="000000"/>
              </a:buClr>
              <a:buSzPct val="100000"/>
              <a:buFont typeface="Times New Roman" pitchFamily="16" charset="0"/>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9pPr>
          </a:lstStyle>
          <a:p>
            <a:pPr algn="ctr">
              <a:lnSpc>
                <a:spcPct val="80000"/>
              </a:lnSpc>
              <a:buClrTx/>
              <a:buFontTx/>
              <a:buNone/>
              <a:defRPr/>
            </a:pPr>
            <a:r>
              <a:rPr lang="cs-CZ" sz="3600" b="1" dirty="0" err="1" smtClean="0">
                <a:solidFill>
                  <a:srgbClr val="E5E5FF"/>
                </a:solidFill>
                <a:effectLst>
                  <a:outerShdw blurRad="38100" dist="38100" dir="2700000" algn="tl">
                    <a:srgbClr val="000000"/>
                  </a:outerShdw>
                </a:effectLst>
              </a:rPr>
              <a:t>Required</a:t>
            </a:r>
            <a:r>
              <a:rPr lang="cs-CZ" sz="3600" b="1" dirty="0" smtClean="0">
                <a:solidFill>
                  <a:srgbClr val="E5E5FF"/>
                </a:solidFill>
                <a:effectLst>
                  <a:outerShdw blurRad="38100" dist="38100" dir="2700000" algn="tl">
                    <a:srgbClr val="000000"/>
                  </a:outerShdw>
                </a:effectLst>
              </a:rPr>
              <a:t> </a:t>
            </a:r>
            <a:r>
              <a:rPr lang="cs-CZ" sz="3600" b="1" dirty="0" err="1">
                <a:solidFill>
                  <a:srgbClr val="E5E5FF"/>
                </a:solidFill>
                <a:effectLst>
                  <a:outerShdw blurRad="38100" dist="38100" dir="2700000" algn="tl">
                    <a:srgbClr val="000000"/>
                  </a:outerShdw>
                </a:effectLst>
              </a:rPr>
              <a:t>R</a:t>
            </a:r>
            <a:r>
              <a:rPr lang="cs-CZ" sz="3600" b="1" dirty="0" err="1" smtClean="0">
                <a:solidFill>
                  <a:srgbClr val="E5E5FF"/>
                </a:solidFill>
                <a:effectLst>
                  <a:outerShdw blurRad="38100" dist="38100" dir="2700000" algn="tl">
                    <a:srgbClr val="000000"/>
                  </a:outerShdw>
                </a:effectLst>
              </a:rPr>
              <a:t>eading</a:t>
            </a:r>
            <a:r>
              <a:rPr lang="cs-CZ" sz="3600" b="1" dirty="0" smtClean="0">
                <a:solidFill>
                  <a:srgbClr val="E5E5FF"/>
                </a:solidFill>
                <a:effectLst>
                  <a:outerShdw blurRad="38100" dist="38100" dir="2700000" algn="tl">
                    <a:srgbClr val="000000"/>
                  </a:outerShdw>
                </a:effectLst>
              </a:rPr>
              <a:t> - </a:t>
            </a:r>
            <a:r>
              <a:rPr lang="cs-CZ" sz="3600" b="1" dirty="0" err="1" smtClean="0">
                <a:solidFill>
                  <a:srgbClr val="E5E5FF"/>
                </a:solidFill>
                <a:effectLst>
                  <a:outerShdw blurRad="38100" dist="38100" dir="2700000" algn="tl">
                    <a:srgbClr val="000000"/>
                  </a:outerShdw>
                </a:effectLst>
              </a:rPr>
              <a:t>Promotion</a:t>
            </a:r>
            <a:endParaRPr lang="cs-CZ" sz="3600" b="1" dirty="0" smtClean="0">
              <a:solidFill>
                <a:srgbClr val="E5E5FF"/>
              </a:solidFill>
              <a:effectLst>
                <a:outerShdw blurRad="38100" dist="38100" dir="2700000" algn="tl">
                  <a:srgbClr val="000000"/>
                </a:outerShdw>
              </a:effectLst>
            </a:endParaRPr>
          </a:p>
        </p:txBody>
      </p:sp>
      <p:sp>
        <p:nvSpPr>
          <p:cNvPr id="17410" name="Text Box 2"/>
          <p:cNvSpPr txBox="1">
            <a:spLocks noChangeArrowheads="1"/>
          </p:cNvSpPr>
          <p:nvPr/>
        </p:nvSpPr>
        <p:spPr bwMode="auto">
          <a:xfrm>
            <a:off x="107950" y="692697"/>
            <a:ext cx="8856663" cy="627960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1pPr>
            <a:lvl2pPr marL="741363" indent="-284163">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2pPr>
            <a:lvl3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3pPr>
            <a:lvl4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4pPr>
            <a:lvl5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5pPr>
            <a:lvl6pPr marL="2514600" indent="-228600" defTabSz="449263" fontAlgn="base">
              <a:spcBef>
                <a:spcPct val="0"/>
              </a:spcBef>
              <a:spcAft>
                <a:spcPct val="0"/>
              </a:spcAft>
              <a:buClr>
                <a:srgbClr val="000000"/>
              </a:buClr>
              <a:buSzPct val="100000"/>
              <a:buFont typeface="Times New Roman" pitchFamily="16"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6pPr>
            <a:lvl7pPr marL="2971800" indent="-228600" defTabSz="449263" fontAlgn="base">
              <a:spcBef>
                <a:spcPct val="0"/>
              </a:spcBef>
              <a:spcAft>
                <a:spcPct val="0"/>
              </a:spcAft>
              <a:buClr>
                <a:srgbClr val="000000"/>
              </a:buClr>
              <a:buSzPct val="100000"/>
              <a:buFont typeface="Times New Roman" pitchFamily="16"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7pPr>
            <a:lvl8pPr marL="3429000" indent="-228600" defTabSz="449263" fontAlgn="base">
              <a:spcBef>
                <a:spcPct val="0"/>
              </a:spcBef>
              <a:spcAft>
                <a:spcPct val="0"/>
              </a:spcAft>
              <a:buClr>
                <a:srgbClr val="000000"/>
              </a:buClr>
              <a:buSzPct val="100000"/>
              <a:buFont typeface="Times New Roman" pitchFamily="16"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8pPr>
            <a:lvl9pPr marL="3886200" indent="-228600" defTabSz="449263" fontAlgn="base">
              <a:spcBef>
                <a:spcPct val="0"/>
              </a:spcBef>
              <a:spcAft>
                <a:spcPct val="0"/>
              </a:spcAft>
              <a:buClr>
                <a:srgbClr val="000000"/>
              </a:buClr>
              <a:buSzPct val="100000"/>
              <a:buFont typeface="Times New Roman" pitchFamily="16"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9pPr>
          </a:lstStyle>
          <a:p>
            <a:pPr marL="457200" lvl="1" indent="0">
              <a:lnSpc>
                <a:spcPct val="80000"/>
              </a:lnSpc>
              <a:spcBef>
                <a:spcPts val="550"/>
              </a:spcBef>
              <a:buClr>
                <a:srgbClr val="A886E0"/>
              </a:buClr>
              <a:buSzPct val="70000"/>
              <a:defRPr/>
            </a:pPr>
            <a:r>
              <a:rPr lang="en-US" sz="3200" dirty="0"/>
              <a:t>Jeremy Bentham: </a:t>
            </a:r>
            <a:r>
              <a:rPr lang="cs-CZ" sz="3200" dirty="0" smtClean="0"/>
              <a:t>„</a:t>
            </a:r>
            <a:r>
              <a:rPr lang="en-US" sz="3200" dirty="0" smtClean="0"/>
              <a:t>An </a:t>
            </a:r>
            <a:r>
              <a:rPr lang="en-US" sz="3200" dirty="0"/>
              <a:t>Introduction to the Principles of Moral and Legislation</a:t>
            </a:r>
            <a:r>
              <a:rPr lang="en-US" sz="3200" dirty="0" smtClean="0"/>
              <a:t>.</a:t>
            </a:r>
            <a:r>
              <a:rPr lang="cs-CZ" sz="3200" dirty="0" smtClean="0"/>
              <a:t>“</a:t>
            </a:r>
            <a:r>
              <a:rPr lang="en-US" sz="3200" dirty="0" smtClean="0"/>
              <a:t> </a:t>
            </a:r>
            <a:r>
              <a:rPr lang="en-US" sz="3200" dirty="0"/>
              <a:t>Chapters 1-4</a:t>
            </a:r>
            <a:r>
              <a:rPr lang="en-US" sz="3200" dirty="0" smtClean="0"/>
              <a:t>.</a:t>
            </a:r>
            <a:endParaRPr lang="cs-CZ" sz="3200" dirty="0" smtClean="0">
              <a:effectLst>
                <a:outerShdw blurRad="38100" dist="38100" dir="2700000" algn="tl">
                  <a:srgbClr val="000000"/>
                </a:outerShdw>
              </a:effectLst>
              <a:hlinkClick r:id="rId3"/>
            </a:endParaRPr>
          </a:p>
          <a:p>
            <a:endParaRPr lang="cs-CZ" sz="1800" dirty="0" smtClean="0"/>
          </a:p>
          <a:p>
            <a:r>
              <a:rPr lang="cs-CZ" sz="2800" dirty="0" err="1" smtClean="0"/>
              <a:t>From</a:t>
            </a:r>
            <a:r>
              <a:rPr lang="cs-CZ" sz="2800" dirty="0" smtClean="0"/>
              <a:t> „Preface“:</a:t>
            </a:r>
          </a:p>
          <a:p>
            <a:endParaRPr lang="en-US" sz="2800" dirty="0"/>
          </a:p>
          <a:p>
            <a:r>
              <a:rPr lang="cs-CZ" sz="2800" dirty="0" smtClean="0"/>
              <a:t>„</a:t>
            </a:r>
            <a:r>
              <a:rPr lang="en-US" sz="2800" dirty="0" smtClean="0"/>
              <a:t>Of </a:t>
            </a:r>
            <a:r>
              <a:rPr lang="en-US" sz="2800" dirty="0"/>
              <a:t>this logic of the will, the science of law, considered in respect of its form, is the most considerable branch,—the most important application. It is, to the art of legislation, what the science of anatomy is to the art of </a:t>
            </a:r>
            <a:r>
              <a:rPr lang="en-US" sz="2800" dirty="0" smtClean="0"/>
              <a:t>medicine</a:t>
            </a:r>
            <a:r>
              <a:rPr lang="cs-CZ" sz="2800" dirty="0" smtClean="0"/>
              <a:t>“</a:t>
            </a:r>
            <a:endParaRPr lang="cs-CZ" sz="2800" dirty="0" smtClean="0">
              <a:effectLst>
                <a:outerShdw blurRad="38100" dist="38100" dir="2700000" algn="tl">
                  <a:srgbClr val="000000"/>
                </a:outerShdw>
              </a:effectLst>
            </a:endParaRPr>
          </a:p>
        </p:txBody>
      </p:sp>
    </p:spTree>
    <p:extLst>
      <p:ext uri="{BB962C8B-B14F-4D97-AF65-F5344CB8AC3E}">
        <p14:creationId xmlns:p14="http://schemas.microsoft.com/office/powerpoint/2010/main" val="35353553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7" name="Rectangle 5"/>
          <p:cNvSpPr>
            <a:spLocks noGrp="1" noChangeArrowheads="1"/>
          </p:cNvSpPr>
          <p:nvPr>
            <p:ph type="ctrTitle"/>
          </p:nvPr>
        </p:nvSpPr>
        <p:spPr>
          <a:xfrm>
            <a:off x="611188" y="115888"/>
            <a:ext cx="8353425" cy="865187"/>
          </a:xfrm>
        </p:spPr>
        <p:txBody>
          <a:bodyPr/>
          <a:lstStyle/>
          <a:p>
            <a:pPr eaLnBrk="1" hangingPunct="1">
              <a:defRPr/>
            </a:pPr>
            <a:r>
              <a:rPr lang="cs-CZ" altLang="cs-CZ" dirty="0" err="1" smtClean="0"/>
              <a:t>Discussion</a:t>
            </a:r>
            <a:r>
              <a:rPr lang="cs-CZ" altLang="cs-CZ" dirty="0" smtClean="0"/>
              <a:t> </a:t>
            </a:r>
            <a:r>
              <a:rPr lang="cs-CZ" altLang="cs-CZ" dirty="0" err="1" smtClean="0"/>
              <a:t>of</a:t>
            </a:r>
            <a:r>
              <a:rPr lang="cs-CZ" altLang="cs-CZ" dirty="0" smtClean="0"/>
              <a:t> </a:t>
            </a:r>
            <a:r>
              <a:rPr lang="cs-CZ" altLang="cs-CZ" dirty="0" err="1" smtClean="0"/>
              <a:t>Readings</a:t>
            </a:r>
            <a:r>
              <a:rPr lang="cs-CZ" altLang="cs-CZ" dirty="0" smtClean="0"/>
              <a:t> </a:t>
            </a:r>
            <a:endParaRPr lang="en-US" altLang="ja-JP" dirty="0" smtClean="0">
              <a:ea typeface="ＭＳ Ｐゴシック" charset="-128"/>
            </a:endParaRPr>
          </a:p>
        </p:txBody>
      </p:sp>
      <p:sp>
        <p:nvSpPr>
          <p:cNvPr id="115718" name="Rectangle 6"/>
          <p:cNvSpPr>
            <a:spLocks noGrp="1" noChangeArrowheads="1"/>
          </p:cNvSpPr>
          <p:nvPr>
            <p:ph type="subTitle" idx="1"/>
          </p:nvPr>
        </p:nvSpPr>
        <p:spPr>
          <a:xfrm>
            <a:off x="323850" y="836613"/>
            <a:ext cx="8064500" cy="6553200"/>
          </a:xfrm>
        </p:spPr>
        <p:txBody>
          <a:bodyPr>
            <a:normAutofit/>
          </a:bodyPr>
          <a:lstStyle/>
          <a:p>
            <a:pPr algn="l" eaLnBrk="1" hangingPunct="1">
              <a:defRPr/>
            </a:pPr>
            <a:r>
              <a:rPr lang="cs-CZ" altLang="cs-CZ" sz="3200" dirty="0" smtClean="0"/>
              <a:t>Plato</a:t>
            </a:r>
            <a:r>
              <a:rPr lang="cs-CZ" sz="3200" dirty="0" smtClean="0">
                <a:effectLst/>
              </a:rPr>
              <a:t>: </a:t>
            </a:r>
            <a:r>
              <a:rPr lang="cs-CZ" sz="3200" dirty="0" err="1" smtClean="0">
                <a:effectLst/>
                <a:hlinkClick r:id="rId2"/>
              </a:rPr>
              <a:t>The</a:t>
            </a:r>
            <a:r>
              <a:rPr lang="cs-CZ" sz="3200" dirty="0" smtClean="0">
                <a:effectLst/>
                <a:hlinkClick r:id="rId2"/>
              </a:rPr>
              <a:t> Republic</a:t>
            </a:r>
            <a:r>
              <a:rPr lang="cs-CZ" sz="3200" dirty="0" smtClean="0">
                <a:effectLst/>
              </a:rPr>
              <a:t>, </a:t>
            </a:r>
            <a:r>
              <a:rPr lang="cs-CZ" sz="3200" dirty="0" err="1" smtClean="0">
                <a:effectLst/>
              </a:rPr>
              <a:t>Book</a:t>
            </a:r>
            <a:r>
              <a:rPr lang="cs-CZ" sz="3200" dirty="0" smtClean="0">
                <a:effectLst/>
              </a:rPr>
              <a:t> II</a:t>
            </a:r>
          </a:p>
          <a:p>
            <a:pPr marL="457200" indent="-457200" algn="l">
              <a:buFont typeface="Wingdings" pitchFamily="2" charset="2"/>
              <a:buChar char="q"/>
              <a:defRPr/>
            </a:pPr>
            <a:r>
              <a:rPr lang="cs-CZ" sz="3200" dirty="0" err="1" smtClean="0"/>
              <a:t>Different</a:t>
            </a:r>
            <a:r>
              <a:rPr lang="cs-CZ" sz="3200" dirty="0" smtClean="0"/>
              <a:t> </a:t>
            </a:r>
            <a:r>
              <a:rPr lang="cs-CZ" sz="3200" dirty="0" err="1" smtClean="0"/>
              <a:t>definitions</a:t>
            </a:r>
            <a:r>
              <a:rPr lang="cs-CZ" sz="3200" dirty="0" smtClean="0"/>
              <a:t> </a:t>
            </a:r>
            <a:r>
              <a:rPr lang="cs-CZ" sz="3200" dirty="0" err="1" smtClean="0"/>
              <a:t>of</a:t>
            </a:r>
            <a:r>
              <a:rPr lang="cs-CZ" sz="3200" dirty="0" smtClean="0"/>
              <a:t> justice, </a:t>
            </a:r>
            <a:r>
              <a:rPr lang="cs-CZ" sz="3200" dirty="0" err="1" smtClean="0"/>
              <a:t>that</a:t>
            </a:r>
            <a:r>
              <a:rPr lang="cs-CZ" sz="3200" dirty="0" smtClean="0"/>
              <a:t> </a:t>
            </a:r>
            <a:r>
              <a:rPr lang="cs-CZ" sz="3200" dirty="0" err="1" smtClean="0"/>
              <a:t>Socrates</a:t>
            </a:r>
            <a:r>
              <a:rPr lang="cs-CZ" sz="3200" dirty="0" smtClean="0"/>
              <a:t> </a:t>
            </a:r>
            <a:r>
              <a:rPr lang="cs-CZ" sz="3200" dirty="0" err="1" smtClean="0"/>
              <a:t>opposes</a:t>
            </a:r>
            <a:r>
              <a:rPr lang="cs-CZ" sz="3200" dirty="0" smtClean="0"/>
              <a:t>, are in </a:t>
            </a:r>
            <a:r>
              <a:rPr lang="cs-CZ" sz="3200" dirty="0" err="1" smtClean="0"/>
              <a:t>book</a:t>
            </a:r>
            <a:r>
              <a:rPr lang="cs-CZ" sz="3200" dirty="0" smtClean="0"/>
              <a:t> I</a:t>
            </a:r>
          </a:p>
          <a:p>
            <a:pPr marL="914400" lvl="1" indent="-457200" algn="l">
              <a:buFont typeface="Wingdings" pitchFamily="2" charset="2"/>
              <a:buChar char="q"/>
              <a:defRPr/>
            </a:pPr>
            <a:r>
              <a:rPr lang="en-US" sz="3200" dirty="0" smtClean="0"/>
              <a:t>Three </a:t>
            </a:r>
            <a:r>
              <a:rPr lang="cs-CZ" sz="3200" dirty="0" err="1" smtClean="0"/>
              <a:t>definitions</a:t>
            </a:r>
            <a:r>
              <a:rPr lang="cs-CZ" sz="3200" dirty="0" smtClean="0"/>
              <a:t> </a:t>
            </a:r>
            <a:r>
              <a:rPr lang="en-US" sz="3200" dirty="0" smtClean="0"/>
              <a:t>are </a:t>
            </a:r>
            <a:r>
              <a:rPr lang="en-US" sz="3200" dirty="0"/>
              <a:t>suggested: </a:t>
            </a:r>
            <a:endParaRPr lang="cs-CZ" sz="3200" dirty="0" smtClean="0"/>
          </a:p>
          <a:p>
            <a:pPr marL="1371600" lvl="2" indent="-457200" algn="l">
              <a:buFont typeface="Wingdings" pitchFamily="2" charset="2"/>
              <a:buChar char="q"/>
              <a:defRPr/>
            </a:pPr>
            <a:r>
              <a:rPr lang="en-US" sz="3200" dirty="0" smtClean="0"/>
              <a:t>To </a:t>
            </a:r>
            <a:r>
              <a:rPr lang="en-US" sz="3200" dirty="0"/>
              <a:t>give each what is owed to them </a:t>
            </a:r>
            <a:endParaRPr lang="cs-CZ" sz="3200" dirty="0" smtClean="0"/>
          </a:p>
          <a:p>
            <a:pPr marL="1371600" lvl="2" indent="-457200" algn="l">
              <a:buFont typeface="Wingdings" pitchFamily="2" charset="2"/>
              <a:buChar char="q"/>
              <a:defRPr/>
            </a:pPr>
            <a:r>
              <a:rPr lang="en-US" sz="3200" dirty="0" smtClean="0"/>
              <a:t>To </a:t>
            </a:r>
            <a:r>
              <a:rPr lang="en-US" sz="3200" dirty="0"/>
              <a:t>give to each what is appropriate to </a:t>
            </a:r>
            <a:r>
              <a:rPr lang="en-US" sz="3200" dirty="0" smtClean="0"/>
              <a:t>him</a:t>
            </a:r>
            <a:endParaRPr lang="cs-CZ" sz="3200" dirty="0" smtClean="0"/>
          </a:p>
          <a:p>
            <a:pPr marL="1371600" lvl="2" indent="-457200" algn="l">
              <a:buFont typeface="Wingdings" pitchFamily="2" charset="2"/>
              <a:buChar char="q"/>
              <a:defRPr/>
            </a:pPr>
            <a:r>
              <a:rPr lang="en-US" sz="3200" dirty="0" smtClean="0"/>
              <a:t>What </a:t>
            </a:r>
            <a:r>
              <a:rPr lang="en-US" sz="3200" dirty="0"/>
              <a:t>is advantageous for the stronger </a:t>
            </a:r>
          </a:p>
          <a:p>
            <a:pPr lvl="1" algn="l">
              <a:defRPr/>
            </a:pPr>
            <a:endParaRPr lang="cs-CZ" sz="3000" dirty="0">
              <a:effectLst/>
            </a:endParaRPr>
          </a:p>
        </p:txBody>
      </p:sp>
    </p:spTree>
    <p:extLst>
      <p:ext uri="{BB962C8B-B14F-4D97-AF65-F5344CB8AC3E}">
        <p14:creationId xmlns:p14="http://schemas.microsoft.com/office/powerpoint/2010/main" val="5361948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7" name="Rectangle 5"/>
          <p:cNvSpPr>
            <a:spLocks noGrp="1" noChangeArrowheads="1"/>
          </p:cNvSpPr>
          <p:nvPr>
            <p:ph type="ctrTitle"/>
          </p:nvPr>
        </p:nvSpPr>
        <p:spPr>
          <a:xfrm>
            <a:off x="611188" y="115888"/>
            <a:ext cx="8353425" cy="865187"/>
          </a:xfrm>
        </p:spPr>
        <p:txBody>
          <a:bodyPr/>
          <a:lstStyle/>
          <a:p>
            <a:pPr eaLnBrk="1" hangingPunct="1">
              <a:defRPr/>
            </a:pPr>
            <a:r>
              <a:rPr lang="cs-CZ" altLang="cs-CZ" dirty="0" err="1" smtClean="0"/>
              <a:t>Discussion</a:t>
            </a:r>
            <a:r>
              <a:rPr lang="cs-CZ" altLang="cs-CZ" dirty="0" smtClean="0"/>
              <a:t> </a:t>
            </a:r>
            <a:r>
              <a:rPr lang="cs-CZ" altLang="cs-CZ" dirty="0" err="1" smtClean="0"/>
              <a:t>of</a:t>
            </a:r>
            <a:r>
              <a:rPr lang="cs-CZ" altLang="cs-CZ" dirty="0" smtClean="0"/>
              <a:t> </a:t>
            </a:r>
            <a:r>
              <a:rPr lang="cs-CZ" altLang="cs-CZ" dirty="0" err="1" smtClean="0"/>
              <a:t>Readings</a:t>
            </a:r>
            <a:r>
              <a:rPr lang="cs-CZ" altLang="cs-CZ" dirty="0" smtClean="0"/>
              <a:t> </a:t>
            </a:r>
            <a:endParaRPr lang="en-US" altLang="ja-JP" dirty="0" smtClean="0">
              <a:ea typeface="ＭＳ Ｐゴシック" charset="-128"/>
            </a:endParaRPr>
          </a:p>
        </p:txBody>
      </p:sp>
      <p:sp>
        <p:nvSpPr>
          <p:cNvPr id="115718" name="Rectangle 6"/>
          <p:cNvSpPr>
            <a:spLocks noGrp="1" noChangeArrowheads="1"/>
          </p:cNvSpPr>
          <p:nvPr>
            <p:ph type="subTitle" idx="1"/>
          </p:nvPr>
        </p:nvSpPr>
        <p:spPr>
          <a:xfrm>
            <a:off x="323850" y="836613"/>
            <a:ext cx="8064500" cy="6553200"/>
          </a:xfrm>
        </p:spPr>
        <p:txBody>
          <a:bodyPr/>
          <a:lstStyle/>
          <a:p>
            <a:pPr algn="l" eaLnBrk="1" hangingPunct="1">
              <a:defRPr/>
            </a:pPr>
            <a:r>
              <a:rPr lang="cs-CZ" altLang="cs-CZ" sz="2800" dirty="0" smtClean="0"/>
              <a:t>Plato</a:t>
            </a:r>
            <a:r>
              <a:rPr lang="cs-CZ" dirty="0" smtClean="0">
                <a:effectLst/>
              </a:rPr>
              <a:t>: </a:t>
            </a:r>
            <a:r>
              <a:rPr lang="cs-CZ" dirty="0" err="1" smtClean="0">
                <a:effectLst/>
              </a:rPr>
              <a:t>The</a:t>
            </a:r>
            <a:r>
              <a:rPr lang="cs-CZ" dirty="0" smtClean="0">
                <a:effectLst/>
              </a:rPr>
              <a:t> Republic, </a:t>
            </a:r>
            <a:r>
              <a:rPr lang="cs-CZ" dirty="0" err="1" smtClean="0">
                <a:effectLst/>
              </a:rPr>
              <a:t>Book</a:t>
            </a:r>
            <a:r>
              <a:rPr lang="cs-CZ" dirty="0" smtClean="0">
                <a:effectLst/>
              </a:rPr>
              <a:t> II</a:t>
            </a:r>
          </a:p>
          <a:p>
            <a:pPr marL="457200" indent="-457200" algn="l">
              <a:buFont typeface="Wingdings" pitchFamily="2" charset="2"/>
              <a:buChar char="q"/>
              <a:defRPr/>
            </a:pPr>
            <a:r>
              <a:rPr lang="cs-CZ" sz="2800" dirty="0" err="1" smtClean="0"/>
              <a:t>Socrates</a:t>
            </a:r>
            <a:r>
              <a:rPr lang="cs-CZ" sz="2800" dirty="0" smtClean="0"/>
              <a:t> </a:t>
            </a:r>
            <a:r>
              <a:rPr lang="cs-CZ" sz="2800" dirty="0" err="1" smtClean="0"/>
              <a:t>opposes</a:t>
            </a:r>
            <a:r>
              <a:rPr lang="cs-CZ" sz="2800" dirty="0" smtClean="0"/>
              <a:t> </a:t>
            </a:r>
            <a:r>
              <a:rPr lang="cs-CZ" sz="2800" dirty="0" err="1" smtClean="0"/>
              <a:t>the</a:t>
            </a:r>
            <a:r>
              <a:rPr lang="cs-CZ" sz="2800" dirty="0" smtClean="0"/>
              <a:t> </a:t>
            </a:r>
            <a:r>
              <a:rPr lang="cs-CZ" sz="2800" dirty="0" err="1" smtClean="0"/>
              <a:t>opinion</a:t>
            </a:r>
            <a:r>
              <a:rPr lang="cs-CZ" sz="2800" dirty="0" smtClean="0"/>
              <a:t> </a:t>
            </a:r>
            <a:r>
              <a:rPr lang="cs-CZ" sz="2800" dirty="0" err="1" smtClean="0"/>
              <a:t>that</a:t>
            </a:r>
            <a:r>
              <a:rPr lang="cs-CZ" sz="2800" dirty="0" smtClean="0"/>
              <a:t> „</a:t>
            </a:r>
            <a:r>
              <a:rPr lang="cs-CZ" sz="2800" dirty="0" err="1" smtClean="0"/>
              <a:t>it</a:t>
            </a:r>
            <a:r>
              <a:rPr lang="cs-CZ" sz="2800" dirty="0" smtClean="0"/>
              <a:t> </a:t>
            </a:r>
            <a:r>
              <a:rPr lang="cs-CZ" sz="2800" dirty="0" err="1" smtClean="0"/>
              <a:t>is</a:t>
            </a:r>
            <a:r>
              <a:rPr lang="cs-CZ" sz="2800" dirty="0" smtClean="0"/>
              <a:t> </a:t>
            </a:r>
            <a:r>
              <a:rPr lang="cs-CZ" sz="2800" dirty="0" err="1" smtClean="0"/>
              <a:t>better</a:t>
            </a:r>
            <a:r>
              <a:rPr lang="cs-CZ" sz="2800" dirty="0" smtClean="0"/>
              <a:t> to </a:t>
            </a:r>
            <a:r>
              <a:rPr lang="cs-CZ" sz="2800" dirty="0" err="1" smtClean="0"/>
              <a:t>seem</a:t>
            </a:r>
            <a:r>
              <a:rPr lang="cs-CZ" sz="2800" dirty="0" smtClean="0"/>
              <a:t> just and to </a:t>
            </a:r>
            <a:r>
              <a:rPr lang="cs-CZ" sz="2800" dirty="0" err="1" smtClean="0"/>
              <a:t>be</a:t>
            </a:r>
            <a:r>
              <a:rPr lang="cs-CZ" sz="2800" dirty="0" smtClean="0"/>
              <a:t> </a:t>
            </a:r>
            <a:r>
              <a:rPr lang="cs-CZ" sz="2800" dirty="0" err="1" smtClean="0"/>
              <a:t>unjust</a:t>
            </a:r>
            <a:r>
              <a:rPr lang="cs-CZ" sz="2800" dirty="0" smtClean="0"/>
              <a:t>“ </a:t>
            </a:r>
            <a:r>
              <a:rPr lang="cs-CZ" sz="2800" dirty="0" err="1" smtClean="0"/>
              <a:t>than</a:t>
            </a:r>
            <a:r>
              <a:rPr lang="cs-CZ" sz="2800" dirty="0" smtClean="0"/>
              <a:t> „to </a:t>
            </a:r>
            <a:r>
              <a:rPr lang="cs-CZ" sz="2800" dirty="0" err="1" smtClean="0"/>
              <a:t>be</a:t>
            </a:r>
            <a:r>
              <a:rPr lang="cs-CZ" sz="2800" dirty="0" smtClean="0"/>
              <a:t> just and to </a:t>
            </a:r>
            <a:r>
              <a:rPr lang="cs-CZ" sz="2800" dirty="0" err="1" smtClean="0"/>
              <a:t>seem</a:t>
            </a:r>
            <a:r>
              <a:rPr lang="cs-CZ" sz="2800" dirty="0" smtClean="0"/>
              <a:t> </a:t>
            </a:r>
            <a:r>
              <a:rPr lang="cs-CZ" sz="2800" dirty="0" err="1" smtClean="0"/>
              <a:t>unjust</a:t>
            </a:r>
            <a:r>
              <a:rPr lang="cs-CZ" sz="2800" dirty="0" smtClean="0"/>
              <a:t>“.</a:t>
            </a:r>
          </a:p>
          <a:p>
            <a:pPr marL="457200" indent="-457200" algn="l">
              <a:buFont typeface="Wingdings" pitchFamily="2" charset="2"/>
              <a:buChar char="q"/>
              <a:defRPr/>
            </a:pPr>
            <a:r>
              <a:rPr lang="cs-CZ" sz="2800" dirty="0" err="1" smtClean="0">
                <a:effectLst/>
              </a:rPr>
              <a:t>Socrates</a:t>
            </a:r>
            <a:r>
              <a:rPr lang="cs-CZ" sz="2800" dirty="0" smtClean="0">
                <a:effectLst/>
              </a:rPr>
              <a:t> </a:t>
            </a:r>
            <a:r>
              <a:rPr lang="cs-CZ" sz="2800" dirty="0" err="1" smtClean="0">
                <a:effectLst/>
              </a:rPr>
              <a:t>admits</a:t>
            </a:r>
            <a:r>
              <a:rPr lang="cs-CZ" sz="2800" dirty="0" smtClean="0">
                <a:effectLst/>
              </a:rPr>
              <a:t> </a:t>
            </a:r>
            <a:r>
              <a:rPr lang="cs-CZ" sz="2800" dirty="0" err="1" smtClean="0">
                <a:effectLst/>
              </a:rPr>
              <a:t>that</a:t>
            </a:r>
            <a:r>
              <a:rPr lang="cs-CZ" sz="2800" dirty="0" smtClean="0">
                <a:effectLst/>
              </a:rPr>
              <a:t> </a:t>
            </a:r>
            <a:r>
              <a:rPr lang="en-US" sz="2800" dirty="0" smtClean="0"/>
              <a:t>justice </a:t>
            </a:r>
            <a:r>
              <a:rPr lang="en-US" sz="2800" dirty="0"/>
              <a:t>is one of that highest class of goods which are desired </a:t>
            </a:r>
            <a:r>
              <a:rPr lang="en-US" sz="2800" dirty="0" smtClean="0"/>
              <a:t>indeed </a:t>
            </a:r>
            <a:r>
              <a:rPr lang="en-US" sz="2800" dirty="0"/>
              <a:t>for their results, but in a far greater degree for their own </a:t>
            </a:r>
            <a:r>
              <a:rPr lang="en-US" sz="2800" dirty="0" smtClean="0"/>
              <a:t>sakes</a:t>
            </a:r>
            <a:r>
              <a:rPr lang="cs-CZ" sz="2800" dirty="0" smtClean="0"/>
              <a:t>.</a:t>
            </a:r>
          </a:p>
          <a:p>
            <a:pPr marL="457200" indent="-457200" algn="l">
              <a:buFont typeface="Wingdings" pitchFamily="2" charset="2"/>
              <a:buChar char="q"/>
              <a:defRPr/>
            </a:pPr>
            <a:r>
              <a:rPr lang="cs-CZ" sz="2800" dirty="0" err="1" smtClean="0">
                <a:effectLst/>
              </a:rPr>
              <a:t>Socrates</a:t>
            </a:r>
            <a:r>
              <a:rPr lang="cs-CZ" sz="2800" dirty="0" smtClean="0">
                <a:effectLst/>
              </a:rPr>
              <a:t> </a:t>
            </a:r>
            <a:r>
              <a:rPr lang="cs-CZ" sz="2800" dirty="0" err="1" smtClean="0">
                <a:effectLst/>
              </a:rPr>
              <a:t>suggests</a:t>
            </a:r>
            <a:r>
              <a:rPr lang="cs-CZ" sz="2800" dirty="0" smtClean="0">
                <a:effectLst/>
              </a:rPr>
              <a:t> </a:t>
            </a:r>
            <a:r>
              <a:rPr lang="en-US" sz="2800" dirty="0" err="1" smtClean="0"/>
              <a:t>enquir</a:t>
            </a:r>
            <a:r>
              <a:rPr lang="cs-CZ" sz="2800" dirty="0" err="1" smtClean="0"/>
              <a:t>ing</a:t>
            </a:r>
            <a:r>
              <a:rPr lang="en-US" sz="2800" dirty="0" smtClean="0"/>
              <a:t> </a:t>
            </a:r>
            <a:r>
              <a:rPr lang="en-US" sz="2800" dirty="0"/>
              <a:t>into the nature of justice and injustice, first as they appear in the State, and secondly in the individual, proceeding from the greater to the lesser and comparing them. </a:t>
            </a:r>
            <a:endParaRPr lang="cs-CZ" sz="2800" dirty="0">
              <a:effectLst/>
            </a:endParaRPr>
          </a:p>
        </p:txBody>
      </p:sp>
    </p:spTree>
    <p:extLst>
      <p:ext uri="{BB962C8B-B14F-4D97-AF65-F5344CB8AC3E}">
        <p14:creationId xmlns:p14="http://schemas.microsoft.com/office/powerpoint/2010/main" val="19278142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7" name="Rectangle 5"/>
          <p:cNvSpPr>
            <a:spLocks noGrp="1" noChangeArrowheads="1"/>
          </p:cNvSpPr>
          <p:nvPr>
            <p:ph type="ctrTitle"/>
          </p:nvPr>
        </p:nvSpPr>
        <p:spPr>
          <a:xfrm>
            <a:off x="611188" y="115888"/>
            <a:ext cx="8353425" cy="865187"/>
          </a:xfrm>
        </p:spPr>
        <p:txBody>
          <a:bodyPr/>
          <a:lstStyle/>
          <a:p>
            <a:pPr eaLnBrk="1" hangingPunct="1">
              <a:defRPr/>
            </a:pPr>
            <a:r>
              <a:rPr lang="cs-CZ" altLang="cs-CZ" dirty="0" err="1" smtClean="0"/>
              <a:t>Discussion</a:t>
            </a:r>
            <a:r>
              <a:rPr lang="cs-CZ" altLang="cs-CZ" dirty="0" smtClean="0"/>
              <a:t> </a:t>
            </a:r>
            <a:r>
              <a:rPr lang="cs-CZ" altLang="cs-CZ" dirty="0" err="1" smtClean="0"/>
              <a:t>of</a:t>
            </a:r>
            <a:r>
              <a:rPr lang="cs-CZ" altLang="cs-CZ" dirty="0" smtClean="0"/>
              <a:t> </a:t>
            </a:r>
            <a:r>
              <a:rPr lang="cs-CZ" altLang="cs-CZ" dirty="0" err="1" smtClean="0"/>
              <a:t>Readings</a:t>
            </a:r>
            <a:r>
              <a:rPr lang="cs-CZ" altLang="cs-CZ" dirty="0" smtClean="0"/>
              <a:t> </a:t>
            </a:r>
            <a:endParaRPr lang="en-US" altLang="ja-JP" dirty="0" smtClean="0">
              <a:ea typeface="ＭＳ Ｐゴシック" charset="-128"/>
            </a:endParaRPr>
          </a:p>
        </p:txBody>
      </p:sp>
      <p:sp>
        <p:nvSpPr>
          <p:cNvPr id="115718" name="Rectangle 6"/>
          <p:cNvSpPr>
            <a:spLocks noGrp="1" noChangeArrowheads="1"/>
          </p:cNvSpPr>
          <p:nvPr>
            <p:ph type="subTitle" idx="1"/>
          </p:nvPr>
        </p:nvSpPr>
        <p:spPr>
          <a:xfrm>
            <a:off x="323850" y="836613"/>
            <a:ext cx="8064500" cy="6553200"/>
          </a:xfrm>
        </p:spPr>
        <p:txBody>
          <a:bodyPr>
            <a:normAutofit/>
          </a:bodyPr>
          <a:lstStyle/>
          <a:p>
            <a:pPr algn="l" eaLnBrk="1" hangingPunct="1">
              <a:defRPr/>
            </a:pPr>
            <a:r>
              <a:rPr lang="cs-CZ" altLang="cs-CZ" sz="2800" dirty="0" smtClean="0"/>
              <a:t>Plato</a:t>
            </a:r>
            <a:r>
              <a:rPr lang="cs-CZ" dirty="0" smtClean="0">
                <a:effectLst/>
              </a:rPr>
              <a:t>: </a:t>
            </a:r>
            <a:r>
              <a:rPr lang="cs-CZ" dirty="0" err="1" smtClean="0">
                <a:effectLst/>
              </a:rPr>
              <a:t>The</a:t>
            </a:r>
            <a:r>
              <a:rPr lang="cs-CZ" dirty="0" smtClean="0">
                <a:effectLst/>
              </a:rPr>
              <a:t> Republic, </a:t>
            </a:r>
            <a:r>
              <a:rPr lang="cs-CZ" dirty="0" err="1" smtClean="0">
                <a:effectLst/>
              </a:rPr>
              <a:t>Book</a:t>
            </a:r>
            <a:r>
              <a:rPr lang="cs-CZ" dirty="0" smtClean="0">
                <a:effectLst/>
              </a:rPr>
              <a:t> II</a:t>
            </a:r>
          </a:p>
          <a:p>
            <a:pPr marL="457200" indent="-457200" algn="l">
              <a:buFont typeface="Wingdings" pitchFamily="2" charset="2"/>
              <a:buChar char="q"/>
              <a:defRPr/>
            </a:pPr>
            <a:r>
              <a:rPr lang="cs-CZ" sz="2400" dirty="0" smtClean="0"/>
              <a:t>„</a:t>
            </a:r>
            <a:r>
              <a:rPr lang="en-US" sz="2400" dirty="0" smtClean="0"/>
              <a:t>A State</a:t>
            </a:r>
            <a:r>
              <a:rPr lang="cs-CZ" sz="2400" dirty="0" smtClean="0"/>
              <a:t> </a:t>
            </a:r>
            <a:r>
              <a:rPr lang="cs-CZ" sz="2400" dirty="0" err="1" smtClean="0"/>
              <a:t>arises</a:t>
            </a:r>
            <a:r>
              <a:rPr lang="cs-CZ" sz="2400" dirty="0" smtClean="0"/>
              <a:t> </a:t>
            </a:r>
            <a:r>
              <a:rPr lang="en-US" sz="2400" dirty="0" smtClean="0"/>
              <a:t>out </a:t>
            </a:r>
            <a:r>
              <a:rPr lang="en-US" sz="2400" dirty="0"/>
              <a:t>of the needs of mankind; no one is self-sufficing, but all of us have many wants</a:t>
            </a:r>
            <a:r>
              <a:rPr lang="en-US" sz="2400" dirty="0" smtClean="0"/>
              <a:t>.</a:t>
            </a:r>
            <a:r>
              <a:rPr lang="cs-CZ" sz="2400" dirty="0" smtClean="0"/>
              <a:t>“</a:t>
            </a:r>
          </a:p>
          <a:p>
            <a:pPr marL="457200" indent="-457200" algn="l">
              <a:buFont typeface="Wingdings" pitchFamily="2" charset="2"/>
              <a:buChar char="q"/>
              <a:defRPr/>
            </a:pPr>
            <a:r>
              <a:rPr lang="cs-CZ" sz="2400" dirty="0" err="1" smtClean="0"/>
              <a:t>We</a:t>
            </a:r>
            <a:r>
              <a:rPr lang="en-US" sz="2400" dirty="0" smtClean="0"/>
              <a:t> </a:t>
            </a:r>
            <a:r>
              <a:rPr lang="en-US" sz="2400" dirty="0"/>
              <a:t>exchange with one another, and one gives, and another receives, under the idea that the exchange will be for their good. </a:t>
            </a:r>
            <a:endParaRPr lang="cs-CZ" sz="2400" dirty="0" smtClean="0"/>
          </a:p>
          <a:p>
            <a:pPr marL="457200" indent="-457200" algn="l">
              <a:buFont typeface="Wingdings" pitchFamily="2" charset="2"/>
              <a:buChar char="q"/>
              <a:defRPr/>
            </a:pPr>
            <a:r>
              <a:rPr lang="cs-CZ" sz="2400" dirty="0" err="1" smtClean="0"/>
              <a:t>Discussing</a:t>
            </a:r>
            <a:r>
              <a:rPr lang="cs-CZ" sz="2400" dirty="0" smtClean="0"/>
              <a:t> </a:t>
            </a:r>
            <a:r>
              <a:rPr lang="cs-CZ" sz="2400" dirty="0" err="1" smtClean="0"/>
              <a:t>ones</a:t>
            </a:r>
            <a:r>
              <a:rPr lang="cs-CZ" sz="2400" dirty="0" smtClean="0"/>
              <a:t> </a:t>
            </a:r>
            <a:r>
              <a:rPr lang="en-US" sz="2400" dirty="0" smtClean="0"/>
              <a:t> </a:t>
            </a:r>
            <a:r>
              <a:rPr lang="en-US" sz="2400" dirty="0"/>
              <a:t>then explore how to obtain guardians who will not become tyrants to the people they guard. Socrates proposes that they solve the problem with an education from their early years. He then prescribes the necessary education, beginning with the kind of stories that are appropriate for training guardians. They conclude that stories that ascribe evil to the gods or heroes or portray the afterlife as bad are untrue and </a:t>
            </a:r>
            <a:r>
              <a:rPr lang="cs-CZ" sz="2400" dirty="0" err="1"/>
              <a:t>should</a:t>
            </a:r>
            <a:r>
              <a:rPr lang="cs-CZ" sz="2400" dirty="0"/>
              <a:t> not </a:t>
            </a:r>
            <a:r>
              <a:rPr lang="cs-CZ" sz="2400" dirty="0" err="1"/>
              <a:t>be</a:t>
            </a:r>
            <a:r>
              <a:rPr lang="cs-CZ" sz="2400" dirty="0"/>
              <a:t> </a:t>
            </a:r>
            <a:r>
              <a:rPr lang="cs-CZ" sz="2400" dirty="0" err="1"/>
              <a:t>told</a:t>
            </a:r>
            <a:r>
              <a:rPr lang="cs-CZ" sz="2400" dirty="0"/>
              <a:t>.</a:t>
            </a:r>
          </a:p>
          <a:p>
            <a:pPr marL="457200" indent="-457200" algn="l">
              <a:buFont typeface="Wingdings" pitchFamily="2" charset="2"/>
              <a:buChar char="q"/>
              <a:defRPr/>
            </a:pPr>
            <a:r>
              <a:rPr lang="en-US" sz="2400" dirty="0" smtClean="0"/>
              <a:t> </a:t>
            </a:r>
            <a:endParaRPr lang="cs-CZ" sz="2400" dirty="0" smtClean="0"/>
          </a:p>
        </p:txBody>
      </p:sp>
    </p:spTree>
    <p:extLst>
      <p:ext uri="{BB962C8B-B14F-4D97-AF65-F5344CB8AC3E}">
        <p14:creationId xmlns:p14="http://schemas.microsoft.com/office/powerpoint/2010/main" val="35820038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7" name="Rectangle 5"/>
          <p:cNvSpPr>
            <a:spLocks noGrp="1" noChangeArrowheads="1"/>
          </p:cNvSpPr>
          <p:nvPr>
            <p:ph type="ctrTitle"/>
          </p:nvPr>
        </p:nvSpPr>
        <p:spPr>
          <a:xfrm>
            <a:off x="611188" y="115888"/>
            <a:ext cx="8353425" cy="865187"/>
          </a:xfrm>
        </p:spPr>
        <p:txBody>
          <a:bodyPr/>
          <a:lstStyle/>
          <a:p>
            <a:pPr eaLnBrk="1" hangingPunct="1">
              <a:defRPr/>
            </a:pPr>
            <a:r>
              <a:rPr lang="cs-CZ" altLang="cs-CZ" dirty="0" err="1" smtClean="0"/>
              <a:t>Discussion</a:t>
            </a:r>
            <a:r>
              <a:rPr lang="cs-CZ" altLang="cs-CZ" dirty="0" smtClean="0"/>
              <a:t> </a:t>
            </a:r>
            <a:r>
              <a:rPr lang="cs-CZ" altLang="cs-CZ" dirty="0" err="1" smtClean="0"/>
              <a:t>of</a:t>
            </a:r>
            <a:r>
              <a:rPr lang="cs-CZ" altLang="cs-CZ" dirty="0" smtClean="0"/>
              <a:t> </a:t>
            </a:r>
            <a:r>
              <a:rPr lang="cs-CZ" altLang="cs-CZ" dirty="0" err="1" smtClean="0"/>
              <a:t>Readings</a:t>
            </a:r>
            <a:r>
              <a:rPr lang="cs-CZ" altLang="cs-CZ" dirty="0" smtClean="0"/>
              <a:t> </a:t>
            </a:r>
            <a:endParaRPr lang="en-US" altLang="ja-JP" dirty="0" smtClean="0">
              <a:ea typeface="ＭＳ Ｐゴシック" charset="-128"/>
            </a:endParaRPr>
          </a:p>
        </p:txBody>
      </p:sp>
      <p:sp>
        <p:nvSpPr>
          <p:cNvPr id="115718" name="Rectangle 6"/>
          <p:cNvSpPr>
            <a:spLocks noGrp="1" noChangeArrowheads="1"/>
          </p:cNvSpPr>
          <p:nvPr>
            <p:ph type="subTitle" idx="1"/>
          </p:nvPr>
        </p:nvSpPr>
        <p:spPr>
          <a:xfrm>
            <a:off x="323850" y="836613"/>
            <a:ext cx="8064500" cy="6553200"/>
          </a:xfrm>
        </p:spPr>
        <p:txBody>
          <a:bodyPr>
            <a:normAutofit/>
          </a:bodyPr>
          <a:lstStyle/>
          <a:p>
            <a:pPr algn="l" eaLnBrk="1" hangingPunct="1">
              <a:defRPr/>
            </a:pPr>
            <a:r>
              <a:rPr lang="cs-CZ" altLang="cs-CZ" sz="2800" dirty="0" smtClean="0"/>
              <a:t>Plato</a:t>
            </a:r>
            <a:r>
              <a:rPr lang="cs-CZ" dirty="0" smtClean="0">
                <a:effectLst/>
              </a:rPr>
              <a:t>: </a:t>
            </a:r>
            <a:r>
              <a:rPr lang="cs-CZ" dirty="0" err="1" smtClean="0">
                <a:effectLst/>
              </a:rPr>
              <a:t>The</a:t>
            </a:r>
            <a:r>
              <a:rPr lang="cs-CZ" dirty="0" smtClean="0">
                <a:effectLst/>
              </a:rPr>
              <a:t> Republic, </a:t>
            </a:r>
            <a:r>
              <a:rPr lang="cs-CZ" dirty="0" err="1" smtClean="0">
                <a:effectLst/>
              </a:rPr>
              <a:t>Book</a:t>
            </a:r>
            <a:r>
              <a:rPr lang="cs-CZ" dirty="0" smtClean="0">
                <a:effectLst/>
              </a:rPr>
              <a:t> II</a:t>
            </a:r>
          </a:p>
          <a:p>
            <a:pPr marL="457200" indent="-457200" algn="l">
              <a:buFont typeface="Wingdings" panose="05000000000000000000" pitchFamily="2" charset="2"/>
              <a:buChar char="q"/>
              <a:defRPr/>
            </a:pPr>
            <a:r>
              <a:rPr lang="cs-CZ" sz="2400" dirty="0" smtClean="0"/>
              <a:t>In </a:t>
            </a:r>
            <a:r>
              <a:rPr lang="cs-CZ" sz="2400" dirty="0" err="1" smtClean="0"/>
              <a:t>further</a:t>
            </a:r>
            <a:r>
              <a:rPr lang="cs-CZ" sz="2400" dirty="0" smtClean="0"/>
              <a:t> </a:t>
            </a:r>
            <a:r>
              <a:rPr lang="cs-CZ" sz="2400" dirty="0" err="1" smtClean="0"/>
              <a:t>books</a:t>
            </a:r>
            <a:r>
              <a:rPr lang="cs-CZ" sz="2400" dirty="0" smtClean="0"/>
              <a:t>, </a:t>
            </a:r>
            <a:r>
              <a:rPr lang="en-US" sz="2400" dirty="0"/>
              <a:t>Socrates presents the </a:t>
            </a:r>
            <a:r>
              <a:rPr lang="cs-CZ" sz="2400" dirty="0" err="1" smtClean="0"/>
              <a:t>following</a:t>
            </a:r>
            <a:r>
              <a:rPr lang="cs-CZ" sz="2400" dirty="0" smtClean="0"/>
              <a:t> </a:t>
            </a:r>
            <a:r>
              <a:rPr lang="cs-CZ" sz="2400" dirty="0" err="1" smtClean="0"/>
              <a:t>fictional</a:t>
            </a:r>
            <a:r>
              <a:rPr lang="cs-CZ" sz="2400" dirty="0" smtClean="0"/>
              <a:t> </a:t>
            </a:r>
            <a:r>
              <a:rPr lang="cs-CZ" sz="2400" dirty="0" err="1" smtClean="0"/>
              <a:t>tale</a:t>
            </a:r>
            <a:r>
              <a:rPr lang="cs-CZ" sz="2400" dirty="0" smtClean="0"/>
              <a:t> </a:t>
            </a:r>
            <a:r>
              <a:rPr lang="en-US" sz="2400" dirty="0" smtClean="0"/>
              <a:t>to </a:t>
            </a:r>
            <a:r>
              <a:rPr lang="en-US" sz="2400" dirty="0"/>
              <a:t>convince everyone in the city to perform their social role. All are born from the womb of their mother country, so that all are siblings, but their natures are different, each containing either gold (guardians), silver (auxiliaries), or bronze or iron (producers). If anyone with a bronze or iron nature rules the city, it will be destroyed. Socrates claims that if the people believed "this myth...[it] would have a good effect, making them more inclined to care for the state and one another</a:t>
            </a:r>
            <a:r>
              <a:rPr lang="en-US" sz="2400" dirty="0" smtClean="0"/>
              <a:t>.„</a:t>
            </a:r>
            <a:r>
              <a:rPr lang="cs-CZ" sz="2400" baseline="30000" dirty="0" smtClean="0"/>
              <a:t> </a:t>
            </a:r>
            <a:r>
              <a:rPr lang="en-US" sz="2400" dirty="0" smtClean="0"/>
              <a:t>Socrates </a:t>
            </a:r>
            <a:r>
              <a:rPr lang="en-US" sz="2400" dirty="0"/>
              <a:t>claims the city will be happiest if each citizen engages in the occupation that suits them best. If the city as a whole is happy, then individuals are happy. </a:t>
            </a:r>
            <a:endParaRPr lang="cs-CZ" sz="2400" dirty="0" smtClean="0">
              <a:effectLst/>
            </a:endParaRPr>
          </a:p>
        </p:txBody>
      </p:sp>
    </p:spTree>
    <p:extLst>
      <p:ext uri="{BB962C8B-B14F-4D97-AF65-F5344CB8AC3E}">
        <p14:creationId xmlns:p14="http://schemas.microsoft.com/office/powerpoint/2010/main" val="35885970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7" name="Rectangle 5"/>
          <p:cNvSpPr>
            <a:spLocks noGrp="1" noChangeArrowheads="1"/>
          </p:cNvSpPr>
          <p:nvPr>
            <p:ph type="ctrTitle"/>
          </p:nvPr>
        </p:nvSpPr>
        <p:spPr>
          <a:xfrm>
            <a:off x="611188" y="115888"/>
            <a:ext cx="8353425" cy="865187"/>
          </a:xfrm>
        </p:spPr>
        <p:txBody>
          <a:bodyPr/>
          <a:lstStyle/>
          <a:p>
            <a:pPr eaLnBrk="1" hangingPunct="1">
              <a:defRPr/>
            </a:pPr>
            <a:r>
              <a:rPr lang="cs-CZ" altLang="cs-CZ" dirty="0" err="1" smtClean="0"/>
              <a:t>Discussion</a:t>
            </a:r>
            <a:r>
              <a:rPr lang="cs-CZ" altLang="cs-CZ" dirty="0" smtClean="0"/>
              <a:t> </a:t>
            </a:r>
            <a:r>
              <a:rPr lang="cs-CZ" altLang="cs-CZ" dirty="0" err="1" smtClean="0"/>
              <a:t>of</a:t>
            </a:r>
            <a:r>
              <a:rPr lang="cs-CZ" altLang="cs-CZ" dirty="0" smtClean="0"/>
              <a:t> </a:t>
            </a:r>
            <a:r>
              <a:rPr lang="cs-CZ" altLang="cs-CZ" dirty="0" err="1" smtClean="0"/>
              <a:t>Readings</a:t>
            </a:r>
            <a:r>
              <a:rPr lang="cs-CZ" altLang="cs-CZ" dirty="0" smtClean="0"/>
              <a:t> </a:t>
            </a:r>
            <a:endParaRPr lang="en-US" altLang="ja-JP" dirty="0" smtClean="0">
              <a:ea typeface="ＭＳ Ｐゴシック" charset="-128"/>
            </a:endParaRPr>
          </a:p>
        </p:txBody>
      </p:sp>
      <p:sp>
        <p:nvSpPr>
          <p:cNvPr id="115718" name="Rectangle 6"/>
          <p:cNvSpPr>
            <a:spLocks noGrp="1" noChangeArrowheads="1"/>
          </p:cNvSpPr>
          <p:nvPr>
            <p:ph type="subTitle" idx="1"/>
          </p:nvPr>
        </p:nvSpPr>
        <p:spPr>
          <a:xfrm>
            <a:off x="323850" y="836613"/>
            <a:ext cx="8064500" cy="6553200"/>
          </a:xfrm>
        </p:spPr>
        <p:txBody>
          <a:bodyPr>
            <a:normAutofit/>
          </a:bodyPr>
          <a:lstStyle/>
          <a:p>
            <a:pPr algn="l" eaLnBrk="1" hangingPunct="1">
              <a:defRPr/>
            </a:pPr>
            <a:r>
              <a:rPr lang="cs-CZ" altLang="cs-CZ" sz="2800" dirty="0" smtClean="0"/>
              <a:t>Plato</a:t>
            </a:r>
            <a:r>
              <a:rPr lang="cs-CZ" dirty="0" smtClean="0">
                <a:effectLst/>
              </a:rPr>
              <a:t>: </a:t>
            </a:r>
            <a:r>
              <a:rPr lang="cs-CZ" dirty="0" err="1" smtClean="0">
                <a:effectLst/>
              </a:rPr>
              <a:t>The</a:t>
            </a:r>
            <a:r>
              <a:rPr lang="cs-CZ" dirty="0" smtClean="0">
                <a:effectLst/>
              </a:rPr>
              <a:t> Republic, </a:t>
            </a:r>
            <a:r>
              <a:rPr lang="cs-CZ" dirty="0" err="1" smtClean="0">
                <a:effectLst/>
              </a:rPr>
              <a:t>Book</a:t>
            </a:r>
            <a:r>
              <a:rPr lang="cs-CZ" dirty="0" smtClean="0">
                <a:effectLst/>
              </a:rPr>
              <a:t> II</a:t>
            </a:r>
          </a:p>
          <a:p>
            <a:pPr marL="457200" indent="-457200" algn="l">
              <a:buFont typeface="Wingdings" panose="05000000000000000000" pitchFamily="2" charset="2"/>
              <a:buChar char="q"/>
              <a:defRPr/>
            </a:pPr>
            <a:r>
              <a:rPr lang="cs-CZ" sz="2800" dirty="0" smtClean="0"/>
              <a:t>In </a:t>
            </a:r>
            <a:r>
              <a:rPr lang="cs-CZ" sz="2800" dirty="0" err="1" smtClean="0"/>
              <a:t>further</a:t>
            </a:r>
            <a:r>
              <a:rPr lang="cs-CZ" sz="2800" dirty="0" smtClean="0"/>
              <a:t> </a:t>
            </a:r>
            <a:r>
              <a:rPr lang="cs-CZ" sz="2800" dirty="0" err="1" smtClean="0"/>
              <a:t>books</a:t>
            </a:r>
            <a:r>
              <a:rPr lang="cs-CZ" sz="2800" dirty="0" smtClean="0"/>
              <a:t>, </a:t>
            </a:r>
            <a:r>
              <a:rPr lang="cs-CZ" sz="2800" dirty="0" err="1" smtClean="0"/>
              <a:t>they</a:t>
            </a:r>
            <a:r>
              <a:rPr lang="en-US" sz="2800" dirty="0" smtClean="0"/>
              <a:t> </a:t>
            </a:r>
            <a:r>
              <a:rPr lang="en-US" sz="2800" dirty="0"/>
              <a:t>proceeds to search for wisdom, courage, and temperance in the city, on the grounds that justice will be easier to discern in what remains</a:t>
            </a:r>
            <a:r>
              <a:rPr lang="cs-CZ" sz="2800" dirty="0"/>
              <a:t>.</a:t>
            </a:r>
            <a:r>
              <a:rPr lang="en-US" sz="2800" dirty="0"/>
              <a:t>They find wisdom among the guardian rulers, courage among the guardian warriors (or auxiliaries), temperance among all classes of the city in agreeing about who should rule and who should be ruled. Finally, Socrates defines justice in the city as the state in which each class performs only its own work, not meddling in the work of the other classes. </a:t>
            </a:r>
            <a:endParaRPr lang="cs-CZ" sz="2800" dirty="0"/>
          </a:p>
          <a:p>
            <a:pPr algn="l" eaLnBrk="1" hangingPunct="1">
              <a:defRPr/>
            </a:pPr>
            <a:endParaRPr lang="cs-CZ" dirty="0" smtClean="0">
              <a:effectLst/>
            </a:endParaRPr>
          </a:p>
        </p:txBody>
      </p:sp>
    </p:spTree>
    <p:extLst>
      <p:ext uri="{BB962C8B-B14F-4D97-AF65-F5344CB8AC3E}">
        <p14:creationId xmlns:p14="http://schemas.microsoft.com/office/powerpoint/2010/main" val="339066535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ok">
  <a:themeElements>
    <a:clrScheme name="Tok">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Tok">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ok">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Motiv sady Offic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2350</TotalTime>
  <Words>2229</Words>
  <Application>Microsoft Office PowerPoint</Application>
  <PresentationFormat>On-screen Show (4:3)</PresentationFormat>
  <Paragraphs>151</Paragraphs>
  <Slides>29</Slides>
  <Notes>3</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Tok</vt:lpstr>
      <vt:lpstr> </vt:lpstr>
      <vt:lpstr>PowerPoint Presentation</vt:lpstr>
      <vt:lpstr>PowerPoint Presentation</vt:lpstr>
      <vt:lpstr>PowerPoint Presentation</vt:lpstr>
      <vt:lpstr>Discussion of Readings </vt:lpstr>
      <vt:lpstr>Discussion of Readings </vt:lpstr>
      <vt:lpstr>Discussion of Readings </vt:lpstr>
      <vt:lpstr>Discussion of Readings </vt:lpstr>
      <vt:lpstr>Discussion of Readings </vt:lpstr>
      <vt:lpstr>Discussion of Readings </vt:lpstr>
      <vt:lpstr>Discussion of Readings </vt:lpstr>
      <vt:lpstr>Discussion of Readings </vt:lpstr>
      <vt:lpstr>Discussion of Readings </vt:lpstr>
      <vt:lpstr>Discussion of Readings </vt:lpstr>
      <vt:lpstr>Summary of the last week</vt:lpstr>
      <vt:lpstr>Outline</vt:lpstr>
      <vt:lpstr>Social facts</vt:lpstr>
      <vt:lpstr>Biological facts</vt:lpstr>
      <vt:lpstr>Ethical questions</vt:lpstr>
      <vt:lpstr>Ethical questions</vt:lpstr>
      <vt:lpstr>Ethical questions</vt:lpstr>
      <vt:lpstr>Ethical questions</vt:lpstr>
      <vt:lpstr>Ethical questions</vt:lpstr>
      <vt:lpstr>Ethical questions</vt:lpstr>
      <vt:lpstr>Ethical question</vt:lpstr>
      <vt:lpstr>Ethical questions</vt:lpstr>
      <vt:lpstr>Ethical questions</vt:lpstr>
      <vt:lpstr>Ethical questions</vt:lpstr>
      <vt:lpstr>Political questions</vt:lpstr>
    </vt:vector>
  </TitlesOfParts>
  <Company>FSV</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CEWeek1</dc:title>
  <dc:creator>FSV-UK</dc:creator>
  <cp:lastModifiedBy>Táta</cp:lastModifiedBy>
  <cp:revision>169</cp:revision>
  <dcterms:created xsi:type="dcterms:W3CDTF">2003-12-01T09:44:04Z</dcterms:created>
  <dcterms:modified xsi:type="dcterms:W3CDTF">2023-10-19T15:58:54Z</dcterms:modified>
</cp:coreProperties>
</file>