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77" r:id="rId4"/>
    <p:sldId id="281" r:id="rId5"/>
    <p:sldId id="283" r:id="rId6"/>
    <p:sldId id="275" r:id="rId7"/>
    <p:sldId id="279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8434DC1-575E-9A48-A0C8-634A576726ED}">
          <p14:sldIdLst>
            <p14:sldId id="256"/>
            <p14:sldId id="282"/>
            <p14:sldId id="277"/>
            <p14:sldId id="281"/>
            <p14:sldId id="283"/>
            <p14:sldId id="275"/>
            <p14:sldId id="279"/>
          </p14:sldIdLst>
        </p14:section>
        <p14:section name="Oddíl bez názvu" id="{E6913B2D-F476-7348-A1DA-94A3A687484F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BA33D-1A6D-402C-9E3E-49D870B95998}" v="431" dt="2024-12-05T09:53:02.44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5296" autoAdjust="0"/>
  </p:normalViewPr>
  <p:slideViewPr>
    <p:cSldViewPr snapToGrid="0" showGuides="1">
      <p:cViewPr varScale="1">
        <p:scale>
          <a:sx n="105" d="100"/>
          <a:sy n="105" d="100"/>
        </p:scale>
        <p:origin x="90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58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8800"/>
          </a:xfrm>
        </p:spPr>
        <p:txBody>
          <a:bodyPr>
            <a:noAutofit/>
          </a:bodyPr>
          <a:lstStyle/>
          <a:p>
            <a:r>
              <a:rPr lang="cs-CZ" sz="3600" dirty="0"/>
              <a:t>Zákon č. 300/2008 Sb., o elektronických úkonech a autorizované konverzi</a:t>
            </a:r>
          </a:p>
        </p:txBody>
      </p:sp>
      <p:sp>
        <p:nvSpPr>
          <p:cNvPr id="4" name="Podnadpis 6">
            <a:extLst>
              <a:ext uri="{FF2B5EF4-FFF2-40B4-BE49-F238E27FC236}">
                <a16:creationId xmlns:a16="http://schemas.microsoft.com/office/drawing/2014/main" id="{B1215087-6079-70B0-E8B4-2D3BC6C3B1B9}"/>
              </a:ext>
            </a:extLst>
          </p:cNvPr>
          <p:cNvSpPr txBox="1">
            <a:spLocks/>
          </p:cNvSpPr>
          <p:nvPr/>
        </p:nvSpPr>
        <p:spPr>
          <a:xfrm>
            <a:off x="1524000" y="3906838"/>
            <a:ext cx="9144000" cy="806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Správní právo IV</a:t>
            </a:r>
          </a:p>
          <a:p>
            <a:r>
              <a:rPr lang="cs-CZ" sz="2000" dirty="0"/>
              <a:t>Jan Nešpor</a:t>
            </a:r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AC359-8114-87FC-87A2-5452A9F6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úpravy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9F8E6-43E4-5DE1-BB94-0A919E86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cs-CZ" b="1" dirty="0"/>
              <a:t>Datové schránky</a:t>
            </a:r>
          </a:p>
          <a:p>
            <a:pPr marL="1028700" lvl="1" indent="-571500">
              <a:buFont typeface="+mj-lt"/>
              <a:buAutoNum type="alphaLcPeriod"/>
            </a:pPr>
            <a:r>
              <a:rPr lang="cs-CZ" dirty="0"/>
              <a:t>Působnost DIA („Agentura“)</a:t>
            </a:r>
          </a:p>
          <a:p>
            <a:pPr marL="1028700" lvl="1" indent="-571500">
              <a:buFont typeface="+mj-lt"/>
              <a:buAutoNum type="alphaLcPeriod"/>
            </a:pPr>
            <a:r>
              <a:rPr lang="cs-CZ" dirty="0"/>
              <a:t>Druhy datových schránek</a:t>
            </a:r>
          </a:p>
          <a:p>
            <a:pPr marL="1028700" lvl="1" indent="-571500">
              <a:buFont typeface="+mj-lt"/>
              <a:buAutoNum type="alphaLcPeriod"/>
            </a:pPr>
            <a:r>
              <a:rPr lang="cs-CZ" u="sng" dirty="0"/>
              <a:t>Zřízení / Zrušení</a:t>
            </a:r>
            <a:r>
              <a:rPr lang="cs-CZ" dirty="0"/>
              <a:t> a </a:t>
            </a:r>
            <a:r>
              <a:rPr lang="cs-CZ" u="sng" dirty="0"/>
              <a:t>Zpřístupnění / Znepřístupnění</a:t>
            </a:r>
            <a:r>
              <a:rPr lang="cs-CZ" dirty="0"/>
              <a:t> datové schránky</a:t>
            </a:r>
          </a:p>
          <a:p>
            <a:pPr marL="1028700" lvl="1" indent="-571500">
              <a:buFont typeface="+mj-lt"/>
              <a:buAutoNum type="alphaLcPeriod"/>
            </a:pPr>
            <a:r>
              <a:rPr lang="cs-CZ" dirty="0"/>
              <a:t>Doručování do datové schránky</a:t>
            </a:r>
          </a:p>
          <a:p>
            <a:pPr marL="457200" lvl="1" indent="0">
              <a:buNone/>
            </a:pPr>
            <a:endParaRPr lang="cs-CZ" dirty="0"/>
          </a:p>
          <a:p>
            <a:pPr marL="571500" indent="-571500">
              <a:buFont typeface="+mj-lt"/>
              <a:buAutoNum type="romanUcPeriod"/>
            </a:pPr>
            <a:r>
              <a:rPr lang="cs-CZ" b="1" dirty="0"/>
              <a:t>Autorizované konverze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7BE2A1-9026-6804-15BA-9655493F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3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D8A36-7BF4-ECD0-E023-B3FAE9C4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datových schránek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D5A6B2C-0BDF-4BBF-FF7D-DA48C8CA7B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cs-CZ" sz="2600" b="1" dirty="0"/>
                  <a:t>Zřízené ex </a:t>
                </a:r>
                <a:r>
                  <a:rPr lang="cs-CZ" sz="2600" b="1" dirty="0" err="1"/>
                  <a:t>actu</a:t>
                </a:r>
                <a:r>
                  <a:rPr lang="cs-CZ" sz="2600" b="1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i="1" u="sng" dirty="0"/>
                  <a:t>DS fyzické osoby </a:t>
                </a:r>
                <a:r>
                  <a:rPr lang="cs-CZ" i="1" dirty="0"/>
                  <a:t>(§ 3)</a:t>
                </a:r>
              </a:p>
              <a:p>
                <a:pPr lvl="2"/>
                <a:r>
                  <a:rPr lang="cs-CZ" dirty="0"/>
                  <a:t> Zřízení bezodkladně po podání žádosti</a:t>
                </a:r>
                <a:endParaRPr lang="cs-CZ" i="1" dirty="0"/>
              </a:p>
              <a:p>
                <a:pPr>
                  <a:buFont typeface="Wingdings" pitchFamily="2" charset="2"/>
                  <a:buChar char="q"/>
                </a:pPr>
                <a:r>
                  <a:rPr lang="cs-CZ" sz="2600" b="1" dirty="0"/>
                  <a:t>Zřízené ex lege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i="1" u="sng" dirty="0"/>
                  <a:t>DS fyzické podnikající osoby </a:t>
                </a:r>
                <a:r>
                  <a:rPr lang="cs-CZ" dirty="0"/>
                  <a:t>(§ 4)</a:t>
                </a:r>
              </a:p>
              <a:p>
                <a:pPr lvl="2"/>
                <a:r>
                  <a:rPr lang="cs-CZ" sz="2100" dirty="0"/>
                  <a:t>Zřízení okamžikem zápisu v příslušné evidenci/rejstříku</a:t>
                </a:r>
              </a:p>
              <a:p>
                <a:pPr lvl="2"/>
                <a:r>
                  <a:rPr lang="cs-CZ" sz="2100" dirty="0"/>
                  <a:t>OSVČ, advokáti, auditoři, daňoví poradci, tlumočníci aj</a:t>
                </a:r>
                <a:r>
                  <a:rPr lang="cs-CZ" sz="2100" i="1" dirty="0"/>
                  <a:t>.</a:t>
                </a:r>
              </a:p>
              <a:p>
                <a:pPr lvl="2"/>
                <a:r>
                  <a:rPr lang="cs-CZ" sz="2100" dirty="0"/>
                  <a:t>Zákon č. 261/2021 tzv. DEPO</a:t>
                </a:r>
              </a:p>
              <a:p>
                <a:pPr lvl="3">
                  <a:buFont typeface="Gill Sans MT" panose="020B0502020104020203" pitchFamily="34" charset="-18"/>
                  <a:buChar char="­"/>
                </a:pPr>
                <a:r>
                  <a:rPr lang="cs-CZ" sz="2000" dirty="0"/>
                  <a:t>zřízení pro FPO nejpozději 31. 3. 2023</a:t>
                </a:r>
              </a:p>
              <a:p>
                <a:pPr lvl="3">
                  <a:buFont typeface="Gill Sans MT" panose="020B0502020104020203" pitchFamily="34" charset="-18"/>
                  <a:buChar char="­"/>
                </a:pPr>
                <a:endParaRPr lang="cs-CZ" i="1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i="1" u="sng" dirty="0"/>
                  <a:t>DS právnické osoby </a:t>
                </a:r>
                <a:r>
                  <a:rPr lang="cs-CZ" dirty="0"/>
                  <a:t>(§ 5)</a:t>
                </a:r>
              </a:p>
              <a:p>
                <a:pPr lvl="2"/>
                <a:r>
                  <a:rPr lang="cs-CZ" dirty="0"/>
                  <a:t>Zřízení okamžikem zápisu v Registru osob</a:t>
                </a:r>
              </a:p>
              <a:p>
                <a:pPr lvl="2"/>
                <a:endParaRPr lang="cs-CZ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i="1" u="sng" dirty="0"/>
                  <a:t>DS orgánu veřejné moci </a:t>
                </a:r>
                <a:r>
                  <a:rPr lang="cs-CZ" dirty="0"/>
                  <a:t>(§ 6)</a:t>
                </a:r>
              </a:p>
              <a:p>
                <a:pPr lvl="2"/>
                <a:r>
                  <a:rPr lang="cs-CZ" dirty="0"/>
                  <a:t>Zřízení okamžikem zápisu v příslušné evidenci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sz="2600" b="1" dirty="0"/>
                  <a:t>1 člověk </a:t>
                </a:r>
                <a14:m>
                  <m:oMath xmlns:m="http://schemas.openxmlformats.org/officeDocument/2006/math">
                    <m:r>
                      <a:rPr lang="cs-CZ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2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600" b="1" dirty="0"/>
                  <a:t>1 datová schránka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D5A6B2C-0BDF-4BBF-FF7D-DA48C8CA7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" t="-1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2CF332-B4C6-5462-A55C-677D59F1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A02DDEA-6DC3-E54A-6F8C-A8B280B8DE0C}"/>
              </a:ext>
            </a:extLst>
          </p:cNvPr>
          <p:cNvSpPr txBox="1"/>
          <p:nvPr/>
        </p:nvSpPr>
        <p:spPr>
          <a:xfrm>
            <a:off x="6768662" y="4088310"/>
            <a:ext cx="4585138" cy="13849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400" i="1" dirty="0">
                <a:latin typeface="Gill Sans MT" panose="020B0502020104020203" pitchFamily="34" charset="0"/>
              </a:rPr>
              <a:t>„(…) Soud doručuje písemnosti </a:t>
            </a:r>
            <a:r>
              <a:rPr lang="cs-CZ" sz="1400" i="1" dirty="0" err="1">
                <a:latin typeface="Gill Sans MT" panose="020B0502020104020203" pitchFamily="34" charset="0"/>
              </a:rPr>
              <a:t>vždy</a:t>
            </a:r>
            <a:r>
              <a:rPr lang="cs-CZ" sz="1400" i="1" dirty="0">
                <a:latin typeface="Gill Sans MT" panose="020B0502020104020203" pitchFamily="34" charset="0"/>
              </a:rPr>
              <a:t> do takové datové schránky, která byla adresátu zřízena pro obor činnosti, s nímž doručovaná písemnost věcně souvisí, resp. která odpovídá povaze doručované písemnosti (…)“</a:t>
            </a:r>
            <a:r>
              <a:rPr lang="cs-CZ" sz="1400" b="1" i="1" dirty="0">
                <a:latin typeface="Gill Sans MT" panose="020B0502020104020203" pitchFamily="34" charset="0"/>
              </a:rPr>
              <a:t> </a:t>
            </a:r>
          </a:p>
          <a:p>
            <a:pPr algn="just"/>
            <a:endParaRPr lang="cs-CZ" sz="1400" b="1" i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cs-CZ" sz="14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IV. ÚS 3891/18</a:t>
            </a:r>
          </a:p>
        </p:txBody>
      </p:sp>
      <p:pic>
        <p:nvPicPr>
          <p:cNvPr id="5" name="Obrázek 4" descr="Obsah obrázku text, osoba, oblek&#10;&#10;Popis byl vytvořen automaticky">
            <a:extLst>
              <a:ext uri="{FF2B5EF4-FFF2-40B4-BE49-F238E27FC236}">
                <a16:creationId xmlns:a16="http://schemas.microsoft.com/office/drawing/2014/main" id="{2B3A5237-03B5-5307-3554-7CD9DD8B5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3" y="1384695"/>
            <a:ext cx="2125717" cy="25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B5FF3-4FD9-FEA1-E82B-D9193564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4023"/>
            <a:ext cx="7055070" cy="4052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b="1" dirty="0"/>
              <a:t> Pravomoc DIA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/>
              <a:t> Zpřístupnění datové schránky (§ 10 </a:t>
            </a:r>
            <a:r>
              <a:rPr lang="cs-CZ" sz="1800" b="1" dirty="0" err="1"/>
              <a:t>ZoEÚ</a:t>
            </a:r>
            <a:r>
              <a:rPr lang="cs-CZ" sz="1800" b="1" dirty="0"/>
              <a:t>)</a:t>
            </a:r>
          </a:p>
          <a:p>
            <a:pPr marL="714375" indent="-261938">
              <a:buFont typeface="Wingdings" pitchFamily="2" charset="2"/>
              <a:buChar char="§"/>
            </a:pPr>
            <a:r>
              <a:rPr lang="cs-CZ" sz="1600" dirty="0"/>
              <a:t>Den, kdy se oprávněná osoba přihlásí</a:t>
            </a:r>
          </a:p>
          <a:p>
            <a:pPr marL="714375" indent="-261938">
              <a:buFont typeface="Wingdings" pitchFamily="2" charset="2"/>
              <a:buChar char="§"/>
            </a:pPr>
            <a:r>
              <a:rPr lang="cs-CZ" sz="1600" dirty="0"/>
              <a:t>Nejpozději 15. den od doručení údajů oprávněné osobě</a:t>
            </a:r>
          </a:p>
          <a:p>
            <a:pPr marL="714375" indent="-261938">
              <a:buFont typeface="Wingdings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/>
              <a:t> Znepřístupnění datové schránky (§ 11 </a:t>
            </a:r>
            <a:r>
              <a:rPr lang="cs-CZ" sz="1800" b="1" dirty="0" err="1"/>
              <a:t>ZoEÚ</a:t>
            </a:r>
            <a:r>
              <a:rPr lang="cs-CZ" sz="1800" b="1" dirty="0"/>
              <a:t>)</a:t>
            </a:r>
            <a:endParaRPr lang="cs-CZ" sz="1800" dirty="0"/>
          </a:p>
          <a:p>
            <a:pPr marL="714375" indent="-261938">
              <a:buFont typeface="Wingdings" pitchFamily="2" charset="2"/>
              <a:buChar char="§"/>
            </a:pPr>
            <a:r>
              <a:rPr lang="cs-CZ" sz="1600" u="sng" dirty="0"/>
              <a:t>V důsledku právní události</a:t>
            </a:r>
          </a:p>
          <a:p>
            <a:pPr marL="1195387" lvl="1" indent="-285750"/>
            <a:r>
              <a:rPr lang="cs-CZ" sz="1400" dirty="0"/>
              <a:t>Datová schránka fyzické osoby (odst. 1)</a:t>
            </a:r>
          </a:p>
          <a:p>
            <a:pPr marL="1628775" lvl="2" indent="-261938">
              <a:buFont typeface="Courier New" panose="02070309020205020404" pitchFamily="49" charset="0"/>
              <a:buChar char="o"/>
            </a:pPr>
            <a:r>
              <a:rPr lang="cs-CZ" sz="1200" dirty="0"/>
              <a:t>smrt, prohlášení za mrtvého, omezení svéprávnosti, omezení svobody</a:t>
            </a:r>
          </a:p>
          <a:p>
            <a:pPr marL="1195387" lvl="1" indent="-285750"/>
            <a:r>
              <a:rPr lang="cs-CZ" sz="1400" dirty="0"/>
              <a:t>Datová schránka fyzické podnikající osoby (odst. 1 + 2)</a:t>
            </a:r>
          </a:p>
          <a:p>
            <a:pPr marL="1628775" lvl="2" indent="-261938">
              <a:buFont typeface="Courier New" panose="02070309020205020404" pitchFamily="49" charset="0"/>
              <a:buChar char="o"/>
            </a:pPr>
            <a:r>
              <a:rPr lang="cs-CZ" sz="1200" dirty="0"/>
              <a:t>Viz fyzické osoby + výmaz z evidence/rejstříku</a:t>
            </a:r>
          </a:p>
          <a:p>
            <a:pPr marL="1195387" lvl="1" indent="-285750"/>
            <a:r>
              <a:rPr lang="cs-CZ" sz="1400" dirty="0"/>
              <a:t>Datová schránka právnické osoby (odst. 3)</a:t>
            </a:r>
          </a:p>
          <a:p>
            <a:pPr marL="1628775" lvl="2" indent="-261938">
              <a:buFont typeface="Courier New" panose="02070309020205020404" pitchFamily="49" charset="0"/>
              <a:buChar char="o"/>
            </a:pPr>
            <a:r>
              <a:rPr lang="cs-CZ" sz="1200" dirty="0"/>
              <a:t>Zrušení</a:t>
            </a:r>
          </a:p>
          <a:p>
            <a:pPr marL="795337" indent="-342900">
              <a:buFont typeface="Wingdings" panose="05000000000000000000" pitchFamily="2" charset="2"/>
              <a:buChar char="§"/>
            </a:pPr>
            <a:r>
              <a:rPr lang="cs-CZ" sz="1600" u="sng" dirty="0"/>
              <a:t>Na žádost</a:t>
            </a:r>
          </a:p>
          <a:p>
            <a:pPr marL="1252537" lvl="1" indent="-342900"/>
            <a:r>
              <a:rPr lang="cs-CZ" sz="1400" dirty="0"/>
              <a:t>Fakticky jen u datové schránky fyzické osoby</a:t>
            </a:r>
          </a:p>
          <a:p>
            <a:pPr marL="738187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1628775" lvl="2" indent="-261938">
              <a:buFont typeface="Wingdings" pitchFamily="2" charset="2"/>
              <a:buChar char="§"/>
            </a:pPr>
            <a:endParaRPr lang="cs-CZ" sz="900" dirty="0"/>
          </a:p>
          <a:p>
            <a:pPr marL="457200" lvl="1" indent="0">
              <a:buNone/>
            </a:pPr>
            <a:endParaRPr lang="cs-CZ" sz="1800" dirty="0"/>
          </a:p>
          <a:p>
            <a:pPr lvl="1"/>
            <a:endParaRPr lang="cs-CZ" sz="1800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4CA2EB-61E6-21E5-B9A5-B262DA4E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EAC2F8-825E-65E3-4C3E-E2C72F54C530}"/>
              </a:ext>
            </a:extLst>
          </p:cNvPr>
          <p:cNvSpPr txBox="1"/>
          <p:nvPr/>
        </p:nvSpPr>
        <p:spPr>
          <a:xfrm>
            <a:off x="6536724" y="4224426"/>
            <a:ext cx="4817076" cy="1169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latin typeface="Gill Sans MT" panose="020B0502020104020203" pitchFamily="34" charset="0"/>
              </a:rPr>
              <a:t>§ 11/ 5 </a:t>
            </a:r>
            <a:r>
              <a:rPr lang="cs-CZ" sz="1400" b="1" dirty="0" err="1">
                <a:latin typeface="Gill Sans MT" panose="020B0502020104020203" pitchFamily="34" charset="0"/>
              </a:rPr>
              <a:t>ZoEÚ</a:t>
            </a:r>
            <a:r>
              <a:rPr lang="cs-CZ" sz="1400" dirty="0">
                <a:latin typeface="Gill Sans MT" panose="020B0502020104020203" pitchFamily="34" charset="0"/>
              </a:rPr>
              <a:t>: </a:t>
            </a:r>
            <a:r>
              <a:rPr lang="cs-CZ" sz="1400" i="1" dirty="0">
                <a:latin typeface="Gill Sans MT" panose="020B0502020104020203" pitchFamily="34" charset="0"/>
              </a:rPr>
              <a:t>„Agentura </a:t>
            </a:r>
            <a:r>
              <a:rPr lang="cs-CZ" sz="1400" b="1" i="1" dirty="0">
                <a:latin typeface="Gill Sans MT" panose="020B0502020104020203" pitchFamily="34" charset="0"/>
              </a:rPr>
              <a:t>znepřístupní </a:t>
            </a:r>
            <a:r>
              <a:rPr lang="cs-CZ" sz="1400" i="1" dirty="0">
                <a:latin typeface="Gill Sans MT" panose="020B0502020104020203" pitchFamily="34" charset="0"/>
              </a:rPr>
              <a:t>datovou schránku </a:t>
            </a:r>
            <a:r>
              <a:rPr lang="cs-CZ" sz="1400" i="1" u="sng" dirty="0">
                <a:latin typeface="Gill Sans MT" panose="020B0502020104020203" pitchFamily="34" charset="0"/>
              </a:rPr>
              <a:t>fyzické osoby</a:t>
            </a:r>
            <a:r>
              <a:rPr lang="cs-CZ" sz="1400" i="1" dirty="0">
                <a:latin typeface="Gill Sans MT" panose="020B0502020104020203" pitchFamily="34" charset="0"/>
              </a:rPr>
              <a:t>, </a:t>
            </a:r>
            <a:r>
              <a:rPr lang="cs-CZ" sz="1400" i="1" u="sng" dirty="0">
                <a:latin typeface="Gill Sans MT" panose="020B0502020104020203" pitchFamily="34" charset="0"/>
              </a:rPr>
              <a:t>podnikající fyzické osoby</a:t>
            </a:r>
            <a:r>
              <a:rPr lang="cs-CZ" sz="1400" i="1" dirty="0">
                <a:latin typeface="Gill Sans MT" panose="020B0502020104020203" pitchFamily="34" charset="0"/>
              </a:rPr>
              <a:t>, </a:t>
            </a:r>
            <a:r>
              <a:rPr lang="cs-CZ" sz="1400" i="1" u="sng" dirty="0">
                <a:latin typeface="Gill Sans MT" panose="020B0502020104020203" pitchFamily="34" charset="0"/>
              </a:rPr>
              <a:t>právnické osoby </a:t>
            </a:r>
            <a:r>
              <a:rPr lang="cs-CZ" sz="1400" i="1" dirty="0">
                <a:latin typeface="Gill Sans MT" panose="020B0502020104020203" pitchFamily="34" charset="0"/>
              </a:rPr>
              <a:t>nebo </a:t>
            </a:r>
            <a:r>
              <a:rPr lang="cs-CZ" sz="1400" i="1" u="sng" dirty="0">
                <a:latin typeface="Gill Sans MT" panose="020B0502020104020203" pitchFamily="34" charset="0"/>
              </a:rPr>
              <a:t>orgánu veřejné moci </a:t>
            </a:r>
            <a:r>
              <a:rPr lang="cs-CZ" sz="1400" b="1" i="1" dirty="0">
                <a:latin typeface="Gill Sans MT" panose="020B0502020104020203" pitchFamily="34" charset="0"/>
              </a:rPr>
              <a:t>rovněž na žádost </a:t>
            </a:r>
            <a:r>
              <a:rPr lang="cs-CZ" sz="1400" i="1" dirty="0">
                <a:latin typeface="Gill Sans MT" panose="020B0502020104020203" pitchFamily="34" charset="0"/>
              </a:rPr>
              <a:t>osoby nebo orgánu veřejné moci, jimž byla datová schránka zřízena, nebo administrátora, </a:t>
            </a:r>
            <a:r>
              <a:rPr lang="cs-CZ" sz="1400" b="1" i="1" dirty="0">
                <a:latin typeface="Gill Sans MT" panose="020B0502020104020203" pitchFamily="34" charset="0"/>
              </a:rPr>
              <a:t>jde-li o datovou schránku, kterou Agentura zřizuje na žádost</a:t>
            </a:r>
            <a:r>
              <a:rPr lang="cs-CZ" sz="1400" i="1" dirty="0">
                <a:latin typeface="Gill Sans MT" panose="020B0502020104020203" pitchFamily="34" charset="0"/>
              </a:rPr>
              <a:t>.“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4DDEF2-2B41-8B2C-A745-D6323EC6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460"/>
            <a:ext cx="10515600" cy="1325563"/>
          </a:xfrm>
        </p:spPr>
        <p:txBody>
          <a:bodyPr/>
          <a:lstStyle/>
          <a:p>
            <a:r>
              <a:rPr lang="cs-CZ" sz="4000" dirty="0"/>
              <a:t>Přístupnost datové schránky</a:t>
            </a:r>
          </a:p>
        </p:txBody>
      </p:sp>
    </p:spTree>
    <p:extLst>
      <p:ext uri="{BB962C8B-B14F-4D97-AF65-F5344CB8AC3E}">
        <p14:creationId xmlns:p14="http://schemas.microsoft.com/office/powerpoint/2010/main" val="30186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013C-DD52-62DB-8A09-4E9CA6BA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225C1AD-DBB9-4D96-0E56-183355923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0428"/>
                <a:ext cx="10515600" cy="3753254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cs-CZ" sz="1800" dirty="0"/>
                  <a:t> </a:t>
                </a:r>
                <a:r>
                  <a:rPr lang="cs-CZ" sz="1800" b="1" dirty="0"/>
                  <a:t>Správná datová schránka je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𝜶𝝎</m:t>
                    </m:r>
                  </m:oMath>
                </a14:m>
                <a:endParaRPr lang="cs-CZ" sz="2000" b="1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cs-CZ" sz="1600" dirty="0"/>
                  <a:t>Povinnost doručovat do DS</a:t>
                </a:r>
              </a:p>
              <a:p>
                <a:pPr lvl="2"/>
                <a:r>
                  <a:rPr lang="cs-CZ" sz="1200" dirty="0"/>
                  <a:t>povaha písemnosti</a:t>
                </a:r>
              </a:p>
              <a:p>
                <a:pPr lvl="2"/>
                <a:r>
                  <a:rPr lang="cs-CZ" sz="1200" dirty="0"/>
                  <a:t>adresát písemnosti</a:t>
                </a:r>
                <a:endParaRPr lang="cs-CZ" sz="1600" dirty="0"/>
              </a:p>
              <a:p>
                <a:pPr lvl="2"/>
                <a:endParaRPr lang="cs-CZ" sz="1600" i="1" u="sng" dirty="0"/>
              </a:p>
              <a:p>
                <a:pPr>
                  <a:buFont typeface="Wingdings" pitchFamily="2" charset="2"/>
                  <a:buChar char="q"/>
                </a:pPr>
                <a:r>
                  <a:rPr lang="cs-CZ" sz="1800" b="1" dirty="0"/>
                  <a:t> Pozor na zvědavost i opomenutí!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Fikce doručení přihlášením (§ 17/3 </a:t>
                </a:r>
                <a:r>
                  <a:rPr lang="cs-CZ" sz="1600" dirty="0" err="1"/>
                  <a:t>ZoEÚ</a:t>
                </a:r>
                <a:r>
                  <a:rPr lang="cs-CZ" sz="1600" dirty="0"/>
                  <a:t>)</a:t>
                </a:r>
              </a:p>
              <a:p>
                <a:pPr lvl="2"/>
                <a:r>
                  <a:rPr lang="cs-CZ" sz="1200" dirty="0"/>
                  <a:t>Portál občana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Fikce uplynutím lhůty (§ 17/4 </a:t>
                </a:r>
                <a:r>
                  <a:rPr lang="cs-CZ" sz="1600" dirty="0" err="1"/>
                  <a:t>ZoEÚ</a:t>
                </a:r>
                <a:r>
                  <a:rPr lang="cs-CZ" sz="1600" dirty="0"/>
                  <a:t>)</a:t>
                </a:r>
              </a:p>
              <a:p>
                <a:pPr lvl="2"/>
                <a:r>
                  <a:rPr lang="cs-CZ" sz="1200" dirty="0"/>
                  <a:t>10 dnů</a:t>
                </a:r>
                <a:endParaRPr lang="cs-CZ" sz="16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Neúčinnost doručení (§ 17/5 </a:t>
                </a:r>
                <a:r>
                  <a:rPr lang="cs-CZ" sz="1600" dirty="0" err="1"/>
                  <a:t>ZoEÚ</a:t>
                </a:r>
                <a:r>
                  <a:rPr lang="cs-CZ" sz="1600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 marL="457200" lvl="1" indent="0">
                  <a:buNone/>
                </a:pPr>
                <a:r>
                  <a:rPr lang="cs-CZ" sz="1600" dirty="0"/>
                  <a:t>Fikce = doručení do vlastních rukou</a:t>
                </a:r>
                <a:endParaRPr lang="cs-CZ" sz="2000" dirty="0"/>
              </a:p>
              <a:p>
                <a:pPr marL="914400" lvl="2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225C1AD-DBB9-4D96-0E56-183355923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0428"/>
                <a:ext cx="10515600" cy="3753254"/>
              </a:xfrm>
              <a:blipFill>
                <a:blip r:embed="rId2"/>
                <a:stretch>
                  <a:fillRect l="-406" t="-11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E15DEC-A08F-15C3-57B8-324B9851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314B5C-7825-CD3B-8927-432715EC3CD7}"/>
              </a:ext>
            </a:extLst>
          </p:cNvPr>
          <p:cNvSpPr txBox="1"/>
          <p:nvPr/>
        </p:nvSpPr>
        <p:spPr>
          <a:xfrm>
            <a:off x="5598787" y="1690688"/>
            <a:ext cx="5755013" cy="138499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200" dirty="0">
                <a:latin typeface="Gill Sans MT" panose="020B0502020104020203" pitchFamily="34" charset="0"/>
              </a:rPr>
              <a:t>§ </a:t>
            </a:r>
            <a:r>
              <a:rPr lang="cs-CZ" sz="1200" b="1" dirty="0">
                <a:latin typeface="Gill Sans MT" panose="020B0502020104020203" pitchFamily="34" charset="0"/>
              </a:rPr>
              <a:t>17 (1) </a:t>
            </a:r>
            <a:r>
              <a:rPr lang="cs-CZ" sz="1200" b="1" dirty="0" err="1">
                <a:latin typeface="Gill Sans MT" panose="020B0502020104020203" pitchFamily="34" charset="0"/>
              </a:rPr>
              <a:t>ZoEÚ</a:t>
            </a:r>
            <a:r>
              <a:rPr lang="cs-CZ" sz="1200" b="1" dirty="0">
                <a:latin typeface="Gill Sans MT" panose="020B0502020104020203" pitchFamily="34" charset="0"/>
              </a:rPr>
              <a:t>: </a:t>
            </a:r>
            <a:r>
              <a:rPr lang="cs-CZ" sz="1200" dirty="0">
                <a:latin typeface="Gill Sans MT" panose="020B0502020104020203" pitchFamily="34" charset="0"/>
              </a:rPr>
              <a:t>„</a:t>
            </a:r>
            <a:r>
              <a:rPr lang="cs-CZ" sz="1200" i="1" dirty="0">
                <a:latin typeface="Gill Sans MT" panose="020B0502020104020203" pitchFamily="34" charset="0"/>
              </a:rPr>
              <a:t>Umožňuje-li to povaha dokumentu, orgán veřejné moci jej doručuje jinému orgánu veřejné moci prostřednictvím datové schránky, pokud se nedoručuje na místě. </a:t>
            </a:r>
            <a:r>
              <a:rPr lang="cs-CZ" sz="1200" i="1" u="sng" dirty="0">
                <a:latin typeface="Gill Sans MT" panose="020B0502020104020203" pitchFamily="34" charset="0"/>
              </a:rPr>
              <a:t>Umožňuje-li to povaha dokumentu </a:t>
            </a:r>
            <a:r>
              <a:rPr lang="cs-CZ" sz="1200" i="1" dirty="0">
                <a:latin typeface="Gill Sans MT" panose="020B0502020104020203" pitchFamily="34" charset="0"/>
              </a:rPr>
              <a:t>a </a:t>
            </a:r>
            <a:r>
              <a:rPr lang="cs-CZ" sz="1200" i="1" u="sng" dirty="0">
                <a:latin typeface="Gill Sans MT" panose="020B0502020104020203" pitchFamily="34" charset="0"/>
              </a:rPr>
              <a:t>má-li fyzická osoba, podnikající fyzická osoba nebo právnická osoba zpřístupněnu svou datovou schránku</a:t>
            </a:r>
            <a:r>
              <a:rPr lang="cs-CZ" sz="1200" i="1" dirty="0">
                <a:latin typeface="Gill Sans MT" panose="020B0502020104020203" pitchFamily="34" charset="0"/>
              </a:rPr>
              <a:t>, </a:t>
            </a:r>
            <a:r>
              <a:rPr lang="cs-CZ" sz="1200" i="1" u="sng" dirty="0">
                <a:latin typeface="Gill Sans MT" panose="020B0502020104020203" pitchFamily="34" charset="0"/>
              </a:rPr>
              <a:t>orgán veřejné moci doručuje dokument této osobě prostřednictvím datové schránky, pokud se nedoručuje veřejnou vyhláškou nebo na místě</a:t>
            </a:r>
            <a:r>
              <a:rPr lang="cs-CZ" sz="1200" i="1" dirty="0">
                <a:latin typeface="Gill Sans MT" panose="020B0502020104020203" pitchFamily="34" charset="0"/>
              </a:rPr>
              <a:t>. Doručuje-li se způsobem podle tohoto zákona, ustanovení jiných právních předpisů upravující způsob doručení se nepoužijí.“</a:t>
            </a:r>
            <a:endParaRPr lang="cs-CZ" sz="1200" b="1" i="1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F78026-F299-990C-84F7-B541DA8DDE26}"/>
              </a:ext>
            </a:extLst>
          </p:cNvPr>
          <p:cNvSpPr txBox="1"/>
          <p:nvPr/>
        </p:nvSpPr>
        <p:spPr>
          <a:xfrm>
            <a:off x="5598784" y="4661439"/>
            <a:ext cx="5755014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200" dirty="0">
                <a:latin typeface="Gill Sans MT" panose="020B0502020104020203" pitchFamily="34" charset="-18"/>
              </a:rPr>
              <a:t>§ 1</a:t>
            </a:r>
            <a:r>
              <a:rPr lang="cs-CZ" sz="1200" b="1" dirty="0">
                <a:latin typeface="Gill Sans MT" panose="020B0502020104020203" pitchFamily="34" charset="-18"/>
              </a:rPr>
              <a:t>7 (5) </a:t>
            </a:r>
            <a:r>
              <a:rPr lang="cs-CZ" sz="1200" b="1" dirty="0" err="1">
                <a:latin typeface="Gill Sans MT" panose="020B0502020104020203" pitchFamily="34" charset="-18"/>
              </a:rPr>
              <a:t>ZoEÚ</a:t>
            </a:r>
            <a:r>
              <a:rPr lang="cs-CZ" sz="1200" b="1" dirty="0">
                <a:latin typeface="Gill Sans MT" panose="020B0502020104020203" pitchFamily="34" charset="-18"/>
              </a:rPr>
              <a:t>: </a:t>
            </a:r>
            <a:r>
              <a:rPr lang="cs-CZ" sz="1200" dirty="0">
                <a:latin typeface="Gill Sans MT" panose="020B0502020104020203" pitchFamily="34" charset="-18"/>
              </a:rPr>
              <a:t>„</a:t>
            </a:r>
            <a:r>
              <a:rPr lang="cs-CZ" sz="1200" i="1" dirty="0">
                <a:latin typeface="Gill Sans MT" panose="020B0502020104020203" pitchFamily="34" charset="-18"/>
              </a:rPr>
              <a:t>Osoba, pro niž byla datová schránka zřízena, může za podmínek stanovených </a:t>
            </a:r>
            <a:r>
              <a:rPr lang="cs-CZ" sz="1200" i="1" u="sng" dirty="0">
                <a:latin typeface="Gill Sans MT" panose="020B0502020104020203" pitchFamily="34" charset="-18"/>
              </a:rPr>
              <a:t>jiným právním předpisem</a:t>
            </a:r>
            <a:r>
              <a:rPr lang="cs-CZ" sz="1200" b="1" i="1" dirty="0">
                <a:latin typeface="Gill Sans MT" panose="020B0502020104020203" pitchFamily="34" charset="-18"/>
              </a:rPr>
              <a:t>*</a:t>
            </a:r>
            <a:r>
              <a:rPr lang="cs-CZ" sz="1200" i="1" dirty="0">
                <a:latin typeface="Gill Sans MT" panose="020B0502020104020203" pitchFamily="34" charset="-18"/>
              </a:rPr>
              <a:t> žádat o určení neúčinnosti doručení podle odstavce 4</a:t>
            </a:r>
            <a:r>
              <a:rPr lang="cs-CZ" sz="1200" dirty="0">
                <a:latin typeface="Gill Sans MT" panose="020B0502020104020203" pitchFamily="34" charset="-18"/>
              </a:rPr>
              <a:t>“</a:t>
            </a:r>
          </a:p>
          <a:p>
            <a:pPr algn="just"/>
            <a:endParaRPr lang="cs-CZ" sz="1200" dirty="0">
              <a:latin typeface="Gill Sans MT" panose="020B0502020104020203" pitchFamily="34" charset="-18"/>
            </a:endParaRPr>
          </a:p>
          <a:p>
            <a:pPr algn="just"/>
            <a:endParaRPr lang="cs-CZ" sz="1200" dirty="0">
              <a:latin typeface="Gill Sans MT" panose="020B0502020104020203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BB88BD-CE47-D212-9F56-996EC62665CC}"/>
              </a:ext>
            </a:extLst>
          </p:cNvPr>
          <p:cNvSpPr txBox="1"/>
          <p:nvPr/>
        </p:nvSpPr>
        <p:spPr>
          <a:xfrm>
            <a:off x="5598785" y="5151067"/>
            <a:ext cx="5755013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cs-CZ" sz="1100" dirty="0">
                <a:latin typeface="Gill Sans MT" panose="020B0502020104020203" pitchFamily="34" charset="0"/>
              </a:rPr>
              <a:t>* </a:t>
            </a:r>
            <a:r>
              <a:rPr lang="cs-CZ" sz="1100" dirty="0"/>
              <a:t>(</a:t>
            </a:r>
            <a:r>
              <a:rPr lang="cs-CZ" sz="1100" b="1" dirty="0"/>
              <a:t>24/2 </a:t>
            </a:r>
            <a:r>
              <a:rPr lang="cs-CZ" sz="1100" b="1" dirty="0" err="1"/>
              <a:t>SpŘ</a:t>
            </a:r>
            <a:r>
              <a:rPr lang="cs-CZ" sz="1100" dirty="0"/>
              <a:t>, § 48/1 DŘ, § 50d OSŘ…)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3BCB795-6A3E-7178-1BC8-349F7C6A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Doručování do datové schránky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EA8B96-7DEF-DF56-27DE-550A7889E3CD}"/>
              </a:ext>
            </a:extLst>
          </p:cNvPr>
          <p:cNvSpPr txBox="1"/>
          <p:nvPr/>
        </p:nvSpPr>
        <p:spPr>
          <a:xfrm>
            <a:off x="5598785" y="3182632"/>
            <a:ext cx="5755013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200" dirty="0">
                <a:latin typeface="Gill Sans MT" panose="020B0502020104020203" pitchFamily="34" charset="0"/>
              </a:rPr>
              <a:t>§ </a:t>
            </a:r>
            <a:r>
              <a:rPr lang="cs-CZ" sz="1200" b="1" dirty="0">
                <a:latin typeface="Gill Sans MT" panose="020B0502020104020203" pitchFamily="34" charset="0"/>
              </a:rPr>
              <a:t>17 (3) </a:t>
            </a:r>
            <a:r>
              <a:rPr lang="cs-CZ" sz="1200" b="1" dirty="0" err="1">
                <a:latin typeface="Gill Sans MT" panose="020B0502020104020203" pitchFamily="34" charset="0"/>
              </a:rPr>
              <a:t>ZoEÚ</a:t>
            </a:r>
            <a:r>
              <a:rPr lang="cs-CZ" sz="1200" b="1" dirty="0">
                <a:latin typeface="Gill Sans MT" panose="020B0502020104020203" pitchFamily="34" charset="0"/>
              </a:rPr>
              <a:t>: </a:t>
            </a:r>
            <a:r>
              <a:rPr lang="cs-CZ" sz="1200" dirty="0">
                <a:latin typeface="Gill Sans MT" panose="020B0502020104020203" pitchFamily="34" charset="0"/>
              </a:rPr>
              <a:t>„</a:t>
            </a:r>
            <a:r>
              <a:rPr lang="cs-CZ" sz="1200" i="1" dirty="0">
                <a:latin typeface="Gill Sans MT" panose="020B0502020104020203" pitchFamily="34" charset="0"/>
              </a:rPr>
              <a:t>Dokument, který byl dodán do datové schránky, je doručen okamžikem, kdy se do datové schránky přihlásí osoba, která má s ohledem na rozsah svého oprávnění přístup k dodanému dokumentu.</a:t>
            </a:r>
            <a:r>
              <a:rPr lang="cs-CZ" sz="1200" dirty="0">
                <a:latin typeface="Gill Sans MT" panose="020B0502020104020203" pitchFamily="34" charset="0"/>
              </a:rPr>
              <a:t>“</a:t>
            </a:r>
            <a:endParaRPr lang="cs-CZ" sz="1200" b="1" i="1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02CEB5A-5B1D-26A3-F1FB-3085BF56B2FB}"/>
              </a:ext>
            </a:extLst>
          </p:cNvPr>
          <p:cNvSpPr txBox="1"/>
          <p:nvPr/>
        </p:nvSpPr>
        <p:spPr>
          <a:xfrm>
            <a:off x="5598785" y="3922404"/>
            <a:ext cx="5755013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200" dirty="0">
                <a:latin typeface="Gill Sans MT" panose="020B0502020104020203" pitchFamily="34" charset="0"/>
              </a:rPr>
              <a:t>§ </a:t>
            </a:r>
            <a:r>
              <a:rPr lang="cs-CZ" sz="1200" b="1" dirty="0">
                <a:latin typeface="Gill Sans MT" panose="020B0502020104020203" pitchFamily="34" charset="0"/>
              </a:rPr>
              <a:t>17 (4) </a:t>
            </a:r>
            <a:r>
              <a:rPr lang="cs-CZ" sz="1200" b="1" dirty="0" err="1">
                <a:latin typeface="Gill Sans MT" panose="020B0502020104020203" pitchFamily="34" charset="0"/>
              </a:rPr>
              <a:t>ZoEÚ</a:t>
            </a:r>
            <a:r>
              <a:rPr lang="cs-CZ" sz="1200" b="1" dirty="0">
                <a:latin typeface="Gill Sans MT" panose="020B0502020104020203" pitchFamily="34" charset="0"/>
              </a:rPr>
              <a:t>: </a:t>
            </a:r>
            <a:r>
              <a:rPr lang="cs-CZ" sz="1200" dirty="0">
                <a:latin typeface="Gill Sans MT" panose="020B0502020104020203" pitchFamily="34" charset="0"/>
              </a:rPr>
              <a:t>„</a:t>
            </a:r>
            <a:r>
              <a:rPr lang="cs-CZ" sz="1200" i="1" dirty="0">
                <a:latin typeface="Gill Sans MT" panose="020B0502020104020203" pitchFamily="34" charset="0"/>
              </a:rPr>
              <a:t>Nepřihlásí-li se do datové schránky osoba podle odstavce 3 ve lhůtě 10 dnů ode dne, kdy byl dokument dodán do datové schránky, považuje se tento dokument za doručený posledním dnem této lhůty; to neplatí, vylučuje-li jiný právní předpis náhradní doručení“</a:t>
            </a:r>
            <a:endParaRPr lang="cs-CZ" sz="1200" b="1" i="1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B4B7D-CDD6-7E10-9AF7-FEE31D11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NSS (26. 5. 2022) sp. zn. 4 </a:t>
            </a:r>
            <a:r>
              <a:rPr lang="cs-CZ" sz="4000" dirty="0" err="1"/>
              <a:t>Afs</a:t>
            </a:r>
            <a:r>
              <a:rPr lang="cs-CZ" sz="4000" dirty="0"/>
              <a:t> 264/2018-85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58805-D644-34A2-9703-68A734FD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i="1" dirty="0"/>
              <a:t>Doručuje-li se do datové schránky dokument při správě daní, desetidenní časový interval podle § 17 odst. 4 zákona č. 300/2008 Sb., o elektronických úkonech a autorizované konverzi dokumentů, je nutno počítat v souladu s pravidlem podle § 33 odst. 4 daňového řádu </a:t>
            </a:r>
            <a:r>
              <a:rPr lang="cs-CZ" b="1" i="1" dirty="0"/>
              <a:t>tak, že připadne-li poslední den tohoto intervalu na sobotu, neděli nebo svátek, je jeho posledním dnem nejblíže následující pracovní den.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1312CE-4D6B-B86F-3A3C-A5B0A6E1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07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94F51-1891-DBE8-5102-FBE2701A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5"/>
            <a:ext cx="6402859" cy="4355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Co když nemám internet?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800" i="1" dirty="0"/>
              <a:t>„V současné globální komunikační společnosti nemůže být o objektivní nemožnosti přístupu k internetu vůbec uvažováno (…)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800" i="1" dirty="0"/>
              <a:t>Tvrzení stěžovatele, že "nemá internet", neznamená objektivní nemožnost splnění zákonem uložené povinnosti, neboť s výkonem určitých činností vždy souvisí určité náklady, s čímž je třeba počítat.“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800" dirty="0"/>
              <a:t>(III. ÚS 1513/11)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ACDB8D-6EF2-7EAC-EA9F-870FC3DB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6A14A-F449-D4A5-A6F5-51A45D0E8FF7}"/>
              </a:ext>
            </a:extLst>
          </p:cNvPr>
          <p:cNvSpPr txBox="1"/>
          <p:nvPr/>
        </p:nvSpPr>
        <p:spPr>
          <a:xfrm>
            <a:off x="8060982" y="1161535"/>
            <a:ext cx="329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Gill Sans MT" panose="020B0502020104020203" pitchFamily="34" charset="0"/>
              </a:rPr>
              <a:t>III. senát ÚS má jasno</a:t>
            </a:r>
          </a:p>
          <a:p>
            <a:endParaRPr lang="cs-CZ" sz="2400" dirty="0">
              <a:latin typeface="Gill Sans MT" panose="020B0502020104020203" pitchFamily="34" charset="0"/>
            </a:endParaRPr>
          </a:p>
        </p:txBody>
      </p:sp>
      <p:pic>
        <p:nvPicPr>
          <p:cNvPr id="6" name="Picture 2" descr="movie gifs — Spider-Man (2002) - Dir: Sam Raimi">
            <a:extLst>
              <a:ext uri="{FF2B5EF4-FFF2-40B4-BE49-F238E27FC236}">
                <a16:creationId xmlns:a16="http://schemas.microsoft.com/office/drawing/2014/main" id="{022117D0-B053-208D-9D92-607F70ED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82" y="1661357"/>
            <a:ext cx="3292818" cy="37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9" y="215882"/>
            <a:ext cx="7578811" cy="1325563"/>
          </a:xfrm>
        </p:spPr>
        <p:txBody>
          <a:bodyPr/>
          <a:lstStyle/>
          <a:p>
            <a:pPr algn="ctr"/>
            <a:r>
              <a:rPr lang="cs-CZ" sz="4800" dirty="0"/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88" y="2663615"/>
            <a:ext cx="6028038" cy="2773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JUDr. Jan Nešpor</a:t>
            </a:r>
          </a:p>
          <a:p>
            <a:pPr marL="0" indent="0" algn="ctr">
              <a:buNone/>
            </a:pPr>
            <a:r>
              <a:rPr lang="cs-CZ" dirty="0"/>
              <a:t>katedra správního práva a správní vědy</a:t>
            </a:r>
          </a:p>
          <a:p>
            <a:pPr marL="0" indent="0" algn="ctr">
              <a:buNone/>
            </a:pPr>
            <a:r>
              <a:rPr lang="cs-CZ" dirty="0"/>
              <a:t>e-mail: </a:t>
            </a:r>
            <a:r>
              <a:rPr lang="cs-CZ" dirty="0" err="1"/>
              <a:t>nesporjan@prf.cuni.cz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id="{808699E7-0EBE-143E-C7AF-507F9A3C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4" y="253272"/>
            <a:ext cx="5152788" cy="48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802</Words>
  <Application>Microsoft Office PowerPoint</Application>
  <PresentationFormat>Širokoúhlá obrazovka</PresentationFormat>
  <Paragraphs>90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Courier New</vt:lpstr>
      <vt:lpstr>Gill Sans MT</vt:lpstr>
      <vt:lpstr>Wingdings</vt:lpstr>
      <vt:lpstr>Motiv Office</vt:lpstr>
      <vt:lpstr>Zákon č. 300/2008 Sb., o elektronických úkonech a autorizované konverzi</vt:lpstr>
      <vt:lpstr>Předmět úpravy</vt:lpstr>
      <vt:lpstr>Druhy datových schránek</vt:lpstr>
      <vt:lpstr>Přístupnost datové schránky</vt:lpstr>
      <vt:lpstr>Doručování do datové schránky</vt:lpstr>
      <vt:lpstr>NSS (26. 5. 2022) sp. zn. 4 Afs 264/2018-85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Jakub Handrlica</cp:lastModifiedBy>
  <cp:revision>106</cp:revision>
  <dcterms:created xsi:type="dcterms:W3CDTF">2019-09-25T20:27:52Z</dcterms:created>
  <dcterms:modified xsi:type="dcterms:W3CDTF">2024-12-11T12:46:11Z</dcterms:modified>
</cp:coreProperties>
</file>