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81" r:id="rId8"/>
    <p:sldId id="282" r:id="rId9"/>
    <p:sldId id="283" r:id="rId10"/>
  </p:sldIdLst>
  <p:sldSz cx="9144000" cy="6858000" type="screen4x3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54" d="100"/>
          <a:sy n="54" d="100"/>
        </p:scale>
        <p:origin x="-5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22.12.2016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cs-CZ" u="sng" dirty="0" smtClean="0"/>
              <a:t>Výběrový kurz B – právo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dirty="0" smtClean="0"/>
              <a:t>SPRÁVNÍ PRÁVO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71600" y="3284984"/>
            <a:ext cx="7416824" cy="1872208"/>
          </a:xfrm>
        </p:spPr>
        <p:txBody>
          <a:bodyPr>
            <a:noAutofit/>
          </a:bodyPr>
          <a:lstStyle/>
          <a:p>
            <a:r>
              <a:rPr lang="cs-CZ" b="1" dirty="0" smtClean="0"/>
              <a:t>Čtvrtá přednáška – územní samospráva</a:t>
            </a:r>
            <a:endParaRPr lang="cs-CZ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pojem a znaky územní samosprávy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Nositeli územní samosprávy jsou </a:t>
            </a:r>
            <a:r>
              <a:rPr lang="cs-CZ" b="1" dirty="0" smtClean="0"/>
              <a:t>územní samosprávné celky</a:t>
            </a:r>
            <a:r>
              <a:rPr lang="cs-CZ" dirty="0" smtClean="0"/>
              <a:t>, jimiž jsou </a:t>
            </a:r>
            <a:r>
              <a:rPr lang="cs-CZ" b="1" dirty="0" smtClean="0"/>
              <a:t>obce</a:t>
            </a:r>
            <a:r>
              <a:rPr lang="cs-CZ" dirty="0" smtClean="0"/>
              <a:t> a </a:t>
            </a:r>
            <a:r>
              <a:rPr lang="cs-CZ" b="1" dirty="0" smtClean="0"/>
              <a:t>kraje</a:t>
            </a:r>
          </a:p>
          <a:p>
            <a:r>
              <a:rPr lang="cs-CZ" b="1" dirty="0" smtClean="0"/>
              <a:t>Územní společenství občanů, </a:t>
            </a:r>
            <a:r>
              <a:rPr lang="cs-CZ" dirty="0" smtClean="0"/>
              <a:t>která mají </a:t>
            </a:r>
            <a:r>
              <a:rPr lang="cs-CZ" b="1" dirty="0" smtClean="0"/>
              <a:t>právo na samosprávu</a:t>
            </a:r>
          </a:p>
          <a:p>
            <a:r>
              <a:rPr lang="cs-CZ" dirty="0" smtClean="0"/>
              <a:t>Obec a kraj jsou </a:t>
            </a:r>
            <a:r>
              <a:rPr lang="cs-CZ" b="1" dirty="0" smtClean="0"/>
              <a:t>veřejnoprávní korporace, </a:t>
            </a:r>
            <a:r>
              <a:rPr lang="cs-CZ" dirty="0" smtClean="0"/>
              <a:t>se</a:t>
            </a:r>
            <a:r>
              <a:rPr lang="cs-CZ" b="1" dirty="0" smtClean="0"/>
              <a:t> samostatnou právní subjektivitou</a:t>
            </a:r>
          </a:p>
          <a:p>
            <a:r>
              <a:rPr lang="cs-CZ" b="1" dirty="0" smtClean="0"/>
              <a:t>Znaky: 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Územní základ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Osobní základ</a:t>
            </a:r>
          </a:p>
          <a:p>
            <a:pPr marL="914400" lvl="1" indent="-514350">
              <a:buAutoNum type="alphaLcParenR"/>
            </a:pPr>
            <a:r>
              <a:rPr lang="cs-CZ" b="1" dirty="0" smtClean="0"/>
              <a:t>Právo na samosprávu</a:t>
            </a:r>
          </a:p>
          <a:p>
            <a:pPr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r>
              <a:rPr lang="cs-CZ" sz="2800" dirty="0" smtClean="0"/>
              <a:t>Správní právo – </a:t>
            </a:r>
            <a:r>
              <a:rPr lang="cs-CZ" sz="2800" b="1" dirty="0" smtClean="0"/>
              <a:t>pojem a znaky územní samosprávy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54461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 smtClean="0"/>
              <a:t>Právní nástroje formulace pojmu </a:t>
            </a:r>
            <a:r>
              <a:rPr lang="cs-CZ" b="1" dirty="0" smtClean="0"/>
              <a:t>obec</a:t>
            </a:r>
            <a:r>
              <a:rPr lang="cs-CZ" dirty="0" smtClean="0"/>
              <a:t>: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Dnešní formulace: </a:t>
            </a:r>
            <a:r>
              <a:rPr lang="cs-CZ" b="1" dirty="0" smtClean="0"/>
              <a:t>Čl.100 Ústavy</a:t>
            </a:r>
          </a:p>
          <a:p>
            <a:pPr>
              <a:buNone/>
            </a:pPr>
            <a:r>
              <a:rPr lang="cs-CZ" dirty="0" smtClean="0"/>
              <a:t> (1) Územní samosprávné celky jsou územními společenstvími občanů, která mají právo na samosprávu. Zákon stanoví, kdy jsou správními obvody</a:t>
            </a:r>
          </a:p>
          <a:p>
            <a:pPr>
              <a:buNone/>
            </a:pPr>
            <a:r>
              <a:rPr lang="cs-CZ" dirty="0" smtClean="0"/>
              <a:t>a zákon </a:t>
            </a:r>
            <a:r>
              <a:rPr lang="cs-CZ" b="1" dirty="0" smtClean="0"/>
              <a:t>č. 128/2000 Sb. o obcích </a:t>
            </a:r>
            <a:r>
              <a:rPr lang="cs-CZ" dirty="0" smtClean="0"/>
              <a:t>(</a:t>
            </a:r>
            <a:r>
              <a:rPr lang="cs-CZ" b="1" dirty="0" smtClean="0"/>
              <a:t>obecní zřízení</a:t>
            </a:r>
            <a:r>
              <a:rPr lang="cs-CZ" dirty="0" smtClean="0"/>
              <a:t>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Historicky domovské právo, trvalý pobyt, pozemkový katastr (až do 24.11.1990 pouhá území)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Právní formulace pojmu </a:t>
            </a:r>
            <a:r>
              <a:rPr lang="cs-CZ" sz="3400" b="1" dirty="0" smtClean="0"/>
              <a:t>kraj</a:t>
            </a:r>
            <a:r>
              <a:rPr lang="cs-CZ" dirty="0" smtClean="0"/>
              <a:t>:</a:t>
            </a:r>
          </a:p>
          <a:p>
            <a:pPr>
              <a:buNone/>
            </a:pPr>
            <a:r>
              <a:rPr lang="cs-CZ" dirty="0" smtClean="0"/>
              <a:t>Ústavní zákon </a:t>
            </a:r>
            <a:r>
              <a:rPr lang="cs-CZ" b="1" dirty="0" smtClean="0"/>
              <a:t>č. 347/1997 Sb</a:t>
            </a:r>
            <a:r>
              <a:rPr lang="cs-CZ" dirty="0" smtClean="0"/>
              <a:t>. o vytvoření vyšších územních samosprávných celků</a:t>
            </a:r>
          </a:p>
          <a:p>
            <a:pPr>
              <a:buNone/>
            </a:pPr>
            <a:r>
              <a:rPr lang="cs-CZ" dirty="0" smtClean="0"/>
              <a:t>a </a:t>
            </a:r>
            <a:r>
              <a:rPr lang="cs-CZ" b="1" dirty="0" smtClean="0"/>
              <a:t>zákon č. 129/2000 Sb</a:t>
            </a:r>
            <a:r>
              <a:rPr lang="cs-CZ" dirty="0" smtClean="0"/>
              <a:t>. </a:t>
            </a:r>
            <a:r>
              <a:rPr lang="cs-CZ" b="1" dirty="0" smtClean="0"/>
              <a:t>o krajích </a:t>
            </a:r>
            <a:r>
              <a:rPr lang="cs-CZ" dirty="0" smtClean="0"/>
              <a:t>(</a:t>
            </a:r>
            <a:r>
              <a:rPr lang="cs-CZ" b="1" dirty="0" smtClean="0"/>
              <a:t>krajské zřízení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14 krajů (včetně hl. města Prahy) jako územních samosprávných celků</a:t>
            </a:r>
          </a:p>
          <a:p>
            <a:pPr>
              <a:buNone/>
            </a:pPr>
            <a:r>
              <a:rPr lang="cs-CZ" dirty="0" smtClean="0"/>
              <a:t>Ale pozor právně existují též kraje podle zákona č. 36/1960 Sb. zákon o územním členění státu – 7 krajů + Praha zvláštní územní jednotka)</a:t>
            </a:r>
          </a:p>
          <a:p>
            <a:pPr>
              <a:buNone/>
            </a:pPr>
            <a:endParaRPr lang="cs-CZ" b="1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dirty="0" smtClean="0"/>
              <a:t>Správní právo – územní základ samosprávy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dirty="0" smtClean="0"/>
              <a:t>= </a:t>
            </a:r>
            <a:r>
              <a:rPr lang="cs-CZ" sz="3800" b="1" dirty="0" smtClean="0"/>
              <a:t>Území</a:t>
            </a:r>
            <a:r>
              <a:rPr lang="cs-CZ" sz="3800" dirty="0" smtClean="0"/>
              <a:t> vymezené hranicemi samosprávného celku, </a:t>
            </a:r>
            <a:r>
              <a:rPr lang="cs-CZ" sz="3800" b="1" dirty="0" smtClean="0"/>
              <a:t>každá část území ČR je součástí některé obce</a:t>
            </a:r>
            <a:r>
              <a:rPr lang="cs-CZ" sz="3800" dirty="0" smtClean="0"/>
              <a:t> (s výjimkou vojenských újezdů)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dirty="0" smtClean="0"/>
              <a:t>Obec tvoří </a:t>
            </a:r>
            <a:r>
              <a:rPr lang="cs-CZ" sz="3800" b="1" dirty="0" smtClean="0"/>
              <a:t>územní celek</a:t>
            </a:r>
            <a:r>
              <a:rPr lang="cs-CZ" sz="3800" dirty="0" smtClean="0"/>
              <a:t>, který je vymezen hranicí území obce,  </a:t>
            </a:r>
            <a:r>
              <a:rPr lang="cs-CZ" sz="3800" b="1" dirty="0" smtClean="0"/>
              <a:t>jedno nebo více souvislých katastrálních území</a:t>
            </a:r>
          </a:p>
          <a:p>
            <a:pPr>
              <a:buNone/>
            </a:pPr>
            <a:endParaRPr lang="cs-CZ" sz="3800" b="1" dirty="0" smtClean="0"/>
          </a:p>
          <a:p>
            <a:pPr>
              <a:buNone/>
            </a:pPr>
            <a:r>
              <a:rPr lang="cs-CZ" sz="3800" b="1" dirty="0" smtClean="0"/>
              <a:t>Obcemi jsou ty územní celky, které byly obcemi existujícími k účinnosti obecního zřízení </a:t>
            </a:r>
            <a:r>
              <a:rPr lang="cs-CZ" sz="3800" dirty="0" smtClean="0"/>
              <a:t>z roku 1990 + nově vzniklé obce, obdobně každé další obecní zřízení</a:t>
            </a:r>
          </a:p>
          <a:p>
            <a:pPr>
              <a:buNone/>
            </a:pPr>
            <a:endParaRPr lang="cs-CZ" sz="3800" b="1" dirty="0" smtClean="0"/>
          </a:p>
          <a:p>
            <a:pPr>
              <a:buNone/>
            </a:pPr>
            <a:r>
              <a:rPr lang="cs-CZ" sz="3800" b="1" dirty="0" smtClean="0"/>
              <a:t>Zásada: „hranice obce lze měnit pouze s jejím souhlasem“</a:t>
            </a:r>
          </a:p>
          <a:p>
            <a:pPr>
              <a:buNone/>
            </a:pPr>
            <a:endParaRPr lang="cs-CZ" sz="3800" dirty="0" smtClean="0"/>
          </a:p>
          <a:p>
            <a:pPr>
              <a:buNone/>
            </a:pPr>
            <a:r>
              <a:rPr lang="cs-CZ" sz="3800" b="1" dirty="0" smtClean="0"/>
              <a:t>Změny území obce: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Sloučení obcí a připojení – rozhodující je dohoda na základě rozhodnutí zastupitelstev + případné potvrzení referendem (pokud je navrhnuto do 30 dnů od zveřejnění rozhodnutí)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Oddělení části obce – z oddělené části vzniká nová obec, musí jít o samostatné katastrální území umístěné na „okraji“ mateřské obce + 1000 občanů, nutné rozhodnutí KÚ v přenesené působnosti + kladné referendum v území secese 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Změny hranic obcí, při kterých nedochází ke sloučení – postačí projednat s KÚ, často v důsledku změn území krajů nebo území ČR</a:t>
            </a:r>
          </a:p>
          <a:p>
            <a:pPr marL="514350" indent="-514350">
              <a:buFont typeface="+mj-lt"/>
              <a:buAutoNum type="alphaLcParenR"/>
            </a:pPr>
            <a:r>
              <a:rPr lang="cs-CZ" sz="3800" dirty="0" smtClean="0"/>
              <a:t>Změny hranic vyvolané změnami katastrálních území</a:t>
            </a:r>
          </a:p>
          <a:p>
            <a:pPr marL="514350" indent="-514350">
              <a:buNone/>
            </a:pPr>
            <a:endParaRPr lang="cs-CZ" sz="3800" dirty="0" smtClean="0"/>
          </a:p>
          <a:p>
            <a:pPr marL="514350" indent="-514350">
              <a:buNone/>
            </a:pPr>
            <a:r>
              <a:rPr lang="cs-CZ" sz="3800" b="1" dirty="0" smtClean="0"/>
              <a:t>Území krajů </a:t>
            </a:r>
            <a:r>
              <a:rPr lang="cs-CZ" sz="3800" dirty="0" smtClean="0"/>
              <a:t>je vymezeno úst. Zákonem č. 347/1997 Sb. pomocí území okresů (z 1960) podle stavu k 1.1.2000, hranice kraje pak lze měnit pouze zákonem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sz="1800" b="1" dirty="0" smtClean="0"/>
              <a:t>Kdo je občanem obce?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dirty="0" smtClean="0"/>
              <a:t>Čl.100 Ústavy</a:t>
            </a:r>
          </a:p>
          <a:p>
            <a:pPr>
              <a:buNone/>
            </a:pPr>
            <a:r>
              <a:rPr lang="cs-CZ" sz="1800" dirty="0" smtClean="0"/>
              <a:t> (1) Územní samosprávné celky jsou </a:t>
            </a:r>
            <a:r>
              <a:rPr lang="cs-CZ" sz="1800" b="1" dirty="0" smtClean="0"/>
              <a:t>územními společenstvími občanů, která mají právo na samosprávu</a:t>
            </a:r>
            <a:r>
              <a:rPr lang="cs-CZ" sz="1800" dirty="0" smtClean="0"/>
              <a:t>. Zákon stanoví, kdy jsou správními obvody.</a:t>
            </a:r>
          </a:p>
          <a:p>
            <a:pPr>
              <a:buNone/>
            </a:pPr>
            <a:r>
              <a:rPr lang="cs-CZ" sz="1800" dirty="0" smtClean="0"/>
              <a:t>Obecní zřízení  § 16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(1) Občanem obce je </a:t>
            </a:r>
            <a:r>
              <a:rPr lang="cs-CZ" sz="1800" b="1" dirty="0" smtClean="0"/>
              <a:t>fyzická osoba</a:t>
            </a:r>
            <a:r>
              <a:rPr lang="cs-CZ" sz="1800" dirty="0" smtClean="0"/>
              <a:t>, která</a:t>
            </a:r>
          </a:p>
          <a:p>
            <a:pPr>
              <a:buNone/>
            </a:pPr>
            <a:r>
              <a:rPr lang="cs-CZ" sz="1800" dirty="0" smtClean="0"/>
              <a:t> a) </a:t>
            </a:r>
            <a:r>
              <a:rPr lang="cs-CZ" sz="1800" b="1" dirty="0" smtClean="0"/>
              <a:t>je státním občanem České republiky</a:t>
            </a:r>
            <a:r>
              <a:rPr lang="cs-CZ" sz="1800" dirty="0" smtClean="0"/>
              <a:t>, a b) </a:t>
            </a:r>
            <a:r>
              <a:rPr lang="cs-CZ" sz="1800" b="1" dirty="0" smtClean="0"/>
              <a:t>je v obci hlášena k trvalému pobytu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(3) Oprávnění uvedená v odstavci 2 písm. c) až g) má i fyzická osoba, která dosáhla věku 18 let a vlastní na území obce nemovitost.</a:t>
            </a:r>
          </a:p>
          <a:p>
            <a:pPr>
              <a:buNone/>
            </a:pPr>
            <a:r>
              <a:rPr lang="cs-CZ" sz="1800" dirty="0" smtClean="0"/>
              <a:t>§ 17</a:t>
            </a:r>
          </a:p>
          <a:p>
            <a:pPr>
              <a:buNone/>
            </a:pPr>
            <a:r>
              <a:rPr lang="cs-CZ" sz="1800" dirty="0" smtClean="0"/>
              <a:t> 	Oprávnění uvedená v § 16 </a:t>
            </a:r>
            <a:r>
              <a:rPr lang="cs-CZ" sz="1800" b="1" dirty="0" smtClean="0"/>
              <a:t>má i fyzická osoba, která dosáhla věku 18 let, je cizím státním občanem a je v obci hlášena k trvalému pobytu</a:t>
            </a:r>
            <a:r>
              <a:rPr lang="cs-CZ" sz="1800" dirty="0" smtClean="0"/>
              <a:t>, stanoví-li tak mezinárodní smlouva, kterou je Česká republika vázána a která byla vyhlášena.</a:t>
            </a:r>
          </a:p>
          <a:p>
            <a:pPr>
              <a:buNone/>
            </a:pPr>
            <a:endParaRPr lang="cs-CZ" sz="1800" b="1" dirty="0" smtClean="0"/>
          </a:p>
          <a:p>
            <a:pPr>
              <a:buNone/>
            </a:pPr>
            <a:r>
              <a:rPr lang="cs-CZ" sz="1800" b="1" dirty="0" smtClean="0"/>
              <a:t>Kdo je občanem kraje?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(1) Občanem kraje je </a:t>
            </a:r>
            <a:r>
              <a:rPr lang="cs-CZ" sz="1800" b="1" dirty="0" smtClean="0"/>
              <a:t>fyzická osoba</a:t>
            </a:r>
            <a:r>
              <a:rPr lang="cs-CZ" sz="1800" dirty="0" smtClean="0"/>
              <a:t>, která je </a:t>
            </a:r>
            <a:r>
              <a:rPr lang="cs-CZ" sz="1800" b="1" dirty="0" smtClean="0"/>
              <a:t>státním občanem České republiky </a:t>
            </a:r>
            <a:r>
              <a:rPr lang="cs-CZ" sz="1800" dirty="0" smtClean="0"/>
              <a:t>a je </a:t>
            </a:r>
            <a:r>
              <a:rPr lang="cs-CZ" sz="1800" b="1" dirty="0" smtClean="0"/>
              <a:t>přihlášena k trvalému pobytu v některé obci nebo na území vojenského újezdu v územním obvodu kraje</a:t>
            </a:r>
            <a:r>
              <a:rPr lang="cs-CZ" sz="1800" dirty="0" smtClean="0"/>
              <a:t>.</a:t>
            </a:r>
          </a:p>
          <a:p>
            <a:pPr>
              <a:buNone/>
            </a:pPr>
            <a:endParaRPr lang="cs-CZ" sz="1800" dirty="0" smtClean="0"/>
          </a:p>
          <a:p>
            <a:pPr>
              <a:buNone/>
            </a:pPr>
            <a:endParaRPr lang="cs-CZ" sz="1800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Správní právo – osobní základ samosprávy</a:t>
            </a:r>
            <a:endParaRPr lang="cs-CZ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832648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cs-CZ" dirty="0" smtClean="0"/>
              <a:t>Práva občana obce/kraje:</a:t>
            </a:r>
          </a:p>
          <a:p>
            <a:pPr>
              <a:buNone/>
            </a:pPr>
            <a:r>
              <a:rPr lang="cs-CZ" dirty="0" smtClean="0">
                <a:latin typeface="Arial"/>
                <a:cs typeface="Arial"/>
              </a:rPr>
              <a:t>§16 obecního zřízení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(2) Občan obce, </a:t>
            </a:r>
            <a:r>
              <a:rPr lang="cs-CZ" b="1" dirty="0" smtClean="0"/>
              <a:t>který dosáhl věku 18 let</a:t>
            </a:r>
            <a:r>
              <a:rPr lang="cs-CZ" dirty="0" smtClean="0"/>
              <a:t>, má právo</a:t>
            </a:r>
          </a:p>
          <a:p>
            <a:pPr>
              <a:buNone/>
            </a:pPr>
            <a:r>
              <a:rPr lang="cs-CZ" dirty="0" smtClean="0"/>
              <a:t> a) </a:t>
            </a:r>
            <a:r>
              <a:rPr lang="cs-CZ" b="1" dirty="0" smtClean="0"/>
              <a:t>volit a být volen </a:t>
            </a:r>
            <a:r>
              <a:rPr lang="cs-CZ" dirty="0" smtClean="0"/>
              <a:t>do zastupitelstva obce za podmínek stanovených zvláštním zákonem, 7)</a:t>
            </a:r>
          </a:p>
          <a:p>
            <a:pPr>
              <a:buNone/>
            </a:pPr>
            <a:r>
              <a:rPr lang="cs-CZ" dirty="0" smtClean="0"/>
              <a:t> b) </a:t>
            </a:r>
            <a:r>
              <a:rPr lang="cs-CZ" b="1" dirty="0" smtClean="0"/>
              <a:t>hlasovat v místním refer</a:t>
            </a:r>
            <a:r>
              <a:rPr lang="cs-CZ" dirty="0" smtClean="0"/>
              <a:t>endu za podmínek stanovených zvláštním zákonem, 8)</a:t>
            </a:r>
          </a:p>
          <a:p>
            <a:pPr>
              <a:buNone/>
            </a:pPr>
            <a:r>
              <a:rPr lang="cs-CZ" dirty="0" smtClean="0"/>
              <a:t> c) </a:t>
            </a:r>
            <a:r>
              <a:rPr lang="cs-CZ" b="1" dirty="0" smtClean="0"/>
              <a:t>vyjadřovat na zasedání zastupitelstva </a:t>
            </a:r>
            <a:r>
              <a:rPr lang="cs-CZ" dirty="0" smtClean="0"/>
              <a:t>obce v souladu s jednacím řádem svá stanoviska k projednávaným věcem,</a:t>
            </a:r>
          </a:p>
          <a:p>
            <a:pPr>
              <a:buNone/>
            </a:pPr>
            <a:r>
              <a:rPr lang="cs-CZ" dirty="0" smtClean="0"/>
              <a:t> d) </a:t>
            </a:r>
            <a:r>
              <a:rPr lang="cs-CZ" b="1" dirty="0" smtClean="0"/>
              <a:t>vyjadřovat se k návrhu rozpočtu obce a k závěrečnému účtu obce </a:t>
            </a:r>
            <a:r>
              <a:rPr lang="cs-CZ" dirty="0" smtClean="0"/>
              <a:t>za uplynulý kalendářní rok, a to buď písemně ve stanovené lhůtě, nebo ústně na zasedání zastupitelstva obce,</a:t>
            </a:r>
          </a:p>
          <a:p>
            <a:pPr>
              <a:buNone/>
            </a:pPr>
            <a:r>
              <a:rPr lang="cs-CZ" dirty="0" smtClean="0"/>
              <a:t> e) </a:t>
            </a:r>
            <a:r>
              <a:rPr lang="cs-CZ" b="1" dirty="0" smtClean="0"/>
              <a:t>nahlížet do rozpočtu obce a do závěrečného účtu </a:t>
            </a:r>
            <a:r>
              <a:rPr lang="cs-CZ" dirty="0" smtClean="0"/>
              <a:t>obce za uplynulý kalendářní rok, do usnesení a zápisů z jednání zastupitelstva obce, do usnesení rady obce, výborů zastupitelstva obce a komisí rady obce a pořizovat si z nich výpisy,</a:t>
            </a:r>
          </a:p>
          <a:p>
            <a:pPr>
              <a:buNone/>
            </a:pPr>
            <a:r>
              <a:rPr lang="cs-CZ" dirty="0" smtClean="0"/>
              <a:t> f) </a:t>
            </a:r>
            <a:r>
              <a:rPr lang="cs-CZ" b="1" dirty="0" smtClean="0"/>
              <a:t>požadovat projednání určité záležitosti v oblasti samostatné působnosti radou obce nebo zastupitelstvem obce</a:t>
            </a:r>
            <a:r>
              <a:rPr lang="cs-CZ" dirty="0" smtClean="0"/>
              <a:t>; je-li žádost podepsána nejméně 0,5 % občanů obce, musí být projednána na jejich zasedání nejpozději do 60 dnů, jde-li o působnost zastupitelstva obce, nejpozději do 90 dnů,</a:t>
            </a:r>
          </a:p>
          <a:p>
            <a:pPr>
              <a:buNone/>
            </a:pPr>
            <a:r>
              <a:rPr lang="cs-CZ" dirty="0" smtClean="0"/>
              <a:t> g) </a:t>
            </a:r>
            <a:r>
              <a:rPr lang="cs-CZ" b="1" dirty="0" smtClean="0"/>
              <a:t>podávat orgánům obce návrhy, připomínky a podněty; </a:t>
            </a:r>
            <a:r>
              <a:rPr lang="cs-CZ" dirty="0" smtClean="0"/>
              <a:t>orgány obce je vyřizují bezodkladně, nejdéle však do 60 dnů, jde-li o působnost zastupitelstva obce, nejpozději do 90 dnů.</a:t>
            </a:r>
          </a:p>
          <a:p>
            <a:pPr>
              <a:buNone/>
            </a:pPr>
            <a:r>
              <a:rPr lang="cs-CZ" dirty="0" smtClean="0"/>
              <a:t>§ 29 obecního zřízení:</a:t>
            </a:r>
          </a:p>
          <a:p>
            <a:pPr>
              <a:buNone/>
            </a:pPr>
            <a:r>
              <a:rPr lang="cs-CZ" dirty="0" smtClean="0"/>
              <a:t> (2) V obci obývané příslušníky národnostních menšin se název obce, jejích částí, ulic a jiných veřejných prostranství a označení budov státních orgánů a územních samosprávných celků </a:t>
            </a:r>
            <a:r>
              <a:rPr lang="cs-CZ" b="1" dirty="0" smtClean="0"/>
              <a:t>uvádějí též v jazyce národnostní menšiny</a:t>
            </a:r>
            <a:r>
              <a:rPr lang="cs-CZ" dirty="0" smtClean="0"/>
              <a:t>, jestliže se podle posledního sčítání lidu hlásilo k této národnosti alespoň 10 % občanů obce, pokud o to požádají zástupci příslušné národnostní menšiny prostřednictvím výboru pro národnostní menšiny (§ 117 odst. 3) a pokud ten svým usnesením návrh doporučí.</a:t>
            </a:r>
          </a:p>
          <a:p>
            <a:pPr>
              <a:buNone/>
            </a:pPr>
            <a:r>
              <a:rPr lang="cs-CZ" dirty="0" smtClean="0"/>
              <a:t>(3) Obec, v jejímž územním obvodu žije podle posledního sčítání lidu alespoň 10 % občanů hlásících se k národnosti jiné než české, </a:t>
            </a:r>
            <a:r>
              <a:rPr lang="cs-CZ" b="1" dirty="0" smtClean="0"/>
              <a:t>zřizuje výbor pro národnostní menšiny</a:t>
            </a:r>
            <a:r>
              <a:rPr lang="cs-CZ" dirty="0" smtClean="0"/>
              <a:t>. Členy tohoto výboru jsou i zástupci národnostních menšin, pokud je deleguje spolek utvořený podle zvláštního zákona; 18) vždy však příslušníci národnostních menšin musí tvořit nejméně polovinu všech členů výboru.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Správní právo – osobní základ samosprávy</a:t>
            </a:r>
            <a:endParaRPr lang="cs-CZ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04656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Čl.101 Ústavy:</a:t>
            </a:r>
          </a:p>
          <a:p>
            <a:pPr>
              <a:buNone/>
            </a:pPr>
            <a:r>
              <a:rPr lang="cs-CZ" dirty="0" smtClean="0"/>
              <a:t>(3) Územní samosprávné celky jsou </a:t>
            </a:r>
            <a:r>
              <a:rPr lang="cs-CZ" b="1" dirty="0" smtClean="0"/>
              <a:t>veřejnoprávními korporacemi, které mohou mít vlastní majetek</a:t>
            </a:r>
            <a:r>
              <a:rPr lang="cs-CZ" dirty="0" smtClean="0"/>
              <a:t> a </a:t>
            </a:r>
            <a:r>
              <a:rPr lang="cs-CZ" b="1" dirty="0" smtClean="0"/>
              <a:t>hospodaří podle vlastního rozpočtu</a:t>
            </a:r>
            <a:r>
              <a:rPr lang="cs-CZ" dirty="0" smtClean="0"/>
              <a:t>.</a:t>
            </a:r>
          </a:p>
          <a:p>
            <a:pPr>
              <a:buNone/>
            </a:pPr>
            <a:r>
              <a:rPr lang="cs-CZ" dirty="0" smtClean="0"/>
              <a:t>(4) Stát může zasahovat do činnosti územních samosprávných celků, jen vyžaduje-li to ochrana zákona, a jen způsobem stanoveným zákonem.</a:t>
            </a:r>
          </a:p>
          <a:p>
            <a:pPr>
              <a:buNone/>
            </a:pPr>
            <a:r>
              <a:rPr lang="cs-CZ" dirty="0" smtClean="0"/>
              <a:t>Jako každá PO má obec i kraj </a:t>
            </a:r>
            <a:r>
              <a:rPr lang="cs-CZ" b="1" dirty="0" smtClean="0"/>
              <a:t>název</a:t>
            </a:r>
            <a:r>
              <a:rPr lang="cs-CZ" dirty="0" smtClean="0"/>
              <a:t> a </a:t>
            </a:r>
            <a:r>
              <a:rPr lang="cs-CZ" b="1" dirty="0" smtClean="0"/>
              <a:t>sídlo</a:t>
            </a:r>
          </a:p>
          <a:p>
            <a:pPr>
              <a:buNone/>
            </a:pPr>
            <a:r>
              <a:rPr lang="cs-CZ" dirty="0" smtClean="0"/>
              <a:t>Názvy obcí dle </a:t>
            </a:r>
            <a:r>
              <a:rPr lang="cs-CZ" b="1" dirty="0" smtClean="0"/>
              <a:t>historického principu či z existujícího názvu (ke změně dává souhlas MV)</a:t>
            </a:r>
            <a:r>
              <a:rPr lang="cs-CZ" dirty="0" smtClean="0"/>
              <a:t>, názvy </a:t>
            </a:r>
            <a:r>
              <a:rPr lang="cs-CZ" b="1" dirty="0" smtClean="0"/>
              <a:t>krajů</a:t>
            </a:r>
            <a:r>
              <a:rPr lang="cs-CZ" dirty="0" smtClean="0"/>
              <a:t> </a:t>
            </a:r>
            <a:r>
              <a:rPr lang="cs-CZ" b="1" dirty="0" smtClean="0"/>
              <a:t>určil úst. zákon </a:t>
            </a:r>
            <a:r>
              <a:rPr lang="cs-CZ" dirty="0" smtClean="0"/>
              <a:t>č. 347/1997 kupř.</a:t>
            </a:r>
          </a:p>
          <a:p>
            <a:pPr marL="514350" indent="-514350">
              <a:buAutoNum type="arabicPeriod"/>
            </a:pPr>
            <a:r>
              <a:rPr lang="cs-CZ" dirty="0" smtClean="0"/>
              <a:t>Hlavní město </a:t>
            </a:r>
            <a:r>
              <a:rPr lang="cs-CZ" b="1" dirty="0" smtClean="0"/>
              <a:t>Praha</a:t>
            </a:r>
            <a:r>
              <a:rPr lang="cs-CZ" dirty="0" smtClean="0"/>
              <a:t>, vymezený územím hlavního města Prahy;</a:t>
            </a:r>
          </a:p>
          <a:p>
            <a:pPr marL="514350" indent="-514350">
              <a:buAutoNum type="arabicPeriod"/>
            </a:pPr>
            <a:r>
              <a:rPr lang="cs-CZ" dirty="0" smtClean="0"/>
              <a:t>Středočeský kraj se sídlem v Praze, vymezený územím okresů Benešov, Beroun, Kladno, Kolín, Kutná Hora, Mělník, Mladá Boleslav, Nymburk, Praha - východ, Praha - západ, Příbram a Rakovník;</a:t>
            </a:r>
          </a:p>
          <a:p>
            <a:pPr>
              <a:buNone/>
            </a:pPr>
            <a:r>
              <a:rPr lang="cs-CZ" dirty="0" smtClean="0"/>
              <a:t> 3. Jihočeský kraj se sídlem v Českých Budějovicích, vymezený územím okresů České Budějovice, Český Krumlov, Jindřichův Hradec, Písek, Prachatice, Strakonice a Tábor;</a:t>
            </a:r>
          </a:p>
          <a:p>
            <a:pPr>
              <a:buNone/>
            </a:pPr>
            <a:r>
              <a:rPr lang="cs-CZ" dirty="0" smtClean="0"/>
              <a:t>10. Kraj Vysočina se sídlem v Jihlavě, vymezený územím okresů Havlíčkův Brod, Jihlava, Pelhřimov, Třebíč a Žďár nad Sázavou;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 </a:t>
            </a:r>
            <a:r>
              <a:rPr lang="cs-CZ" b="1" dirty="0" smtClean="0"/>
              <a:t>ústavní zákon kraji určuje sídlo</a:t>
            </a:r>
            <a:r>
              <a:rPr lang="cs-CZ" dirty="0" smtClean="0"/>
              <a:t>, pojem </a:t>
            </a:r>
            <a:r>
              <a:rPr lang="cs-CZ" b="1" dirty="0" smtClean="0"/>
              <a:t>sídlo obce neexistuje</a:t>
            </a:r>
            <a:r>
              <a:rPr lang="cs-CZ" dirty="0" smtClean="0"/>
              <a:t>, užívá se termín </a:t>
            </a:r>
            <a:r>
              <a:rPr lang="cs-CZ" b="1" dirty="0" smtClean="0"/>
              <a:t>sídlo obecního úřadu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subjektivita má povahu jak </a:t>
            </a:r>
            <a:r>
              <a:rPr lang="cs-CZ" b="1" dirty="0" smtClean="0"/>
              <a:t>soukromoprávní</a:t>
            </a:r>
            <a:r>
              <a:rPr lang="cs-CZ" dirty="0" smtClean="0"/>
              <a:t> tak </a:t>
            </a:r>
            <a:r>
              <a:rPr lang="cs-CZ" b="1" dirty="0" smtClean="0"/>
              <a:t>veřejnoprávní samosprávný celek nese právní odpovědnost </a:t>
            </a:r>
          </a:p>
          <a:p>
            <a:pPr>
              <a:buNone/>
            </a:pPr>
            <a:endParaRPr lang="cs-CZ" b="1" dirty="0" smtClean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2800" dirty="0" smtClean="0"/>
              <a:t>Správní právo – právní subjektivita samosprávy</a:t>
            </a:r>
            <a:endParaRPr lang="cs-CZ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Základní tři druhy: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Obec</a:t>
            </a:r>
            <a:r>
              <a:rPr lang="cs-CZ" dirty="0" smtClean="0"/>
              <a:t> tzv. „</a:t>
            </a:r>
            <a:r>
              <a:rPr lang="cs-CZ" b="1" dirty="0" smtClean="0"/>
              <a:t>základní</a:t>
            </a:r>
            <a:r>
              <a:rPr lang="cs-CZ" dirty="0" smtClean="0"/>
              <a:t>“ – typicky „vesnice“ nejsou městem a ani městysem, členíme je podle výkonu samosprávné působnosti do stupňů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Městys</a:t>
            </a:r>
            <a:r>
              <a:rPr lang="cs-CZ" dirty="0" smtClean="0"/>
              <a:t> – na návrh obce po vyjádření vlády stanoví předseda PS Parlamentu ČR</a:t>
            </a:r>
          </a:p>
          <a:p>
            <a:pPr marL="514350" indent="-514350">
              <a:buFont typeface="+mj-lt"/>
              <a:buAutoNum type="alphaLcParenR"/>
            </a:pPr>
            <a:r>
              <a:rPr lang="cs-CZ" b="1" dirty="0" smtClean="0"/>
              <a:t>Město</a:t>
            </a:r>
            <a:r>
              <a:rPr lang="cs-CZ" dirty="0" smtClean="0"/>
              <a:t> – městem v době účinnosti zákona + 3000 obyvatel ke dni účinnosti zákona a zároveň po vyjádření vlády stanoví předseda PS Parlamentu ČR,</a:t>
            </a:r>
          </a:p>
          <a:p>
            <a:pPr marL="514350" indent="-514350">
              <a:buNone/>
            </a:pPr>
            <a:r>
              <a:rPr lang="cs-CZ" dirty="0" smtClean="0"/>
              <a:t>Členění měst:</a:t>
            </a:r>
          </a:p>
          <a:p>
            <a:pPr marL="514350" indent="-514350">
              <a:buNone/>
            </a:pPr>
            <a:r>
              <a:rPr lang="cs-CZ" dirty="0" smtClean="0"/>
              <a:t>Města tzv.“ </a:t>
            </a:r>
            <a:r>
              <a:rPr lang="cs-CZ" b="1" dirty="0" smtClean="0"/>
              <a:t>základní</a:t>
            </a:r>
            <a:r>
              <a:rPr lang="cs-CZ" dirty="0" smtClean="0"/>
              <a:t>“</a:t>
            </a:r>
          </a:p>
          <a:p>
            <a:pPr marL="514350" indent="-514350">
              <a:buNone/>
            </a:pPr>
            <a:r>
              <a:rPr lang="cs-CZ" b="1" dirty="0" smtClean="0"/>
              <a:t>Statutární města – </a:t>
            </a:r>
            <a:r>
              <a:rPr lang="cs-CZ" dirty="0" smtClean="0"/>
              <a:t>vyjmenovaná v zákoně, některá jsou členěna na území tj. městské obvody či části </a:t>
            </a:r>
          </a:p>
          <a:p>
            <a:pPr marL="514350" indent="-514350">
              <a:buNone/>
            </a:pPr>
            <a:r>
              <a:rPr lang="cs-CZ" b="1" dirty="0" smtClean="0"/>
              <a:t>Hlavní město Praha – </a:t>
            </a:r>
            <a:r>
              <a:rPr lang="cs-CZ" dirty="0" smtClean="0"/>
              <a:t>zákon č. 131/2000 Sb. o hlavním městě Praze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 smtClean="0"/>
              <a:t>Správní právo – druhy obcí</a:t>
            </a:r>
            <a:endParaRPr lang="cs-CZ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>
              <a:buNone/>
            </a:pP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a) Samosprávná (samostatná) působnost – primární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b) Přenesená (delegovaná) působnost - sekundární</a:t>
            </a:r>
          </a:p>
          <a:p>
            <a:pPr>
              <a:buNone/>
            </a:pP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Správní právo – působnost obcí</a:t>
            </a:r>
            <a:endParaRPr lang="cs-CZ" sz="3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1051</TotalTime>
  <Words>1283</Words>
  <Application>Microsoft Office PowerPoint</Application>
  <PresentationFormat>Předvádění na obrazovce (4:3)</PresentationFormat>
  <Paragraphs>104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Výběrový kurz B – právo SPRÁVNÍ PRÁVO</vt:lpstr>
      <vt:lpstr>Správní právo – pojem a znaky územní samosprávy</vt:lpstr>
      <vt:lpstr>Správní právo – pojem a znaky územní samosprávy</vt:lpstr>
      <vt:lpstr>Správní právo – územní základ samosprávy</vt:lpstr>
      <vt:lpstr>Správní právo – osobní základ samosprávy</vt:lpstr>
      <vt:lpstr>Správní právo – osobní základ samosprávy</vt:lpstr>
      <vt:lpstr>Správní právo – právní subjektivita samosprávy</vt:lpstr>
      <vt:lpstr>Správní právo – druhy obcí</vt:lpstr>
      <vt:lpstr>Správní právo – působnost obcí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Smejkal</cp:lastModifiedBy>
  <cp:revision>142</cp:revision>
  <dcterms:created xsi:type="dcterms:W3CDTF">2015-10-04T18:04:49Z</dcterms:created>
  <dcterms:modified xsi:type="dcterms:W3CDTF">2016-12-22T09:24:01Z</dcterms:modified>
</cp:coreProperties>
</file>