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3"/>
  </p:notesMasterIdLst>
  <p:handoutMasterIdLst>
    <p:handoutMasterId r:id="rId24"/>
  </p:handoutMasterIdLst>
  <p:sldIdLst>
    <p:sldId id="350" r:id="rId2"/>
    <p:sldId id="256" r:id="rId3"/>
    <p:sldId id="351" r:id="rId4"/>
    <p:sldId id="354" r:id="rId5"/>
    <p:sldId id="355" r:id="rId6"/>
    <p:sldId id="356" r:id="rId7"/>
    <p:sldId id="358" r:id="rId8"/>
    <p:sldId id="359" r:id="rId9"/>
    <p:sldId id="362" r:id="rId10"/>
    <p:sldId id="313" r:id="rId11"/>
    <p:sldId id="338" r:id="rId12"/>
    <p:sldId id="339" r:id="rId13"/>
    <p:sldId id="314" r:id="rId14"/>
    <p:sldId id="340" r:id="rId15"/>
    <p:sldId id="316" r:id="rId16"/>
    <p:sldId id="317" r:id="rId17"/>
    <p:sldId id="319" r:id="rId18"/>
    <p:sldId id="363" r:id="rId19"/>
    <p:sldId id="365" r:id="rId20"/>
    <p:sldId id="364" r:id="rId21"/>
    <p:sldId id="366" r:id="rId22"/>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varScale="1">
        <p:scale>
          <a:sx n="95" d="100"/>
          <a:sy n="95" d="100"/>
        </p:scale>
        <p:origin x="-10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FSV-UK</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968E40C1-E27C-4432-A693-B9EF115BDD8E}" type="datetime1">
              <a:rPr lang="en-US"/>
              <a:pPr/>
              <a:t>10/18/2023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Soutěžní výhody ČR</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22A26B12-3BF5-4928-BAE6-65D731A2A16B}" type="slidenum">
              <a:rPr lang="en-US"/>
              <a:pPr/>
              <a:t>‹#›</a:t>
            </a:fld>
            <a:endParaRPr lang="en-US"/>
          </a:p>
        </p:txBody>
      </p:sp>
    </p:spTree>
    <p:extLst>
      <p:ext uri="{BB962C8B-B14F-4D97-AF65-F5344CB8AC3E}">
        <p14:creationId xmlns:p14="http://schemas.microsoft.com/office/powerpoint/2010/main" val="386457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BF1BC8FD-B06A-4520-873C-CE0DFA7E94C6}" type="datetime1">
              <a:rPr lang="en-US"/>
              <a:pPr/>
              <a:t>10/18/2023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9E6BFEF4-2080-4D63-AB5C-B1E735340CEC}" type="slidenum">
              <a:rPr lang="en-US"/>
              <a:pPr/>
              <a:t>‹#›</a:t>
            </a:fld>
            <a:endParaRPr lang="en-US"/>
          </a:p>
        </p:txBody>
      </p:sp>
    </p:spTree>
    <p:extLst>
      <p:ext uri="{BB962C8B-B14F-4D97-AF65-F5344CB8AC3E}">
        <p14:creationId xmlns:p14="http://schemas.microsoft.com/office/powerpoint/2010/main" val="135541394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endParaRPr lang="en-US"/>
          </a:p>
        </p:txBody>
      </p:sp>
      <p:sp>
        <p:nvSpPr>
          <p:cNvPr id="19" name="Zástupný symbol pro zápatí 18"/>
          <p:cNvSpPr>
            <a:spLocks noGrp="1"/>
          </p:cNvSpPr>
          <p:nvPr>
            <p:ph type="ftr" sz="quarter" idx="11"/>
          </p:nvPr>
        </p:nvSpPr>
        <p:spPr/>
        <p:txBody>
          <a:bodyPr/>
          <a:lstStyle/>
          <a:p>
            <a:endParaRPr lang="en-US"/>
          </a:p>
        </p:txBody>
      </p:sp>
      <p:sp>
        <p:nvSpPr>
          <p:cNvPr id="27" name="Zástupný symbol pro číslo snímku 26"/>
          <p:cNvSpPr>
            <a:spLocks noGrp="1"/>
          </p:cNvSpPr>
          <p:nvPr>
            <p:ph type="sldNum" sz="quarter" idx="12"/>
          </p:nvPr>
        </p:nvSpPr>
        <p:spPr/>
        <p:txBody>
          <a:bodyPr/>
          <a:lstStyle/>
          <a:p>
            <a:fld id="{12BFB468-8CFB-4430-9FAB-C0835125BD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ED7A8C6-2D1E-4CBF-9770-7501CD6696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A808A3F-71A1-40E0-8A09-26C05BCDC2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9F5796ED-689E-4C3D-B2D8-4A64C6E17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9C6E8C3-E8E6-4F68-A4F6-CD5D698D4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A75F5F07-F608-4C35-A0FE-944324832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25C2D39-D804-4416-A05D-7DFF50B54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EC94F2FA-35ED-4FC9-A11E-087C18BAF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D95B5BA-2D95-46E7-9B6D-71353BAD97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9EB5F86-D0B2-4F1C-8426-38A79978B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a:xfrm>
            <a:off x="8077200" y="6356350"/>
            <a:ext cx="609600" cy="365125"/>
          </a:xfrm>
        </p:spPr>
        <p:txBody>
          <a:bodyPr/>
          <a:lstStyle/>
          <a:p>
            <a:fld id="{81BEA644-3AAB-419E-B9EC-82F47AEB741E}" type="slidenum">
              <a:rPr lang="en-US" smtClean="0"/>
              <a:pPr/>
              <a:t>‹#›</a:t>
            </a:fld>
            <a:endParaRPr lang="en-US"/>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BD237B-C9A0-4338-A9CF-46E65B9403CC}" type="slidenum">
              <a:rPr lang="en-US" smtClean="0"/>
              <a:pPr/>
              <a:t>‹#›</a:t>
            </a:fld>
            <a:endParaRPr lang="en-US"/>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n.wikipedia.org/wiki/Milton_Friedma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Thomas_Kuh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Imre_Lakato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Ontolog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C3%89mile_Durkhei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Karl_Popp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6" name="Rectangle 6"/>
          <p:cNvSpPr>
            <a:spLocks noGrp="1" noRot="1" noChangeArrowheads="1"/>
          </p:cNvSpPr>
          <p:nvPr>
            <p:ph type="title"/>
          </p:nvPr>
        </p:nvSpPr>
        <p:spPr>
          <a:xfrm>
            <a:off x="179388" y="260350"/>
            <a:ext cx="8736012" cy="6264275"/>
          </a:xfrm>
        </p:spPr>
        <p:txBody>
          <a:bodyPr/>
          <a:lstStyle/>
          <a:p>
            <a:pPr marL="914400" indent="-914400" algn="ctr" eaLnBrk="1" hangingPunct="1">
              <a:defRPr/>
            </a:pPr>
            <a:r>
              <a:rPr lang="cs-CZ" altLang="ja-JP" dirty="0" err="1" smtClean="0">
                <a:ea typeface="ＭＳ Ｐゴシック" charset="-128"/>
              </a:rPr>
              <a:t>Ethics</a:t>
            </a:r>
            <a:r>
              <a:rPr lang="cs-CZ" altLang="ja-JP" dirty="0" smtClean="0">
                <a:ea typeface="ＭＳ Ｐゴシック" charset="-128"/>
              </a:rPr>
              <a:t> and </a:t>
            </a:r>
            <a:r>
              <a:rPr lang="cs-CZ" altLang="ja-JP" dirty="0" err="1" smtClean="0">
                <a:ea typeface="ＭＳ Ｐゴシック" charset="-128"/>
              </a:rPr>
              <a:t>Economics</a:t>
            </a:r>
            <a:r>
              <a:rPr lang="cs-CZ" altLang="ja-JP" dirty="0" smtClean="0">
                <a:ea typeface="ＭＳ Ｐゴシック" charset="-128"/>
              </a:rPr>
              <a:t/>
            </a:r>
            <a:br>
              <a:rPr lang="cs-CZ" altLang="ja-JP" dirty="0" smtClean="0">
                <a:ea typeface="ＭＳ Ｐゴシック" charset="-128"/>
              </a:rPr>
            </a:br>
            <a:r>
              <a:rPr lang="cs-CZ" altLang="ja-JP" dirty="0" err="1" smtClean="0">
                <a:ea typeface="ＭＳ Ｐゴシック" charset="-128"/>
              </a:rPr>
              <a:t>Week</a:t>
            </a:r>
            <a:r>
              <a:rPr lang="cs-CZ" altLang="ja-JP" dirty="0" smtClean="0">
                <a:ea typeface="ＭＳ Ｐゴシック" charset="-128"/>
              </a:rPr>
              <a:t> 4</a:t>
            </a:r>
            <a:br>
              <a:rPr lang="cs-CZ" altLang="ja-JP" dirty="0" smtClean="0">
                <a:ea typeface="ＭＳ Ｐゴシック" charset="-128"/>
              </a:rPr>
            </a:br>
            <a:r>
              <a:rPr lang="cs-CZ" altLang="ja-JP" dirty="0" smtClean="0">
                <a:ea typeface="ＭＳ Ｐゴシック" charset="-128"/>
              </a:rPr>
              <a:t/>
            </a:r>
            <a:br>
              <a:rPr lang="cs-CZ" altLang="ja-JP" dirty="0" smtClean="0">
                <a:ea typeface="ＭＳ Ｐゴシック" charset="-128"/>
              </a:rPr>
            </a:br>
            <a:r>
              <a:rPr lang="cs-CZ" altLang="ja-JP" dirty="0" err="1" smtClean="0">
                <a:ea typeface="ＭＳ Ｐゴシック" charset="-128"/>
              </a:rPr>
              <a:t>Economics</a:t>
            </a:r>
            <a:r>
              <a:rPr lang="cs-CZ" altLang="ja-JP" dirty="0" smtClean="0">
                <a:ea typeface="ＭＳ Ｐゴシック" charset="-128"/>
              </a:rPr>
              <a:t> as </a:t>
            </a:r>
            <a:r>
              <a:rPr lang="cs-CZ" altLang="ja-JP" smtClean="0">
                <a:ea typeface="ＭＳ Ｐゴシック" charset="-128"/>
              </a:rPr>
              <a:t>Social</a:t>
            </a:r>
            <a:r>
              <a:rPr lang="cs-CZ" altLang="ja-JP" dirty="0" smtClean="0">
                <a:ea typeface="ＭＳ Ｐゴシック" charset="-128"/>
              </a:rPr>
              <a:t> Science</a:t>
            </a:r>
            <a:r>
              <a:rPr lang="cs-CZ" altLang="cs-CZ" dirty="0" smtClean="0"/>
              <a:t/>
            </a:r>
            <a:br>
              <a:rPr lang="cs-CZ" altLang="cs-CZ" dirty="0" smtClean="0"/>
            </a:br>
            <a:r>
              <a:rPr lang="cs-CZ" altLang="cs-CZ" dirty="0" smtClean="0"/>
              <a:t/>
            </a:r>
            <a:br>
              <a:rPr lang="cs-CZ" altLang="cs-CZ" dirty="0" smtClean="0"/>
            </a:br>
            <a:r>
              <a:rPr lang="cs-CZ" altLang="cs-CZ" dirty="0" smtClean="0"/>
              <a:t/>
            </a:r>
            <a:br>
              <a:rPr lang="cs-CZ" altLang="cs-CZ" dirty="0" smtClean="0"/>
            </a:br>
            <a:r>
              <a:rPr lang="cs-CZ" altLang="cs-CZ" sz="2400" dirty="0" smtClean="0"/>
              <a:t>Tomáš </a:t>
            </a:r>
            <a:r>
              <a:rPr lang="cs-CZ" altLang="cs-CZ" sz="2400" dirty="0" err="1" smtClean="0"/>
              <a:t>Cahlík</a:t>
            </a:r>
            <a:r>
              <a:rPr lang="cs-CZ" altLang="cs-CZ" sz="2400" dirty="0" smtClean="0"/>
              <a:t/>
            </a:r>
            <a:br>
              <a:rPr lang="cs-CZ" altLang="cs-CZ" sz="2400" dirty="0" smtClean="0"/>
            </a:br>
            <a:endParaRPr lang="cs-CZ" altLang="cs-CZ" sz="2400" dirty="0" smtClean="0"/>
          </a:p>
        </p:txBody>
      </p:sp>
    </p:spTree>
    <p:extLst>
      <p:ext uri="{BB962C8B-B14F-4D97-AF65-F5344CB8AC3E}">
        <p14:creationId xmlns:p14="http://schemas.microsoft.com/office/powerpoint/2010/main" val="851904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764704"/>
            <a:ext cx="8229600" cy="5847928"/>
          </a:xfrm>
        </p:spPr>
        <p:txBody>
          <a:bodyPr>
            <a:noAutofit/>
          </a:bodyPr>
          <a:lstStyle/>
          <a:p>
            <a:pPr marL="393192" lvl="1" indent="0">
              <a:buNone/>
            </a:pPr>
            <a:r>
              <a:rPr lang="cs-CZ" sz="2000" dirty="0" err="1" smtClean="0"/>
              <a:t>What</a:t>
            </a:r>
            <a:r>
              <a:rPr lang="cs-CZ" sz="2000" dirty="0" smtClean="0"/>
              <a:t> </a:t>
            </a:r>
            <a:r>
              <a:rPr lang="cs-CZ" sz="2000" dirty="0" err="1" smtClean="0"/>
              <a:t>is</a:t>
            </a:r>
            <a:r>
              <a:rPr lang="cs-CZ" sz="2000" dirty="0" smtClean="0"/>
              <a:t> </a:t>
            </a:r>
            <a:r>
              <a:rPr lang="cs-CZ" sz="2000" dirty="0" err="1" smtClean="0"/>
              <a:t>Economics</a:t>
            </a:r>
            <a:r>
              <a:rPr lang="cs-CZ" sz="2000" dirty="0"/>
              <a:t>? </a:t>
            </a:r>
            <a:endParaRPr lang="cs-CZ" sz="2000" dirty="0" smtClean="0"/>
          </a:p>
          <a:p>
            <a:pPr lvl="1">
              <a:buFont typeface="Wingdings" panose="05000000000000000000" pitchFamily="2" charset="2"/>
              <a:buChar char="q"/>
            </a:pPr>
            <a:r>
              <a:rPr lang="cs-CZ" sz="2000" dirty="0"/>
              <a:t> </a:t>
            </a:r>
            <a:r>
              <a:rPr lang="en-US" sz="2000" dirty="0" smtClean="0"/>
              <a:t>How can we distinguish economics from </a:t>
            </a:r>
            <a:r>
              <a:rPr lang="en-US" sz="2000" dirty="0" err="1" smtClean="0"/>
              <a:t>othe</a:t>
            </a:r>
            <a:r>
              <a:rPr lang="cs-CZ" sz="2000" dirty="0" smtClean="0"/>
              <a:t>r</a:t>
            </a:r>
            <a:r>
              <a:rPr lang="en-US" sz="2000" dirty="0" smtClean="0"/>
              <a:t> social sciences?</a:t>
            </a:r>
          </a:p>
          <a:p>
            <a:pPr lvl="2">
              <a:buFont typeface="Wingdings" panose="05000000000000000000" pitchFamily="2" charset="2"/>
              <a:buChar char="q"/>
            </a:pPr>
            <a:r>
              <a:rPr lang="en-US" sz="2000" dirty="0" smtClean="0"/>
              <a:t>By specifying </a:t>
            </a:r>
            <a:r>
              <a:rPr lang="cs-CZ" sz="2000" dirty="0" err="1" smtClean="0"/>
              <a:t>its</a:t>
            </a:r>
            <a:r>
              <a:rPr lang="cs-CZ" sz="2000" dirty="0" smtClean="0"/>
              <a:t> </a:t>
            </a:r>
            <a:r>
              <a:rPr lang="cs-CZ" sz="2000" dirty="0" err="1" smtClean="0"/>
              <a:t>subject</a:t>
            </a:r>
            <a:r>
              <a:rPr lang="cs-CZ" sz="2000" dirty="0" smtClean="0"/>
              <a:t> </a:t>
            </a:r>
            <a:r>
              <a:rPr lang="cs-CZ" sz="2000" dirty="0" err="1" smtClean="0"/>
              <a:t>matter</a:t>
            </a:r>
            <a:r>
              <a:rPr lang="cs-CZ" sz="2000" dirty="0" smtClean="0"/>
              <a:t> </a:t>
            </a:r>
            <a:r>
              <a:rPr lang="en-US" sz="2000" dirty="0" smtClean="0"/>
              <a:t>(production, consumption, distribution a</a:t>
            </a:r>
            <a:r>
              <a:rPr lang="cs-CZ" sz="2000" dirty="0" smtClean="0"/>
              <a:t>n</a:t>
            </a:r>
            <a:r>
              <a:rPr lang="en-US" sz="2000" dirty="0" smtClean="0"/>
              <a:t>d exchange)</a:t>
            </a:r>
          </a:p>
          <a:p>
            <a:pPr lvl="2">
              <a:buFont typeface="Wingdings" panose="05000000000000000000" pitchFamily="2" charset="2"/>
              <a:buChar char="q"/>
            </a:pPr>
            <a:r>
              <a:rPr lang="en-US" sz="2000" dirty="0" smtClean="0"/>
              <a:t>By specifying </a:t>
            </a:r>
            <a:r>
              <a:rPr lang="cs-CZ" sz="2000" dirty="0" err="1" smtClean="0"/>
              <a:t>incentives</a:t>
            </a:r>
            <a:r>
              <a:rPr lang="cs-CZ" sz="2000" dirty="0" smtClean="0"/>
              <a:t> </a:t>
            </a:r>
            <a:r>
              <a:rPr lang="cs-CZ" sz="2000" dirty="0" err="1" smtClean="0"/>
              <a:t>for</a:t>
            </a:r>
            <a:r>
              <a:rPr lang="cs-CZ" sz="2000" dirty="0" smtClean="0"/>
              <a:t> a </a:t>
            </a:r>
            <a:r>
              <a:rPr lang="cs-CZ" sz="2000" dirty="0" err="1" smtClean="0"/>
              <a:t>rational</a:t>
            </a:r>
            <a:r>
              <a:rPr lang="cs-CZ" sz="2000" dirty="0" smtClean="0"/>
              <a:t> </a:t>
            </a:r>
            <a:r>
              <a:rPr lang="cs-CZ" sz="2000" dirty="0" err="1" smtClean="0"/>
              <a:t>individual</a:t>
            </a:r>
            <a:r>
              <a:rPr lang="cs-CZ" sz="2000" dirty="0" smtClean="0"/>
              <a:t>, </a:t>
            </a:r>
            <a:r>
              <a:rPr lang="cs-CZ" sz="2000" dirty="0" err="1" smtClean="0"/>
              <a:t>which</a:t>
            </a:r>
            <a:r>
              <a:rPr lang="cs-CZ" sz="2000" dirty="0" smtClean="0"/>
              <a:t> </a:t>
            </a:r>
            <a:r>
              <a:rPr lang="cs-CZ" sz="2000" dirty="0" err="1" smtClean="0"/>
              <a:t>effect</a:t>
            </a:r>
            <a:r>
              <a:rPr lang="cs-CZ" sz="2000" dirty="0" smtClean="0"/>
              <a:t> </a:t>
            </a:r>
            <a:r>
              <a:rPr lang="cs-CZ" sz="2000" dirty="0" err="1" smtClean="0"/>
              <a:t>their</a:t>
            </a:r>
            <a:r>
              <a:rPr lang="cs-CZ" sz="2000" dirty="0" smtClean="0"/>
              <a:t> </a:t>
            </a:r>
            <a:r>
              <a:rPr lang="cs-CZ" sz="2000" dirty="0" err="1" smtClean="0"/>
              <a:t>actions</a:t>
            </a:r>
            <a:r>
              <a:rPr lang="cs-CZ" sz="2000" dirty="0" smtClean="0"/>
              <a:t> and </a:t>
            </a:r>
            <a:r>
              <a:rPr lang="cs-CZ" sz="2000" dirty="0" err="1" smtClean="0"/>
              <a:t>their</a:t>
            </a:r>
            <a:r>
              <a:rPr lang="cs-CZ" sz="2000" dirty="0" smtClean="0"/>
              <a:t> </a:t>
            </a:r>
            <a:r>
              <a:rPr lang="cs-CZ" sz="2000" dirty="0" err="1" smtClean="0"/>
              <a:t>consequences</a:t>
            </a:r>
            <a:r>
              <a:rPr lang="cs-CZ" sz="2000" dirty="0" smtClean="0"/>
              <a:t>; </a:t>
            </a:r>
            <a:r>
              <a:rPr lang="cs-CZ" sz="2000" dirty="0" err="1" smtClean="0"/>
              <a:t>e.g</a:t>
            </a:r>
            <a:r>
              <a:rPr lang="cs-CZ" sz="2000" dirty="0" smtClean="0"/>
              <a:t>.:</a:t>
            </a:r>
            <a:r>
              <a:rPr lang="en-US" sz="2000" dirty="0" smtClean="0"/>
              <a:t> </a:t>
            </a:r>
            <a:endParaRPr lang="cs-CZ" sz="2000" dirty="0" smtClean="0"/>
          </a:p>
          <a:p>
            <a:pPr lvl="3">
              <a:buFont typeface="Wingdings" panose="05000000000000000000" pitchFamily="2" charset="2"/>
              <a:buChar char="q"/>
            </a:pPr>
            <a:r>
              <a:rPr lang="en-US" dirty="0" smtClean="0"/>
              <a:t>John Stuart Mill: „Political economy..[is concerned with]…such of the phenomena of the social state as take place in consequence of the pursuit of wealth.“</a:t>
            </a:r>
            <a:r>
              <a:rPr lang="cs-CZ" dirty="0" smtClean="0"/>
              <a:t> </a:t>
            </a:r>
            <a:r>
              <a:rPr lang="cs-CZ" dirty="0" err="1" smtClean="0"/>
              <a:t>Mill</a:t>
            </a:r>
            <a:r>
              <a:rPr lang="cs-CZ" dirty="0" smtClean="0"/>
              <a:t> </a:t>
            </a:r>
            <a:r>
              <a:rPr lang="cs-CZ" dirty="0" err="1" smtClean="0"/>
              <a:t>takes</a:t>
            </a:r>
            <a:r>
              <a:rPr lang="cs-CZ" dirty="0" smtClean="0"/>
              <a:t> </a:t>
            </a:r>
            <a:r>
              <a:rPr lang="cs-CZ" dirty="0" err="1" smtClean="0"/>
              <a:t>for</a:t>
            </a:r>
            <a:r>
              <a:rPr lang="cs-CZ" dirty="0" smtClean="0"/>
              <a:t> </a:t>
            </a:r>
            <a:r>
              <a:rPr lang="cs-CZ" dirty="0" err="1" smtClean="0"/>
              <a:t>granted</a:t>
            </a:r>
            <a:r>
              <a:rPr lang="cs-CZ" dirty="0" smtClean="0"/>
              <a:t> </a:t>
            </a:r>
            <a:r>
              <a:rPr lang="cs-CZ" dirty="0" err="1" smtClean="0"/>
              <a:t>that</a:t>
            </a:r>
            <a:r>
              <a:rPr lang="cs-CZ" dirty="0" smtClean="0"/>
              <a:t> </a:t>
            </a:r>
            <a:r>
              <a:rPr lang="cs-CZ" dirty="0" err="1" smtClean="0"/>
              <a:t>individuals</a:t>
            </a:r>
            <a:r>
              <a:rPr lang="cs-CZ" dirty="0" smtClean="0"/>
              <a:t> </a:t>
            </a:r>
            <a:r>
              <a:rPr lang="cs-CZ" dirty="0" err="1" smtClean="0"/>
              <a:t>act</a:t>
            </a:r>
            <a:r>
              <a:rPr lang="cs-CZ" dirty="0" smtClean="0"/>
              <a:t> </a:t>
            </a:r>
            <a:r>
              <a:rPr lang="cs-CZ" dirty="0" err="1" smtClean="0"/>
              <a:t>rationally</a:t>
            </a:r>
            <a:r>
              <a:rPr lang="cs-CZ" dirty="0" smtClean="0"/>
              <a:t> in </a:t>
            </a:r>
            <a:r>
              <a:rPr lang="cs-CZ" dirty="0" err="1" smtClean="0"/>
              <a:t>their</a:t>
            </a:r>
            <a:r>
              <a:rPr lang="cs-CZ" dirty="0" smtClean="0"/>
              <a:t> </a:t>
            </a:r>
            <a:r>
              <a:rPr lang="cs-CZ" dirty="0" err="1" smtClean="0"/>
              <a:t>pursuit</a:t>
            </a:r>
            <a:r>
              <a:rPr lang="cs-CZ" dirty="0" smtClean="0"/>
              <a:t> </a:t>
            </a:r>
            <a:r>
              <a:rPr lang="cs-CZ" dirty="0" err="1" smtClean="0"/>
              <a:t>of</a:t>
            </a:r>
            <a:r>
              <a:rPr lang="cs-CZ" dirty="0" smtClean="0"/>
              <a:t> </a:t>
            </a:r>
            <a:r>
              <a:rPr lang="cs-CZ" dirty="0" err="1" smtClean="0"/>
              <a:t>tangible</a:t>
            </a:r>
            <a:r>
              <a:rPr lang="cs-CZ" dirty="0" smtClean="0"/>
              <a:t> </a:t>
            </a:r>
            <a:r>
              <a:rPr lang="cs-CZ" dirty="0" err="1" smtClean="0"/>
              <a:t>wealth</a:t>
            </a:r>
            <a:r>
              <a:rPr lang="cs-CZ" dirty="0" smtClean="0"/>
              <a:t>.</a:t>
            </a:r>
          </a:p>
          <a:p>
            <a:pPr lvl="3">
              <a:buFont typeface="Wingdings" panose="05000000000000000000" pitchFamily="2" charset="2"/>
              <a:buChar char="q"/>
            </a:pPr>
            <a:r>
              <a:rPr lang="cs-CZ" dirty="0" err="1" smtClean="0"/>
              <a:t>Effects</a:t>
            </a:r>
            <a:r>
              <a:rPr lang="cs-CZ" dirty="0" smtClean="0"/>
              <a:t> </a:t>
            </a:r>
            <a:r>
              <a:rPr lang="cs-CZ" dirty="0" err="1" smtClean="0"/>
              <a:t>of</a:t>
            </a:r>
            <a:r>
              <a:rPr lang="cs-CZ" dirty="0" smtClean="0"/>
              <a:t> </a:t>
            </a:r>
            <a:r>
              <a:rPr lang="cs-CZ" dirty="0" err="1" smtClean="0"/>
              <a:t>the</a:t>
            </a:r>
            <a:r>
              <a:rPr lang="cs-CZ" dirty="0" smtClean="0"/>
              <a:t> </a:t>
            </a:r>
            <a:r>
              <a:rPr lang="cs-CZ" dirty="0" err="1" smtClean="0"/>
              <a:t>maximization</a:t>
            </a:r>
            <a:r>
              <a:rPr lang="cs-CZ" dirty="0" smtClean="0"/>
              <a:t> </a:t>
            </a:r>
            <a:r>
              <a:rPr lang="cs-CZ" dirty="0" err="1" smtClean="0"/>
              <a:t>of</a:t>
            </a:r>
            <a:r>
              <a:rPr lang="cs-CZ" dirty="0" smtClean="0"/>
              <a:t> utility</a:t>
            </a:r>
          </a:p>
          <a:p>
            <a:pPr lvl="1">
              <a:buFont typeface="Wingdings" panose="05000000000000000000" pitchFamily="2" charset="2"/>
              <a:buChar char="q"/>
            </a:pPr>
            <a:r>
              <a:rPr lang="cs-CZ" sz="2000" dirty="0" err="1" smtClean="0"/>
              <a:t>How</a:t>
            </a:r>
            <a:r>
              <a:rPr lang="cs-CZ" sz="2000" dirty="0" smtClean="0"/>
              <a:t> </a:t>
            </a:r>
            <a:r>
              <a:rPr lang="cs-CZ" sz="2000" dirty="0" err="1" smtClean="0"/>
              <a:t>can</a:t>
            </a:r>
            <a:r>
              <a:rPr lang="cs-CZ" sz="2000" dirty="0" smtClean="0"/>
              <a:t> </a:t>
            </a:r>
            <a:r>
              <a:rPr lang="cs-CZ" sz="2000" dirty="0" err="1" smtClean="0"/>
              <a:t>we</a:t>
            </a:r>
            <a:r>
              <a:rPr lang="cs-CZ" sz="2000" dirty="0" smtClean="0"/>
              <a:t> link </a:t>
            </a:r>
            <a:r>
              <a:rPr lang="cs-CZ" sz="2000" dirty="0" err="1" smtClean="0"/>
              <a:t>economics</a:t>
            </a:r>
            <a:r>
              <a:rPr lang="cs-CZ" sz="2000" dirty="0" smtClean="0"/>
              <a:t> </a:t>
            </a:r>
            <a:r>
              <a:rPr lang="cs-CZ" sz="2000" dirty="0" err="1" smtClean="0"/>
              <a:t>with</a:t>
            </a:r>
            <a:r>
              <a:rPr lang="cs-CZ" sz="2000" dirty="0" smtClean="0"/>
              <a:t> </a:t>
            </a:r>
            <a:r>
              <a:rPr lang="cs-CZ" sz="2000" dirty="0" err="1" smtClean="0"/>
              <a:t>other</a:t>
            </a:r>
            <a:r>
              <a:rPr lang="cs-CZ" sz="2000" dirty="0" smtClean="0"/>
              <a:t> </a:t>
            </a:r>
            <a:r>
              <a:rPr lang="cs-CZ" sz="2000" dirty="0" err="1" smtClean="0"/>
              <a:t>social</a:t>
            </a:r>
            <a:r>
              <a:rPr lang="cs-CZ" sz="2000" dirty="0" smtClean="0"/>
              <a:t> </a:t>
            </a:r>
            <a:r>
              <a:rPr lang="cs-CZ" sz="2000" dirty="0" err="1" smtClean="0"/>
              <a:t>sciences</a:t>
            </a:r>
            <a:r>
              <a:rPr lang="cs-CZ" sz="2000" dirty="0" smtClean="0"/>
              <a:t>?</a:t>
            </a:r>
          </a:p>
          <a:p>
            <a:pPr lvl="2">
              <a:buFont typeface="Wingdings" panose="05000000000000000000" pitchFamily="2" charset="2"/>
              <a:buChar char="q"/>
            </a:pPr>
            <a:r>
              <a:rPr lang="cs-CZ" sz="2000" dirty="0" smtClean="0"/>
              <a:t>By </a:t>
            </a:r>
            <a:r>
              <a:rPr lang="cs-CZ" sz="2000" dirty="0" err="1" smtClean="0"/>
              <a:t>specifying</a:t>
            </a:r>
            <a:r>
              <a:rPr lang="cs-CZ" sz="2000" dirty="0" smtClean="0"/>
              <a:t> </a:t>
            </a:r>
            <a:r>
              <a:rPr lang="cs-CZ" sz="2000" dirty="0" err="1" smtClean="0"/>
              <a:t>money</a:t>
            </a:r>
            <a:r>
              <a:rPr lang="cs-CZ" sz="2000" dirty="0" smtClean="0"/>
              <a:t> as medium </a:t>
            </a:r>
            <a:r>
              <a:rPr lang="cs-CZ" sz="2000" dirty="0" err="1" smtClean="0"/>
              <a:t>of</a:t>
            </a:r>
            <a:r>
              <a:rPr lang="cs-CZ" sz="2000" dirty="0" smtClean="0"/>
              <a:t> </a:t>
            </a:r>
            <a:r>
              <a:rPr lang="cs-CZ" sz="2000" dirty="0" err="1" smtClean="0"/>
              <a:t>coordination</a:t>
            </a:r>
            <a:r>
              <a:rPr lang="cs-CZ" sz="2000" dirty="0" smtClean="0"/>
              <a:t> in a </a:t>
            </a:r>
            <a:r>
              <a:rPr lang="cs-CZ" sz="2000" dirty="0" err="1" smtClean="0"/>
              <a:t>social</a:t>
            </a:r>
            <a:r>
              <a:rPr lang="cs-CZ" sz="2000" dirty="0" smtClean="0"/>
              <a:t> </a:t>
            </a:r>
            <a:r>
              <a:rPr lang="cs-CZ" sz="2000" dirty="0" err="1" smtClean="0"/>
              <a:t>structure</a:t>
            </a:r>
            <a:r>
              <a:rPr lang="cs-CZ" sz="2000" dirty="0" smtClean="0"/>
              <a:t>. </a:t>
            </a:r>
            <a:r>
              <a:rPr lang="cs-CZ" sz="2000" dirty="0" err="1" smtClean="0"/>
              <a:t>Then</a:t>
            </a:r>
            <a:r>
              <a:rPr lang="cs-CZ" sz="2000" dirty="0" smtClean="0"/>
              <a:t> </a:t>
            </a:r>
            <a:r>
              <a:rPr lang="cs-CZ" sz="2000" dirty="0" err="1" smtClean="0"/>
              <a:t>we</a:t>
            </a:r>
            <a:r>
              <a:rPr lang="cs-CZ" sz="2000" dirty="0" smtClean="0"/>
              <a:t> </a:t>
            </a:r>
            <a:r>
              <a:rPr lang="cs-CZ" sz="2000" dirty="0" err="1" smtClean="0"/>
              <a:t>can</a:t>
            </a:r>
            <a:r>
              <a:rPr lang="cs-CZ" sz="2000" dirty="0" smtClean="0"/>
              <a:t> </a:t>
            </a:r>
            <a:r>
              <a:rPr lang="cs-CZ" sz="2000" dirty="0" err="1" smtClean="0"/>
              <a:t>speak</a:t>
            </a:r>
            <a:r>
              <a:rPr lang="cs-CZ" sz="2000" dirty="0" smtClean="0"/>
              <a:t> </a:t>
            </a:r>
            <a:r>
              <a:rPr lang="cs-CZ" sz="2000" dirty="0" err="1" smtClean="0"/>
              <a:t>about</a:t>
            </a:r>
            <a:r>
              <a:rPr lang="cs-CZ" sz="2000" dirty="0" smtClean="0"/>
              <a:t> </a:t>
            </a:r>
            <a:r>
              <a:rPr lang="cs-CZ" sz="2000" dirty="0" err="1" smtClean="0"/>
              <a:t>an</a:t>
            </a:r>
            <a:r>
              <a:rPr lang="cs-CZ" sz="2000" dirty="0" smtClean="0"/>
              <a:t> </a:t>
            </a:r>
            <a:r>
              <a:rPr lang="cs-CZ" sz="2000" dirty="0" err="1" smtClean="0"/>
              <a:t>economic</a:t>
            </a:r>
            <a:r>
              <a:rPr lang="cs-CZ" sz="2000" dirty="0" smtClean="0"/>
              <a:t> </a:t>
            </a:r>
            <a:r>
              <a:rPr lang="cs-CZ" sz="2000" dirty="0" err="1" smtClean="0"/>
              <a:t>structure</a:t>
            </a:r>
            <a:r>
              <a:rPr lang="cs-CZ" sz="2000" dirty="0" smtClean="0"/>
              <a:t>.</a:t>
            </a:r>
          </a:p>
          <a:p>
            <a:pPr lvl="2">
              <a:buFont typeface="Wingdings" panose="05000000000000000000" pitchFamily="2" charset="2"/>
              <a:buChar char="q"/>
            </a:pPr>
            <a:endParaRPr lang="cs-CZ" sz="2000" dirty="0" smtClean="0"/>
          </a:p>
          <a:p>
            <a:pPr marL="393192" lvl="1" indent="0">
              <a:buNone/>
            </a:pPr>
            <a:r>
              <a:rPr lang="cs-CZ" sz="2000" dirty="0" smtClean="0"/>
              <a:t> </a:t>
            </a:r>
            <a:endParaRPr lang="en-US" sz="2000" dirty="0"/>
          </a:p>
        </p:txBody>
      </p:sp>
    </p:spTree>
    <p:extLst>
      <p:ext uri="{BB962C8B-B14F-4D97-AF65-F5344CB8AC3E}">
        <p14:creationId xmlns:p14="http://schemas.microsoft.com/office/powerpoint/2010/main" val="1682801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1196752"/>
            <a:ext cx="8229600" cy="5415880"/>
          </a:xfrm>
        </p:spPr>
        <p:txBody>
          <a:bodyPr>
            <a:normAutofit lnSpcReduction="10000"/>
          </a:bodyPr>
          <a:lstStyle/>
          <a:p>
            <a:pPr lvl="1">
              <a:buFont typeface="Wingdings" panose="05000000000000000000" pitchFamily="2" charset="2"/>
              <a:buChar char="q"/>
            </a:pPr>
            <a:r>
              <a:rPr lang="cs-CZ" dirty="0" smtClean="0"/>
              <a:t> </a:t>
            </a:r>
            <a:r>
              <a:rPr lang="cs-CZ" dirty="0" err="1" smtClean="0"/>
              <a:t>Political</a:t>
            </a:r>
            <a:r>
              <a:rPr lang="cs-CZ" dirty="0" smtClean="0"/>
              <a:t> </a:t>
            </a:r>
            <a:r>
              <a:rPr lang="cs-CZ" dirty="0" err="1" smtClean="0"/>
              <a:t>economy</a:t>
            </a:r>
            <a:r>
              <a:rPr lang="cs-CZ" dirty="0" smtClean="0"/>
              <a:t> </a:t>
            </a:r>
            <a:r>
              <a:rPr lang="cs-CZ" dirty="0" err="1" smtClean="0"/>
              <a:t>changed</a:t>
            </a:r>
            <a:r>
              <a:rPr lang="cs-CZ" dirty="0" smtClean="0"/>
              <a:t> </a:t>
            </a:r>
            <a:r>
              <a:rPr lang="cs-CZ" dirty="0" err="1" smtClean="0"/>
              <a:t>its</a:t>
            </a:r>
            <a:r>
              <a:rPr lang="cs-CZ" dirty="0" smtClean="0"/>
              <a:t> </a:t>
            </a:r>
            <a:r>
              <a:rPr lang="cs-CZ" dirty="0" err="1" smtClean="0"/>
              <a:t>name</a:t>
            </a:r>
            <a:r>
              <a:rPr lang="cs-CZ" dirty="0" smtClean="0"/>
              <a:t> to </a:t>
            </a:r>
            <a:r>
              <a:rPr lang="cs-CZ" dirty="0" err="1" smtClean="0"/>
              <a:t>economics</a:t>
            </a:r>
            <a:r>
              <a:rPr lang="cs-CZ" dirty="0" smtClean="0"/>
              <a:t> </a:t>
            </a:r>
            <a:r>
              <a:rPr lang="cs-CZ" dirty="0" err="1" smtClean="0"/>
              <a:t>at</a:t>
            </a:r>
            <a:r>
              <a:rPr lang="cs-CZ" dirty="0" smtClean="0"/>
              <a:t> </a:t>
            </a:r>
            <a:r>
              <a:rPr lang="cs-CZ" dirty="0" err="1" smtClean="0"/>
              <a:t>the</a:t>
            </a:r>
            <a:r>
              <a:rPr lang="cs-CZ" dirty="0" smtClean="0"/>
              <a:t> end </a:t>
            </a:r>
            <a:r>
              <a:rPr lang="cs-CZ" dirty="0" err="1" smtClean="0"/>
              <a:t>of</a:t>
            </a:r>
            <a:r>
              <a:rPr lang="cs-CZ" dirty="0" smtClean="0"/>
              <a:t> </a:t>
            </a:r>
            <a:r>
              <a:rPr lang="cs-CZ" dirty="0" err="1" smtClean="0"/>
              <a:t>the</a:t>
            </a:r>
            <a:r>
              <a:rPr lang="cs-CZ" dirty="0" smtClean="0"/>
              <a:t> 19th </a:t>
            </a:r>
            <a:r>
              <a:rPr lang="cs-CZ" dirty="0" err="1" smtClean="0"/>
              <a:t>century</a:t>
            </a:r>
            <a:r>
              <a:rPr lang="cs-CZ" dirty="0" smtClean="0"/>
              <a:t>. </a:t>
            </a:r>
            <a:r>
              <a:rPr lang="cs-CZ" dirty="0" err="1" smtClean="0"/>
              <a:t>Political</a:t>
            </a:r>
            <a:r>
              <a:rPr lang="cs-CZ" dirty="0" smtClean="0"/>
              <a:t> </a:t>
            </a:r>
            <a:r>
              <a:rPr lang="cs-CZ" dirty="0" err="1" smtClean="0"/>
              <a:t>economy</a:t>
            </a:r>
            <a:r>
              <a:rPr lang="cs-CZ" dirty="0" smtClean="0"/>
              <a:t> and  </a:t>
            </a:r>
            <a:r>
              <a:rPr lang="cs-CZ" dirty="0" err="1" smtClean="0"/>
              <a:t>economics</a:t>
            </a:r>
            <a:r>
              <a:rPr lang="cs-CZ" dirty="0" smtClean="0"/>
              <a:t> </a:t>
            </a:r>
            <a:r>
              <a:rPr lang="cs-CZ" dirty="0" err="1" smtClean="0"/>
              <a:t>is</a:t>
            </a:r>
            <a:r>
              <a:rPr lang="cs-CZ" dirty="0" smtClean="0"/>
              <a:t> a </a:t>
            </a:r>
            <a:r>
              <a:rPr lang="cs-CZ" dirty="0" err="1" smtClean="0"/>
              <a:t>tradition</a:t>
            </a:r>
            <a:r>
              <a:rPr lang="cs-CZ" dirty="0" smtClean="0"/>
              <a:t>, </a:t>
            </a:r>
            <a:r>
              <a:rPr lang="cs-CZ" dirty="0" err="1" smtClean="0"/>
              <a:t>throughout</a:t>
            </a:r>
            <a:r>
              <a:rPr lang="cs-CZ" dirty="0" smtClean="0"/>
              <a:t> </a:t>
            </a:r>
            <a:r>
              <a:rPr lang="cs-CZ" dirty="0" err="1" smtClean="0"/>
              <a:t>its</a:t>
            </a:r>
            <a:r>
              <a:rPr lang="cs-CZ" dirty="0" smtClean="0"/>
              <a:t> </a:t>
            </a:r>
            <a:r>
              <a:rPr lang="cs-CZ" dirty="0" err="1" smtClean="0"/>
              <a:t>history</a:t>
            </a:r>
            <a:r>
              <a:rPr lang="cs-CZ" dirty="0" smtClean="0"/>
              <a:t>, </a:t>
            </a:r>
            <a:r>
              <a:rPr lang="cs-CZ" dirty="0" err="1" smtClean="0"/>
              <a:t>there</a:t>
            </a:r>
            <a:r>
              <a:rPr lang="cs-CZ" dirty="0" smtClean="0"/>
              <a:t> </a:t>
            </a:r>
            <a:r>
              <a:rPr lang="cs-CZ" dirty="0" err="1" smtClean="0"/>
              <a:t>have</a:t>
            </a:r>
            <a:r>
              <a:rPr lang="cs-CZ" dirty="0" smtClean="0"/>
              <a:t> </a:t>
            </a:r>
            <a:r>
              <a:rPr lang="cs-CZ" dirty="0" err="1" smtClean="0"/>
              <a:t>been</a:t>
            </a:r>
            <a:r>
              <a:rPr lang="cs-CZ" dirty="0" smtClean="0"/>
              <a:t> </a:t>
            </a:r>
            <a:r>
              <a:rPr lang="cs-CZ" dirty="0" err="1" smtClean="0"/>
              <a:t>developed</a:t>
            </a:r>
            <a:r>
              <a:rPr lang="cs-CZ" dirty="0" smtClean="0"/>
              <a:t> </a:t>
            </a:r>
            <a:r>
              <a:rPr lang="cs-CZ" dirty="0" err="1" smtClean="0"/>
              <a:t>different</a:t>
            </a:r>
            <a:r>
              <a:rPr lang="cs-CZ" dirty="0" smtClean="0"/>
              <a:t> </a:t>
            </a:r>
            <a:r>
              <a:rPr lang="cs-CZ" dirty="0" err="1" smtClean="0"/>
              <a:t>theoretical</a:t>
            </a:r>
            <a:r>
              <a:rPr lang="cs-CZ" dirty="0" smtClean="0"/>
              <a:t> </a:t>
            </a:r>
            <a:r>
              <a:rPr lang="cs-CZ" dirty="0" err="1" smtClean="0"/>
              <a:t>systems</a:t>
            </a:r>
            <a:r>
              <a:rPr lang="cs-CZ" dirty="0" smtClean="0"/>
              <a:t> </a:t>
            </a:r>
            <a:r>
              <a:rPr lang="cs-CZ" dirty="0" err="1" smtClean="0"/>
              <a:t>of</a:t>
            </a:r>
            <a:r>
              <a:rPr lang="cs-CZ" dirty="0" smtClean="0"/>
              <a:t> </a:t>
            </a:r>
            <a:r>
              <a:rPr lang="cs-CZ" dirty="0" err="1" smtClean="0"/>
              <a:t>economics</a:t>
            </a:r>
            <a:r>
              <a:rPr lang="cs-CZ" dirty="0" smtClean="0"/>
              <a:t>, </a:t>
            </a:r>
            <a:r>
              <a:rPr lang="cs-CZ" dirty="0" err="1"/>
              <a:t>e</a:t>
            </a:r>
            <a:r>
              <a:rPr lang="cs-CZ" dirty="0" err="1" smtClean="0"/>
              <a:t>.g</a:t>
            </a:r>
            <a:r>
              <a:rPr lang="cs-CZ" dirty="0" smtClean="0"/>
              <a:t>.: </a:t>
            </a:r>
            <a:r>
              <a:rPr lang="cs-CZ" dirty="0" err="1"/>
              <a:t>s</a:t>
            </a:r>
            <a:r>
              <a:rPr lang="cs-CZ" dirty="0" err="1" smtClean="0"/>
              <a:t>ystem</a:t>
            </a:r>
            <a:r>
              <a:rPr lang="cs-CZ" dirty="0" smtClean="0"/>
              <a:t> </a:t>
            </a:r>
            <a:r>
              <a:rPr lang="cs-CZ" dirty="0" err="1" smtClean="0"/>
              <a:t>of</a:t>
            </a:r>
            <a:r>
              <a:rPr lang="cs-CZ" dirty="0" smtClean="0"/>
              <a:t> Adam Smith,  </a:t>
            </a:r>
            <a:r>
              <a:rPr lang="cs-CZ" dirty="0" err="1" smtClean="0"/>
              <a:t>system</a:t>
            </a:r>
            <a:r>
              <a:rPr lang="cs-CZ" dirty="0" smtClean="0"/>
              <a:t> </a:t>
            </a:r>
            <a:r>
              <a:rPr lang="cs-CZ" dirty="0" err="1" smtClean="0"/>
              <a:t>of</a:t>
            </a:r>
            <a:r>
              <a:rPr lang="cs-CZ" dirty="0" smtClean="0"/>
              <a:t> J. S. </a:t>
            </a:r>
            <a:r>
              <a:rPr lang="cs-CZ" dirty="0" err="1" smtClean="0"/>
              <a:t>Mill</a:t>
            </a:r>
            <a:r>
              <a:rPr lang="cs-CZ" dirty="0" smtClean="0"/>
              <a:t>, </a:t>
            </a:r>
            <a:r>
              <a:rPr lang="cs-CZ" dirty="0" err="1" smtClean="0"/>
              <a:t>neoclassical</a:t>
            </a:r>
            <a:r>
              <a:rPr lang="cs-CZ" dirty="0" smtClean="0"/>
              <a:t> </a:t>
            </a:r>
            <a:r>
              <a:rPr lang="cs-CZ" dirty="0" err="1" smtClean="0"/>
              <a:t>system</a:t>
            </a:r>
            <a:r>
              <a:rPr lang="cs-CZ" dirty="0" smtClean="0"/>
              <a:t>, </a:t>
            </a:r>
            <a:r>
              <a:rPr lang="cs-CZ" dirty="0" err="1" smtClean="0"/>
              <a:t>Keynesian</a:t>
            </a:r>
            <a:r>
              <a:rPr lang="cs-CZ" dirty="0" smtClean="0"/>
              <a:t> </a:t>
            </a:r>
            <a:r>
              <a:rPr lang="cs-CZ" dirty="0" err="1" smtClean="0"/>
              <a:t>system</a:t>
            </a:r>
            <a:r>
              <a:rPr lang="cs-CZ" dirty="0" smtClean="0"/>
              <a:t>.</a:t>
            </a:r>
          </a:p>
          <a:p>
            <a:pPr lvl="1">
              <a:buFont typeface="Wingdings" panose="05000000000000000000" pitchFamily="2" charset="2"/>
              <a:buChar char="q"/>
            </a:pPr>
            <a:r>
              <a:rPr lang="cs-CZ" dirty="0" smtClean="0"/>
              <a:t> </a:t>
            </a:r>
            <a:r>
              <a:rPr lang="cs-CZ" dirty="0" err="1" smtClean="0"/>
              <a:t>Contemporary</a:t>
            </a:r>
            <a:r>
              <a:rPr lang="cs-CZ" dirty="0" smtClean="0"/>
              <a:t> </a:t>
            </a:r>
            <a:r>
              <a:rPr lang="cs-CZ" dirty="0" err="1" smtClean="0"/>
              <a:t>economics</a:t>
            </a:r>
            <a:r>
              <a:rPr lang="cs-CZ" dirty="0" smtClean="0"/>
              <a:t> has just </a:t>
            </a:r>
            <a:r>
              <a:rPr lang="cs-CZ" dirty="0" err="1" smtClean="0"/>
              <a:t>three</a:t>
            </a:r>
            <a:r>
              <a:rPr lang="cs-CZ" dirty="0" smtClean="0"/>
              <a:t> </a:t>
            </a:r>
            <a:r>
              <a:rPr lang="cs-CZ" dirty="0" err="1" smtClean="0"/>
              <a:t>coherent</a:t>
            </a:r>
            <a:r>
              <a:rPr lang="cs-CZ" dirty="0" smtClean="0"/>
              <a:t> </a:t>
            </a:r>
            <a:r>
              <a:rPr lang="cs-CZ" dirty="0" err="1" smtClean="0"/>
              <a:t>schools</a:t>
            </a:r>
            <a:r>
              <a:rPr lang="cs-CZ" dirty="0" smtClean="0"/>
              <a:t>:</a:t>
            </a:r>
          </a:p>
          <a:p>
            <a:pPr lvl="2">
              <a:buFont typeface="Wingdings" panose="05000000000000000000" pitchFamily="2" charset="2"/>
              <a:buChar char="q"/>
            </a:pPr>
            <a:r>
              <a:rPr lang="cs-CZ" dirty="0" err="1" smtClean="0"/>
              <a:t>Neoclassical</a:t>
            </a:r>
            <a:r>
              <a:rPr lang="cs-CZ" dirty="0" smtClean="0"/>
              <a:t> </a:t>
            </a:r>
            <a:r>
              <a:rPr lang="cs-CZ" dirty="0" err="1" smtClean="0"/>
              <a:t>synthesis</a:t>
            </a:r>
            <a:endParaRPr lang="cs-CZ" dirty="0" smtClean="0"/>
          </a:p>
          <a:p>
            <a:pPr lvl="2">
              <a:buFont typeface="Wingdings" panose="05000000000000000000" pitchFamily="2" charset="2"/>
              <a:buChar char="q"/>
            </a:pPr>
            <a:r>
              <a:rPr lang="cs-CZ" dirty="0" err="1" smtClean="0"/>
              <a:t>Postkeynesian</a:t>
            </a:r>
            <a:r>
              <a:rPr lang="cs-CZ" dirty="0" smtClean="0"/>
              <a:t> </a:t>
            </a:r>
            <a:r>
              <a:rPr lang="cs-CZ" dirty="0" err="1" smtClean="0"/>
              <a:t>economics</a:t>
            </a:r>
            <a:endParaRPr lang="cs-CZ" dirty="0" smtClean="0"/>
          </a:p>
          <a:p>
            <a:pPr lvl="2">
              <a:buFont typeface="Wingdings" panose="05000000000000000000" pitchFamily="2" charset="2"/>
              <a:buChar char="q"/>
            </a:pPr>
            <a:r>
              <a:rPr lang="cs-CZ" dirty="0" err="1" smtClean="0"/>
              <a:t>Austrian</a:t>
            </a:r>
            <a:r>
              <a:rPr lang="cs-CZ" dirty="0" smtClean="0"/>
              <a:t> </a:t>
            </a:r>
            <a:r>
              <a:rPr lang="cs-CZ" dirty="0" err="1" smtClean="0"/>
              <a:t>school</a:t>
            </a:r>
            <a:endParaRPr lang="cs-CZ" dirty="0" smtClean="0"/>
          </a:p>
          <a:p>
            <a:pPr lvl="1">
              <a:buFont typeface="Wingdings" panose="05000000000000000000" pitchFamily="2" charset="2"/>
              <a:buChar char="q"/>
            </a:pPr>
            <a:r>
              <a:rPr lang="cs-CZ" dirty="0" smtClean="0"/>
              <a:t> </a:t>
            </a:r>
            <a:r>
              <a:rPr lang="cs-CZ" dirty="0" err="1" smtClean="0"/>
              <a:t>Mainstream</a:t>
            </a:r>
            <a:r>
              <a:rPr lang="cs-CZ" dirty="0" smtClean="0"/>
              <a:t> </a:t>
            </a:r>
            <a:r>
              <a:rPr lang="cs-CZ" dirty="0" err="1" smtClean="0"/>
              <a:t>economics</a:t>
            </a:r>
            <a:r>
              <a:rPr lang="cs-CZ" dirty="0" smtClean="0"/>
              <a:t>, </a:t>
            </a:r>
            <a:r>
              <a:rPr lang="cs-CZ" dirty="0" err="1" smtClean="0"/>
              <a:t>that</a:t>
            </a:r>
            <a:r>
              <a:rPr lang="cs-CZ" dirty="0" smtClean="0"/>
              <a:t> </a:t>
            </a:r>
            <a:r>
              <a:rPr lang="cs-CZ" dirty="0" err="1" smtClean="0"/>
              <a:t>is</a:t>
            </a:r>
            <a:r>
              <a:rPr lang="cs-CZ" dirty="0" smtClean="0"/>
              <a:t> </a:t>
            </a:r>
            <a:r>
              <a:rPr lang="cs-CZ" dirty="0" err="1" smtClean="0"/>
              <a:t>always</a:t>
            </a:r>
            <a:r>
              <a:rPr lang="cs-CZ" dirty="0" smtClean="0"/>
              <a:t> </a:t>
            </a:r>
            <a:r>
              <a:rPr lang="cs-CZ" dirty="0" err="1" smtClean="0"/>
              <a:t>taught</a:t>
            </a:r>
            <a:r>
              <a:rPr lang="cs-CZ" dirty="0" smtClean="0"/>
              <a:t> in </a:t>
            </a:r>
            <a:r>
              <a:rPr lang="cs-CZ" dirty="0" err="1" smtClean="0"/>
              <a:t>economic</a:t>
            </a:r>
            <a:r>
              <a:rPr lang="cs-CZ" dirty="0" smtClean="0"/>
              <a:t> </a:t>
            </a:r>
            <a:r>
              <a:rPr lang="cs-CZ" dirty="0" err="1" smtClean="0"/>
              <a:t>courses</a:t>
            </a:r>
            <a:r>
              <a:rPr lang="cs-CZ" dirty="0" smtClean="0"/>
              <a:t> </a:t>
            </a:r>
            <a:r>
              <a:rPr lang="cs-CZ" dirty="0" err="1" smtClean="0"/>
              <a:t>at</a:t>
            </a:r>
            <a:r>
              <a:rPr lang="cs-CZ" dirty="0" smtClean="0"/>
              <a:t> </a:t>
            </a:r>
            <a:r>
              <a:rPr lang="cs-CZ" dirty="0" err="1" smtClean="0"/>
              <a:t>universities</a:t>
            </a:r>
            <a:r>
              <a:rPr lang="cs-CZ" dirty="0" smtClean="0"/>
              <a:t> </a:t>
            </a:r>
            <a:r>
              <a:rPr lang="cs-CZ" dirty="0" err="1" smtClean="0"/>
              <a:t>is</a:t>
            </a:r>
            <a:r>
              <a:rPr lang="cs-CZ" dirty="0" smtClean="0"/>
              <a:t> </a:t>
            </a:r>
            <a:r>
              <a:rPr lang="cs-CZ" dirty="0" err="1"/>
              <a:t>n</a:t>
            </a:r>
            <a:r>
              <a:rPr lang="cs-CZ" dirty="0" err="1" smtClean="0"/>
              <a:t>eoclassical</a:t>
            </a:r>
            <a:r>
              <a:rPr lang="cs-CZ" dirty="0" smtClean="0"/>
              <a:t> </a:t>
            </a:r>
            <a:r>
              <a:rPr lang="cs-CZ" dirty="0" err="1" smtClean="0"/>
              <a:t>synthesis</a:t>
            </a:r>
            <a:r>
              <a:rPr lang="cs-CZ" dirty="0" smtClean="0"/>
              <a:t>. </a:t>
            </a:r>
            <a:r>
              <a:rPr lang="cs-CZ" dirty="0" err="1" smtClean="0"/>
              <a:t>Sometimes</a:t>
            </a:r>
            <a:r>
              <a:rPr lang="cs-CZ" dirty="0" smtClean="0"/>
              <a:t>, </a:t>
            </a:r>
            <a:r>
              <a:rPr lang="cs-CZ" dirty="0" err="1" smtClean="0"/>
              <a:t>there</a:t>
            </a:r>
            <a:r>
              <a:rPr lang="cs-CZ" dirty="0" smtClean="0"/>
              <a:t> are </a:t>
            </a:r>
            <a:r>
              <a:rPr lang="cs-CZ" dirty="0" err="1" smtClean="0"/>
              <a:t>courses</a:t>
            </a:r>
            <a:r>
              <a:rPr lang="cs-CZ" dirty="0" smtClean="0"/>
              <a:t> on </a:t>
            </a:r>
            <a:r>
              <a:rPr lang="cs-CZ" dirty="0" err="1" smtClean="0"/>
              <a:t>other</a:t>
            </a:r>
            <a:r>
              <a:rPr lang="cs-CZ" dirty="0" smtClean="0"/>
              <a:t> </a:t>
            </a:r>
            <a:r>
              <a:rPr lang="cs-CZ" dirty="0" err="1" smtClean="0"/>
              <a:t>economic</a:t>
            </a:r>
            <a:r>
              <a:rPr lang="cs-CZ" dirty="0" smtClean="0"/>
              <a:t> </a:t>
            </a:r>
            <a:r>
              <a:rPr lang="cs-CZ" dirty="0" err="1" smtClean="0"/>
              <a:t>schools</a:t>
            </a:r>
            <a:r>
              <a:rPr lang="cs-CZ" dirty="0" smtClean="0"/>
              <a:t>.</a:t>
            </a:r>
          </a:p>
          <a:p>
            <a:pPr marL="667512" lvl="2" indent="0">
              <a:buNone/>
            </a:pPr>
            <a:endParaRPr lang="en-US" dirty="0"/>
          </a:p>
        </p:txBody>
      </p:sp>
    </p:spTree>
    <p:extLst>
      <p:ext uri="{BB962C8B-B14F-4D97-AF65-F5344CB8AC3E}">
        <p14:creationId xmlns:p14="http://schemas.microsoft.com/office/powerpoint/2010/main" val="2073100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1196752"/>
            <a:ext cx="8229600" cy="5415880"/>
          </a:xfrm>
        </p:spPr>
        <p:txBody>
          <a:bodyPr>
            <a:normAutofit/>
          </a:bodyPr>
          <a:lstStyle/>
          <a:p>
            <a:pPr lvl="1">
              <a:buFont typeface="Wingdings" panose="05000000000000000000" pitchFamily="2" charset="2"/>
              <a:buChar char="q"/>
            </a:pPr>
            <a:r>
              <a:rPr lang="cs-CZ" dirty="0" err="1" smtClean="0"/>
              <a:t>Philosophical</a:t>
            </a:r>
            <a:r>
              <a:rPr lang="cs-CZ" dirty="0" smtClean="0"/>
              <a:t> </a:t>
            </a:r>
            <a:r>
              <a:rPr lang="cs-CZ" dirty="0" err="1" smtClean="0"/>
              <a:t>problems</a:t>
            </a:r>
            <a:r>
              <a:rPr lang="cs-CZ" dirty="0" smtClean="0"/>
              <a:t> </a:t>
            </a:r>
            <a:r>
              <a:rPr lang="cs-CZ" dirty="0" err="1" smtClean="0"/>
              <a:t>of</a:t>
            </a:r>
            <a:r>
              <a:rPr lang="cs-CZ" dirty="0" smtClean="0"/>
              <a:t> </a:t>
            </a:r>
            <a:r>
              <a:rPr lang="cs-CZ" dirty="0" err="1" smtClean="0"/>
              <a:t>Economics</a:t>
            </a:r>
            <a:r>
              <a:rPr lang="cs-CZ" dirty="0" smtClean="0"/>
              <a:t> are </a:t>
            </a:r>
            <a:r>
              <a:rPr lang="cs-CZ" dirty="0" err="1" smtClean="0"/>
              <a:t>modifications</a:t>
            </a:r>
            <a:r>
              <a:rPr lang="cs-CZ" dirty="0" smtClean="0"/>
              <a:t> </a:t>
            </a:r>
            <a:r>
              <a:rPr lang="cs-CZ" dirty="0" err="1" smtClean="0"/>
              <a:t>of</a:t>
            </a:r>
            <a:r>
              <a:rPr lang="cs-CZ" dirty="0" smtClean="0"/>
              <a:t> </a:t>
            </a:r>
            <a:r>
              <a:rPr lang="cs-CZ" dirty="0" err="1" smtClean="0"/>
              <a:t>philosophical</a:t>
            </a:r>
            <a:r>
              <a:rPr lang="cs-CZ" dirty="0" smtClean="0"/>
              <a:t> </a:t>
            </a:r>
            <a:r>
              <a:rPr lang="cs-CZ" dirty="0" err="1" smtClean="0"/>
              <a:t>problems</a:t>
            </a:r>
            <a:r>
              <a:rPr lang="cs-CZ" dirty="0" smtClean="0"/>
              <a:t> </a:t>
            </a:r>
            <a:r>
              <a:rPr lang="cs-CZ" dirty="0" err="1" smtClean="0"/>
              <a:t>of</a:t>
            </a:r>
            <a:r>
              <a:rPr lang="cs-CZ" dirty="0" smtClean="0"/>
              <a:t> </a:t>
            </a:r>
            <a:r>
              <a:rPr lang="cs-CZ" dirty="0" err="1" smtClean="0"/>
              <a:t>Social</a:t>
            </a:r>
            <a:r>
              <a:rPr lang="cs-CZ" dirty="0" smtClean="0"/>
              <a:t> Science </a:t>
            </a:r>
            <a:r>
              <a:rPr lang="cs-CZ" dirty="0" err="1" smtClean="0"/>
              <a:t>or</a:t>
            </a:r>
            <a:r>
              <a:rPr lang="cs-CZ" dirty="0" smtClean="0"/>
              <a:t> Science. </a:t>
            </a:r>
            <a:r>
              <a:rPr lang="cs-CZ" dirty="0" err="1" smtClean="0"/>
              <a:t>Following</a:t>
            </a:r>
            <a:r>
              <a:rPr lang="cs-CZ" dirty="0" smtClean="0"/>
              <a:t> </a:t>
            </a:r>
            <a:r>
              <a:rPr lang="cs-CZ" dirty="0" err="1" smtClean="0"/>
              <a:t>topics</a:t>
            </a:r>
            <a:r>
              <a:rPr lang="cs-CZ" dirty="0" smtClean="0"/>
              <a:t> are </a:t>
            </a:r>
            <a:r>
              <a:rPr lang="cs-CZ" dirty="0" err="1" smtClean="0"/>
              <a:t>examples</a:t>
            </a:r>
            <a:r>
              <a:rPr lang="cs-CZ" dirty="0" smtClean="0"/>
              <a:t> </a:t>
            </a:r>
            <a:r>
              <a:rPr lang="cs-CZ" dirty="0" err="1" smtClean="0"/>
              <a:t>of</a:t>
            </a:r>
            <a:r>
              <a:rPr lang="cs-CZ" dirty="0" smtClean="0"/>
              <a:t> </a:t>
            </a:r>
            <a:r>
              <a:rPr lang="cs-CZ" dirty="0" err="1" smtClean="0"/>
              <a:t>what</a:t>
            </a:r>
            <a:r>
              <a:rPr lang="cs-CZ" dirty="0" smtClean="0"/>
              <a:t> </a:t>
            </a:r>
            <a:r>
              <a:rPr lang="cs-CZ" dirty="0" err="1" smtClean="0"/>
              <a:t>is</a:t>
            </a:r>
            <a:r>
              <a:rPr lang="cs-CZ" dirty="0" smtClean="0"/>
              <a:t> </a:t>
            </a:r>
            <a:r>
              <a:rPr lang="cs-CZ" dirty="0" err="1" smtClean="0"/>
              <a:t>discussed</a:t>
            </a:r>
            <a:r>
              <a:rPr lang="cs-CZ" dirty="0" smtClean="0"/>
              <a:t>:</a:t>
            </a:r>
          </a:p>
          <a:p>
            <a:pPr lvl="2">
              <a:buFont typeface="Wingdings" panose="05000000000000000000" pitchFamily="2" charset="2"/>
              <a:buChar char="q"/>
            </a:pPr>
            <a:r>
              <a:rPr lang="cs-CZ" dirty="0" smtClean="0"/>
              <a:t>Positive x Normative </a:t>
            </a:r>
            <a:r>
              <a:rPr lang="cs-CZ" dirty="0" err="1" smtClean="0"/>
              <a:t>Economics</a:t>
            </a:r>
            <a:endParaRPr lang="cs-CZ" dirty="0" smtClean="0"/>
          </a:p>
          <a:p>
            <a:pPr lvl="2">
              <a:buFont typeface="Wingdings" panose="05000000000000000000" pitchFamily="2" charset="2"/>
              <a:buChar char="q"/>
            </a:pPr>
            <a:r>
              <a:rPr lang="cs-CZ" dirty="0" err="1" smtClean="0"/>
              <a:t>Economics</a:t>
            </a:r>
            <a:r>
              <a:rPr lang="cs-CZ" dirty="0" smtClean="0"/>
              <a:t> and </a:t>
            </a:r>
            <a:r>
              <a:rPr lang="cs-CZ" dirty="0" err="1" smtClean="0"/>
              <a:t>Social</a:t>
            </a:r>
            <a:r>
              <a:rPr lang="cs-CZ" dirty="0" smtClean="0"/>
              <a:t> Justice</a:t>
            </a:r>
          </a:p>
          <a:p>
            <a:pPr lvl="2">
              <a:buFont typeface="Wingdings" panose="05000000000000000000" pitchFamily="2" charset="2"/>
              <a:buChar char="q"/>
            </a:pPr>
            <a:r>
              <a:rPr lang="cs-CZ" dirty="0" err="1"/>
              <a:t>Naturalism</a:t>
            </a:r>
            <a:r>
              <a:rPr lang="cs-CZ" dirty="0"/>
              <a:t> in </a:t>
            </a:r>
            <a:r>
              <a:rPr lang="cs-CZ" dirty="0" err="1" smtClean="0"/>
              <a:t>Economics</a:t>
            </a:r>
            <a:endParaRPr lang="cs-CZ" dirty="0" smtClean="0"/>
          </a:p>
          <a:p>
            <a:pPr lvl="2">
              <a:buFont typeface="Wingdings" panose="05000000000000000000" pitchFamily="2" charset="2"/>
              <a:buChar char="q"/>
            </a:pPr>
            <a:r>
              <a:rPr lang="cs-CZ" dirty="0" err="1"/>
              <a:t>Laws</a:t>
            </a:r>
            <a:r>
              <a:rPr lang="cs-CZ" dirty="0"/>
              <a:t> x </a:t>
            </a:r>
            <a:r>
              <a:rPr lang="cs-CZ" dirty="0" err="1"/>
              <a:t>empirical</a:t>
            </a:r>
            <a:r>
              <a:rPr lang="cs-CZ" dirty="0"/>
              <a:t> </a:t>
            </a:r>
            <a:r>
              <a:rPr lang="cs-CZ" dirty="0" err="1" smtClean="0"/>
              <a:t>regularities</a:t>
            </a:r>
            <a:endParaRPr lang="cs-CZ" dirty="0" smtClean="0"/>
          </a:p>
          <a:p>
            <a:pPr lvl="2">
              <a:buFont typeface="Wingdings" panose="05000000000000000000" pitchFamily="2" charset="2"/>
              <a:buChar char="q"/>
            </a:pPr>
            <a:r>
              <a:rPr lang="cs-CZ" dirty="0" err="1"/>
              <a:t>Interpretation</a:t>
            </a:r>
            <a:r>
              <a:rPr lang="cs-CZ" dirty="0"/>
              <a:t> x </a:t>
            </a:r>
            <a:r>
              <a:rPr lang="cs-CZ" dirty="0" err="1" smtClean="0"/>
              <a:t>Prediction</a:t>
            </a:r>
            <a:endParaRPr lang="cs-CZ" dirty="0" smtClean="0"/>
          </a:p>
          <a:p>
            <a:pPr lvl="2">
              <a:buFont typeface="Wingdings" panose="05000000000000000000" pitchFamily="2" charset="2"/>
              <a:buChar char="q"/>
            </a:pPr>
            <a:r>
              <a:rPr lang="cs-CZ" dirty="0" err="1" smtClean="0"/>
              <a:t>Verification</a:t>
            </a:r>
            <a:r>
              <a:rPr lang="cs-CZ" dirty="0" smtClean="0"/>
              <a:t> </a:t>
            </a:r>
            <a:r>
              <a:rPr lang="cs-CZ" dirty="0" err="1" smtClean="0"/>
              <a:t>of</a:t>
            </a:r>
            <a:r>
              <a:rPr lang="cs-CZ" dirty="0" smtClean="0"/>
              <a:t> </a:t>
            </a:r>
            <a:r>
              <a:rPr lang="cs-CZ" dirty="0" err="1" smtClean="0"/>
              <a:t>theories</a:t>
            </a:r>
            <a:endParaRPr lang="cs-CZ" dirty="0" smtClean="0"/>
          </a:p>
          <a:p>
            <a:pPr lvl="2">
              <a:buFont typeface="Wingdings" panose="05000000000000000000" pitchFamily="2" charset="2"/>
              <a:buChar char="q"/>
            </a:pPr>
            <a:r>
              <a:rPr lang="cs-CZ" dirty="0" err="1" smtClean="0"/>
              <a:t>Instrumentalism</a:t>
            </a:r>
            <a:r>
              <a:rPr lang="cs-CZ" dirty="0" smtClean="0"/>
              <a:t> in </a:t>
            </a:r>
            <a:r>
              <a:rPr lang="cs-CZ" dirty="0" err="1" smtClean="0"/>
              <a:t>Economics</a:t>
            </a:r>
            <a:endParaRPr lang="cs-CZ" dirty="0" smtClean="0"/>
          </a:p>
          <a:p>
            <a:pPr lvl="2">
              <a:buFont typeface="Wingdings" panose="05000000000000000000" pitchFamily="2" charset="2"/>
              <a:buChar char="q"/>
            </a:pPr>
            <a:r>
              <a:rPr lang="cs-CZ" dirty="0" err="1" smtClean="0"/>
              <a:t>Economics</a:t>
            </a:r>
            <a:r>
              <a:rPr lang="cs-CZ" dirty="0"/>
              <a:t> </a:t>
            </a:r>
            <a:r>
              <a:rPr lang="cs-CZ" dirty="0" err="1" smtClean="0"/>
              <a:t>Theories</a:t>
            </a:r>
            <a:r>
              <a:rPr lang="cs-CZ" dirty="0" smtClean="0"/>
              <a:t> as </a:t>
            </a:r>
            <a:r>
              <a:rPr lang="cs-CZ" dirty="0" err="1" smtClean="0"/>
              <a:t>Structure</a:t>
            </a:r>
            <a:endParaRPr lang="cs-CZ" dirty="0" smtClean="0"/>
          </a:p>
          <a:p>
            <a:pPr marL="667512" lvl="2" indent="0">
              <a:buNone/>
            </a:pPr>
            <a:endParaRPr lang="en-US" dirty="0"/>
          </a:p>
        </p:txBody>
      </p:sp>
    </p:spTree>
    <p:extLst>
      <p:ext uri="{BB962C8B-B14F-4D97-AF65-F5344CB8AC3E}">
        <p14:creationId xmlns:p14="http://schemas.microsoft.com/office/powerpoint/2010/main" val="3157875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1196752"/>
            <a:ext cx="8229600" cy="5415880"/>
          </a:xfrm>
        </p:spPr>
        <p:txBody>
          <a:bodyPr>
            <a:normAutofit/>
          </a:bodyPr>
          <a:lstStyle/>
          <a:p>
            <a:pPr marL="393192" lvl="1" indent="0">
              <a:buNone/>
            </a:pPr>
            <a:r>
              <a:rPr lang="cs-CZ" dirty="0" smtClean="0"/>
              <a:t>Positive versus normative </a:t>
            </a:r>
            <a:r>
              <a:rPr lang="cs-CZ" dirty="0" err="1" smtClean="0"/>
              <a:t>economics</a:t>
            </a:r>
            <a:endParaRPr lang="cs-CZ" dirty="0" smtClean="0"/>
          </a:p>
          <a:p>
            <a:pPr lvl="2">
              <a:buFont typeface="Wingdings" panose="05000000000000000000" pitchFamily="2" charset="2"/>
              <a:buChar char="q"/>
            </a:pPr>
            <a:r>
              <a:rPr lang="cs-CZ" sz="2400" dirty="0" smtClean="0"/>
              <a:t> </a:t>
            </a:r>
            <a:r>
              <a:rPr lang="cs-CZ" sz="2400" dirty="0" err="1" smtClean="0"/>
              <a:t>Is</a:t>
            </a:r>
            <a:r>
              <a:rPr lang="cs-CZ" sz="2400" dirty="0" smtClean="0"/>
              <a:t> </a:t>
            </a:r>
            <a:r>
              <a:rPr lang="cs-CZ" sz="2400" dirty="0" err="1" smtClean="0"/>
              <a:t>there</a:t>
            </a:r>
            <a:r>
              <a:rPr lang="cs-CZ" sz="2400" dirty="0" smtClean="0"/>
              <a:t> a </a:t>
            </a:r>
            <a:r>
              <a:rPr lang="cs-CZ" sz="2400" dirty="0" err="1" smtClean="0"/>
              <a:t>reasonably</a:t>
            </a:r>
            <a:r>
              <a:rPr lang="cs-CZ" sz="2400" dirty="0" smtClean="0"/>
              <a:t> </a:t>
            </a:r>
            <a:r>
              <a:rPr lang="cs-CZ" sz="2400" dirty="0" err="1" smtClean="0"/>
              <a:t>clear</a:t>
            </a:r>
            <a:r>
              <a:rPr lang="cs-CZ" sz="2400" dirty="0" smtClean="0"/>
              <a:t> </a:t>
            </a:r>
            <a:r>
              <a:rPr lang="cs-CZ" sz="2400" dirty="0" err="1" smtClean="0"/>
              <a:t>distinction</a:t>
            </a:r>
            <a:r>
              <a:rPr lang="cs-CZ" sz="2400" dirty="0" smtClean="0"/>
              <a:t> </a:t>
            </a:r>
            <a:r>
              <a:rPr lang="cs-CZ" sz="2400" dirty="0" err="1" smtClean="0"/>
              <a:t>between</a:t>
            </a:r>
            <a:r>
              <a:rPr lang="cs-CZ" sz="2400" dirty="0" smtClean="0"/>
              <a:t> </a:t>
            </a:r>
            <a:r>
              <a:rPr lang="cs-CZ" sz="2400" dirty="0" err="1" smtClean="0"/>
              <a:t>facts</a:t>
            </a:r>
            <a:r>
              <a:rPr lang="cs-CZ" sz="2400" dirty="0" smtClean="0"/>
              <a:t> and </a:t>
            </a:r>
            <a:r>
              <a:rPr lang="cs-CZ" sz="2400" dirty="0" err="1" smtClean="0"/>
              <a:t>values</a:t>
            </a:r>
            <a:r>
              <a:rPr lang="cs-CZ" sz="2400" dirty="0" smtClean="0"/>
              <a:t>? </a:t>
            </a:r>
            <a:r>
              <a:rPr lang="cs-CZ" sz="2400" dirty="0" err="1" smtClean="0"/>
              <a:t>It</a:t>
            </a:r>
            <a:r>
              <a:rPr lang="cs-CZ" sz="2400" dirty="0" smtClean="0"/>
              <a:t> </a:t>
            </a:r>
            <a:r>
              <a:rPr lang="cs-CZ" sz="2400" dirty="0" err="1" smtClean="0"/>
              <a:t>may</a:t>
            </a:r>
            <a:r>
              <a:rPr lang="cs-CZ" sz="2400" dirty="0" smtClean="0"/>
              <a:t> not </a:t>
            </a:r>
            <a:r>
              <a:rPr lang="cs-CZ" sz="2400" dirty="0" err="1" smtClean="0"/>
              <a:t>be</a:t>
            </a:r>
            <a:r>
              <a:rPr lang="cs-CZ" sz="2400" dirty="0" smtClean="0"/>
              <a:t>, </a:t>
            </a:r>
            <a:r>
              <a:rPr lang="cs-CZ" sz="2400" dirty="0" err="1" smtClean="0"/>
              <a:t>because</a:t>
            </a:r>
            <a:r>
              <a:rPr lang="cs-CZ" sz="2400" dirty="0" smtClean="0"/>
              <a:t>:</a:t>
            </a:r>
          </a:p>
          <a:p>
            <a:pPr lvl="3">
              <a:buFont typeface="Wingdings" panose="05000000000000000000" pitchFamily="2" charset="2"/>
              <a:buChar char="q"/>
            </a:pPr>
            <a:r>
              <a:rPr lang="cs-CZ" sz="2400" dirty="0"/>
              <a:t> </a:t>
            </a:r>
            <a:r>
              <a:rPr lang="cs-CZ" sz="2400" dirty="0" err="1" smtClean="0"/>
              <a:t>Economists</a:t>
            </a:r>
            <a:r>
              <a:rPr lang="cs-CZ" sz="2400" dirty="0" smtClean="0"/>
              <a:t> </a:t>
            </a:r>
            <a:r>
              <a:rPr lang="cs-CZ" sz="2400" dirty="0" err="1" smtClean="0"/>
              <a:t>have</a:t>
            </a:r>
            <a:r>
              <a:rPr lang="cs-CZ" sz="2400" dirty="0" smtClean="0"/>
              <a:t> to </a:t>
            </a:r>
            <a:r>
              <a:rPr lang="cs-CZ" sz="2400" dirty="0" err="1" smtClean="0"/>
              <a:t>articulate</a:t>
            </a:r>
            <a:r>
              <a:rPr lang="cs-CZ" sz="2400" dirty="0" smtClean="0"/>
              <a:t> </a:t>
            </a:r>
            <a:r>
              <a:rPr lang="cs-CZ" sz="2400" dirty="0" err="1" smtClean="0"/>
              <a:t>the</a:t>
            </a:r>
            <a:r>
              <a:rPr lang="cs-CZ" sz="2400" dirty="0" smtClean="0"/>
              <a:t> </a:t>
            </a:r>
            <a:r>
              <a:rPr lang="cs-CZ" sz="2400" dirty="0" err="1" smtClean="0"/>
              <a:t>incomplete</a:t>
            </a:r>
            <a:r>
              <a:rPr lang="cs-CZ" sz="2400" dirty="0" smtClean="0"/>
              <a:t> </a:t>
            </a:r>
            <a:r>
              <a:rPr lang="cs-CZ" sz="2400" dirty="0" err="1" smtClean="0"/>
              <a:t>specification</a:t>
            </a:r>
            <a:r>
              <a:rPr lang="cs-CZ" sz="2400" dirty="0" smtClean="0"/>
              <a:t> </a:t>
            </a:r>
            <a:r>
              <a:rPr lang="cs-CZ" sz="2400" dirty="0" err="1" smtClean="0"/>
              <a:t>of</a:t>
            </a:r>
            <a:r>
              <a:rPr lang="cs-CZ" sz="2400" dirty="0" smtClean="0"/>
              <a:t> </a:t>
            </a:r>
            <a:r>
              <a:rPr lang="cs-CZ" sz="2400" dirty="0" err="1" smtClean="0"/>
              <a:t>goals</a:t>
            </a:r>
            <a:r>
              <a:rPr lang="cs-CZ" sz="2400" dirty="0" smtClean="0"/>
              <a:t> and </a:t>
            </a:r>
            <a:r>
              <a:rPr lang="cs-CZ" sz="2400" dirty="0" err="1" smtClean="0"/>
              <a:t>constraints</a:t>
            </a:r>
            <a:r>
              <a:rPr lang="cs-CZ" sz="2400" dirty="0" smtClean="0"/>
              <a:t> </a:t>
            </a:r>
            <a:r>
              <a:rPr lang="cs-CZ" sz="2400" dirty="0" err="1" smtClean="0"/>
              <a:t>from</a:t>
            </a:r>
            <a:r>
              <a:rPr lang="cs-CZ" sz="2400" dirty="0" smtClean="0"/>
              <a:t> </a:t>
            </a:r>
            <a:r>
              <a:rPr lang="cs-CZ" sz="2400" dirty="0" err="1" smtClean="0"/>
              <a:t>politicians</a:t>
            </a:r>
            <a:endParaRPr lang="cs-CZ" sz="2400" dirty="0" smtClean="0"/>
          </a:p>
          <a:p>
            <a:pPr lvl="3">
              <a:buFont typeface="Wingdings" panose="05000000000000000000" pitchFamily="2" charset="2"/>
              <a:buChar char="q"/>
            </a:pPr>
            <a:r>
              <a:rPr lang="cs-CZ" sz="2400" dirty="0"/>
              <a:t> </a:t>
            </a:r>
            <a:r>
              <a:rPr lang="cs-CZ" sz="2400" dirty="0" err="1" smtClean="0"/>
              <a:t>Economic</a:t>
            </a:r>
            <a:r>
              <a:rPr lang="cs-CZ" sz="2400" dirty="0" smtClean="0"/>
              <a:t> science </a:t>
            </a:r>
            <a:r>
              <a:rPr lang="cs-CZ" sz="2400" dirty="0" err="1" smtClean="0"/>
              <a:t>is</a:t>
            </a:r>
            <a:r>
              <a:rPr lang="cs-CZ" sz="2400" dirty="0" smtClean="0"/>
              <a:t> a </a:t>
            </a:r>
            <a:r>
              <a:rPr lang="cs-CZ" sz="2400" dirty="0" err="1" smtClean="0"/>
              <a:t>human</a:t>
            </a:r>
            <a:r>
              <a:rPr lang="cs-CZ" sz="2400" dirty="0" smtClean="0"/>
              <a:t> </a:t>
            </a:r>
            <a:r>
              <a:rPr lang="cs-CZ" sz="2400" dirty="0" err="1" smtClean="0"/>
              <a:t>activity</a:t>
            </a:r>
            <a:r>
              <a:rPr lang="cs-CZ" sz="2400" dirty="0" smtClean="0"/>
              <a:t> and as such </a:t>
            </a:r>
            <a:r>
              <a:rPr lang="cs-CZ" sz="2400" dirty="0" err="1" smtClean="0"/>
              <a:t>is</a:t>
            </a:r>
            <a:r>
              <a:rPr lang="cs-CZ" sz="2400" dirty="0" smtClean="0"/>
              <a:t> </a:t>
            </a:r>
            <a:r>
              <a:rPr lang="cs-CZ" sz="2400" dirty="0" err="1" smtClean="0"/>
              <a:t>governed</a:t>
            </a:r>
            <a:r>
              <a:rPr lang="cs-CZ" sz="2400" dirty="0" smtClean="0"/>
              <a:t> by </a:t>
            </a:r>
            <a:r>
              <a:rPr lang="cs-CZ" sz="2400" dirty="0" err="1" smtClean="0"/>
              <a:t>values</a:t>
            </a:r>
            <a:endParaRPr lang="cs-CZ" sz="2400" dirty="0" smtClean="0"/>
          </a:p>
          <a:p>
            <a:pPr lvl="3">
              <a:buFont typeface="Wingdings" panose="05000000000000000000" pitchFamily="2" charset="2"/>
              <a:buChar char="q"/>
            </a:pPr>
            <a:r>
              <a:rPr lang="cs-CZ" sz="2400" dirty="0"/>
              <a:t> </a:t>
            </a:r>
            <a:r>
              <a:rPr lang="cs-CZ" sz="2400" dirty="0" err="1" smtClean="0"/>
              <a:t>Economic</a:t>
            </a:r>
            <a:r>
              <a:rPr lang="cs-CZ" sz="2400" dirty="0" smtClean="0"/>
              <a:t> </a:t>
            </a:r>
            <a:r>
              <a:rPr lang="cs-CZ" sz="2400" dirty="0" err="1" smtClean="0"/>
              <a:t>theory</a:t>
            </a:r>
            <a:r>
              <a:rPr lang="cs-CZ" sz="2400" dirty="0" smtClean="0"/>
              <a:t> </a:t>
            </a:r>
            <a:r>
              <a:rPr lang="cs-CZ" sz="2400" dirty="0" err="1" smtClean="0"/>
              <a:t>is</a:t>
            </a:r>
            <a:r>
              <a:rPr lang="cs-CZ" sz="2400" dirty="0" smtClean="0"/>
              <a:t> </a:t>
            </a:r>
            <a:r>
              <a:rPr lang="cs-CZ" sz="2400" dirty="0" err="1" smtClean="0"/>
              <a:t>built</a:t>
            </a:r>
            <a:r>
              <a:rPr lang="cs-CZ" sz="2400" dirty="0" smtClean="0"/>
              <a:t> </a:t>
            </a:r>
            <a:r>
              <a:rPr lang="cs-CZ" sz="2400" dirty="0" err="1" smtClean="0"/>
              <a:t>around</a:t>
            </a:r>
            <a:r>
              <a:rPr lang="cs-CZ" sz="2400" dirty="0" smtClean="0"/>
              <a:t> normative </a:t>
            </a:r>
            <a:r>
              <a:rPr lang="cs-CZ" sz="2400" dirty="0" err="1" smtClean="0"/>
              <a:t>theory</a:t>
            </a:r>
            <a:r>
              <a:rPr lang="cs-CZ" sz="2400" dirty="0" smtClean="0"/>
              <a:t> </a:t>
            </a:r>
            <a:r>
              <a:rPr lang="cs-CZ" sz="2400" dirty="0" err="1" smtClean="0"/>
              <a:t>of</a:t>
            </a:r>
            <a:r>
              <a:rPr lang="cs-CZ" sz="2400" dirty="0" smtClean="0"/>
              <a:t> </a:t>
            </a:r>
            <a:r>
              <a:rPr lang="cs-CZ" sz="2400" dirty="0" err="1" smtClean="0"/>
              <a:t>rationality</a:t>
            </a:r>
            <a:endParaRPr lang="cs-CZ" sz="2400" dirty="0" smtClean="0"/>
          </a:p>
          <a:p>
            <a:pPr lvl="3">
              <a:buFont typeface="Wingdings" panose="05000000000000000000" pitchFamily="2" charset="2"/>
              <a:buChar char="q"/>
            </a:pPr>
            <a:r>
              <a:rPr lang="cs-CZ" sz="2400" dirty="0"/>
              <a:t> </a:t>
            </a:r>
            <a:r>
              <a:rPr lang="cs-CZ" sz="2400" dirty="0" err="1" smtClean="0"/>
              <a:t>People´s</a:t>
            </a:r>
            <a:r>
              <a:rPr lang="cs-CZ" sz="2400" dirty="0" smtClean="0"/>
              <a:t> </a:t>
            </a:r>
            <a:r>
              <a:rPr lang="cs-CZ" sz="2400" dirty="0" err="1" smtClean="0"/>
              <a:t>views</a:t>
            </a:r>
            <a:r>
              <a:rPr lang="cs-CZ" sz="2400" dirty="0" smtClean="0"/>
              <a:t> </a:t>
            </a:r>
            <a:r>
              <a:rPr lang="cs-CZ" sz="2400" dirty="0" err="1" smtClean="0"/>
              <a:t>of</a:t>
            </a:r>
            <a:r>
              <a:rPr lang="cs-CZ" sz="2400" dirty="0" smtClean="0"/>
              <a:t> </a:t>
            </a:r>
            <a:r>
              <a:rPr lang="cs-CZ" sz="2400" dirty="0" err="1" smtClean="0"/>
              <a:t>what</a:t>
            </a:r>
            <a:r>
              <a:rPr lang="cs-CZ" sz="2400" dirty="0" smtClean="0"/>
              <a:t> </a:t>
            </a:r>
            <a:r>
              <a:rPr lang="cs-CZ" sz="2400" dirty="0" err="1" smtClean="0"/>
              <a:t>is</a:t>
            </a:r>
            <a:r>
              <a:rPr lang="cs-CZ" sz="2400" dirty="0" smtClean="0"/>
              <a:t> </a:t>
            </a:r>
            <a:r>
              <a:rPr lang="cs-CZ" sz="2400" dirty="0" err="1" smtClean="0"/>
              <a:t>right</a:t>
            </a:r>
            <a:r>
              <a:rPr lang="cs-CZ" sz="2400" dirty="0" smtClean="0"/>
              <a:t> and </a:t>
            </a:r>
            <a:r>
              <a:rPr lang="cs-CZ" sz="2400" dirty="0" err="1" smtClean="0"/>
              <a:t>wrong</a:t>
            </a:r>
            <a:r>
              <a:rPr lang="cs-CZ" sz="2400" dirty="0" smtClean="0"/>
              <a:t> </a:t>
            </a:r>
            <a:r>
              <a:rPr lang="cs-CZ" sz="2400" dirty="0" err="1" smtClean="0"/>
              <a:t>depend</a:t>
            </a:r>
            <a:r>
              <a:rPr lang="cs-CZ" sz="2400" dirty="0" smtClean="0"/>
              <a:t> on </a:t>
            </a:r>
            <a:r>
              <a:rPr lang="cs-CZ" sz="2400" dirty="0" err="1" smtClean="0"/>
              <a:t>their</a:t>
            </a:r>
            <a:r>
              <a:rPr lang="cs-CZ" sz="2400" dirty="0" smtClean="0"/>
              <a:t> </a:t>
            </a:r>
            <a:r>
              <a:rPr lang="cs-CZ" sz="2400" dirty="0" err="1" smtClean="0"/>
              <a:t>social</a:t>
            </a:r>
            <a:r>
              <a:rPr lang="cs-CZ" sz="2400" dirty="0" smtClean="0"/>
              <a:t> </a:t>
            </a:r>
            <a:r>
              <a:rPr lang="cs-CZ" sz="2400" dirty="0" err="1" smtClean="0"/>
              <a:t>environment</a:t>
            </a:r>
            <a:endParaRPr lang="cs-CZ" sz="2400" dirty="0" smtClean="0"/>
          </a:p>
          <a:p>
            <a:pPr lvl="3">
              <a:buFont typeface="Wingdings" panose="05000000000000000000" pitchFamily="2" charset="2"/>
              <a:buChar char="q"/>
            </a:pPr>
            <a:r>
              <a:rPr lang="cs-CZ" sz="2400" dirty="0" err="1" smtClean="0"/>
              <a:t>People´s</a:t>
            </a:r>
            <a:r>
              <a:rPr lang="cs-CZ" sz="2400" dirty="0" smtClean="0"/>
              <a:t> </a:t>
            </a:r>
            <a:r>
              <a:rPr lang="cs-CZ" sz="2400" dirty="0" err="1" smtClean="0"/>
              <a:t>judgements</a:t>
            </a:r>
            <a:r>
              <a:rPr lang="cs-CZ" sz="2400" dirty="0" smtClean="0"/>
              <a:t> are </a:t>
            </a:r>
            <a:r>
              <a:rPr lang="cs-CZ" sz="2400" dirty="0" err="1" smtClean="0"/>
              <a:t>clouded</a:t>
            </a:r>
            <a:r>
              <a:rPr lang="cs-CZ" sz="2400" dirty="0" smtClean="0"/>
              <a:t> by </a:t>
            </a:r>
            <a:r>
              <a:rPr lang="cs-CZ" sz="2400" dirty="0" err="1" smtClean="0"/>
              <a:t>their</a:t>
            </a:r>
            <a:r>
              <a:rPr lang="cs-CZ" sz="2400" dirty="0" smtClean="0"/>
              <a:t> </a:t>
            </a:r>
            <a:r>
              <a:rPr lang="cs-CZ" sz="2400" dirty="0" err="1" smtClean="0"/>
              <a:t>interests</a:t>
            </a:r>
            <a:r>
              <a:rPr lang="cs-CZ" sz="2400" dirty="0" smtClean="0"/>
              <a:t> </a:t>
            </a:r>
          </a:p>
          <a:p>
            <a:pPr lvl="2">
              <a:buFont typeface="Wingdings" panose="05000000000000000000" pitchFamily="2" charset="2"/>
              <a:buChar char="q"/>
            </a:pPr>
            <a:endParaRPr lang="cs-CZ" sz="3200" dirty="0" smtClean="0"/>
          </a:p>
          <a:p>
            <a:pPr marL="667512" lvl="2" indent="0">
              <a:buNone/>
            </a:pPr>
            <a:endParaRPr lang="en-US" sz="3200" dirty="0"/>
          </a:p>
        </p:txBody>
      </p:sp>
    </p:spTree>
    <p:extLst>
      <p:ext uri="{BB962C8B-B14F-4D97-AF65-F5344CB8AC3E}">
        <p14:creationId xmlns:p14="http://schemas.microsoft.com/office/powerpoint/2010/main" val="3265790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23528" y="980728"/>
            <a:ext cx="8229600" cy="5760640"/>
          </a:xfrm>
        </p:spPr>
        <p:txBody>
          <a:bodyPr>
            <a:normAutofit/>
          </a:bodyPr>
          <a:lstStyle/>
          <a:p>
            <a:pPr marL="457200" lvl="1" indent="0">
              <a:buNone/>
            </a:pPr>
            <a:r>
              <a:rPr lang="cs-CZ" dirty="0" err="1" smtClean="0"/>
              <a:t>Economics</a:t>
            </a:r>
            <a:r>
              <a:rPr lang="cs-CZ" dirty="0" smtClean="0"/>
              <a:t> and </a:t>
            </a:r>
            <a:r>
              <a:rPr lang="cs-CZ" dirty="0" err="1"/>
              <a:t>S</a:t>
            </a:r>
            <a:r>
              <a:rPr lang="cs-CZ" dirty="0" err="1" smtClean="0"/>
              <a:t>ocial</a:t>
            </a:r>
            <a:r>
              <a:rPr lang="cs-CZ" dirty="0" smtClean="0"/>
              <a:t> </a:t>
            </a:r>
            <a:r>
              <a:rPr lang="cs-CZ" dirty="0"/>
              <a:t>J</a:t>
            </a:r>
            <a:r>
              <a:rPr lang="cs-CZ" dirty="0" smtClean="0"/>
              <a:t>ustice</a:t>
            </a:r>
          </a:p>
          <a:p>
            <a:pPr marL="800100" lvl="1" indent="-342900">
              <a:buFont typeface="Wingdings" panose="05000000000000000000" pitchFamily="2" charset="2"/>
              <a:buChar char="q"/>
            </a:pPr>
            <a:r>
              <a:rPr lang="cs-CZ" dirty="0" err="1"/>
              <a:t>I</a:t>
            </a:r>
            <a:r>
              <a:rPr lang="cs-CZ" dirty="0" err="1" smtClean="0"/>
              <a:t>mportant</a:t>
            </a:r>
            <a:r>
              <a:rPr lang="cs-CZ" dirty="0" smtClean="0"/>
              <a:t> part </a:t>
            </a:r>
            <a:r>
              <a:rPr lang="cs-CZ" dirty="0" err="1" smtClean="0"/>
              <a:t>of</a:t>
            </a:r>
            <a:r>
              <a:rPr lang="cs-CZ" dirty="0" smtClean="0"/>
              <a:t> </a:t>
            </a:r>
            <a:r>
              <a:rPr lang="cs-CZ" dirty="0" err="1" smtClean="0"/>
              <a:t>economic</a:t>
            </a:r>
            <a:r>
              <a:rPr lang="cs-CZ" dirty="0" smtClean="0"/>
              <a:t> </a:t>
            </a:r>
            <a:r>
              <a:rPr lang="cs-CZ" dirty="0" err="1" smtClean="0"/>
              <a:t>policy</a:t>
            </a:r>
            <a:r>
              <a:rPr lang="cs-CZ" dirty="0" smtClean="0"/>
              <a:t> </a:t>
            </a:r>
            <a:r>
              <a:rPr lang="cs-CZ" dirty="0" err="1" smtClean="0"/>
              <a:t>is</a:t>
            </a:r>
            <a:r>
              <a:rPr lang="cs-CZ" dirty="0" smtClean="0"/>
              <a:t> </a:t>
            </a:r>
            <a:r>
              <a:rPr lang="cs-CZ" dirty="0" err="1" smtClean="0"/>
              <a:t>redistribution</a:t>
            </a:r>
            <a:r>
              <a:rPr lang="cs-CZ" dirty="0" smtClean="0"/>
              <a:t>. </a:t>
            </a:r>
            <a:r>
              <a:rPr lang="cs-CZ" dirty="0" err="1" smtClean="0"/>
              <a:t>Economics</a:t>
            </a:r>
            <a:r>
              <a:rPr lang="cs-CZ" dirty="0" smtClean="0"/>
              <a:t> </a:t>
            </a:r>
            <a:r>
              <a:rPr lang="cs-CZ" dirty="0" err="1" smtClean="0"/>
              <a:t>does</a:t>
            </a:r>
            <a:r>
              <a:rPr lang="cs-CZ" dirty="0" smtClean="0"/>
              <a:t> not </a:t>
            </a:r>
            <a:r>
              <a:rPr lang="cs-CZ" dirty="0" err="1" smtClean="0"/>
              <a:t>offer</a:t>
            </a:r>
            <a:r>
              <a:rPr lang="cs-CZ" dirty="0" smtClean="0"/>
              <a:t> to </a:t>
            </a:r>
            <a:r>
              <a:rPr lang="cs-CZ" dirty="0" err="1" smtClean="0"/>
              <a:t>economic</a:t>
            </a:r>
            <a:r>
              <a:rPr lang="cs-CZ" dirty="0" smtClean="0"/>
              <a:t> </a:t>
            </a:r>
            <a:r>
              <a:rPr lang="cs-CZ" dirty="0" err="1" smtClean="0"/>
              <a:t>policy</a:t>
            </a:r>
            <a:r>
              <a:rPr lang="cs-CZ" dirty="0" smtClean="0"/>
              <a:t> </a:t>
            </a:r>
            <a:r>
              <a:rPr lang="cs-CZ" dirty="0" err="1" smtClean="0"/>
              <a:t>sufficient</a:t>
            </a:r>
            <a:r>
              <a:rPr lang="cs-CZ" dirty="0" smtClean="0"/>
              <a:t> </a:t>
            </a:r>
            <a:r>
              <a:rPr lang="cs-CZ" dirty="0" err="1" smtClean="0"/>
              <a:t>tools</a:t>
            </a:r>
            <a:r>
              <a:rPr lang="cs-CZ" dirty="0" smtClean="0"/>
              <a:t> </a:t>
            </a:r>
            <a:r>
              <a:rPr lang="cs-CZ" dirty="0" err="1" smtClean="0"/>
              <a:t>for</a:t>
            </a:r>
            <a:r>
              <a:rPr lang="cs-CZ" dirty="0" smtClean="0"/>
              <a:t> </a:t>
            </a:r>
            <a:r>
              <a:rPr lang="cs-CZ" dirty="0" err="1" smtClean="0"/>
              <a:t>the</a:t>
            </a:r>
            <a:r>
              <a:rPr lang="cs-CZ" dirty="0" smtClean="0"/>
              <a:t> </a:t>
            </a:r>
            <a:r>
              <a:rPr lang="cs-CZ" dirty="0" err="1" smtClean="0"/>
              <a:t>analysis</a:t>
            </a:r>
            <a:r>
              <a:rPr lang="cs-CZ" dirty="0" smtClean="0"/>
              <a:t> </a:t>
            </a:r>
            <a:r>
              <a:rPr lang="cs-CZ" dirty="0" err="1" smtClean="0"/>
              <a:t>of</a:t>
            </a:r>
            <a:r>
              <a:rPr lang="cs-CZ" dirty="0" smtClean="0"/>
              <a:t> </a:t>
            </a:r>
            <a:r>
              <a:rPr lang="cs-CZ" dirty="0" err="1" smtClean="0"/>
              <a:t>redistribution</a:t>
            </a:r>
            <a:r>
              <a:rPr lang="cs-CZ" dirty="0" smtClean="0"/>
              <a:t>.</a:t>
            </a:r>
          </a:p>
          <a:p>
            <a:pPr marL="393192" lvl="1" indent="0">
              <a:buNone/>
            </a:pPr>
            <a:endParaRPr lang="cs-CZ" dirty="0" smtClean="0"/>
          </a:p>
          <a:p>
            <a:pPr marL="393192" lvl="1" indent="0">
              <a:buNone/>
            </a:pPr>
            <a:r>
              <a:rPr lang="cs-CZ" dirty="0"/>
              <a:t>	</a:t>
            </a:r>
            <a:endParaRPr lang="cs-CZ" dirty="0" smtClean="0"/>
          </a:p>
        </p:txBody>
      </p:sp>
    </p:spTree>
    <p:extLst>
      <p:ext uri="{BB962C8B-B14F-4D97-AF65-F5344CB8AC3E}">
        <p14:creationId xmlns:p14="http://schemas.microsoft.com/office/powerpoint/2010/main" val="4059167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1196752"/>
            <a:ext cx="8229600" cy="5415880"/>
          </a:xfrm>
        </p:spPr>
        <p:txBody>
          <a:bodyPr>
            <a:normAutofit lnSpcReduction="10000"/>
          </a:bodyPr>
          <a:lstStyle/>
          <a:p>
            <a:pPr marL="393192" lvl="1" indent="0">
              <a:buNone/>
            </a:pPr>
            <a:r>
              <a:rPr lang="cs-CZ" dirty="0" err="1" smtClean="0"/>
              <a:t>Naturalism</a:t>
            </a:r>
            <a:r>
              <a:rPr lang="cs-CZ" dirty="0" smtClean="0"/>
              <a:t> in </a:t>
            </a:r>
            <a:r>
              <a:rPr lang="cs-CZ" dirty="0" err="1" smtClean="0"/>
              <a:t>Economics</a:t>
            </a:r>
            <a:r>
              <a:rPr lang="cs-CZ" dirty="0" smtClean="0"/>
              <a:t>, </a:t>
            </a:r>
            <a:r>
              <a:rPr lang="cs-CZ" dirty="0" err="1" smtClean="0"/>
              <a:t>predictions</a:t>
            </a:r>
            <a:r>
              <a:rPr lang="cs-CZ" dirty="0" smtClean="0"/>
              <a:t> x </a:t>
            </a:r>
            <a:r>
              <a:rPr lang="cs-CZ" dirty="0" err="1" smtClean="0"/>
              <a:t>interpretations</a:t>
            </a:r>
            <a:r>
              <a:rPr lang="cs-CZ" dirty="0" smtClean="0"/>
              <a:t>, </a:t>
            </a:r>
            <a:r>
              <a:rPr lang="cs-CZ" dirty="0" err="1" smtClean="0"/>
              <a:t>laws</a:t>
            </a:r>
            <a:r>
              <a:rPr lang="cs-CZ" dirty="0" smtClean="0"/>
              <a:t> x </a:t>
            </a:r>
            <a:r>
              <a:rPr lang="cs-CZ" dirty="0" err="1" smtClean="0"/>
              <a:t>empirical</a:t>
            </a:r>
            <a:r>
              <a:rPr lang="cs-CZ" dirty="0" smtClean="0"/>
              <a:t> </a:t>
            </a:r>
            <a:r>
              <a:rPr lang="cs-CZ" dirty="0" err="1" smtClean="0"/>
              <a:t>regularities</a:t>
            </a:r>
            <a:endParaRPr lang="cs-CZ" dirty="0" smtClean="0"/>
          </a:p>
          <a:p>
            <a:pPr lvl="2">
              <a:buFont typeface="Wingdings" panose="05000000000000000000" pitchFamily="2" charset="2"/>
              <a:buChar char="q"/>
            </a:pPr>
            <a:r>
              <a:rPr lang="cs-CZ" sz="2400" dirty="0" smtClean="0"/>
              <a:t>Positive </a:t>
            </a:r>
            <a:r>
              <a:rPr lang="cs-CZ" sz="2400" dirty="0" err="1" smtClean="0"/>
              <a:t>Economics</a:t>
            </a:r>
            <a:r>
              <a:rPr lang="cs-CZ" sz="2400" dirty="0" smtClean="0"/>
              <a:t> has </a:t>
            </a:r>
            <a:r>
              <a:rPr lang="cs-CZ" sz="2400" dirty="0" err="1" smtClean="0"/>
              <a:t>always</a:t>
            </a:r>
            <a:r>
              <a:rPr lang="cs-CZ" sz="2400" dirty="0" smtClean="0"/>
              <a:t> </a:t>
            </a:r>
            <a:r>
              <a:rPr lang="cs-CZ" sz="2400" dirty="0" err="1" smtClean="0"/>
              <a:t>tried</a:t>
            </a:r>
            <a:r>
              <a:rPr lang="cs-CZ" sz="2400" dirty="0" smtClean="0"/>
              <a:t> to import </a:t>
            </a:r>
            <a:r>
              <a:rPr lang="cs-CZ" sz="2400" dirty="0" err="1" smtClean="0"/>
              <a:t>the</a:t>
            </a:r>
            <a:r>
              <a:rPr lang="cs-CZ" sz="2400" dirty="0" smtClean="0"/>
              <a:t> </a:t>
            </a:r>
            <a:r>
              <a:rPr lang="cs-CZ" sz="2400" dirty="0" err="1" smtClean="0"/>
              <a:t>structure</a:t>
            </a:r>
            <a:r>
              <a:rPr lang="cs-CZ" sz="2400" dirty="0" smtClean="0"/>
              <a:t> </a:t>
            </a:r>
            <a:r>
              <a:rPr lang="cs-CZ" sz="2400" dirty="0" err="1" smtClean="0"/>
              <a:t>of</a:t>
            </a:r>
            <a:r>
              <a:rPr lang="cs-CZ" sz="2400" dirty="0" smtClean="0"/>
              <a:t> </a:t>
            </a:r>
            <a:r>
              <a:rPr lang="cs-CZ" sz="2400" dirty="0" err="1" smtClean="0"/>
              <a:t>theories</a:t>
            </a:r>
            <a:r>
              <a:rPr lang="cs-CZ" sz="2400" dirty="0" smtClean="0"/>
              <a:t> and </a:t>
            </a:r>
            <a:r>
              <a:rPr lang="cs-CZ" sz="2400" dirty="0" err="1" smtClean="0"/>
              <a:t>methodology</a:t>
            </a:r>
            <a:r>
              <a:rPr lang="cs-CZ" sz="2400" dirty="0" smtClean="0"/>
              <a:t> </a:t>
            </a:r>
            <a:r>
              <a:rPr lang="cs-CZ" sz="2400" dirty="0" err="1" smtClean="0"/>
              <a:t>from</a:t>
            </a:r>
            <a:r>
              <a:rPr lang="cs-CZ" sz="2400" dirty="0" smtClean="0"/>
              <a:t> </a:t>
            </a:r>
            <a:r>
              <a:rPr lang="cs-CZ" sz="2400" dirty="0" err="1" smtClean="0"/>
              <a:t>physical</a:t>
            </a:r>
            <a:r>
              <a:rPr lang="cs-CZ" sz="2400" dirty="0" smtClean="0"/>
              <a:t> </a:t>
            </a:r>
            <a:r>
              <a:rPr lang="cs-CZ" sz="2400" dirty="0" err="1" smtClean="0"/>
              <a:t>sciences</a:t>
            </a:r>
            <a:r>
              <a:rPr lang="cs-CZ" sz="2400" dirty="0"/>
              <a:t>.</a:t>
            </a:r>
            <a:r>
              <a:rPr lang="cs-CZ" sz="2400" dirty="0" smtClean="0"/>
              <a:t> </a:t>
            </a:r>
          </a:p>
          <a:p>
            <a:pPr lvl="3">
              <a:buFont typeface="Wingdings" panose="05000000000000000000" pitchFamily="2" charset="2"/>
              <a:buChar char="q"/>
            </a:pPr>
            <a:r>
              <a:rPr lang="cs-CZ" sz="2300" dirty="0" smtClean="0"/>
              <a:t> </a:t>
            </a:r>
            <a:r>
              <a:rPr lang="cs-CZ" sz="2300" dirty="0" err="1" smtClean="0"/>
              <a:t>Criticism</a:t>
            </a:r>
            <a:r>
              <a:rPr lang="cs-CZ" sz="2300" dirty="0" smtClean="0"/>
              <a:t> </a:t>
            </a:r>
            <a:r>
              <a:rPr lang="cs-CZ" sz="2300" dirty="0" err="1" smtClean="0"/>
              <a:t>of</a:t>
            </a:r>
            <a:r>
              <a:rPr lang="cs-CZ" sz="2300" dirty="0" smtClean="0"/>
              <a:t> </a:t>
            </a:r>
            <a:r>
              <a:rPr lang="cs-CZ" sz="2300" dirty="0" err="1" smtClean="0"/>
              <a:t>this</a:t>
            </a:r>
            <a:r>
              <a:rPr lang="cs-CZ" sz="2300" dirty="0" smtClean="0"/>
              <a:t> </a:t>
            </a:r>
            <a:r>
              <a:rPr lang="cs-CZ" sz="2300" dirty="0" err="1" smtClean="0"/>
              <a:t>approach</a:t>
            </a:r>
            <a:r>
              <a:rPr lang="cs-CZ" sz="2300" dirty="0" smtClean="0"/>
              <a:t>:</a:t>
            </a:r>
          </a:p>
          <a:p>
            <a:pPr lvl="4">
              <a:buFont typeface="Wingdings" panose="05000000000000000000" pitchFamily="2" charset="2"/>
              <a:buChar char="q"/>
            </a:pPr>
            <a:r>
              <a:rPr lang="cs-CZ" sz="2300" dirty="0" err="1" smtClean="0"/>
              <a:t>Economic</a:t>
            </a:r>
            <a:r>
              <a:rPr lang="cs-CZ" sz="2300" dirty="0" smtClean="0"/>
              <a:t> </a:t>
            </a:r>
            <a:r>
              <a:rPr lang="cs-CZ" sz="2300" dirty="0" err="1"/>
              <a:t>phenomena</a:t>
            </a:r>
            <a:r>
              <a:rPr lang="cs-CZ" sz="2300" dirty="0"/>
              <a:t> </a:t>
            </a:r>
            <a:r>
              <a:rPr lang="cs-CZ" sz="2300" dirty="0" smtClean="0"/>
              <a:t>are </a:t>
            </a:r>
            <a:r>
              <a:rPr lang="cs-CZ" sz="2300" dirty="0" err="1"/>
              <a:t>too</a:t>
            </a:r>
            <a:r>
              <a:rPr lang="cs-CZ" sz="2300" dirty="0"/>
              <a:t> </a:t>
            </a:r>
            <a:r>
              <a:rPr lang="cs-CZ" sz="2300" dirty="0" err="1"/>
              <a:t>irregular</a:t>
            </a:r>
            <a:r>
              <a:rPr lang="cs-CZ" sz="2300" dirty="0"/>
              <a:t> to </a:t>
            </a:r>
            <a:r>
              <a:rPr lang="cs-CZ" sz="2300" dirty="0" err="1"/>
              <a:t>be</a:t>
            </a:r>
            <a:r>
              <a:rPr lang="cs-CZ" sz="2300" dirty="0"/>
              <a:t> </a:t>
            </a:r>
            <a:r>
              <a:rPr lang="cs-CZ" sz="2300" dirty="0" err="1"/>
              <a:t>captured</a:t>
            </a:r>
            <a:r>
              <a:rPr lang="cs-CZ" sz="2300" dirty="0"/>
              <a:t> </a:t>
            </a:r>
            <a:r>
              <a:rPr lang="cs-CZ" sz="2300" dirty="0" err="1"/>
              <a:t>within</a:t>
            </a:r>
            <a:r>
              <a:rPr lang="cs-CZ" sz="2300" dirty="0"/>
              <a:t> a </a:t>
            </a:r>
            <a:r>
              <a:rPr lang="cs-CZ" sz="2300" dirty="0" err="1"/>
              <a:t>framework</a:t>
            </a:r>
            <a:r>
              <a:rPr lang="cs-CZ" sz="2300" dirty="0"/>
              <a:t> </a:t>
            </a:r>
            <a:r>
              <a:rPr lang="cs-CZ" sz="2300" dirty="0" err="1"/>
              <a:t>of</a:t>
            </a:r>
            <a:r>
              <a:rPr lang="cs-CZ" sz="2300" dirty="0"/>
              <a:t> </a:t>
            </a:r>
            <a:r>
              <a:rPr lang="cs-CZ" sz="2300" dirty="0" err="1"/>
              <a:t>laws</a:t>
            </a:r>
            <a:r>
              <a:rPr lang="cs-CZ" sz="2300" dirty="0"/>
              <a:t> </a:t>
            </a:r>
            <a:r>
              <a:rPr lang="cs-CZ" sz="2300" dirty="0" smtClean="0"/>
              <a:t>. </a:t>
            </a:r>
            <a:r>
              <a:rPr lang="cs-CZ" sz="2300" dirty="0" err="1" smtClean="0"/>
              <a:t>Empirical</a:t>
            </a:r>
            <a:r>
              <a:rPr lang="cs-CZ" sz="2300" dirty="0" smtClean="0"/>
              <a:t> </a:t>
            </a:r>
            <a:r>
              <a:rPr lang="cs-CZ" sz="2300" dirty="0" err="1" smtClean="0"/>
              <a:t>regularities</a:t>
            </a:r>
            <a:r>
              <a:rPr lang="cs-CZ" sz="2300" dirty="0" smtClean="0"/>
              <a:t> </a:t>
            </a:r>
            <a:r>
              <a:rPr lang="cs-CZ" sz="2300" dirty="0" err="1" smtClean="0"/>
              <a:t>can</a:t>
            </a:r>
            <a:r>
              <a:rPr lang="cs-CZ" sz="2300" dirty="0" smtClean="0"/>
              <a:t> </a:t>
            </a:r>
            <a:r>
              <a:rPr lang="cs-CZ" sz="2300" dirty="0" err="1" smtClean="0"/>
              <a:t>be</a:t>
            </a:r>
            <a:r>
              <a:rPr lang="cs-CZ" sz="2300" dirty="0" smtClean="0"/>
              <a:t> </a:t>
            </a:r>
            <a:r>
              <a:rPr lang="cs-CZ" sz="2300" dirty="0" err="1" smtClean="0"/>
              <a:t>found</a:t>
            </a:r>
            <a:r>
              <a:rPr lang="cs-CZ" sz="2300" dirty="0" smtClean="0"/>
              <a:t>, but are </a:t>
            </a:r>
            <a:r>
              <a:rPr lang="cs-CZ" sz="2300" dirty="0" err="1" smtClean="0"/>
              <a:t>they</a:t>
            </a:r>
            <a:r>
              <a:rPr lang="cs-CZ" sz="2300" dirty="0" smtClean="0"/>
              <a:t> </a:t>
            </a:r>
            <a:r>
              <a:rPr lang="cs-CZ" sz="2300" dirty="0" err="1" smtClean="0"/>
              <a:t>linked</a:t>
            </a:r>
            <a:r>
              <a:rPr lang="cs-CZ" sz="2300" dirty="0" smtClean="0"/>
              <a:t> </a:t>
            </a:r>
            <a:r>
              <a:rPr lang="cs-CZ" sz="2300" dirty="0" err="1" smtClean="0"/>
              <a:t>with</a:t>
            </a:r>
            <a:r>
              <a:rPr lang="cs-CZ" sz="2300" dirty="0" smtClean="0"/>
              <a:t> universal </a:t>
            </a:r>
            <a:r>
              <a:rPr lang="cs-CZ" sz="2300" dirty="0" err="1" smtClean="0"/>
              <a:t>laws</a:t>
            </a:r>
            <a:r>
              <a:rPr lang="cs-CZ" sz="2300" dirty="0" smtClean="0"/>
              <a:t>, </a:t>
            </a:r>
            <a:r>
              <a:rPr lang="cs-CZ" sz="2300" dirty="0" err="1" smtClean="0"/>
              <a:t>e.g</a:t>
            </a:r>
            <a:r>
              <a:rPr lang="cs-CZ" sz="2300" dirty="0" smtClean="0"/>
              <a:t>. as </a:t>
            </a:r>
            <a:r>
              <a:rPr lang="cs-CZ" sz="2300" dirty="0" err="1" smtClean="0"/>
              <a:t>balistical</a:t>
            </a:r>
            <a:r>
              <a:rPr lang="cs-CZ" sz="2300" dirty="0" smtClean="0"/>
              <a:t> </a:t>
            </a:r>
            <a:r>
              <a:rPr lang="cs-CZ" sz="2300" dirty="0" err="1" smtClean="0"/>
              <a:t>curves</a:t>
            </a:r>
            <a:r>
              <a:rPr lang="cs-CZ" sz="2300" dirty="0" smtClean="0"/>
              <a:t> are </a:t>
            </a:r>
            <a:r>
              <a:rPr lang="cs-CZ" sz="2300" dirty="0" err="1" smtClean="0"/>
              <a:t>linked</a:t>
            </a:r>
            <a:r>
              <a:rPr lang="cs-CZ" sz="2300" dirty="0" smtClean="0"/>
              <a:t> </a:t>
            </a:r>
            <a:r>
              <a:rPr lang="cs-CZ" sz="2300" dirty="0" err="1" smtClean="0"/>
              <a:t>with</a:t>
            </a:r>
            <a:r>
              <a:rPr lang="cs-CZ" sz="2300" dirty="0" smtClean="0"/>
              <a:t> </a:t>
            </a:r>
            <a:r>
              <a:rPr lang="cs-CZ" sz="2300" dirty="0" err="1" smtClean="0"/>
              <a:t>Newton´s</a:t>
            </a:r>
            <a:r>
              <a:rPr lang="cs-CZ" sz="2300" dirty="0" smtClean="0"/>
              <a:t> </a:t>
            </a:r>
            <a:r>
              <a:rPr lang="cs-CZ" sz="2300" dirty="0" err="1" smtClean="0"/>
              <a:t>laws</a:t>
            </a:r>
            <a:r>
              <a:rPr lang="cs-CZ" sz="2300" dirty="0" smtClean="0"/>
              <a:t> </a:t>
            </a:r>
            <a:r>
              <a:rPr lang="cs-CZ" sz="2300" dirty="0" err="1" smtClean="0"/>
              <a:t>of</a:t>
            </a:r>
            <a:r>
              <a:rPr lang="cs-CZ" sz="2300" dirty="0" smtClean="0"/>
              <a:t> </a:t>
            </a:r>
            <a:r>
              <a:rPr lang="cs-CZ" sz="2300" dirty="0" err="1" smtClean="0"/>
              <a:t>motion</a:t>
            </a:r>
            <a:r>
              <a:rPr lang="cs-CZ" sz="2300" dirty="0" smtClean="0"/>
              <a:t>?</a:t>
            </a:r>
            <a:endParaRPr lang="cs-CZ" sz="2300" dirty="0"/>
          </a:p>
          <a:p>
            <a:pPr lvl="4">
              <a:buFont typeface="Wingdings" panose="05000000000000000000" pitchFamily="2" charset="2"/>
              <a:buChar char="q"/>
            </a:pPr>
            <a:r>
              <a:rPr lang="cs-CZ" sz="2400" dirty="0" err="1" smtClean="0"/>
              <a:t>Instead</a:t>
            </a:r>
            <a:r>
              <a:rPr lang="cs-CZ" sz="2400" dirty="0" smtClean="0"/>
              <a:t> </a:t>
            </a:r>
            <a:r>
              <a:rPr lang="cs-CZ" sz="2400" dirty="0" err="1" smtClean="0"/>
              <a:t>of</a:t>
            </a:r>
            <a:r>
              <a:rPr lang="cs-CZ" sz="2400" dirty="0" smtClean="0"/>
              <a:t> </a:t>
            </a:r>
            <a:r>
              <a:rPr lang="cs-CZ" sz="2400" dirty="0" err="1" smtClean="0"/>
              <a:t>predictive</a:t>
            </a:r>
            <a:r>
              <a:rPr lang="cs-CZ" sz="2400" dirty="0" smtClean="0"/>
              <a:t> </a:t>
            </a:r>
            <a:r>
              <a:rPr lang="cs-CZ" sz="2400" dirty="0" err="1" smtClean="0"/>
              <a:t>goals</a:t>
            </a:r>
            <a:r>
              <a:rPr lang="cs-CZ" sz="2400" dirty="0" smtClean="0"/>
              <a:t> </a:t>
            </a:r>
            <a:r>
              <a:rPr lang="cs-CZ" sz="2400" dirty="0" err="1" smtClean="0"/>
              <a:t>of</a:t>
            </a:r>
            <a:r>
              <a:rPr lang="cs-CZ" sz="2400" dirty="0" smtClean="0"/>
              <a:t> </a:t>
            </a:r>
            <a:r>
              <a:rPr lang="cs-CZ" sz="2400" dirty="0" err="1" smtClean="0"/>
              <a:t>physical</a:t>
            </a:r>
            <a:r>
              <a:rPr lang="cs-CZ" sz="2400" dirty="0" smtClean="0"/>
              <a:t> </a:t>
            </a:r>
            <a:r>
              <a:rPr lang="cs-CZ" sz="2400" dirty="0" err="1" smtClean="0"/>
              <a:t>sciences</a:t>
            </a:r>
            <a:r>
              <a:rPr lang="cs-CZ" sz="2400" dirty="0" smtClean="0"/>
              <a:t>, </a:t>
            </a:r>
            <a:r>
              <a:rPr lang="cs-CZ" sz="2400" dirty="0" err="1" smtClean="0"/>
              <a:t>maybe</a:t>
            </a:r>
            <a:r>
              <a:rPr lang="cs-CZ" sz="2400" dirty="0" smtClean="0"/>
              <a:t> in </a:t>
            </a:r>
            <a:r>
              <a:rPr lang="cs-CZ" sz="2400" dirty="0" err="1" smtClean="0"/>
              <a:t>economics</a:t>
            </a:r>
            <a:r>
              <a:rPr lang="cs-CZ" sz="2400" dirty="0" smtClean="0"/>
              <a:t> </a:t>
            </a:r>
            <a:r>
              <a:rPr lang="cs-CZ" sz="2400" dirty="0" err="1" smtClean="0"/>
              <a:t>the</a:t>
            </a:r>
            <a:r>
              <a:rPr lang="cs-CZ" sz="2400" dirty="0" smtClean="0"/>
              <a:t> </a:t>
            </a:r>
            <a:r>
              <a:rPr lang="cs-CZ" sz="2400" dirty="0" err="1" smtClean="0"/>
              <a:t>goal</a:t>
            </a:r>
            <a:r>
              <a:rPr lang="cs-CZ" sz="2400" dirty="0" smtClean="0"/>
              <a:t> </a:t>
            </a:r>
            <a:r>
              <a:rPr lang="cs-CZ" sz="2400" dirty="0" err="1" smtClean="0"/>
              <a:t>is</a:t>
            </a:r>
            <a:r>
              <a:rPr lang="cs-CZ" sz="2400" dirty="0" smtClean="0"/>
              <a:t> </a:t>
            </a:r>
            <a:r>
              <a:rPr lang="cs-CZ" sz="2400" dirty="0" err="1" smtClean="0"/>
              <a:t>interpretation</a:t>
            </a:r>
            <a:r>
              <a:rPr lang="cs-CZ" sz="2400" dirty="0" smtClean="0"/>
              <a:t> (</a:t>
            </a:r>
            <a:r>
              <a:rPr lang="cs-CZ" sz="2400" dirty="0" err="1" smtClean="0"/>
              <a:t>understanding</a:t>
            </a:r>
            <a:r>
              <a:rPr lang="cs-CZ" sz="2400" dirty="0" smtClean="0"/>
              <a:t> </a:t>
            </a:r>
            <a:r>
              <a:rPr lang="cs-CZ" sz="2400" dirty="0" err="1" smtClean="0"/>
              <a:t>the</a:t>
            </a:r>
            <a:r>
              <a:rPr lang="cs-CZ" sz="2400" dirty="0" smtClean="0"/>
              <a:t> </a:t>
            </a:r>
            <a:r>
              <a:rPr lang="cs-CZ" sz="2400" dirty="0" err="1" smtClean="0"/>
              <a:t>meaning</a:t>
            </a:r>
            <a:r>
              <a:rPr lang="cs-CZ" sz="2400" dirty="0" smtClean="0"/>
              <a:t> </a:t>
            </a:r>
            <a:r>
              <a:rPr lang="cs-CZ" sz="2400" dirty="0" err="1" smtClean="0"/>
              <a:t>of</a:t>
            </a:r>
            <a:r>
              <a:rPr lang="cs-CZ" sz="2400" dirty="0" smtClean="0"/>
              <a:t> </a:t>
            </a:r>
            <a:r>
              <a:rPr lang="cs-CZ" sz="2400" dirty="0" err="1" smtClean="0"/>
              <a:t>individual</a:t>
            </a:r>
            <a:r>
              <a:rPr lang="cs-CZ" sz="2400" dirty="0" smtClean="0"/>
              <a:t> </a:t>
            </a:r>
            <a:r>
              <a:rPr lang="cs-CZ" sz="2400" dirty="0" err="1" smtClean="0"/>
              <a:t>actions</a:t>
            </a:r>
            <a:r>
              <a:rPr lang="cs-CZ" sz="2400" dirty="0" smtClean="0"/>
              <a:t> </a:t>
            </a:r>
            <a:r>
              <a:rPr lang="cs-CZ" sz="2400" dirty="0" err="1" smtClean="0"/>
              <a:t>or</a:t>
            </a:r>
            <a:r>
              <a:rPr lang="cs-CZ" sz="2400" dirty="0" smtClean="0"/>
              <a:t> </a:t>
            </a:r>
            <a:r>
              <a:rPr lang="cs-CZ" sz="2400" dirty="0" err="1" smtClean="0"/>
              <a:t>functions</a:t>
            </a:r>
            <a:r>
              <a:rPr lang="cs-CZ" sz="2400" dirty="0" smtClean="0"/>
              <a:t> </a:t>
            </a:r>
            <a:r>
              <a:rPr lang="cs-CZ" sz="2400" dirty="0" err="1" smtClean="0"/>
              <a:t>of</a:t>
            </a:r>
            <a:r>
              <a:rPr lang="cs-CZ" sz="2400" dirty="0" smtClean="0"/>
              <a:t> </a:t>
            </a:r>
            <a:r>
              <a:rPr lang="cs-CZ" sz="2400" dirty="0" err="1" smtClean="0"/>
              <a:t>economic</a:t>
            </a:r>
            <a:r>
              <a:rPr lang="cs-CZ" sz="2400" dirty="0" smtClean="0"/>
              <a:t> </a:t>
            </a:r>
            <a:r>
              <a:rPr lang="cs-CZ" sz="2400" dirty="0" err="1" smtClean="0"/>
              <a:t>structures</a:t>
            </a:r>
            <a:r>
              <a:rPr lang="cs-CZ" sz="2400" dirty="0" smtClean="0"/>
              <a:t>).</a:t>
            </a:r>
            <a:endParaRPr lang="cs-CZ" sz="2400" dirty="0"/>
          </a:p>
          <a:p>
            <a:pPr lvl="4">
              <a:buFont typeface="Wingdings" panose="05000000000000000000" pitchFamily="2" charset="2"/>
              <a:buChar char="q"/>
            </a:pPr>
            <a:endParaRPr lang="cs-CZ" sz="2400" dirty="0" smtClean="0"/>
          </a:p>
          <a:p>
            <a:pPr lvl="2">
              <a:buFont typeface="Wingdings" panose="05000000000000000000" pitchFamily="2" charset="2"/>
              <a:buChar char="q"/>
            </a:pPr>
            <a:endParaRPr lang="en-US" dirty="0"/>
          </a:p>
        </p:txBody>
      </p:sp>
    </p:spTree>
    <p:extLst>
      <p:ext uri="{BB962C8B-B14F-4D97-AF65-F5344CB8AC3E}">
        <p14:creationId xmlns:p14="http://schemas.microsoft.com/office/powerpoint/2010/main" val="2658088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1196752"/>
            <a:ext cx="8229600" cy="5415880"/>
          </a:xfrm>
        </p:spPr>
        <p:txBody>
          <a:bodyPr>
            <a:normAutofit lnSpcReduction="10000"/>
          </a:bodyPr>
          <a:lstStyle/>
          <a:p>
            <a:pPr marL="393192" lvl="1" indent="0">
              <a:buNone/>
            </a:pPr>
            <a:r>
              <a:rPr lang="cs-CZ" dirty="0" err="1" smtClean="0"/>
              <a:t>Problem</a:t>
            </a:r>
            <a:r>
              <a:rPr lang="cs-CZ" dirty="0" smtClean="0"/>
              <a:t> </a:t>
            </a:r>
            <a:r>
              <a:rPr lang="cs-CZ" dirty="0" err="1" smtClean="0"/>
              <a:t>of</a:t>
            </a:r>
            <a:r>
              <a:rPr lang="cs-CZ" dirty="0" smtClean="0"/>
              <a:t> </a:t>
            </a:r>
            <a:r>
              <a:rPr lang="cs-CZ" dirty="0" err="1" smtClean="0"/>
              <a:t>verification</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theories</a:t>
            </a:r>
            <a:endParaRPr lang="cs-CZ" dirty="0" smtClean="0"/>
          </a:p>
          <a:p>
            <a:pPr lvl="1">
              <a:buFont typeface="Wingdings" panose="05000000000000000000" pitchFamily="2" charset="2"/>
              <a:buChar char="q"/>
            </a:pPr>
            <a:r>
              <a:rPr lang="cs-CZ" dirty="0"/>
              <a:t> </a:t>
            </a:r>
            <a:r>
              <a:rPr lang="cs-CZ" dirty="0" err="1" smtClean="0"/>
              <a:t>Physical</a:t>
            </a:r>
            <a:r>
              <a:rPr lang="cs-CZ" dirty="0" smtClean="0"/>
              <a:t> </a:t>
            </a:r>
            <a:r>
              <a:rPr lang="cs-CZ" dirty="0" err="1" smtClean="0"/>
              <a:t>sciences</a:t>
            </a:r>
            <a:r>
              <a:rPr lang="cs-CZ" dirty="0" smtClean="0"/>
              <a:t> </a:t>
            </a:r>
            <a:r>
              <a:rPr lang="cs-CZ" dirty="0" err="1" smtClean="0"/>
              <a:t>verify</a:t>
            </a:r>
            <a:r>
              <a:rPr lang="cs-CZ" dirty="0" smtClean="0"/>
              <a:t> </a:t>
            </a:r>
            <a:r>
              <a:rPr lang="cs-CZ" dirty="0" err="1" smtClean="0"/>
              <a:t>theories</a:t>
            </a:r>
            <a:r>
              <a:rPr lang="cs-CZ" dirty="0" smtClean="0"/>
              <a:t> on </a:t>
            </a:r>
            <a:r>
              <a:rPr lang="cs-CZ" dirty="0" err="1" smtClean="0"/>
              <a:t>facts</a:t>
            </a:r>
            <a:r>
              <a:rPr lang="cs-CZ" dirty="0" smtClean="0"/>
              <a:t> </a:t>
            </a:r>
            <a:r>
              <a:rPr lang="cs-CZ" dirty="0" err="1" smtClean="0"/>
              <a:t>from</a:t>
            </a:r>
            <a:r>
              <a:rPr lang="cs-CZ" dirty="0" smtClean="0"/>
              <a:t> </a:t>
            </a:r>
            <a:r>
              <a:rPr lang="cs-CZ" dirty="0" err="1" smtClean="0"/>
              <a:t>observations</a:t>
            </a:r>
            <a:r>
              <a:rPr lang="cs-CZ" dirty="0" smtClean="0"/>
              <a:t> </a:t>
            </a:r>
            <a:r>
              <a:rPr lang="cs-CZ" dirty="0" err="1" smtClean="0"/>
              <a:t>or</a:t>
            </a:r>
            <a:r>
              <a:rPr lang="cs-CZ" dirty="0" smtClean="0"/>
              <a:t> </a:t>
            </a:r>
            <a:r>
              <a:rPr lang="cs-CZ" dirty="0" err="1" smtClean="0"/>
              <a:t>experiments</a:t>
            </a:r>
            <a:r>
              <a:rPr lang="cs-CZ" dirty="0" smtClean="0"/>
              <a:t>. </a:t>
            </a:r>
            <a:r>
              <a:rPr lang="cs-CZ" dirty="0" err="1" smtClean="0"/>
              <a:t>Succesful</a:t>
            </a:r>
            <a:r>
              <a:rPr lang="cs-CZ" dirty="0" smtClean="0"/>
              <a:t> </a:t>
            </a:r>
            <a:r>
              <a:rPr lang="cs-CZ" dirty="0" err="1" smtClean="0"/>
              <a:t>predictions</a:t>
            </a:r>
            <a:r>
              <a:rPr lang="cs-CZ" dirty="0"/>
              <a:t> </a:t>
            </a:r>
            <a:r>
              <a:rPr lang="cs-CZ" dirty="0" smtClean="0"/>
              <a:t>are </a:t>
            </a:r>
            <a:r>
              <a:rPr lang="cs-CZ" dirty="0" err="1" smtClean="0"/>
              <a:t>the</a:t>
            </a:r>
            <a:r>
              <a:rPr lang="cs-CZ" dirty="0" smtClean="0"/>
              <a:t> </a:t>
            </a:r>
            <a:r>
              <a:rPr lang="cs-CZ" dirty="0" err="1" smtClean="0"/>
              <a:t>main</a:t>
            </a:r>
            <a:r>
              <a:rPr lang="cs-CZ" dirty="0" smtClean="0"/>
              <a:t> part </a:t>
            </a:r>
            <a:r>
              <a:rPr lang="cs-CZ" dirty="0" err="1" smtClean="0"/>
              <a:t>of</a:t>
            </a:r>
            <a:r>
              <a:rPr lang="cs-CZ" dirty="0" smtClean="0"/>
              <a:t> </a:t>
            </a:r>
            <a:r>
              <a:rPr lang="cs-CZ" dirty="0" err="1" smtClean="0"/>
              <a:t>verification</a:t>
            </a:r>
            <a:r>
              <a:rPr lang="cs-CZ" dirty="0" smtClean="0"/>
              <a:t>. </a:t>
            </a:r>
            <a:r>
              <a:rPr lang="cs-CZ" dirty="0" err="1" smtClean="0"/>
              <a:t>Successful</a:t>
            </a:r>
            <a:r>
              <a:rPr lang="cs-CZ" dirty="0" smtClean="0"/>
              <a:t> </a:t>
            </a:r>
            <a:r>
              <a:rPr lang="cs-CZ" dirty="0" err="1" smtClean="0"/>
              <a:t>technologies</a:t>
            </a:r>
            <a:r>
              <a:rPr lang="cs-CZ" dirty="0" smtClean="0"/>
              <a:t> are </a:t>
            </a:r>
            <a:r>
              <a:rPr lang="cs-CZ" dirty="0" err="1" smtClean="0"/>
              <a:t>embodiments</a:t>
            </a:r>
            <a:r>
              <a:rPr lang="cs-CZ" dirty="0" smtClean="0"/>
              <a:t> </a:t>
            </a:r>
            <a:r>
              <a:rPr lang="cs-CZ" dirty="0" err="1" smtClean="0"/>
              <a:t>of</a:t>
            </a:r>
            <a:r>
              <a:rPr lang="cs-CZ" dirty="0" smtClean="0"/>
              <a:t> </a:t>
            </a:r>
            <a:r>
              <a:rPr lang="cs-CZ" dirty="0" err="1" smtClean="0"/>
              <a:t>successful</a:t>
            </a:r>
            <a:r>
              <a:rPr lang="cs-CZ" dirty="0" smtClean="0"/>
              <a:t> </a:t>
            </a:r>
            <a:r>
              <a:rPr lang="cs-CZ" dirty="0" err="1" smtClean="0"/>
              <a:t>predictions</a:t>
            </a:r>
            <a:r>
              <a:rPr lang="cs-CZ" dirty="0" smtClean="0"/>
              <a:t>.</a:t>
            </a:r>
          </a:p>
          <a:p>
            <a:pPr lvl="1">
              <a:buFont typeface="Wingdings" panose="05000000000000000000" pitchFamily="2" charset="2"/>
              <a:buChar char="q"/>
            </a:pPr>
            <a:r>
              <a:rPr lang="cs-CZ" dirty="0"/>
              <a:t> </a:t>
            </a:r>
            <a:r>
              <a:rPr lang="cs-CZ" dirty="0" err="1" smtClean="0"/>
              <a:t>Verification</a:t>
            </a:r>
            <a:r>
              <a:rPr lang="cs-CZ" dirty="0" smtClean="0"/>
              <a:t> </a:t>
            </a:r>
            <a:r>
              <a:rPr lang="cs-CZ" dirty="0" err="1" smtClean="0"/>
              <a:t>of</a:t>
            </a:r>
            <a:r>
              <a:rPr lang="cs-CZ" dirty="0" smtClean="0"/>
              <a:t> </a:t>
            </a:r>
            <a:r>
              <a:rPr lang="cs-CZ" dirty="0" err="1" smtClean="0"/>
              <a:t>of</a:t>
            </a:r>
            <a:r>
              <a:rPr lang="cs-CZ" dirty="0" smtClean="0"/>
              <a:t> </a:t>
            </a:r>
            <a:r>
              <a:rPr lang="cs-CZ" dirty="0" err="1" smtClean="0"/>
              <a:t>economic</a:t>
            </a:r>
            <a:r>
              <a:rPr lang="cs-CZ" dirty="0" smtClean="0"/>
              <a:t> </a:t>
            </a:r>
            <a:r>
              <a:rPr lang="cs-CZ" dirty="0" err="1" smtClean="0"/>
              <a:t>theories</a:t>
            </a:r>
            <a:r>
              <a:rPr lang="cs-CZ" dirty="0" smtClean="0"/>
              <a:t> on </a:t>
            </a:r>
            <a:r>
              <a:rPr lang="cs-CZ" dirty="0" err="1" smtClean="0"/>
              <a:t>facts</a:t>
            </a:r>
            <a:r>
              <a:rPr lang="cs-CZ" dirty="0" smtClean="0"/>
              <a:t> has </a:t>
            </a:r>
            <a:r>
              <a:rPr lang="cs-CZ" dirty="0" err="1" smtClean="0"/>
              <a:t>less</a:t>
            </a:r>
            <a:r>
              <a:rPr lang="cs-CZ" dirty="0" smtClean="0"/>
              <a:t> </a:t>
            </a:r>
            <a:r>
              <a:rPr lang="cs-CZ" dirty="0" err="1" smtClean="0"/>
              <a:t>weight</a:t>
            </a:r>
            <a:r>
              <a:rPr lang="cs-CZ" dirty="0" smtClean="0"/>
              <a:t> </a:t>
            </a:r>
            <a:r>
              <a:rPr lang="cs-CZ" dirty="0" err="1" smtClean="0"/>
              <a:t>owing</a:t>
            </a:r>
            <a:r>
              <a:rPr lang="cs-CZ" dirty="0" smtClean="0"/>
              <a:t> to </a:t>
            </a:r>
            <a:r>
              <a:rPr lang="cs-CZ" dirty="0" err="1" smtClean="0"/>
              <a:t>causal</a:t>
            </a:r>
            <a:r>
              <a:rPr lang="cs-CZ" dirty="0" smtClean="0"/>
              <a:t> </a:t>
            </a:r>
            <a:r>
              <a:rPr lang="cs-CZ" dirty="0" err="1" smtClean="0"/>
              <a:t>complications</a:t>
            </a:r>
            <a:r>
              <a:rPr lang="cs-CZ" dirty="0" smtClean="0"/>
              <a:t>. </a:t>
            </a:r>
            <a:r>
              <a:rPr lang="cs-CZ" dirty="0" err="1" smtClean="0"/>
              <a:t>J.S.Mill</a:t>
            </a:r>
            <a:r>
              <a:rPr lang="cs-CZ" dirty="0" smtClean="0"/>
              <a:t> on </a:t>
            </a:r>
            <a:r>
              <a:rPr lang="cs-CZ" dirty="0" err="1" smtClean="0"/>
              <a:t>induction</a:t>
            </a:r>
            <a:r>
              <a:rPr lang="cs-CZ" dirty="0" smtClean="0"/>
              <a:t> as </a:t>
            </a:r>
            <a:r>
              <a:rPr lang="cs-CZ" dirty="0" err="1" smtClean="0"/>
              <a:t>one</a:t>
            </a:r>
            <a:r>
              <a:rPr lang="cs-CZ" dirty="0" smtClean="0"/>
              <a:t> </a:t>
            </a:r>
            <a:r>
              <a:rPr lang="cs-CZ" dirty="0" err="1" smtClean="0"/>
              <a:t>of</a:t>
            </a:r>
            <a:r>
              <a:rPr lang="cs-CZ" dirty="0" smtClean="0"/>
              <a:t> </a:t>
            </a:r>
            <a:r>
              <a:rPr lang="cs-CZ" dirty="0" err="1" smtClean="0"/>
              <a:t>the</a:t>
            </a:r>
            <a:r>
              <a:rPr lang="cs-CZ" dirty="0" smtClean="0"/>
              <a:t> </a:t>
            </a:r>
            <a:r>
              <a:rPr lang="cs-CZ" dirty="0" err="1" smtClean="0"/>
              <a:t>main</a:t>
            </a:r>
            <a:r>
              <a:rPr lang="cs-CZ" dirty="0" smtClean="0"/>
              <a:t> </a:t>
            </a:r>
            <a:r>
              <a:rPr lang="cs-CZ" dirty="0" err="1" smtClean="0"/>
              <a:t>scientific</a:t>
            </a:r>
            <a:r>
              <a:rPr lang="cs-CZ" dirty="0" smtClean="0"/>
              <a:t> </a:t>
            </a:r>
            <a:r>
              <a:rPr lang="cs-CZ" dirty="0" err="1" smtClean="0"/>
              <a:t>methods</a:t>
            </a:r>
            <a:r>
              <a:rPr lang="cs-CZ" dirty="0" smtClean="0"/>
              <a:t>:</a:t>
            </a:r>
          </a:p>
          <a:p>
            <a:pPr lvl="2">
              <a:buFont typeface="Wingdings" panose="05000000000000000000" pitchFamily="2" charset="2"/>
              <a:buChar char="q"/>
            </a:pPr>
            <a:r>
              <a:rPr lang="cs-CZ" dirty="0" smtClean="0"/>
              <a:t>He </a:t>
            </a:r>
            <a:r>
              <a:rPr lang="cs-CZ" dirty="0" err="1" smtClean="0"/>
              <a:t>distinguishes</a:t>
            </a:r>
            <a:r>
              <a:rPr lang="cs-CZ" dirty="0" smtClean="0"/>
              <a:t> </a:t>
            </a:r>
            <a:r>
              <a:rPr lang="cs-CZ" dirty="0" err="1" smtClean="0"/>
              <a:t>induction</a:t>
            </a:r>
            <a:r>
              <a:rPr lang="cs-CZ" dirty="0" smtClean="0"/>
              <a:t> a priori and a posteriori </a:t>
            </a:r>
          </a:p>
          <a:p>
            <a:pPr lvl="2">
              <a:buFont typeface="Wingdings" panose="05000000000000000000" pitchFamily="2" charset="2"/>
              <a:buChar char="q"/>
            </a:pPr>
            <a:r>
              <a:rPr lang="cs-CZ" dirty="0" err="1" smtClean="0"/>
              <a:t>Induction</a:t>
            </a:r>
            <a:r>
              <a:rPr lang="cs-CZ" dirty="0" smtClean="0"/>
              <a:t> a posteriori </a:t>
            </a:r>
            <a:r>
              <a:rPr lang="cs-CZ" dirty="0" err="1" smtClean="0"/>
              <a:t>is</a:t>
            </a:r>
            <a:r>
              <a:rPr lang="cs-CZ" dirty="0" smtClean="0"/>
              <a:t> a direct </a:t>
            </a:r>
            <a:r>
              <a:rPr lang="cs-CZ" dirty="0" err="1" smtClean="0"/>
              <a:t>inductive</a:t>
            </a:r>
            <a:r>
              <a:rPr lang="cs-CZ" dirty="0" smtClean="0"/>
              <a:t> </a:t>
            </a:r>
            <a:r>
              <a:rPr lang="cs-CZ" dirty="0" err="1" smtClean="0"/>
              <a:t>method</a:t>
            </a:r>
            <a:r>
              <a:rPr lang="cs-CZ" dirty="0" smtClean="0"/>
              <a:t>. </a:t>
            </a:r>
            <a:r>
              <a:rPr lang="cs-CZ" dirty="0" err="1" smtClean="0"/>
              <a:t>It</a:t>
            </a:r>
            <a:r>
              <a:rPr lang="cs-CZ" dirty="0" smtClean="0"/>
              <a:t> </a:t>
            </a:r>
            <a:r>
              <a:rPr lang="cs-CZ" dirty="0" err="1" smtClean="0"/>
              <a:t>can</a:t>
            </a:r>
            <a:r>
              <a:rPr lang="cs-CZ" dirty="0" smtClean="0"/>
              <a:t> </a:t>
            </a:r>
            <a:r>
              <a:rPr lang="cs-CZ" dirty="0" err="1" smtClean="0"/>
              <a:t>explain</a:t>
            </a:r>
            <a:r>
              <a:rPr lang="cs-CZ" dirty="0" smtClean="0"/>
              <a:t> </a:t>
            </a:r>
            <a:r>
              <a:rPr lang="cs-CZ" dirty="0" err="1" smtClean="0"/>
              <a:t>only</a:t>
            </a:r>
            <a:r>
              <a:rPr lang="cs-CZ" dirty="0" smtClean="0"/>
              <a:t> </a:t>
            </a:r>
            <a:r>
              <a:rPr lang="cs-CZ" dirty="0" err="1" smtClean="0"/>
              <a:t>phenomena</a:t>
            </a:r>
            <a:r>
              <a:rPr lang="cs-CZ" dirty="0" smtClean="0"/>
              <a:t> </a:t>
            </a:r>
            <a:r>
              <a:rPr lang="cs-CZ" dirty="0" err="1" smtClean="0"/>
              <a:t>with</a:t>
            </a:r>
            <a:r>
              <a:rPr lang="cs-CZ" dirty="0" smtClean="0"/>
              <a:t> </a:t>
            </a:r>
            <a:r>
              <a:rPr lang="cs-CZ" dirty="0" err="1" smtClean="0"/>
              <a:t>small</a:t>
            </a:r>
            <a:r>
              <a:rPr lang="cs-CZ" dirty="0" smtClean="0"/>
              <a:t> </a:t>
            </a:r>
            <a:r>
              <a:rPr lang="cs-CZ" dirty="0" err="1" smtClean="0"/>
              <a:t>number</a:t>
            </a:r>
            <a:r>
              <a:rPr lang="cs-CZ" dirty="0" smtClean="0"/>
              <a:t> </a:t>
            </a:r>
            <a:r>
              <a:rPr lang="cs-CZ" dirty="0" err="1" smtClean="0"/>
              <a:t>of</a:t>
            </a:r>
            <a:r>
              <a:rPr lang="cs-CZ" dirty="0" smtClean="0"/>
              <a:t> </a:t>
            </a:r>
            <a:r>
              <a:rPr lang="cs-CZ" dirty="0" err="1" smtClean="0"/>
              <a:t>causes</a:t>
            </a:r>
            <a:r>
              <a:rPr lang="cs-CZ" dirty="0" smtClean="0"/>
              <a:t>.</a:t>
            </a:r>
          </a:p>
          <a:p>
            <a:pPr lvl="2">
              <a:buFont typeface="Wingdings" panose="05000000000000000000" pitchFamily="2" charset="2"/>
              <a:buChar char="q"/>
            </a:pPr>
            <a:r>
              <a:rPr lang="cs-CZ" dirty="0" err="1" smtClean="0"/>
              <a:t>Induction</a:t>
            </a:r>
            <a:r>
              <a:rPr lang="cs-CZ" dirty="0" smtClean="0"/>
              <a:t> a priori </a:t>
            </a:r>
            <a:r>
              <a:rPr lang="cs-CZ" dirty="0" err="1" smtClean="0"/>
              <a:t>is</a:t>
            </a:r>
            <a:r>
              <a:rPr lang="cs-CZ" dirty="0" smtClean="0"/>
              <a:t> </a:t>
            </a:r>
            <a:r>
              <a:rPr lang="cs-CZ" dirty="0" err="1" smtClean="0"/>
              <a:t>an</a:t>
            </a:r>
            <a:r>
              <a:rPr lang="cs-CZ" dirty="0" smtClean="0"/>
              <a:t> </a:t>
            </a:r>
            <a:r>
              <a:rPr lang="cs-CZ" dirty="0" err="1" smtClean="0"/>
              <a:t>indirect</a:t>
            </a:r>
            <a:r>
              <a:rPr lang="cs-CZ" dirty="0" smtClean="0"/>
              <a:t> </a:t>
            </a:r>
            <a:r>
              <a:rPr lang="cs-CZ" dirty="0" err="1" smtClean="0"/>
              <a:t>inductive</a:t>
            </a:r>
            <a:r>
              <a:rPr lang="cs-CZ" dirty="0" smtClean="0"/>
              <a:t> </a:t>
            </a:r>
            <a:r>
              <a:rPr lang="cs-CZ" dirty="0" err="1" smtClean="0"/>
              <a:t>method</a:t>
            </a:r>
            <a:r>
              <a:rPr lang="cs-CZ" dirty="0" smtClean="0"/>
              <a:t>. </a:t>
            </a:r>
            <a:r>
              <a:rPr lang="cs-CZ" dirty="0" err="1" smtClean="0"/>
              <a:t>Scientists</a:t>
            </a:r>
            <a:r>
              <a:rPr lang="cs-CZ" dirty="0" smtClean="0"/>
              <a:t> </a:t>
            </a:r>
            <a:r>
              <a:rPr lang="cs-CZ" dirty="0" err="1" smtClean="0"/>
              <a:t>first</a:t>
            </a:r>
            <a:r>
              <a:rPr lang="cs-CZ" dirty="0" smtClean="0"/>
              <a:t> </a:t>
            </a:r>
            <a:r>
              <a:rPr lang="cs-CZ" dirty="0" err="1" smtClean="0"/>
              <a:t>determine</a:t>
            </a:r>
            <a:r>
              <a:rPr lang="cs-CZ" dirty="0" smtClean="0"/>
              <a:t> </a:t>
            </a:r>
            <a:r>
              <a:rPr lang="cs-CZ" dirty="0" err="1" smtClean="0"/>
              <a:t>the</a:t>
            </a:r>
            <a:r>
              <a:rPr lang="cs-CZ" dirty="0" smtClean="0"/>
              <a:t> </a:t>
            </a:r>
            <a:r>
              <a:rPr lang="cs-CZ" dirty="0" err="1" smtClean="0"/>
              <a:t>laws</a:t>
            </a:r>
            <a:r>
              <a:rPr lang="cs-CZ" dirty="0" smtClean="0"/>
              <a:t> </a:t>
            </a:r>
            <a:r>
              <a:rPr lang="cs-CZ" dirty="0" err="1" smtClean="0"/>
              <a:t>governing</a:t>
            </a:r>
            <a:r>
              <a:rPr lang="cs-CZ" dirty="0" smtClean="0"/>
              <a:t> </a:t>
            </a:r>
            <a:r>
              <a:rPr lang="cs-CZ" dirty="0" err="1" smtClean="0"/>
              <a:t>individual</a:t>
            </a:r>
            <a:r>
              <a:rPr lang="cs-CZ" dirty="0" smtClean="0"/>
              <a:t> </a:t>
            </a:r>
            <a:r>
              <a:rPr lang="cs-CZ" dirty="0" err="1" smtClean="0"/>
              <a:t>causal</a:t>
            </a:r>
            <a:r>
              <a:rPr lang="cs-CZ" dirty="0" smtClean="0"/>
              <a:t> </a:t>
            </a:r>
            <a:r>
              <a:rPr lang="cs-CZ" dirty="0" err="1" smtClean="0"/>
              <a:t>factors</a:t>
            </a:r>
            <a:r>
              <a:rPr lang="cs-CZ" dirty="0" smtClean="0"/>
              <a:t> and </a:t>
            </a:r>
            <a:r>
              <a:rPr lang="cs-CZ" dirty="0" err="1" smtClean="0"/>
              <a:t>then</a:t>
            </a:r>
            <a:r>
              <a:rPr lang="cs-CZ" dirty="0" smtClean="0"/>
              <a:t> </a:t>
            </a:r>
            <a:r>
              <a:rPr lang="cs-CZ" dirty="0" err="1" smtClean="0"/>
              <a:t>deductively</a:t>
            </a:r>
            <a:r>
              <a:rPr lang="cs-CZ" dirty="0" smtClean="0"/>
              <a:t> </a:t>
            </a:r>
            <a:r>
              <a:rPr lang="cs-CZ" dirty="0" err="1" smtClean="0"/>
              <a:t>investigate</a:t>
            </a:r>
            <a:r>
              <a:rPr lang="cs-CZ" dirty="0" smtClean="0"/>
              <a:t> </a:t>
            </a:r>
            <a:r>
              <a:rPr lang="cs-CZ" dirty="0" err="1" smtClean="0"/>
              <a:t>their</a:t>
            </a:r>
            <a:r>
              <a:rPr lang="cs-CZ" dirty="0" smtClean="0"/>
              <a:t> </a:t>
            </a:r>
            <a:r>
              <a:rPr lang="cs-CZ" dirty="0" err="1" smtClean="0"/>
              <a:t>combined</a:t>
            </a:r>
            <a:r>
              <a:rPr lang="cs-CZ" dirty="0" smtClean="0"/>
              <a:t> </a:t>
            </a:r>
            <a:r>
              <a:rPr lang="cs-CZ" dirty="0" err="1" smtClean="0"/>
              <a:t>consequences</a:t>
            </a:r>
            <a:r>
              <a:rPr lang="cs-CZ" dirty="0" smtClean="0"/>
              <a:t>. </a:t>
            </a:r>
            <a:r>
              <a:rPr lang="cs-CZ" dirty="0" err="1" smtClean="0"/>
              <a:t>The</a:t>
            </a:r>
            <a:r>
              <a:rPr lang="cs-CZ" dirty="0" smtClean="0"/>
              <a:t> </a:t>
            </a:r>
            <a:r>
              <a:rPr lang="cs-CZ" dirty="0" err="1" smtClean="0"/>
              <a:t>same</a:t>
            </a:r>
            <a:r>
              <a:rPr lang="cs-CZ" dirty="0" smtClean="0"/>
              <a:t> set </a:t>
            </a:r>
            <a:r>
              <a:rPr lang="cs-CZ" dirty="0" err="1" smtClean="0"/>
              <a:t>of</a:t>
            </a:r>
            <a:r>
              <a:rPr lang="cs-CZ" dirty="0" smtClean="0"/>
              <a:t> </a:t>
            </a:r>
            <a:r>
              <a:rPr lang="cs-CZ" dirty="0" err="1" smtClean="0"/>
              <a:t>facts</a:t>
            </a:r>
            <a:r>
              <a:rPr lang="cs-CZ" dirty="0" smtClean="0"/>
              <a:t> </a:t>
            </a:r>
            <a:r>
              <a:rPr lang="cs-CZ" dirty="0" err="1" smtClean="0"/>
              <a:t>can</a:t>
            </a:r>
            <a:r>
              <a:rPr lang="cs-CZ" dirty="0" smtClean="0"/>
              <a:t> </a:t>
            </a:r>
            <a:r>
              <a:rPr lang="cs-CZ" dirty="0" err="1" smtClean="0"/>
              <a:t>be</a:t>
            </a:r>
            <a:r>
              <a:rPr lang="cs-CZ" dirty="0" smtClean="0"/>
              <a:t> </a:t>
            </a:r>
            <a:r>
              <a:rPr lang="cs-CZ" dirty="0" err="1" smtClean="0"/>
              <a:t>consistent</a:t>
            </a:r>
            <a:r>
              <a:rPr lang="cs-CZ" dirty="0" smtClean="0"/>
              <a:t> </a:t>
            </a:r>
            <a:r>
              <a:rPr lang="cs-CZ" dirty="0" err="1" smtClean="0"/>
              <a:t>with</a:t>
            </a:r>
            <a:r>
              <a:rPr lang="cs-CZ" dirty="0"/>
              <a:t> </a:t>
            </a:r>
            <a:r>
              <a:rPr lang="cs-CZ" dirty="0" err="1" smtClean="0"/>
              <a:t>different</a:t>
            </a:r>
            <a:r>
              <a:rPr lang="cs-CZ" dirty="0" smtClean="0"/>
              <a:t> </a:t>
            </a:r>
            <a:r>
              <a:rPr lang="cs-CZ" dirty="0" err="1" smtClean="0"/>
              <a:t>theories</a:t>
            </a:r>
            <a:r>
              <a:rPr lang="cs-CZ" dirty="0" smtClean="0"/>
              <a:t>.</a:t>
            </a:r>
          </a:p>
        </p:txBody>
      </p:sp>
    </p:spTree>
    <p:extLst>
      <p:ext uri="{BB962C8B-B14F-4D97-AF65-F5344CB8AC3E}">
        <p14:creationId xmlns:p14="http://schemas.microsoft.com/office/powerpoint/2010/main" val="1741017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1196752"/>
            <a:ext cx="8229600" cy="5415880"/>
          </a:xfrm>
        </p:spPr>
        <p:txBody>
          <a:bodyPr>
            <a:normAutofit/>
          </a:bodyPr>
          <a:lstStyle/>
          <a:p>
            <a:pPr marL="393192" lvl="1" indent="0">
              <a:buNone/>
            </a:pPr>
            <a:r>
              <a:rPr lang="cs-CZ" dirty="0" err="1" smtClean="0"/>
              <a:t>Instrumentalism</a:t>
            </a:r>
            <a:r>
              <a:rPr lang="cs-CZ" dirty="0" smtClean="0"/>
              <a:t> in </a:t>
            </a:r>
            <a:r>
              <a:rPr lang="cs-CZ" dirty="0" err="1" smtClean="0"/>
              <a:t>Economics</a:t>
            </a:r>
            <a:endParaRPr lang="cs-CZ" dirty="0" smtClean="0"/>
          </a:p>
          <a:p>
            <a:pPr lvl="1">
              <a:buFont typeface="Wingdings" panose="05000000000000000000" pitchFamily="2" charset="2"/>
              <a:buChar char="q"/>
            </a:pPr>
            <a:r>
              <a:rPr lang="cs-CZ" dirty="0" smtClean="0"/>
              <a:t> </a:t>
            </a:r>
            <a:r>
              <a:rPr lang="cs-CZ" dirty="0" err="1" smtClean="0">
                <a:hlinkClick r:id="rId2"/>
              </a:rPr>
              <a:t>Milton</a:t>
            </a:r>
            <a:r>
              <a:rPr lang="cs-CZ" dirty="0" smtClean="0">
                <a:hlinkClick r:id="rId2"/>
              </a:rPr>
              <a:t> </a:t>
            </a:r>
            <a:r>
              <a:rPr lang="cs-CZ" dirty="0" err="1" smtClean="0">
                <a:hlinkClick r:id="rId2"/>
              </a:rPr>
              <a:t>Friedman</a:t>
            </a:r>
            <a:r>
              <a:rPr lang="cs-CZ" dirty="0" smtClean="0"/>
              <a:t>, 1953 </a:t>
            </a:r>
            <a:r>
              <a:rPr lang="cs-CZ" dirty="0" err="1" smtClean="0"/>
              <a:t>essay</a:t>
            </a:r>
            <a:r>
              <a:rPr lang="cs-CZ" dirty="0" smtClean="0"/>
              <a:t> „</a:t>
            </a:r>
            <a:r>
              <a:rPr lang="cs-CZ" dirty="0" err="1" smtClean="0"/>
              <a:t>The</a:t>
            </a:r>
            <a:r>
              <a:rPr lang="cs-CZ" dirty="0" smtClean="0"/>
              <a:t> </a:t>
            </a:r>
            <a:r>
              <a:rPr lang="cs-CZ" dirty="0" err="1" smtClean="0"/>
              <a:t>methodology</a:t>
            </a:r>
            <a:r>
              <a:rPr lang="cs-CZ" dirty="0" smtClean="0"/>
              <a:t> </a:t>
            </a:r>
            <a:r>
              <a:rPr lang="cs-CZ" dirty="0" err="1" smtClean="0"/>
              <a:t>of</a:t>
            </a:r>
            <a:r>
              <a:rPr lang="cs-CZ" dirty="0" smtClean="0"/>
              <a:t> positive </a:t>
            </a:r>
            <a:r>
              <a:rPr lang="cs-CZ" dirty="0" err="1" smtClean="0"/>
              <a:t>economics</a:t>
            </a:r>
            <a:r>
              <a:rPr lang="cs-CZ" dirty="0" smtClean="0"/>
              <a:t>“ </a:t>
            </a:r>
            <a:endParaRPr lang="cs-CZ" dirty="0"/>
          </a:p>
          <a:p>
            <a:pPr lvl="2">
              <a:buFont typeface="Wingdings" panose="05000000000000000000" pitchFamily="2" charset="2"/>
              <a:buChar char="q"/>
            </a:pPr>
            <a:r>
              <a:rPr lang="cs-CZ" dirty="0" err="1" smtClean="0"/>
              <a:t>Theories</a:t>
            </a:r>
            <a:r>
              <a:rPr lang="cs-CZ" dirty="0" smtClean="0"/>
              <a:t> and </a:t>
            </a:r>
            <a:r>
              <a:rPr lang="cs-CZ" dirty="0" err="1" smtClean="0"/>
              <a:t>models</a:t>
            </a:r>
            <a:r>
              <a:rPr lang="cs-CZ" dirty="0" smtClean="0"/>
              <a:t> are </a:t>
            </a:r>
            <a:r>
              <a:rPr lang="cs-CZ" dirty="0" err="1" smtClean="0"/>
              <a:t>instruments</a:t>
            </a:r>
            <a:r>
              <a:rPr lang="cs-CZ" dirty="0" smtClean="0"/>
              <a:t> </a:t>
            </a:r>
            <a:r>
              <a:rPr lang="cs-CZ" dirty="0" err="1" smtClean="0"/>
              <a:t>for</a:t>
            </a:r>
            <a:r>
              <a:rPr lang="cs-CZ" dirty="0" smtClean="0"/>
              <a:t> </a:t>
            </a:r>
            <a:r>
              <a:rPr lang="cs-CZ" dirty="0" err="1" smtClean="0"/>
              <a:t>prediction</a:t>
            </a:r>
            <a:r>
              <a:rPr lang="cs-CZ" dirty="0" smtClean="0"/>
              <a:t>, not </a:t>
            </a:r>
            <a:r>
              <a:rPr lang="cs-CZ" dirty="0" err="1" smtClean="0"/>
              <a:t>for</a:t>
            </a:r>
            <a:r>
              <a:rPr lang="cs-CZ" dirty="0" smtClean="0"/>
              <a:t> </a:t>
            </a:r>
            <a:r>
              <a:rPr lang="cs-CZ" dirty="0" err="1" smtClean="0"/>
              <a:t>understanding</a:t>
            </a:r>
            <a:r>
              <a:rPr lang="cs-CZ" dirty="0" smtClean="0"/>
              <a:t>. </a:t>
            </a:r>
            <a:r>
              <a:rPr lang="cs-CZ" dirty="0" err="1" smtClean="0"/>
              <a:t>Theory</a:t>
            </a:r>
            <a:r>
              <a:rPr lang="cs-CZ" dirty="0" smtClean="0"/>
              <a:t> </a:t>
            </a:r>
            <a:r>
              <a:rPr lang="cs-CZ" dirty="0" err="1" smtClean="0"/>
              <a:t>is</a:t>
            </a:r>
            <a:r>
              <a:rPr lang="cs-CZ" dirty="0" smtClean="0"/>
              <a:t> to </a:t>
            </a:r>
            <a:r>
              <a:rPr lang="cs-CZ" dirty="0" err="1" smtClean="0"/>
              <a:t>be</a:t>
            </a:r>
            <a:r>
              <a:rPr lang="cs-CZ" dirty="0" smtClean="0"/>
              <a:t> </a:t>
            </a:r>
            <a:r>
              <a:rPr lang="cs-CZ" dirty="0" err="1" smtClean="0"/>
              <a:t>judged</a:t>
            </a:r>
            <a:r>
              <a:rPr lang="cs-CZ" dirty="0" smtClean="0"/>
              <a:t> by </a:t>
            </a:r>
            <a:r>
              <a:rPr lang="cs-CZ" dirty="0" err="1" smtClean="0"/>
              <a:t>its</a:t>
            </a:r>
            <a:r>
              <a:rPr lang="cs-CZ" dirty="0" smtClean="0"/>
              <a:t> </a:t>
            </a:r>
            <a:r>
              <a:rPr lang="cs-CZ" dirty="0" err="1" smtClean="0"/>
              <a:t>predictive</a:t>
            </a:r>
            <a:r>
              <a:rPr lang="cs-CZ" dirty="0" smtClean="0"/>
              <a:t> </a:t>
            </a:r>
            <a:r>
              <a:rPr lang="cs-CZ" dirty="0" err="1" smtClean="0"/>
              <a:t>power</a:t>
            </a:r>
            <a:r>
              <a:rPr lang="cs-CZ" dirty="0" smtClean="0"/>
              <a:t>  </a:t>
            </a:r>
            <a:r>
              <a:rPr lang="cs-CZ" dirty="0" err="1" smtClean="0"/>
              <a:t>for</a:t>
            </a:r>
            <a:r>
              <a:rPr lang="cs-CZ" dirty="0" smtClean="0"/>
              <a:t> </a:t>
            </a:r>
            <a:r>
              <a:rPr lang="cs-CZ" dirty="0" err="1" smtClean="0"/>
              <a:t>the</a:t>
            </a:r>
            <a:r>
              <a:rPr lang="cs-CZ" dirty="0" smtClean="0"/>
              <a:t> </a:t>
            </a:r>
            <a:r>
              <a:rPr lang="cs-CZ" dirty="0" err="1" smtClean="0"/>
              <a:t>class</a:t>
            </a:r>
            <a:r>
              <a:rPr lang="cs-CZ" dirty="0" smtClean="0"/>
              <a:t> </a:t>
            </a:r>
            <a:r>
              <a:rPr lang="cs-CZ" dirty="0" err="1" smtClean="0"/>
              <a:t>of</a:t>
            </a:r>
            <a:r>
              <a:rPr lang="cs-CZ" dirty="0" smtClean="0"/>
              <a:t> </a:t>
            </a:r>
            <a:r>
              <a:rPr lang="cs-CZ" dirty="0" err="1" smtClean="0"/>
              <a:t>phenomena</a:t>
            </a:r>
            <a:r>
              <a:rPr lang="cs-CZ" dirty="0" smtClean="0"/>
              <a:t> </a:t>
            </a:r>
            <a:r>
              <a:rPr lang="cs-CZ" dirty="0" err="1" smtClean="0"/>
              <a:t>which</a:t>
            </a:r>
            <a:r>
              <a:rPr lang="cs-CZ" dirty="0" smtClean="0"/>
              <a:t> </a:t>
            </a:r>
            <a:r>
              <a:rPr lang="cs-CZ" dirty="0" err="1" smtClean="0"/>
              <a:t>it</a:t>
            </a:r>
            <a:r>
              <a:rPr lang="cs-CZ" dirty="0" smtClean="0"/>
              <a:t> </a:t>
            </a:r>
            <a:r>
              <a:rPr lang="cs-CZ" dirty="0" err="1" smtClean="0"/>
              <a:t>is</a:t>
            </a:r>
            <a:r>
              <a:rPr lang="cs-CZ" dirty="0" smtClean="0"/>
              <a:t> </a:t>
            </a:r>
            <a:r>
              <a:rPr lang="cs-CZ" dirty="0" err="1" smtClean="0"/>
              <a:t>intended</a:t>
            </a:r>
            <a:r>
              <a:rPr lang="cs-CZ" dirty="0" smtClean="0"/>
              <a:t> to </a:t>
            </a:r>
            <a:r>
              <a:rPr lang="cs-CZ" dirty="0" err="1" smtClean="0"/>
              <a:t>explain</a:t>
            </a:r>
            <a:endParaRPr lang="cs-CZ" dirty="0"/>
          </a:p>
          <a:p>
            <a:pPr lvl="2">
              <a:buFont typeface="Wingdings" panose="05000000000000000000" pitchFamily="2" charset="2"/>
              <a:buChar char="q"/>
            </a:pPr>
            <a:r>
              <a:rPr lang="cs-CZ" dirty="0" err="1"/>
              <a:t>U</a:t>
            </a:r>
            <a:r>
              <a:rPr lang="cs-CZ" dirty="0" err="1" smtClean="0"/>
              <a:t>nrealistic</a:t>
            </a:r>
            <a:r>
              <a:rPr lang="cs-CZ" dirty="0" smtClean="0"/>
              <a:t> </a:t>
            </a:r>
            <a:r>
              <a:rPr lang="cs-CZ" dirty="0" err="1" smtClean="0"/>
              <a:t>assumptions</a:t>
            </a:r>
            <a:r>
              <a:rPr lang="cs-CZ" dirty="0" smtClean="0"/>
              <a:t> are not a </a:t>
            </a:r>
            <a:r>
              <a:rPr lang="cs-CZ" dirty="0" err="1" smtClean="0"/>
              <a:t>problem</a:t>
            </a:r>
            <a:r>
              <a:rPr lang="cs-CZ" dirty="0" smtClean="0"/>
              <a:t> as far as </a:t>
            </a:r>
            <a:r>
              <a:rPr lang="cs-CZ" dirty="0" err="1" smtClean="0"/>
              <a:t>we</a:t>
            </a:r>
            <a:r>
              <a:rPr lang="cs-CZ" dirty="0" smtClean="0"/>
              <a:t> </a:t>
            </a:r>
            <a:r>
              <a:rPr lang="cs-CZ" dirty="0" err="1" smtClean="0"/>
              <a:t>get</a:t>
            </a:r>
            <a:r>
              <a:rPr lang="cs-CZ" dirty="0" smtClean="0"/>
              <a:t> </a:t>
            </a:r>
            <a:r>
              <a:rPr lang="cs-CZ" dirty="0" err="1" smtClean="0"/>
              <a:t>good</a:t>
            </a:r>
            <a:r>
              <a:rPr lang="cs-CZ" dirty="0" smtClean="0"/>
              <a:t> </a:t>
            </a:r>
            <a:r>
              <a:rPr lang="cs-CZ" dirty="0" err="1" smtClean="0"/>
              <a:t>predictions</a:t>
            </a:r>
            <a:r>
              <a:rPr lang="cs-CZ" dirty="0" smtClean="0"/>
              <a:t>.  </a:t>
            </a:r>
            <a:endParaRPr lang="cs-CZ" dirty="0"/>
          </a:p>
          <a:p>
            <a:pPr lvl="2">
              <a:buFont typeface="Wingdings" panose="05000000000000000000" pitchFamily="2" charset="2"/>
              <a:buChar char="q"/>
            </a:pPr>
            <a:endParaRPr lang="cs-CZ" dirty="0" smtClean="0"/>
          </a:p>
        </p:txBody>
      </p:sp>
    </p:spTree>
    <p:extLst>
      <p:ext uri="{BB962C8B-B14F-4D97-AF65-F5344CB8AC3E}">
        <p14:creationId xmlns:p14="http://schemas.microsoft.com/office/powerpoint/2010/main" val="509847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764704"/>
            <a:ext cx="8229600" cy="5847928"/>
          </a:xfrm>
        </p:spPr>
        <p:txBody>
          <a:bodyPr>
            <a:noAutofit/>
          </a:bodyPr>
          <a:lstStyle/>
          <a:p>
            <a:pPr marL="393192" lvl="1" indent="0">
              <a:buNone/>
            </a:pPr>
            <a:r>
              <a:rPr lang="cs-CZ" sz="2000" dirty="0" err="1" smtClean="0"/>
              <a:t>Economis</a:t>
            </a:r>
            <a:r>
              <a:rPr lang="cs-CZ" sz="2000" dirty="0" smtClean="0"/>
              <a:t> </a:t>
            </a:r>
            <a:r>
              <a:rPr lang="cs-CZ" sz="2000" dirty="0" err="1"/>
              <a:t>t</a:t>
            </a:r>
            <a:r>
              <a:rPr lang="cs-CZ" sz="2000" dirty="0" err="1" smtClean="0"/>
              <a:t>heories</a:t>
            </a:r>
            <a:r>
              <a:rPr lang="cs-CZ" sz="2000" dirty="0" smtClean="0"/>
              <a:t> as </a:t>
            </a:r>
            <a:r>
              <a:rPr lang="cs-CZ" sz="2000" dirty="0" err="1" smtClean="0"/>
              <a:t>stuctures</a:t>
            </a:r>
            <a:endParaRPr lang="cs-CZ" sz="2000" dirty="0" smtClean="0"/>
          </a:p>
          <a:p>
            <a:pPr lvl="1">
              <a:buFont typeface="Wingdings" panose="05000000000000000000" pitchFamily="2" charset="2"/>
              <a:buChar char="q"/>
            </a:pPr>
            <a:r>
              <a:rPr lang="cs-CZ" sz="2000" dirty="0" smtClean="0"/>
              <a:t> </a:t>
            </a:r>
            <a:r>
              <a:rPr lang="cs-CZ" sz="2000" dirty="0" err="1" smtClean="0"/>
              <a:t>One</a:t>
            </a:r>
            <a:r>
              <a:rPr lang="cs-CZ" sz="2000" dirty="0" smtClean="0"/>
              <a:t> </a:t>
            </a:r>
            <a:r>
              <a:rPr lang="cs-CZ" sz="2000" dirty="0" err="1" smtClean="0"/>
              <a:t>of</a:t>
            </a:r>
            <a:r>
              <a:rPr lang="cs-CZ" sz="2000" dirty="0" smtClean="0"/>
              <a:t> </a:t>
            </a:r>
            <a:r>
              <a:rPr lang="cs-CZ" sz="2000" dirty="0" err="1" smtClean="0"/>
              <a:t>the</a:t>
            </a:r>
            <a:r>
              <a:rPr lang="cs-CZ" sz="2000" dirty="0" smtClean="0"/>
              <a:t> </a:t>
            </a:r>
            <a:r>
              <a:rPr lang="cs-CZ" sz="2000" dirty="0" err="1" smtClean="0"/>
              <a:t>features</a:t>
            </a:r>
            <a:r>
              <a:rPr lang="cs-CZ" sz="2000" dirty="0" smtClean="0"/>
              <a:t> </a:t>
            </a:r>
            <a:r>
              <a:rPr lang="cs-CZ" sz="2000" dirty="0" err="1" smtClean="0"/>
              <a:t>of</a:t>
            </a:r>
            <a:r>
              <a:rPr lang="cs-CZ" sz="2000" dirty="0" smtClean="0"/>
              <a:t> early </a:t>
            </a:r>
            <a:r>
              <a:rPr lang="cs-CZ" sz="2000" dirty="0" err="1" smtClean="0"/>
              <a:t>enlightment</a:t>
            </a:r>
            <a:r>
              <a:rPr lang="cs-CZ" sz="2000" dirty="0" smtClean="0"/>
              <a:t> </a:t>
            </a:r>
            <a:r>
              <a:rPr lang="cs-CZ" sz="2000" dirty="0" err="1" smtClean="0"/>
              <a:t>was</a:t>
            </a:r>
            <a:r>
              <a:rPr lang="cs-CZ" sz="2000" dirty="0" smtClean="0"/>
              <a:t> </a:t>
            </a:r>
            <a:r>
              <a:rPr lang="cs-CZ" sz="2000" dirty="0" err="1" smtClean="0"/>
              <a:t>belief</a:t>
            </a:r>
            <a:r>
              <a:rPr lang="cs-CZ" sz="2000" dirty="0" smtClean="0"/>
              <a:t> in </a:t>
            </a:r>
            <a:r>
              <a:rPr lang="cs-CZ" sz="2000" dirty="0" err="1" smtClean="0"/>
              <a:t>linear</a:t>
            </a:r>
            <a:r>
              <a:rPr lang="cs-CZ" sz="2000" dirty="0" smtClean="0"/>
              <a:t> </a:t>
            </a:r>
            <a:r>
              <a:rPr lang="cs-CZ" sz="2000" dirty="0" err="1" smtClean="0"/>
              <a:t>development</a:t>
            </a:r>
            <a:r>
              <a:rPr lang="cs-CZ" sz="2000" dirty="0" smtClean="0"/>
              <a:t> </a:t>
            </a:r>
            <a:r>
              <a:rPr lang="cs-CZ" sz="2000" dirty="0" err="1" smtClean="0"/>
              <a:t>of</a:t>
            </a:r>
            <a:r>
              <a:rPr lang="cs-CZ" sz="2000" dirty="0" smtClean="0"/>
              <a:t> science </a:t>
            </a:r>
            <a:r>
              <a:rPr lang="cs-CZ" sz="2000" dirty="0" err="1" smtClean="0"/>
              <a:t>with</a:t>
            </a:r>
            <a:r>
              <a:rPr lang="cs-CZ" sz="2000" dirty="0" smtClean="0"/>
              <a:t> </a:t>
            </a:r>
            <a:r>
              <a:rPr lang="cs-CZ" sz="2000" dirty="0" err="1" smtClean="0"/>
              <a:t>the</a:t>
            </a:r>
            <a:r>
              <a:rPr lang="cs-CZ" sz="2000" dirty="0" smtClean="0"/>
              <a:t> use </a:t>
            </a:r>
            <a:r>
              <a:rPr lang="cs-CZ" sz="2000" dirty="0" err="1" smtClean="0"/>
              <a:t>of</a:t>
            </a:r>
            <a:r>
              <a:rPr lang="cs-CZ" sz="2000" dirty="0" smtClean="0"/>
              <a:t> </a:t>
            </a:r>
            <a:r>
              <a:rPr lang="cs-CZ" sz="2000" dirty="0" err="1" smtClean="0"/>
              <a:t>induction</a:t>
            </a:r>
            <a:r>
              <a:rPr lang="cs-CZ" sz="2000" dirty="0" smtClean="0"/>
              <a:t> </a:t>
            </a:r>
            <a:r>
              <a:rPr lang="cs-CZ" sz="2000" dirty="0" err="1" smtClean="0"/>
              <a:t>from</a:t>
            </a:r>
            <a:r>
              <a:rPr lang="cs-CZ" sz="2000" dirty="0" smtClean="0"/>
              <a:t> </a:t>
            </a:r>
            <a:r>
              <a:rPr lang="cs-CZ" sz="2000" dirty="0" err="1" smtClean="0"/>
              <a:t>empirical</a:t>
            </a:r>
            <a:r>
              <a:rPr lang="cs-CZ" sz="2000" dirty="0" smtClean="0"/>
              <a:t> </a:t>
            </a:r>
            <a:r>
              <a:rPr lang="cs-CZ" sz="2000" dirty="0" err="1" smtClean="0"/>
              <a:t>facts</a:t>
            </a:r>
            <a:r>
              <a:rPr lang="cs-CZ" sz="2000" dirty="0"/>
              <a:t> </a:t>
            </a:r>
            <a:r>
              <a:rPr lang="cs-CZ" sz="2000" dirty="0" smtClean="0"/>
              <a:t>and </a:t>
            </a:r>
            <a:r>
              <a:rPr lang="cs-CZ" sz="2000" dirty="0" err="1" smtClean="0"/>
              <a:t>verification</a:t>
            </a:r>
            <a:r>
              <a:rPr lang="cs-CZ" sz="2000" dirty="0" smtClean="0"/>
              <a:t> via </a:t>
            </a:r>
            <a:r>
              <a:rPr lang="cs-CZ" sz="2000" dirty="0" err="1" smtClean="0"/>
              <a:t>successful</a:t>
            </a:r>
            <a:r>
              <a:rPr lang="cs-CZ" sz="2000" dirty="0" smtClean="0"/>
              <a:t> </a:t>
            </a:r>
            <a:r>
              <a:rPr lang="cs-CZ" sz="2000" dirty="0" err="1" smtClean="0"/>
              <a:t>predictions</a:t>
            </a:r>
            <a:r>
              <a:rPr lang="cs-CZ" sz="2000" dirty="0" smtClean="0"/>
              <a:t>.</a:t>
            </a:r>
          </a:p>
          <a:p>
            <a:pPr lvl="1">
              <a:buFont typeface="Wingdings" panose="05000000000000000000" pitchFamily="2" charset="2"/>
              <a:buChar char="q"/>
            </a:pPr>
            <a:r>
              <a:rPr lang="cs-CZ" sz="2000" dirty="0" smtClean="0"/>
              <a:t>Charles </a:t>
            </a:r>
            <a:r>
              <a:rPr lang="cs-CZ" sz="2000" dirty="0" err="1" smtClean="0"/>
              <a:t>Popper</a:t>
            </a:r>
            <a:r>
              <a:rPr lang="cs-CZ" sz="2000" dirty="0" smtClean="0"/>
              <a:t> </a:t>
            </a:r>
            <a:r>
              <a:rPr lang="cs-CZ" sz="2000" dirty="0" err="1" smtClean="0"/>
              <a:t>developed</a:t>
            </a:r>
            <a:r>
              <a:rPr lang="cs-CZ" sz="2000" dirty="0" smtClean="0"/>
              <a:t> </a:t>
            </a:r>
            <a:r>
              <a:rPr lang="cs-CZ" sz="2000" dirty="0" err="1" smtClean="0"/>
              <a:t>falsificationism</a:t>
            </a:r>
            <a:r>
              <a:rPr lang="cs-CZ" sz="2000" dirty="0" smtClean="0"/>
              <a:t>, </a:t>
            </a:r>
            <a:r>
              <a:rPr lang="cs-CZ" sz="2000" dirty="0" err="1" smtClean="0"/>
              <a:t>that</a:t>
            </a:r>
            <a:r>
              <a:rPr lang="cs-CZ" sz="2000" dirty="0" smtClean="0"/>
              <a:t> </a:t>
            </a:r>
            <a:r>
              <a:rPr lang="cs-CZ" sz="2000" dirty="0" err="1" smtClean="0"/>
              <a:t>is</a:t>
            </a:r>
            <a:r>
              <a:rPr lang="cs-CZ" sz="2000" dirty="0" smtClean="0"/>
              <a:t> </a:t>
            </a:r>
            <a:r>
              <a:rPr lang="cs-CZ" sz="2000" dirty="0" err="1" smtClean="0"/>
              <a:t>based</a:t>
            </a:r>
            <a:r>
              <a:rPr lang="cs-CZ" sz="2000" dirty="0" smtClean="0"/>
              <a:t> on a </a:t>
            </a:r>
            <a:r>
              <a:rPr lang="cs-CZ" sz="2000" dirty="0" err="1" smtClean="0"/>
              <a:t>simple</a:t>
            </a:r>
            <a:r>
              <a:rPr lang="cs-CZ" sz="2000" dirty="0" smtClean="0"/>
              <a:t> idea: „</a:t>
            </a:r>
            <a:r>
              <a:rPr lang="cs-CZ" sz="2000" dirty="0" err="1" smtClean="0"/>
              <a:t>absolute</a:t>
            </a:r>
            <a:r>
              <a:rPr lang="cs-CZ" sz="2000" dirty="0" smtClean="0"/>
              <a:t>“ </a:t>
            </a:r>
            <a:r>
              <a:rPr lang="cs-CZ" sz="2000" dirty="0" err="1" smtClean="0"/>
              <a:t>verification</a:t>
            </a:r>
            <a:r>
              <a:rPr lang="cs-CZ" sz="2000" dirty="0" smtClean="0"/>
              <a:t> </a:t>
            </a:r>
            <a:r>
              <a:rPr lang="cs-CZ" sz="2000" dirty="0" err="1" smtClean="0"/>
              <a:t>is</a:t>
            </a:r>
            <a:r>
              <a:rPr lang="cs-CZ" sz="2000" dirty="0" smtClean="0"/>
              <a:t> </a:t>
            </a:r>
            <a:r>
              <a:rPr lang="cs-CZ" sz="2000" dirty="0" err="1" smtClean="0"/>
              <a:t>impossible</a:t>
            </a:r>
            <a:r>
              <a:rPr lang="cs-CZ" sz="2000" dirty="0" smtClean="0"/>
              <a:t>. </a:t>
            </a:r>
            <a:r>
              <a:rPr lang="cs-CZ" sz="2000" dirty="0" err="1" smtClean="0"/>
              <a:t>We</a:t>
            </a:r>
            <a:r>
              <a:rPr lang="cs-CZ" sz="2000" dirty="0" smtClean="0"/>
              <a:t> </a:t>
            </a:r>
            <a:r>
              <a:rPr lang="cs-CZ" sz="2000" dirty="0" err="1" smtClean="0"/>
              <a:t>consider</a:t>
            </a:r>
            <a:r>
              <a:rPr lang="cs-CZ" sz="2000" dirty="0" smtClean="0"/>
              <a:t> a </a:t>
            </a:r>
            <a:r>
              <a:rPr lang="cs-CZ" sz="2000" dirty="0" err="1" smtClean="0"/>
              <a:t>theory</a:t>
            </a:r>
            <a:r>
              <a:rPr lang="cs-CZ" sz="2000" dirty="0" smtClean="0"/>
              <a:t> to </a:t>
            </a:r>
            <a:r>
              <a:rPr lang="cs-CZ" sz="2000" dirty="0" err="1" smtClean="0"/>
              <a:t>be</a:t>
            </a:r>
            <a:r>
              <a:rPr lang="cs-CZ" sz="2000" dirty="0" smtClean="0"/>
              <a:t> </a:t>
            </a:r>
            <a:r>
              <a:rPr lang="cs-CZ" sz="2000" dirty="0" err="1" smtClean="0"/>
              <a:t>true</a:t>
            </a:r>
            <a:r>
              <a:rPr lang="cs-CZ" sz="2000" dirty="0" smtClean="0"/>
              <a:t> as long as </a:t>
            </a:r>
            <a:r>
              <a:rPr lang="cs-CZ" sz="2000" dirty="0" err="1" smtClean="0"/>
              <a:t>it</a:t>
            </a:r>
            <a:r>
              <a:rPr lang="cs-CZ" sz="2000" dirty="0" smtClean="0"/>
              <a:t> </a:t>
            </a:r>
            <a:r>
              <a:rPr lang="cs-CZ" sz="2000" dirty="0" err="1" smtClean="0"/>
              <a:t>is</a:t>
            </a:r>
            <a:r>
              <a:rPr lang="cs-CZ" sz="2000" dirty="0" smtClean="0"/>
              <a:t> not </a:t>
            </a:r>
            <a:r>
              <a:rPr lang="cs-CZ" sz="2000" dirty="0" err="1" smtClean="0"/>
              <a:t>falsified</a:t>
            </a:r>
            <a:r>
              <a:rPr lang="cs-CZ" sz="2000" dirty="0" smtClean="0"/>
              <a:t>. </a:t>
            </a:r>
            <a:r>
              <a:rPr lang="cs-CZ" sz="2000" dirty="0" err="1" smtClean="0"/>
              <a:t>Theories</a:t>
            </a:r>
            <a:r>
              <a:rPr lang="cs-CZ" sz="2000" dirty="0" smtClean="0"/>
              <a:t>  </a:t>
            </a:r>
            <a:r>
              <a:rPr lang="cs-CZ" sz="2000" dirty="0" err="1" smtClean="0"/>
              <a:t>that</a:t>
            </a:r>
            <a:r>
              <a:rPr lang="cs-CZ" sz="2000" dirty="0" smtClean="0"/>
              <a:t> are not </a:t>
            </a:r>
            <a:r>
              <a:rPr lang="cs-CZ" sz="2000" dirty="0" err="1" smtClean="0"/>
              <a:t>falsifiable</a:t>
            </a:r>
            <a:r>
              <a:rPr lang="cs-CZ" sz="2000" dirty="0" smtClean="0"/>
              <a:t> are not </a:t>
            </a:r>
            <a:r>
              <a:rPr lang="cs-CZ" sz="2000" dirty="0" err="1" smtClean="0"/>
              <a:t>scientific</a:t>
            </a:r>
            <a:r>
              <a:rPr lang="cs-CZ" sz="2000" dirty="0" smtClean="0"/>
              <a:t> </a:t>
            </a:r>
            <a:r>
              <a:rPr lang="cs-CZ" sz="2000" dirty="0" err="1" smtClean="0"/>
              <a:t>theories</a:t>
            </a:r>
            <a:r>
              <a:rPr lang="cs-CZ" sz="2000" dirty="0" smtClean="0"/>
              <a:t>. </a:t>
            </a:r>
            <a:r>
              <a:rPr lang="cs-CZ" sz="2000" dirty="0" err="1" smtClean="0"/>
              <a:t>Instead</a:t>
            </a:r>
            <a:r>
              <a:rPr lang="cs-CZ" sz="2000" dirty="0" smtClean="0"/>
              <a:t> </a:t>
            </a:r>
            <a:r>
              <a:rPr lang="cs-CZ" sz="2000" dirty="0" err="1" smtClean="0"/>
              <a:t>of</a:t>
            </a:r>
            <a:r>
              <a:rPr lang="cs-CZ" sz="2000" dirty="0" smtClean="0"/>
              <a:t> </a:t>
            </a:r>
            <a:r>
              <a:rPr lang="cs-CZ" sz="2000" dirty="0" err="1" smtClean="0"/>
              <a:t>verification</a:t>
            </a:r>
            <a:r>
              <a:rPr lang="cs-CZ" sz="2000" dirty="0" smtClean="0"/>
              <a:t>, </a:t>
            </a:r>
            <a:r>
              <a:rPr lang="cs-CZ" sz="2000" dirty="0" err="1" smtClean="0"/>
              <a:t>we</a:t>
            </a:r>
            <a:r>
              <a:rPr lang="cs-CZ" sz="2000" dirty="0" smtClean="0"/>
              <a:t> </a:t>
            </a:r>
            <a:r>
              <a:rPr lang="cs-CZ" sz="2000" dirty="0" err="1" smtClean="0"/>
              <a:t>must</a:t>
            </a:r>
            <a:r>
              <a:rPr lang="cs-CZ" sz="2000" dirty="0" smtClean="0"/>
              <a:t> </a:t>
            </a:r>
            <a:r>
              <a:rPr lang="cs-CZ" sz="2000" dirty="0" err="1" smtClean="0"/>
              <a:t>falsify</a:t>
            </a:r>
            <a:r>
              <a:rPr lang="cs-CZ" sz="2000" dirty="0" smtClean="0"/>
              <a:t> – </a:t>
            </a:r>
            <a:r>
              <a:rPr lang="cs-CZ" sz="2000" dirty="0" err="1" smtClean="0"/>
              <a:t>this</a:t>
            </a:r>
            <a:r>
              <a:rPr lang="cs-CZ" sz="2000" dirty="0" smtClean="0"/>
              <a:t> </a:t>
            </a:r>
            <a:r>
              <a:rPr lang="cs-CZ" sz="2000" dirty="0" err="1" smtClean="0"/>
              <a:t>is</a:t>
            </a:r>
            <a:r>
              <a:rPr lang="cs-CZ" sz="2000" dirty="0" smtClean="0"/>
              <a:t> </a:t>
            </a:r>
            <a:r>
              <a:rPr lang="cs-CZ" sz="2000" dirty="0" err="1" smtClean="0"/>
              <a:t>an</a:t>
            </a:r>
            <a:r>
              <a:rPr lang="cs-CZ" sz="2000" dirty="0" smtClean="0"/>
              <a:t> </a:t>
            </a:r>
            <a:r>
              <a:rPr lang="cs-CZ" sz="2000" dirty="0" err="1" smtClean="0"/>
              <a:t>important</a:t>
            </a:r>
            <a:r>
              <a:rPr lang="cs-CZ" sz="2000" dirty="0" smtClean="0"/>
              <a:t> part </a:t>
            </a:r>
            <a:r>
              <a:rPr lang="cs-CZ" sz="2000" dirty="0" err="1" smtClean="0"/>
              <a:t>of</a:t>
            </a:r>
            <a:r>
              <a:rPr lang="cs-CZ" sz="2000" dirty="0" smtClean="0"/>
              <a:t> </a:t>
            </a:r>
            <a:r>
              <a:rPr lang="cs-CZ" sz="2000" dirty="0" err="1" smtClean="0"/>
              <a:t>the</a:t>
            </a:r>
            <a:r>
              <a:rPr lang="cs-CZ" sz="2000" dirty="0" smtClean="0"/>
              <a:t> </a:t>
            </a:r>
            <a:r>
              <a:rPr lang="cs-CZ" sz="2000" dirty="0" err="1" smtClean="0"/>
              <a:t>scientific</a:t>
            </a:r>
            <a:r>
              <a:rPr lang="cs-CZ" sz="2000" dirty="0" smtClean="0"/>
              <a:t> </a:t>
            </a:r>
            <a:r>
              <a:rPr lang="cs-CZ" sz="2000" dirty="0" err="1" smtClean="0"/>
              <a:t>process</a:t>
            </a:r>
            <a:r>
              <a:rPr lang="cs-CZ" sz="2000" dirty="0"/>
              <a:t>.</a:t>
            </a:r>
            <a:r>
              <a:rPr lang="cs-CZ" sz="2000" dirty="0" smtClean="0"/>
              <a:t> </a:t>
            </a:r>
            <a:endParaRPr lang="cs-CZ" sz="2000" dirty="0"/>
          </a:p>
          <a:p>
            <a:pPr lvl="1">
              <a:buFont typeface="Wingdings" panose="05000000000000000000" pitchFamily="2" charset="2"/>
              <a:buChar char="q"/>
            </a:pPr>
            <a:r>
              <a:rPr lang="cs-CZ" sz="2000" dirty="0" smtClean="0">
                <a:hlinkClick r:id="rId2"/>
              </a:rPr>
              <a:t>Thomas Kuhn </a:t>
            </a:r>
            <a:r>
              <a:rPr lang="cs-CZ" sz="2000" dirty="0" smtClean="0"/>
              <a:t> </a:t>
            </a:r>
            <a:r>
              <a:rPr lang="cs-CZ" sz="2000" dirty="0" err="1" smtClean="0"/>
              <a:t>introduced</a:t>
            </a:r>
            <a:r>
              <a:rPr lang="cs-CZ" sz="2000" dirty="0" smtClean="0"/>
              <a:t> </a:t>
            </a:r>
            <a:r>
              <a:rPr lang="cs-CZ" sz="2000" dirty="0" err="1" smtClean="0"/>
              <a:t>the</a:t>
            </a:r>
            <a:r>
              <a:rPr lang="cs-CZ" sz="2000" dirty="0" smtClean="0"/>
              <a:t> </a:t>
            </a:r>
            <a:r>
              <a:rPr lang="cs-CZ" sz="2000" dirty="0" err="1" smtClean="0"/>
              <a:t>concept</a:t>
            </a:r>
            <a:r>
              <a:rPr lang="cs-CZ" sz="2000" dirty="0" smtClean="0"/>
              <a:t> </a:t>
            </a:r>
            <a:r>
              <a:rPr lang="cs-CZ" sz="2000" dirty="0" err="1" smtClean="0"/>
              <a:t>of</a:t>
            </a:r>
            <a:r>
              <a:rPr lang="cs-CZ" sz="2000" dirty="0" smtClean="0"/>
              <a:t> </a:t>
            </a:r>
            <a:r>
              <a:rPr lang="cs-CZ" sz="2000" dirty="0" err="1" smtClean="0"/>
              <a:t>scientific</a:t>
            </a:r>
            <a:r>
              <a:rPr lang="cs-CZ" sz="2000" dirty="0" smtClean="0"/>
              <a:t> </a:t>
            </a:r>
            <a:r>
              <a:rPr lang="cs-CZ" sz="2000" dirty="0" err="1" smtClean="0"/>
              <a:t>revolutions</a:t>
            </a:r>
            <a:r>
              <a:rPr lang="cs-CZ" sz="2000" dirty="0" smtClean="0"/>
              <a:t> =  „</a:t>
            </a:r>
            <a:r>
              <a:rPr lang="cs-CZ" sz="2000" dirty="0" err="1" smtClean="0"/>
              <a:t>paradigm</a:t>
            </a:r>
            <a:r>
              <a:rPr lang="cs-CZ" sz="2000" dirty="0" smtClean="0"/>
              <a:t> </a:t>
            </a:r>
            <a:r>
              <a:rPr lang="cs-CZ" sz="2000" dirty="0" err="1" smtClean="0"/>
              <a:t>shifts</a:t>
            </a:r>
            <a:r>
              <a:rPr lang="cs-CZ" sz="2000" dirty="0" smtClean="0"/>
              <a:t>“  S</a:t>
            </a:r>
            <a:r>
              <a:rPr lang="en-US" sz="2000" dirty="0" err="1" smtClean="0"/>
              <a:t>cientific</a:t>
            </a:r>
            <a:r>
              <a:rPr lang="en-US" sz="2000" dirty="0" smtClean="0"/>
              <a:t> </a:t>
            </a:r>
            <a:r>
              <a:rPr lang="en-US" sz="2000" dirty="0"/>
              <a:t>fields undergo periodic "paradigm shifts" rather than solely progressing in a linear and continuous </a:t>
            </a:r>
            <a:r>
              <a:rPr lang="en-US" sz="2000" dirty="0" smtClean="0"/>
              <a:t>way</a:t>
            </a:r>
            <a:r>
              <a:rPr lang="cs-CZ" sz="2000" dirty="0" smtClean="0"/>
              <a:t>. T</a:t>
            </a:r>
            <a:r>
              <a:rPr lang="en-US" sz="2000" dirty="0" err="1" smtClean="0"/>
              <a:t>hese</a:t>
            </a:r>
            <a:r>
              <a:rPr lang="en-US" sz="2000" dirty="0" smtClean="0"/>
              <a:t> </a:t>
            </a:r>
            <a:r>
              <a:rPr lang="en-US" sz="2000" dirty="0"/>
              <a:t>paradigm shifts open up new approaches to understanding what scientists would never have considered valid </a:t>
            </a:r>
            <a:r>
              <a:rPr lang="en-US" sz="2000" dirty="0" smtClean="0"/>
              <a:t>before</a:t>
            </a:r>
            <a:r>
              <a:rPr lang="cs-CZ" sz="2000" dirty="0" smtClean="0"/>
              <a:t>. T</a:t>
            </a:r>
            <a:r>
              <a:rPr lang="en-US" sz="2000" dirty="0" smtClean="0"/>
              <a:t>he </a:t>
            </a:r>
            <a:r>
              <a:rPr lang="en-US" sz="2000" dirty="0"/>
              <a:t>notion of scientific truth, at any given moment, cannot be established solely </a:t>
            </a:r>
            <a:r>
              <a:rPr lang="en-US" sz="2000" dirty="0" smtClean="0"/>
              <a:t>by</a:t>
            </a:r>
            <a:r>
              <a:rPr lang="cs-CZ" sz="2000" dirty="0" smtClean="0"/>
              <a:t> </a:t>
            </a:r>
            <a:r>
              <a:rPr lang="cs-CZ" sz="2000" dirty="0" err="1" smtClean="0"/>
              <a:t>objective</a:t>
            </a:r>
            <a:r>
              <a:rPr lang="en-US" sz="2000" dirty="0" smtClean="0"/>
              <a:t> </a:t>
            </a:r>
            <a:r>
              <a:rPr lang="en-US" sz="2000" dirty="0"/>
              <a:t>criteria but is defined by a consensus of </a:t>
            </a:r>
            <a:r>
              <a:rPr lang="en-US" sz="2000" dirty="0" smtClean="0"/>
              <a:t>a</a:t>
            </a:r>
            <a:r>
              <a:rPr lang="cs-CZ" sz="2000" dirty="0" smtClean="0"/>
              <a:t> </a:t>
            </a:r>
            <a:r>
              <a:rPr lang="cs-CZ" sz="2000" dirty="0" err="1" smtClean="0"/>
              <a:t>scientific</a:t>
            </a:r>
            <a:r>
              <a:rPr lang="cs-CZ" sz="2000" dirty="0" smtClean="0"/>
              <a:t> </a:t>
            </a:r>
            <a:r>
              <a:rPr lang="cs-CZ" sz="2000" dirty="0" err="1" smtClean="0"/>
              <a:t>community</a:t>
            </a:r>
            <a:r>
              <a:rPr lang="cs-CZ" sz="2000" dirty="0" smtClean="0"/>
              <a:t>. </a:t>
            </a:r>
            <a:r>
              <a:rPr lang="en-US" sz="2000" dirty="0" smtClean="0"/>
              <a:t> </a:t>
            </a:r>
            <a:endParaRPr lang="cs-CZ" sz="2000" dirty="0" smtClean="0"/>
          </a:p>
        </p:txBody>
      </p:sp>
    </p:spTree>
    <p:extLst>
      <p:ext uri="{BB962C8B-B14F-4D97-AF65-F5344CB8AC3E}">
        <p14:creationId xmlns:p14="http://schemas.microsoft.com/office/powerpoint/2010/main" val="1491819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764704"/>
            <a:ext cx="8229600" cy="5847928"/>
          </a:xfrm>
        </p:spPr>
        <p:txBody>
          <a:bodyPr>
            <a:normAutofit/>
          </a:bodyPr>
          <a:lstStyle/>
          <a:p>
            <a:pPr marL="393192" lvl="1" indent="0">
              <a:buNone/>
            </a:pPr>
            <a:r>
              <a:rPr lang="cs-CZ" sz="2900" dirty="0" err="1" smtClean="0"/>
              <a:t>Economis</a:t>
            </a:r>
            <a:r>
              <a:rPr lang="cs-CZ" sz="2900" dirty="0" smtClean="0"/>
              <a:t> </a:t>
            </a:r>
            <a:r>
              <a:rPr lang="cs-CZ" sz="2900" dirty="0" err="1"/>
              <a:t>t</a:t>
            </a:r>
            <a:r>
              <a:rPr lang="cs-CZ" sz="2900" dirty="0" err="1" smtClean="0"/>
              <a:t>heories</a:t>
            </a:r>
            <a:r>
              <a:rPr lang="cs-CZ" sz="2900" dirty="0" smtClean="0"/>
              <a:t> as </a:t>
            </a:r>
            <a:r>
              <a:rPr lang="cs-CZ" sz="2900" dirty="0" err="1" smtClean="0"/>
              <a:t>stuctures</a:t>
            </a:r>
            <a:endParaRPr lang="cs-CZ" sz="2900" dirty="0" smtClean="0"/>
          </a:p>
          <a:p>
            <a:pPr lvl="1">
              <a:buFont typeface="Wingdings" panose="05000000000000000000" pitchFamily="2" charset="2"/>
              <a:buChar char="q"/>
            </a:pPr>
            <a:r>
              <a:rPr lang="cs-CZ" sz="2900" dirty="0" smtClean="0"/>
              <a:t> In </a:t>
            </a:r>
            <a:r>
              <a:rPr lang="cs-CZ" sz="2900" dirty="0" err="1" smtClean="0"/>
              <a:t>economics</a:t>
            </a:r>
            <a:r>
              <a:rPr lang="cs-CZ" sz="2900" dirty="0" smtClean="0"/>
              <a:t>, </a:t>
            </a:r>
            <a:r>
              <a:rPr lang="cs-CZ" sz="2900" dirty="0" err="1" smtClean="0"/>
              <a:t>there</a:t>
            </a:r>
            <a:r>
              <a:rPr lang="cs-CZ" sz="2900" dirty="0" smtClean="0"/>
              <a:t> </a:t>
            </a:r>
            <a:r>
              <a:rPr lang="cs-CZ" sz="2900" dirty="0" err="1" smtClean="0"/>
              <a:t>have</a:t>
            </a:r>
            <a:r>
              <a:rPr lang="cs-CZ" sz="2900" dirty="0" smtClean="0"/>
              <a:t> not </a:t>
            </a:r>
            <a:r>
              <a:rPr lang="cs-CZ" sz="2900" dirty="0" err="1" smtClean="0"/>
              <a:t>been</a:t>
            </a:r>
            <a:r>
              <a:rPr lang="cs-CZ" sz="2900" dirty="0" smtClean="0"/>
              <a:t> </a:t>
            </a:r>
            <a:r>
              <a:rPr lang="cs-CZ" sz="2900" dirty="0" err="1" smtClean="0"/>
              <a:t>may</a:t>
            </a:r>
            <a:r>
              <a:rPr lang="cs-CZ" sz="2900" dirty="0" smtClean="0"/>
              <a:t> „</a:t>
            </a:r>
            <a:r>
              <a:rPr lang="cs-CZ" sz="2900" dirty="0" err="1" smtClean="0"/>
              <a:t>paradigm</a:t>
            </a:r>
            <a:r>
              <a:rPr lang="cs-CZ" sz="2900" dirty="0" smtClean="0"/>
              <a:t>“ </a:t>
            </a:r>
            <a:r>
              <a:rPr lang="cs-CZ" sz="2900" dirty="0" err="1" smtClean="0"/>
              <a:t>shifts</a:t>
            </a:r>
            <a:r>
              <a:rPr lang="cs-CZ" sz="2900" dirty="0" smtClean="0"/>
              <a:t>. </a:t>
            </a:r>
            <a:endParaRPr lang="cs-CZ" sz="2900" dirty="0"/>
          </a:p>
          <a:p>
            <a:pPr lvl="2">
              <a:buFont typeface="Wingdings" panose="05000000000000000000" pitchFamily="2" charset="2"/>
              <a:buChar char="q"/>
            </a:pPr>
            <a:r>
              <a:rPr lang="cs-CZ" sz="2900" dirty="0" err="1" smtClean="0"/>
              <a:t>Marginalist</a:t>
            </a:r>
            <a:r>
              <a:rPr lang="cs-CZ" sz="2900" dirty="0" smtClean="0"/>
              <a:t>  </a:t>
            </a:r>
            <a:r>
              <a:rPr lang="cs-CZ" sz="2900" dirty="0"/>
              <a:t>(</a:t>
            </a:r>
            <a:r>
              <a:rPr lang="cs-CZ" sz="2900" dirty="0" err="1"/>
              <a:t>neoclassical</a:t>
            </a:r>
            <a:r>
              <a:rPr lang="cs-CZ" sz="2900" dirty="0"/>
              <a:t>) </a:t>
            </a:r>
            <a:r>
              <a:rPr lang="cs-CZ" sz="2900" dirty="0" err="1"/>
              <a:t>revolution</a:t>
            </a:r>
            <a:r>
              <a:rPr lang="cs-CZ" sz="2900" dirty="0"/>
              <a:t> (2nd </a:t>
            </a:r>
            <a:r>
              <a:rPr lang="cs-CZ" sz="2900" dirty="0" err="1"/>
              <a:t>half</a:t>
            </a:r>
            <a:r>
              <a:rPr lang="cs-CZ" sz="2900" dirty="0"/>
              <a:t> </a:t>
            </a:r>
            <a:r>
              <a:rPr lang="cs-CZ" sz="2900" dirty="0" err="1"/>
              <a:t>of</a:t>
            </a:r>
            <a:r>
              <a:rPr lang="cs-CZ" sz="2900" dirty="0"/>
              <a:t> </a:t>
            </a:r>
            <a:r>
              <a:rPr lang="cs-CZ" sz="2900" dirty="0" err="1"/>
              <a:t>the</a:t>
            </a:r>
            <a:r>
              <a:rPr lang="cs-CZ" sz="2900" dirty="0"/>
              <a:t> 19th </a:t>
            </a:r>
            <a:r>
              <a:rPr lang="cs-CZ" sz="2900" dirty="0" err="1"/>
              <a:t>century</a:t>
            </a:r>
            <a:r>
              <a:rPr lang="cs-CZ" sz="2900" dirty="0"/>
              <a:t>) – </a:t>
            </a:r>
            <a:r>
              <a:rPr lang="cs-CZ" sz="2900" dirty="0" err="1"/>
              <a:t>switch</a:t>
            </a:r>
            <a:r>
              <a:rPr lang="cs-CZ" sz="2900" dirty="0"/>
              <a:t> </a:t>
            </a:r>
            <a:r>
              <a:rPr lang="cs-CZ" sz="2900" dirty="0" err="1"/>
              <a:t>from</a:t>
            </a:r>
            <a:r>
              <a:rPr lang="cs-CZ" sz="2900" dirty="0"/>
              <a:t> </a:t>
            </a:r>
            <a:r>
              <a:rPr lang="cs-CZ" sz="2900" dirty="0" err="1"/>
              <a:t>total</a:t>
            </a:r>
            <a:r>
              <a:rPr lang="cs-CZ" sz="2900" dirty="0"/>
              <a:t> utility to </a:t>
            </a:r>
            <a:r>
              <a:rPr lang="cs-CZ" sz="2900" dirty="0" err="1"/>
              <a:t>marginal</a:t>
            </a:r>
            <a:r>
              <a:rPr lang="cs-CZ" sz="2900" dirty="0"/>
              <a:t> utility, </a:t>
            </a:r>
            <a:r>
              <a:rPr lang="cs-CZ" sz="2900" dirty="0" err="1"/>
              <a:t>basis</a:t>
            </a:r>
            <a:r>
              <a:rPr lang="cs-CZ" sz="2900" dirty="0"/>
              <a:t> </a:t>
            </a:r>
            <a:r>
              <a:rPr lang="cs-CZ" sz="2900" dirty="0" err="1"/>
              <a:t>for</a:t>
            </a:r>
            <a:r>
              <a:rPr lang="cs-CZ" sz="2900" dirty="0"/>
              <a:t> </a:t>
            </a:r>
            <a:r>
              <a:rPr lang="cs-CZ" sz="2900" dirty="0" err="1"/>
              <a:t>all</a:t>
            </a:r>
            <a:r>
              <a:rPr lang="cs-CZ" sz="2900" dirty="0"/>
              <a:t> </a:t>
            </a:r>
            <a:r>
              <a:rPr lang="cs-CZ" sz="2900" dirty="0" err="1"/>
              <a:t>theoretical</a:t>
            </a:r>
            <a:r>
              <a:rPr lang="cs-CZ" sz="2900" dirty="0"/>
              <a:t> </a:t>
            </a:r>
            <a:r>
              <a:rPr lang="cs-CZ" sz="2900" dirty="0" err="1"/>
              <a:t>development</a:t>
            </a:r>
            <a:r>
              <a:rPr lang="cs-CZ" sz="2900" dirty="0"/>
              <a:t> in </a:t>
            </a:r>
            <a:r>
              <a:rPr lang="cs-CZ" sz="2900" dirty="0" err="1" smtClean="0"/>
              <a:t>mainstream</a:t>
            </a:r>
            <a:r>
              <a:rPr lang="cs-CZ" sz="2900" dirty="0" smtClean="0"/>
              <a:t> </a:t>
            </a:r>
            <a:r>
              <a:rPr lang="cs-CZ" sz="2900" dirty="0" err="1" smtClean="0"/>
              <a:t>Economics</a:t>
            </a:r>
            <a:r>
              <a:rPr lang="cs-CZ" sz="2900" dirty="0" smtClean="0"/>
              <a:t> </a:t>
            </a:r>
            <a:r>
              <a:rPr lang="cs-CZ" sz="2900" dirty="0" err="1" smtClean="0"/>
              <a:t>ever</a:t>
            </a:r>
            <a:r>
              <a:rPr lang="cs-CZ" sz="2900" dirty="0" smtClean="0"/>
              <a:t> </a:t>
            </a:r>
            <a:r>
              <a:rPr lang="cs-CZ" sz="2900" dirty="0" err="1" smtClean="0"/>
              <a:t>since</a:t>
            </a:r>
            <a:endParaRPr lang="cs-CZ" sz="2900" dirty="0" smtClean="0"/>
          </a:p>
          <a:p>
            <a:pPr lvl="2">
              <a:buFont typeface="Wingdings" panose="05000000000000000000" pitchFamily="2" charset="2"/>
              <a:buChar char="q"/>
            </a:pPr>
            <a:r>
              <a:rPr lang="cs-CZ" sz="2900" dirty="0" err="1" smtClean="0"/>
              <a:t>Development</a:t>
            </a:r>
            <a:r>
              <a:rPr lang="cs-CZ" sz="2900" dirty="0" smtClean="0"/>
              <a:t> </a:t>
            </a:r>
            <a:r>
              <a:rPr lang="cs-CZ" sz="2900" dirty="0" err="1" smtClean="0"/>
              <a:t>of</a:t>
            </a:r>
            <a:r>
              <a:rPr lang="cs-CZ" sz="2900" dirty="0" smtClean="0"/>
              <a:t> </a:t>
            </a:r>
            <a:r>
              <a:rPr lang="cs-CZ" sz="2900" dirty="0" err="1" smtClean="0"/>
              <a:t>the</a:t>
            </a:r>
            <a:r>
              <a:rPr lang="cs-CZ" sz="2900" dirty="0" smtClean="0"/>
              <a:t> General </a:t>
            </a:r>
            <a:r>
              <a:rPr lang="cs-CZ" sz="2900" dirty="0" err="1" smtClean="0"/>
              <a:t>Equilibrium</a:t>
            </a:r>
            <a:r>
              <a:rPr lang="cs-CZ" sz="2900" dirty="0" smtClean="0"/>
              <a:t> </a:t>
            </a:r>
            <a:r>
              <a:rPr lang="cs-CZ" sz="2900" dirty="0" err="1" smtClean="0"/>
              <a:t>Theory</a:t>
            </a:r>
            <a:r>
              <a:rPr lang="cs-CZ" sz="2900" dirty="0" smtClean="0"/>
              <a:t>: Meta </a:t>
            </a:r>
            <a:r>
              <a:rPr lang="cs-CZ" sz="2900" dirty="0" err="1" smtClean="0"/>
              <a:t>Theory</a:t>
            </a:r>
            <a:r>
              <a:rPr lang="cs-CZ" sz="2900" dirty="0" smtClean="0"/>
              <a:t> </a:t>
            </a:r>
            <a:r>
              <a:rPr lang="cs-CZ" sz="2900" dirty="0" err="1" smtClean="0"/>
              <a:t>of</a:t>
            </a:r>
            <a:r>
              <a:rPr lang="cs-CZ" sz="2900" dirty="0" smtClean="0"/>
              <a:t> </a:t>
            </a:r>
            <a:r>
              <a:rPr lang="cs-CZ" sz="2900" dirty="0" err="1" smtClean="0"/>
              <a:t>mainstream</a:t>
            </a:r>
            <a:r>
              <a:rPr lang="cs-CZ" sz="2900" dirty="0" smtClean="0"/>
              <a:t> </a:t>
            </a:r>
            <a:r>
              <a:rPr lang="cs-CZ" sz="2900" dirty="0" err="1" smtClean="0"/>
              <a:t>Economics</a:t>
            </a:r>
            <a:r>
              <a:rPr lang="cs-CZ" sz="2900" dirty="0" smtClean="0"/>
              <a:t>, has </a:t>
            </a:r>
            <a:r>
              <a:rPr lang="cs-CZ" sz="2900" dirty="0" err="1" smtClean="0"/>
              <a:t>been</a:t>
            </a:r>
            <a:r>
              <a:rPr lang="cs-CZ" sz="2900" dirty="0" smtClean="0"/>
              <a:t> </a:t>
            </a:r>
            <a:r>
              <a:rPr lang="cs-CZ" sz="2900" dirty="0" err="1" smtClean="0"/>
              <a:t>developed</a:t>
            </a:r>
            <a:r>
              <a:rPr lang="cs-CZ" sz="2900" dirty="0" smtClean="0"/>
              <a:t> </a:t>
            </a:r>
            <a:r>
              <a:rPr lang="cs-CZ" sz="2900" dirty="0" err="1" smtClean="0"/>
              <a:t>since</a:t>
            </a:r>
            <a:r>
              <a:rPr lang="cs-CZ" sz="2900" dirty="0" smtClean="0"/>
              <a:t> </a:t>
            </a:r>
            <a:r>
              <a:rPr lang="cs-CZ" sz="2900" dirty="0" err="1" smtClean="0"/>
              <a:t>the</a:t>
            </a:r>
            <a:r>
              <a:rPr lang="cs-CZ" sz="2900" dirty="0" smtClean="0"/>
              <a:t> 2nd </a:t>
            </a:r>
            <a:r>
              <a:rPr lang="cs-CZ" sz="2900" dirty="0" err="1"/>
              <a:t>half</a:t>
            </a:r>
            <a:r>
              <a:rPr lang="cs-CZ" sz="2900" dirty="0"/>
              <a:t> </a:t>
            </a:r>
            <a:r>
              <a:rPr lang="cs-CZ" sz="2900" dirty="0" err="1"/>
              <a:t>of</a:t>
            </a:r>
            <a:r>
              <a:rPr lang="cs-CZ" sz="2900" dirty="0"/>
              <a:t> </a:t>
            </a:r>
            <a:r>
              <a:rPr lang="cs-CZ" sz="2900" dirty="0" err="1"/>
              <a:t>the</a:t>
            </a:r>
            <a:r>
              <a:rPr lang="cs-CZ" sz="2900" dirty="0"/>
              <a:t> 19th </a:t>
            </a:r>
            <a:r>
              <a:rPr lang="cs-CZ" sz="2900" dirty="0" err="1" smtClean="0"/>
              <a:t>century</a:t>
            </a:r>
            <a:endParaRPr lang="cs-CZ" sz="2900" dirty="0" smtClean="0"/>
          </a:p>
        </p:txBody>
      </p:sp>
    </p:spTree>
    <p:extLst>
      <p:ext uri="{BB962C8B-B14F-4D97-AF65-F5344CB8AC3E}">
        <p14:creationId xmlns:p14="http://schemas.microsoft.com/office/powerpoint/2010/main" val="3324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1619672" y="188640"/>
            <a:ext cx="6399212" cy="831304"/>
          </a:xfrm>
        </p:spPr>
        <p:txBody>
          <a:bodyPr>
            <a:normAutofit fontScale="90000"/>
          </a:bodyPr>
          <a:lstStyle/>
          <a:p>
            <a:pPr algn="l"/>
            <a:r>
              <a:rPr lang="cs-CZ" dirty="0" err="1" smtClean="0"/>
              <a:t>Outline</a:t>
            </a:r>
            <a:r>
              <a:rPr lang="cs-CZ" dirty="0" smtClean="0"/>
              <a:t> </a:t>
            </a:r>
            <a:endParaRPr lang="en-US" dirty="0"/>
          </a:p>
        </p:txBody>
      </p:sp>
      <p:sp>
        <p:nvSpPr>
          <p:cNvPr id="115718" name="Rectangle 6"/>
          <p:cNvSpPr>
            <a:spLocks noGrp="1" noChangeArrowheads="1"/>
          </p:cNvSpPr>
          <p:nvPr>
            <p:ph type="subTitle" idx="1"/>
          </p:nvPr>
        </p:nvSpPr>
        <p:spPr>
          <a:xfrm>
            <a:off x="179512" y="1052736"/>
            <a:ext cx="8784976" cy="5805264"/>
          </a:xfrm>
        </p:spPr>
        <p:txBody>
          <a:bodyPr>
            <a:normAutofit/>
          </a:bodyPr>
          <a:lstStyle/>
          <a:p>
            <a:pPr marL="457200" indent="-457200" algn="l">
              <a:buFont typeface="Wingdings" panose="05000000000000000000" pitchFamily="2" charset="2"/>
              <a:buChar char="q"/>
            </a:pPr>
            <a:r>
              <a:rPr lang="cs-CZ" sz="2800" dirty="0" err="1" smtClean="0"/>
              <a:t>Individuals</a:t>
            </a:r>
            <a:r>
              <a:rPr lang="cs-CZ" sz="2800" dirty="0" smtClean="0"/>
              <a:t> and </a:t>
            </a:r>
            <a:r>
              <a:rPr lang="cs-CZ" sz="2800" dirty="0" err="1" smtClean="0"/>
              <a:t>Social</a:t>
            </a:r>
            <a:r>
              <a:rPr lang="cs-CZ" sz="2800" dirty="0" smtClean="0"/>
              <a:t> </a:t>
            </a:r>
            <a:r>
              <a:rPr lang="cs-CZ" sz="2800" dirty="0" err="1" smtClean="0"/>
              <a:t>Structures</a:t>
            </a:r>
            <a:endParaRPr lang="cs-CZ" sz="2800" dirty="0" smtClean="0"/>
          </a:p>
          <a:p>
            <a:pPr marL="457200" indent="-457200" algn="l">
              <a:buFont typeface="Wingdings" panose="05000000000000000000" pitchFamily="2" charset="2"/>
              <a:buChar char="q"/>
            </a:pPr>
            <a:r>
              <a:rPr lang="cs-CZ" sz="2800" dirty="0" err="1" smtClean="0"/>
              <a:t>Philosophy</a:t>
            </a:r>
            <a:r>
              <a:rPr lang="cs-CZ" sz="2800" dirty="0" smtClean="0"/>
              <a:t> </a:t>
            </a:r>
            <a:r>
              <a:rPr lang="cs-CZ" sz="2800" dirty="0" err="1"/>
              <a:t>of</a:t>
            </a:r>
            <a:r>
              <a:rPr lang="cs-CZ" sz="2800" dirty="0"/>
              <a:t> </a:t>
            </a:r>
            <a:r>
              <a:rPr lang="cs-CZ" sz="2800" dirty="0" err="1" smtClean="0"/>
              <a:t>Economics</a:t>
            </a:r>
            <a:endParaRPr lang="cs-CZ" sz="2800" dirty="0"/>
          </a:p>
          <a:p>
            <a:pPr algn="l"/>
            <a:endParaRPr lang="cs-CZ" sz="2800" dirty="0"/>
          </a:p>
          <a:p>
            <a:pPr algn="l"/>
            <a:endParaRPr lang="cs-CZ" dirty="0" smtClean="0"/>
          </a:p>
          <a:p>
            <a:pPr algn="l"/>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764704"/>
            <a:ext cx="8229600" cy="5847928"/>
          </a:xfrm>
        </p:spPr>
        <p:txBody>
          <a:bodyPr>
            <a:normAutofit fontScale="92500" lnSpcReduction="10000"/>
          </a:bodyPr>
          <a:lstStyle/>
          <a:p>
            <a:pPr marL="393192" lvl="1" indent="0">
              <a:buNone/>
            </a:pPr>
            <a:r>
              <a:rPr lang="cs-CZ" sz="2900" dirty="0" err="1" smtClean="0"/>
              <a:t>Economis</a:t>
            </a:r>
            <a:r>
              <a:rPr lang="cs-CZ" sz="2900" dirty="0" smtClean="0"/>
              <a:t> </a:t>
            </a:r>
            <a:r>
              <a:rPr lang="cs-CZ" sz="2900" dirty="0" err="1"/>
              <a:t>t</a:t>
            </a:r>
            <a:r>
              <a:rPr lang="cs-CZ" sz="2900" dirty="0" err="1" smtClean="0"/>
              <a:t>heories</a:t>
            </a:r>
            <a:r>
              <a:rPr lang="cs-CZ" sz="2900" dirty="0" smtClean="0"/>
              <a:t> as </a:t>
            </a:r>
            <a:r>
              <a:rPr lang="cs-CZ" sz="2900" dirty="0" err="1" smtClean="0"/>
              <a:t>stuctures</a:t>
            </a:r>
            <a:endParaRPr lang="cs-CZ" sz="2900" dirty="0" smtClean="0"/>
          </a:p>
          <a:p>
            <a:pPr lvl="1">
              <a:buFont typeface="Wingdings" panose="05000000000000000000" pitchFamily="2" charset="2"/>
              <a:buChar char="q"/>
            </a:pPr>
            <a:r>
              <a:rPr lang="cs-CZ" sz="2900" dirty="0" err="1" smtClean="0">
                <a:hlinkClick r:id="rId2"/>
              </a:rPr>
              <a:t>Imre</a:t>
            </a:r>
            <a:r>
              <a:rPr lang="cs-CZ" sz="2900" dirty="0" smtClean="0">
                <a:hlinkClick r:id="rId2"/>
              </a:rPr>
              <a:t> </a:t>
            </a:r>
            <a:r>
              <a:rPr lang="cs-CZ" sz="2900" dirty="0" err="1" smtClean="0">
                <a:hlinkClick r:id="rId2"/>
              </a:rPr>
              <a:t>Lakatos</a:t>
            </a:r>
            <a:r>
              <a:rPr lang="cs-CZ" sz="2900" dirty="0" smtClean="0">
                <a:hlinkClick r:id="rId2"/>
              </a:rPr>
              <a:t> </a:t>
            </a:r>
            <a:endParaRPr lang="cs-CZ" sz="2900" dirty="0" smtClean="0"/>
          </a:p>
          <a:p>
            <a:pPr lvl="2">
              <a:buFont typeface="Wingdings" panose="05000000000000000000" pitchFamily="2" charset="2"/>
              <a:buChar char="q"/>
            </a:pPr>
            <a:r>
              <a:rPr lang="cs-CZ" sz="2500" dirty="0" err="1" smtClean="0"/>
              <a:t>Lakatos</a:t>
            </a:r>
            <a:r>
              <a:rPr lang="cs-CZ" sz="2500" dirty="0" smtClean="0"/>
              <a:t> </a:t>
            </a:r>
            <a:r>
              <a:rPr lang="cs-CZ" sz="2500" dirty="0" err="1" smtClean="0"/>
              <a:t>developed</a:t>
            </a:r>
            <a:r>
              <a:rPr lang="cs-CZ" sz="2500" dirty="0" smtClean="0"/>
              <a:t> </a:t>
            </a:r>
            <a:r>
              <a:rPr lang="cs-CZ" sz="2500" dirty="0" err="1" smtClean="0"/>
              <a:t>the</a:t>
            </a:r>
            <a:r>
              <a:rPr lang="cs-CZ" sz="2500" dirty="0" smtClean="0"/>
              <a:t> </a:t>
            </a:r>
            <a:r>
              <a:rPr lang="cs-CZ" sz="2500" dirty="0" err="1" smtClean="0"/>
              <a:t>concept</a:t>
            </a:r>
            <a:r>
              <a:rPr lang="cs-CZ" sz="2500" dirty="0" smtClean="0"/>
              <a:t> </a:t>
            </a:r>
            <a:r>
              <a:rPr lang="cs-CZ" sz="2500" dirty="0" err="1" smtClean="0"/>
              <a:t>of</a:t>
            </a:r>
            <a:r>
              <a:rPr lang="cs-CZ" sz="2500" dirty="0" smtClean="0"/>
              <a:t> </a:t>
            </a:r>
            <a:r>
              <a:rPr lang="en-US" sz="2500" dirty="0" smtClean="0"/>
              <a:t>"research </a:t>
            </a:r>
            <a:r>
              <a:rPr lang="en-US" sz="2500" dirty="0" err="1"/>
              <a:t>programme</a:t>
            </a:r>
            <a:r>
              <a:rPr lang="en-US" sz="2500" dirty="0" smtClean="0"/>
              <a:t>",which </a:t>
            </a:r>
            <a:r>
              <a:rPr lang="en-US" sz="2500" dirty="0"/>
              <a:t>he formulated in an attempt to resolve the perceived conflict </a:t>
            </a:r>
            <a:r>
              <a:rPr lang="en-US" sz="2500" dirty="0" smtClean="0"/>
              <a:t>between</a:t>
            </a:r>
            <a:r>
              <a:rPr lang="cs-CZ" sz="2500" dirty="0" smtClean="0"/>
              <a:t> </a:t>
            </a:r>
            <a:r>
              <a:rPr lang="cs-CZ" sz="2500" dirty="0" err="1" smtClean="0"/>
              <a:t>falsificationism</a:t>
            </a:r>
            <a:r>
              <a:rPr lang="cs-CZ" sz="2500" dirty="0" smtClean="0"/>
              <a:t> </a:t>
            </a:r>
            <a:r>
              <a:rPr lang="en-US" sz="2500" dirty="0" smtClean="0"/>
              <a:t>and </a:t>
            </a:r>
            <a:r>
              <a:rPr lang="en-US" sz="2500" dirty="0"/>
              <a:t>the revolutionary structure of </a:t>
            </a:r>
            <a:r>
              <a:rPr lang="en-US" sz="2500" dirty="0" smtClean="0"/>
              <a:t>science</a:t>
            </a:r>
            <a:r>
              <a:rPr lang="cs-CZ" sz="2500" dirty="0" smtClean="0"/>
              <a:t>. </a:t>
            </a:r>
            <a:r>
              <a:rPr lang="en-US" sz="2500" dirty="0" smtClean="0"/>
              <a:t>Popper's </a:t>
            </a:r>
            <a:r>
              <a:rPr lang="en-US" sz="2500" dirty="0"/>
              <a:t>standard of </a:t>
            </a:r>
            <a:r>
              <a:rPr lang="en-US" sz="2500" dirty="0" err="1"/>
              <a:t>falsificationism</a:t>
            </a:r>
            <a:r>
              <a:rPr lang="en-US" sz="2500" dirty="0"/>
              <a:t> was widely taken to imply that a theory should be abandoned as soon as any evidence appears to challenge it, while Kuhn's descriptions of scientific activity were taken to imply that science is most fruitful during periods in which popular, or "normal", theories are supported despite known anomalies. </a:t>
            </a:r>
            <a:r>
              <a:rPr lang="en-US" sz="2500" dirty="0" err="1"/>
              <a:t>Lakatos</a:t>
            </a:r>
            <a:r>
              <a:rPr lang="en-US" sz="2500" dirty="0"/>
              <a:t>' model of the research </a:t>
            </a:r>
            <a:r>
              <a:rPr lang="en-US" sz="2500" dirty="0" err="1"/>
              <a:t>programme</a:t>
            </a:r>
            <a:r>
              <a:rPr lang="en-US" sz="2500" dirty="0"/>
              <a:t> aims to combine Popper's adherence to empirical validity with Kuhn's appreciation for conventional consistency. </a:t>
            </a:r>
            <a:endParaRPr lang="cs-CZ" dirty="0" smtClean="0"/>
          </a:p>
          <a:p>
            <a:pPr marL="27432" indent="0">
              <a:buNone/>
            </a:pPr>
            <a:r>
              <a:rPr lang="cs-CZ" dirty="0"/>
              <a:t>	</a:t>
            </a:r>
            <a:endParaRPr lang="cs-CZ" dirty="0" smtClean="0"/>
          </a:p>
        </p:txBody>
      </p:sp>
    </p:spTree>
    <p:extLst>
      <p:ext uri="{BB962C8B-B14F-4D97-AF65-F5344CB8AC3E}">
        <p14:creationId xmlns:p14="http://schemas.microsoft.com/office/powerpoint/2010/main" val="2958904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sz="3600" dirty="0" err="1" smtClean="0"/>
              <a:t>Philosophy</a:t>
            </a:r>
            <a:r>
              <a:rPr lang="cs-CZ" sz="3600" dirty="0" smtClean="0"/>
              <a:t> </a:t>
            </a:r>
            <a:r>
              <a:rPr lang="cs-CZ" sz="3600" dirty="0" err="1" smtClean="0"/>
              <a:t>of</a:t>
            </a:r>
            <a:r>
              <a:rPr lang="cs-CZ" sz="3600" dirty="0" smtClean="0"/>
              <a:t> </a:t>
            </a:r>
            <a:r>
              <a:rPr lang="cs-CZ" sz="3600" dirty="0" err="1" smtClean="0"/>
              <a:t>Economics</a:t>
            </a:r>
            <a:endParaRPr lang="en-US" sz="3600" dirty="0"/>
          </a:p>
        </p:txBody>
      </p:sp>
      <p:sp>
        <p:nvSpPr>
          <p:cNvPr id="169987" name="Rectangle 3"/>
          <p:cNvSpPr>
            <a:spLocks noGrp="1" noChangeArrowheads="1"/>
          </p:cNvSpPr>
          <p:nvPr>
            <p:ph type="body" idx="1"/>
          </p:nvPr>
        </p:nvSpPr>
        <p:spPr>
          <a:xfrm>
            <a:off x="395536" y="764704"/>
            <a:ext cx="8229600" cy="5847928"/>
          </a:xfrm>
        </p:spPr>
        <p:txBody>
          <a:bodyPr>
            <a:normAutofit fontScale="92500"/>
          </a:bodyPr>
          <a:lstStyle/>
          <a:p>
            <a:pPr marL="393192" lvl="1" indent="0">
              <a:buNone/>
            </a:pPr>
            <a:r>
              <a:rPr lang="cs-CZ" sz="2900" dirty="0" err="1" smtClean="0"/>
              <a:t>Economic</a:t>
            </a:r>
            <a:r>
              <a:rPr lang="cs-CZ" sz="2900" dirty="0" smtClean="0"/>
              <a:t> </a:t>
            </a:r>
            <a:r>
              <a:rPr lang="cs-CZ" sz="2900" dirty="0" err="1"/>
              <a:t>t</a:t>
            </a:r>
            <a:r>
              <a:rPr lang="cs-CZ" sz="2900" dirty="0" err="1" smtClean="0"/>
              <a:t>heories</a:t>
            </a:r>
            <a:r>
              <a:rPr lang="cs-CZ" sz="2900" dirty="0" smtClean="0"/>
              <a:t> as </a:t>
            </a:r>
            <a:r>
              <a:rPr lang="cs-CZ" sz="2900" dirty="0" err="1" smtClean="0"/>
              <a:t>stuctures</a:t>
            </a:r>
            <a:endParaRPr lang="cs-CZ" sz="2900" dirty="0" smtClean="0"/>
          </a:p>
          <a:p>
            <a:pPr lvl="1">
              <a:buFont typeface="Wingdings" panose="05000000000000000000" pitchFamily="2" charset="2"/>
              <a:buChar char="q"/>
            </a:pPr>
            <a:r>
              <a:rPr lang="cs-CZ" sz="2900" dirty="0" err="1" smtClean="0"/>
              <a:t>Examples</a:t>
            </a:r>
            <a:r>
              <a:rPr lang="cs-CZ" sz="2900" dirty="0" smtClean="0"/>
              <a:t> </a:t>
            </a:r>
            <a:r>
              <a:rPr lang="cs-CZ" sz="2900" dirty="0" err="1" smtClean="0"/>
              <a:t>of</a:t>
            </a:r>
            <a:r>
              <a:rPr lang="cs-CZ" sz="2900" dirty="0" smtClean="0"/>
              <a:t> </a:t>
            </a:r>
            <a:r>
              <a:rPr lang="cs-CZ" sz="2900" dirty="0" err="1" smtClean="0"/>
              <a:t>research</a:t>
            </a:r>
            <a:r>
              <a:rPr lang="cs-CZ" sz="2900" dirty="0" smtClean="0"/>
              <a:t> </a:t>
            </a:r>
            <a:r>
              <a:rPr lang="cs-CZ" sz="2900" dirty="0" err="1" smtClean="0"/>
              <a:t>programmes</a:t>
            </a:r>
            <a:r>
              <a:rPr lang="cs-CZ" sz="2900" dirty="0" smtClean="0"/>
              <a:t> in </a:t>
            </a:r>
            <a:r>
              <a:rPr lang="cs-CZ" sz="2900" dirty="0" err="1" smtClean="0"/>
              <a:t>Economics</a:t>
            </a:r>
            <a:endParaRPr lang="cs-CZ" sz="2900" dirty="0" smtClean="0"/>
          </a:p>
          <a:p>
            <a:pPr lvl="3">
              <a:buFont typeface="Wingdings" panose="05000000000000000000" pitchFamily="2" charset="2"/>
              <a:buChar char="q"/>
            </a:pPr>
            <a:r>
              <a:rPr lang="cs-CZ" sz="2900" dirty="0" err="1" smtClean="0"/>
              <a:t>Neoclassical</a:t>
            </a:r>
            <a:r>
              <a:rPr lang="cs-CZ" sz="2900" dirty="0" smtClean="0"/>
              <a:t> </a:t>
            </a:r>
            <a:r>
              <a:rPr lang="cs-CZ" sz="2900" dirty="0" err="1" smtClean="0"/>
              <a:t>Synthesis</a:t>
            </a:r>
            <a:r>
              <a:rPr lang="cs-CZ" sz="2900" dirty="0" smtClean="0"/>
              <a:t>: </a:t>
            </a:r>
            <a:r>
              <a:rPr lang="cs-CZ" sz="2900" dirty="0" err="1" smtClean="0"/>
              <a:t>mainstream</a:t>
            </a:r>
            <a:r>
              <a:rPr lang="cs-CZ" sz="2900" dirty="0" smtClean="0"/>
              <a:t> </a:t>
            </a:r>
            <a:r>
              <a:rPr lang="cs-CZ" sz="2900" dirty="0" err="1" smtClean="0"/>
              <a:t>research</a:t>
            </a:r>
            <a:r>
              <a:rPr lang="cs-CZ" sz="2900" dirty="0" smtClean="0"/>
              <a:t> program</a:t>
            </a:r>
          </a:p>
          <a:p>
            <a:pPr lvl="3">
              <a:buFont typeface="Wingdings" panose="05000000000000000000" pitchFamily="2" charset="2"/>
              <a:buChar char="q"/>
            </a:pPr>
            <a:r>
              <a:rPr lang="cs-CZ" sz="2900" dirty="0" err="1" smtClean="0"/>
              <a:t>Postkeynesian</a:t>
            </a:r>
            <a:r>
              <a:rPr lang="cs-CZ" sz="2900" dirty="0" smtClean="0"/>
              <a:t> </a:t>
            </a:r>
            <a:r>
              <a:rPr lang="cs-CZ" sz="2900" dirty="0" err="1" smtClean="0"/>
              <a:t>Economics</a:t>
            </a:r>
            <a:endParaRPr lang="cs-CZ" sz="2900" dirty="0" smtClean="0"/>
          </a:p>
          <a:p>
            <a:pPr lvl="3">
              <a:buFont typeface="Wingdings" panose="05000000000000000000" pitchFamily="2" charset="2"/>
              <a:buChar char="q"/>
            </a:pPr>
            <a:r>
              <a:rPr lang="cs-CZ" sz="2900" dirty="0" err="1" smtClean="0"/>
              <a:t>Austrian</a:t>
            </a:r>
            <a:r>
              <a:rPr lang="cs-CZ" sz="2900" dirty="0" smtClean="0"/>
              <a:t> </a:t>
            </a:r>
            <a:r>
              <a:rPr lang="cs-CZ" sz="2900" dirty="0" err="1" smtClean="0"/>
              <a:t>Economics</a:t>
            </a:r>
            <a:endParaRPr lang="cs-CZ" sz="2900" dirty="0" smtClean="0"/>
          </a:p>
          <a:p>
            <a:pPr lvl="3">
              <a:buFont typeface="Wingdings" panose="05000000000000000000" pitchFamily="2" charset="2"/>
              <a:buChar char="q"/>
            </a:pPr>
            <a:r>
              <a:rPr lang="cs-CZ" sz="2900" dirty="0" smtClean="0"/>
              <a:t>Public </a:t>
            </a:r>
            <a:r>
              <a:rPr lang="cs-CZ" sz="2900" dirty="0" err="1" smtClean="0"/>
              <a:t>economics</a:t>
            </a:r>
            <a:endParaRPr lang="cs-CZ" sz="2900" dirty="0" smtClean="0"/>
          </a:p>
          <a:p>
            <a:pPr lvl="3">
              <a:buFont typeface="Wingdings" panose="05000000000000000000" pitchFamily="2" charset="2"/>
              <a:buChar char="q"/>
            </a:pPr>
            <a:r>
              <a:rPr lang="cs-CZ" sz="2900" dirty="0" smtClean="0"/>
              <a:t>International </a:t>
            </a:r>
            <a:r>
              <a:rPr lang="cs-CZ" sz="2900" dirty="0" err="1" smtClean="0"/>
              <a:t>economics</a:t>
            </a:r>
            <a:endParaRPr lang="cs-CZ" sz="2900" dirty="0" smtClean="0"/>
          </a:p>
          <a:p>
            <a:pPr lvl="3">
              <a:buFont typeface="Wingdings" panose="05000000000000000000" pitchFamily="2" charset="2"/>
              <a:buChar char="q"/>
            </a:pPr>
            <a:r>
              <a:rPr lang="cs-CZ" sz="2900" dirty="0" err="1" smtClean="0"/>
              <a:t>Economic</a:t>
            </a:r>
            <a:r>
              <a:rPr lang="cs-CZ" sz="2900" dirty="0" smtClean="0"/>
              <a:t> </a:t>
            </a:r>
            <a:r>
              <a:rPr lang="cs-CZ" sz="2900" dirty="0" err="1" smtClean="0"/>
              <a:t>growth</a:t>
            </a:r>
            <a:endParaRPr lang="cs-CZ" sz="2900" dirty="0" smtClean="0"/>
          </a:p>
          <a:p>
            <a:pPr lvl="3">
              <a:buFont typeface="Wingdings" panose="05000000000000000000" pitchFamily="2" charset="2"/>
              <a:buChar char="q"/>
            </a:pPr>
            <a:r>
              <a:rPr lang="cs-CZ" sz="2900" dirty="0" smtClean="0"/>
              <a:t>….</a:t>
            </a:r>
          </a:p>
          <a:p>
            <a:pPr marL="27432" indent="0">
              <a:buNone/>
            </a:pPr>
            <a:endParaRPr lang="cs-CZ" dirty="0" smtClean="0"/>
          </a:p>
          <a:p>
            <a:pPr marL="27432" indent="0">
              <a:buNone/>
            </a:pPr>
            <a:r>
              <a:rPr lang="cs-CZ" dirty="0"/>
              <a:t>	</a:t>
            </a:r>
            <a:endParaRPr lang="cs-CZ" dirty="0" smtClean="0"/>
          </a:p>
        </p:txBody>
      </p:sp>
    </p:spTree>
    <p:extLst>
      <p:ext uri="{BB962C8B-B14F-4D97-AF65-F5344CB8AC3E}">
        <p14:creationId xmlns:p14="http://schemas.microsoft.com/office/powerpoint/2010/main" val="170802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4800" dirty="0" err="1" smtClean="0"/>
              <a:t>Individuals</a:t>
            </a:r>
            <a:r>
              <a:rPr lang="cs-CZ" sz="4800" dirty="0" smtClean="0"/>
              <a:t> and </a:t>
            </a:r>
            <a:r>
              <a:rPr lang="cs-CZ" sz="4800" dirty="0" err="1" smtClean="0"/>
              <a:t>Social</a:t>
            </a:r>
            <a:r>
              <a:rPr lang="cs-CZ" sz="4800" dirty="0" smtClean="0"/>
              <a:t> </a:t>
            </a:r>
            <a:r>
              <a:rPr lang="cs-CZ" sz="4800" dirty="0" err="1" smtClean="0"/>
              <a:t>Structures</a:t>
            </a:r>
            <a:endParaRPr lang="en-US" sz="4800" dirty="0"/>
          </a:p>
        </p:txBody>
      </p:sp>
      <p:sp>
        <p:nvSpPr>
          <p:cNvPr id="169987" name="Rectangle 3"/>
          <p:cNvSpPr>
            <a:spLocks noGrp="1" noChangeArrowheads="1"/>
          </p:cNvSpPr>
          <p:nvPr>
            <p:ph type="body" idx="1"/>
          </p:nvPr>
        </p:nvSpPr>
        <p:spPr>
          <a:xfrm>
            <a:off x="323528" y="908720"/>
            <a:ext cx="8229600" cy="6048672"/>
          </a:xfrm>
        </p:spPr>
        <p:txBody>
          <a:bodyPr>
            <a:normAutofit lnSpcReduction="10000"/>
          </a:bodyPr>
          <a:lstStyle/>
          <a:p>
            <a:pPr lvl="1">
              <a:buFont typeface="Wingdings" panose="05000000000000000000" pitchFamily="2" charset="2"/>
              <a:buChar char="q"/>
            </a:pPr>
            <a:r>
              <a:rPr lang="cs-CZ" sz="2800" dirty="0" err="1" smtClean="0"/>
              <a:t>Individualism</a:t>
            </a:r>
            <a:r>
              <a:rPr lang="cs-CZ" sz="2800" dirty="0" smtClean="0"/>
              <a:t> x </a:t>
            </a:r>
            <a:r>
              <a:rPr lang="cs-CZ" sz="2800" dirty="0" err="1" smtClean="0"/>
              <a:t>Holism</a:t>
            </a:r>
            <a:r>
              <a:rPr lang="cs-CZ" sz="2800" dirty="0" smtClean="0"/>
              <a:t>, as </a:t>
            </a:r>
            <a:r>
              <a:rPr lang="cs-CZ" sz="2800" dirty="0" err="1" smtClean="0"/>
              <a:t>three</a:t>
            </a:r>
            <a:r>
              <a:rPr lang="cs-CZ" sz="2800" dirty="0" smtClean="0"/>
              <a:t> </a:t>
            </a:r>
            <a:r>
              <a:rPr lang="cs-CZ" sz="2800" dirty="0" err="1" smtClean="0"/>
              <a:t>different</a:t>
            </a:r>
            <a:r>
              <a:rPr lang="cs-CZ" sz="2800" dirty="0" smtClean="0"/>
              <a:t> </a:t>
            </a:r>
            <a:r>
              <a:rPr lang="cs-CZ" sz="2800" dirty="0" err="1" smtClean="0"/>
              <a:t>positions</a:t>
            </a:r>
            <a:r>
              <a:rPr lang="cs-CZ" sz="2800" dirty="0" smtClean="0"/>
              <a:t>:</a:t>
            </a:r>
          </a:p>
          <a:p>
            <a:pPr lvl="2">
              <a:buFont typeface="Wingdings" panose="05000000000000000000" pitchFamily="2" charset="2"/>
              <a:buChar char="q"/>
            </a:pPr>
            <a:r>
              <a:rPr lang="cs-CZ" sz="2800" dirty="0" smtClean="0"/>
              <a:t>As </a:t>
            </a:r>
            <a:r>
              <a:rPr lang="cs-CZ" sz="2800" dirty="0" err="1" smtClean="0">
                <a:hlinkClick r:id="rId2"/>
              </a:rPr>
              <a:t>ontological</a:t>
            </a:r>
            <a:r>
              <a:rPr lang="cs-CZ" sz="2800" dirty="0" smtClean="0"/>
              <a:t> </a:t>
            </a:r>
            <a:r>
              <a:rPr lang="cs-CZ" sz="2800" dirty="0" err="1" smtClean="0"/>
              <a:t>position</a:t>
            </a:r>
            <a:endParaRPr lang="cs-CZ" sz="2800" dirty="0" smtClean="0"/>
          </a:p>
          <a:p>
            <a:pPr lvl="3">
              <a:buFont typeface="Wingdings" panose="05000000000000000000" pitchFamily="2" charset="2"/>
              <a:buChar char="q"/>
            </a:pPr>
            <a:r>
              <a:rPr lang="cs-CZ" sz="2800" dirty="0"/>
              <a:t> </a:t>
            </a:r>
            <a:r>
              <a:rPr lang="cs-CZ" sz="2800" dirty="0" err="1" smtClean="0"/>
              <a:t>extreme</a:t>
            </a:r>
            <a:r>
              <a:rPr lang="cs-CZ" sz="2800" dirty="0" smtClean="0"/>
              <a:t> </a:t>
            </a:r>
            <a:r>
              <a:rPr lang="cs-CZ" sz="2800" dirty="0" err="1" smtClean="0"/>
              <a:t>ontological</a:t>
            </a:r>
            <a:r>
              <a:rPr lang="cs-CZ" sz="2800" dirty="0" smtClean="0"/>
              <a:t> </a:t>
            </a:r>
            <a:r>
              <a:rPr lang="cs-CZ" sz="2800" dirty="0" err="1" smtClean="0"/>
              <a:t>individualism</a:t>
            </a:r>
            <a:r>
              <a:rPr lang="cs-CZ" sz="2800" dirty="0" smtClean="0"/>
              <a:t>: </a:t>
            </a:r>
            <a:r>
              <a:rPr lang="cs-CZ" sz="2800" dirty="0" err="1" smtClean="0"/>
              <a:t>social</a:t>
            </a:r>
            <a:r>
              <a:rPr lang="cs-CZ" sz="2800" dirty="0" smtClean="0"/>
              <a:t> </a:t>
            </a:r>
            <a:r>
              <a:rPr lang="cs-CZ" sz="2800" dirty="0" err="1" smtClean="0"/>
              <a:t>structures</a:t>
            </a:r>
            <a:r>
              <a:rPr lang="cs-CZ" sz="2800" dirty="0" smtClean="0"/>
              <a:t> do not </a:t>
            </a:r>
            <a:r>
              <a:rPr lang="cs-CZ" sz="2800" dirty="0" err="1" smtClean="0"/>
              <a:t>really</a:t>
            </a:r>
            <a:r>
              <a:rPr lang="cs-CZ" sz="2800" dirty="0" smtClean="0"/>
              <a:t> </a:t>
            </a:r>
            <a:r>
              <a:rPr lang="cs-CZ" sz="2800" dirty="0" err="1" smtClean="0"/>
              <a:t>exist</a:t>
            </a:r>
            <a:r>
              <a:rPr lang="cs-CZ" sz="2800" dirty="0" smtClean="0"/>
              <a:t>, </a:t>
            </a:r>
            <a:r>
              <a:rPr lang="cs-CZ" sz="2800" dirty="0" err="1" smtClean="0"/>
              <a:t>they</a:t>
            </a:r>
            <a:r>
              <a:rPr lang="cs-CZ" sz="2800" dirty="0" smtClean="0"/>
              <a:t> </a:t>
            </a:r>
            <a:r>
              <a:rPr lang="cs-CZ" sz="2800" dirty="0" err="1" smtClean="0"/>
              <a:t>exist</a:t>
            </a:r>
            <a:r>
              <a:rPr lang="cs-CZ" sz="2800" dirty="0" smtClean="0"/>
              <a:t> just in </a:t>
            </a:r>
            <a:r>
              <a:rPr lang="cs-CZ" sz="2800" dirty="0" err="1" smtClean="0"/>
              <a:t>our</a:t>
            </a:r>
            <a:r>
              <a:rPr lang="cs-CZ" sz="2800" dirty="0" smtClean="0"/>
              <a:t> </a:t>
            </a:r>
            <a:r>
              <a:rPr lang="cs-CZ" sz="2800" dirty="0" err="1" smtClean="0"/>
              <a:t>minds</a:t>
            </a:r>
            <a:endParaRPr lang="cs-CZ" sz="2800" dirty="0" smtClean="0"/>
          </a:p>
          <a:p>
            <a:pPr lvl="2">
              <a:buFont typeface="Wingdings" panose="05000000000000000000" pitchFamily="2" charset="2"/>
              <a:buChar char="q"/>
            </a:pPr>
            <a:r>
              <a:rPr lang="cs-CZ" sz="2800" dirty="0" smtClean="0"/>
              <a:t>As </a:t>
            </a:r>
            <a:r>
              <a:rPr lang="cs-CZ" sz="2800" dirty="0" err="1" smtClean="0"/>
              <a:t>methodological</a:t>
            </a:r>
            <a:r>
              <a:rPr lang="cs-CZ" sz="2800" dirty="0" smtClean="0"/>
              <a:t> </a:t>
            </a:r>
            <a:r>
              <a:rPr lang="cs-CZ" sz="2800" dirty="0" err="1" smtClean="0"/>
              <a:t>position</a:t>
            </a:r>
            <a:endParaRPr lang="cs-CZ" sz="2800" dirty="0" smtClean="0"/>
          </a:p>
          <a:p>
            <a:pPr lvl="3">
              <a:buFont typeface="Wingdings" panose="05000000000000000000" pitchFamily="2" charset="2"/>
              <a:buChar char="q"/>
            </a:pPr>
            <a:r>
              <a:rPr lang="cs-CZ" sz="2700" dirty="0"/>
              <a:t> </a:t>
            </a:r>
            <a:r>
              <a:rPr lang="cs-CZ" sz="2700" dirty="0" err="1" smtClean="0"/>
              <a:t>methodological</a:t>
            </a:r>
            <a:r>
              <a:rPr lang="cs-CZ" sz="2700" dirty="0" smtClean="0"/>
              <a:t> </a:t>
            </a:r>
            <a:r>
              <a:rPr lang="cs-CZ" sz="2700" dirty="0" err="1" smtClean="0"/>
              <a:t>individualism</a:t>
            </a:r>
            <a:r>
              <a:rPr lang="cs-CZ" sz="2700" dirty="0" smtClean="0"/>
              <a:t>:  </a:t>
            </a:r>
            <a:r>
              <a:rPr lang="cs-CZ" sz="2700" dirty="0" err="1" smtClean="0"/>
              <a:t>we</a:t>
            </a:r>
            <a:r>
              <a:rPr lang="cs-CZ" sz="2700" dirty="0" smtClean="0"/>
              <a:t> start </a:t>
            </a:r>
            <a:r>
              <a:rPr lang="cs-CZ" sz="2700" dirty="0" err="1" smtClean="0"/>
              <a:t>developing</a:t>
            </a:r>
            <a:r>
              <a:rPr lang="cs-CZ" sz="2700" dirty="0" smtClean="0"/>
              <a:t> </a:t>
            </a:r>
            <a:r>
              <a:rPr lang="cs-CZ" sz="2700" dirty="0" err="1" smtClean="0"/>
              <a:t>our</a:t>
            </a:r>
            <a:r>
              <a:rPr lang="cs-CZ" sz="2700" dirty="0" smtClean="0"/>
              <a:t> </a:t>
            </a:r>
            <a:r>
              <a:rPr lang="cs-CZ" sz="2700" dirty="0" err="1" smtClean="0"/>
              <a:t>knowledge</a:t>
            </a:r>
            <a:r>
              <a:rPr lang="cs-CZ" sz="2700" dirty="0" smtClean="0"/>
              <a:t> </a:t>
            </a:r>
            <a:r>
              <a:rPr lang="cs-CZ" sz="2700" dirty="0" err="1" smtClean="0"/>
              <a:t>from</a:t>
            </a:r>
            <a:r>
              <a:rPr lang="cs-CZ" sz="2700" dirty="0" smtClean="0"/>
              <a:t> </a:t>
            </a:r>
            <a:r>
              <a:rPr lang="cs-CZ" sz="2700" dirty="0" err="1" smtClean="0"/>
              <a:t>actions</a:t>
            </a:r>
            <a:r>
              <a:rPr lang="cs-CZ" sz="2700" dirty="0" smtClean="0"/>
              <a:t> </a:t>
            </a:r>
            <a:r>
              <a:rPr lang="cs-CZ" sz="2700" dirty="0" err="1" smtClean="0"/>
              <a:t>of</a:t>
            </a:r>
            <a:r>
              <a:rPr lang="cs-CZ" sz="2700" dirty="0" smtClean="0"/>
              <a:t>  </a:t>
            </a:r>
            <a:r>
              <a:rPr lang="cs-CZ" sz="2700" dirty="0" err="1" smtClean="0"/>
              <a:t>individuals</a:t>
            </a:r>
            <a:r>
              <a:rPr lang="cs-CZ" sz="2700" dirty="0" smtClean="0"/>
              <a:t>, </a:t>
            </a:r>
            <a:r>
              <a:rPr lang="cs-CZ" sz="2700" dirty="0" err="1" smtClean="0"/>
              <a:t>social</a:t>
            </a:r>
            <a:r>
              <a:rPr lang="cs-CZ" sz="2700" dirty="0" smtClean="0"/>
              <a:t> </a:t>
            </a:r>
            <a:r>
              <a:rPr lang="cs-CZ" sz="2700" dirty="0" err="1" smtClean="0"/>
              <a:t>structures</a:t>
            </a:r>
            <a:r>
              <a:rPr lang="cs-CZ" sz="2700" dirty="0" smtClean="0"/>
              <a:t> </a:t>
            </a:r>
            <a:r>
              <a:rPr lang="cs-CZ" sz="2700" dirty="0" err="1" smtClean="0"/>
              <a:t>derive</a:t>
            </a:r>
            <a:r>
              <a:rPr lang="cs-CZ" sz="2700" dirty="0" smtClean="0"/>
              <a:t> </a:t>
            </a:r>
            <a:r>
              <a:rPr lang="cs-CZ" sz="2700" dirty="0" err="1" smtClean="0"/>
              <a:t>from</a:t>
            </a:r>
            <a:r>
              <a:rPr lang="cs-CZ" sz="2700" dirty="0" smtClean="0"/>
              <a:t> </a:t>
            </a:r>
            <a:r>
              <a:rPr lang="cs-CZ" sz="2700" dirty="0" err="1" smtClean="0"/>
              <a:t>actions</a:t>
            </a:r>
            <a:r>
              <a:rPr lang="cs-CZ" sz="2700" dirty="0" smtClean="0"/>
              <a:t> </a:t>
            </a:r>
            <a:r>
              <a:rPr lang="cs-CZ" sz="2700" dirty="0" err="1" smtClean="0"/>
              <a:t>of</a:t>
            </a:r>
            <a:r>
              <a:rPr lang="cs-CZ" sz="2700" dirty="0" smtClean="0"/>
              <a:t> </a:t>
            </a:r>
            <a:r>
              <a:rPr lang="cs-CZ" sz="2700" dirty="0" err="1" smtClean="0"/>
              <a:t>individuals</a:t>
            </a:r>
            <a:endParaRPr lang="cs-CZ" sz="2700" dirty="0" smtClean="0"/>
          </a:p>
          <a:p>
            <a:pPr lvl="2">
              <a:buFont typeface="Wingdings" panose="05000000000000000000" pitchFamily="2" charset="2"/>
              <a:buChar char="q"/>
            </a:pPr>
            <a:r>
              <a:rPr lang="cs-CZ" sz="2800" dirty="0" smtClean="0"/>
              <a:t>As </a:t>
            </a:r>
            <a:r>
              <a:rPr lang="cs-CZ" sz="2800" dirty="0" err="1" smtClean="0"/>
              <a:t>ethical</a:t>
            </a:r>
            <a:r>
              <a:rPr lang="cs-CZ" sz="2800" dirty="0" smtClean="0"/>
              <a:t> </a:t>
            </a:r>
            <a:r>
              <a:rPr lang="cs-CZ" sz="2800" dirty="0" err="1" smtClean="0"/>
              <a:t>position</a:t>
            </a:r>
            <a:endParaRPr lang="cs-CZ" sz="2800" dirty="0" smtClean="0"/>
          </a:p>
          <a:p>
            <a:pPr lvl="3">
              <a:buFont typeface="Wingdings" panose="05000000000000000000" pitchFamily="2" charset="2"/>
              <a:buChar char="q"/>
            </a:pPr>
            <a:r>
              <a:rPr lang="cs-CZ" sz="2700" dirty="0" smtClean="0"/>
              <a:t> </a:t>
            </a:r>
            <a:r>
              <a:rPr lang="cs-CZ" sz="2700" dirty="0" err="1" smtClean="0"/>
              <a:t>extreme</a:t>
            </a:r>
            <a:r>
              <a:rPr lang="cs-CZ" sz="2700" dirty="0" smtClean="0"/>
              <a:t> </a:t>
            </a:r>
            <a:r>
              <a:rPr lang="cs-CZ" sz="2700" dirty="0" err="1" smtClean="0"/>
              <a:t>holism</a:t>
            </a:r>
            <a:r>
              <a:rPr lang="cs-CZ" sz="2700" dirty="0" smtClean="0"/>
              <a:t> </a:t>
            </a:r>
            <a:r>
              <a:rPr lang="cs-CZ" sz="2700" dirty="0" err="1" smtClean="0"/>
              <a:t>leads</a:t>
            </a:r>
            <a:r>
              <a:rPr lang="cs-CZ" sz="2700" dirty="0" smtClean="0"/>
              <a:t> to </a:t>
            </a:r>
            <a:r>
              <a:rPr lang="cs-CZ" sz="2700" dirty="0" err="1" smtClean="0"/>
              <a:t>the</a:t>
            </a:r>
            <a:r>
              <a:rPr lang="cs-CZ" sz="2700" dirty="0" smtClean="0"/>
              <a:t> </a:t>
            </a:r>
            <a:r>
              <a:rPr lang="cs-CZ" sz="2700" dirty="0" err="1" smtClean="0"/>
              <a:t>neglect</a:t>
            </a:r>
            <a:r>
              <a:rPr lang="cs-CZ" sz="2700" dirty="0" smtClean="0"/>
              <a:t> </a:t>
            </a:r>
            <a:r>
              <a:rPr lang="cs-CZ" sz="2700" dirty="0" err="1" smtClean="0"/>
              <a:t>of</a:t>
            </a:r>
            <a:r>
              <a:rPr lang="cs-CZ" sz="2700" dirty="0" smtClean="0"/>
              <a:t> </a:t>
            </a:r>
            <a:r>
              <a:rPr lang="cs-CZ" sz="2700" dirty="0" err="1" smtClean="0"/>
              <a:t>individuals</a:t>
            </a:r>
            <a:r>
              <a:rPr lang="cs-CZ" sz="2700" dirty="0" smtClean="0"/>
              <a:t>  and to </a:t>
            </a:r>
            <a:r>
              <a:rPr lang="cs-CZ" sz="2700" dirty="0" err="1" smtClean="0"/>
              <a:t>totalitarianism</a:t>
            </a:r>
            <a:endParaRPr lang="cs-CZ" sz="2700" dirty="0" smtClean="0"/>
          </a:p>
          <a:p>
            <a:pPr lvl="3">
              <a:buFont typeface="Wingdings" panose="05000000000000000000" pitchFamily="2" charset="2"/>
              <a:buChar char="q"/>
            </a:pPr>
            <a:endParaRPr lang="cs-CZ" sz="2700" dirty="0" smtClean="0"/>
          </a:p>
          <a:p>
            <a:pPr lvl="3">
              <a:buFont typeface="Wingdings" panose="05000000000000000000" pitchFamily="2" charset="2"/>
              <a:buChar char="q"/>
            </a:pPr>
            <a:endParaRPr lang="cs-CZ" sz="2700" dirty="0"/>
          </a:p>
        </p:txBody>
      </p:sp>
    </p:spTree>
    <p:extLst>
      <p:ext uri="{BB962C8B-B14F-4D97-AF65-F5344CB8AC3E}">
        <p14:creationId xmlns:p14="http://schemas.microsoft.com/office/powerpoint/2010/main" val="205428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648072"/>
          </a:xfrm>
        </p:spPr>
        <p:txBody>
          <a:bodyPr>
            <a:normAutofit/>
          </a:bodyPr>
          <a:lstStyle/>
          <a:p>
            <a:pPr algn="ctr"/>
            <a:r>
              <a:rPr lang="cs-CZ" sz="3600" dirty="0" err="1"/>
              <a:t>Individuals</a:t>
            </a:r>
            <a:r>
              <a:rPr lang="cs-CZ" sz="3600" dirty="0"/>
              <a:t> and </a:t>
            </a:r>
            <a:r>
              <a:rPr lang="cs-CZ" sz="3600" dirty="0" err="1"/>
              <a:t>Social</a:t>
            </a:r>
            <a:r>
              <a:rPr lang="cs-CZ" sz="3600" dirty="0"/>
              <a:t> </a:t>
            </a:r>
            <a:r>
              <a:rPr lang="cs-CZ" sz="3600" dirty="0" err="1"/>
              <a:t>Structures</a:t>
            </a:r>
            <a:endParaRPr lang="en-US" sz="3600" dirty="0"/>
          </a:p>
        </p:txBody>
      </p:sp>
      <p:sp>
        <p:nvSpPr>
          <p:cNvPr id="169987" name="Rectangle 3"/>
          <p:cNvSpPr>
            <a:spLocks noGrp="1" noChangeArrowheads="1"/>
          </p:cNvSpPr>
          <p:nvPr>
            <p:ph type="body" idx="1"/>
          </p:nvPr>
        </p:nvSpPr>
        <p:spPr>
          <a:xfrm>
            <a:off x="323528" y="836712"/>
            <a:ext cx="8229600" cy="5775920"/>
          </a:xfrm>
        </p:spPr>
        <p:txBody>
          <a:bodyPr>
            <a:normAutofit lnSpcReduction="10000"/>
          </a:bodyPr>
          <a:lstStyle/>
          <a:p>
            <a:pPr lvl="1">
              <a:buFont typeface="Wingdings" panose="05000000000000000000" pitchFamily="2" charset="2"/>
              <a:buChar char="q"/>
            </a:pPr>
            <a:r>
              <a:rPr lang="cs-CZ" sz="2800" dirty="0"/>
              <a:t> </a:t>
            </a:r>
            <a:r>
              <a:rPr lang="cs-CZ" sz="3500" dirty="0" err="1" smtClean="0"/>
              <a:t>Ontological</a:t>
            </a:r>
            <a:r>
              <a:rPr lang="cs-CZ" sz="3500" dirty="0" smtClean="0"/>
              <a:t> </a:t>
            </a:r>
            <a:r>
              <a:rPr lang="cs-CZ" sz="3500" dirty="0" err="1" smtClean="0"/>
              <a:t>Holism</a:t>
            </a:r>
            <a:endParaRPr lang="cs-CZ" sz="3500" dirty="0" smtClean="0"/>
          </a:p>
          <a:p>
            <a:pPr lvl="2">
              <a:buFont typeface="Wingdings" panose="05000000000000000000" pitchFamily="2" charset="2"/>
              <a:buChar char="q"/>
            </a:pPr>
            <a:r>
              <a:rPr lang="cs-CZ" sz="3500" dirty="0"/>
              <a:t> </a:t>
            </a:r>
            <a:r>
              <a:rPr lang="cs-CZ" sz="3500" dirty="0" err="1" smtClean="0"/>
              <a:t>Organicism</a:t>
            </a:r>
            <a:r>
              <a:rPr lang="cs-CZ" sz="3500" dirty="0" smtClean="0"/>
              <a:t>: </a:t>
            </a:r>
          </a:p>
          <a:p>
            <a:pPr lvl="3">
              <a:buFont typeface="Wingdings" panose="05000000000000000000" pitchFamily="2" charset="2"/>
              <a:buChar char="q"/>
            </a:pPr>
            <a:r>
              <a:rPr lang="cs-CZ" sz="3500" dirty="0" err="1" smtClean="0"/>
              <a:t>Social</a:t>
            </a:r>
            <a:r>
              <a:rPr lang="cs-CZ" sz="3500" dirty="0" smtClean="0"/>
              <a:t> </a:t>
            </a:r>
            <a:r>
              <a:rPr lang="cs-CZ" sz="3500" dirty="0" err="1" smtClean="0"/>
              <a:t>structures</a:t>
            </a:r>
            <a:r>
              <a:rPr lang="cs-CZ" sz="3500" dirty="0" smtClean="0"/>
              <a:t> are „</a:t>
            </a:r>
            <a:r>
              <a:rPr lang="cs-CZ" sz="3500" dirty="0" err="1" smtClean="0"/>
              <a:t>organisms</a:t>
            </a:r>
            <a:r>
              <a:rPr lang="cs-CZ" sz="3500" dirty="0" smtClean="0"/>
              <a:t>“ </a:t>
            </a:r>
            <a:r>
              <a:rPr lang="cs-CZ" sz="3500" dirty="0" err="1" smtClean="0"/>
              <a:t>irreducible</a:t>
            </a:r>
            <a:r>
              <a:rPr lang="cs-CZ" sz="3500" dirty="0" smtClean="0"/>
              <a:t> </a:t>
            </a:r>
            <a:r>
              <a:rPr lang="cs-CZ" sz="3500" dirty="0" err="1" smtClean="0"/>
              <a:t>into</a:t>
            </a:r>
            <a:r>
              <a:rPr lang="cs-CZ" sz="3500" dirty="0" smtClean="0"/>
              <a:t> </a:t>
            </a:r>
            <a:r>
              <a:rPr lang="cs-CZ" sz="3500" dirty="0" err="1" smtClean="0"/>
              <a:t>their</a:t>
            </a:r>
            <a:r>
              <a:rPr lang="cs-CZ" sz="3500" dirty="0" smtClean="0"/>
              <a:t> </a:t>
            </a:r>
            <a:r>
              <a:rPr lang="cs-CZ" sz="3500" dirty="0" err="1" smtClean="0"/>
              <a:t>parts</a:t>
            </a:r>
            <a:r>
              <a:rPr lang="cs-CZ" sz="3500" dirty="0" smtClean="0"/>
              <a:t>. </a:t>
            </a:r>
            <a:r>
              <a:rPr lang="cs-CZ" sz="3500" dirty="0" err="1" smtClean="0">
                <a:hlinkClick r:id="rId2"/>
              </a:rPr>
              <a:t>Émile</a:t>
            </a:r>
            <a:r>
              <a:rPr lang="cs-CZ" sz="3500" dirty="0" smtClean="0">
                <a:hlinkClick r:id="rId2"/>
              </a:rPr>
              <a:t> </a:t>
            </a:r>
            <a:r>
              <a:rPr lang="cs-CZ" sz="3500" dirty="0" err="1" smtClean="0">
                <a:hlinkClick r:id="rId2"/>
              </a:rPr>
              <a:t>Durkheim</a:t>
            </a:r>
            <a:r>
              <a:rPr lang="cs-CZ" sz="3500" dirty="0" smtClean="0">
                <a:hlinkClick r:id="rId2"/>
              </a:rPr>
              <a:t> </a:t>
            </a:r>
            <a:r>
              <a:rPr lang="cs-CZ" sz="3500" dirty="0" smtClean="0"/>
              <a:t>(1859 – 1917), </a:t>
            </a:r>
            <a:r>
              <a:rPr lang="cs-CZ" sz="3500" dirty="0" err="1" smtClean="0"/>
              <a:t>one</a:t>
            </a:r>
            <a:r>
              <a:rPr lang="cs-CZ" sz="3500" dirty="0" smtClean="0"/>
              <a:t> </a:t>
            </a:r>
            <a:r>
              <a:rPr lang="cs-CZ" sz="3500" dirty="0" err="1" smtClean="0"/>
              <a:t>of</a:t>
            </a:r>
            <a:r>
              <a:rPr lang="cs-CZ" sz="3500" dirty="0" smtClean="0"/>
              <a:t> </a:t>
            </a:r>
            <a:r>
              <a:rPr lang="cs-CZ" sz="3500" dirty="0" err="1" smtClean="0"/>
              <a:t>the</a:t>
            </a:r>
            <a:r>
              <a:rPr lang="cs-CZ" sz="3500" dirty="0" smtClean="0"/>
              <a:t> „</a:t>
            </a:r>
            <a:r>
              <a:rPr lang="cs-CZ" sz="3500" dirty="0" err="1" smtClean="0"/>
              <a:t>fathers</a:t>
            </a:r>
            <a:r>
              <a:rPr lang="cs-CZ" sz="3500" dirty="0" smtClean="0"/>
              <a:t>“ </a:t>
            </a:r>
            <a:r>
              <a:rPr lang="cs-CZ" sz="3500" dirty="0" err="1" smtClean="0"/>
              <a:t>of</a:t>
            </a:r>
            <a:r>
              <a:rPr lang="cs-CZ" sz="3500" dirty="0" smtClean="0"/>
              <a:t> sociology, </a:t>
            </a:r>
            <a:r>
              <a:rPr lang="cs-CZ" sz="3500" dirty="0" err="1" smtClean="0"/>
              <a:t>even</a:t>
            </a:r>
            <a:r>
              <a:rPr lang="cs-CZ" sz="3500" dirty="0" smtClean="0"/>
              <a:t> </a:t>
            </a:r>
            <a:r>
              <a:rPr lang="cs-CZ" sz="3500" dirty="0" err="1" smtClean="0"/>
              <a:t>believed</a:t>
            </a:r>
            <a:r>
              <a:rPr lang="cs-CZ" sz="3500" dirty="0" smtClean="0"/>
              <a:t> in</a:t>
            </a:r>
            <a:r>
              <a:rPr lang="cs-CZ" sz="3500" dirty="0"/>
              <a:t> </a:t>
            </a:r>
            <a:r>
              <a:rPr lang="cs-CZ" sz="3500" dirty="0" err="1"/>
              <a:t>c</a:t>
            </a:r>
            <a:r>
              <a:rPr lang="cs-CZ" sz="3500" dirty="0" err="1" smtClean="0"/>
              <a:t>ollective</a:t>
            </a:r>
            <a:r>
              <a:rPr lang="cs-CZ" sz="3500" dirty="0" smtClean="0"/>
              <a:t> </a:t>
            </a:r>
            <a:r>
              <a:rPr lang="cs-CZ" sz="3500" dirty="0" err="1" smtClean="0"/>
              <a:t>consciesness</a:t>
            </a:r>
            <a:r>
              <a:rPr lang="cs-CZ" sz="3500" dirty="0" smtClean="0"/>
              <a:t>.</a:t>
            </a:r>
          </a:p>
          <a:p>
            <a:pPr lvl="3">
              <a:buFont typeface="Wingdings" panose="05000000000000000000" pitchFamily="2" charset="2"/>
              <a:buChar char="q"/>
            </a:pPr>
            <a:r>
              <a:rPr lang="cs-CZ" sz="3500" dirty="0" smtClean="0"/>
              <a:t> </a:t>
            </a:r>
            <a:r>
              <a:rPr lang="cs-CZ" sz="3500" dirty="0" err="1"/>
              <a:t>Complex</a:t>
            </a:r>
            <a:r>
              <a:rPr lang="cs-CZ" sz="3500" dirty="0"/>
              <a:t> Systems </a:t>
            </a:r>
            <a:r>
              <a:rPr lang="cs-CZ" sz="3500" dirty="0" err="1" smtClean="0"/>
              <a:t>Theory</a:t>
            </a:r>
            <a:r>
              <a:rPr lang="cs-CZ" sz="3500" dirty="0" smtClean="0"/>
              <a:t> </a:t>
            </a:r>
            <a:r>
              <a:rPr lang="cs-CZ" sz="3500" dirty="0" err="1" smtClean="0"/>
              <a:t>is</a:t>
            </a:r>
            <a:r>
              <a:rPr lang="cs-CZ" sz="3500" dirty="0" smtClean="0"/>
              <a:t> a </a:t>
            </a:r>
            <a:r>
              <a:rPr lang="cs-CZ" sz="3500" dirty="0" err="1" smtClean="0"/>
              <a:t>mathematical</a:t>
            </a:r>
            <a:r>
              <a:rPr lang="cs-CZ" sz="3500" dirty="0" smtClean="0"/>
              <a:t> </a:t>
            </a:r>
            <a:r>
              <a:rPr lang="cs-CZ" sz="3500" dirty="0" err="1" smtClean="0"/>
              <a:t>theory</a:t>
            </a:r>
            <a:r>
              <a:rPr lang="cs-CZ" sz="3500" dirty="0" smtClean="0"/>
              <a:t> </a:t>
            </a:r>
            <a:r>
              <a:rPr lang="cs-CZ" sz="3500" dirty="0" err="1" smtClean="0"/>
              <a:t>that</a:t>
            </a:r>
            <a:r>
              <a:rPr lang="cs-CZ" sz="3500" dirty="0" smtClean="0"/>
              <a:t> </a:t>
            </a:r>
            <a:r>
              <a:rPr lang="cs-CZ" sz="3500" dirty="0" err="1" smtClean="0"/>
              <a:t>analysis</a:t>
            </a:r>
            <a:r>
              <a:rPr lang="cs-CZ" sz="3500" dirty="0" smtClean="0"/>
              <a:t> </a:t>
            </a:r>
            <a:r>
              <a:rPr lang="cs-CZ" sz="3500" dirty="0" err="1" smtClean="0"/>
              <a:t>complex</a:t>
            </a:r>
            <a:r>
              <a:rPr lang="cs-CZ" sz="3500" dirty="0" smtClean="0"/>
              <a:t> </a:t>
            </a:r>
            <a:r>
              <a:rPr lang="cs-CZ" sz="3500" dirty="0" err="1" smtClean="0"/>
              <a:t>systems</a:t>
            </a:r>
            <a:r>
              <a:rPr lang="cs-CZ" sz="3500" dirty="0" smtClean="0"/>
              <a:t>, </a:t>
            </a:r>
            <a:r>
              <a:rPr lang="cs-CZ" sz="3500" dirty="0" err="1" smtClean="0"/>
              <a:t>systems</a:t>
            </a:r>
            <a:r>
              <a:rPr lang="cs-CZ" sz="3500" dirty="0" smtClean="0"/>
              <a:t> </a:t>
            </a:r>
            <a:r>
              <a:rPr lang="cs-CZ" sz="3500" dirty="0" err="1" smtClean="0"/>
              <a:t>that</a:t>
            </a:r>
            <a:r>
              <a:rPr lang="cs-CZ" sz="3500" dirty="0" smtClean="0"/>
              <a:t> are </a:t>
            </a:r>
            <a:r>
              <a:rPr lang="cs-CZ" sz="3500" dirty="0" err="1" smtClean="0"/>
              <a:t>irreducible</a:t>
            </a:r>
            <a:r>
              <a:rPr lang="cs-CZ" sz="3500" dirty="0" smtClean="0"/>
              <a:t> </a:t>
            </a:r>
            <a:r>
              <a:rPr lang="cs-CZ" sz="3500" dirty="0" err="1" smtClean="0"/>
              <a:t>into</a:t>
            </a:r>
            <a:r>
              <a:rPr lang="cs-CZ" sz="3500" dirty="0" smtClean="0"/>
              <a:t> </a:t>
            </a:r>
            <a:r>
              <a:rPr lang="cs-CZ" sz="3500" dirty="0" err="1" smtClean="0"/>
              <a:t>their</a:t>
            </a:r>
            <a:r>
              <a:rPr lang="cs-CZ" sz="3500" dirty="0" smtClean="0"/>
              <a:t> </a:t>
            </a:r>
            <a:r>
              <a:rPr lang="cs-CZ" sz="3500" dirty="0" err="1" smtClean="0"/>
              <a:t>parts</a:t>
            </a:r>
            <a:r>
              <a:rPr lang="cs-CZ" sz="3500" dirty="0" smtClean="0"/>
              <a:t>.</a:t>
            </a:r>
            <a:endParaRPr lang="cs-CZ" sz="3500" dirty="0"/>
          </a:p>
          <a:p>
            <a:pPr lvl="3">
              <a:buFont typeface="Wingdings" panose="05000000000000000000" pitchFamily="2" charset="2"/>
              <a:buChar char="q"/>
            </a:pPr>
            <a:endParaRPr lang="cs-CZ" sz="3600" dirty="0"/>
          </a:p>
        </p:txBody>
      </p:sp>
    </p:spTree>
    <p:extLst>
      <p:ext uri="{BB962C8B-B14F-4D97-AF65-F5344CB8AC3E}">
        <p14:creationId xmlns:p14="http://schemas.microsoft.com/office/powerpoint/2010/main" val="2764997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a:t>Individuals</a:t>
            </a:r>
            <a:r>
              <a:rPr lang="cs-CZ" sz="3600" dirty="0"/>
              <a:t> and </a:t>
            </a:r>
            <a:r>
              <a:rPr lang="cs-CZ" sz="3600" dirty="0" err="1"/>
              <a:t>Social</a:t>
            </a:r>
            <a:r>
              <a:rPr lang="cs-CZ" sz="3600" dirty="0"/>
              <a:t> </a:t>
            </a:r>
            <a:r>
              <a:rPr lang="cs-CZ" sz="3600" dirty="0" err="1"/>
              <a:t>Structures</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fontScale="77500" lnSpcReduction="20000"/>
          </a:bodyPr>
          <a:lstStyle/>
          <a:p>
            <a:pPr lvl="1">
              <a:buFont typeface="Wingdings" panose="05000000000000000000" pitchFamily="2" charset="2"/>
              <a:buChar char="q"/>
            </a:pPr>
            <a:r>
              <a:rPr lang="cs-CZ" sz="2800" dirty="0"/>
              <a:t> </a:t>
            </a:r>
            <a:r>
              <a:rPr lang="cs-CZ" sz="2800" dirty="0" err="1" smtClean="0"/>
              <a:t>Durkheim</a:t>
            </a:r>
            <a:r>
              <a:rPr lang="cs-CZ" sz="2800" dirty="0" smtClean="0"/>
              <a:t> </a:t>
            </a:r>
            <a:r>
              <a:rPr lang="cs-CZ" sz="2800" dirty="0" err="1" smtClean="0"/>
              <a:t>demonstrated</a:t>
            </a:r>
            <a:r>
              <a:rPr lang="cs-CZ" sz="2800" dirty="0" smtClean="0"/>
              <a:t> </a:t>
            </a:r>
            <a:r>
              <a:rPr lang="cs-CZ" sz="2800" dirty="0" err="1" smtClean="0"/>
              <a:t>irreducibility</a:t>
            </a:r>
            <a:r>
              <a:rPr lang="cs-CZ" sz="2800" dirty="0" smtClean="0"/>
              <a:t> </a:t>
            </a:r>
            <a:r>
              <a:rPr lang="cs-CZ" sz="2800" dirty="0" err="1" smtClean="0"/>
              <a:t>of</a:t>
            </a:r>
            <a:r>
              <a:rPr lang="cs-CZ" sz="2800" dirty="0" smtClean="0"/>
              <a:t> </a:t>
            </a:r>
            <a:r>
              <a:rPr lang="cs-CZ" sz="2800" dirty="0" err="1" smtClean="0"/>
              <a:t>social</a:t>
            </a:r>
            <a:r>
              <a:rPr lang="cs-CZ" sz="2800" dirty="0" smtClean="0"/>
              <a:t> </a:t>
            </a:r>
            <a:r>
              <a:rPr lang="cs-CZ" sz="2800" dirty="0" err="1" smtClean="0"/>
              <a:t>facts</a:t>
            </a:r>
            <a:r>
              <a:rPr lang="cs-CZ" sz="2800" dirty="0" smtClean="0"/>
              <a:t> to </a:t>
            </a:r>
            <a:r>
              <a:rPr lang="cs-CZ" sz="2800" dirty="0" err="1" smtClean="0"/>
              <a:t>psychological</a:t>
            </a:r>
            <a:r>
              <a:rPr lang="cs-CZ" sz="2800" dirty="0" smtClean="0"/>
              <a:t> </a:t>
            </a:r>
            <a:r>
              <a:rPr lang="cs-CZ" sz="2800" dirty="0" err="1" smtClean="0"/>
              <a:t>facts</a:t>
            </a:r>
            <a:r>
              <a:rPr lang="cs-CZ" sz="2800" dirty="0" smtClean="0"/>
              <a:t> on </a:t>
            </a:r>
            <a:r>
              <a:rPr lang="cs-CZ" sz="2800" dirty="0" err="1" smtClean="0"/>
              <a:t>suicide</a:t>
            </a:r>
            <a:r>
              <a:rPr lang="cs-CZ" sz="2800" dirty="0" smtClean="0"/>
              <a:t>. He </a:t>
            </a:r>
            <a:r>
              <a:rPr lang="cs-CZ" sz="2800" dirty="0" err="1" smtClean="0"/>
              <a:t>started</a:t>
            </a:r>
            <a:r>
              <a:rPr lang="cs-CZ" sz="2800" dirty="0" smtClean="0"/>
              <a:t> </a:t>
            </a:r>
            <a:r>
              <a:rPr lang="cs-CZ" sz="2800" dirty="0" err="1" smtClean="0"/>
              <a:t>with</a:t>
            </a:r>
            <a:r>
              <a:rPr lang="cs-CZ" sz="2800" dirty="0" smtClean="0"/>
              <a:t> </a:t>
            </a:r>
            <a:r>
              <a:rPr lang="cs-CZ" sz="2800" dirty="0" err="1" smtClean="0"/>
              <a:t>an</a:t>
            </a:r>
            <a:r>
              <a:rPr lang="cs-CZ" sz="2800" dirty="0" smtClean="0"/>
              <a:t> </a:t>
            </a:r>
            <a:r>
              <a:rPr lang="cs-CZ" sz="2800" dirty="0" err="1" smtClean="0"/>
              <a:t>empirical</a:t>
            </a:r>
            <a:r>
              <a:rPr lang="cs-CZ" sz="2800" dirty="0" smtClean="0"/>
              <a:t> </a:t>
            </a:r>
            <a:r>
              <a:rPr lang="cs-CZ" sz="2800" dirty="0" err="1" smtClean="0"/>
              <a:t>analysis</a:t>
            </a:r>
            <a:r>
              <a:rPr lang="cs-CZ" sz="2800" dirty="0" smtClean="0"/>
              <a:t>  </a:t>
            </a:r>
            <a:r>
              <a:rPr lang="cs-CZ" sz="2800" dirty="0" err="1" smtClean="0"/>
              <a:t>of</a:t>
            </a:r>
            <a:r>
              <a:rPr lang="cs-CZ" sz="2800" dirty="0" smtClean="0"/>
              <a:t> </a:t>
            </a:r>
            <a:r>
              <a:rPr lang="cs-CZ" sz="2800" dirty="0" err="1" smtClean="0"/>
              <a:t>statistical</a:t>
            </a:r>
            <a:r>
              <a:rPr lang="cs-CZ" sz="2800" dirty="0" smtClean="0"/>
              <a:t> data on </a:t>
            </a:r>
            <a:r>
              <a:rPr lang="cs-CZ" sz="2800" dirty="0" err="1" smtClean="0"/>
              <a:t>suicide</a:t>
            </a:r>
            <a:r>
              <a:rPr lang="cs-CZ" sz="2800" dirty="0" smtClean="0"/>
              <a:t>. </a:t>
            </a:r>
            <a:r>
              <a:rPr lang="cs-CZ" sz="2800" dirty="0" err="1" smtClean="0"/>
              <a:t>Some</a:t>
            </a:r>
            <a:r>
              <a:rPr lang="cs-CZ" sz="2800" dirty="0" smtClean="0"/>
              <a:t> </a:t>
            </a:r>
            <a:r>
              <a:rPr lang="cs-CZ" sz="2800" dirty="0" err="1" smtClean="0"/>
              <a:t>jumps</a:t>
            </a:r>
            <a:r>
              <a:rPr lang="cs-CZ" sz="2800" dirty="0" smtClean="0"/>
              <a:t> in </a:t>
            </a:r>
            <a:r>
              <a:rPr lang="cs-CZ" sz="2800" dirty="0" err="1" smtClean="0"/>
              <a:t>the</a:t>
            </a:r>
            <a:r>
              <a:rPr lang="cs-CZ" sz="2800" dirty="0" smtClean="0"/>
              <a:t> </a:t>
            </a:r>
            <a:r>
              <a:rPr lang="cs-CZ" sz="2800" dirty="0" err="1" smtClean="0"/>
              <a:t>suicide</a:t>
            </a:r>
            <a:r>
              <a:rPr lang="cs-CZ" sz="2800" dirty="0" smtClean="0"/>
              <a:t> </a:t>
            </a:r>
            <a:r>
              <a:rPr lang="cs-CZ" sz="2800" dirty="0" err="1" smtClean="0"/>
              <a:t>rate</a:t>
            </a:r>
            <a:r>
              <a:rPr lang="cs-CZ" sz="2800" dirty="0" smtClean="0"/>
              <a:t> </a:t>
            </a:r>
            <a:r>
              <a:rPr lang="cs-CZ" sz="2800" dirty="0" err="1" smtClean="0"/>
              <a:t>were</a:t>
            </a:r>
            <a:r>
              <a:rPr lang="cs-CZ" sz="2800" dirty="0" smtClean="0"/>
              <a:t> </a:t>
            </a:r>
            <a:r>
              <a:rPr lang="cs-CZ" sz="2800" dirty="0" err="1" smtClean="0"/>
              <a:t>unexplainable</a:t>
            </a:r>
            <a:r>
              <a:rPr lang="cs-CZ" sz="2800" dirty="0" smtClean="0"/>
              <a:t> </a:t>
            </a:r>
            <a:r>
              <a:rPr lang="cs-CZ" sz="2800" dirty="0" err="1" smtClean="0"/>
              <a:t>with</a:t>
            </a:r>
            <a:r>
              <a:rPr lang="cs-CZ" sz="2800" dirty="0" smtClean="0"/>
              <a:t> </a:t>
            </a:r>
            <a:r>
              <a:rPr lang="cs-CZ" sz="2800" dirty="0" err="1" smtClean="0"/>
              <a:t>facts</a:t>
            </a:r>
            <a:r>
              <a:rPr lang="cs-CZ" sz="2800" dirty="0" smtClean="0"/>
              <a:t> </a:t>
            </a:r>
            <a:r>
              <a:rPr lang="cs-CZ" sz="2800" dirty="0" err="1" smtClean="0"/>
              <a:t>about</a:t>
            </a:r>
            <a:r>
              <a:rPr lang="cs-CZ" sz="2800" dirty="0" smtClean="0"/>
              <a:t> </a:t>
            </a:r>
            <a:r>
              <a:rPr lang="cs-CZ" sz="2800" dirty="0" err="1" smtClean="0"/>
              <a:t>individual</a:t>
            </a:r>
            <a:r>
              <a:rPr lang="cs-CZ" sz="2800" dirty="0" smtClean="0"/>
              <a:t> </a:t>
            </a:r>
            <a:r>
              <a:rPr lang="cs-CZ" sz="2800" dirty="0" err="1" smtClean="0"/>
              <a:t>suicide</a:t>
            </a:r>
            <a:r>
              <a:rPr lang="cs-CZ" sz="2800" dirty="0" smtClean="0"/>
              <a:t> </a:t>
            </a:r>
            <a:r>
              <a:rPr lang="cs-CZ" sz="2800" dirty="0" err="1" smtClean="0"/>
              <a:t>victimes</a:t>
            </a:r>
            <a:r>
              <a:rPr lang="cs-CZ" sz="2800" dirty="0" smtClean="0"/>
              <a:t>. </a:t>
            </a:r>
            <a:r>
              <a:rPr lang="cs-CZ" sz="2800" dirty="0" err="1" smtClean="0"/>
              <a:t>From</a:t>
            </a:r>
            <a:r>
              <a:rPr lang="cs-CZ" sz="2800" dirty="0" smtClean="0"/>
              <a:t> </a:t>
            </a:r>
            <a:r>
              <a:rPr lang="cs-CZ" sz="2800" dirty="0" err="1" smtClean="0"/>
              <a:t>this</a:t>
            </a:r>
            <a:r>
              <a:rPr lang="cs-CZ" sz="2800" dirty="0" smtClean="0"/>
              <a:t> </a:t>
            </a:r>
            <a:r>
              <a:rPr lang="cs-CZ" sz="2800" dirty="0" err="1" smtClean="0"/>
              <a:t>fact</a:t>
            </a:r>
            <a:r>
              <a:rPr lang="cs-CZ" sz="2800" dirty="0" smtClean="0"/>
              <a:t> he </a:t>
            </a:r>
            <a:r>
              <a:rPr lang="cs-CZ" sz="2800" dirty="0" err="1" smtClean="0"/>
              <a:t>deduced</a:t>
            </a:r>
            <a:r>
              <a:rPr lang="cs-CZ" sz="2800" dirty="0" smtClean="0"/>
              <a:t> </a:t>
            </a:r>
            <a:r>
              <a:rPr lang="cs-CZ" sz="2800" dirty="0" err="1" smtClean="0"/>
              <a:t>the</a:t>
            </a:r>
            <a:r>
              <a:rPr lang="cs-CZ" sz="2800" dirty="0" smtClean="0"/>
              <a:t> existence </a:t>
            </a:r>
            <a:r>
              <a:rPr lang="cs-CZ" sz="2800" dirty="0" err="1" smtClean="0"/>
              <a:t>of</a:t>
            </a:r>
            <a:r>
              <a:rPr lang="cs-CZ" sz="2800" dirty="0" smtClean="0"/>
              <a:t> </a:t>
            </a:r>
            <a:r>
              <a:rPr lang="cs-CZ" sz="2800" dirty="0" err="1" smtClean="0"/>
              <a:t>social</a:t>
            </a:r>
            <a:r>
              <a:rPr lang="cs-CZ" sz="2800" dirty="0" smtClean="0"/>
              <a:t> </a:t>
            </a:r>
            <a:r>
              <a:rPr lang="cs-CZ" sz="2800" dirty="0" err="1" smtClean="0"/>
              <a:t>facts</a:t>
            </a:r>
            <a:r>
              <a:rPr lang="cs-CZ" sz="2800" dirty="0"/>
              <a:t>.</a:t>
            </a:r>
          </a:p>
          <a:p>
            <a:pPr lvl="2">
              <a:buFont typeface="Wingdings" panose="05000000000000000000" pitchFamily="2" charset="2"/>
              <a:buChar char="q"/>
            </a:pPr>
            <a:r>
              <a:rPr lang="cs-CZ" sz="2800" dirty="0" smtClean="0"/>
              <a:t>His </a:t>
            </a:r>
            <a:r>
              <a:rPr lang="cs-CZ" sz="2800" dirty="0" err="1" smtClean="0"/>
              <a:t>explanation</a:t>
            </a:r>
            <a:r>
              <a:rPr lang="cs-CZ" sz="2800" dirty="0" smtClean="0"/>
              <a:t> </a:t>
            </a:r>
            <a:r>
              <a:rPr lang="cs-CZ" sz="2800" dirty="0" err="1" smtClean="0"/>
              <a:t>of</a:t>
            </a:r>
            <a:r>
              <a:rPr lang="cs-CZ" sz="2800" dirty="0" smtClean="0"/>
              <a:t> </a:t>
            </a:r>
            <a:r>
              <a:rPr lang="cs-CZ" sz="2800" dirty="0" err="1" smtClean="0"/>
              <a:t>suicide</a:t>
            </a:r>
            <a:r>
              <a:rPr lang="cs-CZ" sz="2800" dirty="0" smtClean="0"/>
              <a:t>: </a:t>
            </a:r>
            <a:r>
              <a:rPr lang="cs-CZ" sz="2800" dirty="0" err="1" smtClean="0"/>
              <a:t>Psychological</a:t>
            </a:r>
            <a:r>
              <a:rPr lang="cs-CZ" sz="2800" dirty="0" smtClean="0"/>
              <a:t> </a:t>
            </a:r>
            <a:r>
              <a:rPr lang="cs-CZ" sz="2800" dirty="0" err="1" smtClean="0"/>
              <a:t>states</a:t>
            </a:r>
            <a:r>
              <a:rPr lang="cs-CZ" sz="2800" dirty="0" smtClean="0"/>
              <a:t> </a:t>
            </a:r>
            <a:r>
              <a:rPr lang="cs-CZ" sz="2800" dirty="0" err="1" smtClean="0"/>
              <a:t>of</a:t>
            </a:r>
            <a:r>
              <a:rPr lang="cs-CZ" sz="2800" dirty="0" smtClean="0"/>
              <a:t> </a:t>
            </a:r>
            <a:r>
              <a:rPr lang="cs-CZ" sz="2800" dirty="0" err="1" smtClean="0"/>
              <a:t>individual</a:t>
            </a:r>
            <a:r>
              <a:rPr lang="cs-CZ" sz="2800" dirty="0" smtClean="0"/>
              <a:t>  </a:t>
            </a:r>
            <a:r>
              <a:rPr lang="cs-CZ" sz="2800" dirty="0" err="1" smtClean="0"/>
              <a:t>suicide</a:t>
            </a:r>
            <a:r>
              <a:rPr lang="cs-CZ" sz="2800" dirty="0" smtClean="0"/>
              <a:t> </a:t>
            </a:r>
            <a:r>
              <a:rPr lang="cs-CZ" sz="2800" dirty="0" err="1" smtClean="0"/>
              <a:t>victimes</a:t>
            </a:r>
            <a:r>
              <a:rPr lang="cs-CZ" sz="2800" dirty="0" smtClean="0"/>
              <a:t> are </a:t>
            </a:r>
            <a:r>
              <a:rPr lang="cs-CZ" sz="2800" dirty="0" err="1" smtClean="0"/>
              <a:t>intermediate</a:t>
            </a:r>
            <a:r>
              <a:rPr lang="cs-CZ" sz="2800" dirty="0" smtClean="0"/>
              <a:t> </a:t>
            </a:r>
            <a:r>
              <a:rPr lang="cs-CZ" sz="2800" dirty="0" err="1" smtClean="0"/>
              <a:t>links</a:t>
            </a:r>
            <a:r>
              <a:rPr lang="cs-CZ" sz="2800" dirty="0" smtClean="0"/>
              <a:t> (</a:t>
            </a:r>
            <a:r>
              <a:rPr lang="cs-CZ" sz="2800" dirty="0" err="1" smtClean="0"/>
              <a:t>or</a:t>
            </a:r>
            <a:r>
              <a:rPr lang="cs-CZ" sz="2800" dirty="0" smtClean="0"/>
              <a:t> just by-</a:t>
            </a:r>
            <a:r>
              <a:rPr lang="cs-CZ" sz="2800" dirty="0" err="1" smtClean="0"/>
              <a:t>products</a:t>
            </a:r>
            <a:r>
              <a:rPr lang="cs-CZ" sz="2800" dirty="0" smtClean="0"/>
              <a:t>) in a </a:t>
            </a:r>
            <a:r>
              <a:rPr lang="cs-CZ" sz="2800" dirty="0" err="1" smtClean="0"/>
              <a:t>causal</a:t>
            </a:r>
            <a:r>
              <a:rPr lang="cs-CZ" sz="2800" dirty="0" smtClean="0"/>
              <a:t> </a:t>
            </a:r>
            <a:r>
              <a:rPr lang="cs-CZ" sz="2800" dirty="0" err="1" smtClean="0"/>
              <a:t>chain</a:t>
            </a:r>
            <a:r>
              <a:rPr lang="cs-CZ" sz="2800" dirty="0" smtClean="0"/>
              <a:t> </a:t>
            </a:r>
            <a:r>
              <a:rPr lang="cs-CZ" sz="2800" dirty="0" err="1" smtClean="0"/>
              <a:t>from</a:t>
            </a:r>
            <a:r>
              <a:rPr lang="cs-CZ" sz="2800" dirty="0" smtClean="0"/>
              <a:t> „</a:t>
            </a:r>
            <a:r>
              <a:rPr lang="cs-CZ" sz="2800" dirty="0" err="1" smtClean="0"/>
              <a:t>social</a:t>
            </a:r>
            <a:r>
              <a:rPr lang="cs-CZ" sz="2800" dirty="0" smtClean="0"/>
              <a:t> </a:t>
            </a:r>
            <a:r>
              <a:rPr lang="cs-CZ" sz="2800" dirty="0" err="1" smtClean="0"/>
              <a:t>integration</a:t>
            </a:r>
            <a:r>
              <a:rPr lang="cs-CZ" sz="2800" dirty="0" smtClean="0"/>
              <a:t>“. </a:t>
            </a:r>
            <a:r>
              <a:rPr lang="cs-CZ" sz="2800" dirty="0" err="1" smtClean="0"/>
              <a:t>There</a:t>
            </a:r>
            <a:r>
              <a:rPr lang="cs-CZ" sz="2800" dirty="0" smtClean="0"/>
              <a:t> </a:t>
            </a:r>
            <a:r>
              <a:rPr lang="cs-CZ" sz="2800" dirty="0" err="1" smtClean="0"/>
              <a:t>exists</a:t>
            </a:r>
            <a:r>
              <a:rPr lang="cs-CZ" sz="2800" dirty="0" smtClean="0"/>
              <a:t> </a:t>
            </a:r>
            <a:r>
              <a:rPr lang="cs-CZ" sz="2800" dirty="0" err="1" smtClean="0"/>
              <a:t>some</a:t>
            </a:r>
            <a:r>
              <a:rPr lang="cs-CZ" sz="2800" dirty="0" smtClean="0"/>
              <a:t> </a:t>
            </a:r>
            <a:r>
              <a:rPr lang="cs-CZ" sz="2800" dirty="0" err="1" smtClean="0"/>
              <a:t>optimal</a:t>
            </a:r>
            <a:r>
              <a:rPr lang="cs-CZ" sz="2800" dirty="0" smtClean="0"/>
              <a:t> </a:t>
            </a:r>
            <a:r>
              <a:rPr lang="cs-CZ" sz="2800" dirty="0" err="1" smtClean="0"/>
              <a:t>level</a:t>
            </a:r>
            <a:r>
              <a:rPr lang="cs-CZ" sz="2800" dirty="0" smtClean="0"/>
              <a:t> </a:t>
            </a:r>
            <a:r>
              <a:rPr lang="cs-CZ" sz="2800" dirty="0" err="1" smtClean="0"/>
              <a:t>of</a:t>
            </a:r>
            <a:r>
              <a:rPr lang="cs-CZ" sz="2800" dirty="0" smtClean="0"/>
              <a:t> </a:t>
            </a:r>
            <a:r>
              <a:rPr lang="cs-CZ" sz="2800" dirty="0" err="1" smtClean="0"/>
              <a:t>integration</a:t>
            </a:r>
            <a:r>
              <a:rPr lang="cs-CZ" sz="2800" dirty="0" smtClean="0"/>
              <a:t> and </a:t>
            </a:r>
            <a:r>
              <a:rPr lang="cs-CZ" sz="2800" dirty="0" err="1" smtClean="0"/>
              <a:t>biases</a:t>
            </a:r>
            <a:r>
              <a:rPr lang="cs-CZ" sz="2800" dirty="0" smtClean="0"/>
              <a:t> </a:t>
            </a:r>
            <a:r>
              <a:rPr lang="cs-CZ" sz="2800" dirty="0" err="1" smtClean="0"/>
              <a:t>from</a:t>
            </a:r>
            <a:r>
              <a:rPr lang="cs-CZ" sz="2800" dirty="0" smtClean="0"/>
              <a:t> </a:t>
            </a:r>
            <a:r>
              <a:rPr lang="cs-CZ" sz="2800" dirty="0" err="1" smtClean="0"/>
              <a:t>this</a:t>
            </a:r>
            <a:r>
              <a:rPr lang="cs-CZ" sz="2800" dirty="0" smtClean="0"/>
              <a:t> </a:t>
            </a:r>
            <a:r>
              <a:rPr lang="cs-CZ" sz="2800" dirty="0" err="1" smtClean="0"/>
              <a:t>level</a:t>
            </a:r>
            <a:r>
              <a:rPr lang="cs-CZ" sz="2800" dirty="0" smtClean="0"/>
              <a:t> </a:t>
            </a:r>
            <a:r>
              <a:rPr lang="cs-CZ" sz="2800" dirty="0" err="1" smtClean="0"/>
              <a:t>increase</a:t>
            </a:r>
            <a:r>
              <a:rPr lang="cs-CZ" sz="2800" dirty="0" smtClean="0"/>
              <a:t> </a:t>
            </a:r>
            <a:r>
              <a:rPr lang="cs-CZ" sz="2800" dirty="0" err="1" smtClean="0"/>
              <a:t>the</a:t>
            </a:r>
            <a:r>
              <a:rPr lang="cs-CZ" sz="2800" dirty="0" smtClean="0"/>
              <a:t> </a:t>
            </a:r>
            <a:r>
              <a:rPr lang="cs-CZ" sz="2800" dirty="0" err="1" smtClean="0"/>
              <a:t>suicide</a:t>
            </a:r>
            <a:r>
              <a:rPr lang="cs-CZ" sz="2800" dirty="0" smtClean="0"/>
              <a:t> </a:t>
            </a:r>
            <a:r>
              <a:rPr lang="cs-CZ" sz="2800" dirty="0" err="1" smtClean="0"/>
              <a:t>rate</a:t>
            </a:r>
            <a:r>
              <a:rPr lang="cs-CZ" sz="2800" dirty="0" smtClean="0"/>
              <a:t>. </a:t>
            </a:r>
          </a:p>
          <a:p>
            <a:pPr lvl="1">
              <a:buFont typeface="Wingdings" panose="05000000000000000000" pitchFamily="2" charset="2"/>
              <a:buChar char="q"/>
            </a:pPr>
            <a:r>
              <a:rPr lang="cs-CZ" sz="2800" dirty="0" smtClean="0"/>
              <a:t> </a:t>
            </a:r>
            <a:r>
              <a:rPr lang="cs-CZ" sz="2800" dirty="0" err="1" smtClean="0"/>
              <a:t>Durkheim</a:t>
            </a:r>
            <a:r>
              <a:rPr lang="cs-CZ" sz="2800" dirty="0" smtClean="0"/>
              <a:t> </a:t>
            </a:r>
            <a:r>
              <a:rPr lang="cs-CZ" sz="2800" dirty="0" err="1" smtClean="0"/>
              <a:t>believed</a:t>
            </a:r>
            <a:r>
              <a:rPr lang="cs-CZ" sz="2800" dirty="0" smtClean="0"/>
              <a:t> in </a:t>
            </a:r>
            <a:r>
              <a:rPr lang="cs-CZ" sz="2800" dirty="0" err="1" smtClean="0"/>
              <a:t>the</a:t>
            </a:r>
            <a:r>
              <a:rPr lang="cs-CZ" sz="2800" dirty="0" smtClean="0"/>
              <a:t> „unity </a:t>
            </a:r>
            <a:r>
              <a:rPr lang="cs-CZ" sz="2800" dirty="0" err="1" smtClean="0"/>
              <a:t>of</a:t>
            </a:r>
            <a:r>
              <a:rPr lang="cs-CZ" sz="2800" dirty="0" smtClean="0"/>
              <a:t> science“: </a:t>
            </a:r>
            <a:r>
              <a:rPr lang="cs-CZ" sz="2800" dirty="0" err="1" smtClean="0"/>
              <a:t>scientific</a:t>
            </a:r>
            <a:r>
              <a:rPr lang="cs-CZ" sz="2800" dirty="0" smtClean="0"/>
              <a:t> </a:t>
            </a:r>
            <a:r>
              <a:rPr lang="cs-CZ" sz="2800" dirty="0" err="1" smtClean="0"/>
              <a:t>disciplines</a:t>
            </a:r>
            <a:r>
              <a:rPr lang="cs-CZ" sz="2800" dirty="0" smtClean="0"/>
              <a:t> </a:t>
            </a:r>
            <a:r>
              <a:rPr lang="cs-CZ" sz="2800" dirty="0" err="1" smtClean="0"/>
              <a:t>might</a:t>
            </a:r>
            <a:r>
              <a:rPr lang="cs-CZ" sz="2800" dirty="0" smtClean="0"/>
              <a:t> </a:t>
            </a:r>
            <a:r>
              <a:rPr lang="cs-CZ" sz="2800" dirty="0" err="1" smtClean="0"/>
              <a:t>be</a:t>
            </a:r>
            <a:r>
              <a:rPr lang="cs-CZ" sz="2800" dirty="0" smtClean="0"/>
              <a:t> </a:t>
            </a:r>
            <a:r>
              <a:rPr lang="cs-CZ" sz="2800" dirty="0" err="1" smtClean="0"/>
              <a:t>distinguished</a:t>
            </a:r>
            <a:r>
              <a:rPr lang="cs-CZ" sz="2800" dirty="0" smtClean="0"/>
              <a:t> by </a:t>
            </a:r>
            <a:r>
              <a:rPr lang="cs-CZ" sz="2800" dirty="0" err="1" smtClean="0"/>
              <a:t>subject</a:t>
            </a:r>
            <a:r>
              <a:rPr lang="cs-CZ" sz="2800" dirty="0" smtClean="0"/>
              <a:t> </a:t>
            </a:r>
            <a:r>
              <a:rPr lang="cs-CZ" sz="2800" dirty="0" err="1" smtClean="0"/>
              <a:t>matter</a:t>
            </a:r>
            <a:r>
              <a:rPr lang="cs-CZ" sz="2800" dirty="0" smtClean="0"/>
              <a:t> but not by </a:t>
            </a:r>
            <a:r>
              <a:rPr lang="cs-CZ" sz="2800" dirty="0" err="1" smtClean="0"/>
              <a:t>method</a:t>
            </a:r>
            <a:r>
              <a:rPr lang="cs-CZ" sz="2800" dirty="0" smtClean="0"/>
              <a:t>. He </a:t>
            </a:r>
            <a:r>
              <a:rPr lang="cs-CZ" sz="2800" dirty="0" err="1" smtClean="0"/>
              <a:t>applied</a:t>
            </a:r>
            <a:r>
              <a:rPr lang="cs-CZ" sz="2800" dirty="0" smtClean="0"/>
              <a:t> a standard </a:t>
            </a:r>
            <a:r>
              <a:rPr lang="cs-CZ" sz="2800" dirty="0" err="1" smtClean="0"/>
              <a:t>empirical</a:t>
            </a:r>
            <a:r>
              <a:rPr lang="cs-CZ" sz="2800" dirty="0" smtClean="0"/>
              <a:t> </a:t>
            </a:r>
            <a:r>
              <a:rPr lang="cs-CZ" sz="2800" dirty="0" err="1" smtClean="0"/>
              <a:t>method</a:t>
            </a:r>
            <a:r>
              <a:rPr lang="cs-CZ" sz="2800" dirty="0" smtClean="0"/>
              <a:t> and </a:t>
            </a:r>
            <a:r>
              <a:rPr lang="cs-CZ" sz="2800" dirty="0" err="1" smtClean="0"/>
              <a:t>found</a:t>
            </a:r>
            <a:r>
              <a:rPr lang="cs-CZ" sz="2800" dirty="0" smtClean="0"/>
              <a:t> </a:t>
            </a:r>
            <a:r>
              <a:rPr lang="cs-CZ" sz="2800" dirty="0" err="1" smtClean="0"/>
              <a:t>social</a:t>
            </a:r>
            <a:r>
              <a:rPr lang="cs-CZ" sz="2800" dirty="0" smtClean="0"/>
              <a:t> </a:t>
            </a:r>
            <a:r>
              <a:rPr lang="cs-CZ" sz="2800" dirty="0" err="1" smtClean="0"/>
              <a:t>facts</a:t>
            </a:r>
            <a:r>
              <a:rPr lang="cs-CZ" sz="2800" dirty="0" smtClean="0"/>
              <a:t> as </a:t>
            </a:r>
            <a:r>
              <a:rPr lang="cs-CZ" sz="2800" dirty="0" err="1" smtClean="0"/>
              <a:t>subject</a:t>
            </a:r>
            <a:r>
              <a:rPr lang="cs-CZ" sz="2800" dirty="0" smtClean="0"/>
              <a:t> </a:t>
            </a:r>
            <a:r>
              <a:rPr lang="cs-CZ" sz="2800" dirty="0" err="1" smtClean="0"/>
              <a:t>matter</a:t>
            </a:r>
            <a:r>
              <a:rPr lang="cs-CZ" sz="2800" dirty="0" smtClean="0"/>
              <a:t> </a:t>
            </a:r>
            <a:r>
              <a:rPr lang="cs-CZ" sz="2800" dirty="0" err="1" smtClean="0"/>
              <a:t>of</a:t>
            </a:r>
            <a:r>
              <a:rPr lang="cs-CZ" sz="2800" dirty="0" smtClean="0"/>
              <a:t> sociology.  </a:t>
            </a:r>
            <a:endParaRPr lang="cs-CZ" sz="2800" dirty="0"/>
          </a:p>
          <a:p>
            <a:pPr lvl="2">
              <a:buFont typeface="Wingdings" panose="05000000000000000000" pitchFamily="2" charset="2"/>
              <a:buChar char="q"/>
            </a:pPr>
            <a:r>
              <a:rPr lang="cs-CZ" sz="2800" dirty="0" err="1" smtClean="0"/>
              <a:t>If</a:t>
            </a:r>
            <a:r>
              <a:rPr lang="cs-CZ" sz="2800" dirty="0" smtClean="0"/>
              <a:t> </a:t>
            </a:r>
            <a:r>
              <a:rPr lang="cs-CZ" sz="2800" dirty="0" err="1" smtClean="0"/>
              <a:t>social</a:t>
            </a:r>
            <a:r>
              <a:rPr lang="cs-CZ" sz="2800" dirty="0" smtClean="0"/>
              <a:t> </a:t>
            </a:r>
            <a:r>
              <a:rPr lang="cs-CZ" sz="2800" dirty="0" err="1" smtClean="0"/>
              <a:t>facts</a:t>
            </a:r>
            <a:r>
              <a:rPr lang="cs-CZ" sz="2800" dirty="0" smtClean="0"/>
              <a:t> </a:t>
            </a:r>
            <a:r>
              <a:rPr lang="cs-CZ" sz="2800" dirty="0" err="1" smtClean="0"/>
              <a:t>were</a:t>
            </a:r>
            <a:r>
              <a:rPr lang="cs-CZ" sz="2800" dirty="0" smtClean="0"/>
              <a:t> </a:t>
            </a:r>
            <a:r>
              <a:rPr lang="cs-CZ" sz="2800" dirty="0" err="1" smtClean="0"/>
              <a:t>reducible</a:t>
            </a:r>
            <a:r>
              <a:rPr lang="cs-CZ" sz="2800" dirty="0" smtClean="0"/>
              <a:t> to </a:t>
            </a:r>
            <a:r>
              <a:rPr lang="cs-CZ" sz="2800" dirty="0" err="1" smtClean="0"/>
              <a:t>psychological</a:t>
            </a:r>
            <a:r>
              <a:rPr lang="cs-CZ" sz="2800" dirty="0" smtClean="0"/>
              <a:t> </a:t>
            </a:r>
            <a:r>
              <a:rPr lang="cs-CZ" sz="2800" dirty="0" err="1" smtClean="0"/>
              <a:t>facts</a:t>
            </a:r>
            <a:r>
              <a:rPr lang="cs-CZ" sz="2800" dirty="0" smtClean="0"/>
              <a:t> , </a:t>
            </a:r>
            <a:r>
              <a:rPr lang="cs-CZ" sz="2800" dirty="0"/>
              <a:t>s</a:t>
            </a:r>
            <a:r>
              <a:rPr lang="cs-CZ" sz="2800" dirty="0" smtClean="0"/>
              <a:t>ociology </a:t>
            </a:r>
            <a:r>
              <a:rPr lang="cs-CZ" sz="2800" dirty="0" err="1" smtClean="0"/>
              <a:t>would</a:t>
            </a:r>
            <a:r>
              <a:rPr lang="cs-CZ" sz="2800" dirty="0" smtClean="0"/>
              <a:t> </a:t>
            </a:r>
            <a:r>
              <a:rPr lang="cs-CZ" sz="2800" dirty="0" err="1" smtClean="0"/>
              <a:t>be</a:t>
            </a:r>
            <a:r>
              <a:rPr lang="cs-CZ" sz="2800" dirty="0" smtClean="0"/>
              <a:t> </a:t>
            </a:r>
            <a:r>
              <a:rPr lang="cs-CZ" sz="2800" dirty="0" err="1" smtClean="0"/>
              <a:t>reducible</a:t>
            </a:r>
            <a:r>
              <a:rPr lang="cs-CZ" sz="2800" dirty="0" smtClean="0"/>
              <a:t> to psychology</a:t>
            </a:r>
            <a:r>
              <a:rPr lang="cs-CZ" sz="2800" dirty="0"/>
              <a:t>.</a:t>
            </a:r>
            <a:endParaRPr lang="cs-CZ" sz="2800" dirty="0" smtClean="0"/>
          </a:p>
          <a:p>
            <a:pPr marL="667512" lvl="2" indent="0">
              <a:buNone/>
            </a:pPr>
            <a:r>
              <a:rPr lang="cs-CZ" sz="2500" dirty="0"/>
              <a:t>	</a:t>
            </a:r>
            <a:endParaRPr lang="cs-CZ" sz="3300" dirty="0"/>
          </a:p>
        </p:txBody>
      </p:sp>
    </p:spTree>
    <p:extLst>
      <p:ext uri="{BB962C8B-B14F-4D97-AF65-F5344CB8AC3E}">
        <p14:creationId xmlns:p14="http://schemas.microsoft.com/office/powerpoint/2010/main" val="329429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Individuals</a:t>
            </a:r>
            <a:r>
              <a:rPr lang="cs-CZ" sz="3600" dirty="0" smtClean="0"/>
              <a:t> and </a:t>
            </a:r>
            <a:r>
              <a:rPr lang="cs-CZ" sz="3600" dirty="0" err="1" smtClean="0"/>
              <a:t>Social</a:t>
            </a:r>
            <a:r>
              <a:rPr lang="cs-CZ" sz="3600" dirty="0" smtClean="0"/>
              <a:t> </a:t>
            </a:r>
            <a:r>
              <a:rPr lang="cs-CZ" sz="3600" dirty="0" err="1" smtClean="0"/>
              <a:t>Structures</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a:bodyPr>
          <a:lstStyle/>
          <a:p>
            <a:pPr lvl="1">
              <a:buFont typeface="Wingdings" panose="05000000000000000000" pitchFamily="2" charset="2"/>
              <a:buChar char="q"/>
            </a:pPr>
            <a:r>
              <a:rPr lang="cs-CZ" sz="2800" dirty="0"/>
              <a:t> </a:t>
            </a:r>
            <a:r>
              <a:rPr lang="cs-CZ" sz="2800" dirty="0" err="1" smtClean="0"/>
              <a:t>Methodological</a:t>
            </a:r>
            <a:r>
              <a:rPr lang="cs-CZ" sz="2800" dirty="0" smtClean="0"/>
              <a:t> </a:t>
            </a:r>
            <a:r>
              <a:rPr lang="cs-CZ" sz="2800" dirty="0" err="1" smtClean="0"/>
              <a:t>Holism</a:t>
            </a:r>
            <a:endParaRPr lang="cs-CZ" sz="2800" dirty="0" smtClean="0"/>
          </a:p>
          <a:p>
            <a:pPr lvl="2">
              <a:buFont typeface="Wingdings" panose="05000000000000000000" pitchFamily="2" charset="2"/>
              <a:buChar char="q"/>
            </a:pPr>
            <a:r>
              <a:rPr lang="cs-CZ" sz="2900" dirty="0" err="1" smtClean="0"/>
              <a:t>Is</a:t>
            </a:r>
            <a:r>
              <a:rPr lang="cs-CZ" sz="2900" dirty="0" smtClean="0"/>
              <a:t> </a:t>
            </a:r>
            <a:r>
              <a:rPr lang="cs-CZ" sz="2900" dirty="0" err="1" smtClean="0"/>
              <a:t>based</a:t>
            </a:r>
            <a:r>
              <a:rPr lang="cs-CZ" sz="2900" dirty="0" smtClean="0"/>
              <a:t> on </a:t>
            </a:r>
            <a:r>
              <a:rPr lang="cs-CZ" sz="3200" dirty="0" err="1" smtClean="0"/>
              <a:t>the</a:t>
            </a:r>
            <a:r>
              <a:rPr lang="cs-CZ" sz="3200" dirty="0" smtClean="0"/>
              <a:t> </a:t>
            </a:r>
            <a:r>
              <a:rPr lang="cs-CZ" sz="3200" dirty="0" err="1"/>
              <a:t>strategy</a:t>
            </a:r>
            <a:r>
              <a:rPr lang="cs-CZ" sz="3200" dirty="0"/>
              <a:t> </a:t>
            </a:r>
            <a:r>
              <a:rPr lang="cs-CZ" sz="3200" dirty="0" err="1"/>
              <a:t>of</a:t>
            </a:r>
            <a:r>
              <a:rPr lang="cs-CZ" sz="3200" dirty="0"/>
              <a:t> </a:t>
            </a:r>
            <a:r>
              <a:rPr lang="cs-CZ" sz="3200" dirty="0" err="1"/>
              <a:t>identifying</a:t>
            </a:r>
            <a:r>
              <a:rPr lang="cs-CZ" sz="3200" dirty="0"/>
              <a:t> and </a:t>
            </a:r>
            <a:r>
              <a:rPr lang="cs-CZ" sz="3200" dirty="0" err="1"/>
              <a:t>explaining</a:t>
            </a:r>
            <a:r>
              <a:rPr lang="cs-CZ" sz="3200" dirty="0"/>
              <a:t> </a:t>
            </a:r>
            <a:r>
              <a:rPr lang="cs-CZ" sz="3200" dirty="0" err="1"/>
              <a:t>parts</a:t>
            </a:r>
            <a:r>
              <a:rPr lang="cs-CZ" sz="3200" dirty="0"/>
              <a:t> </a:t>
            </a:r>
            <a:r>
              <a:rPr lang="cs-CZ" sz="3200" dirty="0" err="1"/>
              <a:t>of</a:t>
            </a:r>
            <a:r>
              <a:rPr lang="cs-CZ" sz="3200" dirty="0"/>
              <a:t>  </a:t>
            </a:r>
            <a:r>
              <a:rPr lang="cs-CZ" sz="3200" dirty="0" err="1"/>
              <a:t>social</a:t>
            </a:r>
            <a:r>
              <a:rPr lang="cs-CZ" sz="3200" dirty="0"/>
              <a:t> </a:t>
            </a:r>
            <a:r>
              <a:rPr lang="cs-CZ" sz="3200" dirty="0" err="1"/>
              <a:t>structures</a:t>
            </a:r>
            <a:r>
              <a:rPr lang="cs-CZ" sz="3200" dirty="0"/>
              <a:t> in </a:t>
            </a:r>
            <a:r>
              <a:rPr lang="cs-CZ" sz="3200" dirty="0" err="1"/>
              <a:t>terms</a:t>
            </a:r>
            <a:r>
              <a:rPr lang="cs-CZ" sz="3200" dirty="0"/>
              <a:t> </a:t>
            </a:r>
            <a:r>
              <a:rPr lang="cs-CZ" sz="3200" dirty="0" err="1"/>
              <a:t>of</a:t>
            </a:r>
            <a:r>
              <a:rPr lang="cs-CZ" sz="3200" dirty="0"/>
              <a:t> </a:t>
            </a:r>
            <a:r>
              <a:rPr lang="cs-CZ" sz="3200" dirty="0" err="1" smtClean="0"/>
              <a:t>functions</a:t>
            </a:r>
            <a:r>
              <a:rPr lang="cs-CZ" sz="3200" dirty="0" smtClean="0"/>
              <a:t> (</a:t>
            </a:r>
            <a:r>
              <a:rPr lang="cs-CZ" sz="3200" dirty="0" err="1" smtClean="0"/>
              <a:t>purposes</a:t>
            </a:r>
            <a:r>
              <a:rPr lang="cs-CZ" sz="3200" dirty="0" smtClean="0"/>
              <a:t>)  </a:t>
            </a:r>
            <a:r>
              <a:rPr lang="cs-CZ" sz="3200" dirty="0" err="1"/>
              <a:t>they</a:t>
            </a:r>
            <a:r>
              <a:rPr lang="cs-CZ" sz="3200" dirty="0"/>
              <a:t> </a:t>
            </a:r>
            <a:r>
              <a:rPr lang="cs-CZ" sz="3200" dirty="0" err="1" smtClean="0"/>
              <a:t>have</a:t>
            </a:r>
            <a:r>
              <a:rPr lang="cs-CZ" sz="3200" dirty="0" smtClean="0"/>
              <a:t> </a:t>
            </a:r>
            <a:r>
              <a:rPr lang="cs-CZ" sz="3200" dirty="0" err="1"/>
              <a:t>for</a:t>
            </a:r>
            <a:r>
              <a:rPr lang="cs-CZ" sz="3200" dirty="0"/>
              <a:t> </a:t>
            </a:r>
            <a:r>
              <a:rPr lang="cs-CZ" sz="3200" dirty="0" err="1"/>
              <a:t>the</a:t>
            </a:r>
            <a:r>
              <a:rPr lang="cs-CZ" sz="3200" dirty="0"/>
              <a:t> society – not </a:t>
            </a:r>
            <a:r>
              <a:rPr lang="cs-CZ" sz="3200" dirty="0" err="1"/>
              <a:t>for</a:t>
            </a:r>
            <a:r>
              <a:rPr lang="cs-CZ" sz="3200" dirty="0"/>
              <a:t> </a:t>
            </a:r>
            <a:r>
              <a:rPr lang="cs-CZ" sz="3200" dirty="0" err="1" smtClean="0"/>
              <a:t>individuals</a:t>
            </a:r>
            <a:r>
              <a:rPr lang="cs-CZ" sz="3200" dirty="0" smtClean="0"/>
              <a:t>. </a:t>
            </a:r>
            <a:r>
              <a:rPr lang="cs-CZ" sz="3200" dirty="0" err="1" smtClean="0"/>
              <a:t>This</a:t>
            </a:r>
            <a:r>
              <a:rPr lang="cs-CZ" sz="3200" dirty="0" smtClean="0"/>
              <a:t> </a:t>
            </a:r>
            <a:r>
              <a:rPr lang="cs-CZ" sz="3200" dirty="0" err="1" smtClean="0"/>
              <a:t>strategy</a:t>
            </a:r>
            <a:r>
              <a:rPr lang="cs-CZ" sz="3200" dirty="0" smtClean="0"/>
              <a:t> </a:t>
            </a:r>
            <a:r>
              <a:rPr lang="cs-CZ" sz="3200" dirty="0" err="1" smtClean="0"/>
              <a:t>is</a:t>
            </a:r>
            <a:r>
              <a:rPr lang="cs-CZ" sz="3200" dirty="0" smtClean="0"/>
              <a:t> </a:t>
            </a:r>
            <a:r>
              <a:rPr lang="cs-CZ" sz="3200" dirty="0" err="1" smtClean="0"/>
              <a:t>called</a:t>
            </a:r>
            <a:r>
              <a:rPr lang="cs-CZ" sz="3200" dirty="0" smtClean="0"/>
              <a:t> </a:t>
            </a:r>
            <a:r>
              <a:rPr lang="cs-CZ" sz="3200" dirty="0" err="1" smtClean="0"/>
              <a:t>Functionalism</a:t>
            </a:r>
            <a:r>
              <a:rPr lang="cs-CZ" sz="3200" dirty="0" smtClean="0"/>
              <a:t>.</a:t>
            </a:r>
            <a:endParaRPr lang="cs-CZ" sz="3200" dirty="0"/>
          </a:p>
        </p:txBody>
      </p:sp>
    </p:spTree>
    <p:extLst>
      <p:ext uri="{BB962C8B-B14F-4D97-AF65-F5344CB8AC3E}">
        <p14:creationId xmlns:p14="http://schemas.microsoft.com/office/powerpoint/2010/main" val="3571356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Individuals</a:t>
            </a:r>
            <a:r>
              <a:rPr lang="cs-CZ" sz="3600" dirty="0" smtClean="0"/>
              <a:t> and </a:t>
            </a:r>
            <a:r>
              <a:rPr lang="cs-CZ" sz="3600" dirty="0" err="1" smtClean="0"/>
              <a:t>Social</a:t>
            </a:r>
            <a:r>
              <a:rPr lang="cs-CZ" sz="3600" dirty="0" smtClean="0"/>
              <a:t> </a:t>
            </a:r>
            <a:r>
              <a:rPr lang="cs-CZ" sz="3600" dirty="0" err="1" smtClean="0"/>
              <a:t>Structures</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fontScale="92500" lnSpcReduction="10000"/>
          </a:bodyPr>
          <a:lstStyle/>
          <a:p>
            <a:pPr lvl="2">
              <a:buFont typeface="Wingdings" panose="05000000000000000000" pitchFamily="2" charset="2"/>
              <a:buChar char="q"/>
            </a:pPr>
            <a:r>
              <a:rPr lang="cs-CZ" sz="2500" dirty="0" err="1" smtClean="0"/>
              <a:t>We</a:t>
            </a:r>
            <a:r>
              <a:rPr lang="cs-CZ" sz="2500" dirty="0" smtClean="0"/>
              <a:t> </a:t>
            </a:r>
            <a:r>
              <a:rPr lang="cs-CZ" sz="2500" dirty="0" err="1" smtClean="0"/>
              <a:t>have</a:t>
            </a:r>
            <a:r>
              <a:rPr lang="cs-CZ" sz="2500" dirty="0" smtClean="0"/>
              <a:t> to </a:t>
            </a:r>
            <a:r>
              <a:rPr lang="cs-CZ" sz="2500" dirty="0" err="1" smtClean="0"/>
              <a:t>assume</a:t>
            </a:r>
            <a:r>
              <a:rPr lang="cs-CZ" sz="2500" dirty="0" smtClean="0"/>
              <a:t> </a:t>
            </a:r>
            <a:r>
              <a:rPr lang="cs-CZ" sz="2500" dirty="0" err="1" smtClean="0"/>
              <a:t>functions</a:t>
            </a:r>
            <a:r>
              <a:rPr lang="cs-CZ" sz="2500" dirty="0" smtClean="0"/>
              <a:t> in </a:t>
            </a:r>
            <a:r>
              <a:rPr lang="cs-CZ" sz="2500" dirty="0" err="1" smtClean="0"/>
              <a:t>order</a:t>
            </a:r>
            <a:r>
              <a:rPr lang="cs-CZ" sz="2500" dirty="0" smtClean="0"/>
              <a:t> to </a:t>
            </a:r>
            <a:r>
              <a:rPr lang="cs-CZ" sz="2500" dirty="0" err="1" smtClean="0"/>
              <a:t>be</a:t>
            </a:r>
            <a:r>
              <a:rPr lang="cs-CZ" sz="2500" dirty="0" smtClean="0"/>
              <a:t> </a:t>
            </a:r>
            <a:r>
              <a:rPr lang="cs-CZ" sz="2500" dirty="0" err="1" smtClean="0"/>
              <a:t>able</a:t>
            </a:r>
            <a:r>
              <a:rPr lang="cs-CZ" sz="2500" dirty="0" smtClean="0"/>
              <a:t> to </a:t>
            </a:r>
            <a:r>
              <a:rPr lang="cs-CZ" sz="2500" dirty="0" err="1" smtClean="0"/>
              <a:t>identify</a:t>
            </a:r>
            <a:r>
              <a:rPr lang="cs-CZ" sz="2500" dirty="0" smtClean="0"/>
              <a:t> </a:t>
            </a:r>
            <a:r>
              <a:rPr lang="cs-CZ" sz="2500" dirty="0" err="1" smtClean="0"/>
              <a:t>parts</a:t>
            </a:r>
            <a:r>
              <a:rPr lang="cs-CZ" sz="2500" dirty="0" smtClean="0"/>
              <a:t> </a:t>
            </a:r>
            <a:r>
              <a:rPr lang="cs-CZ" sz="2500" dirty="0" err="1" smtClean="0"/>
              <a:t>of</a:t>
            </a:r>
            <a:r>
              <a:rPr lang="cs-CZ" sz="2500" dirty="0" smtClean="0"/>
              <a:t> </a:t>
            </a:r>
            <a:r>
              <a:rPr lang="cs-CZ" sz="2500" dirty="0" err="1" smtClean="0"/>
              <a:t>social</a:t>
            </a:r>
            <a:r>
              <a:rPr lang="cs-CZ" sz="2500" dirty="0" smtClean="0"/>
              <a:t> </a:t>
            </a:r>
            <a:r>
              <a:rPr lang="cs-CZ" sz="2500" dirty="0" err="1" smtClean="0"/>
              <a:t>structure</a:t>
            </a:r>
            <a:r>
              <a:rPr lang="cs-CZ" sz="2500" dirty="0" smtClean="0"/>
              <a:t> </a:t>
            </a:r>
            <a:r>
              <a:rPr lang="cs-CZ" sz="2500" dirty="0" err="1" smtClean="0"/>
              <a:t>based</a:t>
            </a:r>
            <a:r>
              <a:rPr lang="cs-CZ" sz="2500" dirty="0" smtClean="0"/>
              <a:t> on </a:t>
            </a:r>
            <a:r>
              <a:rPr lang="cs-CZ" sz="2500" dirty="0" err="1" smtClean="0"/>
              <a:t>regularities</a:t>
            </a:r>
            <a:r>
              <a:rPr lang="cs-CZ" sz="2500" dirty="0" smtClean="0"/>
              <a:t> </a:t>
            </a:r>
            <a:r>
              <a:rPr lang="cs-CZ" sz="2500" dirty="0" err="1" smtClean="0"/>
              <a:t>that</a:t>
            </a:r>
            <a:r>
              <a:rPr lang="cs-CZ" sz="2500" dirty="0" smtClean="0"/>
              <a:t> </a:t>
            </a:r>
            <a:r>
              <a:rPr lang="cs-CZ" sz="2500" dirty="0" err="1" smtClean="0"/>
              <a:t>systematize</a:t>
            </a:r>
            <a:r>
              <a:rPr lang="cs-CZ" sz="2500" dirty="0" smtClean="0"/>
              <a:t> </a:t>
            </a:r>
            <a:r>
              <a:rPr lang="cs-CZ" sz="2500" dirty="0" err="1" smtClean="0"/>
              <a:t>them</a:t>
            </a:r>
            <a:r>
              <a:rPr lang="cs-CZ" sz="2500" dirty="0" smtClean="0"/>
              <a:t>.</a:t>
            </a:r>
          </a:p>
          <a:p>
            <a:pPr lvl="2">
              <a:buFont typeface="Wingdings" panose="05000000000000000000" pitchFamily="2" charset="2"/>
              <a:buChar char="q"/>
            </a:pPr>
            <a:r>
              <a:rPr lang="cs-CZ" sz="2500" dirty="0" err="1" smtClean="0"/>
              <a:t>Once</a:t>
            </a:r>
            <a:r>
              <a:rPr lang="cs-CZ" sz="2500" dirty="0" smtClean="0"/>
              <a:t> </a:t>
            </a:r>
            <a:r>
              <a:rPr lang="cs-CZ" sz="2500" dirty="0" err="1" smtClean="0"/>
              <a:t>we</a:t>
            </a:r>
            <a:r>
              <a:rPr lang="cs-CZ" sz="2500" dirty="0" smtClean="0"/>
              <a:t> </a:t>
            </a:r>
            <a:r>
              <a:rPr lang="cs-CZ" sz="2500" dirty="0" err="1" smtClean="0"/>
              <a:t>have</a:t>
            </a:r>
            <a:r>
              <a:rPr lang="cs-CZ" sz="2500" dirty="0" smtClean="0"/>
              <a:t> </a:t>
            </a:r>
            <a:r>
              <a:rPr lang="cs-CZ" sz="2500" dirty="0" err="1" smtClean="0"/>
              <a:t>discovered</a:t>
            </a:r>
            <a:r>
              <a:rPr lang="cs-CZ" sz="2500" dirty="0" smtClean="0"/>
              <a:t> </a:t>
            </a:r>
            <a:r>
              <a:rPr lang="cs-CZ" sz="2500" dirty="0" err="1" smtClean="0"/>
              <a:t>systematic</a:t>
            </a:r>
            <a:r>
              <a:rPr lang="cs-CZ" sz="2500" dirty="0" smtClean="0"/>
              <a:t> </a:t>
            </a:r>
            <a:r>
              <a:rPr lang="cs-CZ" sz="2500" dirty="0" err="1" smtClean="0"/>
              <a:t>regularities</a:t>
            </a:r>
            <a:r>
              <a:rPr lang="cs-CZ" sz="2500" dirty="0" smtClean="0"/>
              <a:t>, a </a:t>
            </a:r>
            <a:r>
              <a:rPr lang="cs-CZ" sz="2500" dirty="0" err="1" smtClean="0"/>
              <a:t>psychological</a:t>
            </a:r>
            <a:r>
              <a:rPr lang="cs-CZ" sz="2500" dirty="0" smtClean="0"/>
              <a:t> </a:t>
            </a:r>
            <a:r>
              <a:rPr lang="cs-CZ" sz="2500" dirty="0" err="1" smtClean="0"/>
              <a:t>theory</a:t>
            </a:r>
            <a:r>
              <a:rPr lang="cs-CZ" sz="2500" dirty="0" smtClean="0"/>
              <a:t> </a:t>
            </a:r>
            <a:r>
              <a:rPr lang="cs-CZ" sz="2500" dirty="0" err="1" smtClean="0"/>
              <a:t>may</a:t>
            </a:r>
            <a:r>
              <a:rPr lang="cs-CZ" sz="2500" dirty="0" smtClean="0"/>
              <a:t> </a:t>
            </a:r>
            <a:r>
              <a:rPr lang="cs-CZ" sz="2500" dirty="0" err="1" smtClean="0"/>
              <a:t>help</a:t>
            </a:r>
            <a:r>
              <a:rPr lang="cs-CZ" sz="2500" dirty="0" smtClean="0"/>
              <a:t> to </a:t>
            </a:r>
            <a:r>
              <a:rPr lang="cs-CZ" sz="2500" dirty="0" err="1" smtClean="0"/>
              <a:t>explain</a:t>
            </a:r>
            <a:r>
              <a:rPr lang="cs-CZ" sz="2500" dirty="0" smtClean="0"/>
              <a:t> </a:t>
            </a:r>
            <a:r>
              <a:rPr lang="cs-CZ" sz="2500" dirty="0" err="1" smtClean="0"/>
              <a:t>them</a:t>
            </a:r>
            <a:r>
              <a:rPr lang="cs-CZ" sz="2500" dirty="0" smtClean="0"/>
              <a:t>.</a:t>
            </a:r>
          </a:p>
          <a:p>
            <a:pPr lvl="2">
              <a:buFont typeface="Wingdings" panose="05000000000000000000" pitchFamily="2" charset="2"/>
              <a:buChar char="q"/>
            </a:pPr>
            <a:r>
              <a:rPr lang="cs-CZ" sz="2500" dirty="0" smtClean="0"/>
              <a:t>Manifest and </a:t>
            </a:r>
            <a:r>
              <a:rPr lang="cs-CZ" sz="2500" dirty="0" err="1" smtClean="0"/>
              <a:t>latent</a:t>
            </a:r>
            <a:r>
              <a:rPr lang="cs-CZ" sz="2500" dirty="0" smtClean="0"/>
              <a:t> </a:t>
            </a:r>
            <a:r>
              <a:rPr lang="cs-CZ" sz="2500" dirty="0" err="1" smtClean="0"/>
              <a:t>functions</a:t>
            </a:r>
            <a:endParaRPr lang="cs-CZ" sz="2500" dirty="0" smtClean="0"/>
          </a:p>
          <a:p>
            <a:pPr lvl="3">
              <a:buFont typeface="Wingdings" panose="05000000000000000000" pitchFamily="2" charset="2"/>
              <a:buChar char="q"/>
            </a:pPr>
            <a:r>
              <a:rPr lang="cs-CZ" sz="2400" dirty="0" err="1" smtClean="0"/>
              <a:t>Social</a:t>
            </a:r>
            <a:r>
              <a:rPr lang="cs-CZ" sz="2400" dirty="0" smtClean="0"/>
              <a:t> science </a:t>
            </a:r>
            <a:r>
              <a:rPr lang="cs-CZ" sz="2400" dirty="0" err="1" smtClean="0"/>
              <a:t>looks</a:t>
            </a:r>
            <a:r>
              <a:rPr lang="cs-CZ" sz="2400" dirty="0" smtClean="0"/>
              <a:t> </a:t>
            </a:r>
            <a:r>
              <a:rPr lang="cs-CZ" sz="2400" dirty="0" err="1" smtClean="0"/>
              <a:t>for</a:t>
            </a:r>
            <a:r>
              <a:rPr lang="cs-CZ" sz="2400" dirty="0" smtClean="0"/>
              <a:t> </a:t>
            </a:r>
            <a:r>
              <a:rPr lang="cs-CZ" sz="2400" dirty="0" err="1" smtClean="0"/>
              <a:t>latent</a:t>
            </a:r>
            <a:r>
              <a:rPr lang="cs-CZ" sz="2400" dirty="0" smtClean="0"/>
              <a:t> </a:t>
            </a:r>
            <a:r>
              <a:rPr lang="cs-CZ" sz="2400" dirty="0" err="1" smtClean="0"/>
              <a:t>functions</a:t>
            </a:r>
            <a:r>
              <a:rPr lang="cs-CZ" sz="2400" dirty="0"/>
              <a:t>,</a:t>
            </a:r>
            <a:r>
              <a:rPr lang="cs-CZ" sz="2400" dirty="0" smtClean="0"/>
              <a:t> </a:t>
            </a:r>
            <a:r>
              <a:rPr lang="cs-CZ" sz="2400" dirty="0" err="1"/>
              <a:t>e</a:t>
            </a:r>
            <a:r>
              <a:rPr lang="cs-CZ" sz="2400" dirty="0" err="1" smtClean="0"/>
              <a:t>.g</a:t>
            </a:r>
            <a:r>
              <a:rPr lang="cs-CZ" sz="2400" dirty="0" smtClean="0"/>
              <a:t>. </a:t>
            </a:r>
            <a:r>
              <a:rPr lang="cs-CZ" sz="2400" dirty="0" err="1"/>
              <a:t>l</a:t>
            </a:r>
            <a:r>
              <a:rPr lang="cs-CZ" sz="2400" dirty="0" err="1" smtClean="0"/>
              <a:t>atent</a:t>
            </a:r>
            <a:r>
              <a:rPr lang="cs-CZ" sz="2400" dirty="0" smtClean="0"/>
              <a:t> </a:t>
            </a:r>
            <a:r>
              <a:rPr lang="cs-CZ" sz="2400" dirty="0" err="1" smtClean="0"/>
              <a:t>function</a:t>
            </a:r>
            <a:r>
              <a:rPr lang="cs-CZ" sz="2400" dirty="0" smtClean="0"/>
              <a:t> </a:t>
            </a:r>
            <a:r>
              <a:rPr lang="cs-CZ" sz="2400" dirty="0" err="1" smtClean="0"/>
              <a:t>of</a:t>
            </a:r>
            <a:r>
              <a:rPr lang="cs-CZ" sz="2400" dirty="0" smtClean="0"/>
              <a:t> </a:t>
            </a:r>
            <a:r>
              <a:rPr lang="cs-CZ" sz="2400" dirty="0" err="1" smtClean="0"/>
              <a:t>marriage</a:t>
            </a:r>
            <a:r>
              <a:rPr lang="cs-CZ" sz="2400" dirty="0" smtClean="0"/>
              <a:t> </a:t>
            </a:r>
            <a:r>
              <a:rPr lang="cs-CZ" sz="2400" dirty="0" err="1" smtClean="0"/>
              <a:t>is</a:t>
            </a:r>
            <a:r>
              <a:rPr lang="cs-CZ" sz="2400" dirty="0" smtClean="0"/>
              <a:t> </a:t>
            </a:r>
            <a:r>
              <a:rPr lang="cs-CZ" sz="2400" dirty="0" err="1" smtClean="0"/>
              <a:t>maintaining</a:t>
            </a:r>
            <a:r>
              <a:rPr lang="cs-CZ" sz="2400" dirty="0" smtClean="0"/>
              <a:t> </a:t>
            </a:r>
            <a:r>
              <a:rPr lang="cs-CZ" sz="2400" dirty="0" err="1" smtClean="0"/>
              <a:t>the</a:t>
            </a:r>
            <a:r>
              <a:rPr lang="cs-CZ" sz="2400" dirty="0" smtClean="0"/>
              <a:t> </a:t>
            </a:r>
            <a:r>
              <a:rPr lang="cs-CZ" sz="2400" dirty="0" err="1" smtClean="0"/>
              <a:t>optimal</a:t>
            </a:r>
            <a:r>
              <a:rPr lang="cs-CZ" sz="2400" dirty="0" smtClean="0"/>
              <a:t> </a:t>
            </a:r>
            <a:r>
              <a:rPr lang="cs-CZ" sz="2400" dirty="0" err="1" smtClean="0"/>
              <a:t>degree</a:t>
            </a:r>
            <a:r>
              <a:rPr lang="cs-CZ" sz="2400" dirty="0" smtClean="0"/>
              <a:t> </a:t>
            </a:r>
            <a:r>
              <a:rPr lang="cs-CZ" sz="2400" dirty="0" err="1" smtClean="0"/>
              <a:t>of</a:t>
            </a:r>
            <a:r>
              <a:rPr lang="cs-CZ" sz="2400" dirty="0" smtClean="0"/>
              <a:t> </a:t>
            </a:r>
            <a:r>
              <a:rPr lang="cs-CZ" sz="2400" dirty="0" err="1" smtClean="0"/>
              <a:t>social</a:t>
            </a:r>
            <a:r>
              <a:rPr lang="cs-CZ" sz="2400" dirty="0" smtClean="0"/>
              <a:t> </a:t>
            </a:r>
            <a:r>
              <a:rPr lang="cs-CZ" sz="2400" dirty="0" err="1" smtClean="0"/>
              <a:t>integration</a:t>
            </a:r>
            <a:endParaRPr lang="cs-CZ" sz="2400" dirty="0" smtClean="0"/>
          </a:p>
          <a:p>
            <a:pPr lvl="3">
              <a:buFont typeface="Wingdings" panose="05000000000000000000" pitchFamily="2" charset="2"/>
              <a:buChar char="q"/>
            </a:pPr>
            <a:r>
              <a:rPr lang="cs-CZ" sz="2400" dirty="0" err="1" smtClean="0"/>
              <a:t>We</a:t>
            </a:r>
            <a:r>
              <a:rPr lang="cs-CZ" sz="2400" dirty="0" smtClean="0"/>
              <a:t> </a:t>
            </a:r>
            <a:r>
              <a:rPr lang="cs-CZ" sz="2400" dirty="0" err="1" smtClean="0"/>
              <a:t>can</a:t>
            </a:r>
            <a:r>
              <a:rPr lang="cs-CZ" sz="2400" dirty="0" smtClean="0"/>
              <a:t> </a:t>
            </a:r>
            <a:r>
              <a:rPr lang="cs-CZ" sz="2400" dirty="0" err="1" smtClean="0"/>
              <a:t>group</a:t>
            </a:r>
            <a:r>
              <a:rPr lang="cs-CZ" sz="2400" dirty="0" smtClean="0"/>
              <a:t> </a:t>
            </a:r>
            <a:r>
              <a:rPr lang="cs-CZ" sz="2400" dirty="0" err="1" smtClean="0"/>
              <a:t>social</a:t>
            </a:r>
            <a:r>
              <a:rPr lang="cs-CZ" sz="2400" dirty="0" smtClean="0"/>
              <a:t> </a:t>
            </a:r>
            <a:r>
              <a:rPr lang="cs-CZ" sz="2400" dirty="0" err="1" smtClean="0"/>
              <a:t>structures</a:t>
            </a:r>
            <a:r>
              <a:rPr lang="cs-CZ" sz="2400" dirty="0" smtClean="0"/>
              <a:t> </a:t>
            </a:r>
            <a:r>
              <a:rPr lang="cs-CZ" sz="2400" dirty="0" err="1" smtClean="0"/>
              <a:t>differently</a:t>
            </a:r>
            <a:r>
              <a:rPr lang="cs-CZ" sz="2400" dirty="0" smtClean="0"/>
              <a:t> </a:t>
            </a:r>
            <a:r>
              <a:rPr lang="cs-CZ" sz="2400" dirty="0" err="1" smtClean="0"/>
              <a:t>based</a:t>
            </a:r>
            <a:r>
              <a:rPr lang="cs-CZ" sz="2400" dirty="0" smtClean="0"/>
              <a:t> on </a:t>
            </a:r>
            <a:r>
              <a:rPr lang="cs-CZ" sz="2400" dirty="0" err="1" smtClean="0"/>
              <a:t>different</a:t>
            </a:r>
            <a:r>
              <a:rPr lang="cs-CZ" sz="2400" dirty="0" smtClean="0"/>
              <a:t> </a:t>
            </a:r>
            <a:r>
              <a:rPr lang="cs-CZ" sz="2400" dirty="0" err="1" smtClean="0"/>
              <a:t>functions</a:t>
            </a:r>
            <a:endParaRPr lang="cs-CZ" sz="2400" dirty="0" smtClean="0"/>
          </a:p>
          <a:p>
            <a:pPr lvl="2">
              <a:buFont typeface="Wingdings" panose="05000000000000000000" pitchFamily="2" charset="2"/>
              <a:buChar char="q"/>
            </a:pPr>
            <a:r>
              <a:rPr lang="cs-CZ" sz="2500" dirty="0" err="1" smtClean="0"/>
              <a:t>Functional</a:t>
            </a:r>
            <a:r>
              <a:rPr lang="cs-CZ" sz="2500" dirty="0" smtClean="0"/>
              <a:t> </a:t>
            </a:r>
            <a:r>
              <a:rPr lang="cs-CZ" sz="2500" dirty="0" err="1" smtClean="0"/>
              <a:t>explanation</a:t>
            </a:r>
            <a:r>
              <a:rPr lang="cs-CZ" sz="2500" dirty="0" smtClean="0"/>
              <a:t> </a:t>
            </a:r>
            <a:r>
              <a:rPr lang="cs-CZ" sz="2500" dirty="0" err="1" smtClean="0"/>
              <a:t>is</a:t>
            </a:r>
            <a:r>
              <a:rPr lang="cs-CZ" sz="2500" dirty="0" smtClean="0"/>
              <a:t> </a:t>
            </a:r>
            <a:r>
              <a:rPr lang="cs-CZ" sz="2500" dirty="0" err="1" smtClean="0"/>
              <a:t>related</a:t>
            </a:r>
            <a:r>
              <a:rPr lang="cs-CZ" sz="2500" dirty="0" smtClean="0"/>
              <a:t> to </a:t>
            </a:r>
            <a:r>
              <a:rPr lang="cs-CZ" sz="2500" dirty="0" err="1" smtClean="0"/>
              <a:t>functional</a:t>
            </a:r>
            <a:r>
              <a:rPr lang="cs-CZ" sz="2500" dirty="0" smtClean="0"/>
              <a:t> </a:t>
            </a:r>
            <a:r>
              <a:rPr lang="cs-CZ" sz="2500" dirty="0" err="1" smtClean="0"/>
              <a:t>analysis</a:t>
            </a:r>
            <a:r>
              <a:rPr lang="cs-CZ" sz="2500" dirty="0" smtClean="0"/>
              <a:t>; </a:t>
            </a:r>
            <a:r>
              <a:rPr lang="cs-CZ" sz="2500" dirty="0" err="1" smtClean="0"/>
              <a:t>with</a:t>
            </a:r>
            <a:r>
              <a:rPr lang="cs-CZ" sz="2500" dirty="0" smtClean="0"/>
              <a:t> </a:t>
            </a:r>
            <a:r>
              <a:rPr lang="cs-CZ" sz="2500" dirty="0" err="1" smtClean="0"/>
              <a:t>badly</a:t>
            </a:r>
            <a:r>
              <a:rPr lang="cs-CZ" sz="2500" dirty="0" smtClean="0"/>
              <a:t> </a:t>
            </a:r>
            <a:r>
              <a:rPr lang="cs-CZ" sz="2500" dirty="0" err="1" smtClean="0"/>
              <a:t>defined</a:t>
            </a:r>
            <a:r>
              <a:rPr lang="cs-CZ" sz="2500" dirty="0" smtClean="0"/>
              <a:t> </a:t>
            </a:r>
            <a:r>
              <a:rPr lang="cs-CZ" sz="2500" dirty="0" err="1" smtClean="0"/>
              <a:t>functional</a:t>
            </a:r>
            <a:r>
              <a:rPr lang="cs-CZ" sz="2500" dirty="0" smtClean="0"/>
              <a:t> </a:t>
            </a:r>
            <a:r>
              <a:rPr lang="cs-CZ" sz="2500" dirty="0" err="1" smtClean="0"/>
              <a:t>structures</a:t>
            </a:r>
            <a:r>
              <a:rPr lang="cs-CZ" sz="2500" dirty="0" smtClean="0"/>
              <a:t> </a:t>
            </a:r>
            <a:r>
              <a:rPr lang="cs-CZ" sz="2500" dirty="0" err="1" smtClean="0"/>
              <a:t>we</a:t>
            </a:r>
            <a:r>
              <a:rPr lang="cs-CZ" sz="2500" dirty="0" smtClean="0"/>
              <a:t> </a:t>
            </a:r>
            <a:r>
              <a:rPr lang="cs-CZ" sz="2500" dirty="0" err="1" smtClean="0"/>
              <a:t>cannot</a:t>
            </a:r>
            <a:r>
              <a:rPr lang="cs-CZ" sz="2500" dirty="0" smtClean="0"/>
              <a:t> </a:t>
            </a:r>
            <a:r>
              <a:rPr lang="cs-CZ" sz="2500" dirty="0" err="1" smtClean="0"/>
              <a:t>get</a:t>
            </a:r>
            <a:r>
              <a:rPr lang="cs-CZ" sz="2500" dirty="0" smtClean="0"/>
              <a:t> </a:t>
            </a:r>
            <a:r>
              <a:rPr lang="cs-CZ" sz="2500" dirty="0" err="1" smtClean="0"/>
              <a:t>good</a:t>
            </a:r>
            <a:r>
              <a:rPr lang="cs-CZ" sz="2500" dirty="0" smtClean="0"/>
              <a:t> </a:t>
            </a:r>
            <a:r>
              <a:rPr lang="cs-CZ" sz="2500" dirty="0" err="1" smtClean="0"/>
              <a:t>explanations</a:t>
            </a:r>
            <a:r>
              <a:rPr lang="cs-CZ" sz="2500" dirty="0" smtClean="0"/>
              <a:t> and </a:t>
            </a:r>
            <a:r>
              <a:rPr lang="cs-CZ" sz="2500" dirty="0" err="1" smtClean="0"/>
              <a:t>we</a:t>
            </a:r>
            <a:r>
              <a:rPr lang="cs-CZ" sz="2500" dirty="0" smtClean="0"/>
              <a:t> </a:t>
            </a:r>
            <a:r>
              <a:rPr lang="cs-CZ" sz="2500" dirty="0" err="1" smtClean="0"/>
              <a:t>ought</a:t>
            </a:r>
            <a:r>
              <a:rPr lang="cs-CZ" sz="2500" dirty="0" smtClean="0"/>
              <a:t> to </a:t>
            </a:r>
            <a:r>
              <a:rPr lang="cs-CZ" sz="2500" dirty="0" err="1" smtClean="0"/>
              <a:t>redefine</a:t>
            </a:r>
            <a:r>
              <a:rPr lang="cs-CZ" sz="2500" dirty="0" smtClean="0"/>
              <a:t> </a:t>
            </a:r>
            <a:r>
              <a:rPr lang="cs-CZ" sz="2500" dirty="0" err="1" smtClean="0"/>
              <a:t>the</a:t>
            </a:r>
            <a:r>
              <a:rPr lang="cs-CZ" sz="2500" dirty="0" smtClean="0"/>
              <a:t> </a:t>
            </a:r>
            <a:r>
              <a:rPr lang="cs-CZ" sz="2500" dirty="0" err="1" smtClean="0"/>
              <a:t>functional</a:t>
            </a:r>
            <a:r>
              <a:rPr lang="cs-CZ" sz="2500" dirty="0" smtClean="0"/>
              <a:t> </a:t>
            </a:r>
            <a:r>
              <a:rPr lang="cs-CZ" sz="2500" dirty="0" err="1" smtClean="0"/>
              <a:t>structure</a:t>
            </a:r>
            <a:endParaRPr lang="cs-CZ" sz="2500" dirty="0" smtClean="0"/>
          </a:p>
        </p:txBody>
      </p:sp>
    </p:spTree>
    <p:extLst>
      <p:ext uri="{BB962C8B-B14F-4D97-AF65-F5344CB8AC3E}">
        <p14:creationId xmlns:p14="http://schemas.microsoft.com/office/powerpoint/2010/main" val="3654401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Individuals</a:t>
            </a:r>
            <a:r>
              <a:rPr lang="cs-CZ" sz="3600" dirty="0" smtClean="0"/>
              <a:t> and </a:t>
            </a:r>
            <a:r>
              <a:rPr lang="cs-CZ" sz="3600" dirty="0" err="1" smtClean="0"/>
              <a:t>Social</a:t>
            </a:r>
            <a:r>
              <a:rPr lang="cs-CZ" sz="3600" dirty="0" smtClean="0"/>
              <a:t> </a:t>
            </a:r>
            <a:r>
              <a:rPr lang="cs-CZ" sz="3600" dirty="0" err="1" smtClean="0"/>
              <a:t>Structures</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a:bodyPr>
          <a:lstStyle/>
          <a:p>
            <a:pPr lvl="2">
              <a:buFont typeface="Wingdings" panose="05000000000000000000" pitchFamily="2" charset="2"/>
              <a:buChar char="q"/>
            </a:pPr>
            <a:r>
              <a:rPr lang="cs-CZ" sz="2500" dirty="0" err="1" smtClean="0"/>
              <a:t>Individualists</a:t>
            </a:r>
            <a:r>
              <a:rPr lang="cs-CZ" sz="2500" dirty="0" smtClean="0"/>
              <a:t> (</a:t>
            </a:r>
            <a:r>
              <a:rPr lang="cs-CZ" sz="2500" dirty="0" err="1" smtClean="0"/>
              <a:t>e.g</a:t>
            </a:r>
            <a:r>
              <a:rPr lang="cs-CZ" sz="2500" dirty="0" smtClean="0"/>
              <a:t>. </a:t>
            </a:r>
            <a:r>
              <a:rPr lang="cs-CZ" sz="2500" dirty="0" smtClean="0">
                <a:hlinkClick r:id="rId2"/>
              </a:rPr>
              <a:t>Karl </a:t>
            </a:r>
            <a:r>
              <a:rPr lang="cs-CZ" sz="2500" dirty="0" err="1" smtClean="0">
                <a:hlinkClick r:id="rId2"/>
              </a:rPr>
              <a:t>Popper</a:t>
            </a:r>
            <a:r>
              <a:rPr lang="cs-CZ" sz="2500" dirty="0" smtClean="0"/>
              <a:t>: </a:t>
            </a:r>
            <a:r>
              <a:rPr lang="cs-CZ" sz="2500" dirty="0" err="1" smtClean="0"/>
              <a:t>book</a:t>
            </a:r>
            <a:r>
              <a:rPr lang="cs-CZ" sz="2500" dirty="0" smtClean="0"/>
              <a:t> „Open Society and </a:t>
            </a:r>
            <a:r>
              <a:rPr lang="cs-CZ" sz="2500" dirty="0" err="1" smtClean="0"/>
              <a:t>its</a:t>
            </a:r>
            <a:r>
              <a:rPr lang="cs-CZ" sz="2500" dirty="0" smtClean="0"/>
              <a:t> </a:t>
            </a:r>
            <a:r>
              <a:rPr lang="cs-CZ" sz="2500" dirty="0" err="1" smtClean="0"/>
              <a:t>Enemies</a:t>
            </a:r>
            <a:r>
              <a:rPr lang="cs-CZ" sz="2500" dirty="0" smtClean="0"/>
              <a:t>“) stress </a:t>
            </a:r>
            <a:r>
              <a:rPr lang="cs-CZ" sz="2500" dirty="0" err="1" smtClean="0"/>
              <a:t>moral</a:t>
            </a:r>
            <a:r>
              <a:rPr lang="cs-CZ" sz="2500" dirty="0" smtClean="0"/>
              <a:t> </a:t>
            </a:r>
            <a:r>
              <a:rPr lang="cs-CZ" sz="2500" dirty="0" err="1" smtClean="0"/>
              <a:t>troubles</a:t>
            </a:r>
            <a:r>
              <a:rPr lang="cs-CZ" sz="2500" dirty="0" smtClean="0"/>
              <a:t> </a:t>
            </a:r>
            <a:r>
              <a:rPr lang="cs-CZ" sz="2500" dirty="0" err="1" smtClean="0"/>
              <a:t>with</a:t>
            </a:r>
            <a:r>
              <a:rPr lang="cs-CZ" sz="2500" dirty="0" smtClean="0"/>
              <a:t> </a:t>
            </a:r>
            <a:r>
              <a:rPr lang="cs-CZ" sz="2500" dirty="0" err="1" smtClean="0"/>
              <a:t>holism</a:t>
            </a:r>
            <a:r>
              <a:rPr lang="cs-CZ" sz="2500" dirty="0" smtClean="0"/>
              <a:t>. </a:t>
            </a:r>
            <a:r>
              <a:rPr lang="cs-CZ" sz="2400" dirty="0" err="1" smtClean="0"/>
              <a:t>Holism</a:t>
            </a:r>
            <a:r>
              <a:rPr lang="cs-CZ" sz="2400" dirty="0" smtClean="0"/>
              <a:t> </a:t>
            </a:r>
            <a:r>
              <a:rPr lang="cs-CZ" sz="2400" dirty="0" err="1" smtClean="0"/>
              <a:t>threatens</a:t>
            </a:r>
            <a:r>
              <a:rPr lang="cs-CZ" sz="2400" dirty="0" smtClean="0"/>
              <a:t> </a:t>
            </a:r>
            <a:r>
              <a:rPr lang="cs-CZ" sz="2400" dirty="0" err="1" smtClean="0"/>
              <a:t>the</a:t>
            </a:r>
            <a:r>
              <a:rPr lang="cs-CZ" sz="2400" dirty="0" smtClean="0"/>
              <a:t> priority </a:t>
            </a:r>
            <a:r>
              <a:rPr lang="cs-CZ" sz="2400" dirty="0" err="1" smtClean="0"/>
              <a:t>of</a:t>
            </a:r>
            <a:r>
              <a:rPr lang="cs-CZ" sz="2400" dirty="0" smtClean="0"/>
              <a:t> </a:t>
            </a:r>
            <a:r>
              <a:rPr lang="cs-CZ" sz="2400" dirty="0" err="1" smtClean="0"/>
              <a:t>personal</a:t>
            </a:r>
            <a:r>
              <a:rPr lang="cs-CZ" sz="2400" dirty="0" smtClean="0"/>
              <a:t> </a:t>
            </a:r>
            <a:r>
              <a:rPr lang="cs-CZ" sz="2400" dirty="0" err="1" smtClean="0"/>
              <a:t>liberty</a:t>
            </a:r>
            <a:r>
              <a:rPr lang="cs-CZ" sz="2400" dirty="0" smtClean="0"/>
              <a:t> and </a:t>
            </a:r>
            <a:r>
              <a:rPr lang="cs-CZ" sz="2400" dirty="0" err="1" smtClean="0"/>
              <a:t>individual</a:t>
            </a:r>
            <a:r>
              <a:rPr lang="cs-CZ" sz="2400" dirty="0" smtClean="0"/>
              <a:t> </a:t>
            </a:r>
            <a:r>
              <a:rPr lang="cs-CZ" sz="2400" dirty="0" err="1" smtClean="0"/>
              <a:t>human</a:t>
            </a:r>
            <a:r>
              <a:rPr lang="cs-CZ" sz="2400" dirty="0" smtClean="0"/>
              <a:t> </a:t>
            </a:r>
            <a:r>
              <a:rPr lang="cs-CZ" sz="2400" dirty="0" err="1" smtClean="0"/>
              <a:t>rights</a:t>
            </a:r>
            <a:r>
              <a:rPr lang="cs-CZ" sz="2400" dirty="0" smtClean="0"/>
              <a:t>.</a:t>
            </a:r>
          </a:p>
          <a:p>
            <a:pPr lvl="3">
              <a:buFont typeface="Wingdings" panose="05000000000000000000" pitchFamily="2" charset="2"/>
              <a:buChar char="q"/>
            </a:pPr>
            <a:r>
              <a:rPr lang="cs-CZ" sz="2400" dirty="0" err="1" smtClean="0"/>
              <a:t>Holism</a:t>
            </a:r>
            <a:r>
              <a:rPr lang="cs-CZ" sz="2400" dirty="0" smtClean="0"/>
              <a:t> </a:t>
            </a:r>
            <a:r>
              <a:rPr lang="cs-CZ" sz="2400" dirty="0" err="1" smtClean="0"/>
              <a:t>is</a:t>
            </a:r>
            <a:r>
              <a:rPr lang="cs-CZ" sz="2400" dirty="0" smtClean="0"/>
              <a:t> „</a:t>
            </a:r>
            <a:r>
              <a:rPr lang="cs-CZ" sz="2400" dirty="0" err="1" smtClean="0"/>
              <a:t>positively</a:t>
            </a:r>
            <a:r>
              <a:rPr lang="cs-CZ" sz="2400" dirty="0" smtClean="0"/>
              <a:t> </a:t>
            </a:r>
            <a:r>
              <a:rPr lang="cs-CZ" sz="2400" dirty="0" err="1" smtClean="0"/>
              <a:t>correlated</a:t>
            </a:r>
            <a:r>
              <a:rPr lang="cs-CZ" sz="2400" dirty="0" smtClean="0"/>
              <a:t>“ </a:t>
            </a:r>
            <a:r>
              <a:rPr lang="cs-CZ" sz="2400" dirty="0" err="1" smtClean="0"/>
              <a:t>with</a:t>
            </a:r>
            <a:r>
              <a:rPr lang="cs-CZ" sz="2400" dirty="0" smtClean="0"/>
              <a:t> </a:t>
            </a:r>
            <a:r>
              <a:rPr lang="cs-CZ" sz="2400" dirty="0" err="1" smtClean="0"/>
              <a:t>totalitarianism</a:t>
            </a:r>
            <a:endParaRPr lang="cs-CZ" sz="2400" dirty="0" smtClean="0"/>
          </a:p>
          <a:p>
            <a:pPr lvl="3">
              <a:buFont typeface="Wingdings" panose="05000000000000000000" pitchFamily="2" charset="2"/>
              <a:buChar char="q"/>
            </a:pPr>
            <a:r>
              <a:rPr lang="cs-CZ" sz="2400" dirty="0" err="1" smtClean="0"/>
              <a:t>Example</a:t>
            </a:r>
            <a:r>
              <a:rPr lang="cs-CZ" sz="2400" dirty="0" smtClean="0"/>
              <a:t>: In </a:t>
            </a:r>
            <a:r>
              <a:rPr lang="cs-CZ" sz="2400" dirty="0" err="1" smtClean="0"/>
              <a:t>Marxism</a:t>
            </a:r>
            <a:r>
              <a:rPr lang="cs-CZ" sz="2400" dirty="0" smtClean="0"/>
              <a:t>, </a:t>
            </a:r>
            <a:r>
              <a:rPr lang="cs-CZ" sz="2400" dirty="0" err="1" smtClean="0"/>
              <a:t>latent</a:t>
            </a:r>
            <a:r>
              <a:rPr lang="cs-CZ" sz="2400" dirty="0" smtClean="0"/>
              <a:t> </a:t>
            </a:r>
            <a:r>
              <a:rPr lang="cs-CZ" sz="2400" dirty="0" err="1" smtClean="0"/>
              <a:t>function</a:t>
            </a:r>
            <a:r>
              <a:rPr lang="cs-CZ" sz="2400" dirty="0" smtClean="0"/>
              <a:t> </a:t>
            </a:r>
            <a:r>
              <a:rPr lang="cs-CZ" sz="2400" dirty="0" err="1" smtClean="0"/>
              <a:t>of</a:t>
            </a:r>
            <a:r>
              <a:rPr lang="cs-CZ" sz="2400" dirty="0" smtClean="0"/>
              <a:t> </a:t>
            </a:r>
            <a:r>
              <a:rPr lang="cs-CZ" sz="2400" dirty="0" err="1" smtClean="0"/>
              <a:t>elections</a:t>
            </a:r>
            <a:r>
              <a:rPr lang="cs-CZ" sz="2400" dirty="0" smtClean="0"/>
              <a:t> </a:t>
            </a:r>
            <a:r>
              <a:rPr lang="cs-CZ" sz="2400" dirty="0" err="1" smtClean="0"/>
              <a:t>is</a:t>
            </a:r>
            <a:r>
              <a:rPr lang="cs-CZ" sz="2400" dirty="0" smtClean="0"/>
              <a:t> to </a:t>
            </a:r>
            <a:r>
              <a:rPr lang="cs-CZ" sz="2400" dirty="0" err="1" smtClean="0"/>
              <a:t>deceive</a:t>
            </a:r>
            <a:r>
              <a:rPr lang="cs-CZ" sz="2400" dirty="0" smtClean="0"/>
              <a:t> </a:t>
            </a:r>
            <a:r>
              <a:rPr lang="cs-CZ" sz="2400" dirty="0" err="1" smtClean="0"/>
              <a:t>proletariat</a:t>
            </a:r>
            <a:r>
              <a:rPr lang="cs-CZ" sz="2400" dirty="0" smtClean="0"/>
              <a:t> </a:t>
            </a:r>
            <a:r>
              <a:rPr lang="cs-CZ" sz="2400" dirty="0" err="1" smtClean="0"/>
              <a:t>through</a:t>
            </a:r>
            <a:r>
              <a:rPr lang="cs-CZ" sz="2400" dirty="0" smtClean="0"/>
              <a:t> </a:t>
            </a:r>
            <a:r>
              <a:rPr lang="cs-CZ" sz="2400" dirty="0" err="1" smtClean="0"/>
              <a:t>giving</a:t>
            </a:r>
            <a:r>
              <a:rPr lang="cs-CZ" sz="2400" dirty="0" smtClean="0"/>
              <a:t> </a:t>
            </a:r>
            <a:r>
              <a:rPr lang="cs-CZ" sz="2400" dirty="0" err="1" smtClean="0"/>
              <a:t>it</a:t>
            </a:r>
            <a:r>
              <a:rPr lang="cs-CZ" sz="2400" dirty="0" smtClean="0"/>
              <a:t> </a:t>
            </a:r>
            <a:r>
              <a:rPr lang="cs-CZ" sz="2400" dirty="0" err="1" smtClean="0"/>
              <a:t>the</a:t>
            </a:r>
            <a:r>
              <a:rPr lang="cs-CZ" sz="2400" dirty="0" smtClean="0"/>
              <a:t> </a:t>
            </a:r>
            <a:r>
              <a:rPr lang="cs-CZ" sz="2400" dirty="0" err="1" smtClean="0"/>
              <a:t>illusion</a:t>
            </a:r>
            <a:r>
              <a:rPr lang="cs-CZ" sz="2400" dirty="0" smtClean="0"/>
              <a:t> </a:t>
            </a:r>
            <a:r>
              <a:rPr lang="cs-CZ" sz="2400" dirty="0" err="1" smtClean="0"/>
              <a:t>it</a:t>
            </a:r>
            <a:r>
              <a:rPr lang="cs-CZ" sz="2400" dirty="0" smtClean="0"/>
              <a:t> </a:t>
            </a:r>
            <a:r>
              <a:rPr lang="cs-CZ" sz="2400" dirty="0" err="1" smtClean="0"/>
              <a:t>choses</a:t>
            </a:r>
            <a:r>
              <a:rPr lang="cs-CZ" sz="2400" dirty="0" smtClean="0"/>
              <a:t> </a:t>
            </a:r>
            <a:r>
              <a:rPr lang="cs-CZ" sz="2400" dirty="0" err="1" smtClean="0"/>
              <a:t>its</a:t>
            </a:r>
            <a:r>
              <a:rPr lang="cs-CZ" sz="2400" dirty="0" smtClean="0"/>
              <a:t> </a:t>
            </a:r>
            <a:r>
              <a:rPr lang="cs-CZ" sz="2400" dirty="0" err="1" smtClean="0"/>
              <a:t>oppressors</a:t>
            </a:r>
            <a:r>
              <a:rPr lang="cs-CZ" sz="2400" dirty="0" smtClean="0"/>
              <a:t> – </a:t>
            </a:r>
            <a:r>
              <a:rPr lang="cs-CZ" sz="2400" dirty="0" err="1" smtClean="0"/>
              <a:t>believing</a:t>
            </a:r>
            <a:r>
              <a:rPr lang="cs-CZ" sz="2400" dirty="0" smtClean="0"/>
              <a:t> </a:t>
            </a:r>
            <a:r>
              <a:rPr lang="cs-CZ" sz="2400" dirty="0" err="1" smtClean="0"/>
              <a:t>it</a:t>
            </a:r>
            <a:r>
              <a:rPr lang="cs-CZ" sz="2400" dirty="0" smtClean="0"/>
              <a:t>, </a:t>
            </a:r>
            <a:r>
              <a:rPr lang="cs-CZ" sz="2400" dirty="0" err="1" smtClean="0"/>
              <a:t>why</a:t>
            </a:r>
            <a:r>
              <a:rPr lang="cs-CZ" sz="2400" dirty="0" smtClean="0"/>
              <a:t> </a:t>
            </a:r>
            <a:r>
              <a:rPr lang="cs-CZ" sz="2400" dirty="0" err="1" smtClean="0"/>
              <a:t>ought</a:t>
            </a:r>
            <a:r>
              <a:rPr lang="cs-CZ" sz="2400" dirty="0" smtClean="0"/>
              <a:t> </a:t>
            </a:r>
            <a:r>
              <a:rPr lang="cs-CZ" sz="2400" dirty="0" err="1" smtClean="0"/>
              <a:t>you</a:t>
            </a:r>
            <a:r>
              <a:rPr lang="cs-CZ" sz="2400" dirty="0" smtClean="0"/>
              <a:t> to </a:t>
            </a:r>
            <a:r>
              <a:rPr lang="cs-CZ" sz="2400" dirty="0" err="1" smtClean="0"/>
              <a:t>respect</a:t>
            </a:r>
            <a:r>
              <a:rPr lang="cs-CZ" sz="2400" dirty="0" smtClean="0"/>
              <a:t> </a:t>
            </a:r>
            <a:r>
              <a:rPr lang="cs-CZ" sz="2400" dirty="0" err="1" smtClean="0"/>
              <a:t>the</a:t>
            </a:r>
            <a:r>
              <a:rPr lang="cs-CZ" sz="2400" dirty="0" smtClean="0"/>
              <a:t> </a:t>
            </a:r>
            <a:r>
              <a:rPr lang="cs-CZ" sz="2400" dirty="0" err="1" smtClean="0"/>
              <a:t>outcome</a:t>
            </a:r>
            <a:r>
              <a:rPr lang="cs-CZ" sz="2400" dirty="0" smtClean="0"/>
              <a:t> </a:t>
            </a:r>
            <a:r>
              <a:rPr lang="cs-CZ" sz="2400" dirty="0" err="1" smtClean="0"/>
              <a:t>of</a:t>
            </a:r>
            <a:r>
              <a:rPr lang="cs-CZ" sz="2400" dirty="0" smtClean="0"/>
              <a:t> </a:t>
            </a:r>
            <a:r>
              <a:rPr lang="cs-CZ" sz="2400" dirty="0" err="1" smtClean="0"/>
              <a:t>elections</a:t>
            </a:r>
            <a:r>
              <a:rPr lang="cs-CZ" sz="2400" dirty="0" smtClean="0"/>
              <a:t>?</a:t>
            </a:r>
          </a:p>
          <a:p>
            <a:pPr lvl="2">
              <a:buFont typeface="Wingdings" panose="05000000000000000000" pitchFamily="2" charset="2"/>
              <a:buChar char="q"/>
            </a:pPr>
            <a:endParaRPr lang="cs-CZ" sz="2500" dirty="0" smtClean="0"/>
          </a:p>
          <a:p>
            <a:pPr lvl="3">
              <a:buFont typeface="Wingdings" panose="05000000000000000000" pitchFamily="2" charset="2"/>
              <a:buChar char="q"/>
            </a:pPr>
            <a:endParaRPr lang="cs-CZ" sz="2400" dirty="0" smtClean="0"/>
          </a:p>
          <a:p>
            <a:pPr lvl="3">
              <a:buFont typeface="Wingdings" panose="05000000000000000000" pitchFamily="2" charset="2"/>
              <a:buChar char="q"/>
            </a:pPr>
            <a:endParaRPr lang="cs-CZ" sz="2400" dirty="0" smtClean="0"/>
          </a:p>
        </p:txBody>
      </p:sp>
    </p:spTree>
    <p:extLst>
      <p:ext uri="{BB962C8B-B14F-4D97-AF65-F5344CB8AC3E}">
        <p14:creationId xmlns:p14="http://schemas.microsoft.com/office/powerpoint/2010/main" val="1429128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Individuals</a:t>
            </a:r>
            <a:r>
              <a:rPr lang="cs-CZ" sz="3600" dirty="0" smtClean="0"/>
              <a:t> and </a:t>
            </a:r>
            <a:r>
              <a:rPr lang="cs-CZ" sz="3600" dirty="0" err="1" smtClean="0"/>
              <a:t>Social</a:t>
            </a:r>
            <a:r>
              <a:rPr lang="cs-CZ" sz="3600" dirty="0" smtClean="0"/>
              <a:t> </a:t>
            </a:r>
            <a:r>
              <a:rPr lang="cs-CZ" sz="3600" dirty="0" err="1" smtClean="0"/>
              <a:t>Structures</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fontScale="92500" lnSpcReduction="10000"/>
          </a:bodyPr>
          <a:lstStyle/>
          <a:p>
            <a:pPr lvl="1">
              <a:buFont typeface="Wingdings" panose="05000000000000000000" pitchFamily="2" charset="2"/>
              <a:buChar char="q"/>
            </a:pPr>
            <a:r>
              <a:rPr lang="cs-CZ" sz="2800" dirty="0"/>
              <a:t> </a:t>
            </a:r>
            <a:r>
              <a:rPr lang="cs-CZ" sz="2800" dirty="0" err="1" smtClean="0"/>
              <a:t>Creation</a:t>
            </a:r>
            <a:r>
              <a:rPr lang="cs-CZ" sz="2800" dirty="0" smtClean="0"/>
              <a:t> </a:t>
            </a:r>
            <a:r>
              <a:rPr lang="cs-CZ" sz="2800" dirty="0" err="1" smtClean="0"/>
              <a:t>of</a:t>
            </a:r>
            <a:r>
              <a:rPr lang="cs-CZ" sz="2800" dirty="0" smtClean="0"/>
              <a:t> </a:t>
            </a:r>
            <a:r>
              <a:rPr lang="cs-CZ" sz="2800" dirty="0" err="1" smtClean="0"/>
              <a:t>social</a:t>
            </a:r>
            <a:r>
              <a:rPr lang="cs-CZ" sz="2800" dirty="0" smtClean="0"/>
              <a:t> </a:t>
            </a:r>
            <a:r>
              <a:rPr lang="cs-CZ" sz="2800" dirty="0" err="1" smtClean="0"/>
              <a:t>structures</a:t>
            </a:r>
            <a:endParaRPr lang="cs-CZ" sz="2800" dirty="0" smtClean="0"/>
          </a:p>
          <a:p>
            <a:pPr lvl="2">
              <a:buFont typeface="Wingdings" panose="05000000000000000000" pitchFamily="2" charset="2"/>
              <a:buChar char="q"/>
            </a:pPr>
            <a:r>
              <a:rPr lang="cs-CZ" sz="2900" dirty="0" err="1" smtClean="0"/>
              <a:t>There</a:t>
            </a:r>
            <a:r>
              <a:rPr lang="cs-CZ" sz="2900" dirty="0" smtClean="0"/>
              <a:t> are </a:t>
            </a:r>
            <a:r>
              <a:rPr lang="cs-CZ" sz="2900" dirty="0" err="1" smtClean="0"/>
              <a:t>three</a:t>
            </a:r>
            <a:r>
              <a:rPr lang="cs-CZ" sz="2900" dirty="0" smtClean="0"/>
              <a:t> basic </a:t>
            </a:r>
            <a:r>
              <a:rPr lang="cs-CZ" sz="2900" dirty="0" err="1" smtClean="0"/>
              <a:t>positions</a:t>
            </a:r>
            <a:r>
              <a:rPr lang="cs-CZ" sz="2900" dirty="0" smtClean="0"/>
              <a:t>:</a:t>
            </a:r>
          </a:p>
          <a:p>
            <a:pPr lvl="3">
              <a:buFont typeface="Wingdings" panose="05000000000000000000" pitchFamily="2" charset="2"/>
              <a:buChar char="q"/>
            </a:pPr>
            <a:r>
              <a:rPr lang="cs-CZ" sz="2700" dirty="0" smtClean="0"/>
              <a:t> </a:t>
            </a:r>
            <a:r>
              <a:rPr lang="cs-CZ" sz="2700" dirty="0" err="1" smtClean="0"/>
              <a:t>Superintelligent</a:t>
            </a:r>
            <a:r>
              <a:rPr lang="cs-CZ" sz="2700" dirty="0" smtClean="0"/>
              <a:t> design</a:t>
            </a:r>
          </a:p>
          <a:p>
            <a:pPr lvl="3">
              <a:buFont typeface="Wingdings" panose="05000000000000000000" pitchFamily="2" charset="2"/>
              <a:buChar char="q"/>
            </a:pPr>
            <a:r>
              <a:rPr lang="cs-CZ" sz="2700" dirty="0"/>
              <a:t> </a:t>
            </a:r>
            <a:r>
              <a:rPr lang="cs-CZ" sz="2700" dirty="0" err="1" smtClean="0"/>
              <a:t>Intelligent</a:t>
            </a:r>
            <a:r>
              <a:rPr lang="cs-CZ" sz="2700" dirty="0" smtClean="0"/>
              <a:t> </a:t>
            </a:r>
            <a:r>
              <a:rPr lang="cs-CZ" sz="2700" dirty="0"/>
              <a:t>design (</a:t>
            </a:r>
            <a:r>
              <a:rPr lang="cs-CZ" sz="2700" dirty="0" err="1" smtClean="0"/>
              <a:t>constructivism</a:t>
            </a:r>
            <a:r>
              <a:rPr lang="cs-CZ" sz="2700" dirty="0" smtClean="0"/>
              <a:t>)</a:t>
            </a:r>
          </a:p>
          <a:p>
            <a:pPr lvl="3">
              <a:buFont typeface="Wingdings" panose="05000000000000000000" pitchFamily="2" charset="2"/>
              <a:buChar char="q"/>
            </a:pPr>
            <a:r>
              <a:rPr lang="cs-CZ" sz="2700" dirty="0"/>
              <a:t> </a:t>
            </a:r>
            <a:r>
              <a:rPr lang="cs-CZ" sz="2700" dirty="0" smtClean="0"/>
              <a:t>Natural </a:t>
            </a:r>
            <a:r>
              <a:rPr lang="cs-CZ" sz="2700" dirty="0" err="1" smtClean="0"/>
              <a:t>selection</a:t>
            </a:r>
            <a:endParaRPr lang="cs-CZ" sz="2700" dirty="0" smtClean="0"/>
          </a:p>
          <a:p>
            <a:pPr lvl="2">
              <a:buFont typeface="Wingdings" panose="05000000000000000000" pitchFamily="2" charset="2"/>
              <a:buChar char="q"/>
            </a:pPr>
            <a:r>
              <a:rPr lang="cs-CZ" sz="2900" dirty="0" smtClean="0"/>
              <a:t>Basic </a:t>
            </a:r>
            <a:r>
              <a:rPr lang="cs-CZ" sz="2900" dirty="0" err="1" smtClean="0"/>
              <a:t>principles</a:t>
            </a:r>
            <a:r>
              <a:rPr lang="cs-CZ" sz="2900" dirty="0" smtClean="0"/>
              <a:t> </a:t>
            </a:r>
            <a:r>
              <a:rPr lang="cs-CZ" sz="2900" dirty="0" err="1" smtClean="0"/>
              <a:t>of</a:t>
            </a:r>
            <a:r>
              <a:rPr lang="cs-CZ" sz="2900" dirty="0" smtClean="0"/>
              <a:t> natural </a:t>
            </a:r>
            <a:r>
              <a:rPr lang="cs-CZ" sz="2900" dirty="0" err="1"/>
              <a:t>selection</a:t>
            </a:r>
            <a:endParaRPr lang="cs-CZ" sz="2900" dirty="0"/>
          </a:p>
          <a:p>
            <a:pPr lvl="3">
              <a:buFont typeface="Wingdings" panose="05000000000000000000" pitchFamily="2" charset="2"/>
              <a:buChar char="q"/>
            </a:pPr>
            <a:r>
              <a:rPr lang="cs-CZ" sz="2800" dirty="0" err="1"/>
              <a:t>Later</a:t>
            </a:r>
            <a:r>
              <a:rPr lang="cs-CZ" sz="2800" dirty="0"/>
              <a:t> </a:t>
            </a:r>
            <a:r>
              <a:rPr lang="cs-CZ" sz="2800" dirty="0" err="1"/>
              <a:t>generations</a:t>
            </a:r>
            <a:r>
              <a:rPr lang="cs-CZ" sz="2800" dirty="0"/>
              <a:t> </a:t>
            </a:r>
            <a:r>
              <a:rPr lang="cs-CZ" sz="2800" dirty="0" err="1"/>
              <a:t>have</a:t>
            </a:r>
            <a:r>
              <a:rPr lang="cs-CZ" sz="2800" dirty="0"/>
              <a:t> </a:t>
            </a:r>
            <a:r>
              <a:rPr lang="cs-CZ" sz="2800" dirty="0" err="1"/>
              <a:t>hereditary</a:t>
            </a:r>
            <a:r>
              <a:rPr lang="cs-CZ" sz="2800" dirty="0"/>
              <a:t> </a:t>
            </a:r>
            <a:r>
              <a:rPr lang="cs-CZ" sz="2800" dirty="0" err="1"/>
              <a:t>traits</a:t>
            </a:r>
            <a:r>
              <a:rPr lang="cs-CZ" sz="2800" dirty="0"/>
              <a:t> more </a:t>
            </a:r>
            <a:r>
              <a:rPr lang="cs-CZ" sz="2800" dirty="0" err="1"/>
              <a:t>similar</a:t>
            </a:r>
            <a:r>
              <a:rPr lang="cs-CZ" sz="2800" dirty="0"/>
              <a:t> to </a:t>
            </a:r>
            <a:r>
              <a:rPr lang="cs-CZ" sz="2800" dirty="0" err="1"/>
              <a:t>their</a:t>
            </a:r>
            <a:r>
              <a:rPr lang="cs-CZ" sz="2800" dirty="0"/>
              <a:t> </a:t>
            </a:r>
            <a:r>
              <a:rPr lang="cs-CZ" sz="2800" dirty="0" err="1"/>
              <a:t>ancestors</a:t>
            </a:r>
            <a:r>
              <a:rPr lang="cs-CZ" sz="2800" dirty="0"/>
              <a:t> </a:t>
            </a:r>
            <a:r>
              <a:rPr lang="cs-CZ" sz="2800" dirty="0" err="1"/>
              <a:t>than</a:t>
            </a:r>
            <a:r>
              <a:rPr lang="cs-CZ" sz="2800" dirty="0"/>
              <a:t> to </a:t>
            </a:r>
            <a:r>
              <a:rPr lang="cs-CZ" sz="2800" dirty="0" err="1"/>
              <a:t>others</a:t>
            </a:r>
            <a:endParaRPr lang="cs-CZ" sz="2800" dirty="0"/>
          </a:p>
          <a:p>
            <a:pPr lvl="3">
              <a:buFont typeface="Wingdings" panose="05000000000000000000" pitchFamily="2" charset="2"/>
              <a:buChar char="q"/>
            </a:pPr>
            <a:r>
              <a:rPr lang="cs-CZ" sz="2800" dirty="0" err="1"/>
              <a:t>There</a:t>
            </a:r>
            <a:r>
              <a:rPr lang="cs-CZ" sz="2800" dirty="0"/>
              <a:t> </a:t>
            </a:r>
            <a:r>
              <a:rPr lang="cs-CZ" sz="2800" dirty="0" err="1"/>
              <a:t>is</a:t>
            </a:r>
            <a:r>
              <a:rPr lang="cs-CZ" sz="2800" dirty="0"/>
              <a:t> </a:t>
            </a:r>
            <a:r>
              <a:rPr lang="cs-CZ" sz="2800" dirty="0" err="1"/>
              <a:t>always</a:t>
            </a:r>
            <a:r>
              <a:rPr lang="cs-CZ" sz="2800" dirty="0"/>
              <a:t> </a:t>
            </a:r>
            <a:r>
              <a:rPr lang="cs-CZ" sz="2800" dirty="0" err="1"/>
              <a:t>variation</a:t>
            </a:r>
            <a:r>
              <a:rPr lang="cs-CZ" sz="2800" dirty="0"/>
              <a:t> in </a:t>
            </a:r>
            <a:r>
              <a:rPr lang="cs-CZ" sz="2800" dirty="0" err="1"/>
              <a:t>every</a:t>
            </a:r>
            <a:r>
              <a:rPr lang="cs-CZ" sz="2800" dirty="0"/>
              <a:t> </a:t>
            </a:r>
            <a:r>
              <a:rPr lang="cs-CZ" sz="2800" dirty="0" err="1"/>
              <a:t>generation</a:t>
            </a:r>
            <a:r>
              <a:rPr lang="cs-CZ" sz="2800" dirty="0"/>
              <a:t> </a:t>
            </a:r>
            <a:r>
              <a:rPr lang="cs-CZ" sz="2800" dirty="0" err="1"/>
              <a:t>among</a:t>
            </a:r>
            <a:r>
              <a:rPr lang="cs-CZ" sz="2800" dirty="0"/>
              <a:t> these </a:t>
            </a:r>
            <a:r>
              <a:rPr lang="cs-CZ" sz="2800" dirty="0" err="1"/>
              <a:t>hereditary</a:t>
            </a:r>
            <a:r>
              <a:rPr lang="cs-CZ" sz="2800" dirty="0"/>
              <a:t> </a:t>
            </a:r>
            <a:r>
              <a:rPr lang="cs-CZ" sz="2800" dirty="0" err="1"/>
              <a:t>traits</a:t>
            </a:r>
            <a:endParaRPr lang="cs-CZ" sz="2800" dirty="0"/>
          </a:p>
          <a:p>
            <a:pPr lvl="3">
              <a:buFont typeface="Wingdings" panose="05000000000000000000" pitchFamily="2" charset="2"/>
              <a:buChar char="q"/>
            </a:pPr>
            <a:r>
              <a:rPr lang="cs-CZ" sz="2800" dirty="0" err="1"/>
              <a:t>There</a:t>
            </a:r>
            <a:r>
              <a:rPr lang="cs-CZ" sz="2800" dirty="0"/>
              <a:t> are </a:t>
            </a:r>
            <a:r>
              <a:rPr lang="cs-CZ" sz="2800" dirty="0" err="1"/>
              <a:t>differences</a:t>
            </a:r>
            <a:r>
              <a:rPr lang="cs-CZ" sz="2800" dirty="0"/>
              <a:t> in </a:t>
            </a:r>
            <a:r>
              <a:rPr lang="cs-CZ" sz="2800" dirty="0" err="1"/>
              <a:t>the</a:t>
            </a:r>
            <a:r>
              <a:rPr lang="cs-CZ" sz="2800" dirty="0"/>
              <a:t> fitness to </a:t>
            </a:r>
            <a:r>
              <a:rPr lang="cs-CZ" sz="2800" dirty="0" err="1"/>
              <a:t>the</a:t>
            </a:r>
            <a:r>
              <a:rPr lang="cs-CZ" sz="2800" dirty="0"/>
              <a:t> </a:t>
            </a:r>
            <a:r>
              <a:rPr lang="cs-CZ" sz="2800" dirty="0" err="1"/>
              <a:t>environment</a:t>
            </a:r>
            <a:r>
              <a:rPr lang="cs-CZ" sz="2800" dirty="0"/>
              <a:t> </a:t>
            </a:r>
            <a:r>
              <a:rPr lang="cs-CZ" sz="2800" dirty="0" err="1"/>
              <a:t>of</a:t>
            </a:r>
            <a:r>
              <a:rPr lang="cs-CZ" sz="2800" dirty="0"/>
              <a:t> these </a:t>
            </a:r>
            <a:r>
              <a:rPr lang="cs-CZ" sz="2800" dirty="0" err="1"/>
              <a:t>hereditary</a:t>
            </a:r>
            <a:r>
              <a:rPr lang="cs-CZ" sz="2800" dirty="0"/>
              <a:t> </a:t>
            </a:r>
            <a:r>
              <a:rPr lang="cs-CZ" sz="2800" dirty="0" err="1"/>
              <a:t>traits</a:t>
            </a:r>
            <a:endParaRPr lang="cs-CZ" sz="2800" dirty="0"/>
          </a:p>
          <a:p>
            <a:pPr lvl="3">
              <a:buFont typeface="Wingdings" panose="05000000000000000000" pitchFamily="2" charset="2"/>
              <a:buChar char="q"/>
            </a:pPr>
            <a:endParaRPr lang="cs-CZ" sz="2700" dirty="0"/>
          </a:p>
          <a:p>
            <a:pPr lvl="2">
              <a:buFont typeface="Wingdings" panose="05000000000000000000" pitchFamily="2" charset="2"/>
              <a:buChar char="q"/>
            </a:pPr>
            <a:endParaRPr lang="cs-CZ" sz="2900" dirty="0" smtClean="0"/>
          </a:p>
          <a:p>
            <a:pPr marL="978408" lvl="3" indent="0">
              <a:buNone/>
            </a:pPr>
            <a:endParaRPr lang="cs-CZ" sz="3500" dirty="0"/>
          </a:p>
          <a:p>
            <a:pPr lvl="1">
              <a:buFont typeface="Wingdings" panose="05000000000000000000" pitchFamily="2" charset="2"/>
              <a:buChar char="q"/>
            </a:pPr>
            <a:endParaRPr lang="cs-CZ" sz="3200" dirty="0" smtClean="0"/>
          </a:p>
        </p:txBody>
      </p:sp>
    </p:spTree>
    <p:extLst>
      <p:ext uri="{BB962C8B-B14F-4D97-AF65-F5344CB8AC3E}">
        <p14:creationId xmlns:p14="http://schemas.microsoft.com/office/powerpoint/2010/main" val="33260305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2683</TotalTime>
  <Words>1719</Words>
  <Application>Microsoft Office PowerPoint</Application>
  <PresentationFormat>On-screen Show (4:3)</PresentationFormat>
  <Paragraphs>137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Tok</vt:lpstr>
      <vt:lpstr>Ethics and Economics Week 4  Economics as Social Science   Tomáš Cahlík </vt:lpstr>
      <vt:lpstr>Outline </vt:lpstr>
      <vt:lpstr>Individuals and Social Structures</vt:lpstr>
      <vt:lpstr>Individuals and Social Structures</vt:lpstr>
      <vt:lpstr>Individuals and Social Structures</vt:lpstr>
      <vt:lpstr>Individuals and Social Structures</vt:lpstr>
      <vt:lpstr>Individuals and Social Structures</vt:lpstr>
      <vt:lpstr>Individuals and Social Structures</vt:lpstr>
      <vt:lpstr>Individuals and Social Structures</vt:lpstr>
      <vt:lpstr>Philosophy of Economics</vt:lpstr>
      <vt:lpstr>Philosophy of Economics</vt:lpstr>
      <vt:lpstr>Philosophy of Economics</vt:lpstr>
      <vt:lpstr>Philosophy of Economics</vt:lpstr>
      <vt:lpstr>Philosophy of Economics</vt:lpstr>
      <vt:lpstr>Philosophy of Economics</vt:lpstr>
      <vt:lpstr>Philosophy of Economics</vt:lpstr>
      <vt:lpstr>Philosophy of Economics</vt:lpstr>
      <vt:lpstr>Philosophy of Economics</vt:lpstr>
      <vt:lpstr>Philosophy of Economics</vt:lpstr>
      <vt:lpstr>Philosophy of Economics</vt:lpstr>
      <vt:lpstr>Philosophy of Economics</vt:lpstr>
    </vt:vector>
  </TitlesOfParts>
  <Company>FSV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CEWeek1</dc:title>
  <dc:creator>FSV-UK</dc:creator>
  <cp:lastModifiedBy>Táta</cp:lastModifiedBy>
  <cp:revision>186</cp:revision>
  <dcterms:created xsi:type="dcterms:W3CDTF">2003-12-01T09:44:04Z</dcterms:created>
  <dcterms:modified xsi:type="dcterms:W3CDTF">2023-10-18T07:06:17Z</dcterms:modified>
</cp:coreProperties>
</file>