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90" r:id="rId4"/>
    <p:sldId id="295" r:id="rId5"/>
    <p:sldId id="296" r:id="rId6"/>
    <p:sldId id="259" r:id="rId7"/>
    <p:sldId id="298" r:id="rId8"/>
    <p:sldId id="294" r:id="rId9"/>
    <p:sldId id="262" r:id="rId10"/>
    <p:sldId id="292" r:id="rId11"/>
    <p:sldId id="291" r:id="rId12"/>
    <p:sldId id="261" r:id="rId13"/>
    <p:sldId id="263" r:id="rId14"/>
    <p:sldId id="265" r:id="rId15"/>
    <p:sldId id="319" r:id="rId16"/>
    <p:sldId id="320" r:id="rId17"/>
    <p:sldId id="264" r:id="rId18"/>
    <p:sldId id="266" r:id="rId19"/>
    <p:sldId id="270" r:id="rId20"/>
    <p:sldId id="288" r:id="rId21"/>
    <p:sldId id="267" r:id="rId22"/>
    <p:sldId id="268" r:id="rId23"/>
    <p:sldId id="269" r:id="rId24"/>
    <p:sldId id="271" r:id="rId25"/>
    <p:sldId id="321" r:id="rId26"/>
    <p:sldId id="272" r:id="rId27"/>
    <p:sldId id="273" r:id="rId28"/>
    <p:sldId id="322" r:id="rId29"/>
    <p:sldId id="276" r:id="rId30"/>
    <p:sldId id="274" r:id="rId31"/>
    <p:sldId id="275" r:id="rId32"/>
    <p:sldId id="277" r:id="rId33"/>
    <p:sldId id="278" r:id="rId34"/>
    <p:sldId id="279" r:id="rId35"/>
    <p:sldId id="289" r:id="rId36"/>
    <p:sldId id="318" r:id="rId37"/>
    <p:sldId id="301" r:id="rId38"/>
    <p:sldId id="302" r:id="rId39"/>
    <p:sldId id="303" r:id="rId40"/>
    <p:sldId id="311" r:id="rId41"/>
    <p:sldId id="283" r:id="rId42"/>
    <p:sldId id="284" r:id="rId43"/>
    <p:sldId id="286" r:id="rId44"/>
    <p:sldId id="305" r:id="rId45"/>
    <p:sldId id="306" r:id="rId46"/>
    <p:sldId id="307" r:id="rId47"/>
    <p:sldId id="308" r:id="rId48"/>
    <p:sldId id="282" r:id="rId49"/>
    <p:sldId id="312" r:id="rId50"/>
    <p:sldId id="313" r:id="rId51"/>
    <p:sldId id="314" r:id="rId52"/>
    <p:sldId id="315" r:id="rId53"/>
    <p:sldId id="323" r:id="rId54"/>
    <p:sldId id="316" r:id="rId55"/>
    <p:sldId id="317" r:id="rId56"/>
    <p:sldId id="324" r:id="rId57"/>
    <p:sldId id="325" r:id="rId5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2" autoAdjust="0"/>
    <p:restoredTop sz="89955" autoAdjust="0"/>
  </p:normalViewPr>
  <p:slideViewPr>
    <p:cSldViewPr snapToGrid="0">
      <p:cViewPr varScale="1">
        <p:scale>
          <a:sx n="77" d="100"/>
          <a:sy n="77" d="100"/>
        </p:scale>
        <p:origin x="4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53E1E-438D-4AA5-891B-D26216925B1C}" type="datetimeFigureOut">
              <a:rPr lang="cs-CZ" smtClean="0"/>
              <a:t>02.11.2022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9F1C1-7659-4239-8148-D56EB094FE94}" type="slidenum">
              <a:rPr lang="cs-CZ" smtClean="0"/>
              <a:t>‹#›</a:t>
            </a:fld>
            <a:endParaRPr lang="cs-CZ"/>
          </a:p>
        </p:txBody>
      </p:sp>
    </p:spTree>
    <p:extLst>
      <p:ext uri="{BB962C8B-B14F-4D97-AF65-F5344CB8AC3E}">
        <p14:creationId xmlns:p14="http://schemas.microsoft.com/office/powerpoint/2010/main" val="307269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9F1C1-7659-4239-8148-D56EB094FE94}" type="slidenum">
              <a:rPr lang="cs-CZ" smtClean="0"/>
              <a:t>12</a:t>
            </a:fld>
            <a:endParaRPr lang="cs-CZ"/>
          </a:p>
        </p:txBody>
      </p:sp>
    </p:spTree>
    <p:extLst>
      <p:ext uri="{BB962C8B-B14F-4D97-AF65-F5344CB8AC3E}">
        <p14:creationId xmlns:p14="http://schemas.microsoft.com/office/powerpoint/2010/main" val="92986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9F1C1-7659-4239-8148-D56EB094FE94}" type="slidenum">
              <a:rPr lang="cs-CZ" smtClean="0"/>
              <a:t>31</a:t>
            </a:fld>
            <a:endParaRPr lang="cs-CZ"/>
          </a:p>
        </p:txBody>
      </p:sp>
    </p:spTree>
    <p:extLst>
      <p:ext uri="{BB962C8B-B14F-4D97-AF65-F5344CB8AC3E}">
        <p14:creationId xmlns:p14="http://schemas.microsoft.com/office/powerpoint/2010/main" val="174234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9F1C1-7659-4239-8148-D56EB094FE94}" type="slidenum">
              <a:rPr lang="cs-CZ" smtClean="0"/>
              <a:t>35</a:t>
            </a:fld>
            <a:endParaRPr lang="cs-CZ"/>
          </a:p>
        </p:txBody>
      </p:sp>
    </p:spTree>
    <p:extLst>
      <p:ext uri="{BB962C8B-B14F-4D97-AF65-F5344CB8AC3E}">
        <p14:creationId xmlns:p14="http://schemas.microsoft.com/office/powerpoint/2010/main" val="26984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F29F1C1-7659-4239-8148-D56EB094FE94}" type="slidenum">
              <a:rPr lang="cs-CZ" smtClean="0"/>
              <a:t>36</a:t>
            </a:fld>
            <a:endParaRPr lang="cs-CZ"/>
          </a:p>
        </p:txBody>
      </p:sp>
    </p:spTree>
    <p:extLst>
      <p:ext uri="{BB962C8B-B14F-4D97-AF65-F5344CB8AC3E}">
        <p14:creationId xmlns:p14="http://schemas.microsoft.com/office/powerpoint/2010/main" val="228645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17DCC-29E8-4A1F-B15D-981DFD600523}"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037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EEDD56B3-391A-4642-A8F0-2468E27AF3DF}" type="datetimeFigureOut">
              <a:rPr lang="cs-CZ" smtClean="0"/>
              <a:t>02.11.2022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2986345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EDD56B3-391A-4642-A8F0-2468E27AF3DF}" type="datetimeFigureOut">
              <a:rPr lang="cs-CZ" smtClean="0"/>
              <a:t>02.11.2022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13591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EDD56B3-391A-4642-A8F0-2468E27AF3DF}" type="datetimeFigureOut">
              <a:rPr lang="cs-CZ" smtClean="0"/>
              <a:t>02.11.2022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2058453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EDD56B3-391A-4642-A8F0-2468E27AF3DF}" type="datetimeFigureOut">
              <a:rPr lang="cs-CZ" smtClean="0"/>
              <a:t>02.11.2022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3292948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EEDD56B3-391A-4642-A8F0-2468E27AF3DF}" type="datetimeFigureOut">
              <a:rPr lang="cs-CZ" smtClean="0"/>
              <a:t>02.11.2022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243765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EEDD56B3-391A-4642-A8F0-2468E27AF3DF}" type="datetimeFigureOut">
              <a:rPr lang="cs-CZ" smtClean="0"/>
              <a:t>02.11.2022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2387786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EEDD56B3-391A-4642-A8F0-2468E27AF3DF}" type="datetimeFigureOut">
              <a:rPr lang="cs-CZ" smtClean="0"/>
              <a:t>02.11.2022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3004169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EEDD56B3-391A-4642-A8F0-2468E27AF3DF}" type="datetimeFigureOut">
              <a:rPr lang="cs-CZ" smtClean="0"/>
              <a:t>02.11.2022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1738691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EDD56B3-391A-4642-A8F0-2468E27AF3DF}" type="datetimeFigureOut">
              <a:rPr lang="cs-CZ" smtClean="0"/>
              <a:t>02.11.2022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138304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EEDD56B3-391A-4642-A8F0-2468E27AF3DF}" type="datetimeFigureOut">
              <a:rPr lang="cs-CZ" smtClean="0"/>
              <a:t>02.11.2022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1037818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EEDD56B3-391A-4642-A8F0-2468E27AF3DF}" type="datetimeFigureOut">
              <a:rPr lang="cs-CZ" smtClean="0"/>
              <a:t>02.11.2022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7EC56-D177-4ED6-8859-FD257AC73CEF}" type="slidenum">
              <a:rPr lang="cs-CZ" smtClean="0"/>
              <a:t>‹#›</a:t>
            </a:fld>
            <a:endParaRPr lang="cs-CZ"/>
          </a:p>
        </p:txBody>
      </p:sp>
    </p:spTree>
    <p:extLst>
      <p:ext uri="{BB962C8B-B14F-4D97-AF65-F5344CB8AC3E}">
        <p14:creationId xmlns:p14="http://schemas.microsoft.com/office/powerpoint/2010/main" val="17096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D56B3-391A-4642-A8F0-2468E27AF3DF}" type="datetimeFigureOut">
              <a:rPr lang="cs-CZ" smtClean="0"/>
              <a:t>02.11.2022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7EC56-D177-4ED6-8859-FD257AC73CEF}" type="slidenum">
              <a:rPr lang="cs-CZ" smtClean="0"/>
              <a:t>‹#›</a:t>
            </a:fld>
            <a:endParaRPr lang="cs-CZ"/>
          </a:p>
        </p:txBody>
      </p:sp>
    </p:spTree>
    <p:extLst>
      <p:ext uri="{BB962C8B-B14F-4D97-AF65-F5344CB8AC3E}">
        <p14:creationId xmlns:p14="http://schemas.microsoft.com/office/powerpoint/2010/main" val="1790181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ZOOGEOGRAFIE 2.</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1175732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Zajíc bělák (</a:t>
            </a:r>
            <a:r>
              <a:rPr lang="cs-CZ" i="1" dirty="0" err="1" smtClean="0"/>
              <a:t>Lepus</a:t>
            </a:r>
            <a:r>
              <a:rPr lang="cs-CZ" i="1" dirty="0" smtClean="0"/>
              <a:t> </a:t>
            </a:r>
            <a:r>
              <a:rPr lang="cs-CZ" i="1" dirty="0" err="1" smtClean="0"/>
              <a:t>timidus</a:t>
            </a:r>
            <a:r>
              <a:rPr lang="cs-CZ" dirty="0" smtClean="0"/>
              <a:t>) v zimní srsti</a:t>
            </a:r>
            <a:endParaRPr lang="cs-CZ" dirty="0"/>
          </a:p>
        </p:txBody>
      </p:sp>
      <p:pic>
        <p:nvPicPr>
          <p:cNvPr id="5" name="Zástupný symbol pro obsah 4"/>
          <p:cNvPicPr>
            <a:picLocks noGrp="1" noChangeAspect="1"/>
          </p:cNvPicPr>
          <p:nvPr>
            <p:ph idx="1"/>
          </p:nvPr>
        </p:nvPicPr>
        <p:blipFill>
          <a:blip r:embed="rId2"/>
          <a:stretch>
            <a:fillRect/>
          </a:stretch>
        </p:blipFill>
        <p:spPr>
          <a:xfrm>
            <a:off x="1683327" y="1724155"/>
            <a:ext cx="8972288" cy="4977981"/>
          </a:xfrm>
          <a:prstGeom prst="rect">
            <a:avLst/>
          </a:prstGeom>
        </p:spPr>
      </p:pic>
    </p:spTree>
    <p:extLst>
      <p:ext uri="{BB962C8B-B14F-4D97-AF65-F5344CB8AC3E}">
        <p14:creationId xmlns:p14="http://schemas.microsoft.com/office/powerpoint/2010/main" val="314916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49382"/>
            <a:ext cx="10668000" cy="727363"/>
          </a:xfrm>
        </p:spPr>
        <p:txBody>
          <a:bodyPr>
            <a:noAutofit/>
          </a:bodyPr>
          <a:lstStyle/>
          <a:p>
            <a:r>
              <a:rPr lang="cs-CZ" sz="2800" b="1" dirty="0" smtClean="0"/>
              <a:t>Zajíc bělák (</a:t>
            </a:r>
            <a:r>
              <a:rPr lang="cs-CZ" sz="2800" b="1" i="1" dirty="0" err="1" smtClean="0"/>
              <a:t>Lepus</a:t>
            </a:r>
            <a:r>
              <a:rPr lang="cs-CZ" sz="2800" b="1" i="1" dirty="0" smtClean="0"/>
              <a:t> </a:t>
            </a:r>
            <a:r>
              <a:rPr lang="cs-CZ" sz="2800" b="1" i="1" dirty="0" err="1" smtClean="0"/>
              <a:t>timidus</a:t>
            </a:r>
            <a:r>
              <a:rPr lang="cs-CZ" sz="2800" b="1" dirty="0" smtClean="0"/>
              <a:t>) – rozšíření v Evropě (mimo Rusko a Bělorusko) </a:t>
            </a:r>
            <a:endParaRPr lang="cs-CZ" sz="2800" b="1"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627" t="5607" r="10550" b="32299"/>
          <a:stretch/>
        </p:blipFill>
        <p:spPr>
          <a:xfrm>
            <a:off x="2992582" y="903116"/>
            <a:ext cx="5561537" cy="5954886"/>
          </a:xfrm>
        </p:spPr>
      </p:pic>
    </p:spTree>
    <p:extLst>
      <p:ext uri="{BB962C8B-B14F-4D97-AF65-F5344CB8AC3E}">
        <p14:creationId xmlns:p14="http://schemas.microsoft.com/office/powerpoint/2010/main" val="1337817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6490"/>
          <a:stretch/>
        </p:blipFill>
        <p:spPr>
          <a:xfrm>
            <a:off x="783291" y="0"/>
            <a:ext cx="10624995" cy="6858000"/>
          </a:xfrm>
        </p:spPr>
      </p:pic>
    </p:spTree>
    <p:extLst>
      <p:ext uri="{BB962C8B-B14F-4D97-AF65-F5344CB8AC3E}">
        <p14:creationId xmlns:p14="http://schemas.microsoft.com/office/powerpoint/2010/main" val="4249728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2713" y="96168"/>
            <a:ext cx="6505817" cy="6761832"/>
          </a:xfrm>
        </p:spPr>
      </p:pic>
    </p:spTree>
    <p:extLst>
      <p:ext uri="{BB962C8B-B14F-4D97-AF65-F5344CB8AC3E}">
        <p14:creationId xmlns:p14="http://schemas.microsoft.com/office/powerpoint/2010/main" val="2656820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328" y="88350"/>
            <a:ext cx="8109048" cy="6712228"/>
          </a:xfrm>
        </p:spPr>
      </p:pic>
    </p:spTree>
    <p:extLst>
      <p:ext uri="{BB962C8B-B14F-4D97-AF65-F5344CB8AC3E}">
        <p14:creationId xmlns:p14="http://schemas.microsoft.com/office/powerpoint/2010/main" val="28308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23348"/>
          </a:xfrm>
        </p:spPr>
        <p:txBody>
          <a:bodyPr/>
          <a:lstStyle/>
          <a:p>
            <a:r>
              <a:rPr lang="cs-CZ" dirty="0" smtClean="0"/>
              <a:t>                  </a:t>
            </a:r>
            <a:r>
              <a:rPr lang="cs-CZ" dirty="0" err="1" smtClean="0"/>
              <a:t>Nunatak</a:t>
            </a:r>
            <a:r>
              <a:rPr lang="cs-CZ" dirty="0" smtClean="0"/>
              <a:t>  </a:t>
            </a:r>
            <a:r>
              <a:rPr lang="en-US" dirty="0" smtClean="0"/>
              <a:t>[ nun</a:t>
            </a:r>
            <a:r>
              <a:rPr lang="cs-CZ" dirty="0" err="1" smtClean="0"/>
              <a:t>etak</a:t>
            </a:r>
            <a:r>
              <a:rPr lang="en-US" dirty="0" smtClean="0"/>
              <a:t>]</a:t>
            </a:r>
            <a:endParaRPr lang="cs-CZ" dirty="0"/>
          </a:p>
        </p:txBody>
      </p:sp>
      <p:sp>
        <p:nvSpPr>
          <p:cNvPr id="3" name="Zástupný symbol pro obsah 2"/>
          <p:cNvSpPr>
            <a:spLocks noGrp="1"/>
          </p:cNvSpPr>
          <p:nvPr>
            <p:ph idx="1"/>
          </p:nvPr>
        </p:nvSpPr>
        <p:spPr>
          <a:xfrm>
            <a:off x="176645" y="1433945"/>
            <a:ext cx="11783291" cy="5112328"/>
          </a:xfrm>
        </p:spPr>
        <p:txBody>
          <a:bodyPr>
            <a:normAutofit/>
          </a:bodyPr>
          <a:lstStyle/>
          <a:p>
            <a:r>
              <a:rPr lang="cs-CZ" sz="3600" dirty="0" smtClean="0"/>
              <a:t>Tento termín pochází u jazyka Inuitů (=Eskymáků) a označuje skalisko, které vystupuje z pevninského ledovce. </a:t>
            </a:r>
            <a:r>
              <a:rPr lang="cs-CZ" sz="3600" dirty="0" err="1" smtClean="0"/>
              <a:t>Nunataky</a:t>
            </a:r>
            <a:r>
              <a:rPr lang="cs-CZ" sz="3600" dirty="0" smtClean="0"/>
              <a:t> se dnes vyskytují na Špicberkách, v Grónsku nebo v Antarktidě. </a:t>
            </a:r>
          </a:p>
          <a:p>
            <a:r>
              <a:rPr lang="cs-CZ" sz="3600" dirty="0" smtClean="0"/>
              <a:t>Během ledových dob mohly </a:t>
            </a:r>
            <a:r>
              <a:rPr lang="cs-CZ" sz="3600" dirty="0" err="1" smtClean="0"/>
              <a:t>nunataky</a:t>
            </a:r>
            <a:r>
              <a:rPr lang="cs-CZ" sz="3600" dirty="0" smtClean="0"/>
              <a:t> působit jako dočasná refugia pro některé druhy bezobratlých nebo rostlin. Po </a:t>
            </a:r>
            <a:r>
              <a:rPr lang="cs-CZ" sz="3600" dirty="0" err="1" smtClean="0"/>
              <a:t>odtání</a:t>
            </a:r>
            <a:r>
              <a:rPr lang="cs-CZ" sz="3600" dirty="0" smtClean="0"/>
              <a:t> okolních ledovců se tyto druhy mohly opět rozšířit do okolí.</a:t>
            </a:r>
            <a:endParaRPr lang="cs-CZ" sz="3600" dirty="0"/>
          </a:p>
        </p:txBody>
      </p:sp>
    </p:spTree>
    <p:extLst>
      <p:ext uri="{BB962C8B-B14F-4D97-AF65-F5344CB8AC3E}">
        <p14:creationId xmlns:p14="http://schemas.microsoft.com/office/powerpoint/2010/main" val="1621632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Současné </a:t>
            </a:r>
            <a:r>
              <a:rPr lang="cs-CZ" dirty="0" err="1" smtClean="0"/>
              <a:t>nunataky</a:t>
            </a:r>
            <a:r>
              <a:rPr lang="cs-CZ" dirty="0" smtClean="0"/>
              <a:t> v Grónsku</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2477" y="1519827"/>
            <a:ext cx="8657650" cy="5026446"/>
          </a:xfrm>
        </p:spPr>
      </p:pic>
    </p:spTree>
    <p:extLst>
      <p:ext uri="{BB962C8B-B14F-4D97-AF65-F5344CB8AC3E}">
        <p14:creationId xmlns:p14="http://schemas.microsoft.com/office/powerpoint/2010/main" val="2799646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4912" y="0"/>
            <a:ext cx="7037564" cy="6979391"/>
          </a:xfrm>
        </p:spPr>
      </p:pic>
    </p:spTree>
    <p:extLst>
      <p:ext uri="{BB962C8B-B14F-4D97-AF65-F5344CB8AC3E}">
        <p14:creationId xmlns:p14="http://schemas.microsoft.com/office/powerpoint/2010/main" val="197373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sz="6000" b="1" dirty="0" smtClean="0"/>
              <a:t>EKOLOGICKÁ (DYNAMICKÁ)</a:t>
            </a:r>
          </a:p>
          <a:p>
            <a:r>
              <a:rPr lang="cs-CZ" sz="6000" b="1" dirty="0" smtClean="0"/>
              <a:t>           ZOOGEOGRAFIE</a:t>
            </a:r>
            <a:endParaRPr lang="cs-CZ" sz="6000" b="1" dirty="0"/>
          </a:p>
        </p:txBody>
      </p:sp>
    </p:spTree>
    <p:extLst>
      <p:ext uri="{BB962C8B-B14F-4D97-AF65-F5344CB8AC3E}">
        <p14:creationId xmlns:p14="http://schemas.microsoft.com/office/powerpoint/2010/main" val="1371912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94" t="32541" r="1494" b="27584"/>
          <a:stretch/>
        </p:blipFill>
        <p:spPr>
          <a:xfrm>
            <a:off x="758953" y="109728"/>
            <a:ext cx="10504064" cy="6700551"/>
          </a:xfrm>
        </p:spPr>
      </p:pic>
    </p:spTree>
    <p:extLst>
      <p:ext uri="{BB962C8B-B14F-4D97-AF65-F5344CB8AC3E}">
        <p14:creationId xmlns:p14="http://schemas.microsoft.com/office/powerpoint/2010/main" val="163676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40330" y="365124"/>
            <a:ext cx="4672238" cy="6492875"/>
          </a:xfrm>
        </p:spPr>
      </p:pic>
    </p:spTree>
    <p:extLst>
      <p:ext uri="{BB962C8B-B14F-4D97-AF65-F5344CB8AC3E}">
        <p14:creationId xmlns:p14="http://schemas.microsoft.com/office/powerpoint/2010/main" val="3379668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Faunistický prvek</a:t>
            </a:r>
            <a:endParaRPr lang="cs-CZ" b="1" dirty="0"/>
          </a:p>
        </p:txBody>
      </p:sp>
      <p:sp>
        <p:nvSpPr>
          <p:cNvPr id="3" name="Zástupný symbol pro obsah 2"/>
          <p:cNvSpPr>
            <a:spLocks noGrp="1"/>
          </p:cNvSpPr>
          <p:nvPr>
            <p:ph idx="1"/>
          </p:nvPr>
        </p:nvSpPr>
        <p:spPr/>
        <p:txBody>
          <a:bodyPr/>
          <a:lstStyle/>
          <a:p>
            <a:r>
              <a:rPr lang="cs-CZ" dirty="0" smtClean="0"/>
              <a:t>Základním pojmem tzv. </a:t>
            </a:r>
            <a:r>
              <a:rPr lang="cs-CZ" dirty="0"/>
              <a:t>D</a:t>
            </a:r>
            <a:r>
              <a:rPr lang="cs-CZ" dirty="0" smtClean="0"/>
              <a:t>ynamické (neboli ekologické) zoogeografie je Faunistický prvek. Jeho pojetí se sice během doby poněkud měnilo, ale nejlépe jej lze definovat jako: </a:t>
            </a:r>
            <a:r>
              <a:rPr lang="cs-CZ" b="1" dirty="0" smtClean="0"/>
              <a:t>Soubor druhů, které pocházejí ze stejného centra šíření.</a:t>
            </a:r>
          </a:p>
          <a:p>
            <a:r>
              <a:rPr lang="cs-CZ" dirty="0" smtClean="0"/>
              <a:t>Např. </a:t>
            </a:r>
            <a:r>
              <a:rPr lang="cs-CZ" b="1" dirty="0" smtClean="0"/>
              <a:t>Mediteránní faunistický prvek </a:t>
            </a:r>
            <a:r>
              <a:rPr lang="cs-CZ" dirty="0" smtClean="0"/>
              <a:t>je soubor druhů, které přečkaly ledové doby v nějakých refugiích kolem Středozemního moře.</a:t>
            </a:r>
          </a:p>
          <a:p>
            <a:r>
              <a:rPr lang="cs-CZ" b="1" dirty="0" smtClean="0"/>
              <a:t>Pontický faunistický prvek </a:t>
            </a:r>
            <a:r>
              <a:rPr lang="cs-CZ" dirty="0" smtClean="0"/>
              <a:t>je soubor druhů, které se rozšířily z refugií ležících v blízkosti Černého moře.</a:t>
            </a:r>
            <a:endParaRPr lang="cs-CZ" dirty="0"/>
          </a:p>
        </p:txBody>
      </p:sp>
    </p:spTree>
    <p:extLst>
      <p:ext uri="{BB962C8B-B14F-4D97-AF65-F5344CB8AC3E}">
        <p14:creationId xmlns:p14="http://schemas.microsoft.com/office/powerpoint/2010/main" val="2953588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6109" y="75520"/>
            <a:ext cx="9364558" cy="6645320"/>
          </a:xfrm>
        </p:spPr>
      </p:pic>
    </p:spTree>
    <p:extLst>
      <p:ext uri="{BB962C8B-B14F-4D97-AF65-F5344CB8AC3E}">
        <p14:creationId xmlns:p14="http://schemas.microsoft.com/office/powerpoint/2010/main" val="2416265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04288" y="-31049"/>
            <a:ext cx="7292704" cy="6849162"/>
          </a:xfrm>
        </p:spPr>
      </p:pic>
    </p:spTree>
    <p:extLst>
      <p:ext uri="{BB962C8B-B14F-4D97-AF65-F5344CB8AC3E}">
        <p14:creationId xmlns:p14="http://schemas.microsoft.com/office/powerpoint/2010/main" val="2518336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94" t="3015" r="2385" b="14819"/>
          <a:stretch/>
        </p:blipFill>
        <p:spPr>
          <a:xfrm>
            <a:off x="424007" y="109728"/>
            <a:ext cx="10621945" cy="6687166"/>
          </a:xfrm>
        </p:spPr>
      </p:pic>
    </p:spTree>
    <p:extLst>
      <p:ext uri="{BB962C8B-B14F-4D97-AF65-F5344CB8AC3E}">
        <p14:creationId xmlns:p14="http://schemas.microsoft.com/office/powerpoint/2010/main" val="732161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46" t="7999" r="-646" b="410"/>
          <a:stretch/>
        </p:blipFill>
        <p:spPr>
          <a:xfrm>
            <a:off x="1391672" y="99660"/>
            <a:ext cx="9375921" cy="6758340"/>
          </a:xfrm>
        </p:spPr>
      </p:pic>
    </p:spTree>
    <p:extLst>
      <p:ext uri="{BB962C8B-B14F-4D97-AF65-F5344CB8AC3E}">
        <p14:creationId xmlns:p14="http://schemas.microsoft.com/office/powerpoint/2010/main" val="193123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0945" y="365125"/>
            <a:ext cx="11710555" cy="1325563"/>
          </a:xfrm>
        </p:spPr>
        <p:txBody>
          <a:bodyPr/>
          <a:lstStyle/>
          <a:p>
            <a:r>
              <a:rPr lang="cs-CZ" dirty="0" smtClean="0"/>
              <a:t>Karas obecný (</a:t>
            </a:r>
            <a:r>
              <a:rPr lang="cs-CZ" i="1" dirty="0" err="1" smtClean="0"/>
              <a:t>Carassius</a:t>
            </a:r>
            <a:r>
              <a:rPr lang="cs-CZ" i="1" dirty="0" smtClean="0"/>
              <a:t> </a:t>
            </a:r>
            <a:r>
              <a:rPr lang="cs-CZ" i="1" dirty="0" err="1" smtClean="0"/>
              <a:t>carassius</a:t>
            </a:r>
            <a:r>
              <a:rPr lang="cs-CZ" dirty="0" smtClean="0"/>
              <a:t>) je jedním z běžných pontických faunistických elementů.</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7912" y="2109355"/>
            <a:ext cx="8607785" cy="4372208"/>
          </a:xfrm>
        </p:spPr>
      </p:pic>
    </p:spTree>
    <p:extLst>
      <p:ext uri="{BB962C8B-B14F-4D97-AF65-F5344CB8AC3E}">
        <p14:creationId xmlns:p14="http://schemas.microsoft.com/office/powerpoint/2010/main" val="222146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013" y="-118872"/>
            <a:ext cx="9858982" cy="6976872"/>
          </a:xfrm>
        </p:spPr>
      </p:pic>
    </p:spTree>
    <p:extLst>
      <p:ext uri="{BB962C8B-B14F-4D97-AF65-F5344CB8AC3E}">
        <p14:creationId xmlns:p14="http://schemas.microsoft.com/office/powerpoint/2010/main" val="66772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436" b="4522"/>
          <a:stretch/>
        </p:blipFill>
        <p:spPr>
          <a:xfrm>
            <a:off x="1723324" y="-100584"/>
            <a:ext cx="8008212" cy="6958584"/>
          </a:xfrm>
        </p:spPr>
      </p:pic>
    </p:spTree>
    <p:extLst>
      <p:ext uri="{BB962C8B-B14F-4D97-AF65-F5344CB8AC3E}">
        <p14:creationId xmlns:p14="http://schemas.microsoft.com/office/powerpoint/2010/main" val="3164369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79111"/>
          </a:xfrm>
        </p:spPr>
        <p:txBody>
          <a:bodyPr>
            <a:normAutofit fontScale="90000"/>
          </a:bodyPr>
          <a:lstStyle/>
          <a:p>
            <a:endParaRPr lang="cs-CZ" dirty="0"/>
          </a:p>
        </p:txBody>
      </p:sp>
      <p:sp>
        <p:nvSpPr>
          <p:cNvPr id="3" name="Zástupný symbol pro obsah 2"/>
          <p:cNvSpPr>
            <a:spLocks noGrp="1"/>
          </p:cNvSpPr>
          <p:nvPr>
            <p:ph idx="1"/>
          </p:nvPr>
        </p:nvSpPr>
        <p:spPr>
          <a:xfrm>
            <a:off x="353291" y="914400"/>
            <a:ext cx="11409218" cy="5262563"/>
          </a:xfrm>
        </p:spPr>
        <p:txBody>
          <a:bodyPr/>
          <a:lstStyle/>
          <a:p>
            <a:endParaRPr lang="cs-CZ" dirty="0" smtClean="0"/>
          </a:p>
          <a:p>
            <a:r>
              <a:rPr lang="cs-CZ" dirty="0"/>
              <a:t> </a:t>
            </a:r>
            <a:r>
              <a:rPr lang="cs-CZ" dirty="0" smtClean="0"/>
              <a:t> </a:t>
            </a:r>
            <a:r>
              <a:rPr lang="cs-CZ" sz="3600" b="1" dirty="0" smtClean="0"/>
              <a:t>Také v nedávné minulosti docházelo k přirozeným změnám rozšíření řady druhů živočichů. Např. </a:t>
            </a:r>
            <a:r>
              <a:rPr lang="cs-CZ" sz="3600" b="1" dirty="0"/>
              <a:t>m</a:t>
            </a:r>
            <a:r>
              <a:rPr lang="cs-CZ" sz="3600" b="1" dirty="0" smtClean="0"/>
              <a:t>noho našich druhů ptáků, které dnes považujeme za typické prvky naší fauny, k nám proniklo teprve během 19. a 20. století.</a:t>
            </a:r>
            <a:endParaRPr lang="cs-CZ" sz="3600" b="1" dirty="0"/>
          </a:p>
        </p:txBody>
      </p:sp>
    </p:spTree>
    <p:extLst>
      <p:ext uri="{BB962C8B-B14F-4D97-AF65-F5344CB8AC3E}">
        <p14:creationId xmlns:p14="http://schemas.microsoft.com/office/powerpoint/2010/main" val="2310459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smtClean="0"/>
              <a:t>Kachna chocholatá (</a:t>
            </a:r>
            <a:r>
              <a:rPr lang="cs-CZ" sz="3600" i="1" dirty="0" err="1" smtClean="0"/>
              <a:t>Aythia</a:t>
            </a:r>
            <a:r>
              <a:rPr lang="cs-CZ" sz="3600" i="1" dirty="0" smtClean="0"/>
              <a:t> </a:t>
            </a:r>
            <a:r>
              <a:rPr lang="cs-CZ" sz="3600" i="1" dirty="0" err="1" smtClean="0"/>
              <a:t>fuligula</a:t>
            </a:r>
            <a:r>
              <a:rPr lang="cs-CZ" sz="3600" dirty="0" smtClean="0"/>
              <a:t>)</a:t>
            </a:r>
            <a:endParaRPr lang="cs-CZ" sz="36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2232" y="1353312"/>
            <a:ext cx="3982558" cy="5504688"/>
          </a:xfrm>
        </p:spPr>
      </p:pic>
    </p:spTree>
    <p:extLst>
      <p:ext uri="{BB962C8B-B14F-4D97-AF65-F5344CB8AC3E}">
        <p14:creationId xmlns:p14="http://schemas.microsoft.com/office/powerpoint/2010/main" val="515596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smtClean="0"/>
          </a:p>
          <a:p>
            <a:r>
              <a:rPr lang="cs-CZ" sz="3200" dirty="0" smtClean="0"/>
              <a:t>    </a:t>
            </a:r>
            <a:r>
              <a:rPr lang="cs-CZ" sz="3600" b="1" dirty="0" smtClean="0"/>
              <a:t>Historická zoogeografie </a:t>
            </a:r>
            <a:r>
              <a:rPr lang="cs-CZ" sz="3600" dirty="0" smtClean="0"/>
              <a:t>(dokončení z 1. přednášky)</a:t>
            </a:r>
            <a:endParaRPr lang="cs-CZ" sz="3600" dirty="0"/>
          </a:p>
        </p:txBody>
      </p:sp>
    </p:spTree>
    <p:extLst>
      <p:ext uri="{BB962C8B-B14F-4D97-AF65-F5344CB8AC3E}">
        <p14:creationId xmlns:p14="http://schemas.microsoft.com/office/powerpoint/2010/main" val="3284950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5256" y="-1"/>
            <a:ext cx="11086635" cy="6776019"/>
          </a:xfrm>
        </p:spPr>
      </p:pic>
    </p:spTree>
    <p:extLst>
      <p:ext uri="{BB962C8B-B14F-4D97-AF65-F5344CB8AC3E}">
        <p14:creationId xmlns:p14="http://schemas.microsoft.com/office/powerpoint/2010/main" val="3033504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                             Polák velký (</a:t>
            </a:r>
            <a:r>
              <a:rPr lang="cs-CZ" sz="3200" i="1" dirty="0" err="1" smtClean="0"/>
              <a:t>Aythia</a:t>
            </a:r>
            <a:r>
              <a:rPr lang="cs-CZ" sz="3200" i="1" dirty="0" smtClean="0"/>
              <a:t> ferina</a:t>
            </a:r>
            <a:r>
              <a:rPr lang="cs-CZ" sz="3200" dirty="0" smtClean="0"/>
              <a:t>)</a:t>
            </a:r>
            <a:endParaRPr lang="cs-CZ" sz="3200" dirty="0"/>
          </a:p>
        </p:txBody>
      </p:sp>
      <p:pic>
        <p:nvPicPr>
          <p:cNvPr id="4"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624" y="1389888"/>
            <a:ext cx="11195861" cy="4470236"/>
          </a:xfrm>
        </p:spPr>
      </p:pic>
    </p:spTree>
    <p:extLst>
      <p:ext uri="{BB962C8B-B14F-4D97-AF65-F5344CB8AC3E}">
        <p14:creationId xmlns:p14="http://schemas.microsoft.com/office/powerpoint/2010/main" val="3019058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49040" y="-43074"/>
            <a:ext cx="4954868" cy="6908502"/>
          </a:xfrm>
        </p:spPr>
      </p:pic>
    </p:spTree>
    <p:extLst>
      <p:ext uri="{BB962C8B-B14F-4D97-AF65-F5344CB8AC3E}">
        <p14:creationId xmlns:p14="http://schemas.microsoft.com/office/powerpoint/2010/main" val="1591824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93" y="0"/>
            <a:ext cx="11676323" cy="6757416"/>
          </a:xfrm>
        </p:spPr>
      </p:pic>
    </p:spTree>
    <p:extLst>
      <p:ext uri="{BB962C8B-B14F-4D97-AF65-F5344CB8AC3E}">
        <p14:creationId xmlns:p14="http://schemas.microsoft.com/office/powerpoint/2010/main" val="1169162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197" t="15355"/>
          <a:stretch/>
        </p:blipFill>
        <p:spPr>
          <a:xfrm>
            <a:off x="277814" y="210313"/>
            <a:ext cx="11709704" cy="6647688"/>
          </a:xfrm>
        </p:spPr>
      </p:pic>
    </p:spTree>
    <p:extLst>
      <p:ext uri="{BB962C8B-B14F-4D97-AF65-F5344CB8AC3E}">
        <p14:creationId xmlns:p14="http://schemas.microsoft.com/office/powerpoint/2010/main" val="3468390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sz="6000" b="1" dirty="0" smtClean="0"/>
              <a:t>          ANTROPOGENNÍ</a:t>
            </a:r>
          </a:p>
          <a:p>
            <a:r>
              <a:rPr lang="cs-CZ" sz="6000" b="1" dirty="0"/>
              <a:t> </a:t>
            </a:r>
            <a:r>
              <a:rPr lang="cs-CZ" sz="6000" b="1" dirty="0" smtClean="0"/>
              <a:t>          ZOOGEOGRAFIE</a:t>
            </a:r>
            <a:endParaRPr lang="cs-CZ" sz="6000" b="1" dirty="0"/>
          </a:p>
        </p:txBody>
      </p:sp>
    </p:spTree>
    <p:extLst>
      <p:ext uri="{BB962C8B-B14F-4D97-AF65-F5344CB8AC3E}">
        <p14:creationId xmlns:p14="http://schemas.microsoft.com/office/powerpoint/2010/main" val="2557003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sz="4000" b="1" dirty="0" smtClean="0"/>
              <a:t>Člověk vždy výrazně ovlivňoval rozšíření živočichů a to jak přímo (např. jejich lovem nebo naopak vysazováním), ale také nepřímo změnou jejich životního prostředí (např. vypalování lesů, rozšiřování zemědělských ploch, stavba migračních bariér, dovoz domácích zvířat, zavlečení drobných </a:t>
            </a:r>
            <a:r>
              <a:rPr lang="cs-CZ" sz="4000" b="1" smtClean="0"/>
              <a:t>šelem, hlodavců </a:t>
            </a:r>
            <a:r>
              <a:rPr lang="cs-CZ" sz="4000" b="1" dirty="0" smtClean="0"/>
              <a:t>apod.).</a:t>
            </a:r>
            <a:endParaRPr lang="cs-CZ" sz="4000" b="1" dirty="0"/>
          </a:p>
        </p:txBody>
      </p:sp>
    </p:spTree>
    <p:extLst>
      <p:ext uri="{BB962C8B-B14F-4D97-AF65-F5344CB8AC3E}">
        <p14:creationId xmlns:p14="http://schemas.microsoft.com/office/powerpoint/2010/main" val="1508954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 y="365125"/>
            <a:ext cx="11905488" cy="1325563"/>
          </a:xfrm>
        </p:spPr>
        <p:txBody>
          <a:bodyPr>
            <a:normAutofit fontScale="90000"/>
          </a:bodyPr>
          <a:lstStyle/>
          <a:p>
            <a:r>
              <a:rPr lang="cs-CZ" sz="3600" b="1" dirty="0" smtClean="0"/>
              <a:t>Bobr evropský</a:t>
            </a:r>
            <a:r>
              <a:rPr lang="cs-CZ" sz="3600" b="1" dirty="0"/>
              <a:t> </a:t>
            </a:r>
            <a:r>
              <a:rPr lang="cs-CZ" sz="3600" b="1" dirty="0" smtClean="0"/>
              <a:t>(</a:t>
            </a:r>
            <a:r>
              <a:rPr lang="cs-CZ" sz="3600" b="1" i="1" dirty="0" smtClean="0"/>
              <a:t>Castor </a:t>
            </a:r>
            <a:r>
              <a:rPr lang="cs-CZ" sz="3600" b="1" i="1" dirty="0" err="1" smtClean="0"/>
              <a:t>fiber</a:t>
            </a:r>
            <a:r>
              <a:rPr lang="cs-CZ" sz="3600" b="1" i="1" dirty="0" smtClean="0"/>
              <a:t>)</a:t>
            </a:r>
            <a:r>
              <a:rPr lang="cs-CZ" sz="3600" b="1" dirty="0" smtClean="0"/>
              <a:t> </a:t>
            </a:r>
            <a:r>
              <a:rPr lang="cs-CZ" sz="2800" b="1" dirty="0" smtClean="0"/>
              <a:t/>
            </a:r>
            <a:br>
              <a:rPr lang="cs-CZ" sz="2800" b="1" dirty="0" smtClean="0"/>
            </a:br>
            <a:r>
              <a:rPr lang="cs-CZ" sz="2800" b="1" dirty="0" smtClean="0"/>
              <a:t>Velký hlodavec (váha 20 – 30 kg), ocas je </a:t>
            </a:r>
            <a:r>
              <a:rPr lang="cs-CZ" sz="2800" b="1" dirty="0" err="1" smtClean="0"/>
              <a:t>dorso</a:t>
            </a:r>
            <a:r>
              <a:rPr lang="cs-CZ" sz="2800" b="1" dirty="0" smtClean="0"/>
              <a:t>-ventrálně zploštělý a pokrytý rohovitými šupinami, na zadních končetinách má plovací blány, </a:t>
            </a:r>
            <a:endParaRPr lang="cs-CZ" sz="2800" dirty="0"/>
          </a:p>
        </p:txBody>
      </p:sp>
      <p:pic>
        <p:nvPicPr>
          <p:cNvPr id="4" name="Zástupný symbol pro obsah 3"/>
          <p:cNvPicPr>
            <a:picLocks noGrp="1" noChangeAspect="1"/>
          </p:cNvPicPr>
          <p:nvPr>
            <p:ph idx="1"/>
          </p:nvPr>
        </p:nvPicPr>
        <p:blipFill>
          <a:blip r:embed="rId2"/>
          <a:stretch>
            <a:fillRect/>
          </a:stretch>
        </p:blipFill>
        <p:spPr>
          <a:xfrm>
            <a:off x="1402533" y="1690688"/>
            <a:ext cx="8931855" cy="5048440"/>
          </a:xfrm>
          <a:prstGeom prst="rect">
            <a:avLst/>
          </a:prstGeom>
        </p:spPr>
      </p:pic>
    </p:spTree>
    <p:extLst>
      <p:ext uri="{BB962C8B-B14F-4D97-AF65-F5344CB8AC3E}">
        <p14:creationId xmlns:p14="http://schemas.microsoft.com/office/powerpoint/2010/main" val="4410217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 y="128017"/>
            <a:ext cx="11996928" cy="649223"/>
          </a:xfrm>
        </p:spPr>
        <p:txBody>
          <a:bodyPr>
            <a:normAutofit fontScale="90000"/>
          </a:bodyPr>
          <a:lstStyle/>
          <a:p>
            <a:r>
              <a:rPr lang="cs-CZ" sz="3200" b="1" i="1" dirty="0" smtClean="0"/>
              <a:t>Castor </a:t>
            </a:r>
            <a:r>
              <a:rPr lang="cs-CZ" sz="3200" b="1" i="1" dirty="0" err="1" smtClean="0"/>
              <a:t>fiber</a:t>
            </a:r>
            <a:r>
              <a:rPr lang="cs-CZ" sz="3200" b="1" i="1" dirty="0" smtClean="0"/>
              <a:t> </a:t>
            </a:r>
            <a:r>
              <a:rPr lang="cs-CZ" sz="3200" b="1" dirty="0" smtClean="0"/>
              <a:t>(bobr evropský) – vývoj jeho evropského rozšíření od cca 12. století do začátku 19. století.</a:t>
            </a:r>
            <a:endParaRPr lang="cs-CZ" sz="3200" b="1"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5291" b="1726"/>
          <a:stretch/>
        </p:blipFill>
        <p:spPr>
          <a:xfrm rot="10800000">
            <a:off x="2443948" y="868680"/>
            <a:ext cx="6579427" cy="5888736"/>
          </a:xfrm>
        </p:spPr>
      </p:pic>
    </p:spTree>
    <p:extLst>
      <p:ext uri="{BB962C8B-B14F-4D97-AF65-F5344CB8AC3E}">
        <p14:creationId xmlns:p14="http://schemas.microsoft.com/office/powerpoint/2010/main" val="577283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 y="155449"/>
            <a:ext cx="11878056" cy="1124712"/>
          </a:xfrm>
        </p:spPr>
        <p:txBody>
          <a:bodyPr>
            <a:normAutofit/>
          </a:bodyPr>
          <a:lstStyle/>
          <a:p>
            <a:r>
              <a:rPr lang="cs-CZ" sz="3200" b="1" i="1" dirty="0"/>
              <a:t>Castor </a:t>
            </a:r>
            <a:r>
              <a:rPr lang="cs-CZ" sz="3200" b="1" i="1" dirty="0" err="1"/>
              <a:t>fiber</a:t>
            </a:r>
            <a:r>
              <a:rPr lang="cs-CZ" sz="3200" b="1" i="1" dirty="0"/>
              <a:t> </a:t>
            </a:r>
            <a:r>
              <a:rPr lang="cs-CZ" sz="3200" b="1" dirty="0"/>
              <a:t>(bobr evropský) – vývoj jeho evropského rozšíření </a:t>
            </a:r>
            <a:r>
              <a:rPr lang="cs-CZ" sz="3200" b="1" dirty="0" smtClean="0"/>
              <a:t>od začátku 20. století do cca r. 1990</a:t>
            </a:r>
            <a:endParaRPr lang="cs-CZ" sz="3200"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81" b="65217"/>
          <a:stretch/>
        </p:blipFill>
        <p:spPr>
          <a:xfrm rot="10800000">
            <a:off x="372190" y="1142999"/>
            <a:ext cx="11841217" cy="5586984"/>
          </a:xfrm>
        </p:spPr>
      </p:pic>
    </p:spTree>
    <p:extLst>
      <p:ext uri="{BB962C8B-B14F-4D97-AF65-F5344CB8AC3E}">
        <p14:creationId xmlns:p14="http://schemas.microsoft.com/office/powerpoint/2010/main" val="930359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3518"/>
            <a:ext cx="10515600" cy="187037"/>
          </a:xfrm>
        </p:spPr>
        <p:txBody>
          <a:bodyPr>
            <a:normAutofit fontScale="90000"/>
          </a:bodyPr>
          <a:lstStyle/>
          <a:p>
            <a:endParaRPr lang="cs-CZ" dirty="0"/>
          </a:p>
        </p:txBody>
      </p:sp>
      <p:sp>
        <p:nvSpPr>
          <p:cNvPr id="3" name="Zástupný symbol pro obsah 2"/>
          <p:cNvSpPr>
            <a:spLocks noGrp="1"/>
          </p:cNvSpPr>
          <p:nvPr>
            <p:ph idx="1"/>
          </p:nvPr>
        </p:nvSpPr>
        <p:spPr>
          <a:xfrm>
            <a:off x="353291" y="457200"/>
            <a:ext cx="11336482" cy="6286500"/>
          </a:xfrm>
        </p:spPr>
        <p:txBody>
          <a:bodyPr>
            <a:normAutofit fontScale="92500" lnSpcReduction="20000"/>
          </a:bodyPr>
          <a:lstStyle/>
          <a:p>
            <a:pPr>
              <a:spcAft>
                <a:spcPts val="0"/>
              </a:spcAft>
            </a:pPr>
            <a:r>
              <a:rPr lang="cs-CZ" sz="3900" b="1" dirty="0">
                <a:latin typeface="Times New Roman" panose="02020603050405020304" pitchFamily="18" charset="0"/>
                <a:ea typeface="Times New Roman" panose="02020603050405020304" pitchFamily="18" charset="0"/>
              </a:rPr>
              <a:t>Relikt </a:t>
            </a:r>
            <a:r>
              <a:rPr lang="cs-CZ" sz="3000" b="1" dirty="0">
                <a:latin typeface="Times New Roman" panose="02020603050405020304" pitchFamily="18" charset="0"/>
                <a:ea typeface="Times New Roman" panose="02020603050405020304" pitchFamily="18" charset="0"/>
              </a:rPr>
              <a:t>– taxon, jehož areál byl v minulosti mnohem větší než dnes.</a:t>
            </a:r>
            <a:endParaRPr lang="cs-CZ" sz="3000" dirty="0">
              <a:latin typeface="Times New Roman" panose="02020603050405020304" pitchFamily="18" charset="0"/>
              <a:ea typeface="Times New Roman" panose="02020603050405020304" pitchFamily="18" charset="0"/>
            </a:endParaRPr>
          </a:p>
          <a:p>
            <a:pPr>
              <a:spcAft>
                <a:spcPts val="0"/>
              </a:spcAft>
            </a:pPr>
            <a:r>
              <a:rPr lang="cs-CZ" sz="3000" b="1" dirty="0">
                <a:latin typeface="Times New Roman" panose="02020603050405020304" pitchFamily="18" charset="0"/>
                <a:ea typeface="Times New Roman" panose="02020603050405020304" pitchFamily="18" charset="0"/>
              </a:rPr>
              <a:t>(reliktní výskyt)</a:t>
            </a:r>
            <a:endParaRPr lang="cs-CZ" sz="3000" dirty="0">
              <a:latin typeface="Times New Roman" panose="02020603050405020304" pitchFamily="18" charset="0"/>
              <a:ea typeface="Times New Roman" panose="02020603050405020304" pitchFamily="18" charset="0"/>
            </a:endParaRPr>
          </a:p>
          <a:p>
            <a:pPr>
              <a:spcAft>
                <a:spcPts val="0"/>
              </a:spcAft>
            </a:pPr>
            <a:r>
              <a:rPr lang="cs-CZ" sz="2400" b="1" dirty="0">
                <a:latin typeface="Times New Roman" panose="02020603050405020304" pitchFamily="18" charset="0"/>
                <a:ea typeface="Times New Roman" panose="02020603050405020304" pitchFamily="18" charset="0"/>
              </a:rPr>
              <a:t>   </a:t>
            </a:r>
            <a:endParaRPr lang="cs-CZ" sz="2000" dirty="0">
              <a:latin typeface="Times New Roman" panose="02020603050405020304" pitchFamily="18" charset="0"/>
              <a:ea typeface="Times New Roman" panose="02020603050405020304" pitchFamily="18" charset="0"/>
            </a:endParaRPr>
          </a:p>
          <a:p>
            <a:pPr>
              <a:spcAft>
                <a:spcPts val="0"/>
              </a:spcAft>
            </a:pPr>
            <a:r>
              <a:rPr lang="cs-CZ" sz="3900" b="1" dirty="0">
                <a:latin typeface="Times New Roman" panose="02020603050405020304" pitchFamily="18" charset="0"/>
                <a:ea typeface="Times New Roman" panose="02020603050405020304" pitchFamily="18" charset="0"/>
              </a:rPr>
              <a:t>Endemit </a:t>
            </a:r>
            <a:r>
              <a:rPr lang="cs-CZ" sz="3000" b="1" dirty="0">
                <a:latin typeface="Times New Roman" panose="02020603050405020304" pitchFamily="18" charset="0"/>
                <a:ea typeface="Times New Roman" panose="02020603050405020304" pitchFamily="18" charset="0"/>
              </a:rPr>
              <a:t>– relativní pojem, který je vždy nutno </a:t>
            </a:r>
            <a:r>
              <a:rPr lang="cs-CZ" sz="3000" b="1" dirty="0" err="1">
                <a:latin typeface="Times New Roman" panose="02020603050405020304" pitchFamily="18" charset="0"/>
                <a:ea typeface="Times New Roman" panose="02020603050405020304" pitchFamily="18" charset="0"/>
              </a:rPr>
              <a:t>vztahnout</a:t>
            </a:r>
            <a:r>
              <a:rPr lang="cs-CZ" sz="3000" b="1" dirty="0">
                <a:latin typeface="Times New Roman" panose="02020603050405020304" pitchFamily="18" charset="0"/>
                <a:ea typeface="Times New Roman" panose="02020603050405020304" pitchFamily="18" charset="0"/>
              </a:rPr>
              <a:t> ke </a:t>
            </a:r>
            <a:r>
              <a:rPr lang="cs-CZ" sz="3000" b="1" dirty="0" err="1">
                <a:latin typeface="Times New Roman" panose="02020603050405020304" pitchFamily="18" charset="0"/>
                <a:ea typeface="Times New Roman" panose="02020603050405020304" pitchFamily="18" charset="0"/>
              </a:rPr>
              <a:t>konkretnímu</a:t>
            </a:r>
            <a:r>
              <a:rPr lang="cs-CZ" sz="3000" b="1" dirty="0">
                <a:latin typeface="Times New Roman" panose="02020603050405020304" pitchFamily="18" charset="0"/>
                <a:ea typeface="Times New Roman" panose="02020603050405020304" pitchFamily="18" charset="0"/>
              </a:rPr>
              <a:t> území. Znamená, že živočich se vyskytuje pouze na jmenovaném území a nikde jinde.</a:t>
            </a:r>
            <a:endParaRPr lang="cs-CZ" sz="3000" dirty="0">
              <a:latin typeface="Times New Roman" panose="02020603050405020304" pitchFamily="18" charset="0"/>
              <a:ea typeface="Times New Roman" panose="02020603050405020304" pitchFamily="18" charset="0"/>
            </a:endParaRPr>
          </a:p>
          <a:p>
            <a:pPr>
              <a:spcAft>
                <a:spcPts val="0"/>
              </a:spcAft>
            </a:pPr>
            <a:r>
              <a:rPr lang="cs-CZ" sz="3000" b="1" dirty="0">
                <a:latin typeface="Times New Roman" panose="02020603050405020304" pitchFamily="18" charset="0"/>
                <a:ea typeface="Times New Roman" panose="02020603050405020304" pitchFamily="18" charset="0"/>
              </a:rPr>
              <a:t>Např.: lama je endemit neotropické oblasti</a:t>
            </a:r>
            <a:endParaRPr lang="cs-CZ" sz="3000" dirty="0">
              <a:latin typeface="Times New Roman" panose="02020603050405020304" pitchFamily="18" charset="0"/>
              <a:ea typeface="Times New Roman" panose="02020603050405020304" pitchFamily="18" charset="0"/>
            </a:endParaRPr>
          </a:p>
          <a:p>
            <a:pPr>
              <a:spcAft>
                <a:spcPts val="0"/>
              </a:spcAft>
            </a:pPr>
            <a:r>
              <a:rPr lang="cs-CZ" sz="3000" b="1" dirty="0">
                <a:latin typeface="Times New Roman" panose="02020603050405020304" pitchFamily="18" charset="0"/>
                <a:ea typeface="Times New Roman" panose="02020603050405020304" pitchFamily="18" charset="0"/>
              </a:rPr>
              <a:t>            čolek karpatský je endemit Karpat</a:t>
            </a:r>
            <a:endParaRPr lang="cs-CZ" sz="3000" dirty="0">
              <a:latin typeface="Times New Roman" panose="02020603050405020304" pitchFamily="18" charset="0"/>
              <a:ea typeface="Times New Roman" panose="02020603050405020304" pitchFamily="18" charset="0"/>
            </a:endParaRPr>
          </a:p>
          <a:p>
            <a:pPr>
              <a:spcAft>
                <a:spcPts val="0"/>
              </a:spcAft>
            </a:pPr>
            <a:r>
              <a:rPr lang="cs-CZ" sz="3000" b="1" dirty="0">
                <a:latin typeface="Times New Roman" panose="02020603050405020304" pitchFamily="18" charset="0"/>
                <a:ea typeface="Times New Roman" panose="02020603050405020304" pitchFamily="18" charset="0"/>
              </a:rPr>
              <a:t>            macarát jeskynní je endemit </a:t>
            </a:r>
            <a:r>
              <a:rPr lang="cs-CZ" sz="3000" b="1" dirty="0" err="1">
                <a:latin typeface="Times New Roman" panose="02020603050405020304" pitchFamily="18" charset="0"/>
                <a:ea typeface="Times New Roman" panose="02020603050405020304" pitchFamily="18" charset="0"/>
              </a:rPr>
              <a:t>Dinarského</a:t>
            </a:r>
            <a:r>
              <a:rPr lang="cs-CZ" sz="3000" b="1" dirty="0">
                <a:latin typeface="Times New Roman" panose="02020603050405020304" pitchFamily="18" charset="0"/>
                <a:ea typeface="Times New Roman" panose="02020603050405020304" pitchFamily="18" charset="0"/>
              </a:rPr>
              <a:t> krasu</a:t>
            </a:r>
            <a:endParaRPr lang="cs-CZ" sz="3000" dirty="0">
              <a:latin typeface="Times New Roman" panose="02020603050405020304" pitchFamily="18" charset="0"/>
              <a:ea typeface="Times New Roman" panose="02020603050405020304" pitchFamily="18" charset="0"/>
            </a:endParaRPr>
          </a:p>
          <a:p>
            <a:pPr>
              <a:spcAft>
                <a:spcPts val="0"/>
              </a:spcAft>
            </a:pPr>
            <a:r>
              <a:rPr lang="cs-CZ" b="1" dirty="0">
                <a:latin typeface="Times New Roman" panose="02020603050405020304" pitchFamily="18" charset="0"/>
                <a:ea typeface="Times New Roman" panose="02020603050405020304" pitchFamily="18" charset="0"/>
              </a:rPr>
              <a:t>           </a:t>
            </a:r>
            <a:endParaRPr lang="cs-CZ" sz="2000" dirty="0">
              <a:latin typeface="Times New Roman" panose="02020603050405020304" pitchFamily="18" charset="0"/>
              <a:ea typeface="Times New Roman" panose="02020603050405020304" pitchFamily="18" charset="0"/>
            </a:endParaRPr>
          </a:p>
          <a:p>
            <a:pPr>
              <a:spcAft>
                <a:spcPts val="0"/>
              </a:spcAft>
            </a:pPr>
            <a:r>
              <a:rPr lang="cs-CZ" sz="3000" b="1" dirty="0">
                <a:latin typeface="Times New Roman" panose="02020603050405020304" pitchFamily="18" charset="0"/>
                <a:ea typeface="Times New Roman" panose="02020603050405020304" pitchFamily="18" charset="0"/>
              </a:rPr>
              <a:t>Rozdíl mezi pojmy relikt a endemit: </a:t>
            </a:r>
            <a:endParaRPr lang="cs-CZ" sz="3000" dirty="0">
              <a:latin typeface="Times New Roman" panose="02020603050405020304" pitchFamily="18" charset="0"/>
              <a:ea typeface="Times New Roman" panose="02020603050405020304" pitchFamily="18" charset="0"/>
            </a:endParaRPr>
          </a:p>
          <a:p>
            <a:pPr>
              <a:spcAft>
                <a:spcPts val="0"/>
              </a:spcAft>
            </a:pPr>
            <a:r>
              <a:rPr lang="cs-CZ" sz="3000" b="1" dirty="0">
                <a:latin typeface="Times New Roman" panose="02020603050405020304" pitchFamily="18" charset="0"/>
                <a:ea typeface="Times New Roman" panose="02020603050405020304" pitchFamily="18" charset="0"/>
              </a:rPr>
              <a:t>    </a:t>
            </a:r>
            <a:r>
              <a:rPr lang="cs-CZ" sz="3000" b="1" dirty="0" smtClean="0">
                <a:latin typeface="Times New Roman" panose="02020603050405020304" pitchFamily="18" charset="0"/>
                <a:ea typeface="Times New Roman" panose="02020603050405020304" pitchFamily="18" charset="0"/>
              </a:rPr>
              <a:t>U </a:t>
            </a:r>
            <a:r>
              <a:rPr lang="cs-CZ" sz="3000" b="1" dirty="0">
                <a:latin typeface="Times New Roman" panose="02020603050405020304" pitchFamily="18" charset="0"/>
                <a:ea typeface="Times New Roman" panose="02020603050405020304" pitchFamily="18" charset="0"/>
              </a:rPr>
              <a:t>reliktů si všímáme rozdílu ve velikosti areálu určitého taxonu v minulosti (velký areál) a v současnosti (velmi malý, často rozdrobený areál). </a:t>
            </a:r>
            <a:endParaRPr lang="cs-CZ" sz="3000" dirty="0">
              <a:latin typeface="Times New Roman" panose="02020603050405020304" pitchFamily="18" charset="0"/>
              <a:ea typeface="Times New Roman" panose="02020603050405020304" pitchFamily="18" charset="0"/>
            </a:endParaRPr>
          </a:p>
          <a:p>
            <a:pPr>
              <a:spcAft>
                <a:spcPts val="0"/>
              </a:spcAft>
            </a:pPr>
            <a:r>
              <a:rPr lang="cs-CZ" sz="3000" b="1" dirty="0">
                <a:latin typeface="Times New Roman" panose="02020603050405020304" pitchFamily="18" charset="0"/>
                <a:ea typeface="Times New Roman" panose="02020603050405020304" pitchFamily="18" charset="0"/>
              </a:rPr>
              <a:t>   </a:t>
            </a:r>
            <a:r>
              <a:rPr lang="cs-CZ" sz="3000" b="1" dirty="0" smtClean="0">
                <a:latin typeface="Times New Roman" panose="02020603050405020304" pitchFamily="18" charset="0"/>
                <a:ea typeface="Times New Roman" panose="02020603050405020304" pitchFamily="18" charset="0"/>
              </a:rPr>
              <a:t> </a:t>
            </a:r>
            <a:r>
              <a:rPr lang="cs-CZ" sz="3000" b="1" dirty="0">
                <a:latin typeface="Times New Roman" panose="02020603050405020304" pitchFamily="18" charset="0"/>
                <a:ea typeface="Times New Roman" panose="02020603050405020304" pitchFamily="18" charset="0"/>
              </a:rPr>
              <a:t>U endemitů nehodnotíme časový faktor, uvažujeme pouze současné rozšíření.</a:t>
            </a:r>
            <a:endParaRPr lang="cs-CZ"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44347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09729"/>
            <a:ext cx="12124944" cy="557783"/>
          </a:xfrm>
        </p:spPr>
        <p:txBody>
          <a:bodyPr>
            <a:normAutofit/>
          </a:bodyPr>
          <a:lstStyle/>
          <a:p>
            <a:r>
              <a:rPr lang="cs-CZ" sz="3200" b="1" dirty="0" smtClean="0"/>
              <a:t>Současné rozšíření bobra evropského (zeleně nedávno vysazené populace)</a:t>
            </a:r>
            <a:endParaRPr lang="cs-CZ" sz="3200" b="1" dirty="0"/>
          </a:p>
        </p:txBody>
      </p:sp>
      <p:pic>
        <p:nvPicPr>
          <p:cNvPr id="4" name="Zástupný symbol pro obsah 3"/>
          <p:cNvPicPr>
            <a:picLocks noGrp="1" noChangeAspect="1"/>
          </p:cNvPicPr>
          <p:nvPr>
            <p:ph idx="1"/>
          </p:nvPr>
        </p:nvPicPr>
        <p:blipFill rotWithShape="1">
          <a:blip r:embed="rId2"/>
          <a:srcRect l="11524" t="25500" r="30762" b="46551"/>
          <a:stretch/>
        </p:blipFill>
        <p:spPr>
          <a:xfrm>
            <a:off x="1454514" y="735686"/>
            <a:ext cx="8895810" cy="5857138"/>
          </a:xfrm>
          <a:prstGeom prst="rect">
            <a:avLst/>
          </a:prstGeom>
        </p:spPr>
      </p:pic>
    </p:spTree>
    <p:extLst>
      <p:ext uri="{BB962C8B-B14F-4D97-AF65-F5344CB8AC3E}">
        <p14:creationId xmlns:p14="http://schemas.microsoft.com/office/powerpoint/2010/main" val="12889582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04488" y="-51616"/>
            <a:ext cx="4600287" cy="6939453"/>
          </a:xfrm>
        </p:spPr>
      </p:pic>
    </p:spTree>
    <p:extLst>
      <p:ext uri="{BB962C8B-B14F-4D97-AF65-F5344CB8AC3E}">
        <p14:creationId xmlns:p14="http://schemas.microsoft.com/office/powerpoint/2010/main" val="901489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5072" y="0"/>
            <a:ext cx="4852590" cy="6854041"/>
          </a:xfrm>
        </p:spPr>
      </p:pic>
    </p:spTree>
    <p:extLst>
      <p:ext uri="{BB962C8B-B14F-4D97-AF65-F5344CB8AC3E}">
        <p14:creationId xmlns:p14="http://schemas.microsoft.com/office/powerpoint/2010/main" val="763948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4952" y="0"/>
            <a:ext cx="5636331" cy="6875322"/>
          </a:xfrm>
        </p:spPr>
      </p:pic>
    </p:spTree>
    <p:extLst>
      <p:ext uri="{BB962C8B-B14F-4D97-AF65-F5344CB8AC3E}">
        <p14:creationId xmlns:p14="http://schemas.microsoft.com/office/powerpoint/2010/main" val="2513985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7819"/>
            <a:ext cx="10515600" cy="186813"/>
          </a:xfrm>
        </p:spPr>
        <p:txBody>
          <a:bodyPr>
            <a:normAutofit fontScale="90000"/>
          </a:bodyPr>
          <a:lstStyle/>
          <a:p>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8367"/>
          <a:stretch/>
        </p:blipFill>
        <p:spPr>
          <a:xfrm>
            <a:off x="474572" y="337211"/>
            <a:ext cx="10114769" cy="6270066"/>
          </a:xfrm>
        </p:spPr>
      </p:pic>
    </p:spTree>
    <p:extLst>
      <p:ext uri="{BB962C8B-B14F-4D97-AF65-F5344CB8AC3E}">
        <p14:creationId xmlns:p14="http://schemas.microsoft.com/office/powerpoint/2010/main" val="2169726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1"/>
            <a:ext cx="12192000" cy="1897625"/>
          </a:xfrm>
        </p:spPr>
        <p:txBody>
          <a:bodyPr>
            <a:normAutofit/>
          </a:bodyPr>
          <a:lstStyle/>
          <a:p>
            <a:r>
              <a:rPr lang="cs-CZ" dirty="0" smtClean="0"/>
              <a:t>                       Ptáci moa (rod </a:t>
            </a:r>
            <a:r>
              <a:rPr lang="cs-CZ" i="1" dirty="0" err="1" smtClean="0"/>
              <a:t>Dinornis</a:t>
            </a:r>
            <a:r>
              <a:rPr lang="cs-CZ" dirty="0" smtClean="0"/>
              <a:t>)</a:t>
            </a:r>
            <a:br>
              <a:rPr lang="cs-CZ" dirty="0" smtClean="0"/>
            </a:br>
            <a:r>
              <a:rPr lang="cs-CZ" sz="2800" dirty="0" smtClean="0"/>
              <a:t>Zástupci podřádu běžců (</a:t>
            </a:r>
            <a:r>
              <a:rPr lang="cs-CZ" sz="2800" dirty="0" err="1" smtClean="0"/>
              <a:t>Paleognathae</a:t>
            </a:r>
            <a:r>
              <a:rPr lang="cs-CZ" sz="2800" dirty="0" smtClean="0"/>
              <a:t>) dosahovali výšky až 3,5 m. Obývali Nový Zéland, kam dorazili první lidé kolem r. 1280. Velké druhy moa byly do r. 1500 vyhubeny, menší druhy (výška do 1 m) možná ještě přežívaly v horách až do 17. stol. </a:t>
            </a:r>
            <a:endParaRPr lang="cs-CZ" sz="2800" dirty="0"/>
          </a:p>
        </p:txBody>
      </p:sp>
      <p:pic>
        <p:nvPicPr>
          <p:cNvPr id="6" name="Zástupný symbol pro obsah 5"/>
          <p:cNvPicPr>
            <a:picLocks noGrp="1" noChangeAspect="1"/>
          </p:cNvPicPr>
          <p:nvPr>
            <p:ph idx="1"/>
          </p:nvPr>
        </p:nvPicPr>
        <p:blipFill>
          <a:blip r:embed="rId2"/>
          <a:stretch>
            <a:fillRect/>
          </a:stretch>
        </p:blipFill>
        <p:spPr>
          <a:xfrm>
            <a:off x="2212258" y="2050210"/>
            <a:ext cx="7282704" cy="4846308"/>
          </a:xfrm>
          <a:prstGeom prst="rect">
            <a:avLst/>
          </a:prstGeom>
        </p:spPr>
      </p:pic>
    </p:spTree>
    <p:extLst>
      <p:ext uri="{BB962C8B-B14F-4D97-AF65-F5344CB8AC3E}">
        <p14:creationId xmlns:p14="http://schemas.microsoft.com/office/powerpoint/2010/main" val="1277324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17988"/>
            <a:ext cx="10515600" cy="1356852"/>
          </a:xfrm>
        </p:spPr>
        <p:txBody>
          <a:bodyPr>
            <a:normAutofit fontScale="90000"/>
          </a:bodyPr>
          <a:lstStyle/>
          <a:p>
            <a:r>
              <a:rPr lang="cs-CZ" dirty="0" smtClean="0"/>
              <a:t>     Koroun bezzubý (</a:t>
            </a:r>
            <a:r>
              <a:rPr lang="cs-CZ" i="1" dirty="0" err="1" smtClean="0"/>
              <a:t>Hydrodamalis</a:t>
            </a:r>
            <a:r>
              <a:rPr lang="cs-CZ" i="1" dirty="0" smtClean="0"/>
              <a:t> </a:t>
            </a:r>
            <a:r>
              <a:rPr lang="cs-CZ" i="1" dirty="0" err="1" smtClean="0"/>
              <a:t>gigas</a:t>
            </a:r>
            <a:r>
              <a:rPr lang="cs-CZ" dirty="0" smtClean="0"/>
              <a:t>)</a:t>
            </a:r>
            <a:br>
              <a:rPr lang="cs-CZ" dirty="0" smtClean="0"/>
            </a:br>
            <a:r>
              <a:rPr lang="cs-CZ" sz="2800" dirty="0" smtClean="0"/>
              <a:t>Největší zástupce řádu sirén (délka až 8 m), objeven r. 1741 u </a:t>
            </a:r>
            <a:r>
              <a:rPr lang="cs-CZ" sz="2800" dirty="0" err="1" smtClean="0"/>
              <a:t>Komandorských</a:t>
            </a:r>
            <a:r>
              <a:rPr lang="cs-CZ" sz="2800" dirty="0" smtClean="0"/>
              <a:t> ostrovů v Beringově úžině. Během následující 27 let zcela vyhuben velrybáři.</a:t>
            </a:r>
            <a:endParaRPr lang="cs-CZ" sz="28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5551" y="1582994"/>
            <a:ext cx="7706903" cy="5083277"/>
          </a:xfrm>
        </p:spPr>
      </p:pic>
    </p:spTree>
    <p:extLst>
      <p:ext uri="{BB962C8B-B14F-4D97-AF65-F5344CB8AC3E}">
        <p14:creationId xmlns:p14="http://schemas.microsoft.com/office/powerpoint/2010/main" val="1098696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08156"/>
            <a:ext cx="10515600" cy="216310"/>
          </a:xfrm>
        </p:spPr>
        <p:txBody>
          <a:bodyPr>
            <a:normAutofit fontScale="90000"/>
          </a:bodyPr>
          <a:lstStyle/>
          <a:p>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1916"/>
          <a:stretch/>
        </p:blipFill>
        <p:spPr>
          <a:xfrm>
            <a:off x="1725" y="422787"/>
            <a:ext cx="11136253" cy="6428691"/>
          </a:xfrm>
        </p:spPr>
      </p:pic>
    </p:spTree>
    <p:extLst>
      <p:ext uri="{BB962C8B-B14F-4D97-AF65-F5344CB8AC3E}">
        <p14:creationId xmlns:p14="http://schemas.microsoft.com/office/powerpoint/2010/main" val="3377331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0775" y="91322"/>
            <a:ext cx="9062640" cy="6766678"/>
          </a:xfrm>
        </p:spPr>
      </p:pic>
    </p:spTree>
    <p:extLst>
      <p:ext uri="{BB962C8B-B14F-4D97-AF65-F5344CB8AC3E}">
        <p14:creationId xmlns:p14="http://schemas.microsoft.com/office/powerpoint/2010/main" val="2917175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64009"/>
            <a:ext cx="12088368" cy="1626680"/>
          </a:xfrm>
        </p:spPr>
        <p:txBody>
          <a:bodyPr>
            <a:normAutofit fontScale="90000"/>
          </a:bodyPr>
          <a:lstStyle/>
          <a:p>
            <a:r>
              <a:rPr lang="cs-CZ" sz="3200" b="1" i="1" dirty="0" smtClean="0"/>
              <a:t>Ondatra </a:t>
            </a:r>
            <a:r>
              <a:rPr lang="cs-CZ" sz="3200" b="1" i="1" dirty="0" err="1" smtClean="0"/>
              <a:t>zibethicus</a:t>
            </a:r>
            <a:r>
              <a:rPr lang="cs-CZ" sz="3200" b="1" i="1" dirty="0" smtClean="0"/>
              <a:t> </a:t>
            </a:r>
            <a:r>
              <a:rPr lang="cs-CZ" sz="3200" b="1" dirty="0" smtClean="0"/>
              <a:t>(ondatra) – hlodavec dlouhý cca 25 – 40 cm, ze stran zploštělý ocas je dlouhý 20 – 30 cm. Na okrajích prstů zadních nohou má lemy z tuhých brv, které nahrazují plovací blány. Obývá břehy stojatých i pomalu tekoucích vod. Živí se rostlinnou potravou.</a:t>
            </a:r>
            <a:endParaRPr lang="cs-CZ" sz="3200" b="1" dirty="0"/>
          </a:p>
        </p:txBody>
      </p:sp>
      <p:pic>
        <p:nvPicPr>
          <p:cNvPr id="4" name="Zástupný symbol pro obsah 3"/>
          <p:cNvPicPr>
            <a:picLocks noGrp="1" noChangeAspect="1"/>
          </p:cNvPicPr>
          <p:nvPr>
            <p:ph idx="1"/>
          </p:nvPr>
        </p:nvPicPr>
        <p:blipFill>
          <a:blip r:embed="rId2"/>
          <a:stretch>
            <a:fillRect/>
          </a:stretch>
        </p:blipFill>
        <p:spPr>
          <a:xfrm>
            <a:off x="2131310" y="1874520"/>
            <a:ext cx="7024059" cy="4882896"/>
          </a:xfrm>
          <a:prstGeom prst="rect">
            <a:avLst/>
          </a:prstGeom>
        </p:spPr>
      </p:pic>
    </p:spTree>
    <p:extLst>
      <p:ext uri="{BB962C8B-B14F-4D97-AF65-F5344CB8AC3E}">
        <p14:creationId xmlns:p14="http://schemas.microsoft.com/office/powerpoint/2010/main" val="3581398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343310" y="1787236"/>
            <a:ext cx="11934156" cy="2005446"/>
          </a:xfrm>
          <a:prstGeom prst="rect">
            <a:avLst/>
          </a:prstGeom>
        </p:spPr>
      </p:pic>
    </p:spTree>
    <p:extLst>
      <p:ext uri="{BB962C8B-B14F-4D97-AF65-F5344CB8AC3E}">
        <p14:creationId xmlns:p14="http://schemas.microsoft.com/office/powerpoint/2010/main" val="2185276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09729"/>
            <a:ext cx="12115800" cy="1580960"/>
          </a:xfrm>
        </p:spPr>
        <p:txBody>
          <a:bodyPr>
            <a:normAutofit fontScale="90000"/>
          </a:bodyPr>
          <a:lstStyle/>
          <a:p>
            <a:r>
              <a:rPr lang="cs-CZ" sz="3200" b="1" i="1" dirty="0" smtClean="0"/>
              <a:t>Ondatra </a:t>
            </a:r>
            <a:r>
              <a:rPr lang="cs-CZ" sz="3200" b="1" i="1" dirty="0" err="1" smtClean="0"/>
              <a:t>zibethicus</a:t>
            </a:r>
            <a:r>
              <a:rPr lang="cs-CZ" sz="3200" b="1" i="1" dirty="0" smtClean="0"/>
              <a:t> </a:t>
            </a:r>
            <a:r>
              <a:rPr lang="cs-CZ" sz="3200" b="1" dirty="0" smtClean="0"/>
              <a:t>(ondatra) – severoamerický hlodavec vysazený v r. </a:t>
            </a:r>
            <a:r>
              <a:rPr lang="cs-CZ" sz="3200" b="1" smtClean="0"/>
              <a:t>1905 hrabětem </a:t>
            </a:r>
            <a:r>
              <a:rPr lang="cs-CZ" sz="3200" b="1" dirty="0" err="1" smtClean="0"/>
              <a:t>Colloredo</a:t>
            </a:r>
            <a:r>
              <a:rPr lang="cs-CZ" sz="3200" b="1" dirty="0" smtClean="0"/>
              <a:t>-Mansfeld v zámeckém parku u Dobříše. Odtud se rychle rozšířila do celé střední Evropy. Po 2. světové válce byla vysazována i ve Finsku a v SSSR. Současný stav – obr. vpravo.</a:t>
            </a:r>
            <a:endParaRPr lang="cs-CZ" sz="3200" b="1" dirty="0"/>
          </a:p>
        </p:txBody>
      </p:sp>
      <p:pic>
        <p:nvPicPr>
          <p:cNvPr id="4" name="Zástupný symbol pro obsah 3"/>
          <p:cNvPicPr>
            <a:picLocks noGrp="1" noChangeAspect="1"/>
          </p:cNvPicPr>
          <p:nvPr>
            <p:ph sz="half" idx="1"/>
          </p:nvPr>
        </p:nvPicPr>
        <p:blipFill rotWithShape="1">
          <a:blip r:embed="rId3"/>
          <a:srcRect l="13647" r="16294"/>
          <a:stretch/>
        </p:blipFill>
        <p:spPr>
          <a:xfrm>
            <a:off x="140983" y="1739881"/>
            <a:ext cx="6135403" cy="4926095"/>
          </a:xfrm>
          <a:prstGeom prst="rect">
            <a:avLst/>
          </a:prstGeom>
        </p:spPr>
      </p:pic>
      <p:pic>
        <p:nvPicPr>
          <p:cNvPr id="6" name="Zástupný symbol pro obsah 5"/>
          <p:cNvPicPr>
            <a:picLocks noGrp="1" noChangeAspect="1"/>
          </p:cNvPicPr>
          <p:nvPr>
            <p:ph sz="half" idx="2"/>
          </p:nvPr>
        </p:nvPicPr>
        <p:blipFill rotWithShape="1">
          <a:blip r:embed="rId4"/>
          <a:srcRect l="42762" t="18375" r="32381" b="65846"/>
          <a:stretch/>
        </p:blipFill>
        <p:spPr>
          <a:xfrm>
            <a:off x="6379591" y="1831320"/>
            <a:ext cx="5608193" cy="4834656"/>
          </a:xfrm>
          <a:prstGeom prst="rect">
            <a:avLst/>
          </a:prstGeom>
        </p:spPr>
      </p:pic>
    </p:spTree>
    <p:extLst>
      <p:ext uri="{BB962C8B-B14F-4D97-AF65-F5344CB8AC3E}">
        <p14:creationId xmlns:p14="http://schemas.microsoft.com/office/powerpoint/2010/main" val="18206361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6645" y="226143"/>
            <a:ext cx="11847871" cy="1464546"/>
          </a:xfrm>
        </p:spPr>
        <p:txBody>
          <a:bodyPr>
            <a:normAutofit/>
          </a:bodyPr>
          <a:lstStyle/>
          <a:p>
            <a:r>
              <a:rPr lang="cs-CZ" sz="4000" dirty="0" smtClean="0"/>
              <a:t>  Mandelinka bramborová (</a:t>
            </a:r>
            <a:r>
              <a:rPr lang="cs-CZ" sz="4000" i="1" dirty="0" err="1" smtClean="0"/>
              <a:t>Leptinotarsa</a:t>
            </a:r>
            <a:r>
              <a:rPr lang="cs-CZ" sz="4000" i="1" dirty="0" smtClean="0"/>
              <a:t> </a:t>
            </a:r>
            <a:r>
              <a:rPr lang="cs-CZ" sz="4000" i="1" dirty="0" err="1" smtClean="0"/>
              <a:t>decemlineata</a:t>
            </a:r>
            <a:r>
              <a:rPr lang="cs-CZ" sz="4000" dirty="0" smtClean="0"/>
              <a:t>) </a:t>
            </a:r>
            <a:r>
              <a:rPr lang="cs-CZ" sz="2800" dirty="0" smtClean="0"/>
              <a:t/>
            </a:r>
            <a:br>
              <a:rPr lang="cs-CZ" sz="2800" dirty="0" smtClean="0"/>
            </a:br>
            <a:r>
              <a:rPr lang="cs-CZ" sz="2800" dirty="0" smtClean="0"/>
              <a:t>Přibližně 1 cm dlouhý brouk pochází Severní Ameriky. Brouk i jeho larvy se živí listy rostlin z čel. lilkovitých (</a:t>
            </a:r>
            <a:r>
              <a:rPr lang="cs-CZ" sz="2800" dirty="0" err="1" smtClean="0"/>
              <a:t>Solanaceae</a:t>
            </a:r>
            <a:r>
              <a:rPr lang="cs-CZ" sz="2800" dirty="0" smtClean="0"/>
              <a:t>), především brambor.</a:t>
            </a:r>
            <a:endParaRPr lang="cs-CZ" sz="2800" dirty="0"/>
          </a:p>
        </p:txBody>
      </p:sp>
      <p:pic>
        <p:nvPicPr>
          <p:cNvPr id="5" name="Zástupný symbol pro obsah 4"/>
          <p:cNvPicPr>
            <a:picLocks noGrp="1" noChangeAspect="1"/>
          </p:cNvPicPr>
          <p:nvPr>
            <p:ph idx="1"/>
          </p:nvPr>
        </p:nvPicPr>
        <p:blipFill>
          <a:blip r:embed="rId2"/>
          <a:stretch>
            <a:fillRect/>
          </a:stretch>
        </p:blipFill>
        <p:spPr>
          <a:xfrm>
            <a:off x="2445592" y="1986116"/>
            <a:ext cx="7086600" cy="4572000"/>
          </a:xfrm>
          <a:prstGeom prst="rect">
            <a:avLst/>
          </a:prstGeom>
        </p:spPr>
      </p:pic>
    </p:spTree>
    <p:extLst>
      <p:ext uri="{BB962C8B-B14F-4D97-AF65-F5344CB8AC3E}">
        <p14:creationId xmlns:p14="http://schemas.microsoft.com/office/powerpoint/2010/main" val="1513686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6981" y="176981"/>
            <a:ext cx="11867535" cy="1042219"/>
          </a:xfrm>
        </p:spPr>
        <p:txBody>
          <a:bodyPr>
            <a:normAutofit/>
          </a:bodyPr>
          <a:lstStyle/>
          <a:p>
            <a:r>
              <a:rPr lang="cs-CZ" sz="2800" dirty="0" smtClean="0"/>
              <a:t>Šíření mandelinky bramborové (</a:t>
            </a:r>
            <a:r>
              <a:rPr lang="cs-CZ" sz="2800" i="1" dirty="0" err="1" smtClean="0"/>
              <a:t>Leptionotarsa</a:t>
            </a:r>
            <a:r>
              <a:rPr lang="cs-CZ" sz="2800" i="1" dirty="0" smtClean="0"/>
              <a:t> </a:t>
            </a:r>
            <a:r>
              <a:rPr lang="cs-CZ" sz="2800" i="1" dirty="0" err="1" smtClean="0"/>
              <a:t>decemlineata</a:t>
            </a:r>
            <a:r>
              <a:rPr lang="cs-CZ" sz="2800" i="1" dirty="0" smtClean="0"/>
              <a:t>) </a:t>
            </a:r>
            <a:r>
              <a:rPr lang="cs-CZ" sz="2800" dirty="0" smtClean="0"/>
              <a:t>od</a:t>
            </a:r>
            <a:r>
              <a:rPr lang="cs-CZ" sz="2800" i="1" dirty="0" smtClean="0"/>
              <a:t> </a:t>
            </a:r>
            <a:r>
              <a:rPr lang="cs-CZ" sz="2800" dirty="0" smtClean="0"/>
              <a:t>jejího zavlečení do Biskajského zálivu ve Francii v r. 1930 do r. 1960.</a:t>
            </a:r>
            <a:endParaRPr lang="cs-CZ" sz="2800"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724" t="32926" r="1384" b="24005"/>
          <a:stretch/>
        </p:blipFill>
        <p:spPr>
          <a:xfrm>
            <a:off x="4454011" y="1887794"/>
            <a:ext cx="7439921" cy="4513005"/>
          </a:xfrm>
        </p:spPr>
      </p:pic>
      <p:pic>
        <p:nvPicPr>
          <p:cNvPr id="3" name="Obrázek 2"/>
          <p:cNvPicPr>
            <a:picLocks noChangeAspect="1"/>
          </p:cNvPicPr>
          <p:nvPr/>
        </p:nvPicPr>
        <p:blipFill rotWithShape="1">
          <a:blip r:embed="rId3"/>
          <a:srcRect l="6249" t="34781" r="65620" b="16312"/>
          <a:stretch/>
        </p:blipFill>
        <p:spPr>
          <a:xfrm>
            <a:off x="688258" y="2871018"/>
            <a:ext cx="3643467" cy="3601264"/>
          </a:xfrm>
          <a:prstGeom prst="rect">
            <a:avLst/>
          </a:prstGeom>
        </p:spPr>
      </p:pic>
    </p:spTree>
    <p:extLst>
      <p:ext uri="{BB962C8B-B14F-4D97-AF65-F5344CB8AC3E}">
        <p14:creationId xmlns:p14="http://schemas.microsoft.com/office/powerpoint/2010/main" val="1857587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51848"/>
          </a:xfrm>
        </p:spPr>
        <p:txBody>
          <a:bodyPr>
            <a:normAutofit fontScale="90000"/>
          </a:bodyPr>
          <a:lstStyle/>
          <a:p>
            <a:endParaRPr lang="cs-CZ" dirty="0"/>
          </a:p>
        </p:txBody>
      </p:sp>
      <p:sp>
        <p:nvSpPr>
          <p:cNvPr id="3" name="Zástupný symbol pro obsah 2"/>
          <p:cNvSpPr>
            <a:spLocks noGrp="1"/>
          </p:cNvSpPr>
          <p:nvPr>
            <p:ph idx="1"/>
          </p:nvPr>
        </p:nvSpPr>
        <p:spPr>
          <a:xfrm>
            <a:off x="838200" y="1049482"/>
            <a:ext cx="10515600" cy="5527963"/>
          </a:xfrm>
        </p:spPr>
        <p:txBody>
          <a:bodyPr/>
          <a:lstStyle/>
          <a:p>
            <a:endParaRPr lang="cs-CZ" dirty="0" smtClean="0"/>
          </a:p>
          <a:p>
            <a:r>
              <a:rPr lang="cs-CZ" sz="3600" dirty="0" smtClean="0"/>
              <a:t>Druhy, které pocházejí ze vzdálených oblastí a rozšířily se pomocí člověka jsou označovány jako </a:t>
            </a:r>
            <a:r>
              <a:rPr lang="cs-CZ" sz="3600" b="1" dirty="0"/>
              <a:t>n</a:t>
            </a:r>
            <a:r>
              <a:rPr lang="cs-CZ" sz="3600" b="1" dirty="0" smtClean="0"/>
              <a:t>epůvodní druhy </a:t>
            </a:r>
            <a:r>
              <a:rPr lang="cs-CZ" sz="3600" dirty="0" smtClean="0"/>
              <a:t>(</a:t>
            </a:r>
            <a:r>
              <a:rPr lang="cs-CZ" sz="3600" dirty="0" err="1" smtClean="0"/>
              <a:t>alien</a:t>
            </a:r>
            <a:r>
              <a:rPr lang="cs-CZ" sz="3600" dirty="0" smtClean="0"/>
              <a:t> species).</a:t>
            </a:r>
          </a:p>
          <a:p>
            <a:r>
              <a:rPr lang="cs-CZ" sz="3600" dirty="0" smtClean="0"/>
              <a:t>Pokud se v novém prostředí začnou nekontrolovaně šířit (většinou v důsledku absence specifických predátorů nebo konkurentů) jsou označovány jako </a:t>
            </a:r>
            <a:r>
              <a:rPr lang="cs-CZ" sz="3600" b="1" dirty="0" smtClean="0"/>
              <a:t>invazní druhy</a:t>
            </a:r>
            <a:r>
              <a:rPr lang="cs-CZ" sz="3600" dirty="0" smtClean="0"/>
              <a:t>.</a:t>
            </a:r>
          </a:p>
          <a:p>
            <a:r>
              <a:rPr lang="cs-CZ" sz="3600" dirty="0" smtClean="0"/>
              <a:t>V současné době je snaha takové druhy eliminovat, což se však většinou daří jen obtížně.</a:t>
            </a:r>
            <a:endParaRPr lang="cs-CZ" sz="3600" dirty="0"/>
          </a:p>
        </p:txBody>
      </p:sp>
    </p:spTree>
    <p:extLst>
      <p:ext uri="{BB962C8B-B14F-4D97-AF65-F5344CB8AC3E}">
        <p14:creationId xmlns:p14="http://schemas.microsoft.com/office/powerpoint/2010/main" val="2393656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592" y="1"/>
            <a:ext cx="11914632" cy="1690688"/>
          </a:xfrm>
        </p:spPr>
        <p:txBody>
          <a:bodyPr>
            <a:normAutofit/>
          </a:bodyPr>
          <a:lstStyle/>
          <a:p>
            <a:r>
              <a:rPr lang="cs-CZ" sz="2400" b="1" i="1" dirty="0" err="1" smtClean="0"/>
              <a:t>Neovison</a:t>
            </a:r>
            <a:r>
              <a:rPr lang="cs-CZ" sz="2400" b="1" i="1" dirty="0" smtClean="0"/>
              <a:t> </a:t>
            </a:r>
            <a:r>
              <a:rPr lang="cs-CZ" sz="2400" b="1" i="1" dirty="0" err="1" smtClean="0"/>
              <a:t>vison</a:t>
            </a:r>
            <a:r>
              <a:rPr lang="cs-CZ" sz="2400" b="1" i="1" dirty="0" smtClean="0"/>
              <a:t> </a:t>
            </a:r>
            <a:r>
              <a:rPr lang="cs-CZ" sz="2400" b="1" dirty="0" smtClean="0"/>
              <a:t>(norek americký) – severoamerický druh dovezený do Evropy počátkem 20. stol. jako kožešinové zvíře. Během 2. pol. 20 stol. na mnoha místech západní Evropy unikl z farem nebo byl úmyslně vysazen. Je o něco větší než norek evropský, bývá tmavší, ale i v přírodě se vyskytují různé barevné varianty uniklé z kožešinových farem. V ČR je klasifikován jako invazní druh.</a:t>
            </a:r>
            <a:endParaRPr lang="cs-CZ" sz="2400" b="1" dirty="0"/>
          </a:p>
        </p:txBody>
      </p:sp>
      <p:pic>
        <p:nvPicPr>
          <p:cNvPr id="6" name="Zástupný symbol pro obsah 5"/>
          <p:cNvPicPr>
            <a:picLocks noGrp="1" noChangeAspect="1"/>
          </p:cNvPicPr>
          <p:nvPr>
            <p:ph idx="1"/>
          </p:nvPr>
        </p:nvPicPr>
        <p:blipFill>
          <a:blip r:embed="rId2"/>
          <a:stretch>
            <a:fillRect/>
          </a:stretch>
        </p:blipFill>
        <p:spPr>
          <a:xfrm>
            <a:off x="164592" y="2274729"/>
            <a:ext cx="5788152" cy="3851751"/>
          </a:xfrm>
          <a:prstGeom prst="rect">
            <a:avLst/>
          </a:prstGeom>
        </p:spPr>
      </p:pic>
      <p:pic>
        <p:nvPicPr>
          <p:cNvPr id="7" name="Obrázek 6"/>
          <p:cNvPicPr>
            <a:picLocks noChangeAspect="1"/>
          </p:cNvPicPr>
          <p:nvPr/>
        </p:nvPicPr>
        <p:blipFill>
          <a:blip r:embed="rId3"/>
          <a:stretch>
            <a:fillRect/>
          </a:stretch>
        </p:blipFill>
        <p:spPr>
          <a:xfrm>
            <a:off x="6038722" y="2213492"/>
            <a:ext cx="6136917" cy="3912988"/>
          </a:xfrm>
          <a:prstGeom prst="rect">
            <a:avLst/>
          </a:prstGeom>
        </p:spPr>
      </p:pic>
    </p:spTree>
    <p:extLst>
      <p:ext uri="{BB962C8B-B14F-4D97-AF65-F5344CB8AC3E}">
        <p14:creationId xmlns:p14="http://schemas.microsoft.com/office/powerpoint/2010/main" val="30287864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 y="365125"/>
            <a:ext cx="11914632" cy="1325563"/>
          </a:xfrm>
        </p:spPr>
        <p:txBody>
          <a:bodyPr>
            <a:normAutofit fontScale="90000"/>
          </a:bodyPr>
          <a:lstStyle/>
          <a:p>
            <a:r>
              <a:rPr lang="cs-CZ" sz="3600" b="1" dirty="0" smtClean="0"/>
              <a:t>Současné rozšíření norka amerického (</a:t>
            </a:r>
            <a:r>
              <a:rPr lang="cs-CZ" sz="3600" b="1" i="1" dirty="0" err="1" smtClean="0"/>
              <a:t>Neovison</a:t>
            </a:r>
            <a:r>
              <a:rPr lang="cs-CZ" sz="3600" b="1" i="1" dirty="0" smtClean="0"/>
              <a:t> </a:t>
            </a:r>
            <a:r>
              <a:rPr lang="cs-CZ" sz="3600" b="1" i="1" dirty="0" err="1" smtClean="0"/>
              <a:t>vison</a:t>
            </a:r>
            <a:r>
              <a:rPr lang="cs-CZ" sz="3600" b="1" dirty="0" smtClean="0"/>
              <a:t>). V Evropě je rozšířen především na severu a ve střední Evropě; na Balkáně a ve stepních </a:t>
            </a:r>
            <a:r>
              <a:rPr lang="cs-CZ" sz="3600" b="1" dirty="0"/>
              <a:t>o</a:t>
            </a:r>
            <a:r>
              <a:rPr lang="cs-CZ" sz="3600" b="1" dirty="0" smtClean="0"/>
              <a:t>blastech Ukrajiny a Ruska zatím chybí.</a:t>
            </a:r>
            <a:endParaRPr lang="cs-CZ" sz="3600" b="1"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5923" y="1798219"/>
            <a:ext cx="9817425" cy="4986629"/>
          </a:xfrm>
        </p:spPr>
      </p:pic>
    </p:spTree>
    <p:extLst>
      <p:ext uri="{BB962C8B-B14F-4D97-AF65-F5344CB8AC3E}">
        <p14:creationId xmlns:p14="http://schemas.microsoft.com/office/powerpoint/2010/main" val="34471952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37161"/>
            <a:ext cx="12088368" cy="2478023"/>
          </a:xfrm>
        </p:spPr>
        <p:txBody>
          <a:bodyPr>
            <a:normAutofit fontScale="90000"/>
          </a:bodyPr>
          <a:lstStyle/>
          <a:p>
            <a:r>
              <a:rPr lang="cs-CZ" sz="3600" b="1" dirty="0" err="1" smtClean="0"/>
              <a:t>Procyonidae</a:t>
            </a:r>
            <a:r>
              <a:rPr lang="cs-CZ" sz="3600" b="1" dirty="0" smtClean="0"/>
              <a:t> (medvídkovití)</a:t>
            </a:r>
            <a:br>
              <a:rPr lang="cs-CZ" sz="3600" b="1" dirty="0" smtClean="0"/>
            </a:br>
            <a:r>
              <a:rPr lang="cs-CZ" sz="2700" b="1" i="1" dirty="0" err="1"/>
              <a:t>Procyon</a:t>
            </a:r>
            <a:r>
              <a:rPr lang="cs-CZ" sz="2700" b="1" i="1" dirty="0"/>
              <a:t> </a:t>
            </a:r>
            <a:r>
              <a:rPr lang="cs-CZ" sz="2700" b="1" i="1" dirty="0" err="1"/>
              <a:t>lotor</a:t>
            </a:r>
            <a:r>
              <a:rPr lang="cs-CZ" sz="2700" b="1" i="1" dirty="0"/>
              <a:t> </a:t>
            </a:r>
            <a:r>
              <a:rPr lang="cs-CZ" sz="2700" b="1" dirty="0"/>
              <a:t>(medvídek mýval</a:t>
            </a:r>
            <a:r>
              <a:rPr lang="cs-CZ" sz="2700" dirty="0"/>
              <a:t>) </a:t>
            </a:r>
            <a:r>
              <a:rPr lang="cs-CZ" sz="2700" dirty="0" smtClean="0"/>
              <a:t>– </a:t>
            </a:r>
            <a:r>
              <a:rPr lang="cs-CZ" sz="2700" b="1" dirty="0" smtClean="0"/>
              <a:t>původem ze Severní a Střední Ameriky, v 30-tých letech 20. stol. vysazen v Německu. Váží cca 7 – 10 kg, dobře šplhá i plave, je všežravý. Během zimy občas upadá do několikadenní strnulosti. Je velmi přizpůsobivý a bez problémů se pohybuje v </a:t>
            </a:r>
            <a:r>
              <a:rPr lang="cs-CZ" sz="2700" b="1" dirty="0" err="1" smtClean="0"/>
              <a:t>synantropním</a:t>
            </a:r>
            <a:r>
              <a:rPr lang="cs-CZ" sz="2700" b="1" dirty="0" smtClean="0"/>
              <a:t> prostředí. Způsobuje velké škody na evropské fauně, která na takového predátora není zvyklá (hlavně ptáci, ale i drobní savci a obojživelníci).</a:t>
            </a:r>
            <a:r>
              <a:rPr lang="cs-CZ" sz="3600" dirty="0"/>
              <a:t/>
            </a:r>
            <a:br>
              <a:rPr lang="cs-CZ" sz="3600" dirty="0"/>
            </a:br>
            <a:endParaRPr lang="cs-CZ" sz="3600" dirty="0"/>
          </a:p>
        </p:txBody>
      </p:sp>
      <p:pic>
        <p:nvPicPr>
          <p:cNvPr id="4" name="Zástupný symbol pro obsah 3"/>
          <p:cNvPicPr>
            <a:picLocks noGrp="1" noChangeAspect="1"/>
          </p:cNvPicPr>
          <p:nvPr>
            <p:ph idx="1"/>
          </p:nvPr>
        </p:nvPicPr>
        <p:blipFill rotWithShape="1">
          <a:blip r:embed="rId2"/>
          <a:srcRect l="12546"/>
          <a:stretch/>
        </p:blipFill>
        <p:spPr>
          <a:xfrm>
            <a:off x="5861304" y="2359152"/>
            <a:ext cx="6046788" cy="4431378"/>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65" y="2359152"/>
            <a:ext cx="4810377" cy="4431378"/>
          </a:xfrm>
          <a:prstGeom prst="rect">
            <a:avLst/>
          </a:prstGeom>
        </p:spPr>
      </p:pic>
    </p:spTree>
    <p:extLst>
      <p:ext uri="{BB962C8B-B14F-4D97-AF65-F5344CB8AC3E}">
        <p14:creationId xmlns:p14="http://schemas.microsoft.com/office/powerpoint/2010/main" val="7297173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584" y="109729"/>
            <a:ext cx="11951208" cy="2157984"/>
          </a:xfrm>
        </p:spPr>
        <p:txBody>
          <a:bodyPr>
            <a:normAutofit fontScale="90000"/>
          </a:bodyPr>
          <a:lstStyle/>
          <a:p>
            <a:r>
              <a:rPr lang="cs-CZ" sz="2800" b="1" dirty="0" smtClean="0"/>
              <a:t>Medvídek mýval (</a:t>
            </a:r>
            <a:r>
              <a:rPr lang="cs-CZ" sz="2800" b="1" i="1" dirty="0" err="1" smtClean="0"/>
              <a:t>Procyon</a:t>
            </a:r>
            <a:r>
              <a:rPr lang="cs-CZ" sz="2800" b="1" i="1" dirty="0" smtClean="0"/>
              <a:t> </a:t>
            </a:r>
            <a:r>
              <a:rPr lang="cs-CZ" sz="2800" b="1" i="1" dirty="0" err="1" smtClean="0"/>
              <a:t>lotor</a:t>
            </a:r>
            <a:r>
              <a:rPr lang="cs-CZ" sz="2800" b="1" dirty="0" smtClean="0"/>
              <a:t>) – po vysazení kolem r. 1930 v Německu se tam rychle rozšířil a pronikl i do SV Francie a na západ Rakouska. Na naše území se ale dostával jen ojediněle, zřejmě proto, že pohraniční hory (Šumava, Český les, Krušné hory) pro něj tehdy představovaly obtížně překročitelnou bariéru. Avšak na přelomu tisíciletí se náhle rozšířil na jižní Moravě (zřejmě migrace z Rakouska) a v severozápadních Čechách (zřejmě průnik přes Krušné hory). V současné době jej lze zastihnout v nižších a středních polohách prakticky na celém území ČR.</a:t>
            </a:r>
            <a:endParaRPr lang="cs-CZ" sz="2800" b="1" dirty="0"/>
          </a:p>
        </p:txBody>
      </p:sp>
      <p:pic>
        <p:nvPicPr>
          <p:cNvPr id="4" name="Zástupný symbol pro obsah 3"/>
          <p:cNvPicPr>
            <a:picLocks noGrp="1" noChangeAspect="1"/>
          </p:cNvPicPr>
          <p:nvPr>
            <p:ph idx="1"/>
          </p:nvPr>
        </p:nvPicPr>
        <p:blipFill>
          <a:blip r:embed="rId2"/>
          <a:stretch>
            <a:fillRect/>
          </a:stretch>
        </p:blipFill>
        <p:spPr>
          <a:xfrm>
            <a:off x="502920" y="2340185"/>
            <a:ext cx="4636007" cy="4453806"/>
          </a:xfrm>
          <a:prstGeom prst="rect">
            <a:avLst/>
          </a:prstGeom>
        </p:spPr>
      </p:pic>
      <p:pic>
        <p:nvPicPr>
          <p:cNvPr id="5" name="Obrázek 4"/>
          <p:cNvPicPr>
            <a:picLocks noChangeAspect="1"/>
          </p:cNvPicPr>
          <p:nvPr/>
        </p:nvPicPr>
        <p:blipFill>
          <a:blip r:embed="rId3"/>
          <a:stretch>
            <a:fillRect/>
          </a:stretch>
        </p:blipFill>
        <p:spPr>
          <a:xfrm>
            <a:off x="5323881" y="2340186"/>
            <a:ext cx="6985107" cy="4453806"/>
          </a:xfrm>
          <a:prstGeom prst="rect">
            <a:avLst/>
          </a:prstGeom>
        </p:spPr>
      </p:pic>
    </p:spTree>
    <p:extLst>
      <p:ext uri="{BB962C8B-B14F-4D97-AF65-F5344CB8AC3E}">
        <p14:creationId xmlns:p14="http://schemas.microsoft.com/office/powerpoint/2010/main" val="702746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r>
              <a:rPr lang="cs-CZ" sz="3600" dirty="0" smtClean="0"/>
              <a:t>Hraboš sněžný (</a:t>
            </a:r>
            <a:r>
              <a:rPr lang="cs-CZ" sz="3600" i="1" dirty="0" err="1" smtClean="0"/>
              <a:t>Chionomys</a:t>
            </a:r>
            <a:r>
              <a:rPr lang="cs-CZ" sz="3600" i="1" dirty="0" smtClean="0"/>
              <a:t> </a:t>
            </a:r>
            <a:r>
              <a:rPr lang="cs-CZ" sz="3600" i="1" dirty="0" err="1" smtClean="0"/>
              <a:t>nivalis</a:t>
            </a:r>
            <a:r>
              <a:rPr lang="cs-CZ" sz="3600" dirty="0" smtClean="0"/>
              <a:t>)</a:t>
            </a:r>
            <a:endParaRPr lang="cs-CZ" sz="3600"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747" b="41002"/>
          <a:stretch/>
        </p:blipFill>
        <p:spPr>
          <a:xfrm>
            <a:off x="838200" y="1307657"/>
            <a:ext cx="10869353" cy="5357094"/>
          </a:xfrm>
        </p:spPr>
      </p:pic>
    </p:spTree>
    <p:extLst>
      <p:ext uri="{BB962C8B-B14F-4D97-AF65-F5344CB8AC3E}">
        <p14:creationId xmlns:p14="http://schemas.microsoft.com/office/powerpoint/2010/main" val="3527880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29936"/>
            <a:ext cx="12079224" cy="872837"/>
          </a:xfrm>
        </p:spPr>
        <p:txBody>
          <a:bodyPr>
            <a:normAutofit fontScale="90000"/>
          </a:bodyPr>
          <a:lstStyle/>
          <a:p>
            <a:r>
              <a:rPr lang="cs-CZ" sz="2800" b="1" i="1" dirty="0" err="1" smtClean="0"/>
              <a:t>Chionomys</a:t>
            </a:r>
            <a:r>
              <a:rPr lang="cs-CZ" sz="2800" b="1" i="1" dirty="0" smtClean="0"/>
              <a:t> </a:t>
            </a:r>
            <a:r>
              <a:rPr lang="cs-CZ" sz="2800" b="1" i="1" dirty="0" err="1" smtClean="0"/>
              <a:t>nivalis</a:t>
            </a:r>
            <a:r>
              <a:rPr lang="cs-CZ" sz="2800" b="1" i="1" dirty="0" smtClean="0"/>
              <a:t> </a:t>
            </a:r>
            <a:r>
              <a:rPr lang="cs-CZ" sz="2800" b="1" dirty="0" smtClean="0"/>
              <a:t>(hraboš sněžný) – v současné době má již jen reliktní, ostrůvkovitý výskyt v horách, kde se nacházejí rozsáhlé sutě tvořené velkými kameny. Z mapky jeho rozšíření je zřejmé, že minulosti </a:t>
            </a:r>
            <a:r>
              <a:rPr lang="cs-CZ" sz="2800" b="1" smtClean="0"/>
              <a:t>(pleistocén</a:t>
            </a:r>
            <a:r>
              <a:rPr lang="cs-CZ" sz="2800" b="1" dirty="0" smtClean="0"/>
              <a:t>) byl areál jeho výskytu rozsáhlejší. Je to typický </a:t>
            </a:r>
            <a:r>
              <a:rPr lang="cs-CZ" sz="2800" b="1" dirty="0" err="1" smtClean="0"/>
              <a:t>stenoekní</a:t>
            </a:r>
            <a:r>
              <a:rPr lang="cs-CZ" sz="2800" b="1" dirty="0" smtClean="0"/>
              <a:t> živočich (má jen úzkou ekologickou niku = obývá jen velmi specifické prostředí, v tomto případě kamenné sutě). V ostatních biotopech je dnes nahrazen jinými druhy hrabošů.</a:t>
            </a:r>
            <a:endParaRPr lang="cs-CZ" sz="2800" b="1"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811" t="20247" r="9048" b="46131"/>
          <a:stretch/>
        </p:blipFill>
        <p:spPr>
          <a:xfrm>
            <a:off x="1849582" y="1871357"/>
            <a:ext cx="8947015" cy="4803764"/>
          </a:xfrm>
        </p:spPr>
      </p:pic>
    </p:spTree>
    <p:extLst>
      <p:ext uri="{BB962C8B-B14F-4D97-AF65-F5344CB8AC3E}">
        <p14:creationId xmlns:p14="http://schemas.microsoft.com/office/powerpoint/2010/main" val="2051550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2880" y="118873"/>
            <a:ext cx="12009120" cy="1571816"/>
          </a:xfrm>
        </p:spPr>
        <p:txBody>
          <a:bodyPr>
            <a:normAutofit fontScale="90000"/>
          </a:bodyPr>
          <a:lstStyle/>
          <a:p>
            <a:r>
              <a:rPr lang="cs-CZ" sz="3200" b="1" dirty="0" smtClean="0"/>
              <a:t>Sobol</a:t>
            </a:r>
            <a:r>
              <a:rPr lang="cs-CZ" sz="3200" b="1" i="1" dirty="0" smtClean="0"/>
              <a:t> (</a:t>
            </a:r>
            <a:r>
              <a:rPr lang="cs-CZ" sz="3200" b="1" i="1" dirty="0" err="1" smtClean="0"/>
              <a:t>Martes</a:t>
            </a:r>
            <a:r>
              <a:rPr lang="cs-CZ" sz="3200" b="1" i="1" dirty="0" smtClean="0"/>
              <a:t> </a:t>
            </a:r>
            <a:r>
              <a:rPr lang="cs-CZ" sz="3200" b="1" i="1" dirty="0" err="1" smtClean="0"/>
              <a:t>zibellina</a:t>
            </a:r>
            <a:r>
              <a:rPr lang="cs-CZ" sz="3200" b="1" i="1" dirty="0" smtClean="0"/>
              <a:t>)</a:t>
            </a:r>
            <a:r>
              <a:rPr lang="cs-CZ" sz="3200" b="1" dirty="0" smtClean="0"/>
              <a:t> – podobá se kuně lesní, ale má jen nevýraznou hrudní skvrnu. Obývá tajgu, od Uralu až po Japonsko. V posledních staletích byl intenzivně loven a proto je jeho areál rozšíření již jen fragmentární.</a:t>
            </a:r>
            <a:endParaRPr lang="cs-CZ" sz="3200" b="1" dirty="0"/>
          </a:p>
        </p:txBody>
      </p:sp>
      <p:pic>
        <p:nvPicPr>
          <p:cNvPr id="4" name="Zástupný symbol pro obsah 3"/>
          <p:cNvPicPr>
            <a:picLocks noGrp="1" noChangeAspect="1"/>
          </p:cNvPicPr>
          <p:nvPr>
            <p:ph idx="1"/>
          </p:nvPr>
        </p:nvPicPr>
        <p:blipFill rotWithShape="1">
          <a:blip r:embed="rId2"/>
          <a:srcRect t="17168"/>
          <a:stretch/>
        </p:blipFill>
        <p:spPr>
          <a:xfrm>
            <a:off x="1292349" y="1773936"/>
            <a:ext cx="9256967" cy="5084064"/>
          </a:xfrm>
          <a:prstGeom prst="rect">
            <a:avLst/>
          </a:prstGeom>
        </p:spPr>
      </p:pic>
    </p:spTree>
    <p:extLst>
      <p:ext uri="{BB962C8B-B14F-4D97-AF65-F5344CB8AC3E}">
        <p14:creationId xmlns:p14="http://schemas.microsoft.com/office/powerpoint/2010/main" val="2108094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8284" y="-120933"/>
            <a:ext cx="11314298" cy="6541611"/>
          </a:xfrm>
        </p:spPr>
      </p:pic>
    </p:spTree>
    <p:extLst>
      <p:ext uri="{BB962C8B-B14F-4D97-AF65-F5344CB8AC3E}">
        <p14:creationId xmlns:p14="http://schemas.microsoft.com/office/powerpoint/2010/main" val="1733540748"/>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1220</TotalTime>
  <Words>1289</Words>
  <Application>Microsoft Office PowerPoint</Application>
  <PresentationFormat>Širokoúhlá obrazovka</PresentationFormat>
  <Paragraphs>60</Paragraphs>
  <Slides>57</Slides>
  <Notes>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57</vt:i4>
      </vt:variant>
    </vt:vector>
  </HeadingPairs>
  <TitlesOfParts>
    <vt:vector size="62" baseType="lpstr">
      <vt:lpstr>Arial</vt:lpstr>
      <vt:lpstr>Calibri</vt:lpstr>
      <vt:lpstr>Calibri Light</vt:lpstr>
      <vt:lpstr>Times New Roman</vt:lpstr>
      <vt:lpstr>Motiv Office</vt:lpstr>
      <vt:lpstr>ZOOGEOGRAFIE 2.</vt:lpstr>
      <vt:lpstr>Prezentace aplikace PowerPoint</vt:lpstr>
      <vt:lpstr>Prezentace aplikace PowerPoint</vt:lpstr>
      <vt:lpstr>Prezentace aplikace PowerPoint</vt:lpstr>
      <vt:lpstr>Prezentace aplikace PowerPoint</vt:lpstr>
      <vt:lpstr>            Hraboš sněžný (Chionomys nivalis)</vt:lpstr>
      <vt:lpstr>Chionomys nivalis (hraboš sněžný) – v současné době má již jen reliktní, ostrůvkovitý výskyt v horách, kde se nacházejí rozsáhlé sutě tvořené velkými kameny. Z mapky jeho rozšíření je zřejmé, že minulosti (pleistocén) byl areál jeho výskytu rozsáhlejší. Je to typický stenoekní živočich (má jen úzkou ekologickou niku = obývá jen velmi specifické prostředí, v tomto případě kamenné sutě). V ostatních biotopech je dnes nahrazen jinými druhy hrabošů.</vt:lpstr>
      <vt:lpstr>Sobol (Martes zibellina) – podobá se kuně lesní, ale má jen nevýraznou hrudní skvrnu. Obývá tajgu, od Uralu až po Japonsko. V posledních staletích byl intenzivně loven a proto je jeho areál rozšíření již jen fragmentární.</vt:lpstr>
      <vt:lpstr>Prezentace aplikace PowerPoint</vt:lpstr>
      <vt:lpstr>Zajíc bělák (Lepus timidus) v zimní srsti</vt:lpstr>
      <vt:lpstr>Zajíc bělák (Lepus timidus) – rozšíření v Evropě (mimo Rusko a Bělorusko) </vt:lpstr>
      <vt:lpstr>Prezentace aplikace PowerPoint</vt:lpstr>
      <vt:lpstr>Prezentace aplikace PowerPoint</vt:lpstr>
      <vt:lpstr>Prezentace aplikace PowerPoint</vt:lpstr>
      <vt:lpstr>                  Nunatak  [ nunetak]</vt:lpstr>
      <vt:lpstr>Současné nunataky v Grónsku</vt:lpstr>
      <vt:lpstr>Prezentace aplikace PowerPoint</vt:lpstr>
      <vt:lpstr>Prezentace aplikace PowerPoint</vt:lpstr>
      <vt:lpstr>Prezentace aplikace PowerPoint</vt:lpstr>
      <vt:lpstr>Faunistický prvek</vt:lpstr>
      <vt:lpstr>Prezentace aplikace PowerPoint</vt:lpstr>
      <vt:lpstr>Prezentace aplikace PowerPoint</vt:lpstr>
      <vt:lpstr>Prezentace aplikace PowerPoint</vt:lpstr>
      <vt:lpstr>Prezentace aplikace PowerPoint</vt:lpstr>
      <vt:lpstr>Karas obecný (Carassius carassius) je jedním z běžných pontických faunistických elementů.</vt:lpstr>
      <vt:lpstr>Prezentace aplikace PowerPoint</vt:lpstr>
      <vt:lpstr>Prezentace aplikace PowerPoint</vt:lpstr>
      <vt:lpstr>Prezentace aplikace PowerPoint</vt:lpstr>
      <vt:lpstr>Kachna chocholatá (Aythia fuligula)</vt:lpstr>
      <vt:lpstr>Prezentace aplikace PowerPoint</vt:lpstr>
      <vt:lpstr>                             Polák velký (Aythia ferina)</vt:lpstr>
      <vt:lpstr>Prezentace aplikace PowerPoint</vt:lpstr>
      <vt:lpstr>Prezentace aplikace PowerPoint</vt:lpstr>
      <vt:lpstr>Prezentace aplikace PowerPoint</vt:lpstr>
      <vt:lpstr>Prezentace aplikace PowerPoint</vt:lpstr>
      <vt:lpstr>Prezentace aplikace PowerPoint</vt:lpstr>
      <vt:lpstr>Bobr evropský (Castor fiber)  Velký hlodavec (váha 20 – 30 kg), ocas je dorso-ventrálně zploštělý a pokrytý rohovitými šupinami, na zadních končetinách má plovací blány, </vt:lpstr>
      <vt:lpstr>Castor fiber (bobr evropský) – vývoj jeho evropského rozšíření od cca 12. století do začátku 19. století.</vt:lpstr>
      <vt:lpstr>Castor fiber (bobr evropský) – vývoj jeho evropského rozšíření od začátku 20. století do cca r. 1990</vt:lpstr>
      <vt:lpstr>Současné rozšíření bobra evropského (zeleně nedávno vysazené populace)</vt:lpstr>
      <vt:lpstr>Prezentace aplikace PowerPoint</vt:lpstr>
      <vt:lpstr>Prezentace aplikace PowerPoint</vt:lpstr>
      <vt:lpstr>Prezentace aplikace PowerPoint</vt:lpstr>
      <vt:lpstr>Prezentace aplikace PowerPoint</vt:lpstr>
      <vt:lpstr>                       Ptáci moa (rod Dinornis) Zástupci podřádu běžců (Paleognathae) dosahovali výšky až 3,5 m. Obývali Nový Zéland, kam dorazili první lidé kolem r. 1280. Velké druhy moa byly do r. 1500 vyhubeny, menší druhy (výška do 1 m) možná ještě přežívaly v horách až do 17. stol. </vt:lpstr>
      <vt:lpstr>     Koroun bezzubý (Hydrodamalis gigas) Největší zástupce řádu sirén (délka až 8 m), objeven r. 1741 u Komandorských ostrovů v Beringově úžině. Během následující 27 let zcela vyhuben velrybáři.</vt:lpstr>
      <vt:lpstr>Prezentace aplikace PowerPoint</vt:lpstr>
      <vt:lpstr>Prezentace aplikace PowerPoint</vt:lpstr>
      <vt:lpstr>Ondatra zibethicus (ondatra) – hlodavec dlouhý cca 25 – 40 cm, ze stran zploštělý ocas je dlouhý 20 – 30 cm. Na okrajích prstů zadních nohou má lemy z tuhých brv, které nahrazují plovací blány. Obývá břehy stojatých i pomalu tekoucích vod. Živí se rostlinnou potravou.</vt:lpstr>
      <vt:lpstr>Ondatra zibethicus (ondatra) – severoamerický hlodavec vysazený v r. 1905 hrabětem Colloredo-Mansfeld v zámeckém parku u Dobříše. Odtud se rychle rozšířila do celé střední Evropy. Po 2. světové válce byla vysazována i ve Finsku a v SSSR. Současný stav – obr. vpravo.</vt:lpstr>
      <vt:lpstr>  Mandelinka bramborová (Leptinotarsa decemlineata)  Přibližně 1 cm dlouhý brouk pochází Severní Ameriky. Brouk i jeho larvy se živí listy rostlin z čel. lilkovitých (Solanaceae), především brambor.</vt:lpstr>
      <vt:lpstr>Šíření mandelinky bramborové (Leptionotarsa decemlineata) od jejího zavlečení do Biskajského zálivu ve Francii v r. 1930 do r. 1960.</vt:lpstr>
      <vt:lpstr>Prezentace aplikace PowerPoint</vt:lpstr>
      <vt:lpstr>Neovison vison (norek americký) – severoamerický druh dovezený do Evropy počátkem 20. stol. jako kožešinové zvíře. Během 2. pol. 20 stol. na mnoha místech západní Evropy unikl z farem nebo byl úmyslně vysazen. Je o něco větší než norek evropský, bývá tmavší, ale i v přírodě se vyskytují různé barevné varianty uniklé z kožešinových farem. V ČR je klasifikován jako invazní druh.</vt:lpstr>
      <vt:lpstr>Současné rozšíření norka amerického (Neovison vison). V Evropě je rozšířen především na severu a ve střední Evropě; na Balkáně a ve stepních oblastech Ukrajiny a Ruska zatím chybí.</vt:lpstr>
      <vt:lpstr>Procyonidae (medvídkovití) Procyon lotor (medvídek mýval) – původem ze Severní a Střední Ameriky, v 30-tých letech 20. stol. vysazen v Německu. Váží cca 7 – 10 kg, dobře šplhá i plave, je všežravý. Během zimy občas upadá do několikadenní strnulosti. Je velmi přizpůsobivý a bez problémů se pohybuje v synantropním prostředí. Způsobuje velké škody na evropské fauně, která na takového predátora není zvyklá (hlavně ptáci, ale i drobní savci a obojživelníci). </vt:lpstr>
      <vt:lpstr>Medvídek mýval (Procyon lotor) – po vysazení kolem r. 1930 v Německu se tam rychle rozšířil a pronikl i do SV Francie a na západ Rakouska. Na naše území se ale dostával jen ojediněle, zřejmě proto, že pohraniční hory (Šumava, Český les, Krušné hory) pro něj tehdy představovaly obtížně překročitelnou bariéru. Avšak na přelomu tisíciletí se náhle rozšířil na jižní Moravě (zřejmě migrace z Rakouska) a v severozápadních Čechách (zřejmě průnik přes Krušné hory). V současné době jej lze zastihnout v nižších a středních polohách prakticky na celém území ČR.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ZOOGEOGRAFIE 2.</dc:title>
  <dc:creator>Vohralík</dc:creator>
  <cp:lastModifiedBy>Vohralík</cp:lastModifiedBy>
  <cp:revision>66</cp:revision>
  <dcterms:created xsi:type="dcterms:W3CDTF">2020-09-28T11:23:24Z</dcterms:created>
  <dcterms:modified xsi:type="dcterms:W3CDTF">2022-11-02T18:22:07Z</dcterms:modified>
</cp:coreProperties>
</file>