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7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BB86A-ADF7-4F97-9C9A-A3258C74425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365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FE232-276D-4B81-A202-E9470E1CAED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79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EED4F-2C25-4019-8A15-CB4873C2147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379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BB86A-ADF7-4F97-9C9A-A3258C74425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439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7A464-F773-4DEC-9E37-507FC8E8554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664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02081-1B23-421B-90F6-5669FC78173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4949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ED585-69A7-48B3-9585-B06568091A5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883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B2DF3-A74D-491F-A0AA-9CC58FCF4E0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8214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80444-48D0-45CF-B63F-0E8DDB5FACC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7861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91F6-E63A-44BC-8D5B-6EEA5C06B9F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3233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EE810-2DED-4DDE-A4C6-EDCCF4C7BEF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377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7A464-F773-4DEC-9E37-507FC8E8554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4601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4286C-2316-4065-8455-638B4F3C7E5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4480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FE232-276D-4B81-A202-E9470E1CAED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9230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EED4F-2C25-4019-8A15-CB4873C2147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371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02081-1B23-421B-90F6-5669FC78173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687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ED585-69A7-48B3-9585-B06568091A5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104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B2DF3-A74D-491F-A0AA-9CC58FCF4E0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65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80444-48D0-45CF-B63F-0E8DDB5FACC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123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91F6-E63A-44BC-8D5B-6EEA5C06B9F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949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EE810-2DED-4DDE-A4C6-EDCCF4C7BEF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167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4286C-2316-4065-8455-638B4F3C7E5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824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C266D0-052E-4128-8A4A-4EA152C7BE98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250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C266D0-052E-4128-8A4A-4EA152C7BE98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528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apers.ssrn.com/sol3/papers.cfm?abstract_id=2703670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en-US" sz="2800" smtClean="0"/>
              <a:t>Articles for review – examples: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52400" y="914400"/>
            <a:ext cx="8915400" cy="5867400"/>
          </a:xfrm>
        </p:spPr>
        <p:txBody>
          <a:bodyPr/>
          <a:lstStyle/>
          <a:p>
            <a:pPr eaLnBrk="1" hangingPunct="1"/>
            <a:r>
              <a:rPr lang="en-US" sz="1400" dirty="0" smtClean="0"/>
              <a:t>How Al Qaeda Innovates</a:t>
            </a:r>
            <a:r>
              <a:rPr lang="cs-CZ" sz="1400" dirty="0" smtClean="0"/>
              <a:t>, </a:t>
            </a:r>
            <a:r>
              <a:rPr lang="en-US" sz="1400" dirty="0" err="1" smtClean="0"/>
              <a:t>Assaf</a:t>
            </a:r>
            <a:r>
              <a:rPr lang="en-US" sz="1400" dirty="0" smtClean="0"/>
              <a:t> </a:t>
            </a:r>
            <a:r>
              <a:rPr lang="en-US" sz="1400" dirty="0" err="1" smtClean="0"/>
              <a:t>Moghadam</a:t>
            </a:r>
            <a:r>
              <a:rPr lang="cs-CZ" sz="1400" dirty="0" smtClean="0"/>
              <a:t>, </a:t>
            </a:r>
            <a:r>
              <a:rPr lang="en-US" sz="1400" dirty="0" smtClean="0"/>
              <a:t>Security Studies</a:t>
            </a:r>
            <a:r>
              <a:rPr lang="cs-CZ" sz="1400" dirty="0" smtClean="0"/>
              <a:t>, </a:t>
            </a:r>
            <a:r>
              <a:rPr lang="en-US" sz="1400" dirty="0" smtClean="0"/>
              <a:t>Vol. 22, </a:t>
            </a:r>
            <a:r>
              <a:rPr lang="en-US" sz="1400" dirty="0" err="1" smtClean="0"/>
              <a:t>Iss</a:t>
            </a:r>
            <a:r>
              <a:rPr lang="en-US" sz="1400" dirty="0" smtClean="0"/>
              <a:t>. 3, 2013</a:t>
            </a:r>
            <a:endParaRPr lang="cs-CZ" sz="1400" dirty="0" smtClean="0"/>
          </a:p>
          <a:p>
            <a:pPr eaLnBrk="1" hangingPunct="1"/>
            <a:r>
              <a:rPr lang="en-US" sz="1400" dirty="0" smtClean="0"/>
              <a:t>Reinventing the Revolution: Technological Visions, Counterinsurgent Criticism, and the Rise of Special Operations</a:t>
            </a:r>
            <a:r>
              <a:rPr lang="cs-CZ" sz="1400" dirty="0" smtClean="0"/>
              <a:t>, </a:t>
            </a:r>
            <a:r>
              <a:rPr lang="en-US" sz="1400" dirty="0" smtClean="0"/>
              <a:t>Jon R Lindsay</a:t>
            </a:r>
            <a:r>
              <a:rPr lang="cs-CZ" sz="1400" dirty="0" smtClean="0"/>
              <a:t>,</a:t>
            </a:r>
            <a:r>
              <a:rPr lang="en-US" sz="1400" dirty="0" smtClean="0"/>
              <a:t> Journal of Strategic Studies</a:t>
            </a:r>
            <a:r>
              <a:rPr lang="cs-CZ" sz="1400" dirty="0" smtClean="0"/>
              <a:t>, </a:t>
            </a:r>
            <a:r>
              <a:rPr lang="en-US" sz="1400" dirty="0" smtClean="0"/>
              <a:t>Vol. 36, </a:t>
            </a:r>
            <a:r>
              <a:rPr lang="en-US" sz="1400" dirty="0" err="1" smtClean="0"/>
              <a:t>Iss</a:t>
            </a:r>
            <a:r>
              <a:rPr lang="en-US" sz="1400" dirty="0" smtClean="0"/>
              <a:t>. 3, 2013 </a:t>
            </a:r>
            <a:endParaRPr lang="cs-CZ" sz="1400" dirty="0" smtClean="0"/>
          </a:p>
          <a:p>
            <a:pPr eaLnBrk="1" hangingPunct="1"/>
            <a:r>
              <a:rPr lang="en-US" sz="1400" dirty="0" smtClean="0"/>
              <a:t>‘Getting COIN’ at the Tactical Level in Afghanistan: Reassessing Counter-Insurgency Adaptation in the British Army</a:t>
            </a:r>
            <a:r>
              <a:rPr lang="cs-CZ" sz="1400" dirty="0" smtClean="0"/>
              <a:t>, </a:t>
            </a:r>
            <a:r>
              <a:rPr lang="en-US" sz="1400" dirty="0" smtClean="0"/>
              <a:t>Sergio </a:t>
            </a:r>
            <a:r>
              <a:rPr lang="en-US" sz="1400" dirty="0" err="1" smtClean="0"/>
              <a:t>Catignani</a:t>
            </a:r>
            <a:r>
              <a:rPr lang="cs-CZ" sz="1400" dirty="0" smtClean="0"/>
              <a:t>, </a:t>
            </a:r>
            <a:r>
              <a:rPr lang="en-US" sz="1400" dirty="0" smtClean="0"/>
              <a:t>Journal of Strategic Studies</a:t>
            </a:r>
            <a:r>
              <a:rPr lang="cs-CZ" sz="1400" dirty="0" smtClean="0"/>
              <a:t>, </a:t>
            </a:r>
            <a:r>
              <a:rPr lang="en-US" sz="1400" dirty="0" smtClean="0"/>
              <a:t>Vol. 35, </a:t>
            </a:r>
            <a:r>
              <a:rPr lang="en-US" sz="1400" dirty="0" err="1" smtClean="0"/>
              <a:t>Iss</a:t>
            </a:r>
            <a:r>
              <a:rPr lang="en-US" sz="1400" dirty="0" smtClean="0"/>
              <a:t>. 4, 2012</a:t>
            </a:r>
            <a:endParaRPr lang="cs-CZ" sz="1400" dirty="0" smtClean="0"/>
          </a:p>
          <a:p>
            <a:pPr eaLnBrk="1" hangingPunct="1"/>
            <a:r>
              <a:rPr lang="en-US" sz="1400" dirty="0" smtClean="0"/>
              <a:t>Airpower in India's 1999 </a:t>
            </a:r>
            <a:r>
              <a:rPr lang="en-US" sz="1400" dirty="0" err="1" smtClean="0"/>
              <a:t>Kargil</a:t>
            </a:r>
            <a:r>
              <a:rPr lang="en-US" sz="1400" dirty="0" smtClean="0"/>
              <a:t> War</a:t>
            </a:r>
            <a:r>
              <a:rPr lang="cs-CZ" sz="1400" dirty="0" smtClean="0"/>
              <a:t>, </a:t>
            </a:r>
            <a:r>
              <a:rPr lang="en-US" sz="1400" dirty="0" smtClean="0"/>
              <a:t>Benjamin S. </a:t>
            </a:r>
            <a:r>
              <a:rPr lang="en-US" sz="1400" dirty="0" err="1" smtClean="0"/>
              <a:t>Lambeth</a:t>
            </a:r>
            <a:r>
              <a:rPr lang="cs-CZ" sz="1400" dirty="0" smtClean="0"/>
              <a:t>,</a:t>
            </a:r>
            <a:r>
              <a:rPr lang="en-US" sz="1400" dirty="0" smtClean="0"/>
              <a:t> Journal of Strategic Studies</a:t>
            </a:r>
            <a:r>
              <a:rPr lang="cs-CZ" sz="1400" dirty="0" smtClean="0"/>
              <a:t>, </a:t>
            </a:r>
            <a:r>
              <a:rPr lang="en-US" sz="1400" dirty="0" smtClean="0"/>
              <a:t>Vol. 35, </a:t>
            </a:r>
            <a:r>
              <a:rPr lang="en-US" sz="1400" dirty="0" err="1" smtClean="0"/>
              <a:t>Iss</a:t>
            </a:r>
            <a:r>
              <a:rPr lang="en-US" sz="1400" dirty="0" smtClean="0"/>
              <a:t>. 3, 2012</a:t>
            </a:r>
            <a:endParaRPr lang="cs-CZ" sz="1400" dirty="0" smtClean="0"/>
          </a:p>
          <a:p>
            <a:pPr eaLnBrk="1" hangingPunct="1"/>
            <a:r>
              <a:rPr lang="en-US" sz="1400" dirty="0" smtClean="0"/>
              <a:t>Israel's War in Gaza: A Paradigm of Effective Military Learning and Adaptation</a:t>
            </a:r>
            <a:r>
              <a:rPr lang="cs-CZ" sz="1400" dirty="0" smtClean="0"/>
              <a:t>, </a:t>
            </a:r>
            <a:r>
              <a:rPr lang="en-US" sz="1400" dirty="0" smtClean="0"/>
              <a:t>Benjamin S. </a:t>
            </a:r>
            <a:r>
              <a:rPr lang="en-US" sz="1400" dirty="0" err="1" smtClean="0"/>
              <a:t>Lambeth</a:t>
            </a:r>
            <a:r>
              <a:rPr lang="cs-CZ" sz="1400" dirty="0" smtClean="0"/>
              <a:t>, </a:t>
            </a:r>
            <a:r>
              <a:rPr lang="en-US" sz="1400" dirty="0" smtClean="0"/>
              <a:t>International Security Fall 2012, Vol. 37, No. 2: 81–118.</a:t>
            </a:r>
            <a:endParaRPr lang="cs-CZ" sz="1400" dirty="0" smtClean="0"/>
          </a:p>
          <a:p>
            <a:pPr eaLnBrk="1" hangingPunct="1"/>
            <a:r>
              <a:rPr lang="en-US" sz="1400" dirty="0" smtClean="0"/>
              <a:t>Testing the Surge: Why Did Violence Decline in Iraq in 2007? Stephen Biddle, Jeffrey A. Friedman, Jacob N. Shapiro</a:t>
            </a:r>
            <a:r>
              <a:rPr lang="cs-CZ" sz="1400" dirty="0" smtClean="0"/>
              <a:t>, </a:t>
            </a:r>
            <a:r>
              <a:rPr lang="en-US" sz="1400" dirty="0" smtClean="0"/>
              <a:t>International Security Summer 2012, Vol. 37, No. 1: 7–40.</a:t>
            </a:r>
            <a:endParaRPr lang="cs-CZ" sz="1400" dirty="0" smtClean="0"/>
          </a:p>
          <a:p>
            <a:pPr eaLnBrk="1" hangingPunct="1"/>
            <a:r>
              <a:rPr lang="en-US" sz="1400" dirty="0" smtClean="0"/>
              <a:t>Does Decapitation Work? Assessing the Effectiveness of Leadership Targeting in Counterinsurgency Campaigns</a:t>
            </a:r>
            <a:r>
              <a:rPr lang="cs-CZ" sz="1400" dirty="0" smtClean="0"/>
              <a:t>, </a:t>
            </a:r>
            <a:r>
              <a:rPr lang="en-US" sz="1400" dirty="0" smtClean="0"/>
              <a:t>Patrick B. Johnston</a:t>
            </a:r>
            <a:r>
              <a:rPr lang="cs-CZ" sz="1400" dirty="0" smtClean="0"/>
              <a:t>, </a:t>
            </a:r>
            <a:r>
              <a:rPr lang="en-US" sz="1400" dirty="0" smtClean="0"/>
              <a:t>International Security Spring 2012, Vol. 36, No. 4: 47–79</a:t>
            </a:r>
            <a:r>
              <a:rPr lang="en-US" sz="1400" dirty="0" smtClean="0"/>
              <a:t>.</a:t>
            </a:r>
            <a:endParaRPr lang="cs-CZ" sz="1400" dirty="0" smtClean="0"/>
          </a:p>
          <a:p>
            <a:pPr eaLnBrk="1" hangingPunct="1"/>
            <a:r>
              <a:rPr lang="en-US" sz="1400" dirty="0" smtClean="0"/>
              <a:t>Why the Soviets Can´t Win Quickly in Central Europe</a:t>
            </a:r>
            <a:r>
              <a:rPr lang="cs-CZ" sz="1400" dirty="0" smtClean="0"/>
              <a:t>. </a:t>
            </a:r>
            <a:r>
              <a:rPr lang="en-US" sz="1400" dirty="0" smtClean="0"/>
              <a:t>MEARSHEIMER, John.. International Security, 1982, 7(1), </a:t>
            </a:r>
            <a:r>
              <a:rPr lang="cs-CZ" sz="1400" dirty="0" smtClean="0"/>
              <a:t>pp</a:t>
            </a:r>
            <a:r>
              <a:rPr lang="en-US" sz="1400" dirty="0" smtClean="0"/>
              <a:t>. 3–39.</a:t>
            </a:r>
            <a:endParaRPr lang="cs-CZ" sz="1400" dirty="0" smtClean="0"/>
          </a:p>
          <a:p>
            <a:pPr eaLnBrk="1" hangingPunct="1"/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Assessing the Conventional Balance: The 3:1 Rule and Its Critics</a:t>
            </a:r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</a:t>
            </a:r>
            <a:r>
              <a:rPr 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ohn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J. </a:t>
            </a:r>
            <a:r>
              <a:rPr 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Mearsheimer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,," International Security, Vol. 13, No. 4 (Spring 1989), pp. 54-89.</a:t>
            </a:r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1400" i="1" dirty="0" err="1" smtClean="0">
                <a:solidFill>
                  <a:srgbClr val="FF0000"/>
                </a:solidFill>
              </a:rPr>
              <a:t>Read</a:t>
            </a:r>
            <a:r>
              <a:rPr lang="cs-CZ" sz="1400" i="1" dirty="0" smtClean="0">
                <a:solidFill>
                  <a:srgbClr val="FF0000"/>
                </a:solidFill>
              </a:rPr>
              <a:t> and </a:t>
            </a:r>
            <a:r>
              <a:rPr lang="cs-CZ" sz="1400" i="1" dirty="0" err="1" smtClean="0">
                <a:solidFill>
                  <a:srgbClr val="FF0000"/>
                </a:solidFill>
              </a:rPr>
              <a:t>compare</a:t>
            </a:r>
            <a:r>
              <a:rPr lang="cs-CZ" sz="1400" i="1" dirty="0" smtClean="0">
                <a:solidFill>
                  <a:srgbClr val="FF0000"/>
                </a:solidFill>
              </a:rPr>
              <a:t> </a:t>
            </a:r>
            <a:r>
              <a:rPr lang="cs-CZ" sz="1400" i="1" dirty="0" err="1" smtClean="0">
                <a:solidFill>
                  <a:srgbClr val="FF0000"/>
                </a:solidFill>
              </a:rPr>
              <a:t>with</a:t>
            </a:r>
            <a:r>
              <a:rPr lang="cs-CZ" sz="1400" i="1" dirty="0" smtClean="0">
                <a:solidFill>
                  <a:srgbClr val="FF0000"/>
                </a:solidFill>
              </a:rPr>
              <a:t> </a:t>
            </a:r>
            <a:r>
              <a:rPr lang="en-US" sz="1400" i="1" dirty="0" smtClean="0">
                <a:solidFill>
                  <a:srgbClr val="FF0000"/>
                </a:solidFill>
              </a:rPr>
              <a:t> </a:t>
            </a:r>
            <a:r>
              <a:rPr lang="en-US" sz="1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Joshua M. Epstein, "Dynamic Analysis and the Conventional Balance in Europe," International Security, Vol. 12, No. 4 (Spring 1988).</a:t>
            </a:r>
            <a:endParaRPr lang="cs-CZ" sz="14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/>
            <a:r>
              <a:rPr lang="en-US" sz="1400" dirty="0" smtClean="0"/>
              <a:t>Military Maladaptation: Counterinsurgency and the Politics of Failure</a:t>
            </a:r>
            <a:r>
              <a:rPr lang="cs-CZ" sz="1400" dirty="0" smtClean="0"/>
              <a:t>. </a:t>
            </a:r>
            <a:r>
              <a:rPr lang="cs-CZ" sz="1400" dirty="0" err="1" smtClean="0"/>
              <a:t>Journal</a:t>
            </a:r>
            <a:r>
              <a:rPr lang="cs-CZ" sz="1400" dirty="0" smtClean="0"/>
              <a:t> </a:t>
            </a:r>
            <a:r>
              <a:rPr lang="cs-CZ" sz="1400" dirty="0" err="1" smtClean="0"/>
              <a:t>of</a:t>
            </a:r>
            <a:r>
              <a:rPr lang="cs-CZ" sz="1400" dirty="0" smtClean="0"/>
              <a:t> </a:t>
            </a:r>
            <a:r>
              <a:rPr lang="cs-CZ" sz="1400" dirty="0" err="1" smtClean="0"/>
              <a:t>Strategic</a:t>
            </a:r>
            <a:r>
              <a:rPr lang="cs-CZ" sz="1400" dirty="0" smtClean="0"/>
              <a:t> </a:t>
            </a:r>
            <a:r>
              <a:rPr lang="cs-CZ" sz="1400" dirty="0" err="1" smtClean="0"/>
              <a:t>Studies</a:t>
            </a:r>
            <a:r>
              <a:rPr lang="cs-CZ" sz="1400" dirty="0" smtClean="0"/>
              <a:t>. </a:t>
            </a:r>
            <a:r>
              <a:rPr lang="cs-CZ" sz="1400" dirty="0" err="1" smtClean="0"/>
              <a:t>Harkness</a:t>
            </a:r>
            <a:r>
              <a:rPr lang="cs-CZ" sz="1400" dirty="0" smtClean="0"/>
              <a:t>, KA; </a:t>
            </a:r>
            <a:r>
              <a:rPr lang="cs-CZ" sz="1400" dirty="0" err="1" smtClean="0"/>
              <a:t>Hunzeker</a:t>
            </a:r>
            <a:r>
              <a:rPr lang="cs-CZ" sz="1400" dirty="0" smtClean="0"/>
              <a:t>, M. vol. </a:t>
            </a:r>
            <a:r>
              <a:rPr lang="fr-FR" sz="1400" dirty="0" smtClean="0"/>
              <a:t>38</a:t>
            </a:r>
            <a:r>
              <a:rPr lang="cs-CZ" sz="1400" dirty="0" smtClean="0"/>
              <a:t> (</a:t>
            </a:r>
            <a:r>
              <a:rPr lang="fr-FR" sz="1400" dirty="0" smtClean="0"/>
              <a:t>6</a:t>
            </a:r>
            <a:r>
              <a:rPr lang="cs-CZ" sz="1400" dirty="0" smtClean="0"/>
              <a:t>)</a:t>
            </a:r>
            <a:r>
              <a:rPr lang="fr-FR" sz="1400" dirty="0" smtClean="0"/>
              <a:t>  Pages: 777-800</a:t>
            </a:r>
            <a:r>
              <a:rPr lang="cs-CZ" sz="1400" dirty="0" smtClean="0"/>
              <a:t>.</a:t>
            </a:r>
          </a:p>
          <a:p>
            <a:pPr eaLnBrk="1" hangingPunct="1"/>
            <a:r>
              <a:rPr lang="en-US" sz="1400" dirty="0" smtClean="0"/>
              <a:t>Warriors in combat - What makes people actively fight in combat? </a:t>
            </a:r>
            <a:r>
              <a:rPr lang="en-US" sz="1400" dirty="0" err="1" smtClean="0"/>
              <a:t>Henriksen</a:t>
            </a:r>
            <a:r>
              <a:rPr lang="en-US" sz="1400" dirty="0" smtClean="0"/>
              <a:t>, Rune</a:t>
            </a:r>
            <a:r>
              <a:rPr lang="cs-CZ" sz="1400" dirty="0" smtClean="0"/>
              <a:t>, </a:t>
            </a:r>
            <a:r>
              <a:rPr lang="cs-CZ" sz="1400" dirty="0" err="1" smtClean="0"/>
              <a:t>Journal</a:t>
            </a:r>
            <a:r>
              <a:rPr lang="cs-CZ" sz="1400" dirty="0" smtClean="0"/>
              <a:t> </a:t>
            </a:r>
            <a:r>
              <a:rPr lang="cs-CZ" sz="1400" dirty="0" err="1" smtClean="0"/>
              <a:t>of</a:t>
            </a:r>
            <a:r>
              <a:rPr lang="cs-CZ" sz="1400" dirty="0" smtClean="0"/>
              <a:t> </a:t>
            </a:r>
            <a:r>
              <a:rPr lang="cs-CZ" sz="1400" dirty="0" err="1" smtClean="0"/>
              <a:t>Strategic</a:t>
            </a:r>
            <a:r>
              <a:rPr lang="cs-CZ" sz="1400" dirty="0" smtClean="0"/>
              <a:t> </a:t>
            </a:r>
            <a:r>
              <a:rPr lang="cs-CZ" sz="1400" dirty="0" err="1" smtClean="0"/>
              <a:t>Studies</a:t>
            </a:r>
            <a:r>
              <a:rPr lang="cs-CZ" sz="1400" dirty="0" smtClean="0"/>
              <a:t>. </a:t>
            </a:r>
            <a:r>
              <a:rPr lang="cs-CZ" sz="1400" dirty="0" err="1" smtClean="0"/>
              <a:t>Volume</a:t>
            </a:r>
            <a:r>
              <a:rPr lang="cs-CZ" sz="1400" dirty="0" smtClean="0"/>
              <a:t>: 30  </a:t>
            </a:r>
            <a:r>
              <a:rPr lang="cs-CZ" sz="1400" dirty="0" err="1" smtClean="0"/>
              <a:t>Issue</a:t>
            </a:r>
            <a:r>
              <a:rPr lang="cs-CZ" sz="1400" dirty="0" smtClean="0"/>
              <a:t>: 2  </a:t>
            </a:r>
            <a:r>
              <a:rPr lang="cs-CZ" sz="1400" dirty="0" err="1" smtClean="0"/>
              <a:t>Pages</a:t>
            </a:r>
            <a:r>
              <a:rPr lang="cs-CZ" sz="1400" dirty="0" smtClean="0"/>
              <a:t>: 187-223</a:t>
            </a:r>
            <a:endParaRPr lang="en-US" sz="1400" dirty="0" smtClean="0"/>
          </a:p>
          <a:p>
            <a:pPr eaLnBrk="1" hangingPunct="1"/>
            <a:r>
              <a:rPr lang="en-US" sz="1400" dirty="0" smtClean="0"/>
              <a:t>Indian Military Modernization and Conventional Deterrence in South Asia</a:t>
            </a:r>
            <a:r>
              <a:rPr lang="cs-CZ" sz="1400" dirty="0" smtClean="0"/>
              <a:t>. </a:t>
            </a:r>
            <a:r>
              <a:rPr lang="cs-CZ" sz="1400" dirty="0" err="1" smtClean="0"/>
              <a:t>Ladwig</a:t>
            </a:r>
            <a:r>
              <a:rPr lang="cs-CZ" sz="1400" dirty="0" smtClean="0"/>
              <a:t>, Walter C., III. </a:t>
            </a:r>
            <a:r>
              <a:rPr lang="cs-CZ" sz="1400" dirty="0" err="1" smtClean="0"/>
              <a:t>Journal</a:t>
            </a:r>
            <a:r>
              <a:rPr lang="cs-CZ" sz="1400" dirty="0" smtClean="0"/>
              <a:t> </a:t>
            </a:r>
            <a:r>
              <a:rPr lang="cs-CZ" sz="1400" dirty="0" err="1" smtClean="0"/>
              <a:t>of</a:t>
            </a:r>
            <a:r>
              <a:rPr lang="cs-CZ" sz="1400" dirty="0" smtClean="0"/>
              <a:t> </a:t>
            </a:r>
            <a:r>
              <a:rPr lang="cs-CZ" sz="1400" dirty="0" err="1" smtClean="0"/>
              <a:t>Strategic</a:t>
            </a:r>
            <a:r>
              <a:rPr lang="cs-CZ" sz="1400" dirty="0" smtClean="0"/>
              <a:t> </a:t>
            </a:r>
            <a:r>
              <a:rPr lang="cs-CZ" sz="1400" dirty="0" err="1" smtClean="0"/>
              <a:t>Studies</a:t>
            </a:r>
            <a:r>
              <a:rPr lang="cs-CZ" sz="1400" dirty="0" smtClean="0"/>
              <a:t>, Vol. </a:t>
            </a:r>
            <a:r>
              <a:rPr lang="fr-FR" sz="1400" dirty="0" smtClean="0"/>
              <a:t>38 Issue: 5   Pages: 729-772</a:t>
            </a:r>
            <a:endParaRPr lang="cs-CZ" sz="1400" dirty="0" smtClean="0"/>
          </a:p>
          <a:p>
            <a:pPr eaLnBrk="1" hangingPunct="1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595842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sah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6248400"/>
          </a:xfrm>
        </p:spPr>
        <p:txBody>
          <a:bodyPr/>
          <a:lstStyle/>
          <a:p>
            <a:r>
              <a:rPr lang="en-US" sz="1400" dirty="0" err="1" smtClean="0"/>
              <a:t>Avi</a:t>
            </a:r>
            <a:r>
              <a:rPr lang="en-US" sz="1400" dirty="0" smtClean="0"/>
              <a:t> </a:t>
            </a:r>
            <a:r>
              <a:rPr lang="en-US" sz="1400" dirty="0" err="1" smtClean="0"/>
              <a:t>Kober</a:t>
            </a:r>
            <a:r>
              <a:rPr lang="en-US" sz="1400" dirty="0" smtClean="0"/>
              <a:t>, (2011) What Happened to Israeli Military Thought?. Journal of Strategic Studies 34:5, pages 707-732.</a:t>
            </a:r>
            <a:endParaRPr lang="cs-CZ" sz="1400" dirty="0" smtClean="0"/>
          </a:p>
          <a:p>
            <a:r>
              <a:rPr lang="en-US" sz="1400" dirty="0" err="1" smtClean="0"/>
              <a:t>Avi</a:t>
            </a:r>
            <a:r>
              <a:rPr lang="en-US" sz="1400" dirty="0" smtClean="0"/>
              <a:t> </a:t>
            </a:r>
            <a:r>
              <a:rPr lang="en-US" sz="1400" dirty="0" err="1" smtClean="0"/>
              <a:t>Kober</a:t>
            </a:r>
            <a:r>
              <a:rPr lang="en-US" sz="1400" dirty="0" smtClean="0"/>
              <a:t> </a:t>
            </a:r>
            <a:r>
              <a:rPr lang="cs-CZ" sz="1400" dirty="0" smtClean="0"/>
              <a:t>(2008) </a:t>
            </a:r>
            <a:r>
              <a:rPr lang="en-US" sz="1400" dirty="0" smtClean="0"/>
              <a:t>The Israel defense forces in the Second Lebanon War: Why the poor performance?</a:t>
            </a:r>
            <a:r>
              <a:rPr lang="cs-CZ" sz="1400" dirty="0" smtClean="0"/>
              <a:t> </a:t>
            </a:r>
            <a:r>
              <a:rPr lang="en-US" sz="1400" dirty="0" smtClean="0"/>
              <a:t>Journal of Strategic Studies</a:t>
            </a:r>
            <a:r>
              <a:rPr lang="cs-CZ" sz="1400" dirty="0" smtClean="0"/>
              <a:t>, </a:t>
            </a:r>
            <a:r>
              <a:rPr lang="en-US" sz="1400" dirty="0" smtClean="0"/>
              <a:t>Vol. 31, </a:t>
            </a:r>
            <a:r>
              <a:rPr lang="en-US" sz="1400" dirty="0" err="1" smtClean="0"/>
              <a:t>Iss</a:t>
            </a:r>
            <a:r>
              <a:rPr lang="en-US" sz="1400" dirty="0" smtClean="0"/>
              <a:t>. 1, 2008</a:t>
            </a:r>
            <a:r>
              <a:rPr lang="cs-CZ" sz="1400" dirty="0" smtClean="0"/>
              <a:t>.</a:t>
            </a:r>
          </a:p>
          <a:p>
            <a:r>
              <a:rPr lang="en-US" sz="1400" dirty="0" err="1" smtClean="0"/>
              <a:t>Monteiro</a:t>
            </a:r>
            <a:r>
              <a:rPr lang="en-US" sz="1400" dirty="0" smtClean="0"/>
              <a:t>, </a:t>
            </a:r>
            <a:r>
              <a:rPr lang="en-US" sz="1400" dirty="0" err="1" smtClean="0"/>
              <a:t>Nuno</a:t>
            </a:r>
            <a:r>
              <a:rPr lang="en-US" sz="1400" dirty="0" smtClean="0"/>
              <a:t> P., and </a:t>
            </a:r>
            <a:r>
              <a:rPr lang="en-US" sz="1400" dirty="0" err="1" smtClean="0"/>
              <a:t>Alexandre</a:t>
            </a:r>
            <a:r>
              <a:rPr lang="en-US" sz="1400" dirty="0" smtClean="0"/>
              <a:t> Debs. "The Strategic Logic of Nuclear Proliferation." International Security 39, no. 2 (Fall 2014): 7-51.</a:t>
            </a:r>
            <a:endParaRPr lang="cs-CZ" sz="1400" dirty="0" smtClean="0"/>
          </a:p>
          <a:p>
            <a:r>
              <a:rPr lang="en-US" sz="1400" dirty="0" smtClean="0"/>
              <a:t>Jack S. Levy and William R. Thompson. "Balancing on Land and at Sea: Do States Ally against the Leading Global Power?." International Security 35, no. 1 (Summer 2010): 7-43.</a:t>
            </a:r>
            <a:endParaRPr lang="cs-CZ" sz="1400" dirty="0" smtClean="0"/>
          </a:p>
          <a:p>
            <a:r>
              <a:rPr lang="en-US" sz="1400" dirty="0" smtClean="0"/>
              <a:t>Farrell, T 2005, 'World culture and military power' SECURITY STUDIES, </a:t>
            </a:r>
            <a:r>
              <a:rPr lang="en-US" sz="1400" dirty="0" err="1" smtClean="0"/>
              <a:t>vol</a:t>
            </a:r>
            <a:r>
              <a:rPr lang="en-US" sz="1400" dirty="0" smtClean="0"/>
              <a:t> 14, no. 3, pp. 448 – 488</a:t>
            </a:r>
            <a:r>
              <a:rPr lang="cs-CZ" sz="1400" dirty="0" smtClean="0"/>
              <a:t>.</a:t>
            </a:r>
          </a:p>
          <a:p>
            <a:r>
              <a:rPr lang="en-US" sz="1400" dirty="0" smtClean="0"/>
              <a:t>Charles L. Glaser and </a:t>
            </a:r>
            <a:r>
              <a:rPr lang="en-US" sz="1400" dirty="0" err="1" smtClean="0"/>
              <a:t>Chaim</a:t>
            </a:r>
            <a:r>
              <a:rPr lang="en-US" sz="1400" dirty="0" smtClean="0"/>
              <a:t> Kaufmann. "What Is the Offense-Defense Balance and How Can We Measure It?." International Security 22, no. 4 (Spring 1998): 44-82.</a:t>
            </a:r>
            <a:endParaRPr lang="cs-CZ" sz="1400" dirty="0" smtClean="0"/>
          </a:p>
          <a:p>
            <a:r>
              <a:rPr lang="cs-CZ" sz="1400" dirty="0" err="1" smtClean="0"/>
              <a:t>Friedman</a:t>
            </a:r>
            <a:r>
              <a:rPr lang="cs-CZ" sz="1400" dirty="0" smtClean="0"/>
              <a:t>, J. </a:t>
            </a:r>
            <a:r>
              <a:rPr lang="en-US" sz="1400" dirty="0" smtClean="0"/>
              <a:t>“Manpower and Counterinsurgency: Empirical Foundations for Theory and Doctrine,” Security Studies, Vol. 20, No. 4 (2011), pp. 556-591</a:t>
            </a:r>
            <a:r>
              <a:rPr lang="en-US" sz="1400" dirty="0" smtClean="0"/>
              <a:t>.</a:t>
            </a:r>
            <a:endParaRPr lang="cs-CZ" sz="1400" dirty="0" smtClean="0"/>
          </a:p>
          <a:p>
            <a:r>
              <a:rPr lang="en-US" sz="1400" dirty="0" smtClean="0"/>
              <a:t>Forced to Fight: Coercion, Blocking Detachments, and Tradeoffs in Military Effectiveness</a:t>
            </a:r>
            <a:r>
              <a:rPr lang="cs-CZ" sz="1400" dirty="0" smtClean="0"/>
              <a:t>. </a:t>
            </a:r>
            <a:r>
              <a:rPr lang="cs-CZ" sz="1400" dirty="0" err="1" smtClean="0"/>
              <a:t>Jason</a:t>
            </a:r>
            <a:r>
              <a:rPr lang="cs-CZ" sz="1400" dirty="0" smtClean="0"/>
              <a:t> </a:t>
            </a:r>
            <a:r>
              <a:rPr lang="cs-CZ" sz="1400" dirty="0" err="1" smtClean="0"/>
              <a:t>Lyall</a:t>
            </a:r>
            <a:r>
              <a:rPr lang="cs-CZ" sz="1400" dirty="0" smtClean="0"/>
              <a:t>, </a:t>
            </a:r>
            <a:r>
              <a:rPr lang="cs-CZ" sz="1400" dirty="0" err="1" smtClean="0"/>
              <a:t>forthcomming</a:t>
            </a:r>
            <a:r>
              <a:rPr lang="cs-CZ" sz="1400" dirty="0"/>
              <a:t> </a:t>
            </a:r>
            <a:r>
              <a:rPr lang="cs-CZ" sz="1400" dirty="0" smtClean="0"/>
              <a:t>– </a:t>
            </a:r>
            <a:r>
              <a:rPr lang="cs-CZ" sz="1400" dirty="0" err="1" smtClean="0"/>
              <a:t>download</a:t>
            </a:r>
            <a:r>
              <a:rPr lang="cs-CZ" sz="1400" dirty="0" smtClean="0"/>
              <a:t> </a:t>
            </a:r>
            <a:r>
              <a:rPr lang="cs-CZ" sz="1400" dirty="0" err="1" smtClean="0"/>
              <a:t>here</a:t>
            </a:r>
            <a:r>
              <a:rPr lang="cs-CZ" sz="1400" dirty="0" smtClean="0"/>
              <a:t>: </a:t>
            </a:r>
            <a:r>
              <a:rPr lang="cs-CZ" sz="1400" dirty="0" smtClean="0">
                <a:hlinkClick r:id="rId2"/>
              </a:rPr>
              <a:t>http://papers.ssrn.com/sol3/papers.cfm?abstract_id=2703670</a:t>
            </a:r>
            <a:r>
              <a:rPr lang="cs-CZ" sz="1400" dirty="0" smtClean="0"/>
              <a:t> </a:t>
            </a:r>
          </a:p>
          <a:p>
            <a:r>
              <a:rPr lang="en-US" sz="1400" dirty="0" smtClean="0"/>
              <a:t>Facing Russia: Conventional </a:t>
            </a:r>
            <a:r>
              <a:rPr lang="en-US" sz="1400" dirty="0" err="1" smtClean="0"/>
              <a:t>Defence</a:t>
            </a:r>
            <a:r>
              <a:rPr lang="en-US" sz="1400" dirty="0" smtClean="0"/>
              <a:t> and Deterrence in Europe</a:t>
            </a:r>
            <a:r>
              <a:rPr lang="cs-CZ" sz="1400" dirty="0" smtClean="0"/>
              <a:t>. </a:t>
            </a:r>
            <a:r>
              <a:rPr lang="cs-CZ" sz="1400" dirty="0" err="1" smtClean="0"/>
              <a:t>Elbridge</a:t>
            </a:r>
            <a:r>
              <a:rPr lang="cs-CZ" sz="1400" dirty="0" smtClean="0"/>
              <a:t> </a:t>
            </a:r>
            <a:r>
              <a:rPr lang="cs-CZ" sz="1400" dirty="0" err="1" smtClean="0"/>
              <a:t>Colby</a:t>
            </a:r>
            <a:r>
              <a:rPr lang="cs-CZ" sz="1400" dirty="0" smtClean="0"/>
              <a:t> &amp; Jonathan </a:t>
            </a:r>
            <a:r>
              <a:rPr lang="cs-CZ" sz="1400" dirty="0" err="1" smtClean="0"/>
              <a:t>Solomon</a:t>
            </a:r>
            <a:r>
              <a:rPr lang="cs-CZ" sz="1400" dirty="0" smtClean="0"/>
              <a:t>. </a:t>
            </a:r>
            <a:r>
              <a:rPr lang="cs-CZ" sz="1400" dirty="0" err="1" smtClean="0"/>
              <a:t>Survival</a:t>
            </a:r>
            <a:r>
              <a:rPr lang="cs-CZ" sz="1400" dirty="0" smtClean="0"/>
              <a:t>, vol. 57 (6), </a:t>
            </a:r>
            <a:r>
              <a:rPr lang="cs-CZ" sz="1400" dirty="0" err="1" smtClean="0"/>
              <a:t>pages</a:t>
            </a:r>
            <a:r>
              <a:rPr lang="cs-CZ" sz="1400" dirty="0" smtClean="0"/>
              <a:t> 21-50.</a:t>
            </a:r>
          </a:p>
          <a:p>
            <a:r>
              <a:rPr lang="en-US" sz="1400" dirty="0" smtClean="0"/>
              <a:t>Contested Primacy in the Western Pacific</a:t>
            </a:r>
            <a:r>
              <a:rPr lang="cs-CZ" sz="1400" dirty="0" smtClean="0"/>
              <a:t>; </a:t>
            </a:r>
            <a:r>
              <a:rPr lang="en-US" sz="1400" dirty="0" smtClean="0"/>
              <a:t>China's Rise and the Future of U.S. Power Projection</a:t>
            </a:r>
            <a:r>
              <a:rPr lang="cs-CZ" sz="1400" dirty="0" smtClean="0"/>
              <a:t>. E.B. Montgomery, International </a:t>
            </a:r>
            <a:r>
              <a:rPr lang="cs-CZ" sz="1400" dirty="0" err="1" smtClean="0"/>
              <a:t>Security</a:t>
            </a:r>
            <a:r>
              <a:rPr lang="cs-CZ" sz="1400" dirty="0" smtClean="0"/>
              <a:t>, </a:t>
            </a:r>
            <a:r>
              <a:rPr lang="pt-BR" sz="1400" dirty="0" smtClean="0"/>
              <a:t>Vol. 38, No. 4, Pages 115-149</a:t>
            </a:r>
            <a:r>
              <a:rPr lang="cs-CZ" sz="1400" dirty="0" smtClean="0"/>
              <a:t>.</a:t>
            </a:r>
          </a:p>
          <a:p>
            <a:r>
              <a:rPr lang="en-US" sz="1400" dirty="0" smtClean="0"/>
              <a:t>Rage Against the Machines: Explaining Outcomes in Counterinsurgency Wars.</a:t>
            </a:r>
            <a:r>
              <a:rPr lang="cs-CZ" sz="1400" dirty="0" smtClean="0"/>
              <a:t> </a:t>
            </a:r>
            <a:r>
              <a:rPr lang="cs-CZ" sz="1400" dirty="0" err="1" smtClean="0"/>
              <a:t>Layall</a:t>
            </a:r>
            <a:r>
              <a:rPr lang="cs-CZ" sz="1400" dirty="0" smtClean="0"/>
              <a:t>, J.</a:t>
            </a:r>
            <a:r>
              <a:rPr lang="en-US" sz="1400" dirty="0" smtClean="0"/>
              <a:t> Lt. Colonel Isaiah Wilson, III.</a:t>
            </a:r>
            <a:r>
              <a:rPr lang="cs-CZ" sz="1400" dirty="0"/>
              <a:t> </a:t>
            </a:r>
            <a:r>
              <a:rPr lang="en-US" sz="1400" dirty="0" smtClean="0"/>
              <a:t>International Organization, 63:1 (Winter 2009), 67-106.</a:t>
            </a:r>
            <a:endParaRPr lang="cs-CZ" sz="1400" dirty="0" smtClean="0"/>
          </a:p>
          <a:p>
            <a:r>
              <a:rPr lang="en-US" sz="1400" dirty="0" smtClean="0"/>
              <a:t>What Determines Military Victory? Testing the Modern </a:t>
            </a:r>
            <a:r>
              <a:rPr lang="en-US" sz="1400" dirty="0" err="1" smtClean="0"/>
              <a:t>Syst</a:t>
            </a:r>
            <a:r>
              <a:rPr lang="cs-CZ" sz="1400" dirty="0" smtClean="0"/>
              <a:t>e</a:t>
            </a:r>
            <a:r>
              <a:rPr lang="en-US" sz="1400" dirty="0" smtClean="0"/>
              <a:t>m</a:t>
            </a:r>
            <a:r>
              <a:rPr lang="cs-CZ" sz="1400" dirty="0" smtClean="0"/>
              <a:t>. </a:t>
            </a:r>
            <a:r>
              <a:rPr lang="cs-CZ" sz="1400" dirty="0" err="1" smtClean="0"/>
              <a:t>Grauer</a:t>
            </a:r>
            <a:r>
              <a:rPr lang="cs-CZ" sz="1400" dirty="0" smtClean="0"/>
              <a:t>, R. </a:t>
            </a:r>
            <a:r>
              <a:rPr lang="cs-CZ" sz="1400" dirty="0" err="1" smtClean="0"/>
              <a:t>Horowitz</a:t>
            </a:r>
            <a:r>
              <a:rPr lang="cs-CZ" sz="1400" dirty="0" smtClean="0"/>
              <a:t>, M. </a:t>
            </a:r>
            <a:r>
              <a:rPr lang="cs-CZ" sz="1400" dirty="0" err="1" smtClean="0"/>
              <a:t>Security</a:t>
            </a:r>
            <a:r>
              <a:rPr lang="cs-CZ" sz="1400" dirty="0" smtClean="0"/>
              <a:t> </a:t>
            </a:r>
            <a:r>
              <a:rPr lang="cs-CZ" sz="1400" dirty="0" err="1" smtClean="0"/>
              <a:t>Studies</a:t>
            </a:r>
            <a:r>
              <a:rPr lang="cs-CZ" sz="1400" dirty="0" smtClean="0"/>
              <a:t>. </a:t>
            </a:r>
            <a:r>
              <a:rPr lang="cs-CZ" sz="1400" dirty="0" err="1" smtClean="0"/>
              <a:t>Volume</a:t>
            </a:r>
            <a:r>
              <a:rPr lang="cs-CZ" sz="1400" dirty="0" smtClean="0"/>
              <a:t>: 21  </a:t>
            </a:r>
            <a:r>
              <a:rPr lang="cs-CZ" sz="1400" dirty="0" err="1" smtClean="0"/>
              <a:t>Issue</a:t>
            </a:r>
            <a:r>
              <a:rPr lang="cs-CZ" sz="1400" dirty="0" smtClean="0"/>
              <a:t>: 1  </a:t>
            </a:r>
            <a:r>
              <a:rPr lang="cs-CZ" sz="1400" dirty="0" err="1" smtClean="0"/>
              <a:t>Pages</a:t>
            </a:r>
            <a:r>
              <a:rPr lang="cs-CZ" sz="1400" dirty="0" smtClean="0"/>
              <a:t>: 83-112.</a:t>
            </a:r>
          </a:p>
          <a:p>
            <a:r>
              <a:rPr lang="en-US" sz="1400" dirty="0" smtClean="0"/>
              <a:t>The geography of insurgent organization and its consequences for civil wars: Evidence from Liberia and Sierra Leone</a:t>
            </a:r>
            <a:r>
              <a:rPr lang="cs-CZ" sz="1400" dirty="0" smtClean="0"/>
              <a:t>. </a:t>
            </a:r>
            <a:r>
              <a:rPr lang="cs-CZ" sz="1400" dirty="0" err="1" smtClean="0"/>
              <a:t>Johnston</a:t>
            </a:r>
            <a:r>
              <a:rPr lang="cs-CZ" sz="1400" dirty="0" smtClean="0"/>
              <a:t>, Patrick, </a:t>
            </a:r>
            <a:r>
              <a:rPr lang="cs-CZ" sz="1400" dirty="0" err="1" smtClean="0"/>
              <a:t>Security</a:t>
            </a:r>
            <a:r>
              <a:rPr lang="cs-CZ" sz="1400" dirty="0" smtClean="0"/>
              <a:t> </a:t>
            </a:r>
            <a:r>
              <a:rPr lang="cs-CZ" sz="1400" dirty="0" err="1" smtClean="0"/>
              <a:t>Studies</a:t>
            </a:r>
            <a:r>
              <a:rPr lang="cs-CZ" sz="1400" dirty="0" smtClean="0"/>
              <a:t>. </a:t>
            </a:r>
            <a:r>
              <a:rPr lang="cs-CZ" sz="1400" dirty="0" err="1" smtClean="0"/>
              <a:t>Volume</a:t>
            </a:r>
            <a:r>
              <a:rPr lang="cs-CZ" sz="1400" dirty="0" smtClean="0"/>
              <a:t>: 17   </a:t>
            </a:r>
            <a:r>
              <a:rPr lang="cs-CZ" sz="1400" dirty="0" err="1" smtClean="0"/>
              <a:t>Issue</a:t>
            </a:r>
            <a:r>
              <a:rPr lang="cs-CZ" sz="1400" dirty="0" smtClean="0"/>
              <a:t>: 1   </a:t>
            </a:r>
            <a:r>
              <a:rPr lang="cs-CZ" sz="1400" dirty="0" err="1" smtClean="0"/>
              <a:t>Pages</a:t>
            </a:r>
            <a:r>
              <a:rPr lang="cs-CZ" sz="1400" dirty="0" smtClean="0"/>
              <a:t>: 107-137.</a:t>
            </a:r>
            <a:endParaRPr lang="cs-CZ" sz="1400" dirty="0" smtClean="0"/>
          </a:p>
        </p:txBody>
      </p:sp>
    </p:spTree>
    <p:extLst>
      <p:ext uri="{BB962C8B-B14F-4D97-AF65-F5344CB8AC3E}">
        <p14:creationId xmlns:p14="http://schemas.microsoft.com/office/powerpoint/2010/main" val="4289343279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832</Words>
  <Application>Microsoft Office PowerPoint</Application>
  <PresentationFormat>Předvádění na obrazovce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</vt:i4>
      </vt:variant>
    </vt:vector>
  </HeadingPairs>
  <TitlesOfParts>
    <vt:vector size="4" baseType="lpstr">
      <vt:lpstr>Výchozí návrh</vt:lpstr>
      <vt:lpstr>1_Výchozí návrh</vt:lpstr>
      <vt:lpstr>Articles for review – examples: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Articles for review – examples:</dc:title>
  <dc:creator>POKUSNY UCET,ZAM,CIVT</dc:creator>
  <cp:lastModifiedBy>POKUSNY UCET,ZAM,CIVT</cp:lastModifiedBy>
  <cp:revision>1</cp:revision>
  <dcterms:created xsi:type="dcterms:W3CDTF">2016-02-17T15:08:55Z</dcterms:created>
  <dcterms:modified xsi:type="dcterms:W3CDTF">2016-02-17T15:09:32Z</dcterms:modified>
</cp:coreProperties>
</file>