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sldIdLst>
    <p:sldId id="256" r:id="rId2"/>
    <p:sldId id="296" r:id="rId3"/>
    <p:sldId id="270" r:id="rId4"/>
    <p:sldId id="297" r:id="rId5"/>
    <p:sldId id="289" r:id="rId6"/>
    <p:sldId id="307" r:id="rId7"/>
    <p:sldId id="287" r:id="rId8"/>
    <p:sldId id="299" r:id="rId9"/>
    <p:sldId id="300" r:id="rId10"/>
    <p:sldId id="301" r:id="rId11"/>
    <p:sldId id="290" r:id="rId12"/>
    <p:sldId id="305" r:id="rId13"/>
    <p:sldId id="306" r:id="rId14"/>
    <p:sldId id="272" r:id="rId15"/>
  </p:sldIdLst>
  <p:sldSz cx="9144000" cy="6858000" type="screen4x3"/>
  <p:notesSz cx="6858000" cy="9144000"/>
  <p:custDataLst>
    <p:tags r:id="rId1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24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io"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4E67C8"/>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400" autoAdjust="0"/>
  </p:normalViewPr>
  <p:slideViewPr>
    <p:cSldViewPr>
      <p:cViewPr varScale="1">
        <p:scale>
          <a:sx n="159" d="100"/>
          <a:sy n="159" d="100"/>
        </p:scale>
        <p:origin x="2196" y="144"/>
      </p:cViewPr>
      <p:guideLst>
        <p:guide orient="horz" pos="2160"/>
        <p:guide pos="2880"/>
        <p:guide orient="horz" pos="424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468C38-A214-4E80-B1E3-D2FE07F8DD81}" type="datetimeFigureOut">
              <a:rPr lang="cs-CZ" smtClean="0"/>
              <a:t>04.10.2020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40B50C-4808-4AAD-8732-12ADE8A5B27F}" type="slidenum">
              <a:rPr lang="cs-CZ" smtClean="0"/>
              <a:t>‹#›</a:t>
            </a:fld>
            <a:endParaRPr lang="cs-CZ"/>
          </a:p>
        </p:txBody>
      </p:sp>
    </p:spTree>
    <p:extLst>
      <p:ext uri="{BB962C8B-B14F-4D97-AF65-F5344CB8AC3E}">
        <p14:creationId xmlns:p14="http://schemas.microsoft.com/office/powerpoint/2010/main" val="38013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Ztlumené efekty: 2,3,4</a:t>
            </a:r>
          </a:p>
          <a:p>
            <a:r>
              <a:rPr lang="cs-CZ" dirty="0"/>
              <a:t>Odstranit srážku kamionu: snímek 8, 1:33 – 1:45</a:t>
            </a:r>
          </a:p>
          <a:p>
            <a:endParaRPr lang="cs-CZ" dirty="0"/>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a:t>
            </a:fld>
            <a:endParaRPr lang="cs-CZ"/>
          </a:p>
        </p:txBody>
      </p:sp>
    </p:spTree>
    <p:extLst>
      <p:ext uri="{BB962C8B-B14F-4D97-AF65-F5344CB8AC3E}">
        <p14:creationId xmlns:p14="http://schemas.microsoft.com/office/powerpoint/2010/main" val="375875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C40B50C-4808-4AAD-8732-12ADE8A5B27F}" type="slidenum">
              <a:rPr lang="cs-CZ" smtClean="0"/>
              <a:t>14</a:t>
            </a:fld>
            <a:endParaRPr lang="cs-CZ"/>
          </a:p>
        </p:txBody>
      </p:sp>
    </p:spTree>
    <p:extLst>
      <p:ext uri="{BB962C8B-B14F-4D97-AF65-F5344CB8AC3E}">
        <p14:creationId xmlns:p14="http://schemas.microsoft.com/office/powerpoint/2010/main" val="2490964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3B36B824-5E93-4F37-9F9C-7C4FB11BB412}" type="datetime1">
              <a:rPr lang="cs-CZ" smtClean="0"/>
              <a:t>04.10.2020</a:t>
            </a:fld>
            <a:endParaRPr lang="cs-CZ"/>
          </a:p>
        </p:txBody>
      </p:sp>
      <p:sp>
        <p:nvSpPr>
          <p:cNvPr id="5" name="Footer Placeholder 4"/>
          <p:cNvSpPr>
            <a:spLocks noGrp="1"/>
          </p:cNvSpPr>
          <p:nvPr>
            <p:ph type="ftr" sz="quarter" idx="11"/>
          </p:nvPr>
        </p:nvSpPr>
        <p:spPr/>
        <p:txBody>
          <a:bodyPr/>
          <a:lstStyle/>
          <a:p>
            <a:r>
              <a:rPr lang="cs-CZ" dirty="0"/>
              <a:t>Obligace - </a:t>
            </a:r>
            <a:r>
              <a:rPr lang="cs-CZ" dirty="0" err="1"/>
              <a:t>kkůlkůlkZáklady</a:t>
            </a:r>
            <a:r>
              <a:rPr lang="cs-CZ" dirty="0"/>
              <a:t>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noProof="0" dirty="0"/>
              <a:t>Bonds – Analysis of the yield curve</a:t>
            </a:r>
          </a:p>
        </p:txBody>
      </p:sp>
      <p:sp>
        <p:nvSpPr>
          <p:cNvPr id="6" name="Slide Number Placeholder 5"/>
          <p:cNvSpPr>
            <a:spLocks noGrp="1"/>
          </p:cNvSpPr>
          <p:nvPr>
            <p:ph type="sldNum" sz="quarter" idx="12"/>
          </p:nvPr>
        </p:nvSpPr>
        <p:spPr>
          <a:xfrm>
            <a:off x="7308304" y="6172200"/>
            <a:ext cx="1828800" cy="365125"/>
          </a:xfrm>
        </p:spPr>
        <p:txBody>
          <a:bodyPr/>
          <a:lstStyle>
            <a:lvl1pPr>
              <a:defRPr sz="1200" b="1"/>
            </a:lvl1pPr>
          </a:lstStyle>
          <a:p>
            <a:fld id="{DFE5482F-2F05-49C5-9E15-73F945A41231}" type="slidenum">
              <a:rPr lang="cs-CZ" smtClean="0"/>
              <a:pPr/>
              <a:t>‹#›</a:t>
            </a:fld>
            <a:endParaRPr lang="cs-CZ" dirty="0"/>
          </a:p>
        </p:txBody>
      </p:sp>
      <p:sp>
        <p:nvSpPr>
          <p:cNvPr id="8" name="Title 7"/>
          <p:cNvSpPr>
            <a:spLocks noGrp="1"/>
          </p:cNvSpPr>
          <p:nvPr>
            <p:ph type="title" hasCustomPrompt="1"/>
          </p:nvPr>
        </p:nvSpPr>
        <p:spPr>
          <a:xfrm>
            <a:off x="251520" y="210314"/>
            <a:ext cx="6512511" cy="648072"/>
          </a:xfrm>
        </p:spPr>
        <p:txBody>
          <a:bodyPr/>
          <a:lstStyle>
            <a:lvl1pPr marL="0" indent="0" algn="l">
              <a:buFontTx/>
              <a:buNone/>
              <a:defRPr sz="2800"/>
            </a:lvl1pPr>
          </a:lstStyle>
          <a:p>
            <a:r>
              <a:rPr lang="cs-CZ" dirty="0" err="1"/>
              <a:t>vostní</a:t>
            </a:r>
            <a:r>
              <a:rPr lang="cs-CZ" dirty="0"/>
              <a:t> tok </a:t>
            </a:r>
            <a:endParaRPr lang="en-US" dirty="0"/>
          </a:p>
        </p:txBody>
      </p:sp>
      <p:sp>
        <p:nvSpPr>
          <p:cNvPr id="10" name="Content Placeholder 9"/>
          <p:cNvSpPr>
            <a:spLocks noGrp="1"/>
          </p:cNvSpPr>
          <p:nvPr>
            <p:ph sz="quarter" idx="13"/>
          </p:nvPr>
        </p:nvSpPr>
        <p:spPr>
          <a:xfrm>
            <a:off x="1143000" y="2042512"/>
            <a:ext cx="6400800" cy="3474720"/>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3BA06A-B118-4854-A6B1-AD8434D8C8A2}" type="datetime1">
              <a:rPr lang="cs-CZ" smtClean="0"/>
              <a:t>04.10.2020</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A5C4245-3440-4804-8040-B2F6C9563C64}" type="datetime1">
              <a:rPr lang="cs-CZ" smtClean="0"/>
              <a:t>04.10.2020</a:t>
            </a:fld>
            <a:endParaRPr lang="cs-CZ"/>
          </a:p>
        </p:txBody>
      </p:sp>
      <p:sp>
        <p:nvSpPr>
          <p:cNvPr id="4" name="Footer Placeholder 3"/>
          <p:cNvSpPr>
            <a:spLocks noGrp="1"/>
          </p:cNvSpPr>
          <p:nvPr>
            <p:ph type="ftr" sz="quarter" idx="11"/>
          </p:nvPr>
        </p:nvSpPr>
        <p:spPr/>
        <p:txBody>
          <a:bodyPr/>
          <a:lstStyle/>
          <a:p>
            <a:r>
              <a:rPr lang="cs-CZ"/>
              <a:t>Obligace - Základy oceňování</a:t>
            </a:r>
          </a:p>
        </p:txBody>
      </p:sp>
      <p:sp>
        <p:nvSpPr>
          <p:cNvPr id="5" name="Slide Number Placeholder 4"/>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6B96-06F8-4545-9182-889597D673BE}" type="datetime1">
              <a:rPr lang="cs-CZ" smtClean="0"/>
              <a:t>04.10.2020</a:t>
            </a:fld>
            <a:endParaRPr lang="cs-CZ"/>
          </a:p>
        </p:txBody>
      </p:sp>
      <p:sp>
        <p:nvSpPr>
          <p:cNvPr id="3" name="Footer Placeholder 2"/>
          <p:cNvSpPr>
            <a:spLocks noGrp="1"/>
          </p:cNvSpPr>
          <p:nvPr>
            <p:ph type="ftr" sz="quarter" idx="11"/>
          </p:nvPr>
        </p:nvSpPr>
        <p:spPr/>
        <p:txBody>
          <a:bodyPr/>
          <a:lstStyle/>
          <a:p>
            <a:r>
              <a:rPr lang="cs-CZ"/>
              <a:t>Obligace - Základy oceňování</a:t>
            </a:r>
          </a:p>
        </p:txBody>
      </p:sp>
      <p:sp>
        <p:nvSpPr>
          <p:cNvPr id="4" name="Slide Number Placeholder 3"/>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E50EDE7-1677-48D5-AEC1-00727E1AD5C8}" type="datetime1">
              <a:rPr lang="cs-CZ" smtClean="0"/>
              <a:t>04.10.2020</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154CB76-1543-48ED-85A0-8667F9791FC8}" type="datetime1">
              <a:rPr lang="cs-CZ" smtClean="0"/>
              <a:t>04.10.2020</a:t>
            </a:fld>
            <a:endParaRPr lang="cs-CZ"/>
          </a:p>
        </p:txBody>
      </p:sp>
      <p:sp>
        <p:nvSpPr>
          <p:cNvPr id="6" name="Footer Placeholder 5"/>
          <p:cNvSpPr>
            <a:spLocks noGrp="1"/>
          </p:cNvSpPr>
          <p:nvPr>
            <p:ph type="ftr" sz="quarter" idx="11"/>
          </p:nvPr>
        </p:nvSpPr>
        <p:spPr/>
        <p:txBody>
          <a:bodyPr/>
          <a:lstStyle/>
          <a:p>
            <a:r>
              <a:rPr lang="cs-CZ"/>
              <a:t>Obligace - Základy oceňování</a:t>
            </a:r>
          </a:p>
        </p:txBody>
      </p:sp>
      <p:sp>
        <p:nvSpPr>
          <p:cNvPr id="7" name="Slide Number Placeholder 6"/>
          <p:cNvSpPr>
            <a:spLocks noGrp="1"/>
          </p:cNvSpPr>
          <p:nvPr>
            <p:ph type="sldNum" sz="quarter" idx="12"/>
          </p:nvPr>
        </p:nvSpPr>
        <p:spPr/>
        <p:txBody>
          <a:bodyPr/>
          <a:lstStyle/>
          <a:p>
            <a:fld id="{DFE5482F-2F05-49C5-9E15-73F945A41231}" type="slidenum">
              <a:rPr lang="cs-CZ" smtClean="0"/>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AB3BE541-6BD5-44E0-A709-E50ED9825230}" type="datetime1">
              <a:rPr lang="cs-CZ" smtClean="0"/>
              <a:t>04.10.2020</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F667B65-9542-4BD1-9D5B-317E40607F34}" type="datetime1">
              <a:rPr lang="cs-CZ" smtClean="0"/>
              <a:t>04.10.2020</a:t>
            </a:fld>
            <a:endParaRPr lang="cs-CZ"/>
          </a:p>
        </p:txBody>
      </p:sp>
      <p:sp>
        <p:nvSpPr>
          <p:cNvPr id="5" name="Footer Placeholder 4"/>
          <p:cNvSpPr>
            <a:spLocks noGrp="1"/>
          </p:cNvSpPr>
          <p:nvPr>
            <p:ph type="ftr" sz="quarter" idx="11"/>
          </p:nvPr>
        </p:nvSpPr>
        <p:spPr/>
        <p:txBody>
          <a:bodyPr/>
          <a:lstStyle/>
          <a:p>
            <a:r>
              <a:rPr lang="cs-CZ"/>
              <a:t>Obligace - Základy oceňování</a:t>
            </a:r>
          </a:p>
        </p:txBody>
      </p:sp>
      <p:sp>
        <p:nvSpPr>
          <p:cNvPr id="6" name="Slide Number Placeholder 5"/>
          <p:cNvSpPr>
            <a:spLocks noGrp="1"/>
          </p:cNvSpPr>
          <p:nvPr>
            <p:ph type="sldNum" sz="quarter" idx="12"/>
          </p:nvPr>
        </p:nvSpPr>
        <p:spPr/>
        <p:txBody>
          <a:bodyPr/>
          <a:lstStyle/>
          <a:p>
            <a:fld id="{DFE5482F-2F05-49C5-9E15-73F945A4123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7682813-8C86-44C6-B6BD-1FCF6C787374}" type="datetime1">
              <a:rPr lang="cs-CZ" smtClean="0"/>
              <a:t>04.10.2020</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cs-CZ" dirty="0"/>
              <a:t>Obligace - Základy oceňování</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E5482F-2F05-49C5-9E15-73F945A4123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50" r:id="rId4"/>
    <p:sldLayoutId id="2147483751" r:id="rId5"/>
    <p:sldLayoutId id="2147483752" r:id="rId6"/>
    <p:sldLayoutId id="2147483753" r:id="rId7"/>
    <p:sldLayoutId id="2147483754" r:id="rId8"/>
    <p:sldLayoutId id="2147483755" r:id="rId9"/>
  </p:sldLayoutIdLst>
  <p:hf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u="none"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8" Type="http://schemas.openxmlformats.org/officeDocument/2006/relationships/image" Target="../media/image9.png"/><Relationship Id="rId17" Type="http://schemas.openxmlformats.org/officeDocument/2006/relationships/image" Target="../media/image8.png"/><Relationship Id="rId16" Type="http://schemas.openxmlformats.org/officeDocument/2006/relationships/image" Target="../media/image7.png"/><Relationship Id="rId1" Type="http://schemas.openxmlformats.org/officeDocument/2006/relationships/slideLayout" Target="../slideLayouts/slideLayout2.xml"/><Relationship Id="rId19"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11" Type="http://schemas.openxmlformats.org/officeDocument/2006/relationships/image" Target="../media/image30.png"/></Relationships>
</file>

<file path=ppt/slides/_rels/slide6.xml.rels><?xml version="1.0" encoding="UTF-8" standalone="yes"?>
<Relationships xmlns="http://schemas.openxmlformats.org/package/2006/relationships"><Relationship Id="rId18" Type="http://schemas.openxmlformats.org/officeDocument/2006/relationships/image" Target="../media/image5.png"/><Relationship Id="rId17" Type="http://schemas.openxmlformats.org/officeDocument/2006/relationships/image" Target="../media/image4.png"/><Relationship Id="rId1" Type="http://schemas.openxmlformats.org/officeDocument/2006/relationships/slideLayout" Target="../slideLayouts/slideLayout2.xml"/><Relationship Id="rId19"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číslo snímku 2"/>
          <p:cNvSpPr>
            <a:spLocks noGrp="1"/>
          </p:cNvSpPr>
          <p:nvPr>
            <p:ph type="sldNum" sz="quarter" idx="12"/>
          </p:nvPr>
        </p:nvSpPr>
        <p:spPr>
          <a:xfrm>
            <a:off x="864000" y="2448000"/>
            <a:ext cx="1440000" cy="360000"/>
          </a:xfrm>
        </p:spPr>
        <p:txBody>
          <a:bodyPr/>
          <a:lstStyle/>
          <a:p>
            <a:pPr algn="l"/>
            <a:r>
              <a:rPr lang="en-GB" sz="1800" dirty="0">
                <a:solidFill>
                  <a:srgbClr val="7030A0"/>
                </a:solidFill>
              </a:rPr>
              <a:t>Lesson </a:t>
            </a:r>
            <a:r>
              <a:rPr lang="cs-CZ" sz="1800" dirty="0">
                <a:solidFill>
                  <a:srgbClr val="7030A0"/>
                </a:solidFill>
              </a:rPr>
              <a:t>6</a:t>
            </a:r>
            <a:endParaRPr lang="en-GB" sz="1800" dirty="0">
              <a:solidFill>
                <a:srgbClr val="7030A0"/>
              </a:solidFill>
            </a:endParaRPr>
          </a:p>
        </p:txBody>
      </p:sp>
      <p:sp>
        <p:nvSpPr>
          <p:cNvPr id="2" name="Nadpis 1"/>
          <p:cNvSpPr>
            <a:spLocks noGrp="1"/>
          </p:cNvSpPr>
          <p:nvPr>
            <p:ph type="title"/>
          </p:nvPr>
        </p:nvSpPr>
        <p:spPr>
          <a:xfrm>
            <a:off x="2016000" y="2700000"/>
            <a:ext cx="6120000" cy="1800000"/>
          </a:xfrm>
        </p:spPr>
        <p:txBody>
          <a:bodyPr/>
          <a:lstStyle/>
          <a:p>
            <a:pPr marL="182880" indent="0" algn="l">
              <a:buNone/>
            </a:pPr>
            <a:br>
              <a:rPr lang="en-GB" dirty="0">
                <a:solidFill>
                  <a:srgbClr val="7030A0"/>
                </a:solidFill>
              </a:rPr>
            </a:br>
            <a:br>
              <a:rPr lang="en-GB" dirty="0">
                <a:solidFill>
                  <a:srgbClr val="7030A0"/>
                </a:solidFill>
              </a:rPr>
            </a:br>
            <a:br>
              <a:rPr lang="en-GB" dirty="0">
                <a:solidFill>
                  <a:srgbClr val="7030A0"/>
                </a:solidFill>
              </a:rPr>
            </a:br>
            <a:br>
              <a:rPr lang="en-GB" dirty="0">
                <a:solidFill>
                  <a:srgbClr val="7030A0"/>
                </a:solidFill>
              </a:rPr>
            </a:br>
            <a:br>
              <a:rPr lang="en-GB" dirty="0">
                <a:solidFill>
                  <a:srgbClr val="7030A0"/>
                </a:solidFill>
              </a:rPr>
            </a:br>
            <a:r>
              <a:rPr lang="en-GB" dirty="0">
                <a:solidFill>
                  <a:srgbClr val="7030A0"/>
                </a:solidFill>
              </a:rPr>
              <a:t>Interest rate swap</a:t>
            </a:r>
            <a:br>
              <a:rPr lang="en-GB" dirty="0">
                <a:solidFill>
                  <a:srgbClr val="7030A0"/>
                </a:solidFill>
              </a:rPr>
            </a:br>
            <a:endParaRPr lang="en-GB" dirty="0">
              <a:solidFill>
                <a:srgbClr val="7030A0"/>
              </a:solidFill>
            </a:endParaRPr>
          </a:p>
        </p:txBody>
      </p:sp>
      <p:sp>
        <p:nvSpPr>
          <p:cNvPr id="4" name="Podnadpis 2"/>
          <p:cNvSpPr txBox="1">
            <a:spLocks/>
          </p:cNvSpPr>
          <p:nvPr/>
        </p:nvSpPr>
        <p:spPr>
          <a:xfrm>
            <a:off x="864000" y="468000"/>
            <a:ext cx="3600000" cy="864000"/>
          </a:xfrm>
          <a:prstGeom prst="rect">
            <a:avLst/>
          </a:prstGeom>
        </p:spPr>
        <p:txBody>
          <a:bodyPr vert="horz" lIns="91440" tIns="45720" rIns="91440" bIns="45720" rtlCol="0" anchor="t">
            <a:norm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l">
              <a:spcBef>
                <a:spcPts val="0"/>
              </a:spcBef>
              <a:spcAft>
                <a:spcPts val="0"/>
              </a:spcAft>
            </a:pPr>
            <a:r>
              <a:rPr lang="en-GB" sz="1800" b="1" dirty="0"/>
              <a:t>Institute of Economic Studies</a:t>
            </a:r>
          </a:p>
          <a:p>
            <a:pPr algn="l">
              <a:spcBef>
                <a:spcPts val="0"/>
              </a:spcBef>
              <a:spcAft>
                <a:spcPts val="0"/>
              </a:spcAft>
            </a:pPr>
            <a:r>
              <a:rPr lang="en-GB" sz="1400" b="1" dirty="0"/>
              <a:t>Faculty of Social Sciences</a:t>
            </a:r>
          </a:p>
          <a:p>
            <a:pPr algn="l">
              <a:spcBef>
                <a:spcPts val="0"/>
              </a:spcBef>
              <a:spcAft>
                <a:spcPts val="0"/>
              </a:spcAft>
            </a:pPr>
            <a:r>
              <a:rPr lang="en-GB" sz="1400" b="1" dirty="0"/>
              <a:t>Charles University in Prague</a:t>
            </a:r>
          </a:p>
        </p:txBody>
      </p:sp>
      <p:sp>
        <p:nvSpPr>
          <p:cNvPr id="12" name="Podnadpis 2"/>
          <p:cNvSpPr>
            <a:spLocks noGrp="1"/>
          </p:cNvSpPr>
          <p:nvPr/>
        </p:nvSpPr>
        <p:spPr>
          <a:xfrm>
            <a:off x="5544000" y="5292000"/>
            <a:ext cx="3420000" cy="396000"/>
          </a:xfrm>
          <a:prstGeom prst="rect">
            <a:avLst/>
          </a:prstGeom>
        </p:spPr>
        <p:txBody>
          <a:bodyPr vert="horz" lIns="91440" tIns="45720" rIns="91440" bIns="45720" rtlCol="0" anchor="t">
            <a:normAutofit fontScale="92500"/>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800" b="1" dirty="0"/>
              <a:t>Financial markets instruments </a:t>
            </a:r>
            <a:endParaRPr lang="en-GB" sz="1800" b="1" dirty="0">
              <a:solidFill>
                <a:srgbClr val="C00000"/>
              </a:solidFill>
            </a:endParaRPr>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000" y="540000"/>
            <a:ext cx="1296320" cy="1296000"/>
          </a:xfrm>
          <a:prstGeom prst="rect">
            <a:avLst/>
          </a:prstGeom>
        </p:spPr>
      </p:pic>
    </p:spTree>
    <p:extLst>
      <p:ext uri="{BB962C8B-B14F-4D97-AF65-F5344CB8AC3E}">
        <p14:creationId xmlns:p14="http://schemas.microsoft.com/office/powerpoint/2010/main" val="245453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10</a:t>
            </a:r>
          </a:p>
        </p:txBody>
      </p:sp>
      <p:sp>
        <p:nvSpPr>
          <p:cNvPr id="4" name="Nadpis 3"/>
          <p:cNvSpPr>
            <a:spLocks noGrp="1"/>
          </p:cNvSpPr>
          <p:nvPr>
            <p:ph type="title"/>
          </p:nvPr>
        </p:nvSpPr>
        <p:spPr>
          <a:xfrm>
            <a:off x="144001" y="144000"/>
            <a:ext cx="5165964" cy="648072"/>
          </a:xfrm>
        </p:spPr>
        <p:txBody>
          <a:bodyPr/>
          <a:lstStyle/>
          <a:p>
            <a:r>
              <a:rPr lang="en-GB" dirty="0"/>
              <a:t>Warehousing with futures</a:t>
            </a:r>
          </a:p>
        </p:txBody>
      </p:sp>
      <p:sp>
        <p:nvSpPr>
          <p:cNvPr id="9" name="TextovéPole 8"/>
          <p:cNvSpPr txBox="1"/>
          <p:nvPr/>
        </p:nvSpPr>
        <p:spPr>
          <a:xfrm>
            <a:off x="863999" y="947057"/>
            <a:ext cx="4445965"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Reminder of some essentials</a:t>
            </a:r>
          </a:p>
        </p:txBody>
      </p:sp>
      <p:sp>
        <p:nvSpPr>
          <p:cNvPr id="71" name="TextovéPole 70"/>
          <p:cNvSpPr txBox="1"/>
          <p:nvPr/>
        </p:nvSpPr>
        <p:spPr>
          <a:xfrm>
            <a:off x="864000" y="2998272"/>
            <a:ext cx="5868240" cy="430888"/>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solidFill>
                  <a:prstClr val="black"/>
                </a:solidFill>
                <a:latin typeface="Cambria Math" panose="02040503050406030204" pitchFamily="18" charset="0"/>
                <a:ea typeface="Cambria Math" panose="02040503050406030204" pitchFamily="18" charset="0"/>
              </a:rPr>
              <a:t>Dealer is payer of fixe</a:t>
            </a:r>
            <a:r>
              <a:rPr lang="cs-CZ" sz="2200" dirty="0">
                <a:solidFill>
                  <a:prstClr val="black"/>
                </a:solidFill>
                <a:latin typeface="Cambria Math" panose="02040503050406030204" pitchFamily="18" charset="0"/>
                <a:ea typeface="Cambria Math" panose="02040503050406030204" pitchFamily="18" charset="0"/>
              </a:rPr>
              <a:t>d</a:t>
            </a:r>
            <a:r>
              <a:rPr lang="en-GB" sz="2200" dirty="0">
                <a:solidFill>
                  <a:prstClr val="black"/>
                </a:solidFill>
                <a:latin typeface="Cambria Math" panose="02040503050406030204" pitchFamily="18" charset="0"/>
                <a:ea typeface="Cambria Math" panose="02040503050406030204" pitchFamily="18" charset="0"/>
              </a:rPr>
              <a:t> rate in earlier swap </a:t>
            </a:r>
          </a:p>
        </p:txBody>
      </p:sp>
      <p:sp>
        <p:nvSpPr>
          <p:cNvPr id="34" name="TextovéPole 33"/>
          <p:cNvSpPr txBox="1"/>
          <p:nvPr/>
        </p:nvSpPr>
        <p:spPr>
          <a:xfrm>
            <a:off x="1188000" y="1268760"/>
            <a:ext cx="770400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Interest rate futures are standardized agreements about the future delivery of an interest-bearing asset (long-term bond, short-term CD)</a:t>
            </a:r>
          </a:p>
        </p:txBody>
      </p:sp>
      <p:sp>
        <p:nvSpPr>
          <p:cNvPr id="51" name="TextovéPole 50"/>
          <p:cNvSpPr txBox="1"/>
          <p:nvPr/>
        </p:nvSpPr>
        <p:spPr>
          <a:xfrm>
            <a:off x="1188000" y="1828517"/>
            <a:ext cx="7632472"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Long position (buying futures) profits from rising futures prices; prices of interest rate futures rise when interest rates fall</a:t>
            </a:r>
          </a:p>
        </p:txBody>
      </p:sp>
      <p:sp>
        <p:nvSpPr>
          <p:cNvPr id="118" name="TextovéPole 117"/>
          <p:cNvSpPr txBox="1"/>
          <p:nvPr/>
        </p:nvSpPr>
        <p:spPr>
          <a:xfrm>
            <a:off x="1188001" y="4437112"/>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Long position in long-term futures and short position in short-term futures offset losses caused by unfavourable interest rate changes </a:t>
            </a:r>
          </a:p>
        </p:txBody>
      </p:sp>
      <p:sp>
        <p:nvSpPr>
          <p:cNvPr id="46" name="TextovéPole 45"/>
          <p:cNvSpPr txBox="1"/>
          <p:nvPr/>
        </p:nvSpPr>
        <p:spPr>
          <a:xfrm>
            <a:off x="1188000" y="2422629"/>
            <a:ext cx="7632472"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Short position (selling futures) profits from falling futures prices; prices of interest rate futures fall when interest rates are rise</a:t>
            </a:r>
          </a:p>
        </p:txBody>
      </p:sp>
      <p:sp>
        <p:nvSpPr>
          <p:cNvPr id="98" name="TextovéPole 97"/>
          <p:cNvSpPr txBox="1"/>
          <p:nvPr/>
        </p:nvSpPr>
        <p:spPr>
          <a:xfrm>
            <a:off x="1188000" y="4972485"/>
            <a:ext cx="7366806"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Advantages of futures: high liquidity, small initial payments required by initial margins</a:t>
            </a:r>
          </a:p>
        </p:txBody>
      </p:sp>
      <p:sp>
        <p:nvSpPr>
          <p:cNvPr id="99" name="TextovéPole 98"/>
          <p:cNvSpPr txBox="1"/>
          <p:nvPr/>
        </p:nvSpPr>
        <p:spPr>
          <a:xfrm>
            <a:off x="1188000" y="5511136"/>
            <a:ext cx="770448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Disadvantages of futures: lower accuracy of hedging due to significantly different maturities of swaps and underlying bonds in futures contracts</a:t>
            </a:r>
          </a:p>
        </p:txBody>
      </p:sp>
      <p:grpSp>
        <p:nvGrpSpPr>
          <p:cNvPr id="100" name="Skupina 99"/>
          <p:cNvGrpSpPr/>
          <p:nvPr/>
        </p:nvGrpSpPr>
        <p:grpSpPr>
          <a:xfrm>
            <a:off x="1547664" y="3337301"/>
            <a:ext cx="6078984" cy="1153531"/>
            <a:chOff x="1215060" y="4161389"/>
            <a:chExt cx="6078984" cy="1153531"/>
          </a:xfrm>
        </p:grpSpPr>
        <p:grpSp>
          <p:nvGrpSpPr>
            <p:cNvPr id="101" name="Skupina 100"/>
            <p:cNvGrpSpPr/>
            <p:nvPr/>
          </p:nvGrpSpPr>
          <p:grpSpPr>
            <a:xfrm>
              <a:off x="1215060" y="4293096"/>
              <a:ext cx="1512000" cy="360000"/>
              <a:chOff x="1357137" y="2378596"/>
              <a:chExt cx="1512000" cy="240000"/>
            </a:xfrm>
          </p:grpSpPr>
          <p:sp>
            <p:nvSpPr>
              <p:cNvPr id="123" name="Obdélník 122"/>
              <p:cNvSpPr/>
              <p:nvPr/>
            </p:nvSpPr>
            <p:spPr>
              <a:xfrm>
                <a:off x="1435073" y="2378596"/>
                <a:ext cx="1368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4" name="TextovéPole 123"/>
              <p:cNvSpPr txBox="1"/>
              <p:nvPr/>
            </p:nvSpPr>
            <p:spPr>
              <a:xfrm>
                <a:off x="1357137" y="2402658"/>
                <a:ext cx="1512000" cy="194925"/>
              </a:xfrm>
              <a:prstGeom prst="rect">
                <a:avLst/>
              </a:prstGeom>
              <a:noFill/>
            </p:spPr>
            <p:txBody>
              <a:bodyPr wrap="square" rtlCol="0">
                <a:spAutoFit/>
              </a:bodyPr>
              <a:lstStyle/>
              <a:p>
                <a:pPr algn="ctr"/>
                <a:r>
                  <a:rPr lang="en-GB" sz="1300" b="1" dirty="0">
                    <a:solidFill>
                      <a:schemeClr val="bg1"/>
                    </a:solidFill>
                    <a:latin typeface="Cambria Math"/>
                    <a:ea typeface="Cambria Math" panose="02040503050406030204" pitchFamily="18" charset="0"/>
                  </a:rPr>
                  <a:t>Long-term futures</a:t>
                </a:r>
              </a:p>
            </p:txBody>
          </p:sp>
        </p:grpSp>
        <p:grpSp>
          <p:nvGrpSpPr>
            <p:cNvPr id="102" name="Skupina 101"/>
            <p:cNvGrpSpPr/>
            <p:nvPr/>
          </p:nvGrpSpPr>
          <p:grpSpPr>
            <a:xfrm>
              <a:off x="3609360" y="4293096"/>
              <a:ext cx="1368000" cy="360000"/>
              <a:chOff x="5894273" y="2378596"/>
              <a:chExt cx="1368000" cy="240000"/>
            </a:xfrm>
          </p:grpSpPr>
          <p:sp>
            <p:nvSpPr>
              <p:cNvPr id="121" name="Obdélník 120"/>
              <p:cNvSpPr/>
              <p:nvPr/>
            </p:nvSpPr>
            <p:spPr>
              <a:xfrm>
                <a:off x="5894273" y="2378596"/>
                <a:ext cx="1368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2" name="TextovéPole 121"/>
              <p:cNvSpPr txBox="1"/>
              <p:nvPr/>
            </p:nvSpPr>
            <p:spPr>
              <a:xfrm>
                <a:off x="5968568" y="2402660"/>
                <a:ext cx="1152607" cy="194925"/>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Swap dealer</a:t>
                </a:r>
                <a:endParaRPr lang="en-GB" sz="1300" b="1" dirty="0">
                  <a:solidFill>
                    <a:schemeClr val="bg1"/>
                  </a:solidFill>
                  <a:latin typeface="Cambria Math"/>
                  <a:ea typeface="Cambria Math" panose="02040503050406030204" pitchFamily="18" charset="0"/>
                </a:endParaRPr>
              </a:p>
            </p:txBody>
          </p:sp>
        </p:grpSp>
        <p:sp>
          <p:nvSpPr>
            <p:cNvPr id="103" name="TextovéPole 102"/>
            <p:cNvSpPr txBox="1"/>
            <p:nvPr/>
          </p:nvSpPr>
          <p:spPr>
            <a:xfrm>
              <a:off x="2669126" y="4259184"/>
              <a:ext cx="940246" cy="22057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Long position</a:t>
              </a:r>
            </a:p>
          </p:txBody>
        </p:sp>
        <p:cxnSp>
          <p:nvCxnSpPr>
            <p:cNvPr id="104" name="Přímá spojnice se šipkou 103"/>
            <p:cNvCxnSpPr/>
            <p:nvPr/>
          </p:nvCxnSpPr>
          <p:spPr>
            <a:xfrm>
              <a:off x="2697428" y="4469112"/>
              <a:ext cx="864000" cy="0"/>
            </a:xfrm>
            <a:prstGeom prst="straightConnector1">
              <a:avLst/>
            </a:prstGeom>
            <a:ln w="25400">
              <a:prstDash val="sysDot"/>
              <a:headEnd type="triangl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105" name="Skupina 104"/>
            <p:cNvGrpSpPr/>
            <p:nvPr/>
          </p:nvGrpSpPr>
          <p:grpSpPr>
            <a:xfrm>
              <a:off x="5890105" y="4310220"/>
              <a:ext cx="1403939" cy="360000"/>
              <a:chOff x="6024410" y="2378596"/>
              <a:chExt cx="1403939" cy="240000"/>
            </a:xfrm>
          </p:grpSpPr>
          <p:sp>
            <p:nvSpPr>
              <p:cNvPr id="119" name="Obdélník 118"/>
              <p:cNvSpPr/>
              <p:nvPr/>
            </p:nvSpPr>
            <p:spPr>
              <a:xfrm>
                <a:off x="6031603" y="2378596"/>
                <a:ext cx="1368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0" name="TextovéPole 119"/>
              <p:cNvSpPr txBox="1"/>
              <p:nvPr/>
            </p:nvSpPr>
            <p:spPr>
              <a:xfrm>
                <a:off x="6024410" y="2391136"/>
                <a:ext cx="1403939" cy="194925"/>
              </a:xfrm>
              <a:prstGeom prst="rect">
                <a:avLst/>
              </a:prstGeom>
              <a:noFill/>
            </p:spPr>
            <p:txBody>
              <a:bodyPr wrap="square" rtlCol="0">
                <a:spAutoFit/>
              </a:bodyPr>
              <a:lstStyle/>
              <a:p>
                <a:pPr algn="ctr"/>
                <a:r>
                  <a:rPr lang="en-GB" sz="1300" b="1" dirty="0">
                    <a:solidFill>
                      <a:schemeClr val="bg1"/>
                    </a:solidFill>
                    <a:latin typeface="Cambria Math"/>
                    <a:ea typeface="Cambria Math" panose="02040503050406030204" pitchFamily="18" charset="0"/>
                  </a:rPr>
                  <a:t>Earlier customer</a:t>
                </a:r>
              </a:p>
            </p:txBody>
          </p:sp>
        </p:grpSp>
        <p:cxnSp>
          <p:nvCxnSpPr>
            <p:cNvPr id="106" name="Přímá spojnice se šipkou 105"/>
            <p:cNvCxnSpPr/>
            <p:nvPr/>
          </p:nvCxnSpPr>
          <p:spPr>
            <a:xfrm>
              <a:off x="5026683" y="4352899"/>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07" name="TextovéPole 106"/>
            <p:cNvSpPr txBox="1"/>
            <p:nvPr/>
          </p:nvSpPr>
          <p:spPr>
            <a:xfrm>
              <a:off x="4983472" y="4161389"/>
              <a:ext cx="936428" cy="223523"/>
            </a:xfrm>
            <a:prstGeom prst="rect">
              <a:avLst/>
            </a:prstGeom>
            <a:noFill/>
          </p:spPr>
          <p:txBody>
            <a:bodyPr wrap="square" rtlCol="0">
              <a:spAutoFit/>
            </a:bodyPr>
            <a:lstStyle/>
            <a:p>
              <a:pPr algn="ctr">
                <a:lnSpc>
                  <a:spcPts val="1000"/>
                </a:lnSpc>
              </a:pPr>
              <a:r>
                <a:rPr lang="cs-CZ" sz="1000" b="1" dirty="0">
                  <a:latin typeface="Cambria Math"/>
                  <a:ea typeface="Cambria Math" panose="02040503050406030204" pitchFamily="18" charset="0"/>
                </a:rPr>
                <a:t>5</a:t>
              </a:r>
              <a:r>
                <a:rPr lang="en-GB" sz="1000" b="1" dirty="0">
                  <a:latin typeface="Cambria Math"/>
                  <a:ea typeface="Cambria Math" panose="02040503050406030204" pitchFamily="18" charset="0"/>
                </a:rPr>
                <a:t>Y interest</a:t>
              </a:r>
            </a:p>
          </p:txBody>
        </p:sp>
        <p:cxnSp>
          <p:nvCxnSpPr>
            <p:cNvPr id="109" name="Přímá spojnice se šipkou 108"/>
            <p:cNvCxnSpPr/>
            <p:nvPr/>
          </p:nvCxnSpPr>
          <p:spPr>
            <a:xfrm>
              <a:off x="5003231" y="4591080"/>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11" name="TextovéPole 110"/>
            <p:cNvSpPr txBox="1"/>
            <p:nvPr/>
          </p:nvSpPr>
          <p:spPr>
            <a:xfrm>
              <a:off x="4933541" y="4585053"/>
              <a:ext cx="1030071" cy="22352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6M interest</a:t>
              </a:r>
            </a:p>
          </p:txBody>
        </p:sp>
        <p:sp>
          <p:nvSpPr>
            <p:cNvPr id="112" name="Obdélník 111"/>
            <p:cNvSpPr/>
            <p:nvPr/>
          </p:nvSpPr>
          <p:spPr>
            <a:xfrm>
              <a:off x="3609796" y="4954920"/>
              <a:ext cx="1368000"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3" name="TextovéPole 112"/>
            <p:cNvSpPr txBox="1"/>
            <p:nvPr/>
          </p:nvSpPr>
          <p:spPr>
            <a:xfrm>
              <a:off x="3544676" y="4973855"/>
              <a:ext cx="1493735" cy="292388"/>
            </a:xfrm>
            <a:prstGeom prst="rect">
              <a:avLst/>
            </a:prstGeom>
            <a:noFill/>
          </p:spPr>
          <p:txBody>
            <a:bodyPr wrap="square" rtlCol="0">
              <a:spAutoFit/>
            </a:bodyPr>
            <a:lstStyle/>
            <a:p>
              <a:pPr algn="ctr"/>
              <a:r>
                <a:rPr lang="en-GB" sz="1300" b="1" dirty="0">
                  <a:solidFill>
                    <a:schemeClr val="bg1"/>
                  </a:solidFill>
                  <a:latin typeface="Cambria Math"/>
                  <a:ea typeface="Cambria Math" panose="02040503050406030204" pitchFamily="18" charset="0"/>
                </a:rPr>
                <a:t>Short-term futures</a:t>
              </a:r>
            </a:p>
          </p:txBody>
        </p:sp>
        <p:cxnSp>
          <p:nvCxnSpPr>
            <p:cNvPr id="115" name="Přímá spojnice se šipkou 114"/>
            <p:cNvCxnSpPr/>
            <p:nvPr/>
          </p:nvCxnSpPr>
          <p:spPr>
            <a:xfrm>
              <a:off x="4239396" y="4682734"/>
              <a:ext cx="0" cy="252781"/>
            </a:xfrm>
            <a:prstGeom prst="straightConnector1">
              <a:avLst/>
            </a:prstGeom>
            <a:ln w="25400">
              <a:prstDash val="sysDot"/>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6" name="TextovéPole 115"/>
            <p:cNvSpPr txBox="1"/>
            <p:nvPr/>
          </p:nvSpPr>
          <p:spPr>
            <a:xfrm>
              <a:off x="4206777" y="4706973"/>
              <a:ext cx="956691" cy="220573"/>
            </a:xfrm>
            <a:prstGeom prst="rect">
              <a:avLst/>
            </a:prstGeom>
            <a:noFill/>
          </p:spPr>
          <p:txBody>
            <a:bodyPr wrap="square" rtlCol="0">
              <a:spAutoFit/>
            </a:bodyPr>
            <a:lstStyle/>
            <a:p>
              <a:pPr>
                <a:lnSpc>
                  <a:spcPts val="1000"/>
                </a:lnSpc>
              </a:pPr>
              <a:r>
                <a:rPr lang="en-GB" sz="1000" b="1" dirty="0">
                  <a:latin typeface="Cambria Math"/>
                  <a:ea typeface="Cambria Math" panose="02040503050406030204" pitchFamily="18" charset="0"/>
                </a:rPr>
                <a:t>Short position</a:t>
              </a:r>
            </a:p>
          </p:txBody>
        </p:sp>
      </p:grpSp>
    </p:spTree>
    <p:extLst>
      <p:ext uri="{BB962C8B-B14F-4D97-AF65-F5344CB8AC3E}">
        <p14:creationId xmlns:p14="http://schemas.microsoft.com/office/powerpoint/2010/main" val="4278162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solidFill>
                  <a:prstClr val="black">
                    <a:lumMod val="50000"/>
                    <a:lumOff val="50000"/>
                  </a:prstClr>
                </a:solidFill>
              </a:rPr>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solidFill>
                  <a:prstClr val="black">
                    <a:lumMod val="50000"/>
                    <a:lumOff val="50000"/>
                  </a:prstClr>
                </a:solidFill>
              </a:rPr>
              <a:pPr algn="r"/>
              <a:t>11</a:t>
            </a:fld>
            <a:endParaRPr lang="cs-CZ" dirty="0">
              <a:solidFill>
                <a:prstClr val="black">
                  <a:lumMod val="50000"/>
                  <a:lumOff val="50000"/>
                </a:prstClr>
              </a:solidFill>
            </a:endParaRPr>
          </a:p>
        </p:txBody>
      </p:sp>
      <p:sp>
        <p:nvSpPr>
          <p:cNvPr id="29" name="TextovéPole 28"/>
          <p:cNvSpPr txBox="1"/>
          <p:nvPr/>
        </p:nvSpPr>
        <p:spPr>
          <a:xfrm>
            <a:off x="864001" y="3417130"/>
            <a:ext cx="3708000" cy="430888"/>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solidFill>
                  <a:prstClr val="black"/>
                </a:solidFill>
                <a:latin typeface="Cambria Math" panose="02040503050406030204" pitchFamily="18" charset="0"/>
                <a:ea typeface="Cambria Math" panose="02040503050406030204" pitchFamily="18" charset="0"/>
              </a:rPr>
              <a:t>Swap rates</a:t>
            </a:r>
          </a:p>
        </p:txBody>
      </p:sp>
      <p:sp>
        <p:nvSpPr>
          <p:cNvPr id="31" name="TextovéPole 30"/>
          <p:cNvSpPr txBox="1"/>
          <p:nvPr/>
        </p:nvSpPr>
        <p:spPr>
          <a:xfrm>
            <a:off x="1188000" y="1221935"/>
            <a:ext cx="7704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prstClr val="black"/>
                </a:solidFill>
                <a:latin typeface="Cambria Math" panose="02040503050406030204" pitchFamily="18" charset="0"/>
                <a:ea typeface="Cambria Math" panose="02040503050406030204" pitchFamily="18" charset="0"/>
              </a:rPr>
              <a:t>The value of a coupon swap is equal to the net worth of the two streams of interests exchanged through this instrument</a:t>
            </a:r>
          </a:p>
        </p:txBody>
      </p:sp>
      <p:sp>
        <p:nvSpPr>
          <p:cNvPr id="32" name="TextovéPole 31"/>
          <p:cNvSpPr txBox="1"/>
          <p:nvPr/>
        </p:nvSpPr>
        <p:spPr>
          <a:xfrm>
            <a:off x="1188001" y="2282704"/>
            <a:ext cx="7704000"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Pricing the fixed leg is identical with pricing coupon bonds and pricing the floating leg is identical with pricing the floating rate notes (except for principles paid back at maturity of bonds)</a:t>
            </a:r>
          </a:p>
        </p:txBody>
      </p:sp>
      <p:sp>
        <p:nvSpPr>
          <p:cNvPr id="30" name="TextovéPole 29"/>
          <p:cNvSpPr txBox="1"/>
          <p:nvPr/>
        </p:nvSpPr>
        <p:spPr>
          <a:xfrm>
            <a:off x="864001" y="917511"/>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solidFill>
                  <a:prstClr val="black"/>
                </a:solidFill>
                <a:latin typeface="Cambria Math" panose="02040503050406030204" pitchFamily="18" charset="0"/>
                <a:ea typeface="Cambria Math" panose="02040503050406030204" pitchFamily="18" charset="0"/>
              </a:rPr>
              <a:t>Basic formulas </a:t>
            </a:r>
          </a:p>
        </p:txBody>
      </p:sp>
      <p:sp>
        <p:nvSpPr>
          <p:cNvPr id="87" name="TextovéPole 86"/>
          <p:cNvSpPr txBox="1"/>
          <p:nvPr/>
        </p:nvSpPr>
        <p:spPr>
          <a:xfrm>
            <a:off x="1188000" y="3724605"/>
            <a:ext cx="7758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Swap rates </a:t>
            </a:r>
            <a:r>
              <a:rPr lang="en-GB" dirty="0">
                <a:solidFill>
                  <a:prstClr val="black"/>
                </a:solidFill>
                <a:latin typeface="Cambria Math" panose="02040503050406030204" pitchFamily="18" charset="0"/>
                <a:ea typeface="Cambria Math" panose="02040503050406030204" pitchFamily="18" charset="0"/>
              </a:rPr>
              <a:t>are fixed interest rates applied by swap dealers to swaps of quoted maturities (they are calculated as the average of bid and ask rates)</a:t>
            </a:r>
          </a:p>
        </p:txBody>
      </p:sp>
      <p:sp>
        <p:nvSpPr>
          <p:cNvPr id="88" name="TextovéPole 87"/>
          <p:cNvSpPr txBox="1"/>
          <p:nvPr/>
        </p:nvSpPr>
        <p:spPr>
          <a:xfrm>
            <a:off x="1188000" y="4269032"/>
            <a:ext cx="698839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Swap curve </a:t>
            </a:r>
            <a:r>
              <a:rPr lang="en-GB" dirty="0">
                <a:solidFill>
                  <a:prstClr val="black"/>
                </a:solidFill>
                <a:latin typeface="Cambria Math" panose="02040503050406030204" pitchFamily="18" charset="0"/>
                <a:ea typeface="Cambria Math" panose="02040503050406030204" pitchFamily="18" charset="0"/>
              </a:rPr>
              <a:t>is compiled from swap rates</a:t>
            </a:r>
          </a:p>
        </p:txBody>
      </p:sp>
      <p:sp>
        <p:nvSpPr>
          <p:cNvPr id="4" name="Nadpis 3"/>
          <p:cNvSpPr>
            <a:spLocks noGrp="1"/>
          </p:cNvSpPr>
          <p:nvPr>
            <p:ph type="title"/>
          </p:nvPr>
        </p:nvSpPr>
        <p:spPr>
          <a:xfrm>
            <a:off x="144000" y="144000"/>
            <a:ext cx="5138218" cy="648072"/>
          </a:xfrm>
        </p:spPr>
        <p:txBody>
          <a:bodyPr/>
          <a:lstStyle/>
          <a:p>
            <a:r>
              <a:rPr lang="en-GB" dirty="0">
                <a:solidFill>
                  <a:srgbClr val="000000"/>
                </a:solidFill>
              </a:rPr>
              <a:t>Valuation of coupon swaps</a:t>
            </a:r>
          </a:p>
        </p:txBody>
      </p:sp>
      <mc:AlternateContent xmlns:mc="http://schemas.openxmlformats.org/markup-compatibility/2006" xmlns:a14="http://schemas.microsoft.com/office/drawing/2010/main">
        <mc:Choice Requires="a14">
          <p:sp>
            <p:nvSpPr>
              <p:cNvPr id="91" name="TextovéPole 90"/>
              <p:cNvSpPr txBox="1"/>
              <p:nvPr/>
            </p:nvSpPr>
            <p:spPr>
              <a:xfrm>
                <a:off x="1800001" y="1778647"/>
                <a:ext cx="6376391" cy="338554"/>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value for the swap buyer = PV(floating stream) </a:t>
                </a:r>
                <a14:m>
                  <m:oMath xmlns:m="http://schemas.openxmlformats.org/officeDocument/2006/math">
                    <m:r>
                      <a:rPr lang="en-GB" sz="1600" i="1">
                        <a:latin typeface="Cambria Math" panose="02040503050406030204" pitchFamily="18" charset="0"/>
                        <a:ea typeface="Cambria Math" panose="02040503050406030204" pitchFamily="18" charset="0"/>
                      </a:rPr>
                      <m:t>−</m:t>
                    </m:r>
                  </m:oMath>
                </a14:m>
                <a:r>
                  <a:rPr lang="en-GB" sz="1600" dirty="0">
                    <a:latin typeface="Cambria Math" panose="02040503050406030204" pitchFamily="18" charset="0"/>
                    <a:ea typeface="Cambria Math" panose="02040503050406030204" pitchFamily="18" charset="0"/>
                  </a:rPr>
                  <a:t> PV(fixed stream)</a:t>
                </a:r>
              </a:p>
            </p:txBody>
          </p:sp>
        </mc:Choice>
        <mc:Fallback xmlns="">
          <p:sp>
            <p:nvSpPr>
              <p:cNvPr id="91" name="TextovéPole 90"/>
              <p:cNvSpPr txBox="1">
                <a:spLocks noRot="1" noChangeAspect="1" noMove="1" noResize="1" noEditPoints="1" noAdjustHandles="1" noChangeArrowheads="1" noChangeShapeType="1" noTextEdit="1"/>
              </p:cNvSpPr>
              <p:nvPr/>
            </p:nvSpPr>
            <p:spPr>
              <a:xfrm>
                <a:off x="1800001" y="1778647"/>
                <a:ext cx="6376391" cy="338554"/>
              </a:xfrm>
              <a:prstGeom prst="rect">
                <a:avLst/>
              </a:prstGeom>
              <a:blipFill>
                <a:blip r:embed="rId16"/>
                <a:stretch>
                  <a:fillRect l="-478"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2" name="TextovéPole 91"/>
              <p:cNvSpPr txBox="1"/>
              <p:nvPr/>
            </p:nvSpPr>
            <p:spPr>
              <a:xfrm>
                <a:off x="1800001" y="2028006"/>
                <a:ext cx="6376392" cy="338554"/>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value for the swap seller = PV(fixed stream) </a:t>
                </a:r>
                <a14:m>
                  <m:oMath xmlns:m="http://schemas.openxmlformats.org/officeDocument/2006/math">
                    <m:r>
                      <a:rPr lang="en-GB" sz="1600" i="1">
                        <a:latin typeface="Cambria Math" panose="02040503050406030204" pitchFamily="18" charset="0"/>
                        <a:ea typeface="Cambria Math" panose="02040503050406030204" pitchFamily="18" charset="0"/>
                      </a:rPr>
                      <m:t>−</m:t>
                    </m:r>
                  </m:oMath>
                </a14:m>
                <a:r>
                  <a:rPr lang="en-GB" sz="1600" dirty="0">
                    <a:latin typeface="Cambria Math" panose="02040503050406030204" pitchFamily="18" charset="0"/>
                    <a:ea typeface="Cambria Math" panose="02040503050406030204" pitchFamily="18" charset="0"/>
                  </a:rPr>
                  <a:t> PV(floating stream)</a:t>
                </a:r>
              </a:p>
            </p:txBody>
          </p:sp>
        </mc:Choice>
        <mc:Fallback xmlns="">
          <p:sp>
            <p:nvSpPr>
              <p:cNvPr id="92" name="TextovéPole 91"/>
              <p:cNvSpPr txBox="1">
                <a:spLocks noRot="1" noChangeAspect="1" noMove="1" noResize="1" noEditPoints="1" noAdjustHandles="1" noChangeArrowheads="1" noChangeShapeType="1" noTextEdit="1"/>
              </p:cNvSpPr>
              <p:nvPr/>
            </p:nvSpPr>
            <p:spPr>
              <a:xfrm>
                <a:off x="1800001" y="2028006"/>
                <a:ext cx="6376392" cy="338554"/>
              </a:xfrm>
              <a:prstGeom prst="rect">
                <a:avLst/>
              </a:prstGeom>
              <a:blipFill>
                <a:blip r:embed="rId17"/>
                <a:stretch>
                  <a:fillRect l="-478" t="-7273" b="-21818"/>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93" name="TextovéPole 92"/>
              <p:cNvSpPr txBox="1"/>
              <p:nvPr/>
            </p:nvSpPr>
            <p:spPr>
              <a:xfrm>
                <a:off x="1505551" y="3074792"/>
                <a:ext cx="3786529" cy="626838"/>
              </a:xfrm>
              <a:prstGeom prst="rect">
                <a:avLst/>
              </a:prstGeom>
              <a:noFill/>
            </p:spPr>
            <p:txBody>
              <a:bodyPr wrap="square" rtlCol="0">
                <a:spAutoFit/>
              </a:bodyPr>
              <a:lstStyle/>
              <a:p>
                <a:pPr algn="ctr"/>
                <a14:m>
                  <m:oMathPara xmlns:m="http://schemas.openxmlformats.org/officeDocument/2006/math">
                    <m:oMathParaPr>
                      <m:jc m:val="left"/>
                    </m:oMathParaPr>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PV</m:t>
                      </m:r>
                      <m:r>
                        <m:rPr>
                          <m:nor/>
                        </m:rPr>
                        <a:rPr lang="cs-CZ" sz="1600" b="0" i="0" smtClean="0">
                          <a:latin typeface="Cambria Math" panose="02040503050406030204" pitchFamily="18" charset="0"/>
                          <a:ea typeface="Cambria Math" panose="02040503050406030204" pitchFamily="18" charset="0"/>
                        </a:rPr>
                        <m:t>(</m:t>
                      </m:r>
                      <m:r>
                        <m:rPr>
                          <m:nor/>
                        </m:rPr>
                        <a:rPr lang="cs-CZ" sz="1600" b="0" i="0" smtClean="0">
                          <a:latin typeface="Cambria Math" panose="02040503050406030204" pitchFamily="18" charset="0"/>
                          <a:ea typeface="Cambria Math" panose="02040503050406030204" pitchFamily="18" charset="0"/>
                        </a:rPr>
                        <m:t>fixed</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stream</m:t>
                      </m:r>
                      <m:r>
                        <m:rPr>
                          <m:nor/>
                        </m:rPr>
                        <a:rPr lang="cs-CZ" sz="1600" b="0" i="0" smtClean="0">
                          <a:latin typeface="Cambria Math" panose="02040503050406030204" pitchFamily="18" charset="0"/>
                          <a:ea typeface="Cambria Math" panose="02040503050406030204" pitchFamily="18" charset="0"/>
                        </a:rPr>
                        <m:t>)</m:t>
                      </m:r>
                      <m:r>
                        <a:rPr lang="cs-CZ" sz="1600" b="0" i="1" smtClean="0">
                          <a:latin typeface="Cambria Math"/>
                          <a:ea typeface="Cambria Math" panose="02040503050406030204" pitchFamily="18" charset="0"/>
                        </a:rPr>
                        <m:t>=</m:t>
                      </m:r>
                      <m:r>
                        <a:rPr lang="cs-CZ" sz="1600" i="1">
                          <a:latin typeface="Cambria Math" panose="02040503050406030204" pitchFamily="18" charset="0"/>
                          <a:ea typeface="Cambria Math" panose="02040503050406030204" pitchFamily="18" charset="0"/>
                        </a:rPr>
                        <m:t>𝑐𝑀</m:t>
                      </m:r>
                      <m:r>
                        <a:rPr lang="cs-CZ" sz="1600" i="1">
                          <a:latin typeface="Cambria Math" panose="02040503050406030204" pitchFamily="18" charset="0"/>
                          <a:ea typeface="Cambria Math" panose="02040503050406030204" pitchFamily="18" charset="0"/>
                        </a:rPr>
                        <m:t>×</m:t>
                      </m:r>
                      <m:f>
                        <m:fPr>
                          <m:ctrlPr>
                            <a:rPr lang="cs-CZ" sz="1600" i="1">
                              <a:latin typeface="Cambria Math" panose="02040503050406030204" pitchFamily="18" charset="0"/>
                              <a:ea typeface="Cambria Math" panose="02040503050406030204" pitchFamily="18" charset="0"/>
                            </a:rPr>
                          </m:ctrlPr>
                        </m:fPr>
                        <m:num>
                          <m:r>
                            <a:rPr lang="cs-CZ" sz="1600" i="1">
                              <a:latin typeface="Cambria Math" panose="02040503050406030204" pitchFamily="18" charset="0"/>
                              <a:ea typeface="Cambria Math" panose="02040503050406030204" pitchFamily="18" charset="0"/>
                            </a:rPr>
                            <m:t>1−</m:t>
                          </m:r>
                          <m:sSup>
                            <m:sSupPr>
                              <m:ctrlPr>
                                <a:rPr lang="cs-CZ" sz="1600" i="1">
                                  <a:latin typeface="Cambria Math" panose="02040503050406030204" pitchFamily="18" charset="0"/>
                                  <a:ea typeface="Cambria Math" panose="02040503050406030204" pitchFamily="18" charset="0"/>
                                </a:rPr>
                              </m:ctrlPr>
                            </m:sSupPr>
                            <m:e>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𝑟</m:t>
                                      </m:r>
                                    </m:e>
                                    <m:sub>
                                      <m:r>
                                        <a:rPr lang="cs-CZ" sz="1600" i="1">
                                          <a:latin typeface="Cambria Math" panose="02040503050406030204" pitchFamily="18" charset="0"/>
                                          <a:ea typeface="Cambria Math" panose="02040503050406030204" pitchFamily="18" charset="0"/>
                                        </a:rPr>
                                        <m:t>𝑇</m:t>
                                      </m:r>
                                    </m:sub>
                                  </m:sSub>
                                </m:e>
                              </m:d>
                            </m:e>
                            <m:sup>
                              <m:r>
                                <a:rPr lang="cs-CZ" sz="1600" i="1">
                                  <a:latin typeface="Cambria Math" panose="02040503050406030204" pitchFamily="18" charset="0"/>
                                  <a:ea typeface="Cambria Math" panose="02040503050406030204" pitchFamily="18" charset="0"/>
                                </a:rPr>
                                <m:t>−</m:t>
                              </m:r>
                              <m:r>
                                <a:rPr lang="cs-CZ" sz="1600" i="1">
                                  <a:latin typeface="Cambria Math" panose="02040503050406030204" pitchFamily="18" charset="0"/>
                                  <a:ea typeface="Cambria Math" panose="02040503050406030204" pitchFamily="18" charset="0"/>
                                </a:rPr>
                                <m:t>𝑇</m:t>
                              </m:r>
                            </m:sup>
                          </m:sSup>
                        </m:num>
                        <m:den>
                          <m:sSub>
                            <m:sSubPr>
                              <m:ctrlPr>
                                <a:rPr lang="cs-CZ" sz="1600" i="1">
                                  <a:latin typeface="Cambria Math" panose="02040503050406030204" pitchFamily="18" charset="0"/>
                                  <a:ea typeface="Cambria Math" panose="02040503050406030204" pitchFamily="18" charset="0"/>
                                </a:rPr>
                              </m:ctrlPr>
                            </m:sSubPr>
                            <m:e>
                              <m:r>
                                <a:rPr lang="cs-CZ" sz="1600" i="1">
                                  <a:latin typeface="Cambria Math" panose="02040503050406030204" pitchFamily="18" charset="0"/>
                                  <a:ea typeface="Cambria Math" panose="02040503050406030204" pitchFamily="18" charset="0"/>
                                </a:rPr>
                                <m:t>𝑟</m:t>
                              </m:r>
                            </m:e>
                            <m:sub>
                              <m:r>
                                <a:rPr lang="cs-CZ" sz="1600" i="1">
                                  <a:latin typeface="Cambria Math" panose="02040503050406030204" pitchFamily="18" charset="0"/>
                                  <a:ea typeface="Cambria Math" panose="02040503050406030204" pitchFamily="18" charset="0"/>
                                </a:rPr>
                                <m:t>𝑇</m:t>
                              </m:r>
                            </m:sub>
                          </m:sSub>
                        </m:den>
                      </m:f>
                    </m:oMath>
                  </m:oMathPara>
                </a14:m>
                <a:endParaRPr lang="cs-CZ" sz="1600" i="1" dirty="0">
                  <a:latin typeface="Cambria Math"/>
                  <a:ea typeface="Cambria Math" panose="02040503050406030204" pitchFamily="18" charset="0"/>
                </a:endParaRPr>
              </a:p>
            </p:txBody>
          </p:sp>
        </mc:Choice>
        <mc:Fallback xmlns="">
          <p:sp>
            <p:nvSpPr>
              <p:cNvPr id="93" name="TextovéPole 92"/>
              <p:cNvSpPr txBox="1">
                <a:spLocks noRot="1" noChangeAspect="1" noMove="1" noResize="1" noEditPoints="1" noAdjustHandles="1" noChangeArrowheads="1" noChangeShapeType="1" noTextEdit="1"/>
              </p:cNvSpPr>
              <p:nvPr/>
            </p:nvSpPr>
            <p:spPr>
              <a:xfrm>
                <a:off x="1505551" y="3074792"/>
                <a:ext cx="3786529" cy="626838"/>
              </a:xfrm>
              <a:prstGeom prst="rect">
                <a:avLst/>
              </a:prstGeom>
              <a:blipFill>
                <a:blip r:embed="rId18"/>
                <a:stretch>
                  <a:fillRect/>
                </a:stretch>
              </a:blipFill>
            </p:spPr>
            <p:txBody>
              <a:bodyPr/>
              <a:lstStyle/>
              <a:p>
                <a:r>
                  <a:rPr lang="cs-CZ">
                    <a:noFill/>
                  </a:rPr>
                  <a:t> </a:t>
                </a:r>
              </a:p>
            </p:txBody>
          </p:sp>
        </mc:Fallback>
      </mc:AlternateContent>
      <p:sp>
        <p:nvSpPr>
          <p:cNvPr id="95" name="TextovéPole 94"/>
          <p:cNvSpPr txBox="1"/>
          <p:nvPr/>
        </p:nvSpPr>
        <p:spPr>
          <a:xfrm>
            <a:off x="1188001" y="4533000"/>
            <a:ext cx="7704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prstClr val="black"/>
                </a:solidFill>
                <a:latin typeface="Cambria Math" panose="02040503050406030204" pitchFamily="18" charset="0"/>
                <a:ea typeface="Cambria Math" panose="02040503050406030204" pitchFamily="18" charset="0"/>
              </a:rPr>
              <a:t>Swap rates should be fair, securing zero NPV of newly agreed upon swaps (nobody would want to conclude a contract with a negative NPV)</a:t>
            </a:r>
          </a:p>
        </p:txBody>
      </p:sp>
      <p:sp>
        <p:nvSpPr>
          <p:cNvPr id="96" name="TextovéPole 95"/>
          <p:cNvSpPr txBox="1"/>
          <p:nvPr/>
        </p:nvSpPr>
        <p:spPr>
          <a:xfrm>
            <a:off x="1799999" y="5347529"/>
            <a:ext cx="7080114"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price of </a:t>
            </a:r>
            <a:r>
              <a:rPr lang="cs-CZ" sz="1600" dirty="0">
                <a:latin typeface="Cambria Math" panose="02040503050406030204" pitchFamily="18" charset="0"/>
                <a:ea typeface="Cambria Math" panose="02040503050406030204" pitchFamily="18" charset="0"/>
              </a:rPr>
              <a:t>a </a:t>
            </a:r>
            <a:r>
              <a:rPr lang="en-GB" sz="1600" dirty="0">
                <a:latin typeface="Cambria Math" panose="02040503050406030204" pitchFamily="18" charset="0"/>
                <a:ea typeface="Cambria Math" panose="02040503050406030204" pitchFamily="18" charset="0"/>
              </a:rPr>
              <a:t>bond whose coupon is equal to the swap rate =</a:t>
            </a:r>
            <a:endParaRPr lang="cs-CZ" sz="1600" dirty="0">
              <a:latin typeface="Cambria Math" panose="02040503050406030204" pitchFamily="18" charset="0"/>
              <a:ea typeface="Cambria Math" panose="02040503050406030204" pitchFamily="18" charset="0"/>
            </a:endParaRPr>
          </a:p>
          <a:p>
            <a:pPr marL="360363" lvl="2">
              <a:buClr>
                <a:srgbClr val="7030A0"/>
              </a:buClr>
              <a:buSzPct val="80000"/>
            </a:pPr>
            <a:r>
              <a:rPr lang="cs-CZ" sz="1600" dirty="0">
                <a:latin typeface="Cambria Math" panose="02040503050406030204" pitchFamily="18" charset="0"/>
                <a:ea typeface="Cambria Math" panose="02040503050406030204" pitchFamily="18" charset="0"/>
              </a:rPr>
              <a:t>=</a:t>
            </a:r>
            <a:r>
              <a:rPr lang="en-GB" sz="1600" dirty="0">
                <a:latin typeface="Cambria Math" panose="02040503050406030204" pitchFamily="18" charset="0"/>
                <a:ea typeface="Cambria Math" panose="02040503050406030204" pitchFamily="18" charset="0"/>
              </a:rPr>
              <a:t> PV(fixed stream) + P</a:t>
            </a:r>
            <a:r>
              <a:rPr lang="cs-CZ" sz="1600" dirty="0">
                <a:latin typeface="Cambria Math" panose="02040503050406030204" pitchFamily="18" charset="0"/>
                <a:ea typeface="Cambria Math" panose="02040503050406030204" pitchFamily="18" charset="0"/>
              </a:rPr>
              <a:t>V</a:t>
            </a:r>
            <a:r>
              <a:rPr lang="en-GB" sz="1600" dirty="0">
                <a:latin typeface="Cambria Math" panose="02040503050406030204" pitchFamily="18" charset="0"/>
                <a:ea typeface="Cambria Math" panose="02040503050406030204" pitchFamily="18" charset="0"/>
              </a:rPr>
              <a:t>(M) = PV(floating stream) + PV(M) = M</a:t>
            </a:r>
          </a:p>
        </p:txBody>
      </p:sp>
      <p:sp>
        <p:nvSpPr>
          <p:cNvPr id="46" name="TextovéPole 45"/>
          <p:cNvSpPr txBox="1"/>
          <p:nvPr/>
        </p:nvSpPr>
        <p:spPr>
          <a:xfrm>
            <a:off x="1188000" y="5086256"/>
            <a:ext cx="698839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prstClr val="black"/>
                </a:solidFill>
                <a:latin typeface="Cambria Math" panose="02040503050406030204" pitchFamily="18" charset="0"/>
                <a:ea typeface="Cambria Math" panose="02040503050406030204" pitchFamily="18" charset="0"/>
              </a:rPr>
              <a:t>Swap rates can be viewed as coupons of par bonds</a:t>
            </a:r>
          </a:p>
        </p:txBody>
      </p:sp>
      <p:sp>
        <p:nvSpPr>
          <p:cNvPr id="45" name="TextovéPole 44"/>
          <p:cNvSpPr txBox="1"/>
          <p:nvPr/>
        </p:nvSpPr>
        <p:spPr>
          <a:xfrm>
            <a:off x="1188000" y="5819852"/>
            <a:ext cx="6988392"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prstClr val="black"/>
                </a:solidFill>
                <a:latin typeface="Cambria Math" panose="02040503050406030204" pitchFamily="18" charset="0"/>
                <a:ea typeface="Cambria Math" panose="02040503050406030204" pitchFamily="18" charset="0"/>
              </a:rPr>
              <a:t>Swap rates can be used for extracting yields of zero-coupon bonds  </a:t>
            </a:r>
          </a:p>
        </p:txBody>
      </p:sp>
      <mc:AlternateContent xmlns:mc="http://schemas.openxmlformats.org/markup-compatibility/2006" xmlns:a14="http://schemas.microsoft.com/office/drawing/2010/main">
        <mc:Choice Requires="a14">
          <p:sp>
            <p:nvSpPr>
              <p:cNvPr id="47" name="TextovéPole 46"/>
              <p:cNvSpPr txBox="1"/>
              <p:nvPr/>
            </p:nvSpPr>
            <p:spPr>
              <a:xfrm>
                <a:off x="5292080" y="3111216"/>
                <a:ext cx="3456384" cy="593624"/>
              </a:xfrm>
              <a:prstGeom prst="rect">
                <a:avLst/>
              </a:prstGeom>
              <a:noFill/>
            </p:spPr>
            <p:txBody>
              <a:bodyPr wrap="square" rtlCol="0">
                <a:spAutoFit/>
              </a:bodyPr>
              <a:lstStyle/>
              <a:p>
                <a:pPr algn="ctr"/>
                <a14:m>
                  <m:oMathPara xmlns:m="http://schemas.openxmlformats.org/officeDocument/2006/math">
                    <m:oMathParaPr>
                      <m:jc m:val="left"/>
                    </m:oMathParaPr>
                    <m:oMath xmlns:m="http://schemas.openxmlformats.org/officeDocument/2006/math">
                      <m:r>
                        <m:rPr>
                          <m:nor/>
                        </m:rPr>
                        <a:rPr lang="cs-CZ" sz="1600" b="0" i="0" smtClean="0">
                          <a:latin typeface="Cambria Math" panose="02040503050406030204" pitchFamily="18" charset="0"/>
                          <a:ea typeface="Cambria Math" panose="02040503050406030204" pitchFamily="18" charset="0"/>
                        </a:rPr>
                        <m:t>PV</m:t>
                      </m:r>
                      <m:d>
                        <m:dPr>
                          <m:ctrlPr>
                            <a:rPr lang="cs-CZ" sz="1600" b="0" i="1" smtClean="0">
                              <a:latin typeface="Cambria Math" panose="02040503050406030204" pitchFamily="18" charset="0"/>
                              <a:ea typeface="Cambria Math" panose="02040503050406030204" pitchFamily="18" charset="0"/>
                            </a:rPr>
                          </m:ctrlPr>
                        </m:dPr>
                        <m:e>
                          <m:r>
                            <m:rPr>
                              <m:nor/>
                            </m:rPr>
                            <a:rPr lang="cs-CZ" sz="1600" b="0" i="0" smtClean="0">
                              <a:latin typeface="Cambria Math" panose="02040503050406030204" pitchFamily="18" charset="0"/>
                              <a:ea typeface="Cambria Math" panose="02040503050406030204" pitchFamily="18" charset="0"/>
                            </a:rPr>
                            <m:t>floating</m:t>
                          </m:r>
                          <m:r>
                            <m:rPr>
                              <m:nor/>
                            </m:rPr>
                            <a:rPr lang="cs-CZ" sz="1600" b="0" i="0" smtClean="0">
                              <a:latin typeface="Cambria Math" panose="02040503050406030204" pitchFamily="18" charset="0"/>
                              <a:ea typeface="Cambria Math" panose="02040503050406030204" pitchFamily="18" charset="0"/>
                            </a:rPr>
                            <m:t> </m:t>
                          </m:r>
                          <m:r>
                            <m:rPr>
                              <m:nor/>
                            </m:rPr>
                            <a:rPr lang="cs-CZ" sz="1600" b="0" i="0" smtClean="0">
                              <a:latin typeface="Cambria Math" panose="02040503050406030204" pitchFamily="18" charset="0"/>
                              <a:ea typeface="Cambria Math" panose="02040503050406030204" pitchFamily="18" charset="0"/>
                            </a:rPr>
                            <m:t>stream</m:t>
                          </m:r>
                        </m:e>
                      </m:d>
                      <m:r>
                        <a:rPr lang="cs-CZ"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𝑀</m:t>
                      </m:r>
                      <m:r>
                        <a:rPr lang="cs-CZ" sz="1600" b="0" i="1" smtClean="0">
                          <a:latin typeface="Cambria Math" panose="02040503050406030204" pitchFamily="18" charset="0"/>
                          <a:ea typeface="Cambria Math" panose="02040503050406030204" pitchFamily="18" charset="0"/>
                        </a:rPr>
                        <m:t>−</m:t>
                      </m:r>
                      <m:f>
                        <m:fPr>
                          <m:ctrlPr>
                            <a:rPr lang="cs-CZ" sz="1600" b="0" i="1" smtClean="0">
                              <a:latin typeface="Cambria Math" panose="02040503050406030204" pitchFamily="18" charset="0"/>
                              <a:ea typeface="Cambria Math" panose="02040503050406030204" pitchFamily="18" charset="0"/>
                            </a:rPr>
                          </m:ctrlPr>
                        </m:fPr>
                        <m:num>
                          <m:r>
                            <a:rPr lang="cs-CZ" sz="1600" b="0" i="1" smtClean="0">
                              <a:latin typeface="Cambria Math" panose="02040503050406030204" pitchFamily="18" charset="0"/>
                              <a:ea typeface="Cambria Math" panose="02040503050406030204" pitchFamily="18" charset="0"/>
                            </a:rPr>
                            <m:t>𝑀</m:t>
                          </m:r>
                        </m:num>
                        <m:den>
                          <m:sSup>
                            <m:sSupPr>
                              <m:ctrlPr>
                                <a:rPr lang="cs-CZ" sz="1600" i="1">
                                  <a:latin typeface="Cambria Math" panose="02040503050406030204" pitchFamily="18" charset="0"/>
                                  <a:ea typeface="Cambria Math" panose="02040503050406030204" pitchFamily="18" charset="0"/>
                                </a:rPr>
                              </m:ctrlPr>
                            </m:sSupPr>
                            <m:e>
                              <m:d>
                                <m:dPr>
                                  <m:ctrlPr>
                                    <a:rPr lang="cs-CZ" sz="1600" i="1">
                                      <a:latin typeface="Cambria Math" panose="02040503050406030204" pitchFamily="18" charset="0"/>
                                      <a:ea typeface="Cambria Math" panose="02040503050406030204" pitchFamily="18" charset="0"/>
                                    </a:rPr>
                                  </m:ctrlPr>
                                </m:dPr>
                                <m:e>
                                  <m:r>
                                    <a:rPr lang="cs-CZ" sz="1600" i="1">
                                      <a:latin typeface="Cambria Math" panose="02040503050406030204" pitchFamily="18" charset="0"/>
                                      <a:ea typeface="Cambria Math" panose="02040503050406030204" pitchFamily="18" charset="0"/>
                                    </a:rPr>
                                    <m:t>1+</m:t>
                                  </m:r>
                                  <m:sSub>
                                    <m:sSubPr>
                                      <m:ctrlPr>
                                        <a:rPr lang="cs-CZ" sz="1600" i="1">
                                          <a:latin typeface="Cambria Math" panose="02040503050406030204" pitchFamily="18" charset="0"/>
                                          <a:ea typeface="Cambria Math" panose="02040503050406030204" pitchFamily="18" charset="0"/>
                                        </a:rPr>
                                      </m:ctrlPr>
                                    </m:sSubPr>
                                    <m:e>
                                      <m:r>
                                        <a:rPr lang="cs-CZ" sz="1600" b="0" i="1" smtClean="0">
                                          <a:latin typeface="Cambria Math" panose="02040503050406030204" pitchFamily="18" charset="0"/>
                                          <a:ea typeface="Cambria Math" panose="02040503050406030204" pitchFamily="18" charset="0"/>
                                        </a:rPr>
                                        <m:t>𝑧</m:t>
                                      </m:r>
                                    </m:e>
                                    <m:sub>
                                      <m:r>
                                        <a:rPr lang="cs-CZ" sz="1600" i="1">
                                          <a:latin typeface="Cambria Math" panose="02040503050406030204" pitchFamily="18" charset="0"/>
                                          <a:ea typeface="Cambria Math" panose="02040503050406030204" pitchFamily="18" charset="0"/>
                                        </a:rPr>
                                        <m:t>𝑇</m:t>
                                      </m:r>
                                    </m:sub>
                                  </m:sSub>
                                </m:e>
                              </m:d>
                            </m:e>
                            <m:sup>
                              <m:r>
                                <a:rPr lang="cs-CZ" sz="1600" i="1">
                                  <a:latin typeface="Cambria Math" panose="02040503050406030204" pitchFamily="18" charset="0"/>
                                  <a:ea typeface="Cambria Math" panose="02040503050406030204" pitchFamily="18" charset="0"/>
                                </a:rPr>
                                <m:t>𝑇</m:t>
                              </m:r>
                            </m:sup>
                          </m:sSup>
                        </m:den>
                      </m:f>
                    </m:oMath>
                  </m:oMathPara>
                </a14:m>
                <a:endParaRPr lang="cs-CZ" sz="1600" i="1" dirty="0">
                  <a:latin typeface="Cambria Math"/>
                  <a:ea typeface="Cambria Math" panose="02040503050406030204" pitchFamily="18" charset="0"/>
                </a:endParaRPr>
              </a:p>
            </p:txBody>
          </p:sp>
        </mc:Choice>
        <mc:Fallback xmlns="">
          <p:sp>
            <p:nvSpPr>
              <p:cNvPr id="47" name="TextovéPole 46"/>
              <p:cNvSpPr txBox="1">
                <a:spLocks noRot="1" noChangeAspect="1" noMove="1" noResize="1" noEditPoints="1" noAdjustHandles="1" noChangeArrowheads="1" noChangeShapeType="1" noTextEdit="1"/>
              </p:cNvSpPr>
              <p:nvPr/>
            </p:nvSpPr>
            <p:spPr>
              <a:xfrm>
                <a:off x="5292080" y="3111216"/>
                <a:ext cx="3456384" cy="593624"/>
              </a:xfrm>
              <a:prstGeom prst="rect">
                <a:avLst/>
              </a:prstGeom>
              <a:blipFill>
                <a:blip r:embed="rId19"/>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307533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12</a:t>
            </a:r>
          </a:p>
        </p:txBody>
      </p:sp>
      <p:sp>
        <p:nvSpPr>
          <p:cNvPr id="4" name="Nadpis 3"/>
          <p:cNvSpPr>
            <a:spLocks noGrp="1"/>
          </p:cNvSpPr>
          <p:nvPr>
            <p:ph type="title"/>
          </p:nvPr>
        </p:nvSpPr>
        <p:spPr>
          <a:xfrm>
            <a:off x="144000" y="144000"/>
            <a:ext cx="4428000" cy="648072"/>
          </a:xfrm>
        </p:spPr>
        <p:txBody>
          <a:bodyPr/>
          <a:lstStyle/>
          <a:p>
            <a:r>
              <a:rPr lang="en-GB" dirty="0"/>
              <a:t>Basis swap</a:t>
            </a:r>
          </a:p>
        </p:txBody>
      </p:sp>
      <p:sp>
        <p:nvSpPr>
          <p:cNvPr id="9" name="TextovéPole 8"/>
          <p:cNvSpPr txBox="1"/>
          <p:nvPr/>
        </p:nvSpPr>
        <p:spPr>
          <a:xfrm>
            <a:off x="864000" y="948021"/>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Description</a:t>
            </a:r>
          </a:p>
        </p:txBody>
      </p:sp>
      <p:sp>
        <p:nvSpPr>
          <p:cNvPr id="14" name="TextovéPole 13"/>
          <p:cNvSpPr txBox="1"/>
          <p:nvPr/>
        </p:nvSpPr>
        <p:spPr>
          <a:xfrm>
            <a:off x="1188000" y="4222829"/>
            <a:ext cx="7758604"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Unhelpful conventions of calling the parties of the basis swap the buyer and the seller; reference should instead be made to the interest received or paid</a:t>
            </a:r>
          </a:p>
        </p:txBody>
      </p:sp>
      <p:sp>
        <p:nvSpPr>
          <p:cNvPr id="45" name="TextovéPole 44"/>
          <p:cNvSpPr txBox="1"/>
          <p:nvPr/>
        </p:nvSpPr>
        <p:spPr>
          <a:xfrm>
            <a:off x="1188000" y="1270501"/>
            <a:ext cx="7272432"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Basis swap </a:t>
            </a:r>
            <a:r>
              <a:rPr lang="en-GB" dirty="0">
                <a:latin typeface="Cambria Math" panose="02040503050406030204" pitchFamily="18" charset="0"/>
                <a:ea typeface="Cambria Math" panose="02040503050406030204" pitchFamily="18" charset="0"/>
              </a:rPr>
              <a:t>is a floating-against-floating swap that involves a variety of combinations of floating interest rates</a:t>
            </a:r>
          </a:p>
        </p:txBody>
      </p:sp>
      <p:sp>
        <p:nvSpPr>
          <p:cNvPr id="66" name="TextovéPole 65"/>
          <p:cNvSpPr txBox="1"/>
          <p:nvPr/>
        </p:nvSpPr>
        <p:spPr>
          <a:xfrm>
            <a:off x="1188000" y="2710477"/>
            <a:ext cx="5544240"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Types of combinations of floating payments</a:t>
            </a:r>
          </a:p>
        </p:txBody>
      </p:sp>
      <p:sp>
        <p:nvSpPr>
          <p:cNvPr id="34" name="TextovéPole 33"/>
          <p:cNvSpPr txBox="1"/>
          <p:nvPr/>
        </p:nvSpPr>
        <p:spPr>
          <a:xfrm>
            <a:off x="1188000" y="5043381"/>
            <a:ext cx="7353425"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Basis swaps can be used in speculative, hedging and arbitrage trades in a similar way as coupon swaps are used</a:t>
            </a:r>
          </a:p>
        </p:txBody>
      </p:sp>
      <p:sp>
        <p:nvSpPr>
          <p:cNvPr id="46" name="TextovéPole 45"/>
          <p:cNvSpPr txBox="1"/>
          <p:nvPr/>
        </p:nvSpPr>
        <p:spPr>
          <a:xfrm>
            <a:off x="1980192" y="2973845"/>
            <a:ext cx="6984814" cy="338554"/>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Different maturities within a given interest class (3M Libor versus 6M Libor) </a:t>
            </a:r>
          </a:p>
        </p:txBody>
      </p:sp>
      <p:sp>
        <p:nvSpPr>
          <p:cNvPr id="49" name="TextovéPole 48"/>
          <p:cNvSpPr txBox="1"/>
          <p:nvPr/>
        </p:nvSpPr>
        <p:spPr>
          <a:xfrm>
            <a:off x="1979712" y="3712573"/>
            <a:ext cx="7056704"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Same or different maturities between different interest classes (3M Libor versus 6M Treasury) </a:t>
            </a:r>
          </a:p>
        </p:txBody>
      </p:sp>
      <p:sp>
        <p:nvSpPr>
          <p:cNvPr id="39" name="TextovéPole 38"/>
          <p:cNvSpPr txBox="1"/>
          <p:nvPr/>
        </p:nvSpPr>
        <p:spPr>
          <a:xfrm>
            <a:off x="1980000" y="3214717"/>
            <a:ext cx="7056704"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Same maturities within a given interest class carrying a margin (3M Libor versus 3M Libor plus 30 basis points)</a:t>
            </a:r>
          </a:p>
        </p:txBody>
      </p:sp>
      <p:grpSp>
        <p:nvGrpSpPr>
          <p:cNvPr id="24" name="Skupina 23"/>
          <p:cNvGrpSpPr/>
          <p:nvPr/>
        </p:nvGrpSpPr>
        <p:grpSpPr>
          <a:xfrm>
            <a:off x="2291016" y="1848362"/>
            <a:ext cx="4591108" cy="932566"/>
            <a:chOff x="2297640" y="2856474"/>
            <a:chExt cx="4591108" cy="932566"/>
          </a:xfrm>
        </p:grpSpPr>
        <p:grpSp>
          <p:nvGrpSpPr>
            <p:cNvPr id="26" name="Skupina 25"/>
            <p:cNvGrpSpPr/>
            <p:nvPr/>
          </p:nvGrpSpPr>
          <p:grpSpPr>
            <a:xfrm>
              <a:off x="2297640" y="3060000"/>
              <a:ext cx="1228148" cy="540000"/>
              <a:chOff x="1586545" y="2378596"/>
              <a:chExt cx="1228148" cy="360000"/>
            </a:xfrm>
          </p:grpSpPr>
          <p:sp>
            <p:nvSpPr>
              <p:cNvPr id="43" name="Obdélník 42"/>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4" name="TextovéPole 43"/>
              <p:cNvSpPr txBox="1"/>
              <p:nvPr/>
            </p:nvSpPr>
            <p:spPr>
              <a:xfrm>
                <a:off x="1604875" y="2444779"/>
                <a:ext cx="1178637"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 </a:t>
                </a:r>
                <a:r>
                  <a:rPr lang="cs-CZ" sz="1400" b="1" dirty="0">
                    <a:solidFill>
                      <a:schemeClr val="bg1"/>
                    </a:solidFill>
                    <a:latin typeface="Cambria Math"/>
                    <a:ea typeface="Cambria Math" panose="02040503050406030204" pitchFamily="18" charset="0"/>
                  </a:rPr>
                  <a:t>party 1</a:t>
                </a:r>
                <a:endParaRPr lang="en-GB" sz="1400" b="1" dirty="0">
                  <a:solidFill>
                    <a:schemeClr val="bg1"/>
                  </a:solidFill>
                  <a:latin typeface="Cambria Math"/>
                  <a:ea typeface="Cambria Math" panose="02040503050406030204" pitchFamily="18" charset="0"/>
                </a:endParaRPr>
              </a:p>
            </p:txBody>
          </p:sp>
        </p:grpSp>
        <p:grpSp>
          <p:nvGrpSpPr>
            <p:cNvPr id="35" name="Skupina 34"/>
            <p:cNvGrpSpPr/>
            <p:nvPr/>
          </p:nvGrpSpPr>
          <p:grpSpPr>
            <a:xfrm>
              <a:off x="5669264" y="3060000"/>
              <a:ext cx="1219484" cy="540000"/>
              <a:chOff x="5894273" y="2378596"/>
              <a:chExt cx="1219484" cy="360000"/>
            </a:xfrm>
          </p:grpSpPr>
          <p:sp>
            <p:nvSpPr>
              <p:cNvPr id="41" name="Obdélník 40"/>
              <p:cNvSpPr/>
              <p:nvPr/>
            </p:nvSpPr>
            <p:spPr>
              <a:xfrm>
                <a:off x="589427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2" name="TextovéPole 41"/>
              <p:cNvSpPr txBox="1"/>
              <p:nvPr/>
            </p:nvSpPr>
            <p:spPr>
              <a:xfrm>
                <a:off x="5915829" y="2444415"/>
                <a:ext cx="1160280"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 </a:t>
                </a:r>
                <a:r>
                  <a:rPr lang="cs-CZ" sz="1400" b="1" dirty="0">
                    <a:solidFill>
                      <a:schemeClr val="bg1"/>
                    </a:solidFill>
                    <a:latin typeface="Cambria Math"/>
                    <a:ea typeface="Cambria Math" panose="02040503050406030204" pitchFamily="18" charset="0"/>
                  </a:rPr>
                  <a:t>party 2</a:t>
                </a:r>
                <a:endParaRPr lang="en-GB" sz="1400" b="1" dirty="0">
                  <a:solidFill>
                    <a:schemeClr val="bg1"/>
                  </a:solidFill>
                  <a:latin typeface="Cambria Math"/>
                  <a:ea typeface="Cambria Math" panose="02040503050406030204" pitchFamily="18" charset="0"/>
                </a:endParaRPr>
              </a:p>
            </p:txBody>
          </p:sp>
        </p:grpSp>
        <p:sp>
          <p:nvSpPr>
            <p:cNvPr id="36" name="TextovéPole 35"/>
            <p:cNvSpPr txBox="1"/>
            <p:nvPr/>
          </p:nvSpPr>
          <p:spPr>
            <a:xfrm>
              <a:off x="4481780" y="2856474"/>
              <a:ext cx="1133078" cy="276999"/>
            </a:xfrm>
            <a:prstGeom prst="rect">
              <a:avLst/>
            </a:prstGeom>
            <a:noFill/>
          </p:spPr>
          <p:txBody>
            <a:bodyPr wrap="square" rtlCol="0">
              <a:spAutoFit/>
            </a:bodyPr>
            <a:lstStyle/>
            <a:p>
              <a:pPr algn="ctr"/>
              <a:r>
                <a:rPr lang="en-GB" sz="1200" b="1" dirty="0">
                  <a:latin typeface="Cambria Math"/>
                  <a:ea typeface="Cambria Math" panose="02040503050406030204" pitchFamily="18" charset="0"/>
                </a:rPr>
                <a:t>Floating rate</a:t>
              </a:r>
            </a:p>
          </p:txBody>
        </p:sp>
        <p:cxnSp>
          <p:nvCxnSpPr>
            <p:cNvPr id="37" name="Přímá spojnice se šipkou 36"/>
            <p:cNvCxnSpPr/>
            <p:nvPr/>
          </p:nvCxnSpPr>
          <p:spPr>
            <a:xfrm>
              <a:off x="3551773" y="3563910"/>
              <a:ext cx="2059200" cy="0"/>
            </a:xfrm>
            <a:prstGeom prst="straightConnector1">
              <a:avLst/>
            </a:prstGeom>
            <a:ln w="25400">
              <a:prstDash val="sysDash"/>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a:off x="3588560" y="3085561"/>
              <a:ext cx="2060674"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3578878" y="3512041"/>
              <a:ext cx="1133078" cy="276999"/>
            </a:xfrm>
            <a:prstGeom prst="rect">
              <a:avLst/>
            </a:prstGeom>
            <a:noFill/>
          </p:spPr>
          <p:txBody>
            <a:bodyPr wrap="square" rtlCol="0">
              <a:spAutoFit/>
            </a:bodyPr>
            <a:lstStyle/>
            <a:p>
              <a:pPr algn="ctr"/>
              <a:r>
                <a:rPr lang="en-GB" sz="1200" b="1" dirty="0">
                  <a:latin typeface="Cambria Math"/>
                  <a:ea typeface="Cambria Math" panose="02040503050406030204" pitchFamily="18" charset="0"/>
                </a:rPr>
                <a:t>Floating rate</a:t>
              </a:r>
            </a:p>
          </p:txBody>
        </p:sp>
      </p:grpSp>
    </p:spTree>
    <p:extLst>
      <p:ext uri="{BB962C8B-B14F-4D97-AF65-F5344CB8AC3E}">
        <p14:creationId xmlns:p14="http://schemas.microsoft.com/office/powerpoint/2010/main" val="283415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13</a:t>
            </a:r>
          </a:p>
        </p:txBody>
      </p:sp>
      <p:sp>
        <p:nvSpPr>
          <p:cNvPr id="4" name="Nadpis 3"/>
          <p:cNvSpPr>
            <a:spLocks noGrp="1"/>
          </p:cNvSpPr>
          <p:nvPr>
            <p:ph type="title"/>
          </p:nvPr>
        </p:nvSpPr>
        <p:spPr>
          <a:xfrm>
            <a:off x="144000" y="144000"/>
            <a:ext cx="5125624" cy="648072"/>
          </a:xfrm>
        </p:spPr>
        <p:txBody>
          <a:bodyPr/>
          <a:lstStyle/>
          <a:p>
            <a:r>
              <a:rPr lang="en-GB" dirty="0"/>
              <a:t>Esoteric interest rate swaps</a:t>
            </a:r>
          </a:p>
        </p:txBody>
      </p:sp>
      <p:sp>
        <p:nvSpPr>
          <p:cNvPr id="9" name="TextovéPole 8"/>
          <p:cNvSpPr txBox="1"/>
          <p:nvPr/>
        </p:nvSpPr>
        <p:spPr>
          <a:xfrm>
            <a:off x="864000" y="948021"/>
            <a:ext cx="442808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Standard versus esoteric swaps</a:t>
            </a:r>
          </a:p>
        </p:txBody>
      </p:sp>
      <p:sp>
        <p:nvSpPr>
          <p:cNvPr id="14" name="TextovéPole 13"/>
          <p:cNvSpPr txBox="1"/>
          <p:nvPr/>
        </p:nvSpPr>
        <p:spPr>
          <a:xfrm>
            <a:off x="1188000" y="3458896"/>
            <a:ext cx="7304190" cy="1200329"/>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Tailored swap </a:t>
            </a:r>
            <a:r>
              <a:rPr lang="en-GB" dirty="0">
                <a:latin typeface="Cambria Math" panose="02040503050406030204" pitchFamily="18" charset="0"/>
                <a:ea typeface="Cambria Math" panose="02040503050406030204" pitchFamily="18" charset="0"/>
              </a:rPr>
              <a:t>adjusts the principal amount to suit the requirement of the counterparty: amortising or step-down swap (principal declines over time), accreting or step-up swap (principal increases over time), rollercoaster swap (principal may vary up and down)</a:t>
            </a:r>
          </a:p>
        </p:txBody>
      </p:sp>
      <p:sp>
        <p:nvSpPr>
          <p:cNvPr id="45" name="TextovéPole 44"/>
          <p:cNvSpPr txBox="1"/>
          <p:nvPr/>
        </p:nvSpPr>
        <p:spPr>
          <a:xfrm>
            <a:off x="1188000" y="2914653"/>
            <a:ext cx="7595648"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Compounding swap </a:t>
            </a:r>
            <a:r>
              <a:rPr lang="en-GB" dirty="0">
                <a:latin typeface="Cambria Math" panose="02040503050406030204" pitchFamily="18" charset="0"/>
                <a:ea typeface="Cambria Math" panose="02040503050406030204" pitchFamily="18" charset="0"/>
              </a:rPr>
              <a:t>accumulates fixed-rate and floating-rate payments on a compound basis that are paid on the maturity date</a:t>
            </a:r>
          </a:p>
        </p:txBody>
      </p:sp>
      <p:sp>
        <p:nvSpPr>
          <p:cNvPr id="66" name="TextovéPole 65"/>
          <p:cNvSpPr txBox="1"/>
          <p:nvPr/>
        </p:nvSpPr>
        <p:spPr>
          <a:xfrm>
            <a:off x="1188000" y="4567355"/>
            <a:ext cx="8064416"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Forward swap </a:t>
            </a:r>
            <a:r>
              <a:rPr lang="en-GB" dirty="0">
                <a:latin typeface="Cambria Math" panose="02040503050406030204" pitchFamily="18" charset="0"/>
                <a:ea typeface="Cambria Math" panose="02040503050406030204" pitchFamily="18" charset="0"/>
              </a:rPr>
              <a:t>is agreed upon today but executed on a future date</a:t>
            </a:r>
          </a:p>
        </p:txBody>
      </p:sp>
      <p:sp>
        <p:nvSpPr>
          <p:cNvPr id="71" name="TextovéPole 70"/>
          <p:cNvSpPr txBox="1"/>
          <p:nvPr/>
        </p:nvSpPr>
        <p:spPr>
          <a:xfrm>
            <a:off x="864000" y="2613971"/>
            <a:ext cx="730419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Examples of esoteric swaps</a:t>
            </a:r>
          </a:p>
        </p:txBody>
      </p:sp>
      <p:sp>
        <p:nvSpPr>
          <p:cNvPr id="34" name="TextovéPole 33"/>
          <p:cNvSpPr txBox="1"/>
          <p:nvPr/>
        </p:nvSpPr>
        <p:spPr>
          <a:xfrm>
            <a:off x="1188000" y="1268760"/>
            <a:ext cx="7632472"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Standard (generic, plain vanilla) swaps refer to the simplest construction of a swap contract: constant notional amount, immediate start, regular interest payments, unchanged fixed rate, floating rate with no margins </a:t>
            </a:r>
          </a:p>
        </p:txBody>
      </p:sp>
      <p:sp>
        <p:nvSpPr>
          <p:cNvPr id="33" name="TextovéPole 32"/>
          <p:cNvSpPr txBox="1"/>
          <p:nvPr/>
        </p:nvSpPr>
        <p:spPr>
          <a:xfrm>
            <a:off x="1188000" y="2073622"/>
            <a:ext cx="770400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Esoteric (non-standard, exotic, bizarre) swaps have more complicated constructions that modify particular features of standard swaps</a:t>
            </a:r>
          </a:p>
        </p:txBody>
      </p:sp>
      <p:sp>
        <p:nvSpPr>
          <p:cNvPr id="51" name="TextovéPole 50"/>
          <p:cNvSpPr txBox="1"/>
          <p:nvPr/>
        </p:nvSpPr>
        <p:spPr>
          <a:xfrm>
            <a:off x="1188000" y="4846095"/>
            <a:ext cx="7728878"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In-arrears swap </a:t>
            </a:r>
            <a:r>
              <a:rPr lang="en-GB" dirty="0">
                <a:latin typeface="Cambria Math" panose="02040503050406030204" pitchFamily="18" charset="0"/>
                <a:ea typeface="Cambria Math" panose="02040503050406030204" pitchFamily="18" charset="0"/>
              </a:rPr>
              <a:t>uses the floating rate prevailing at the time of paying the floating interest (not the rate from the beginning of the interest period)</a:t>
            </a:r>
          </a:p>
        </p:txBody>
      </p:sp>
      <p:sp>
        <p:nvSpPr>
          <p:cNvPr id="52" name="TextovéPole 51"/>
          <p:cNvSpPr txBox="1"/>
          <p:nvPr/>
        </p:nvSpPr>
        <p:spPr>
          <a:xfrm>
            <a:off x="1188000" y="5359443"/>
            <a:ext cx="770400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Cancellable swap </a:t>
            </a:r>
            <a:r>
              <a:rPr lang="en-GB" dirty="0">
                <a:latin typeface="Cambria Math" panose="02040503050406030204" pitchFamily="18" charset="0"/>
                <a:ea typeface="Cambria Math" panose="02040503050406030204" pitchFamily="18" charset="0"/>
              </a:rPr>
              <a:t>gives one party the option to terminate the deal on one or more payment dates</a:t>
            </a:r>
          </a:p>
        </p:txBody>
      </p:sp>
    </p:spTree>
    <p:extLst>
      <p:ext uri="{BB962C8B-B14F-4D97-AF65-F5344CB8AC3E}">
        <p14:creationId xmlns:p14="http://schemas.microsoft.com/office/powerpoint/2010/main" val="1850268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2000" y="2160000"/>
            <a:ext cx="5976000" cy="1800000"/>
          </a:xfrm>
        </p:spPr>
        <p:txBody>
          <a:bodyPr/>
          <a:lstStyle/>
          <a:p>
            <a:pPr marL="182880" indent="0" algn="l">
              <a:buNone/>
            </a:pPr>
            <a:r>
              <a:rPr lang="en-GB" dirty="0">
                <a:solidFill>
                  <a:srgbClr val="7030A0"/>
                </a:solidFill>
              </a:rPr>
              <a:t>See you </a:t>
            </a:r>
            <a:br>
              <a:rPr lang="en-GB" dirty="0">
                <a:solidFill>
                  <a:srgbClr val="7030A0"/>
                </a:solidFill>
              </a:rPr>
            </a:br>
            <a:r>
              <a:rPr lang="en-GB" dirty="0">
                <a:solidFill>
                  <a:srgbClr val="7030A0"/>
                </a:solidFill>
              </a:rPr>
              <a:t>in the next lecture</a:t>
            </a:r>
          </a:p>
        </p:txBody>
      </p:sp>
      <p:sp>
        <p:nvSpPr>
          <p:cNvPr id="9" name="Zástupný symbol pro číslo snímku 2"/>
          <p:cNvSpPr>
            <a:spLocks noGrp="1"/>
          </p:cNvSpPr>
          <p:nvPr>
            <p:ph type="sldNum" sz="quarter" idx="12"/>
          </p:nvPr>
        </p:nvSpPr>
        <p:spPr>
          <a:xfrm>
            <a:off x="7164000" y="6336000"/>
            <a:ext cx="1800000" cy="360000"/>
          </a:xfrm>
        </p:spPr>
        <p:txBody>
          <a:bodyPr/>
          <a:lstStyle/>
          <a:p>
            <a:pPr algn="r"/>
            <a:r>
              <a:rPr lang="cs-CZ" dirty="0"/>
              <a:t>14</a:t>
            </a:r>
          </a:p>
        </p:txBody>
      </p:sp>
      <p:sp>
        <p:nvSpPr>
          <p:cNvPr id="10" name="Zástupný symbol pro zápatí 1"/>
          <p:cNvSpPr>
            <a:spLocks noGrp="1"/>
          </p:cNvSpPr>
          <p:nvPr>
            <p:ph type="ftr" sz="quarter" idx="11"/>
          </p:nvPr>
        </p:nvSpPr>
        <p:spPr>
          <a:xfrm>
            <a:off x="179512" y="6335999"/>
            <a:ext cx="3312000" cy="360000"/>
          </a:xfrm>
        </p:spPr>
        <p:txBody>
          <a:bodyPr/>
          <a:lstStyle/>
          <a:p>
            <a:r>
              <a:rPr lang="en-GB" dirty="0"/>
              <a:t>Interest rate swap</a:t>
            </a:r>
          </a:p>
        </p:txBody>
      </p:sp>
      <p:sp>
        <p:nvSpPr>
          <p:cNvPr id="12" name="Podnadpis 2"/>
          <p:cNvSpPr>
            <a:spLocks noGrp="1"/>
          </p:cNvSpPr>
          <p:nvPr/>
        </p:nvSpPr>
        <p:spPr>
          <a:xfrm>
            <a:off x="180000" y="288000"/>
            <a:ext cx="3600000" cy="360000"/>
          </a:xfrm>
          <a:prstGeom prst="rect">
            <a:avLst/>
          </a:prstGeom>
        </p:spPr>
        <p:txBody>
          <a:bodyPr vert="horz" lIns="91440" tIns="45720" rIns="91440" bIns="45720" rtlCol="0" anchor="t">
            <a:noAutofit/>
          </a:bodyPr>
          <a:lstStyle>
            <a:lvl1pPr marL="0" indent="0" algn="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2"/>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marL="361950" indent="-361950" algn="l">
              <a:spcBef>
                <a:spcPts val="0"/>
              </a:spcBef>
              <a:spcAft>
                <a:spcPts val="0"/>
              </a:spcAft>
            </a:pPr>
            <a:r>
              <a:rPr lang="en-GB" sz="1600" cap="small" dirty="0">
                <a:latin typeface="Algerian" panose="04020705040A02060702" pitchFamily="82" charset="0"/>
                <a:ea typeface="Tahoma" panose="020B0604030504040204" pitchFamily="34" charset="0"/>
                <a:cs typeface="Tahoma" panose="020B0604030504040204" pitchFamily="34" charset="0"/>
              </a:rPr>
              <a:t>©</a:t>
            </a:r>
            <a:r>
              <a:rPr lang="en-GB" sz="1800" cap="small" dirty="0">
                <a:latin typeface="Algerian" panose="04020705040A02060702" pitchFamily="82" charset="0"/>
                <a:ea typeface="Tahoma" panose="020B0604030504040204" pitchFamily="34" charset="0"/>
                <a:cs typeface="Tahoma" panose="020B0604030504040204" pitchFamily="34" charset="0"/>
              </a:rPr>
              <a:t> O.D. Lecturing Legacy</a:t>
            </a:r>
          </a:p>
        </p:txBody>
      </p:sp>
    </p:spTree>
    <p:extLst>
      <p:ext uri="{BB962C8B-B14F-4D97-AF65-F5344CB8AC3E}">
        <p14:creationId xmlns:p14="http://schemas.microsoft.com/office/powerpoint/2010/main" val="105823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Šipka: doleva 4"/>
          <p:cNvSpPr/>
          <p:nvPr/>
        </p:nvSpPr>
        <p:spPr>
          <a:xfrm>
            <a:off x="5796136" y="3568498"/>
            <a:ext cx="288032" cy="13634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2</a:t>
            </a:r>
          </a:p>
        </p:txBody>
      </p:sp>
      <p:sp>
        <p:nvSpPr>
          <p:cNvPr id="4" name="Nadpis 3"/>
          <p:cNvSpPr>
            <a:spLocks noGrp="1"/>
          </p:cNvSpPr>
          <p:nvPr>
            <p:ph type="title"/>
          </p:nvPr>
        </p:nvSpPr>
        <p:spPr>
          <a:xfrm>
            <a:off x="144000" y="144000"/>
            <a:ext cx="3707920" cy="648072"/>
          </a:xfrm>
        </p:spPr>
        <p:txBody>
          <a:bodyPr/>
          <a:lstStyle/>
          <a:p>
            <a:r>
              <a:rPr lang="en-GB" dirty="0"/>
              <a:t>Coupon swap</a:t>
            </a:r>
          </a:p>
        </p:txBody>
      </p:sp>
      <p:sp>
        <p:nvSpPr>
          <p:cNvPr id="9" name="TextovéPole 8"/>
          <p:cNvSpPr txBox="1"/>
          <p:nvPr/>
        </p:nvSpPr>
        <p:spPr>
          <a:xfrm>
            <a:off x="864000" y="948021"/>
            <a:ext cx="298792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Basic notions</a:t>
            </a:r>
          </a:p>
        </p:txBody>
      </p:sp>
      <p:sp>
        <p:nvSpPr>
          <p:cNvPr id="45" name="TextovéPole 44"/>
          <p:cNvSpPr txBox="1"/>
          <p:nvPr/>
        </p:nvSpPr>
        <p:spPr>
          <a:xfrm>
            <a:off x="1188000" y="1264057"/>
            <a:ext cx="7704000"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Interest rate swap </a:t>
            </a:r>
            <a:r>
              <a:rPr lang="en-GB" dirty="0">
                <a:latin typeface="Cambria Math" panose="02040503050406030204" pitchFamily="18" charset="0"/>
                <a:ea typeface="Cambria Math" panose="02040503050406030204" pitchFamily="18" charset="0"/>
              </a:rPr>
              <a:t>is a contract which commits two parties to exchange, over an agreed period, two streams of interest payments, each calculated using a different interest rate</a:t>
            </a:r>
          </a:p>
        </p:txBody>
      </p:sp>
      <p:sp>
        <p:nvSpPr>
          <p:cNvPr id="67" name="TextovéPole 66"/>
          <p:cNvSpPr txBox="1"/>
          <p:nvPr/>
        </p:nvSpPr>
        <p:spPr>
          <a:xfrm>
            <a:off x="1188000" y="2089627"/>
            <a:ext cx="6264000"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solidFill>
                  <a:srgbClr val="7030A0"/>
                </a:solidFill>
                <a:latin typeface="Cambria Math" panose="02040503050406030204" pitchFamily="18" charset="0"/>
                <a:ea typeface="Cambria Math" panose="02040503050406030204" pitchFamily="18" charset="0"/>
              </a:rPr>
              <a:t>Coupon swap </a:t>
            </a:r>
            <a:r>
              <a:rPr lang="en-GB" dirty="0">
                <a:latin typeface="Cambria Math" panose="02040503050406030204" pitchFamily="18" charset="0"/>
                <a:ea typeface="Cambria Math" panose="02040503050406030204" pitchFamily="18" charset="0"/>
              </a:rPr>
              <a:t>(fixed-for-float) consists of the exchange of </a:t>
            </a:r>
            <a:endParaRPr lang="en-GB" sz="1600" dirty="0">
              <a:latin typeface="Cambria Math" panose="02040503050406030204" pitchFamily="18" charset="0"/>
              <a:ea typeface="Cambria Math" panose="02040503050406030204" pitchFamily="18" charset="0"/>
            </a:endParaRPr>
          </a:p>
        </p:txBody>
      </p:sp>
      <p:sp>
        <p:nvSpPr>
          <p:cNvPr id="68" name="TextovéPole 67"/>
          <p:cNvSpPr txBox="1"/>
          <p:nvPr/>
        </p:nvSpPr>
        <p:spPr>
          <a:xfrm>
            <a:off x="1188000" y="4549659"/>
            <a:ext cx="795600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Interest payments are applied to a common notional principal, which is used only to calculate the interest amounts (no physical exchange of principal)</a:t>
            </a:r>
          </a:p>
        </p:txBody>
      </p:sp>
      <p:sp>
        <p:nvSpPr>
          <p:cNvPr id="82" name="TextovéPole 81"/>
          <p:cNvSpPr txBox="1"/>
          <p:nvPr/>
        </p:nvSpPr>
        <p:spPr>
          <a:xfrm>
            <a:off x="1188000" y="4000886"/>
            <a:ext cx="770400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buyer of the coupon swap is the party that pays fixed interest and the seller of the coupon swap is the party that pays floating interest</a:t>
            </a:r>
          </a:p>
        </p:txBody>
      </p:sp>
      <p:sp>
        <p:nvSpPr>
          <p:cNvPr id="48" name="TextovéPole 47"/>
          <p:cNvSpPr txBox="1"/>
          <p:nvPr/>
        </p:nvSpPr>
        <p:spPr>
          <a:xfrm>
            <a:off x="1188000" y="5088248"/>
            <a:ext cx="7848496" cy="923330"/>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 interest rate swap is a derivative instrument because its payments are derived from other instruments (fixed and floating interest rate securities) without the need to own them</a:t>
            </a:r>
          </a:p>
        </p:txBody>
      </p:sp>
      <p:grpSp>
        <p:nvGrpSpPr>
          <p:cNvPr id="19" name="Skupina 18"/>
          <p:cNvGrpSpPr/>
          <p:nvPr/>
        </p:nvGrpSpPr>
        <p:grpSpPr>
          <a:xfrm>
            <a:off x="2291016" y="3068960"/>
            <a:ext cx="4599224" cy="932566"/>
            <a:chOff x="2297640" y="2856474"/>
            <a:chExt cx="4599224" cy="932566"/>
          </a:xfrm>
        </p:grpSpPr>
        <p:grpSp>
          <p:nvGrpSpPr>
            <p:cNvPr id="8" name="Skupina 7"/>
            <p:cNvGrpSpPr/>
            <p:nvPr/>
          </p:nvGrpSpPr>
          <p:grpSpPr>
            <a:xfrm>
              <a:off x="2297640" y="3060000"/>
              <a:ext cx="1228148" cy="540000"/>
              <a:chOff x="1586545" y="2378596"/>
              <a:chExt cx="1228148" cy="360000"/>
            </a:xfrm>
          </p:grpSpPr>
          <p:sp>
            <p:nvSpPr>
              <p:cNvPr id="6" name="Obdélník 5"/>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TextovéPole 6"/>
              <p:cNvSpPr txBox="1"/>
              <p:nvPr/>
            </p:nvSpPr>
            <p:spPr>
              <a:xfrm>
                <a:off x="1658449" y="2444779"/>
                <a:ext cx="1071488"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 buyer</a:t>
                </a:r>
              </a:p>
            </p:txBody>
          </p:sp>
        </p:grpSp>
        <p:grpSp>
          <p:nvGrpSpPr>
            <p:cNvPr id="10" name="Skupina 9"/>
            <p:cNvGrpSpPr/>
            <p:nvPr/>
          </p:nvGrpSpPr>
          <p:grpSpPr>
            <a:xfrm>
              <a:off x="5669264" y="3060000"/>
              <a:ext cx="1227600" cy="540000"/>
              <a:chOff x="5894273" y="2378596"/>
              <a:chExt cx="1227600" cy="360000"/>
            </a:xfrm>
          </p:grpSpPr>
          <p:sp>
            <p:nvSpPr>
              <p:cNvPr id="42" name="Obdélník 41"/>
              <p:cNvSpPr/>
              <p:nvPr/>
            </p:nvSpPr>
            <p:spPr>
              <a:xfrm>
                <a:off x="5894273" y="2378596"/>
                <a:ext cx="1227600"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3" name="TextovéPole 42"/>
              <p:cNvSpPr txBox="1"/>
              <p:nvPr/>
            </p:nvSpPr>
            <p:spPr>
              <a:xfrm>
                <a:off x="5968569" y="2444746"/>
                <a:ext cx="1054800"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 seller</a:t>
                </a:r>
              </a:p>
            </p:txBody>
          </p:sp>
        </p:grpSp>
        <p:sp>
          <p:nvSpPr>
            <p:cNvPr id="55" name="TextovéPole 54"/>
            <p:cNvSpPr txBox="1"/>
            <p:nvPr/>
          </p:nvSpPr>
          <p:spPr>
            <a:xfrm>
              <a:off x="4608344" y="2856474"/>
              <a:ext cx="1133078" cy="276999"/>
            </a:xfrm>
            <a:prstGeom prst="rect">
              <a:avLst/>
            </a:prstGeom>
            <a:noFill/>
          </p:spPr>
          <p:txBody>
            <a:bodyPr wrap="square" rtlCol="0">
              <a:spAutoFit/>
            </a:bodyPr>
            <a:lstStyle/>
            <a:p>
              <a:pPr algn="ctr"/>
              <a:r>
                <a:rPr lang="en-GB" sz="1200" b="1" dirty="0">
                  <a:latin typeface="Cambria Math"/>
                  <a:ea typeface="Cambria Math" panose="02040503050406030204" pitchFamily="18" charset="0"/>
                </a:rPr>
                <a:t>Fixed rate</a:t>
              </a:r>
            </a:p>
          </p:txBody>
        </p:sp>
        <p:cxnSp>
          <p:nvCxnSpPr>
            <p:cNvPr id="16" name="Přímá spojnice se šipkou 15"/>
            <p:cNvCxnSpPr/>
            <p:nvPr/>
          </p:nvCxnSpPr>
          <p:spPr>
            <a:xfrm>
              <a:off x="3563805" y="3563910"/>
              <a:ext cx="2059200" cy="0"/>
            </a:xfrm>
            <a:prstGeom prst="straightConnector1">
              <a:avLst/>
            </a:prstGeom>
            <a:ln w="25400">
              <a:prstDash val="sysDash"/>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71" name="Přímá spojnice se šipkou 70"/>
            <p:cNvCxnSpPr/>
            <p:nvPr/>
          </p:nvCxnSpPr>
          <p:spPr>
            <a:xfrm>
              <a:off x="3568690" y="3085561"/>
              <a:ext cx="2059200" cy="0"/>
            </a:xfrm>
            <a:prstGeom prst="straightConnector1">
              <a:avLst/>
            </a:prstGeom>
            <a:ln w="25400">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75" name="TextovéPole 74"/>
            <p:cNvSpPr txBox="1"/>
            <p:nvPr/>
          </p:nvSpPr>
          <p:spPr>
            <a:xfrm>
              <a:off x="3578878" y="3512041"/>
              <a:ext cx="1133078" cy="276999"/>
            </a:xfrm>
            <a:prstGeom prst="rect">
              <a:avLst/>
            </a:prstGeom>
            <a:noFill/>
          </p:spPr>
          <p:txBody>
            <a:bodyPr wrap="square" rtlCol="0">
              <a:spAutoFit/>
            </a:bodyPr>
            <a:lstStyle/>
            <a:p>
              <a:pPr algn="ctr"/>
              <a:r>
                <a:rPr lang="en-GB" sz="1200" b="1" dirty="0">
                  <a:latin typeface="Cambria Math"/>
                  <a:ea typeface="Cambria Math" panose="02040503050406030204" pitchFamily="18" charset="0"/>
                </a:rPr>
                <a:t>Floating rate</a:t>
              </a:r>
            </a:p>
          </p:txBody>
        </p:sp>
      </p:grpSp>
      <p:sp>
        <p:nvSpPr>
          <p:cNvPr id="50" name="TextovéPole 49">
            <a:extLst>
              <a:ext uri="{FF2B5EF4-FFF2-40B4-BE49-F238E27FC236}">
                <a16:creationId xmlns:a16="http://schemas.microsoft.com/office/drawing/2014/main" id="{9D784F3A-16E9-4D5F-8BFD-2A4878E4C06D}"/>
              </a:ext>
            </a:extLst>
          </p:cNvPr>
          <p:cNvSpPr txBox="1"/>
          <p:nvPr/>
        </p:nvSpPr>
        <p:spPr>
          <a:xfrm>
            <a:off x="1512000" y="2390203"/>
            <a:ext cx="7380000" cy="338554"/>
          </a:xfrm>
          <a:prstGeom prst="rect">
            <a:avLst/>
          </a:prstGeom>
          <a:noFill/>
          <a:ln>
            <a:noFill/>
          </a:ln>
        </p:spPr>
        <p:txBody>
          <a:bodyPr wrap="square" rtlCol="0">
            <a:spAutoFit/>
          </a:bodyPr>
          <a:lstStyle/>
          <a:p>
            <a:pPr marL="180000" lvl="2" indent="-180000">
              <a:buClr>
                <a:srgbClr val="7030A0"/>
              </a:buClr>
              <a:buSzPct val="80000"/>
              <a:buFont typeface="Wingdings" panose="05000000000000000000" pitchFamily="2" charset="2"/>
              <a:buChar char="§"/>
            </a:pPr>
            <a:r>
              <a:rPr lang="cs-CZ" sz="1600" dirty="0">
                <a:latin typeface="Cambria Math" panose="02040503050406030204" pitchFamily="18" charset="0"/>
                <a:ea typeface="Cambria Math" panose="02040503050406030204" pitchFamily="18" charset="0"/>
              </a:rPr>
              <a:t>a </a:t>
            </a:r>
            <a:r>
              <a:rPr lang="en-GB" sz="1600" dirty="0">
                <a:latin typeface="Cambria Math" panose="02040503050406030204" pitchFamily="18" charset="0"/>
                <a:ea typeface="Cambria Math" panose="02040503050406030204" pitchFamily="18" charset="0"/>
              </a:rPr>
              <a:t>stream based on a fixed interest rate (unchanged over the life of the swap</a:t>
            </a:r>
            <a:r>
              <a:rPr lang="cs-CZ" sz="1600" dirty="0">
                <a:latin typeface="Cambria Math" panose="02040503050406030204" pitchFamily="18" charset="0"/>
                <a:ea typeface="Cambria Math" panose="02040503050406030204" pitchFamily="18" charset="0"/>
              </a:rPr>
              <a:t>)</a:t>
            </a:r>
          </a:p>
        </p:txBody>
      </p:sp>
      <p:sp>
        <p:nvSpPr>
          <p:cNvPr id="51" name="TextovéPole 50">
            <a:extLst>
              <a:ext uri="{FF2B5EF4-FFF2-40B4-BE49-F238E27FC236}">
                <a16:creationId xmlns:a16="http://schemas.microsoft.com/office/drawing/2014/main" id="{D1441D0C-8956-4B25-AD16-42B47E907D4F}"/>
              </a:ext>
            </a:extLst>
          </p:cNvPr>
          <p:cNvSpPr txBox="1"/>
          <p:nvPr/>
        </p:nvSpPr>
        <p:spPr>
          <a:xfrm>
            <a:off x="1512000" y="2646124"/>
            <a:ext cx="7092448" cy="584775"/>
          </a:xfrm>
          <a:prstGeom prst="rect">
            <a:avLst/>
          </a:prstGeom>
          <a:noFill/>
          <a:ln>
            <a:noFill/>
          </a:ln>
        </p:spPr>
        <p:txBody>
          <a:bodyPr wrap="square" rtlCol="0">
            <a:spAutoFit/>
          </a:bodyPr>
          <a:lstStyle/>
          <a:p>
            <a:pPr marL="180000" lvl="2" indent="-180000">
              <a:buClr>
                <a:srgbClr val="7030A0"/>
              </a:buClr>
              <a:buSzPct val="80000"/>
              <a:buFont typeface="Wingdings" panose="05000000000000000000" pitchFamily="2" charset="2"/>
              <a:buChar char="§"/>
            </a:pPr>
            <a:r>
              <a:rPr lang="en-GB" sz="1600" dirty="0">
                <a:latin typeface="Cambria Math" panose="02040503050406030204" pitchFamily="18" charset="0"/>
                <a:ea typeface="Cambria Math" panose="02040503050406030204" pitchFamily="18" charset="0"/>
              </a:rPr>
              <a:t>a stream based on a floating interest rate (periodically reset for each interest period)</a:t>
            </a:r>
          </a:p>
        </p:txBody>
      </p:sp>
    </p:spTree>
    <p:extLst>
      <p:ext uri="{BB962C8B-B14F-4D97-AF65-F5344CB8AC3E}">
        <p14:creationId xmlns:p14="http://schemas.microsoft.com/office/powerpoint/2010/main" val="207580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3</a:t>
            </a:r>
          </a:p>
        </p:txBody>
      </p:sp>
      <p:sp>
        <p:nvSpPr>
          <p:cNvPr id="4" name="Nadpis 3"/>
          <p:cNvSpPr>
            <a:spLocks noGrp="1"/>
          </p:cNvSpPr>
          <p:nvPr>
            <p:ph type="title"/>
          </p:nvPr>
        </p:nvSpPr>
        <p:spPr>
          <a:xfrm>
            <a:off x="144000" y="144000"/>
            <a:ext cx="4424279" cy="648072"/>
          </a:xfrm>
        </p:spPr>
        <p:txBody>
          <a:bodyPr/>
          <a:lstStyle/>
          <a:p>
            <a:r>
              <a:rPr lang="en-GB" dirty="0"/>
              <a:t>Speculative trades</a:t>
            </a:r>
          </a:p>
        </p:txBody>
      </p:sp>
      <p:sp>
        <p:nvSpPr>
          <p:cNvPr id="56" name="TextovéPole 55"/>
          <p:cNvSpPr txBox="1"/>
          <p:nvPr/>
        </p:nvSpPr>
        <p:spPr>
          <a:xfrm>
            <a:off x="864000" y="3073355"/>
            <a:ext cx="4424281"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Risk transforming strategies</a:t>
            </a:r>
          </a:p>
        </p:txBody>
      </p:sp>
      <p:sp>
        <p:nvSpPr>
          <p:cNvPr id="14" name="TextovéPole 13"/>
          <p:cNvSpPr txBox="1"/>
          <p:nvPr/>
        </p:nvSpPr>
        <p:spPr>
          <a:xfrm>
            <a:off x="1188000" y="2123564"/>
            <a:ext cx="7650687"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Cheaper analogy of asset-liability mismatching (gapping)</a:t>
            </a:r>
          </a:p>
        </p:txBody>
      </p:sp>
      <p:sp>
        <p:nvSpPr>
          <p:cNvPr id="38" name="TextovéPole 37"/>
          <p:cNvSpPr txBox="1"/>
          <p:nvPr/>
        </p:nvSpPr>
        <p:spPr>
          <a:xfrm>
            <a:off x="1188000" y="4715852"/>
            <a:ext cx="7432684"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Asset swap: transformation of floating-rate asset to fixed-rate asset</a:t>
            </a:r>
          </a:p>
        </p:txBody>
      </p:sp>
      <p:sp>
        <p:nvSpPr>
          <p:cNvPr id="78" name="TextovéPole 77"/>
          <p:cNvSpPr txBox="1"/>
          <p:nvPr/>
        </p:nvSpPr>
        <p:spPr>
          <a:xfrm>
            <a:off x="6349176" y="3719934"/>
            <a:ext cx="2656840" cy="1077218"/>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Speculator issued a fixed-income bond and wishes to benefit from an expected fall in interest rates</a:t>
            </a:r>
          </a:p>
        </p:txBody>
      </p:sp>
      <p:sp>
        <p:nvSpPr>
          <p:cNvPr id="33" name="TextovéPole 32"/>
          <p:cNvSpPr txBox="1"/>
          <p:nvPr/>
        </p:nvSpPr>
        <p:spPr>
          <a:xfrm>
            <a:off x="864001" y="941530"/>
            <a:ext cx="442428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Risk taking strategies</a:t>
            </a:r>
          </a:p>
        </p:txBody>
      </p:sp>
      <p:sp>
        <p:nvSpPr>
          <p:cNvPr id="30" name="TextovéPole 29"/>
          <p:cNvSpPr txBox="1"/>
          <p:nvPr/>
        </p:nvSpPr>
        <p:spPr>
          <a:xfrm>
            <a:off x="1188001" y="3392128"/>
            <a:ext cx="7848496"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Liability swap: transformation of fixed-rate liability to floating-rate liability</a:t>
            </a:r>
            <a:endParaRPr lang="en-GB" dirty="0">
              <a:solidFill>
                <a:srgbClr val="7030A0"/>
              </a:solidFill>
              <a:latin typeface="Cambria Math" panose="02040503050406030204" pitchFamily="18" charset="0"/>
              <a:ea typeface="Cambria Math" panose="02040503050406030204" pitchFamily="18" charset="0"/>
            </a:endParaRPr>
          </a:p>
        </p:txBody>
      </p:sp>
      <p:sp>
        <p:nvSpPr>
          <p:cNvPr id="31" name="TextovéPole 30"/>
          <p:cNvSpPr txBox="1"/>
          <p:nvPr/>
        </p:nvSpPr>
        <p:spPr>
          <a:xfrm>
            <a:off x="1187999" y="1268313"/>
            <a:ext cx="7650687"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buyer of </a:t>
            </a:r>
            <a:r>
              <a:rPr lang="cs-CZ" dirty="0">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coupon swap (payer of fixed rate and receiver of floating rate) expects that the floating rate will rise above the fixed rate</a:t>
            </a:r>
            <a:endParaRPr lang="en-GB" dirty="0">
              <a:solidFill>
                <a:srgbClr val="7030A0"/>
              </a:solidFill>
              <a:latin typeface="Cambria Math" panose="02040503050406030204" pitchFamily="18" charset="0"/>
              <a:ea typeface="Cambria Math" panose="02040503050406030204" pitchFamily="18" charset="0"/>
            </a:endParaRPr>
          </a:p>
        </p:txBody>
      </p:sp>
      <p:grpSp>
        <p:nvGrpSpPr>
          <p:cNvPr id="5" name="Skupina 4"/>
          <p:cNvGrpSpPr/>
          <p:nvPr/>
        </p:nvGrpSpPr>
        <p:grpSpPr>
          <a:xfrm>
            <a:off x="1827532" y="2521945"/>
            <a:ext cx="5534984" cy="632427"/>
            <a:chOff x="1763688" y="2771968"/>
            <a:chExt cx="5534984" cy="632427"/>
          </a:xfrm>
        </p:grpSpPr>
        <p:grpSp>
          <p:nvGrpSpPr>
            <p:cNvPr id="41" name="Skupina 40"/>
            <p:cNvGrpSpPr/>
            <p:nvPr/>
          </p:nvGrpSpPr>
          <p:grpSpPr>
            <a:xfrm>
              <a:off x="1763688" y="2771968"/>
              <a:ext cx="1228148" cy="540000"/>
              <a:chOff x="1586545" y="2378596"/>
              <a:chExt cx="1228148" cy="360000"/>
            </a:xfrm>
          </p:grpSpPr>
          <p:sp>
            <p:nvSpPr>
              <p:cNvPr id="49" name="Obdélník 48"/>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0" name="TextovéPole 49"/>
              <p:cNvSpPr txBox="1"/>
              <p:nvPr/>
            </p:nvSpPr>
            <p:spPr>
              <a:xfrm>
                <a:off x="1658449" y="2384918"/>
                <a:ext cx="1071488" cy="348813"/>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Long-term</a:t>
                </a:r>
              </a:p>
              <a:p>
                <a:pPr algn="ctr"/>
                <a:r>
                  <a:rPr lang="cs-CZ" sz="1400" b="1" dirty="0">
                    <a:solidFill>
                      <a:schemeClr val="bg1"/>
                    </a:solidFill>
                    <a:latin typeface="Cambria Math"/>
                    <a:ea typeface="Cambria Math" panose="02040503050406030204" pitchFamily="18" charset="0"/>
                  </a:rPr>
                  <a:t>bond</a:t>
                </a:r>
                <a:endParaRPr lang="en-GB" sz="1400" b="1" dirty="0">
                  <a:solidFill>
                    <a:schemeClr val="bg1"/>
                  </a:solidFill>
                  <a:latin typeface="Cambria Math"/>
                  <a:ea typeface="Cambria Math" panose="02040503050406030204" pitchFamily="18" charset="0"/>
                </a:endParaRPr>
              </a:p>
            </p:txBody>
          </p:sp>
        </p:grpSp>
        <p:grpSp>
          <p:nvGrpSpPr>
            <p:cNvPr id="42" name="Skupina 41"/>
            <p:cNvGrpSpPr/>
            <p:nvPr/>
          </p:nvGrpSpPr>
          <p:grpSpPr>
            <a:xfrm>
              <a:off x="3928580" y="2771968"/>
              <a:ext cx="1219484" cy="540000"/>
              <a:chOff x="5894273" y="2378596"/>
              <a:chExt cx="1219484" cy="360000"/>
            </a:xfrm>
          </p:grpSpPr>
          <p:sp>
            <p:nvSpPr>
              <p:cNvPr id="47" name="Obdélník 46"/>
              <p:cNvSpPr/>
              <p:nvPr/>
            </p:nvSpPr>
            <p:spPr>
              <a:xfrm>
                <a:off x="589427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8" name="TextovéPole 47"/>
              <p:cNvSpPr txBox="1"/>
              <p:nvPr/>
            </p:nvSpPr>
            <p:spPr>
              <a:xfrm>
                <a:off x="5968569" y="2442312"/>
                <a:ext cx="1054800"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Speculator</a:t>
                </a:r>
              </a:p>
            </p:txBody>
          </p:sp>
        </p:grpSp>
        <p:sp>
          <p:nvSpPr>
            <p:cNvPr id="43" name="TextovéPole 42"/>
            <p:cNvSpPr txBox="1"/>
            <p:nvPr/>
          </p:nvSpPr>
          <p:spPr>
            <a:xfrm>
              <a:off x="2985905" y="3044468"/>
              <a:ext cx="940246" cy="351763"/>
            </a:xfrm>
            <a:prstGeom prst="rect">
              <a:avLst/>
            </a:prstGeom>
            <a:noFill/>
          </p:spPr>
          <p:txBody>
            <a:bodyPr wrap="square" rtlCol="0">
              <a:spAutoFit/>
            </a:bodyPr>
            <a:lstStyle/>
            <a:p>
              <a:pPr algn="ctr">
                <a:lnSpc>
                  <a:spcPts val="1000"/>
                </a:lnSpc>
              </a:pPr>
              <a:r>
                <a:rPr lang="en-GB" sz="1200" b="1" dirty="0">
                  <a:latin typeface="Cambria Math"/>
                  <a:ea typeface="Cambria Math" panose="02040503050406030204" pitchFamily="18" charset="0"/>
                </a:rPr>
                <a:t>Fixed </a:t>
              </a:r>
            </a:p>
            <a:p>
              <a:pPr algn="ctr">
                <a:lnSpc>
                  <a:spcPts val="1000"/>
                </a:lnSpc>
              </a:pPr>
              <a:r>
                <a:rPr lang="en-GB" sz="1200" b="1" dirty="0">
                  <a:latin typeface="Cambria Math"/>
                  <a:ea typeface="Cambria Math" panose="02040503050406030204" pitchFamily="18" charset="0"/>
                </a:rPr>
                <a:t>coupon</a:t>
              </a:r>
            </a:p>
          </p:txBody>
        </p:sp>
        <p:cxnSp>
          <p:nvCxnSpPr>
            <p:cNvPr id="45" name="Přímá spojnice se šipkou 44"/>
            <p:cNvCxnSpPr/>
            <p:nvPr/>
          </p:nvCxnSpPr>
          <p:spPr>
            <a:xfrm>
              <a:off x="3018088" y="3037772"/>
              <a:ext cx="85158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51" name="Skupina 50"/>
            <p:cNvGrpSpPr/>
            <p:nvPr/>
          </p:nvGrpSpPr>
          <p:grpSpPr>
            <a:xfrm>
              <a:off x="6079188" y="2789092"/>
              <a:ext cx="1219484" cy="540000"/>
              <a:chOff x="5894273" y="2378596"/>
              <a:chExt cx="1219484" cy="360000"/>
            </a:xfrm>
          </p:grpSpPr>
          <p:sp>
            <p:nvSpPr>
              <p:cNvPr id="52" name="Obdélník 51"/>
              <p:cNvSpPr/>
              <p:nvPr/>
            </p:nvSpPr>
            <p:spPr>
              <a:xfrm>
                <a:off x="589427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3" name="TextovéPole 52"/>
              <p:cNvSpPr txBox="1"/>
              <p:nvPr/>
            </p:nvSpPr>
            <p:spPr>
              <a:xfrm>
                <a:off x="5968569" y="2388508"/>
                <a:ext cx="1054800"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Short-term</a:t>
                </a:r>
              </a:p>
              <a:p>
                <a:pPr algn="ctr"/>
                <a:r>
                  <a:rPr lang="en-GB" sz="1400" b="1" dirty="0">
                    <a:solidFill>
                      <a:schemeClr val="bg1"/>
                    </a:solidFill>
                    <a:latin typeface="Cambria Math"/>
                    <a:ea typeface="Cambria Math" panose="02040503050406030204" pitchFamily="18" charset="0"/>
                  </a:rPr>
                  <a:t>deposit</a:t>
                </a:r>
              </a:p>
            </p:txBody>
          </p:sp>
        </p:grpSp>
        <p:cxnSp>
          <p:nvCxnSpPr>
            <p:cNvPr id="54" name="Přímá spojnice se šipkou 53"/>
            <p:cNvCxnSpPr/>
            <p:nvPr/>
          </p:nvCxnSpPr>
          <p:spPr>
            <a:xfrm>
              <a:off x="5193231" y="3036304"/>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55" name="TextovéPole 54"/>
            <p:cNvSpPr txBox="1"/>
            <p:nvPr/>
          </p:nvSpPr>
          <p:spPr>
            <a:xfrm>
              <a:off x="5156228" y="3052632"/>
              <a:ext cx="936428" cy="351763"/>
            </a:xfrm>
            <a:prstGeom prst="rect">
              <a:avLst/>
            </a:prstGeom>
            <a:noFill/>
          </p:spPr>
          <p:txBody>
            <a:bodyPr wrap="square" rtlCol="0">
              <a:spAutoFit/>
            </a:bodyPr>
            <a:lstStyle/>
            <a:p>
              <a:pPr algn="ctr">
                <a:lnSpc>
                  <a:spcPts val="1000"/>
                </a:lnSpc>
              </a:pPr>
              <a:r>
                <a:rPr lang="en-GB" sz="1200" b="1" dirty="0">
                  <a:latin typeface="Cambria Math"/>
                  <a:ea typeface="Cambria Math" panose="02040503050406030204" pitchFamily="18" charset="0"/>
                </a:rPr>
                <a:t>Short-term </a:t>
              </a:r>
            </a:p>
            <a:p>
              <a:pPr algn="ctr">
                <a:lnSpc>
                  <a:spcPts val="1000"/>
                </a:lnSpc>
              </a:pPr>
              <a:r>
                <a:rPr lang="en-GB" sz="1200" b="1" dirty="0">
                  <a:latin typeface="Cambria Math"/>
                  <a:ea typeface="Cambria Math" panose="02040503050406030204" pitchFamily="18" charset="0"/>
                </a:rPr>
                <a:t>interest</a:t>
              </a:r>
            </a:p>
          </p:txBody>
        </p:sp>
      </p:grpSp>
      <p:grpSp>
        <p:nvGrpSpPr>
          <p:cNvPr id="6" name="Skupina 5"/>
          <p:cNvGrpSpPr/>
          <p:nvPr/>
        </p:nvGrpSpPr>
        <p:grpSpPr>
          <a:xfrm>
            <a:off x="1207136" y="3698390"/>
            <a:ext cx="4999492" cy="932566"/>
            <a:chOff x="864000" y="3717032"/>
            <a:chExt cx="4999492" cy="932566"/>
          </a:xfrm>
        </p:grpSpPr>
        <p:grpSp>
          <p:nvGrpSpPr>
            <p:cNvPr id="58" name="Skupina 57"/>
            <p:cNvGrpSpPr/>
            <p:nvPr/>
          </p:nvGrpSpPr>
          <p:grpSpPr>
            <a:xfrm>
              <a:off x="1763688" y="3920558"/>
              <a:ext cx="1228148" cy="540000"/>
              <a:chOff x="1586545" y="2378596"/>
              <a:chExt cx="1228148" cy="360000"/>
            </a:xfrm>
          </p:grpSpPr>
          <p:sp>
            <p:nvSpPr>
              <p:cNvPr id="67" name="Obdélník 66"/>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8" name="TextovéPole 67"/>
              <p:cNvSpPr txBox="1"/>
              <p:nvPr/>
            </p:nvSpPr>
            <p:spPr>
              <a:xfrm>
                <a:off x="1658449" y="2444779"/>
                <a:ext cx="1071488"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Speculator</a:t>
                </a:r>
              </a:p>
            </p:txBody>
          </p:sp>
        </p:grpSp>
        <p:grpSp>
          <p:nvGrpSpPr>
            <p:cNvPr id="59" name="Skupina 58"/>
            <p:cNvGrpSpPr/>
            <p:nvPr/>
          </p:nvGrpSpPr>
          <p:grpSpPr>
            <a:xfrm>
              <a:off x="4644008" y="3920558"/>
              <a:ext cx="1219484" cy="540000"/>
              <a:chOff x="5402969" y="2378596"/>
              <a:chExt cx="1219484" cy="360000"/>
            </a:xfrm>
          </p:grpSpPr>
          <p:sp>
            <p:nvSpPr>
              <p:cNvPr id="64" name="Obdélník 63"/>
              <p:cNvSpPr/>
              <p:nvPr/>
            </p:nvSpPr>
            <p:spPr>
              <a:xfrm>
                <a:off x="5402969"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5" name="TextovéPole 64"/>
              <p:cNvSpPr txBox="1"/>
              <p:nvPr/>
            </p:nvSpPr>
            <p:spPr>
              <a:xfrm>
                <a:off x="5451953" y="2444683"/>
                <a:ext cx="1122265"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a:t>
                </a:r>
                <a:r>
                  <a:rPr lang="cs-CZ" sz="1400" b="1" dirty="0">
                    <a:solidFill>
                      <a:schemeClr val="bg1"/>
                    </a:solidFill>
                    <a:latin typeface="Cambria Math"/>
                    <a:ea typeface="Cambria Math" panose="02040503050406030204" pitchFamily="18" charset="0"/>
                  </a:rPr>
                  <a:t> dealer</a:t>
                </a:r>
                <a:endParaRPr lang="en-GB" sz="1400" b="1" dirty="0">
                  <a:solidFill>
                    <a:schemeClr val="bg1"/>
                  </a:solidFill>
                  <a:latin typeface="Cambria Math"/>
                  <a:ea typeface="Cambria Math" panose="02040503050406030204" pitchFamily="18" charset="0"/>
                </a:endParaRPr>
              </a:p>
            </p:txBody>
          </p:sp>
        </p:grpSp>
        <p:sp>
          <p:nvSpPr>
            <p:cNvPr id="60" name="TextovéPole 59"/>
            <p:cNvSpPr txBox="1"/>
            <p:nvPr/>
          </p:nvSpPr>
          <p:spPr>
            <a:xfrm>
              <a:off x="3058864" y="3717032"/>
              <a:ext cx="936428" cy="276999"/>
            </a:xfrm>
            <a:prstGeom prst="rect">
              <a:avLst/>
            </a:prstGeom>
            <a:noFill/>
          </p:spPr>
          <p:txBody>
            <a:bodyPr wrap="square" rtlCol="0">
              <a:spAutoFit/>
            </a:bodyPr>
            <a:lstStyle/>
            <a:p>
              <a:r>
                <a:rPr lang="en-GB" sz="1200" b="1" dirty="0">
                  <a:latin typeface="Cambria Math"/>
                  <a:ea typeface="Cambria Math" panose="02040503050406030204" pitchFamily="18" charset="0"/>
                </a:rPr>
                <a:t>Fixed rate</a:t>
              </a:r>
            </a:p>
          </p:txBody>
        </p:sp>
        <p:cxnSp>
          <p:nvCxnSpPr>
            <p:cNvPr id="61" name="Přímá spojnice se šipkou 60"/>
            <p:cNvCxnSpPr/>
            <p:nvPr/>
          </p:nvCxnSpPr>
          <p:spPr>
            <a:xfrm>
              <a:off x="3035340" y="4424468"/>
              <a:ext cx="1547107"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2" name="Přímá spojnice se šipkou 61"/>
            <p:cNvCxnSpPr/>
            <p:nvPr/>
          </p:nvCxnSpPr>
          <p:spPr>
            <a:xfrm>
              <a:off x="3035340" y="3946119"/>
              <a:ext cx="154821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63" name="TextovéPole 62"/>
            <p:cNvSpPr txBox="1"/>
            <p:nvPr/>
          </p:nvSpPr>
          <p:spPr>
            <a:xfrm>
              <a:off x="3526864" y="4372599"/>
              <a:ext cx="1030071" cy="276999"/>
            </a:xfrm>
            <a:prstGeom prst="rect">
              <a:avLst/>
            </a:prstGeom>
            <a:noFill/>
          </p:spPr>
          <p:txBody>
            <a:bodyPr wrap="square" rtlCol="0">
              <a:spAutoFit/>
            </a:bodyPr>
            <a:lstStyle/>
            <a:p>
              <a:pPr algn="r"/>
              <a:r>
                <a:rPr lang="en-GB" sz="1200" b="1" dirty="0">
                  <a:latin typeface="Cambria Math"/>
                  <a:ea typeface="Cambria Math" panose="02040503050406030204" pitchFamily="18" charset="0"/>
                </a:rPr>
                <a:t>Floating rate</a:t>
              </a:r>
            </a:p>
          </p:txBody>
        </p:sp>
        <p:cxnSp>
          <p:nvCxnSpPr>
            <p:cNvPr id="69" name="Přímá spojnice se šipkou 68"/>
            <p:cNvCxnSpPr/>
            <p:nvPr/>
          </p:nvCxnSpPr>
          <p:spPr>
            <a:xfrm>
              <a:off x="864000" y="4173722"/>
              <a:ext cx="85158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70" name="TextovéPole 69"/>
            <p:cNvSpPr txBox="1"/>
            <p:nvPr/>
          </p:nvSpPr>
          <p:spPr>
            <a:xfrm>
              <a:off x="912390" y="4181736"/>
              <a:ext cx="851298" cy="351763"/>
            </a:xfrm>
            <a:prstGeom prst="rect">
              <a:avLst/>
            </a:prstGeom>
            <a:noFill/>
          </p:spPr>
          <p:txBody>
            <a:bodyPr wrap="square" rtlCol="0">
              <a:spAutoFit/>
            </a:bodyPr>
            <a:lstStyle/>
            <a:p>
              <a:pPr algn="ctr">
                <a:lnSpc>
                  <a:spcPts val="1000"/>
                </a:lnSpc>
              </a:pPr>
              <a:r>
                <a:rPr lang="en-GB" sz="1200" b="1" dirty="0">
                  <a:latin typeface="Cambria Math"/>
                  <a:ea typeface="Cambria Math" panose="02040503050406030204" pitchFamily="18" charset="0"/>
                </a:rPr>
                <a:t>Fixed </a:t>
              </a:r>
            </a:p>
            <a:p>
              <a:pPr algn="ctr">
                <a:lnSpc>
                  <a:spcPts val="1000"/>
                </a:lnSpc>
              </a:pPr>
              <a:r>
                <a:rPr lang="en-GB" sz="1200" b="1" dirty="0">
                  <a:latin typeface="Cambria Math"/>
                  <a:ea typeface="Cambria Math" panose="02040503050406030204" pitchFamily="18" charset="0"/>
                </a:rPr>
                <a:t>coupon</a:t>
              </a:r>
            </a:p>
          </p:txBody>
        </p:sp>
      </p:grpSp>
      <p:grpSp>
        <p:nvGrpSpPr>
          <p:cNvPr id="71" name="Skupina 70"/>
          <p:cNvGrpSpPr/>
          <p:nvPr/>
        </p:nvGrpSpPr>
        <p:grpSpPr>
          <a:xfrm>
            <a:off x="1078608" y="4989112"/>
            <a:ext cx="5124836" cy="932566"/>
            <a:chOff x="738656" y="3717032"/>
            <a:chExt cx="5124836" cy="932566"/>
          </a:xfrm>
        </p:grpSpPr>
        <p:grpSp>
          <p:nvGrpSpPr>
            <p:cNvPr id="72" name="Skupina 71"/>
            <p:cNvGrpSpPr/>
            <p:nvPr/>
          </p:nvGrpSpPr>
          <p:grpSpPr>
            <a:xfrm>
              <a:off x="1763688" y="3920558"/>
              <a:ext cx="1228148" cy="540000"/>
              <a:chOff x="1586545" y="2378596"/>
              <a:chExt cx="1228148" cy="360000"/>
            </a:xfrm>
          </p:grpSpPr>
          <p:sp>
            <p:nvSpPr>
              <p:cNvPr id="83" name="Obdélník 82"/>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4" name="TextovéPole 83"/>
              <p:cNvSpPr txBox="1"/>
              <p:nvPr/>
            </p:nvSpPr>
            <p:spPr>
              <a:xfrm>
                <a:off x="1658449" y="2444779"/>
                <a:ext cx="1071488"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Speculator</a:t>
                </a:r>
              </a:p>
            </p:txBody>
          </p:sp>
        </p:grpSp>
        <p:grpSp>
          <p:nvGrpSpPr>
            <p:cNvPr id="73" name="Skupina 72"/>
            <p:cNvGrpSpPr/>
            <p:nvPr/>
          </p:nvGrpSpPr>
          <p:grpSpPr>
            <a:xfrm>
              <a:off x="4644008" y="3920558"/>
              <a:ext cx="1219484" cy="540000"/>
              <a:chOff x="5402969" y="2378596"/>
              <a:chExt cx="1219484" cy="360000"/>
            </a:xfrm>
          </p:grpSpPr>
          <p:sp>
            <p:nvSpPr>
              <p:cNvPr id="81" name="Obdélník 80"/>
              <p:cNvSpPr/>
              <p:nvPr/>
            </p:nvSpPr>
            <p:spPr>
              <a:xfrm>
                <a:off x="5402969"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2" name="TextovéPole 81"/>
              <p:cNvSpPr txBox="1"/>
              <p:nvPr/>
            </p:nvSpPr>
            <p:spPr>
              <a:xfrm>
                <a:off x="5451953" y="2444146"/>
                <a:ext cx="1122265"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a:t>
                </a:r>
                <a:r>
                  <a:rPr lang="cs-CZ" sz="1400" b="1" dirty="0">
                    <a:solidFill>
                      <a:schemeClr val="bg1"/>
                    </a:solidFill>
                    <a:latin typeface="Cambria Math"/>
                    <a:ea typeface="Cambria Math" panose="02040503050406030204" pitchFamily="18" charset="0"/>
                  </a:rPr>
                  <a:t> dealer</a:t>
                </a:r>
                <a:endParaRPr lang="en-GB" sz="1400" b="1" dirty="0">
                  <a:solidFill>
                    <a:schemeClr val="bg1"/>
                  </a:solidFill>
                  <a:latin typeface="Cambria Math"/>
                  <a:ea typeface="Cambria Math" panose="02040503050406030204" pitchFamily="18" charset="0"/>
                </a:endParaRPr>
              </a:p>
            </p:txBody>
          </p:sp>
        </p:grpSp>
        <p:sp>
          <p:nvSpPr>
            <p:cNvPr id="74" name="TextovéPole 73"/>
            <p:cNvSpPr txBox="1"/>
            <p:nvPr/>
          </p:nvSpPr>
          <p:spPr>
            <a:xfrm>
              <a:off x="3062048" y="3717032"/>
              <a:ext cx="1030071" cy="276999"/>
            </a:xfrm>
            <a:prstGeom prst="rect">
              <a:avLst/>
            </a:prstGeom>
            <a:noFill/>
          </p:spPr>
          <p:txBody>
            <a:bodyPr wrap="square" rtlCol="0">
              <a:spAutoFit/>
            </a:bodyPr>
            <a:lstStyle/>
            <a:p>
              <a:r>
                <a:rPr lang="en-GB" sz="1200" b="1" dirty="0">
                  <a:latin typeface="Cambria Math"/>
                  <a:ea typeface="Cambria Math" panose="02040503050406030204" pitchFamily="18" charset="0"/>
                </a:rPr>
                <a:t>Fixed rate</a:t>
              </a:r>
            </a:p>
          </p:txBody>
        </p:sp>
        <p:cxnSp>
          <p:nvCxnSpPr>
            <p:cNvPr id="75" name="Přímá spojnice se šipkou 74"/>
            <p:cNvCxnSpPr/>
            <p:nvPr/>
          </p:nvCxnSpPr>
          <p:spPr>
            <a:xfrm>
              <a:off x="3035340" y="4424468"/>
              <a:ext cx="1547107"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76" name="Přímá spojnice se šipkou 75"/>
            <p:cNvCxnSpPr/>
            <p:nvPr/>
          </p:nvCxnSpPr>
          <p:spPr>
            <a:xfrm>
              <a:off x="3035340" y="3946119"/>
              <a:ext cx="154821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77" name="TextovéPole 76"/>
            <p:cNvSpPr txBox="1"/>
            <p:nvPr/>
          </p:nvSpPr>
          <p:spPr>
            <a:xfrm>
              <a:off x="3530048" y="4372599"/>
              <a:ext cx="1030071" cy="276999"/>
            </a:xfrm>
            <a:prstGeom prst="rect">
              <a:avLst/>
            </a:prstGeom>
            <a:noFill/>
          </p:spPr>
          <p:txBody>
            <a:bodyPr wrap="square" rtlCol="0">
              <a:spAutoFit/>
            </a:bodyPr>
            <a:lstStyle/>
            <a:p>
              <a:pPr algn="r"/>
              <a:r>
                <a:rPr lang="en-GB" sz="1200" b="1" dirty="0">
                  <a:latin typeface="Cambria Math"/>
                  <a:ea typeface="Cambria Math" panose="02040503050406030204" pitchFamily="18" charset="0"/>
                </a:rPr>
                <a:t>Floating rate</a:t>
              </a:r>
            </a:p>
          </p:txBody>
        </p:sp>
        <p:cxnSp>
          <p:nvCxnSpPr>
            <p:cNvPr id="79" name="Přímá spojnice se šipkou 78"/>
            <p:cNvCxnSpPr/>
            <p:nvPr/>
          </p:nvCxnSpPr>
          <p:spPr>
            <a:xfrm>
              <a:off x="864000" y="4173722"/>
              <a:ext cx="851585"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80" name="TextovéPole 79"/>
            <p:cNvSpPr txBox="1"/>
            <p:nvPr/>
          </p:nvSpPr>
          <p:spPr>
            <a:xfrm>
              <a:off x="738656" y="4181736"/>
              <a:ext cx="1025032" cy="348813"/>
            </a:xfrm>
            <a:prstGeom prst="rect">
              <a:avLst/>
            </a:prstGeom>
            <a:noFill/>
          </p:spPr>
          <p:txBody>
            <a:bodyPr wrap="square" rtlCol="0">
              <a:spAutoFit/>
            </a:bodyPr>
            <a:lstStyle/>
            <a:p>
              <a:pPr algn="ctr">
                <a:lnSpc>
                  <a:spcPts val="1000"/>
                </a:lnSpc>
              </a:pPr>
              <a:r>
                <a:rPr lang="en-GB" sz="1200" b="1" dirty="0">
                  <a:latin typeface="Cambria Math"/>
                  <a:ea typeface="Cambria Math" panose="02040503050406030204" pitchFamily="18" charset="0"/>
                </a:rPr>
                <a:t>Short-term </a:t>
              </a:r>
            </a:p>
            <a:p>
              <a:pPr algn="ctr">
                <a:lnSpc>
                  <a:spcPts val="1000"/>
                </a:lnSpc>
              </a:pPr>
              <a:r>
                <a:rPr lang="en-GB" sz="1200" b="1" dirty="0">
                  <a:latin typeface="Cambria Math"/>
                  <a:ea typeface="Cambria Math" panose="02040503050406030204" pitchFamily="18" charset="0"/>
                </a:rPr>
                <a:t>interest</a:t>
              </a:r>
            </a:p>
          </p:txBody>
        </p:sp>
      </p:grpSp>
      <p:sp>
        <p:nvSpPr>
          <p:cNvPr id="85" name="TextovéPole 84"/>
          <p:cNvSpPr txBox="1"/>
          <p:nvPr/>
        </p:nvSpPr>
        <p:spPr>
          <a:xfrm>
            <a:off x="6347032" y="5019313"/>
            <a:ext cx="2761471" cy="1077218"/>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Speculator invested in </a:t>
            </a:r>
            <a:r>
              <a:rPr lang="cs-CZ" sz="1600" dirty="0">
                <a:latin typeface="Cambria Math" panose="02040503050406030204" pitchFamily="18" charset="0"/>
                <a:ea typeface="Cambria Math" panose="02040503050406030204" pitchFamily="18" charset="0"/>
              </a:rPr>
              <a:t>a </a:t>
            </a:r>
            <a:r>
              <a:rPr lang="en-GB" sz="1600" dirty="0">
                <a:latin typeface="Cambria Math" panose="02040503050406030204" pitchFamily="18" charset="0"/>
                <a:ea typeface="Cambria Math" panose="02040503050406030204" pitchFamily="18" charset="0"/>
              </a:rPr>
              <a:t>floating-rate note and wishes to benefit from an expected fall in interest rates</a:t>
            </a:r>
          </a:p>
        </p:txBody>
      </p:sp>
      <p:sp>
        <p:nvSpPr>
          <p:cNvPr id="96" name="TextovéPole 95">
            <a:extLst>
              <a:ext uri="{FF2B5EF4-FFF2-40B4-BE49-F238E27FC236}">
                <a16:creationId xmlns:a16="http://schemas.microsoft.com/office/drawing/2014/main" id="{CCF48151-C039-4032-8DBD-6947AD663377}"/>
              </a:ext>
            </a:extLst>
          </p:cNvPr>
          <p:cNvSpPr txBox="1"/>
          <p:nvPr/>
        </p:nvSpPr>
        <p:spPr>
          <a:xfrm>
            <a:off x="1188000" y="1829637"/>
            <a:ext cx="7704480" cy="369332"/>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The speculating swap seller has opposite expectations about rate changes</a:t>
            </a:r>
            <a:endParaRPr lang="en-GB" dirty="0">
              <a:solidFill>
                <a:srgbClr val="7030A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50062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00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4</a:t>
            </a:r>
          </a:p>
        </p:txBody>
      </p:sp>
      <p:sp>
        <p:nvSpPr>
          <p:cNvPr id="4" name="Nadpis 3"/>
          <p:cNvSpPr>
            <a:spLocks noGrp="1"/>
          </p:cNvSpPr>
          <p:nvPr>
            <p:ph type="title"/>
          </p:nvPr>
        </p:nvSpPr>
        <p:spPr>
          <a:xfrm>
            <a:off x="144000" y="144000"/>
            <a:ext cx="4405544" cy="648072"/>
          </a:xfrm>
        </p:spPr>
        <p:txBody>
          <a:bodyPr/>
          <a:lstStyle/>
          <a:p>
            <a:r>
              <a:rPr lang="en-GB" dirty="0"/>
              <a:t>Arbitrage trades</a:t>
            </a:r>
          </a:p>
        </p:txBody>
      </p:sp>
      <p:sp>
        <p:nvSpPr>
          <p:cNvPr id="9" name="TextovéPole 8"/>
          <p:cNvSpPr txBox="1"/>
          <p:nvPr/>
        </p:nvSpPr>
        <p:spPr>
          <a:xfrm>
            <a:off x="864000" y="3400595"/>
            <a:ext cx="3720033"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Asset</a:t>
            </a:r>
            <a:r>
              <a:rPr lang="cs-CZ" sz="2200" dirty="0">
                <a:latin typeface="Cambria Math" panose="02040503050406030204" pitchFamily="18" charset="0"/>
                <a:ea typeface="Cambria Math" panose="02040503050406030204" pitchFamily="18" charset="0"/>
              </a:rPr>
              <a:t> </a:t>
            </a:r>
            <a:r>
              <a:rPr lang="en-GB" sz="2200" dirty="0">
                <a:latin typeface="Cambria Math" panose="02040503050406030204" pitchFamily="18" charset="0"/>
                <a:ea typeface="Cambria Math" panose="02040503050406030204" pitchFamily="18" charset="0"/>
              </a:rPr>
              <a:t>arbitrage</a:t>
            </a:r>
            <a:r>
              <a:rPr lang="cs-CZ" sz="2200" dirty="0">
                <a:latin typeface="Cambria Math" panose="02040503050406030204" pitchFamily="18" charset="0"/>
                <a:ea typeface="Cambria Math" panose="02040503050406030204" pitchFamily="18" charset="0"/>
              </a:rPr>
              <a:t> swap</a:t>
            </a:r>
            <a:endParaRPr lang="en-GB" sz="2200" dirty="0">
              <a:latin typeface="Cambria Math" panose="02040503050406030204" pitchFamily="18" charset="0"/>
              <a:ea typeface="Cambria Math" panose="02040503050406030204" pitchFamily="18" charset="0"/>
            </a:endParaRPr>
          </a:p>
        </p:txBody>
      </p:sp>
      <p:sp>
        <p:nvSpPr>
          <p:cNvPr id="15" name="TextovéPole 14"/>
          <p:cNvSpPr txBox="1"/>
          <p:nvPr/>
        </p:nvSpPr>
        <p:spPr>
          <a:xfrm>
            <a:off x="1188001" y="1297915"/>
            <a:ext cx="770448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swap can reduce the cost of a preferred form of funding if a swap’s user has access to a cheaper but non-preferred form of funding</a:t>
            </a:r>
          </a:p>
        </p:txBody>
      </p:sp>
      <p:sp>
        <p:nvSpPr>
          <p:cNvPr id="21" name="TextovéPole 20"/>
          <p:cNvSpPr txBox="1"/>
          <p:nvPr/>
        </p:nvSpPr>
        <p:spPr>
          <a:xfrm>
            <a:off x="864000" y="946820"/>
            <a:ext cx="370800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Liability arbitrage swap</a:t>
            </a:r>
          </a:p>
        </p:txBody>
      </p:sp>
      <p:sp>
        <p:nvSpPr>
          <p:cNvPr id="46" name="TextovéPole 45"/>
          <p:cNvSpPr txBox="1"/>
          <p:nvPr/>
        </p:nvSpPr>
        <p:spPr>
          <a:xfrm>
            <a:off x="1188001" y="2833000"/>
            <a:ext cx="7704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Sources of arbitrage opportunities: better than average creditworthiness</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access to subsidized financing, short-term price anomalies   </a:t>
            </a:r>
          </a:p>
        </p:txBody>
      </p:sp>
      <p:sp>
        <p:nvSpPr>
          <p:cNvPr id="55" name="TextovéPole 54"/>
          <p:cNvSpPr txBox="1"/>
          <p:nvPr/>
        </p:nvSpPr>
        <p:spPr>
          <a:xfrm>
            <a:off x="1188000" y="3722864"/>
            <a:ext cx="784104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swap enhances the return on a preferred form of investment if a swap’s user can access an asset with a higher than prevailing market rate of return</a:t>
            </a:r>
          </a:p>
        </p:txBody>
      </p:sp>
      <p:sp>
        <p:nvSpPr>
          <p:cNvPr id="57" name="TextovéPole 56"/>
          <p:cNvSpPr txBox="1"/>
          <p:nvPr/>
        </p:nvSpPr>
        <p:spPr>
          <a:xfrm>
            <a:off x="1188001" y="5226256"/>
            <a:ext cx="784104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Sources of arbitrage opportunities: lower liquidity of the asset compensated by a higher return, short-term price anomalies, different speed at which individual market segments react to the same information</a:t>
            </a:r>
          </a:p>
        </p:txBody>
      </p:sp>
      <p:grpSp>
        <p:nvGrpSpPr>
          <p:cNvPr id="5" name="Skupina 4"/>
          <p:cNvGrpSpPr/>
          <p:nvPr/>
        </p:nvGrpSpPr>
        <p:grpSpPr>
          <a:xfrm>
            <a:off x="1254679" y="1916832"/>
            <a:ext cx="5007757" cy="876886"/>
            <a:chOff x="1428088" y="1900504"/>
            <a:chExt cx="4944112" cy="876886"/>
          </a:xfrm>
        </p:grpSpPr>
        <p:grpSp>
          <p:nvGrpSpPr>
            <p:cNvPr id="70" name="Skupina 69"/>
            <p:cNvGrpSpPr/>
            <p:nvPr/>
          </p:nvGrpSpPr>
          <p:grpSpPr>
            <a:xfrm>
              <a:off x="1428088" y="2048350"/>
              <a:ext cx="4944112" cy="729040"/>
              <a:chOff x="643024" y="3920558"/>
              <a:chExt cx="4944112" cy="729040"/>
            </a:xfrm>
          </p:grpSpPr>
          <p:grpSp>
            <p:nvGrpSpPr>
              <p:cNvPr id="71" name="Skupina 70"/>
              <p:cNvGrpSpPr/>
              <p:nvPr/>
            </p:nvGrpSpPr>
            <p:grpSpPr>
              <a:xfrm>
                <a:off x="1763688" y="3920558"/>
                <a:ext cx="1228148" cy="540000"/>
                <a:chOff x="1586545" y="2378596"/>
                <a:chExt cx="1228148" cy="360000"/>
              </a:xfrm>
            </p:grpSpPr>
            <p:sp>
              <p:nvSpPr>
                <p:cNvPr id="82" name="Obdélník 81"/>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3" name="TextovéPole 82"/>
                <p:cNvSpPr txBox="1"/>
                <p:nvPr/>
              </p:nvSpPr>
              <p:spPr>
                <a:xfrm>
                  <a:off x="1658449" y="2444779"/>
                  <a:ext cx="1071488"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Borrower</a:t>
                  </a:r>
                </a:p>
              </p:txBody>
            </p:sp>
          </p:grpSp>
          <p:grpSp>
            <p:nvGrpSpPr>
              <p:cNvPr id="73" name="Skupina 72"/>
              <p:cNvGrpSpPr/>
              <p:nvPr/>
            </p:nvGrpSpPr>
            <p:grpSpPr>
              <a:xfrm>
                <a:off x="4367652" y="3920558"/>
                <a:ext cx="1219484" cy="540000"/>
                <a:chOff x="5126613" y="2378596"/>
                <a:chExt cx="1219484" cy="360000"/>
              </a:xfrm>
            </p:grpSpPr>
            <p:sp>
              <p:nvSpPr>
                <p:cNvPr id="80" name="Obdélník 79"/>
                <p:cNvSpPr/>
                <p:nvPr/>
              </p:nvSpPr>
              <p:spPr>
                <a:xfrm>
                  <a:off x="512661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1" name="TextovéPole 80"/>
                <p:cNvSpPr txBox="1"/>
                <p:nvPr/>
              </p:nvSpPr>
              <p:spPr>
                <a:xfrm>
                  <a:off x="5175597" y="2460599"/>
                  <a:ext cx="1122265"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a:t>
                  </a:r>
                  <a:r>
                    <a:rPr lang="cs-CZ" sz="1400" b="1" dirty="0">
                      <a:solidFill>
                        <a:schemeClr val="bg1"/>
                      </a:solidFill>
                      <a:latin typeface="Cambria Math"/>
                      <a:ea typeface="Cambria Math" panose="02040503050406030204" pitchFamily="18" charset="0"/>
                    </a:rPr>
                    <a:t> dealer</a:t>
                  </a:r>
                  <a:endParaRPr lang="en-GB" sz="1400" b="1" dirty="0">
                    <a:solidFill>
                      <a:schemeClr val="bg1"/>
                    </a:solidFill>
                    <a:latin typeface="Cambria Math"/>
                    <a:ea typeface="Cambria Math" panose="02040503050406030204" pitchFamily="18" charset="0"/>
                  </a:endParaRPr>
                </a:p>
              </p:txBody>
            </p:sp>
          </p:grpSp>
          <p:cxnSp>
            <p:nvCxnSpPr>
              <p:cNvPr id="75" name="Přímá spojnice se šipkou 74"/>
              <p:cNvCxnSpPr/>
              <p:nvPr/>
            </p:nvCxnSpPr>
            <p:spPr>
              <a:xfrm>
                <a:off x="3047940" y="4424468"/>
                <a:ext cx="1278601"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76" name="Přímá spojnice se šipkou 75"/>
              <p:cNvCxnSpPr/>
              <p:nvPr/>
            </p:nvCxnSpPr>
            <p:spPr>
              <a:xfrm>
                <a:off x="3030784" y="3946119"/>
                <a:ext cx="1279516"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77" name="TextovéPole 76"/>
              <p:cNvSpPr txBox="1"/>
              <p:nvPr/>
            </p:nvSpPr>
            <p:spPr>
              <a:xfrm>
                <a:off x="3528296" y="4372599"/>
                <a:ext cx="773907" cy="276999"/>
              </a:xfrm>
              <a:prstGeom prst="rect">
                <a:avLst/>
              </a:prstGeom>
              <a:noFill/>
            </p:spPr>
            <p:txBody>
              <a:bodyPr wrap="square" rtlCol="0">
                <a:spAutoFit/>
              </a:bodyPr>
              <a:lstStyle/>
              <a:p>
                <a:r>
                  <a:rPr lang="cs-CZ" sz="1200" b="1" dirty="0">
                    <a:latin typeface="Cambria Math"/>
                    <a:ea typeface="Cambria Math" panose="02040503050406030204" pitchFamily="18" charset="0"/>
                  </a:rPr>
                  <a:t>6M Libor</a:t>
                </a:r>
                <a:endParaRPr lang="en-GB" sz="1200" b="1" dirty="0">
                  <a:latin typeface="Cambria Math"/>
                  <a:ea typeface="Cambria Math" panose="02040503050406030204" pitchFamily="18" charset="0"/>
                </a:endParaRPr>
              </a:p>
            </p:txBody>
          </p:sp>
          <p:cxnSp>
            <p:nvCxnSpPr>
              <p:cNvPr id="78" name="Přímá spojnice se šipkou 77"/>
              <p:cNvCxnSpPr/>
              <p:nvPr/>
            </p:nvCxnSpPr>
            <p:spPr>
              <a:xfrm>
                <a:off x="643024" y="4173722"/>
                <a:ext cx="1080000"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79" name="TextovéPole 78"/>
              <p:cNvSpPr txBox="1"/>
              <p:nvPr/>
            </p:nvSpPr>
            <p:spPr>
              <a:xfrm>
                <a:off x="751363" y="4200876"/>
                <a:ext cx="890405" cy="223523"/>
              </a:xfrm>
              <a:prstGeom prst="rect">
                <a:avLst/>
              </a:prstGeom>
              <a:noFill/>
            </p:spPr>
            <p:txBody>
              <a:bodyPr wrap="square" rtlCol="0">
                <a:spAutoFit/>
              </a:bodyPr>
              <a:lstStyle/>
              <a:p>
                <a:pPr algn="ctr">
                  <a:lnSpc>
                    <a:spcPts val="1000"/>
                  </a:lnSpc>
                </a:pPr>
                <a:r>
                  <a:rPr lang="en-GB" sz="1200" b="1" dirty="0">
                    <a:latin typeface="Cambria Math"/>
                    <a:ea typeface="Cambria Math" panose="02040503050406030204" pitchFamily="18" charset="0"/>
                  </a:rPr>
                  <a:t>3Y at 8.5%</a:t>
                </a:r>
              </a:p>
            </p:txBody>
          </p:sp>
        </p:grpSp>
        <p:sp>
          <p:nvSpPr>
            <p:cNvPr id="84" name="TextovéPole 83"/>
            <p:cNvSpPr txBox="1"/>
            <p:nvPr/>
          </p:nvSpPr>
          <p:spPr>
            <a:xfrm>
              <a:off x="3842288" y="1900504"/>
              <a:ext cx="890405" cy="223523"/>
            </a:xfrm>
            <a:prstGeom prst="rect">
              <a:avLst/>
            </a:prstGeom>
            <a:noFill/>
          </p:spPr>
          <p:txBody>
            <a:bodyPr wrap="square" rtlCol="0">
              <a:spAutoFit/>
            </a:bodyPr>
            <a:lstStyle/>
            <a:p>
              <a:pPr>
                <a:lnSpc>
                  <a:spcPts val="1000"/>
                </a:lnSpc>
              </a:pPr>
              <a:r>
                <a:rPr lang="en-GB" sz="1200" b="1" dirty="0">
                  <a:latin typeface="Cambria Math"/>
                  <a:ea typeface="Cambria Math" panose="02040503050406030204" pitchFamily="18" charset="0"/>
                </a:rPr>
                <a:t>3Y at 9.0%</a:t>
              </a:r>
            </a:p>
          </p:txBody>
        </p:sp>
      </p:grpSp>
      <p:sp>
        <p:nvSpPr>
          <p:cNvPr id="85" name="TextovéPole 84"/>
          <p:cNvSpPr txBox="1"/>
          <p:nvPr/>
        </p:nvSpPr>
        <p:spPr>
          <a:xfrm>
            <a:off x="6372200" y="1845090"/>
            <a:ext cx="2656840" cy="1077218"/>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Advantage of 50bp in the fixed borrowing rate can be used for subsidizing the floating borrowing rate</a:t>
            </a:r>
          </a:p>
        </p:txBody>
      </p:sp>
      <p:grpSp>
        <p:nvGrpSpPr>
          <p:cNvPr id="89" name="Skupina 88"/>
          <p:cNvGrpSpPr/>
          <p:nvPr/>
        </p:nvGrpSpPr>
        <p:grpSpPr>
          <a:xfrm>
            <a:off x="1091361" y="4358146"/>
            <a:ext cx="5107431" cy="876886"/>
            <a:chOff x="1264769" y="1900504"/>
            <a:chExt cx="5107431" cy="876886"/>
          </a:xfrm>
        </p:grpSpPr>
        <p:grpSp>
          <p:nvGrpSpPr>
            <p:cNvPr id="90" name="Skupina 89"/>
            <p:cNvGrpSpPr/>
            <p:nvPr/>
          </p:nvGrpSpPr>
          <p:grpSpPr>
            <a:xfrm>
              <a:off x="1264769" y="2048350"/>
              <a:ext cx="5107431" cy="729040"/>
              <a:chOff x="479705" y="3920558"/>
              <a:chExt cx="5107431" cy="729040"/>
            </a:xfrm>
          </p:grpSpPr>
          <p:grpSp>
            <p:nvGrpSpPr>
              <p:cNvPr id="92" name="Skupina 91"/>
              <p:cNvGrpSpPr/>
              <p:nvPr/>
            </p:nvGrpSpPr>
            <p:grpSpPr>
              <a:xfrm>
                <a:off x="1763688" y="3920558"/>
                <a:ext cx="1228148" cy="540000"/>
                <a:chOff x="1586545" y="2378596"/>
                <a:chExt cx="1228148" cy="360000"/>
              </a:xfrm>
            </p:grpSpPr>
            <p:sp>
              <p:nvSpPr>
                <p:cNvPr id="101" name="Obdélník 100"/>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2" name="TextovéPole 101"/>
                <p:cNvSpPr txBox="1"/>
                <p:nvPr/>
              </p:nvSpPr>
              <p:spPr>
                <a:xfrm>
                  <a:off x="1658449" y="2444779"/>
                  <a:ext cx="1071488"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Borrower</a:t>
                  </a:r>
                </a:p>
              </p:txBody>
            </p:sp>
          </p:grpSp>
          <p:grpSp>
            <p:nvGrpSpPr>
              <p:cNvPr id="93" name="Skupina 92"/>
              <p:cNvGrpSpPr/>
              <p:nvPr/>
            </p:nvGrpSpPr>
            <p:grpSpPr>
              <a:xfrm>
                <a:off x="4367652" y="3920558"/>
                <a:ext cx="1219484" cy="540000"/>
                <a:chOff x="5126613" y="2378596"/>
                <a:chExt cx="1219484" cy="360000"/>
              </a:xfrm>
            </p:grpSpPr>
            <p:sp>
              <p:nvSpPr>
                <p:cNvPr id="99" name="Obdélník 98"/>
                <p:cNvSpPr/>
                <p:nvPr/>
              </p:nvSpPr>
              <p:spPr>
                <a:xfrm>
                  <a:off x="512661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0" name="TextovéPole 99"/>
                <p:cNvSpPr txBox="1"/>
                <p:nvPr/>
              </p:nvSpPr>
              <p:spPr>
                <a:xfrm>
                  <a:off x="5175597" y="2460599"/>
                  <a:ext cx="1122265"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a:t>
                  </a:r>
                  <a:r>
                    <a:rPr lang="cs-CZ" sz="1400" b="1" dirty="0">
                      <a:solidFill>
                        <a:schemeClr val="bg1"/>
                      </a:solidFill>
                      <a:latin typeface="Cambria Math"/>
                      <a:ea typeface="Cambria Math" panose="02040503050406030204" pitchFamily="18" charset="0"/>
                    </a:rPr>
                    <a:t> dealer</a:t>
                  </a:r>
                  <a:endParaRPr lang="en-GB" sz="1400" b="1" dirty="0">
                    <a:solidFill>
                      <a:schemeClr val="bg1"/>
                    </a:solidFill>
                    <a:latin typeface="Cambria Math"/>
                    <a:ea typeface="Cambria Math" panose="02040503050406030204" pitchFamily="18" charset="0"/>
                  </a:endParaRPr>
                </a:p>
              </p:txBody>
            </p:sp>
          </p:grpSp>
          <p:cxnSp>
            <p:nvCxnSpPr>
              <p:cNvPr id="94" name="Přímá spojnice se šipkou 93"/>
              <p:cNvCxnSpPr/>
              <p:nvPr/>
            </p:nvCxnSpPr>
            <p:spPr>
              <a:xfrm>
                <a:off x="3047940" y="4424468"/>
                <a:ext cx="1278601"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95" name="Přímá spojnice se šipkou 94"/>
              <p:cNvCxnSpPr/>
              <p:nvPr/>
            </p:nvCxnSpPr>
            <p:spPr>
              <a:xfrm>
                <a:off x="3030784" y="3946119"/>
                <a:ext cx="1279516"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96" name="TextovéPole 95"/>
              <p:cNvSpPr txBox="1"/>
              <p:nvPr/>
            </p:nvSpPr>
            <p:spPr>
              <a:xfrm>
                <a:off x="3528344" y="4372599"/>
                <a:ext cx="851298" cy="276999"/>
              </a:xfrm>
              <a:prstGeom prst="rect">
                <a:avLst/>
              </a:prstGeom>
              <a:noFill/>
            </p:spPr>
            <p:txBody>
              <a:bodyPr wrap="square" rtlCol="0">
                <a:spAutoFit/>
              </a:bodyPr>
              <a:lstStyle/>
              <a:p>
                <a:r>
                  <a:rPr lang="cs-CZ" sz="1200" b="1" dirty="0">
                    <a:latin typeface="Cambria Math"/>
                    <a:ea typeface="Cambria Math" panose="02040503050406030204" pitchFamily="18" charset="0"/>
                  </a:rPr>
                  <a:t>6M Libor</a:t>
                </a:r>
                <a:endParaRPr lang="en-GB" sz="1200" b="1" dirty="0">
                  <a:latin typeface="Cambria Math"/>
                  <a:ea typeface="Cambria Math" panose="02040503050406030204" pitchFamily="18" charset="0"/>
                </a:endParaRPr>
              </a:p>
            </p:txBody>
          </p:sp>
          <p:cxnSp>
            <p:nvCxnSpPr>
              <p:cNvPr id="97" name="Přímá spojnice se šipkou 96"/>
              <p:cNvCxnSpPr/>
              <p:nvPr/>
            </p:nvCxnSpPr>
            <p:spPr>
              <a:xfrm>
                <a:off x="646832" y="4173722"/>
                <a:ext cx="1080000"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98" name="TextovéPole 97"/>
              <p:cNvSpPr txBox="1"/>
              <p:nvPr/>
            </p:nvSpPr>
            <p:spPr>
              <a:xfrm>
                <a:off x="479705" y="4200876"/>
                <a:ext cx="1262881" cy="223523"/>
              </a:xfrm>
              <a:prstGeom prst="rect">
                <a:avLst/>
              </a:prstGeom>
              <a:noFill/>
            </p:spPr>
            <p:txBody>
              <a:bodyPr wrap="square" rtlCol="0">
                <a:spAutoFit/>
              </a:bodyPr>
              <a:lstStyle/>
              <a:p>
                <a:pPr algn="r">
                  <a:lnSpc>
                    <a:spcPts val="1000"/>
                  </a:lnSpc>
                </a:pPr>
                <a:r>
                  <a:rPr lang="cs-CZ" sz="1200" b="1" dirty="0">
                    <a:latin typeface="Cambria Math"/>
                    <a:ea typeface="Cambria Math" panose="02040503050406030204" pitchFamily="18" charset="0"/>
                  </a:rPr>
                  <a:t>6M Libor+20bp</a:t>
                </a:r>
                <a:endParaRPr lang="en-GB" sz="1200" b="1" dirty="0">
                  <a:latin typeface="Cambria Math"/>
                  <a:ea typeface="Cambria Math" panose="02040503050406030204" pitchFamily="18" charset="0"/>
                </a:endParaRPr>
              </a:p>
            </p:txBody>
          </p:sp>
        </p:grpSp>
        <p:sp>
          <p:nvSpPr>
            <p:cNvPr id="91" name="TextovéPole 90"/>
            <p:cNvSpPr txBox="1"/>
            <p:nvPr/>
          </p:nvSpPr>
          <p:spPr>
            <a:xfrm>
              <a:off x="3832235" y="1900504"/>
              <a:ext cx="985181" cy="220573"/>
            </a:xfrm>
            <a:prstGeom prst="rect">
              <a:avLst/>
            </a:prstGeom>
            <a:noFill/>
          </p:spPr>
          <p:txBody>
            <a:bodyPr wrap="square" rtlCol="0">
              <a:spAutoFit/>
            </a:bodyPr>
            <a:lstStyle/>
            <a:p>
              <a:pPr>
                <a:lnSpc>
                  <a:spcPts val="1000"/>
                </a:lnSpc>
              </a:pPr>
              <a:r>
                <a:rPr lang="en-GB" sz="1200" b="1" dirty="0">
                  <a:latin typeface="Cambria Math"/>
                  <a:ea typeface="Cambria Math" panose="02040503050406030204" pitchFamily="18" charset="0"/>
                </a:rPr>
                <a:t>3Y at 9.0%</a:t>
              </a:r>
              <a:r>
                <a:rPr lang="cs-CZ" sz="1200" b="1" dirty="0">
                  <a:latin typeface="Cambria Math"/>
                  <a:ea typeface="Cambria Math" panose="02040503050406030204" pitchFamily="18" charset="0"/>
                </a:rPr>
                <a:t> </a:t>
              </a:r>
              <a:endParaRPr lang="en-GB" sz="1200" b="1" dirty="0">
                <a:latin typeface="Cambria Math"/>
                <a:ea typeface="Cambria Math" panose="02040503050406030204" pitchFamily="18" charset="0"/>
              </a:endParaRPr>
            </a:p>
          </p:txBody>
        </p:sp>
      </p:grpSp>
      <p:sp>
        <p:nvSpPr>
          <p:cNvPr id="103" name="TextovéPole 102"/>
          <p:cNvSpPr txBox="1"/>
          <p:nvPr/>
        </p:nvSpPr>
        <p:spPr>
          <a:xfrm>
            <a:off x="6372200" y="4278066"/>
            <a:ext cx="2656840" cy="1077218"/>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Advantage of 20bp in the floating rate can be used for supplementing the fixed interest received in swap</a:t>
            </a:r>
          </a:p>
        </p:txBody>
      </p:sp>
    </p:spTree>
    <p:extLst>
      <p:ext uri="{BB962C8B-B14F-4D97-AF65-F5344CB8AC3E}">
        <p14:creationId xmlns:p14="http://schemas.microsoft.com/office/powerpoint/2010/main" val="124370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5</a:t>
            </a:r>
          </a:p>
        </p:txBody>
      </p:sp>
      <p:sp>
        <p:nvSpPr>
          <p:cNvPr id="4" name="Nadpis 3"/>
          <p:cNvSpPr>
            <a:spLocks noGrp="1"/>
          </p:cNvSpPr>
          <p:nvPr>
            <p:ph type="title"/>
          </p:nvPr>
        </p:nvSpPr>
        <p:spPr>
          <a:xfrm>
            <a:off x="144000" y="144000"/>
            <a:ext cx="4405544" cy="648072"/>
          </a:xfrm>
        </p:spPr>
        <p:txBody>
          <a:bodyPr/>
          <a:lstStyle/>
          <a:p>
            <a:r>
              <a:rPr lang="en-GB" dirty="0"/>
              <a:t>New</a:t>
            </a:r>
            <a:r>
              <a:rPr lang="cs-CZ" dirty="0"/>
              <a:t>-</a:t>
            </a:r>
            <a:r>
              <a:rPr lang="en-GB" dirty="0"/>
              <a:t>issue</a:t>
            </a:r>
            <a:r>
              <a:rPr lang="cs-CZ" dirty="0"/>
              <a:t>s</a:t>
            </a:r>
            <a:r>
              <a:rPr lang="en-GB" dirty="0"/>
              <a:t> arbitrage</a:t>
            </a:r>
            <a:r>
              <a:rPr lang="cs-CZ" dirty="0"/>
              <a:t> (1)</a:t>
            </a:r>
            <a:endParaRPr lang="en-GB" dirty="0"/>
          </a:p>
        </p:txBody>
      </p:sp>
      <p:sp>
        <p:nvSpPr>
          <p:cNvPr id="21" name="TextovéPole 20"/>
          <p:cNvSpPr txBox="1"/>
          <p:nvPr/>
        </p:nvSpPr>
        <p:spPr>
          <a:xfrm>
            <a:off x="863999" y="946820"/>
            <a:ext cx="3708001"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Key insight</a:t>
            </a:r>
          </a:p>
        </p:txBody>
      </p:sp>
      <p:sp>
        <p:nvSpPr>
          <p:cNvPr id="53" name="TextovéPole 52"/>
          <p:cNvSpPr txBox="1"/>
          <p:nvPr/>
        </p:nvSpPr>
        <p:spPr>
          <a:xfrm>
            <a:off x="1188000" y="4160393"/>
            <a:ext cx="7758604"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AA has absolute advantage at both interest rates (it can borrow more cheaply on both markets) and BB has absolute disadvantage at both interest rates (it can borrow more expensively on both markets)</a:t>
            </a:r>
          </a:p>
        </p:txBody>
      </p:sp>
      <p:sp>
        <p:nvSpPr>
          <p:cNvPr id="55" name="TextovéPole 54"/>
          <p:cNvSpPr txBox="1"/>
          <p:nvPr/>
        </p:nvSpPr>
        <p:spPr>
          <a:xfrm>
            <a:off x="1188000" y="1268760"/>
            <a:ext cx="7704000"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Issuers with different credit standing can benefit from a swap if they exploit their comparative advantage at borrowing interest rates</a:t>
            </a:r>
          </a:p>
        </p:txBody>
      </p:sp>
      <p:sp>
        <p:nvSpPr>
          <p:cNvPr id="57" name="TextovéPole 56"/>
          <p:cNvSpPr txBox="1"/>
          <p:nvPr/>
        </p:nvSpPr>
        <p:spPr>
          <a:xfrm>
            <a:off x="1188000" y="4984298"/>
            <a:ext cx="770400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AA has comparative advantage at the fixed rate (it can borrow </a:t>
            </a:r>
            <a:r>
              <a:rPr lang="cs-CZ"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more </a:t>
            </a:r>
            <a:r>
              <a:rPr lang="en-GB" dirty="0" err="1">
                <a:latin typeface="Cambria Math" panose="02040503050406030204" pitchFamily="18" charset="0"/>
                <a:ea typeface="Cambria Math" panose="02040503050406030204" pitchFamily="18" charset="0"/>
              </a:rPr>
              <a:t>more</a:t>
            </a:r>
            <a:r>
              <a:rPr lang="en-GB" dirty="0">
                <a:latin typeface="Cambria Math" panose="02040503050406030204" pitchFamily="18" charset="0"/>
                <a:ea typeface="Cambria Math" panose="02040503050406030204" pitchFamily="18" charset="0"/>
              </a:rPr>
              <a:t> cheaply“ at the fixed rate) and BB has comparative advantage at the floating rate (it can borrow </a:t>
            </a:r>
            <a:r>
              <a:rPr lang="cs-CZ"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less more expensively“ at the floating rate)</a:t>
            </a:r>
          </a:p>
        </p:txBody>
      </p:sp>
      <mc:AlternateContent xmlns:mc="http://schemas.openxmlformats.org/markup-compatibility/2006" xmlns:a14="http://schemas.microsoft.com/office/drawing/2010/main">
        <mc:Choice Requires="a14">
          <p:graphicFrame>
            <p:nvGraphicFramePr>
              <p:cNvPr id="69" name="Tabulka 68"/>
              <p:cNvGraphicFramePr>
                <a:graphicFrameLocks noGrp="1"/>
              </p:cNvGraphicFramePr>
              <p:nvPr>
                <p:extLst>
                  <p:ext uri="{D42A27DB-BD31-4B8C-83A1-F6EECF244321}">
                    <p14:modId xmlns:p14="http://schemas.microsoft.com/office/powerpoint/2010/main" val="3999938823"/>
                  </p:ext>
                </p:extLst>
              </p:nvPr>
            </p:nvGraphicFramePr>
            <p:xfrm>
              <a:off x="2772200" y="2801628"/>
              <a:ext cx="3600000" cy="1330200"/>
            </p:xfrm>
            <a:graphic>
              <a:graphicData uri="http://schemas.openxmlformats.org/drawingml/2006/table">
                <a:tbl>
                  <a:tblPr firstRow="1">
                    <a:tableStyleId>{5C22544A-7EE6-4342-B048-85BDC9FD1C3A}</a:tableStyleId>
                  </a:tblPr>
                  <a:tblGrid>
                    <a:gridCol w="1368000">
                      <a:extLst>
                        <a:ext uri="{9D8B030D-6E8A-4147-A177-3AD203B41FA5}">
                          <a16:colId xmlns:a16="http://schemas.microsoft.com/office/drawing/2014/main" val="20000"/>
                        </a:ext>
                      </a:extLst>
                    </a:gridCol>
                    <a:gridCol w="1116000">
                      <a:extLst>
                        <a:ext uri="{9D8B030D-6E8A-4147-A177-3AD203B41FA5}">
                          <a16:colId xmlns:a16="http://schemas.microsoft.com/office/drawing/2014/main" val="20001"/>
                        </a:ext>
                      </a:extLst>
                    </a:gridCol>
                    <a:gridCol w="1116000">
                      <a:extLst>
                        <a:ext uri="{9D8B030D-6E8A-4147-A177-3AD203B41FA5}">
                          <a16:colId xmlns:a16="http://schemas.microsoft.com/office/drawing/2014/main" val="20002"/>
                        </a:ext>
                      </a:extLst>
                    </a:gridCol>
                  </a:tblGrid>
                  <a:tr h="266040">
                    <a:tc>
                      <a:txBody>
                        <a:bodyPr/>
                        <a:lstStyle/>
                        <a:p>
                          <a:pPr algn="ctr"/>
                          <a:endParaRPr lang="cs-CZ" sz="1200" dirty="0"/>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noProof="0" dirty="0">
                              <a:solidFill>
                                <a:schemeClr val="bg1"/>
                              </a:solidFill>
                              <a:latin typeface="Cambria Math" panose="02040503050406030204" pitchFamily="18" charset="0"/>
                              <a:ea typeface="Cambria Math" panose="02040503050406030204" pitchFamily="18" charset="0"/>
                            </a:rPr>
                            <a:t>Fixed rate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noProof="0" dirty="0">
                              <a:solidFill>
                                <a:schemeClr val="bg1"/>
                              </a:solidFill>
                              <a:latin typeface="Cambria Math" panose="02040503050406030204" pitchFamily="18" charset="0"/>
                              <a:ea typeface="Cambria Math" panose="02040503050406030204" pitchFamily="18" charset="0"/>
                            </a:rPr>
                            <a:t>Floating rate</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1"/>
                      </a:ext>
                    </a:extLst>
                  </a:tr>
                  <a:tr h="266040">
                    <a:tc>
                      <a:txBody>
                        <a:bodyPr/>
                        <a:lstStyle/>
                        <a:p>
                          <a:pPr algn="ctr"/>
                          <a:r>
                            <a:rPr lang="en-GB" sz="1200" b="1" i="0" noProof="0" dirty="0">
                              <a:latin typeface="Cambria Math" panose="02040503050406030204" pitchFamily="18" charset="0"/>
                              <a:ea typeface="Cambria Math" panose="02040503050406030204" pitchFamily="18" charset="0"/>
                            </a:rPr>
                            <a:t>Company AA</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noProof="0" dirty="0">
                              <a:latin typeface="Cambria Math" panose="02040503050406030204" pitchFamily="18" charset="0"/>
                              <a:ea typeface="Cambria Math" panose="02040503050406030204" pitchFamily="18"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noProof="0" dirty="0">
                              <a:latin typeface="Cambria Math" panose="02040503050406030204" pitchFamily="18" charset="0"/>
                              <a:ea typeface="Cambria Math" panose="02040503050406030204" pitchFamily="18" charset="0"/>
                            </a:rPr>
                            <a:t>Libor+100bp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266040">
                    <a:tc>
                      <a:txBody>
                        <a:bodyPr/>
                        <a:lstStyle/>
                        <a:p>
                          <a:pPr algn="ctr"/>
                          <a:r>
                            <a:rPr lang="en-GB" sz="1200" b="1" i="0" kern="1200" noProof="0" dirty="0">
                              <a:solidFill>
                                <a:schemeClr val="dk1"/>
                              </a:solidFill>
                              <a:latin typeface="Cambria Math" panose="02040503050406030204" pitchFamily="18" charset="0"/>
                              <a:ea typeface="Cambria Math" panose="02040503050406030204" pitchFamily="18" charset="0"/>
                              <a:cs typeface="+mn-cs"/>
                            </a:rPr>
                            <a:t>Company </a:t>
                          </a:r>
                          <a14:m>
                            <m:oMath xmlns:m="http://schemas.openxmlformats.org/officeDocument/2006/math">
                              <m:r>
                                <a:rPr lang="en-GB" sz="1200" b="1" i="0" kern="1200" noProof="0" smtClean="0">
                                  <a:solidFill>
                                    <a:schemeClr val="dk1"/>
                                  </a:solidFill>
                                  <a:latin typeface="Cambria Math" panose="02040503050406030204" pitchFamily="18" charset="0"/>
                                  <a:ea typeface="Cambria Math" panose="02040503050406030204" pitchFamily="18" charset="0"/>
                                  <a:cs typeface="+mn-cs"/>
                                </a:rPr>
                                <m:t>𝐁𝐁</m:t>
                              </m:r>
                            </m:oMath>
                          </a14:m>
                          <a:endParaRPr lang="en-GB" sz="1200" b="1" i="0" kern="1200" noProof="0" dirty="0">
                            <a:solidFill>
                              <a:schemeClr val="dk1"/>
                            </a:solidFill>
                            <a:latin typeface="Cambria Math" panose="02040503050406030204" pitchFamily="18" charset="0"/>
                            <a:ea typeface="Cambria Math" panose="02040503050406030204" pitchFamily="18" charset="0"/>
                            <a:cs typeface="+mn-cs"/>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noProof="0" dirty="0">
                              <a:latin typeface="Cambria Math" panose="02040503050406030204" pitchFamily="18" charset="0"/>
                              <a:ea typeface="Cambria Math" panose="02040503050406030204" pitchFamily="18"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noProof="0" dirty="0">
                              <a:latin typeface="Cambria Math" panose="02040503050406030204" pitchFamily="18" charset="0"/>
                              <a:ea typeface="Cambria Math" panose="02040503050406030204" pitchFamily="18" charset="0"/>
                            </a:rPr>
                            <a:t>Libor+160bp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266040">
                    <a:tc>
                      <a:txBody>
                        <a:bodyPr/>
                        <a:lstStyle/>
                        <a:p>
                          <a:pPr algn="ctr"/>
                          <a:r>
                            <a:rPr lang="en-GB" sz="1200" b="1" noProof="0" dirty="0">
                              <a:latin typeface="Cambria Math" panose="02040503050406030204" pitchFamily="18" charset="0"/>
                              <a:ea typeface="Cambria Math" panose="02040503050406030204" pitchFamily="18" charset="0"/>
                            </a:rPr>
                            <a:t>Differential</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b="0" noProof="0" dirty="0">
                              <a:latin typeface="Cambria Math" panose="02040503050406030204" pitchFamily="18" charset="0"/>
                              <a:ea typeface="Cambria Math" panose="02040503050406030204" pitchFamily="18" charset="0"/>
                            </a:rPr>
                            <a:t>200bp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b="0" noProof="0" dirty="0">
                              <a:latin typeface="Cambria Math" panose="02040503050406030204" pitchFamily="18" charset="0"/>
                              <a:ea typeface="Cambria Math" panose="02040503050406030204" pitchFamily="18" charset="0"/>
                            </a:rPr>
                            <a:t>60bp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r h="266040">
                    <a:tc>
                      <a:txBody>
                        <a:bodyPr/>
                        <a:lstStyle/>
                        <a:p>
                          <a:pPr algn="ctr"/>
                          <a:r>
                            <a:rPr lang="en-GB" sz="1200" b="1" noProof="0" dirty="0">
                              <a:latin typeface="Cambria Math" panose="02040503050406030204" pitchFamily="18" charset="0"/>
                              <a:ea typeface="Cambria Math" panose="02040503050406030204" pitchFamily="18" charset="0"/>
                            </a:rPr>
                            <a:t>Arbitrage potential</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algn="ctr"/>
                          <a:r>
                            <a:rPr lang="en-GB" sz="1200" b="0" noProof="0" dirty="0">
                              <a:latin typeface="Cambria Math" panose="02040503050406030204" pitchFamily="18" charset="0"/>
                              <a:ea typeface="Cambria Math" panose="02040503050406030204" pitchFamily="18" charset="0"/>
                            </a:rPr>
                            <a:t>200 – 60 = 140bp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GB" sz="12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bl>
              </a:graphicData>
            </a:graphic>
          </p:graphicFrame>
        </mc:Choice>
        <mc:Fallback xmlns="">
          <p:graphicFrame>
            <p:nvGraphicFramePr>
              <p:cNvPr id="69" name="Tabulka 68"/>
              <p:cNvGraphicFramePr>
                <a:graphicFrameLocks noGrp="1"/>
              </p:cNvGraphicFramePr>
              <p:nvPr>
                <p:extLst>
                  <p:ext uri="{D42A27DB-BD31-4B8C-83A1-F6EECF244321}">
                    <p14:modId xmlns:p14="http://schemas.microsoft.com/office/powerpoint/2010/main" val="3999938823"/>
                  </p:ext>
                </p:extLst>
              </p:nvPr>
            </p:nvGraphicFramePr>
            <p:xfrm>
              <a:off x="2772200" y="2801628"/>
              <a:ext cx="3600000" cy="1330200"/>
            </p:xfrm>
            <a:graphic>
              <a:graphicData uri="http://schemas.openxmlformats.org/drawingml/2006/table">
                <a:tbl>
                  <a:tblPr firstRow="1">
                    <a:tableStyleId>{5C22544A-7EE6-4342-B048-85BDC9FD1C3A}</a:tableStyleId>
                  </a:tblPr>
                  <a:tblGrid>
                    <a:gridCol w="1368000">
                      <a:extLst>
                        <a:ext uri="{9D8B030D-6E8A-4147-A177-3AD203B41FA5}">
                          <a16:colId xmlns:a16="http://schemas.microsoft.com/office/drawing/2014/main" val="20000"/>
                        </a:ext>
                      </a:extLst>
                    </a:gridCol>
                    <a:gridCol w="1116000">
                      <a:extLst>
                        <a:ext uri="{9D8B030D-6E8A-4147-A177-3AD203B41FA5}">
                          <a16:colId xmlns:a16="http://schemas.microsoft.com/office/drawing/2014/main" val="20001"/>
                        </a:ext>
                      </a:extLst>
                    </a:gridCol>
                    <a:gridCol w="1116000">
                      <a:extLst>
                        <a:ext uri="{9D8B030D-6E8A-4147-A177-3AD203B41FA5}">
                          <a16:colId xmlns:a16="http://schemas.microsoft.com/office/drawing/2014/main" val="20002"/>
                        </a:ext>
                      </a:extLst>
                    </a:gridCol>
                  </a:tblGrid>
                  <a:tr h="266040">
                    <a:tc>
                      <a:txBody>
                        <a:bodyPr/>
                        <a:lstStyle/>
                        <a:p>
                          <a:pPr algn="ctr"/>
                          <a:endParaRPr lang="cs-CZ" sz="1200" dirty="0"/>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noProof="0" dirty="0">
                              <a:solidFill>
                                <a:schemeClr val="bg1"/>
                              </a:solidFill>
                              <a:latin typeface="Cambria Math" panose="02040503050406030204" pitchFamily="18" charset="0"/>
                              <a:ea typeface="Cambria Math" panose="02040503050406030204" pitchFamily="18" charset="0"/>
                            </a:rPr>
                            <a:t>Fixed rate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noProof="0" dirty="0">
                              <a:solidFill>
                                <a:schemeClr val="bg1"/>
                              </a:solidFill>
                              <a:latin typeface="Cambria Math" panose="02040503050406030204" pitchFamily="18" charset="0"/>
                              <a:ea typeface="Cambria Math" panose="02040503050406030204" pitchFamily="18" charset="0"/>
                            </a:rPr>
                            <a:t>Floating rate</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extLst>
                      <a:ext uri="{0D108BD9-81ED-4DB2-BD59-A6C34878D82A}">
                        <a16:rowId xmlns:a16="http://schemas.microsoft.com/office/drawing/2014/main" val="10001"/>
                      </a:ext>
                    </a:extLst>
                  </a:tr>
                  <a:tr h="266040">
                    <a:tc>
                      <a:txBody>
                        <a:bodyPr/>
                        <a:lstStyle/>
                        <a:p>
                          <a:pPr algn="ctr"/>
                          <a:r>
                            <a:rPr lang="en-GB" sz="1200" b="1" i="0" noProof="0" dirty="0">
                              <a:latin typeface="Cambria Math" panose="02040503050406030204" pitchFamily="18" charset="0"/>
                              <a:ea typeface="Cambria Math" panose="02040503050406030204" pitchFamily="18" charset="0"/>
                            </a:rPr>
                            <a:t>Company AA</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noProof="0" dirty="0">
                              <a:latin typeface="Cambria Math" panose="02040503050406030204" pitchFamily="18" charset="0"/>
                              <a:ea typeface="Cambria Math" panose="02040503050406030204" pitchFamily="18"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noProof="0" dirty="0">
                              <a:latin typeface="Cambria Math" panose="02040503050406030204" pitchFamily="18" charset="0"/>
                              <a:ea typeface="Cambria Math" panose="02040503050406030204" pitchFamily="18" charset="0"/>
                            </a:rPr>
                            <a:t>Libor+100bp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266040">
                    <a:tc>
                      <a:txBody>
                        <a:bodyPr/>
                        <a:lstStyle/>
                        <a:p>
                          <a:endParaRPr lang="cs-CZ"/>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1"/>
                          <a:stretch>
                            <a:fillRect l="-1333" t="-211628" r="-165778" b="-223256"/>
                          </a:stretch>
                        </a:blipFill>
                      </a:tcPr>
                    </a:tc>
                    <a:tc>
                      <a:txBody>
                        <a:bodyPr/>
                        <a:lstStyle/>
                        <a:p>
                          <a:pPr algn="ctr"/>
                          <a:r>
                            <a:rPr lang="en-GB" sz="1200" noProof="0" dirty="0">
                              <a:latin typeface="Cambria Math" panose="02040503050406030204" pitchFamily="18" charset="0"/>
                              <a:ea typeface="Cambria Math" panose="02040503050406030204" pitchFamily="18"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noProof="0" dirty="0">
                              <a:latin typeface="Cambria Math" panose="02040503050406030204" pitchFamily="18" charset="0"/>
                              <a:ea typeface="Cambria Math" panose="02040503050406030204" pitchFamily="18" charset="0"/>
                            </a:rPr>
                            <a:t>Libor+160bp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3"/>
                      </a:ext>
                    </a:extLst>
                  </a:tr>
                  <a:tr h="266040">
                    <a:tc>
                      <a:txBody>
                        <a:bodyPr/>
                        <a:lstStyle/>
                        <a:p>
                          <a:pPr algn="ctr"/>
                          <a:r>
                            <a:rPr lang="en-GB" sz="1200" b="1" noProof="0" dirty="0">
                              <a:latin typeface="Cambria Math" panose="02040503050406030204" pitchFamily="18" charset="0"/>
                              <a:ea typeface="Cambria Math" panose="02040503050406030204" pitchFamily="18" charset="0"/>
                            </a:rPr>
                            <a:t>Differential</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b="0" noProof="0" dirty="0">
                              <a:latin typeface="Cambria Math" panose="02040503050406030204" pitchFamily="18" charset="0"/>
                              <a:ea typeface="Cambria Math" panose="02040503050406030204" pitchFamily="18" charset="0"/>
                            </a:rPr>
                            <a:t>200bp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1200" b="0" noProof="0" dirty="0">
                              <a:latin typeface="Cambria Math" panose="02040503050406030204" pitchFamily="18" charset="0"/>
                              <a:ea typeface="Cambria Math" panose="02040503050406030204" pitchFamily="18" charset="0"/>
                            </a:rPr>
                            <a:t>60bp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5"/>
                      </a:ext>
                    </a:extLst>
                  </a:tr>
                  <a:tr h="266040">
                    <a:tc>
                      <a:txBody>
                        <a:bodyPr/>
                        <a:lstStyle/>
                        <a:p>
                          <a:pPr algn="ctr"/>
                          <a:r>
                            <a:rPr lang="en-GB" sz="1200" b="1" noProof="0" dirty="0">
                              <a:latin typeface="Cambria Math" panose="02040503050406030204" pitchFamily="18" charset="0"/>
                              <a:ea typeface="Cambria Math" panose="02040503050406030204" pitchFamily="18" charset="0"/>
                            </a:rPr>
                            <a:t>Arbitrage potential</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algn="ctr"/>
                          <a:r>
                            <a:rPr lang="en-GB" sz="1200" b="0" noProof="0" dirty="0">
                              <a:latin typeface="Cambria Math" panose="02040503050406030204" pitchFamily="18" charset="0"/>
                              <a:ea typeface="Cambria Math" panose="02040503050406030204" pitchFamily="18" charset="0"/>
                            </a:rPr>
                            <a:t>200 – 60 = 140bp</a:t>
                          </a: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GB" sz="1200" b="0" noProof="0" dirty="0">
                            <a:latin typeface="Cambria Math" panose="02040503050406030204" pitchFamily="18" charset="0"/>
                            <a:ea typeface="Cambria Math" panose="020405030504060302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4"/>
                      </a:ext>
                    </a:extLst>
                  </a:tr>
                </a:tbl>
              </a:graphicData>
            </a:graphic>
          </p:graphicFrame>
        </mc:Fallback>
      </mc:AlternateContent>
      <p:sp>
        <p:nvSpPr>
          <p:cNvPr id="92" name="TextovéPole 91"/>
          <p:cNvSpPr txBox="1"/>
          <p:nvPr/>
        </p:nvSpPr>
        <p:spPr>
          <a:xfrm>
            <a:off x="1188000" y="1829964"/>
            <a:ext cx="7632432"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Analogy with David Ricardo</a:t>
            </a:r>
            <a:r>
              <a:rPr lang="en-US" dirty="0">
                <a:latin typeface="Cambria Math" panose="02040503050406030204" pitchFamily="18" charset="0"/>
                <a:ea typeface="Cambria Math" panose="02040503050406030204" pitchFamily="18" charset="0"/>
              </a:rPr>
              <a:t>’</a:t>
            </a:r>
            <a:r>
              <a:rPr lang="cs-CZ" dirty="0">
                <a:latin typeface="Cambria Math" panose="02040503050406030204" pitchFamily="18" charset="0"/>
                <a:ea typeface="Cambria Math" panose="02040503050406030204" pitchFamily="18" charset="0"/>
              </a:rPr>
              <a:t>s</a:t>
            </a:r>
            <a:r>
              <a:rPr lang="en-GB" dirty="0">
                <a:latin typeface="Cambria Math" panose="02040503050406030204" pitchFamily="18" charset="0"/>
                <a:ea typeface="Cambria Math" panose="02040503050406030204" pitchFamily="18" charset="0"/>
              </a:rPr>
              <a:t> theory of comparative advantage in international trade</a:t>
            </a:r>
          </a:p>
        </p:txBody>
      </p:sp>
      <p:sp>
        <p:nvSpPr>
          <p:cNvPr id="93" name="TextovéPole 92"/>
          <p:cNvSpPr txBox="1"/>
          <p:nvPr/>
        </p:nvSpPr>
        <p:spPr>
          <a:xfrm>
            <a:off x="863520" y="2386940"/>
            <a:ext cx="3708480"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cs-CZ" sz="2200" dirty="0">
                <a:latin typeface="Cambria Math" panose="02040503050406030204" pitchFamily="18" charset="0"/>
                <a:ea typeface="Cambria Math" panose="02040503050406030204" pitchFamily="18" charset="0"/>
              </a:rPr>
              <a:t>Terminology</a:t>
            </a:r>
            <a:endParaRPr lang="en-GB" sz="2200" dirty="0">
              <a:latin typeface="Cambria Math" panose="02040503050406030204" pitchFamily="18" charset="0"/>
              <a:ea typeface="Cambria Math" panose="02040503050406030204" pitchFamily="18" charset="0"/>
            </a:endParaRPr>
          </a:p>
        </p:txBody>
      </p:sp>
      <p:sp>
        <p:nvSpPr>
          <p:cNvPr id="33" name="TextovéPole 32"/>
          <p:cNvSpPr txBox="1"/>
          <p:nvPr/>
        </p:nvSpPr>
        <p:spPr>
          <a:xfrm>
            <a:off x="1188000" y="5793638"/>
            <a:ext cx="770400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Arbitrage potential is the difference between comparative advantages</a:t>
            </a:r>
          </a:p>
        </p:txBody>
      </p:sp>
    </p:spTree>
    <p:extLst>
      <p:ext uri="{BB962C8B-B14F-4D97-AF65-F5344CB8AC3E}">
        <p14:creationId xmlns:p14="http://schemas.microsoft.com/office/powerpoint/2010/main" val="65544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ovéPole 88"/>
          <p:cNvSpPr txBox="1"/>
          <p:nvPr/>
        </p:nvSpPr>
        <p:spPr>
          <a:xfrm>
            <a:off x="864000" y="4359119"/>
            <a:ext cx="3720033"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Practical considerations</a:t>
            </a:r>
          </a:p>
        </p:txBody>
      </p:sp>
      <p:sp>
        <p:nvSpPr>
          <p:cNvPr id="117" name="TextovéPole 116"/>
          <p:cNvSpPr txBox="1"/>
          <p:nvPr/>
        </p:nvSpPr>
        <p:spPr>
          <a:xfrm>
            <a:off x="863999" y="947057"/>
            <a:ext cx="7991659" cy="430887"/>
          </a:xfrm>
          <a:prstGeom prst="rect">
            <a:avLst/>
          </a:prstGeom>
          <a:noFill/>
          <a:ln>
            <a:noFill/>
          </a:ln>
        </p:spPr>
        <p:txBody>
          <a:bodyPr wrap="square" rtlCol="0">
            <a:spAutoFit/>
          </a:bodyPr>
          <a:lstStyle/>
          <a:p>
            <a:pPr marL="324000" lvl="2"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Possible design of new</a:t>
            </a:r>
            <a:r>
              <a:rPr lang="cs-CZ" sz="2200" dirty="0">
                <a:latin typeface="Cambria Math" panose="02040503050406030204" pitchFamily="18" charset="0"/>
                <a:ea typeface="Cambria Math" panose="02040503050406030204" pitchFamily="18" charset="0"/>
              </a:rPr>
              <a:t>-</a:t>
            </a:r>
            <a:r>
              <a:rPr lang="en-GB" sz="2200" dirty="0">
                <a:latin typeface="Cambria Math" panose="02040503050406030204" pitchFamily="18" charset="0"/>
                <a:ea typeface="Cambria Math" panose="02040503050406030204" pitchFamily="18" charset="0"/>
              </a:rPr>
              <a:t>issue</a:t>
            </a:r>
            <a:r>
              <a:rPr lang="cs-CZ" sz="2200" dirty="0">
                <a:latin typeface="Cambria Math" panose="02040503050406030204" pitchFamily="18" charset="0"/>
                <a:ea typeface="Cambria Math" panose="02040503050406030204" pitchFamily="18" charset="0"/>
              </a:rPr>
              <a:t>s</a:t>
            </a:r>
            <a:r>
              <a:rPr lang="en-GB" sz="2200" dirty="0">
                <a:latin typeface="Cambria Math" panose="02040503050406030204" pitchFamily="18" charset="0"/>
                <a:ea typeface="Cambria Math" panose="02040503050406030204" pitchFamily="18" charset="0"/>
              </a:rPr>
              <a:t> arbitrage (among many others)</a:t>
            </a:r>
          </a:p>
        </p:txBody>
      </p:sp>
      <p:sp>
        <p:nvSpPr>
          <p:cNvPr id="120" name="TextovéPole 119"/>
          <p:cNvSpPr txBox="1"/>
          <p:nvPr/>
        </p:nvSpPr>
        <p:spPr>
          <a:xfrm>
            <a:off x="1188001" y="2057912"/>
            <a:ext cx="785972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Both firms borrow at a rate at which they have </a:t>
            </a:r>
            <a:r>
              <a:rPr lang="cs-CZ" dirty="0">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comparative advantage, but their preferred rate</a:t>
            </a:r>
            <a:r>
              <a:rPr lang="cs-CZ" dirty="0">
                <a:latin typeface="Cambria Math" panose="02040503050406030204" pitchFamily="18" charset="0"/>
                <a:ea typeface="Cambria Math" panose="02040503050406030204" pitchFamily="18" charset="0"/>
              </a:rPr>
              <a:t>s are </a:t>
            </a:r>
            <a:r>
              <a:rPr lang="en-GB" dirty="0">
                <a:latin typeface="Cambria Math" panose="02040503050406030204" pitchFamily="18" charset="0"/>
                <a:ea typeface="Cambria Math" panose="02040503050406030204" pitchFamily="18" charset="0"/>
              </a:rPr>
              <a:t>the rate</a:t>
            </a:r>
            <a:r>
              <a:rPr lang="cs-CZ" dirty="0">
                <a:latin typeface="Cambria Math" panose="02040503050406030204" pitchFamily="18" charset="0"/>
                <a:ea typeface="Cambria Math" panose="02040503050406030204" pitchFamily="18" charset="0"/>
              </a:rPr>
              <a:t>s</a:t>
            </a:r>
            <a:r>
              <a:rPr lang="en-GB" dirty="0">
                <a:latin typeface="Cambria Math" panose="02040503050406030204" pitchFamily="18" charset="0"/>
                <a:ea typeface="Cambria Math" panose="02040503050406030204" pitchFamily="18" charset="0"/>
              </a:rPr>
              <a:t> with comparative disadvantage</a:t>
            </a:r>
            <a:r>
              <a:rPr lang="cs-CZ" dirty="0">
                <a:latin typeface="Cambria Math" panose="02040503050406030204" pitchFamily="18" charset="0"/>
                <a:ea typeface="Cambria Math" panose="02040503050406030204" pitchFamily="18" charset="0"/>
              </a:rPr>
              <a:t>s</a:t>
            </a:r>
            <a:endParaRPr lang="en-GB" dirty="0">
              <a:latin typeface="Cambria Math" panose="02040503050406030204" pitchFamily="18" charset="0"/>
              <a:ea typeface="Cambria Math" panose="02040503050406030204" pitchFamily="18" charset="0"/>
            </a:endParaRPr>
          </a:p>
        </p:txBody>
      </p:sp>
      <p:sp>
        <p:nvSpPr>
          <p:cNvPr id="121" name="TextovéPole 120"/>
          <p:cNvSpPr txBox="1"/>
          <p:nvPr/>
        </p:nvSpPr>
        <p:spPr>
          <a:xfrm>
            <a:off x="1188001" y="4678138"/>
            <a:ext cx="7704480" cy="371114"/>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 part of the arbitrage gain is taken by a bank which acts as a swap dealer</a:t>
            </a:r>
          </a:p>
        </p:txBody>
      </p:sp>
      <p:sp>
        <p:nvSpPr>
          <p:cNvPr id="122" name="TextovéPole 121"/>
          <p:cNvSpPr txBox="1"/>
          <p:nvPr/>
        </p:nvSpPr>
        <p:spPr>
          <a:xfrm>
            <a:off x="1188000" y="2604529"/>
            <a:ext cx="7812838"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An appropriate swap ensures cheaper funding at a preferred rate relative to the direct borrowing at this interest rate</a:t>
            </a:r>
          </a:p>
        </p:txBody>
      </p:sp>
      <p:sp>
        <p:nvSpPr>
          <p:cNvPr id="123" name="TextovéPole 122"/>
          <p:cNvSpPr txBox="1"/>
          <p:nvPr/>
        </p:nvSpPr>
        <p:spPr>
          <a:xfrm>
            <a:off x="1188000" y="5232273"/>
            <a:ext cx="7739713"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Benefits of a deal are based on unchanged credit rating during the swap</a:t>
            </a:r>
            <a:endParaRPr lang="en-GB" i="1" dirty="0">
              <a:latin typeface="Cambria Math" panose="02040503050406030204" pitchFamily="18" charset="0"/>
              <a:ea typeface="Cambria Math" panose="02040503050406030204" pitchFamily="18" charset="0"/>
            </a:endParaRPr>
          </a:p>
        </p:txBody>
      </p:sp>
      <p:grpSp>
        <p:nvGrpSpPr>
          <p:cNvPr id="124" name="Skupina 123"/>
          <p:cNvGrpSpPr/>
          <p:nvPr/>
        </p:nvGrpSpPr>
        <p:grpSpPr>
          <a:xfrm>
            <a:off x="1552892" y="1244870"/>
            <a:ext cx="6065000" cy="917177"/>
            <a:chOff x="1675352" y="4725144"/>
            <a:chExt cx="6065000" cy="917177"/>
          </a:xfrm>
        </p:grpSpPr>
        <p:grpSp>
          <p:nvGrpSpPr>
            <p:cNvPr id="125" name="Skupina 124"/>
            <p:cNvGrpSpPr/>
            <p:nvPr/>
          </p:nvGrpSpPr>
          <p:grpSpPr>
            <a:xfrm>
              <a:off x="2663376" y="4928670"/>
              <a:ext cx="1228148" cy="540000"/>
              <a:chOff x="1586545" y="2378596"/>
              <a:chExt cx="1228148" cy="360000"/>
            </a:xfrm>
          </p:grpSpPr>
          <p:sp>
            <p:nvSpPr>
              <p:cNvPr id="137" name="Obdélník 136"/>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8" name="TextovéPole 137"/>
              <p:cNvSpPr txBox="1"/>
              <p:nvPr/>
            </p:nvSpPr>
            <p:spPr>
              <a:xfrm>
                <a:off x="1658449" y="2461799"/>
                <a:ext cx="1071488" cy="205185"/>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AA</a:t>
                </a:r>
                <a:endParaRPr lang="en-GB" sz="1400" b="1" dirty="0">
                  <a:solidFill>
                    <a:schemeClr val="bg1"/>
                  </a:solidFill>
                  <a:latin typeface="Cambria Math"/>
                  <a:ea typeface="Cambria Math" panose="02040503050406030204" pitchFamily="18" charset="0"/>
                </a:endParaRPr>
              </a:p>
            </p:txBody>
          </p:sp>
        </p:grpSp>
        <p:grpSp>
          <p:nvGrpSpPr>
            <p:cNvPr id="126" name="Skupina 125"/>
            <p:cNvGrpSpPr/>
            <p:nvPr/>
          </p:nvGrpSpPr>
          <p:grpSpPr>
            <a:xfrm>
              <a:off x="5543696" y="4928670"/>
              <a:ext cx="1219484" cy="540000"/>
              <a:chOff x="5402969" y="2378596"/>
              <a:chExt cx="1219484" cy="360000"/>
            </a:xfrm>
          </p:grpSpPr>
          <p:sp>
            <p:nvSpPr>
              <p:cNvPr id="135" name="Obdélník 134"/>
              <p:cNvSpPr/>
              <p:nvPr/>
            </p:nvSpPr>
            <p:spPr>
              <a:xfrm>
                <a:off x="5402969"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36" name="TextovéPole 135"/>
              <p:cNvSpPr txBox="1"/>
              <p:nvPr/>
            </p:nvSpPr>
            <p:spPr>
              <a:xfrm>
                <a:off x="5451953" y="2460599"/>
                <a:ext cx="1072800" cy="205185"/>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BB</a:t>
                </a:r>
                <a:endParaRPr lang="en-GB" sz="1400" b="1" dirty="0">
                  <a:solidFill>
                    <a:schemeClr val="bg1"/>
                  </a:solidFill>
                  <a:latin typeface="Cambria Math"/>
                  <a:ea typeface="Cambria Math" panose="02040503050406030204" pitchFamily="18" charset="0"/>
                </a:endParaRPr>
              </a:p>
            </p:txBody>
          </p:sp>
        </p:grpSp>
        <p:sp>
          <p:nvSpPr>
            <p:cNvPr id="127" name="TextovéPole 126"/>
            <p:cNvSpPr txBox="1"/>
            <p:nvPr/>
          </p:nvSpPr>
          <p:spPr>
            <a:xfrm>
              <a:off x="3956584" y="4725144"/>
              <a:ext cx="936428" cy="261610"/>
            </a:xfrm>
            <a:prstGeom prst="rect">
              <a:avLst/>
            </a:prstGeom>
            <a:noFill/>
          </p:spPr>
          <p:txBody>
            <a:bodyPr wrap="square" rtlCol="0">
              <a:spAutoFit/>
            </a:bodyPr>
            <a:lstStyle/>
            <a:p>
              <a:r>
                <a:rPr lang="cs-CZ" sz="1100" b="1" dirty="0">
                  <a:latin typeface="Cambria Math"/>
                  <a:ea typeface="Cambria Math" panose="02040503050406030204" pitchFamily="18" charset="0"/>
                </a:rPr>
                <a:t>10.2%</a:t>
              </a:r>
              <a:endParaRPr lang="en-GB" sz="1100" b="1" dirty="0">
                <a:latin typeface="Cambria Math"/>
                <a:ea typeface="Cambria Math" panose="02040503050406030204" pitchFamily="18" charset="0"/>
              </a:endParaRPr>
            </a:p>
          </p:txBody>
        </p:sp>
        <p:cxnSp>
          <p:nvCxnSpPr>
            <p:cNvPr id="128" name="Přímá spojnice se šipkou 127"/>
            <p:cNvCxnSpPr/>
            <p:nvPr/>
          </p:nvCxnSpPr>
          <p:spPr>
            <a:xfrm>
              <a:off x="3935028" y="5432580"/>
              <a:ext cx="1547107" cy="0"/>
            </a:xfrm>
            <a:prstGeom prst="straightConnector1">
              <a:avLst/>
            </a:prstGeom>
            <a:ln w="25400">
              <a:prstDash val="sysDash"/>
              <a:headEnd type="none" w="lg" len="med"/>
              <a:tailEnd type="triangle"/>
            </a:ln>
          </p:spPr>
          <p:style>
            <a:lnRef idx="1">
              <a:schemeClr val="accent1"/>
            </a:lnRef>
            <a:fillRef idx="0">
              <a:schemeClr val="accent1"/>
            </a:fillRef>
            <a:effectRef idx="0">
              <a:schemeClr val="accent1"/>
            </a:effectRef>
            <a:fontRef idx="minor">
              <a:schemeClr val="tx1"/>
            </a:fontRef>
          </p:style>
        </p:cxnSp>
        <p:cxnSp>
          <p:nvCxnSpPr>
            <p:cNvPr id="129" name="Přímá spojnice se šipkou 128"/>
            <p:cNvCxnSpPr/>
            <p:nvPr/>
          </p:nvCxnSpPr>
          <p:spPr>
            <a:xfrm>
              <a:off x="3935028" y="4954231"/>
              <a:ext cx="154821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30" name="TextovéPole 129"/>
            <p:cNvSpPr txBox="1"/>
            <p:nvPr/>
          </p:nvSpPr>
          <p:spPr>
            <a:xfrm>
              <a:off x="4812831" y="5380711"/>
              <a:ext cx="639593" cy="261610"/>
            </a:xfrm>
            <a:prstGeom prst="rect">
              <a:avLst/>
            </a:prstGeom>
            <a:noFill/>
          </p:spPr>
          <p:txBody>
            <a:bodyPr wrap="square" rtlCol="0">
              <a:spAutoFit/>
            </a:bodyPr>
            <a:lstStyle/>
            <a:p>
              <a:pPr algn="r"/>
              <a:r>
                <a:rPr lang="cs-CZ" sz="1100" b="1" dirty="0">
                  <a:latin typeface="Cambria Math"/>
                  <a:ea typeface="Cambria Math" panose="02040503050406030204" pitchFamily="18" charset="0"/>
                </a:rPr>
                <a:t>Libor</a:t>
              </a:r>
              <a:endParaRPr lang="en-GB" sz="1100" b="1" dirty="0">
                <a:latin typeface="Cambria Math"/>
                <a:ea typeface="Cambria Math" panose="02040503050406030204" pitchFamily="18" charset="0"/>
              </a:endParaRPr>
            </a:p>
          </p:txBody>
        </p:sp>
        <p:cxnSp>
          <p:nvCxnSpPr>
            <p:cNvPr id="131" name="Přímá spojnice se šipkou 130"/>
            <p:cNvCxnSpPr/>
            <p:nvPr/>
          </p:nvCxnSpPr>
          <p:spPr>
            <a:xfrm>
              <a:off x="1675352" y="5181834"/>
              <a:ext cx="936744"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32" name="TextovéPole 131"/>
            <p:cNvSpPr txBox="1"/>
            <p:nvPr/>
          </p:nvSpPr>
          <p:spPr>
            <a:xfrm>
              <a:off x="1812078" y="5189848"/>
              <a:ext cx="851298" cy="22352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10%</a:t>
              </a:r>
              <a:endParaRPr lang="en-GB" sz="1100" b="1" dirty="0">
                <a:latin typeface="Cambria Math"/>
                <a:ea typeface="Cambria Math" panose="02040503050406030204" pitchFamily="18" charset="0"/>
              </a:endParaRPr>
            </a:p>
          </p:txBody>
        </p:sp>
        <p:cxnSp>
          <p:nvCxnSpPr>
            <p:cNvPr id="133" name="Přímá spojnice se šipkou 132"/>
            <p:cNvCxnSpPr/>
            <p:nvPr/>
          </p:nvCxnSpPr>
          <p:spPr>
            <a:xfrm>
              <a:off x="6803608" y="5181684"/>
              <a:ext cx="936744"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34" name="TextovéPole 133"/>
            <p:cNvSpPr txBox="1"/>
            <p:nvPr/>
          </p:nvSpPr>
          <p:spPr>
            <a:xfrm>
              <a:off x="6604552" y="5189698"/>
              <a:ext cx="1133078" cy="223523"/>
            </a:xfrm>
            <a:prstGeom prst="rect">
              <a:avLst/>
            </a:prstGeom>
            <a:noFill/>
          </p:spPr>
          <p:txBody>
            <a:bodyPr wrap="square" rtlCol="0">
              <a:spAutoFit/>
            </a:bodyPr>
            <a:lstStyle/>
            <a:p>
              <a:pPr algn="r">
                <a:lnSpc>
                  <a:spcPts val="1000"/>
                </a:lnSpc>
              </a:pPr>
              <a:r>
                <a:rPr lang="cs-CZ" sz="1100" b="1" dirty="0">
                  <a:latin typeface="Cambria Math"/>
                  <a:ea typeface="Cambria Math" panose="02040503050406030204" pitchFamily="18" charset="0"/>
                </a:rPr>
                <a:t>Libor+160bp</a:t>
              </a:r>
              <a:endParaRPr lang="en-GB" sz="1100" b="1" dirty="0">
                <a:latin typeface="Cambria Math"/>
                <a:ea typeface="Cambria Math" panose="02040503050406030204" pitchFamily="18" charset="0"/>
              </a:endParaRPr>
            </a:p>
          </p:txBody>
        </p:sp>
      </p:grpSp>
      <mc:AlternateContent xmlns:mc="http://schemas.openxmlformats.org/markup-compatibility/2006" xmlns:a14="http://schemas.microsoft.com/office/drawing/2010/main">
        <mc:Choice Requires="a14">
          <p:sp>
            <p:nvSpPr>
              <p:cNvPr id="139" name="TextovéPole 138"/>
              <p:cNvSpPr txBox="1"/>
              <p:nvPr/>
            </p:nvSpPr>
            <p:spPr>
              <a:xfrm>
                <a:off x="1800000" y="3144728"/>
                <a:ext cx="7200838"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AA net borrowing cost = </a:t>
                </a:r>
                <a14:m>
                  <m:oMath xmlns:m="http://schemas.openxmlformats.org/officeDocument/2006/math">
                    <m:r>
                      <a:rPr lang="en-GB" sz="1600" b="0" i="1" smtClean="0">
                        <a:latin typeface="Cambria Math" panose="02040503050406030204" pitchFamily="18" charset="0"/>
                        <a:ea typeface="Cambria Math" panose="02040503050406030204" pitchFamily="18" charset="0"/>
                      </a:rPr>
                      <m:t>10%−10.2%+</m:t>
                    </m:r>
                    <m:r>
                      <m:rPr>
                        <m:nor/>
                      </m:rPr>
                      <a:rPr lang="en-GB" sz="1600" b="0" i="0" smtClean="0">
                        <a:latin typeface="Cambria Math" panose="02040503050406030204" pitchFamily="18" charset="0"/>
                        <a:ea typeface="Cambria Math" panose="02040503050406030204" pitchFamily="18" charset="0"/>
                      </a:rPr>
                      <m:t>Libor</m:t>
                    </m:r>
                    <m:r>
                      <a:rPr lang="en-GB" sz="1600" b="0" i="1" smtClean="0">
                        <a:latin typeface="Cambria Math" panose="02040503050406030204" pitchFamily="18" charset="0"/>
                        <a:ea typeface="Cambria Math" panose="02040503050406030204" pitchFamily="18" charset="0"/>
                      </a:rPr>
                      <m:t>=</m:t>
                    </m:r>
                    <m:r>
                      <m:rPr>
                        <m:nor/>
                      </m:rPr>
                      <a:rPr lang="en-GB" sz="1600" b="0" i="0" smtClean="0">
                        <a:latin typeface="Cambria Math" panose="02040503050406030204" pitchFamily="18" charset="0"/>
                        <a:ea typeface="Cambria Math" panose="02040503050406030204" pitchFamily="18" charset="0"/>
                      </a:rPr>
                      <m:t>Libor</m:t>
                    </m:r>
                    <m:r>
                      <a:rPr lang="en-GB"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0.2%</m:t>
                    </m:r>
                    <m:r>
                      <m:rPr>
                        <m:nor/>
                      </m:rPr>
                      <a:rPr lang="en-GB" sz="1600" b="0" i="0" smtClean="0">
                        <a:latin typeface="Cambria Math" panose="02040503050406030204" pitchFamily="18" charset="0"/>
                        <a:ea typeface="Cambria Math" panose="02040503050406030204" pitchFamily="18" charset="0"/>
                      </a:rPr>
                      <m:t> </m:t>
                    </m:r>
                  </m:oMath>
                </a14:m>
                <a:endParaRPr lang="en-GB" sz="1600" b="0" i="0" dirty="0">
                  <a:latin typeface="Cambria Math" panose="02040503050406030204" pitchFamily="18" charset="0"/>
                  <a:ea typeface="Cambria Math" panose="02040503050406030204" pitchFamily="18" charset="0"/>
                </a:endParaRPr>
              </a:p>
              <a:p>
                <a:pPr marL="1976438" lvl="2">
                  <a:buClr>
                    <a:srgbClr val="7030A0"/>
                  </a:buClr>
                  <a:buSzPct val="80000"/>
                </a:pPr>
                <a14:m>
                  <m:oMathPara xmlns:m="http://schemas.openxmlformats.org/officeDocument/2006/math">
                    <m:oMathParaPr>
                      <m:jc m:val="left"/>
                    </m:oMathParaPr>
                    <m:oMath xmlns:m="http://schemas.openxmlformats.org/officeDocument/2006/math">
                      <m:r>
                        <a:rPr lang="en-GB" sz="1600" b="0" i="1" smtClean="0">
                          <a:latin typeface="Cambria Math" panose="02040503050406030204" pitchFamily="18" charset="0"/>
                          <a:ea typeface="Cambria Math" panose="02040503050406030204" pitchFamily="18" charset="0"/>
                        </a:rPr>
                        <m:t>⇨</m:t>
                      </m:r>
                      <m:r>
                        <m:rPr>
                          <m:nor/>
                        </m:rPr>
                        <a:rPr lang="en-GB" sz="1600" b="0" i="0" smtClean="0">
                          <a:latin typeface="Cambria Math" panose="02040503050406030204" pitchFamily="18" charset="0"/>
                          <a:ea typeface="Cambria Math" panose="02040503050406030204" pitchFamily="18" charset="0"/>
                        </a:rPr>
                        <m:t>net</m:t>
                      </m:r>
                      <m:r>
                        <m:rPr>
                          <m:nor/>
                        </m:rPr>
                        <a:rPr lang="en-GB" sz="1600" b="0" i="0" smtClean="0">
                          <a:latin typeface="Cambria Math" panose="02040503050406030204" pitchFamily="18" charset="0"/>
                          <a:ea typeface="Cambria Math" panose="02040503050406030204" pitchFamily="18" charset="0"/>
                        </a:rPr>
                        <m:t> </m:t>
                      </m:r>
                      <m:r>
                        <m:rPr>
                          <m:nor/>
                        </m:rPr>
                        <a:rPr lang="en-GB" sz="1600" b="0" i="0" smtClean="0">
                          <a:latin typeface="Cambria Math" panose="02040503050406030204" pitchFamily="18" charset="0"/>
                          <a:ea typeface="Cambria Math" panose="02040503050406030204" pitchFamily="18" charset="0"/>
                        </a:rPr>
                        <m:t>gain</m:t>
                      </m:r>
                      <m:r>
                        <a:rPr lang="en-GB" sz="1600" b="0" i="1" smtClean="0">
                          <a:latin typeface="Cambria Math" panose="02040503050406030204" pitchFamily="18" charset="0"/>
                          <a:ea typeface="Cambria Math" panose="02040503050406030204" pitchFamily="18" charset="0"/>
                        </a:rPr>
                        <m:t>=</m:t>
                      </m:r>
                      <m:d>
                        <m:dPr>
                          <m:ctrlPr>
                            <a:rPr lang="en-GB" sz="1600" b="0" i="1" smtClean="0">
                              <a:latin typeface="Cambria Math" panose="02040503050406030204" pitchFamily="18" charset="0"/>
                              <a:ea typeface="Cambria Math" panose="02040503050406030204" pitchFamily="18" charset="0"/>
                            </a:rPr>
                          </m:ctrlPr>
                        </m:dPr>
                        <m:e>
                          <m:r>
                            <m:rPr>
                              <m:nor/>
                            </m:rPr>
                            <a:rPr lang="en-GB" sz="1600" b="0" i="0" smtClean="0">
                              <a:latin typeface="Cambria Math" panose="02040503050406030204" pitchFamily="18" charset="0"/>
                              <a:ea typeface="Cambria Math" panose="02040503050406030204" pitchFamily="18" charset="0"/>
                            </a:rPr>
                            <m:t>Libor</m:t>
                          </m:r>
                          <m:r>
                            <a:rPr lang="en-GB" sz="1600" b="0" i="1" smtClean="0">
                              <a:latin typeface="Cambria Math" panose="02040503050406030204" pitchFamily="18" charset="0"/>
                              <a:ea typeface="Cambria Math" panose="02040503050406030204" pitchFamily="18" charset="0"/>
                            </a:rPr>
                            <m:t>+100</m:t>
                          </m:r>
                          <m:r>
                            <m:rPr>
                              <m:nor/>
                            </m:rPr>
                            <a:rPr lang="cs-CZ" sz="1600" b="0" i="0" smtClean="0">
                              <a:latin typeface="Cambria Math" panose="02040503050406030204" pitchFamily="18" charset="0"/>
                              <a:ea typeface="Cambria Math" panose="02040503050406030204" pitchFamily="18" charset="0"/>
                            </a:rPr>
                            <m:t>bp</m:t>
                          </m:r>
                        </m:e>
                      </m:d>
                      <m:r>
                        <a:rPr lang="en-GB" sz="1600" b="0" i="1" smtClean="0">
                          <a:latin typeface="Cambria Math" panose="02040503050406030204" pitchFamily="18" charset="0"/>
                          <a:ea typeface="Cambria Math" panose="02040503050406030204" pitchFamily="18" charset="0"/>
                        </a:rPr>
                        <m:t>−</m:t>
                      </m:r>
                      <m:d>
                        <m:dPr>
                          <m:ctrlPr>
                            <a:rPr lang="en-GB" sz="1600" b="0" i="1" smtClean="0">
                              <a:latin typeface="Cambria Math" panose="02040503050406030204" pitchFamily="18" charset="0"/>
                              <a:ea typeface="Cambria Math" panose="02040503050406030204" pitchFamily="18" charset="0"/>
                            </a:rPr>
                          </m:ctrlPr>
                        </m:dPr>
                        <m:e>
                          <m:r>
                            <m:rPr>
                              <m:nor/>
                            </m:rPr>
                            <a:rPr lang="en-GB" sz="1600" b="0" i="0" smtClean="0">
                              <a:latin typeface="Cambria Math" panose="02040503050406030204" pitchFamily="18" charset="0"/>
                              <a:ea typeface="Cambria Math" panose="02040503050406030204" pitchFamily="18" charset="0"/>
                            </a:rPr>
                            <m:t>Libor</m:t>
                          </m:r>
                          <m:r>
                            <a:rPr lang="en-GB" sz="1600" b="0" i="1" smtClean="0">
                              <a:latin typeface="Cambria Math" panose="02040503050406030204" pitchFamily="18" charset="0"/>
                              <a:ea typeface="Cambria Math" panose="02040503050406030204" pitchFamily="18" charset="0"/>
                            </a:rPr>
                            <m:t>−20</m:t>
                          </m:r>
                          <m:r>
                            <m:rPr>
                              <m:nor/>
                            </m:rPr>
                            <a:rPr lang="cs-CZ" sz="1600" b="0" i="0" smtClean="0">
                              <a:latin typeface="Cambria Math" panose="02040503050406030204" pitchFamily="18" charset="0"/>
                              <a:ea typeface="Cambria Math" panose="02040503050406030204" pitchFamily="18" charset="0"/>
                            </a:rPr>
                            <m:t>bp</m:t>
                          </m:r>
                        </m:e>
                      </m:d>
                      <m:r>
                        <a:rPr lang="en-GB" sz="1600" b="0" i="1" smtClean="0">
                          <a:latin typeface="Cambria Math" panose="02040503050406030204" pitchFamily="18" charset="0"/>
                          <a:ea typeface="Cambria Math" panose="02040503050406030204" pitchFamily="18" charset="0"/>
                        </a:rPr>
                        <m:t>=120</m:t>
                      </m:r>
                      <m:r>
                        <m:rPr>
                          <m:nor/>
                        </m:rPr>
                        <a:rPr lang="en-GB" sz="1600" b="0" i="0" smtClean="0">
                          <a:latin typeface="Cambria Math" panose="02040503050406030204" pitchFamily="18" charset="0"/>
                          <a:ea typeface="Cambria Math" panose="02040503050406030204" pitchFamily="18" charset="0"/>
                        </a:rPr>
                        <m:t>bp</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139" name="TextovéPole 138"/>
              <p:cNvSpPr txBox="1">
                <a:spLocks noRot="1" noChangeAspect="1" noMove="1" noResize="1" noEditPoints="1" noAdjustHandles="1" noChangeArrowheads="1" noChangeShapeType="1" noTextEdit="1"/>
              </p:cNvSpPr>
              <p:nvPr/>
            </p:nvSpPr>
            <p:spPr>
              <a:xfrm>
                <a:off x="1800000" y="3144728"/>
                <a:ext cx="7200838" cy="584775"/>
              </a:xfrm>
              <a:prstGeom prst="rect">
                <a:avLst/>
              </a:prstGeom>
              <a:blipFill>
                <a:blip r:embed="rId17"/>
                <a:stretch>
                  <a:fillRect l="-423" t="-4167" b="-6250"/>
                </a:stretch>
              </a:blipFill>
              <a:ln>
                <a:noFill/>
              </a:ln>
            </p:spPr>
            <p:txBody>
              <a:bodyPr/>
              <a:lstStyle/>
              <a:p>
                <a:r>
                  <a:rPr lang="cs-CZ">
                    <a:noFill/>
                  </a:rPr>
                  <a:t> </a:t>
                </a:r>
              </a:p>
            </p:txBody>
          </p:sp>
        </mc:Fallback>
      </mc:AlternateContent>
      <p:sp>
        <p:nvSpPr>
          <p:cNvPr id="140" name="TextovéPole 139"/>
          <p:cNvSpPr txBox="1"/>
          <p:nvPr/>
        </p:nvSpPr>
        <p:spPr>
          <a:xfrm>
            <a:off x="1593794" y="5493183"/>
            <a:ext cx="7333919" cy="584775"/>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BB is downgraded and the spread over Libor widens to 200bp ⇨ BB funding cost at fixed rate increases by 20bp above direct cost of fixed borrowing</a:t>
            </a:r>
          </a:p>
        </p:txBody>
      </p:sp>
      <mc:AlternateContent xmlns:mc="http://schemas.openxmlformats.org/markup-compatibility/2006" xmlns:a14="http://schemas.microsoft.com/office/drawing/2010/main">
        <mc:Choice Requires="a14">
          <p:sp>
            <p:nvSpPr>
              <p:cNvPr id="167" name="TextovéPole 166"/>
              <p:cNvSpPr txBox="1"/>
              <p:nvPr/>
            </p:nvSpPr>
            <p:spPr>
              <a:xfrm>
                <a:off x="1800000" y="3623467"/>
                <a:ext cx="7056304" cy="591749"/>
              </a:xfrm>
              <a:prstGeom prst="rect">
                <a:avLst/>
              </a:prstGeom>
              <a:noFill/>
              <a:ln>
                <a:noFill/>
              </a:ln>
            </p:spPr>
            <p:txBody>
              <a:bodyPr wrap="square" rtlCol="0">
                <a:spAutoFit/>
              </a:bodyPr>
              <a:lstStyle/>
              <a:p>
                <a:pPr marL="0" lvl="2">
                  <a:buClr>
                    <a:srgbClr val="7030A0"/>
                  </a:buClr>
                  <a:buSzPct val="80000"/>
                </a:pPr>
                <a:r>
                  <a:rPr lang="cs-CZ" sz="1600" dirty="0">
                    <a:latin typeface="Cambria Math" panose="02040503050406030204" pitchFamily="18" charset="0"/>
                    <a:ea typeface="Cambria Math" panose="02040503050406030204" pitchFamily="18" charset="0"/>
                  </a:rPr>
                  <a:t>BB</a:t>
                </a:r>
                <a:r>
                  <a:rPr lang="en-GB" sz="1600" dirty="0">
                    <a:latin typeface="Cambria Math" panose="02040503050406030204" pitchFamily="18" charset="0"/>
                    <a:ea typeface="Cambria Math" panose="02040503050406030204" pitchFamily="18" charset="0"/>
                  </a:rPr>
                  <a:t> net borrowing cost = </a:t>
                </a:r>
                <a:r>
                  <a:rPr lang="cs-CZ" sz="1600" dirty="0">
                    <a:latin typeface="Cambria Math" panose="02040503050406030204" pitchFamily="18" charset="0"/>
                    <a:ea typeface="Cambria Math" panose="02040503050406030204" pitchFamily="18" charset="0"/>
                  </a:rPr>
                  <a:t>(</a:t>
                </a:r>
                <a14:m>
                  <m:oMath xmlns:m="http://schemas.openxmlformats.org/officeDocument/2006/math">
                    <m:r>
                      <m:rPr>
                        <m:sty m:val="p"/>
                      </m:rPr>
                      <a:rPr lang="cs-CZ" sz="1600" b="0" i="0" smtClean="0">
                        <a:latin typeface="Cambria Math" panose="02040503050406030204" pitchFamily="18" charset="0"/>
                        <a:ea typeface="Cambria Math" panose="02040503050406030204" pitchFamily="18" charset="0"/>
                      </a:rPr>
                      <m:t>Libor</m:t>
                    </m:r>
                    <m:r>
                      <a:rPr lang="cs-CZ" sz="1600" b="0" i="0" smtClean="0">
                        <a:latin typeface="Cambria Math" panose="02040503050406030204" pitchFamily="18" charset="0"/>
                        <a:ea typeface="Cambria Math" panose="02040503050406030204" pitchFamily="18" charset="0"/>
                      </a:rPr>
                      <m:t>+1.6%)−</m:t>
                    </m:r>
                    <m:r>
                      <m:rPr>
                        <m:sty m:val="p"/>
                      </m:rPr>
                      <a:rPr lang="cs-CZ" sz="1600" b="0" i="0" smtClean="0">
                        <a:latin typeface="Cambria Math" panose="02040503050406030204" pitchFamily="18" charset="0"/>
                        <a:ea typeface="Cambria Math" panose="02040503050406030204" pitchFamily="18" charset="0"/>
                      </a:rPr>
                      <m:t>Libor</m:t>
                    </m:r>
                    <m:r>
                      <a:rPr lang="cs-CZ" sz="1600" b="0" i="0" smtClean="0">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10.2%=</m:t>
                    </m:r>
                    <m:r>
                      <m:rPr>
                        <m:nor/>
                      </m:rPr>
                      <a:rPr lang="cs-CZ" sz="1600" b="0" i="0" smtClean="0">
                        <a:latin typeface="Cambria Math" panose="02040503050406030204" pitchFamily="18" charset="0"/>
                        <a:ea typeface="Cambria Math" panose="02040503050406030204" pitchFamily="18" charset="0"/>
                      </a:rPr>
                      <m:t>11.8%</m:t>
                    </m:r>
                    <m:r>
                      <m:rPr>
                        <m:nor/>
                      </m:rPr>
                      <a:rPr lang="en-GB" sz="1600" b="0" i="0" smtClean="0">
                        <a:latin typeface="Cambria Math" panose="02040503050406030204" pitchFamily="18" charset="0"/>
                        <a:ea typeface="Cambria Math" panose="02040503050406030204" pitchFamily="18" charset="0"/>
                      </a:rPr>
                      <m:t> </m:t>
                    </m:r>
                  </m:oMath>
                </a14:m>
                <a:endParaRPr lang="en-GB" sz="1600" b="0" i="0" dirty="0">
                  <a:latin typeface="Cambria Math" panose="02040503050406030204" pitchFamily="18" charset="0"/>
                  <a:ea typeface="Cambria Math" panose="02040503050406030204" pitchFamily="18" charset="0"/>
                </a:endParaRPr>
              </a:p>
              <a:p>
                <a:pPr marL="1976438" lvl="2">
                  <a:buClr>
                    <a:srgbClr val="7030A0"/>
                  </a:buClr>
                  <a:buSzPct val="80000"/>
                </a:pPr>
                <a14:m>
                  <m:oMathPara xmlns:m="http://schemas.openxmlformats.org/officeDocument/2006/math">
                    <m:oMathParaPr>
                      <m:jc m:val="left"/>
                    </m:oMathParaPr>
                    <m:oMath xmlns:m="http://schemas.openxmlformats.org/officeDocument/2006/math">
                      <m:r>
                        <a:rPr lang="en-GB" sz="1600" b="0" i="1" smtClean="0">
                          <a:latin typeface="Cambria Math" panose="02040503050406030204" pitchFamily="18" charset="0"/>
                          <a:ea typeface="Cambria Math" panose="02040503050406030204" pitchFamily="18" charset="0"/>
                        </a:rPr>
                        <m:t>⇨</m:t>
                      </m:r>
                      <m:r>
                        <m:rPr>
                          <m:nor/>
                        </m:rPr>
                        <a:rPr lang="en-GB" sz="1600" b="0" i="0" smtClean="0">
                          <a:latin typeface="Cambria Math" panose="02040503050406030204" pitchFamily="18" charset="0"/>
                          <a:ea typeface="Cambria Math" panose="02040503050406030204" pitchFamily="18" charset="0"/>
                        </a:rPr>
                        <m:t>net</m:t>
                      </m:r>
                      <m:r>
                        <m:rPr>
                          <m:nor/>
                        </m:rPr>
                        <a:rPr lang="en-GB" sz="1600" b="0" i="0" smtClean="0">
                          <a:latin typeface="Cambria Math" panose="02040503050406030204" pitchFamily="18" charset="0"/>
                          <a:ea typeface="Cambria Math" panose="02040503050406030204" pitchFamily="18" charset="0"/>
                        </a:rPr>
                        <m:t> </m:t>
                      </m:r>
                      <m:r>
                        <m:rPr>
                          <m:nor/>
                        </m:rPr>
                        <a:rPr lang="en-GB" sz="1600" b="0" i="0" smtClean="0">
                          <a:latin typeface="Cambria Math" panose="02040503050406030204" pitchFamily="18" charset="0"/>
                          <a:ea typeface="Cambria Math" panose="02040503050406030204" pitchFamily="18" charset="0"/>
                        </a:rPr>
                        <m:t>gain</m:t>
                      </m:r>
                      <m:r>
                        <a:rPr lang="en-GB" sz="1600" b="0" i="1" smtClean="0">
                          <a:latin typeface="Cambria Math" panose="02040503050406030204" pitchFamily="18" charset="0"/>
                          <a:ea typeface="Cambria Math" panose="02040503050406030204" pitchFamily="18" charset="0"/>
                        </a:rPr>
                        <m:t>=</m:t>
                      </m:r>
                      <m:r>
                        <a:rPr lang="cs-CZ" sz="1600" b="0" i="1" smtClean="0">
                          <a:latin typeface="Cambria Math" panose="02040503050406030204" pitchFamily="18" charset="0"/>
                          <a:ea typeface="Cambria Math" panose="02040503050406030204" pitchFamily="18" charset="0"/>
                        </a:rPr>
                        <m:t>12%−11.8%=</m:t>
                      </m:r>
                      <m:r>
                        <a:rPr lang="en-GB" sz="1600" b="0" i="1" smtClean="0">
                          <a:latin typeface="Cambria Math" panose="02040503050406030204" pitchFamily="18" charset="0"/>
                          <a:ea typeface="Cambria Math" panose="02040503050406030204" pitchFamily="18" charset="0"/>
                        </a:rPr>
                        <m:t>20</m:t>
                      </m:r>
                      <m:r>
                        <m:rPr>
                          <m:nor/>
                        </m:rPr>
                        <a:rPr lang="en-GB" sz="1600" b="0" i="0" smtClean="0">
                          <a:latin typeface="Cambria Math" panose="02040503050406030204" pitchFamily="18" charset="0"/>
                          <a:ea typeface="Cambria Math" panose="02040503050406030204" pitchFamily="18" charset="0"/>
                        </a:rPr>
                        <m:t>bp</m:t>
                      </m:r>
                    </m:oMath>
                  </m:oMathPara>
                </a14:m>
                <a:endParaRPr lang="en-GB" sz="1600" dirty="0">
                  <a:latin typeface="Cambria Math" panose="02040503050406030204" pitchFamily="18" charset="0"/>
                  <a:ea typeface="Cambria Math" panose="02040503050406030204" pitchFamily="18" charset="0"/>
                </a:endParaRPr>
              </a:p>
            </p:txBody>
          </p:sp>
        </mc:Choice>
        <mc:Fallback xmlns="">
          <p:sp>
            <p:nvSpPr>
              <p:cNvPr id="167" name="TextovéPole 166"/>
              <p:cNvSpPr txBox="1">
                <a:spLocks noRot="1" noChangeAspect="1" noMove="1" noResize="1" noEditPoints="1" noAdjustHandles="1" noChangeArrowheads="1" noChangeShapeType="1" noTextEdit="1"/>
              </p:cNvSpPr>
              <p:nvPr/>
            </p:nvSpPr>
            <p:spPr>
              <a:xfrm>
                <a:off x="1800000" y="3623467"/>
                <a:ext cx="7056304" cy="591749"/>
              </a:xfrm>
              <a:prstGeom prst="rect">
                <a:avLst/>
              </a:prstGeom>
              <a:blipFill>
                <a:blip r:embed="rId18"/>
                <a:stretch>
                  <a:fillRect l="-432" t="-4124" b="-5155"/>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70" name="TextovéPole 169"/>
              <p:cNvSpPr txBox="1"/>
              <p:nvPr/>
            </p:nvSpPr>
            <p:spPr>
              <a:xfrm>
                <a:off x="1763688" y="4119637"/>
                <a:ext cx="7056304" cy="338554"/>
              </a:xfrm>
              <a:prstGeom prst="rect">
                <a:avLst/>
              </a:prstGeom>
              <a:noFill/>
              <a:ln>
                <a:noFill/>
              </a:ln>
            </p:spPr>
            <p:txBody>
              <a:bodyPr wrap="square" rtlCol="0">
                <a:spAutoFit/>
              </a:bodyPr>
              <a:lstStyle/>
              <a:p>
                <a:pPr marL="0" lvl="2">
                  <a:buClr>
                    <a:srgbClr val="7030A0"/>
                  </a:buClr>
                  <a:buSzPct val="80000"/>
                </a:pPr>
                <a:r>
                  <a:rPr lang="en-GB" sz="1600" dirty="0">
                    <a:latin typeface="Cambria Math" panose="02040503050406030204" pitchFamily="18" charset="0"/>
                    <a:ea typeface="Cambria Math" panose="02040503050406030204" pitchFamily="18" charset="0"/>
                  </a:rPr>
                  <a:t>total gain = </a:t>
                </a:r>
                <a14:m>
                  <m:oMath xmlns:m="http://schemas.openxmlformats.org/officeDocument/2006/math">
                    <m:r>
                      <a:rPr lang="en-GB" sz="1600" b="0" i="0" smtClean="0">
                        <a:latin typeface="Cambria Math" panose="02040503050406030204" pitchFamily="18" charset="0"/>
                        <a:ea typeface="Cambria Math" panose="02040503050406030204" pitchFamily="18" charset="0"/>
                      </a:rPr>
                      <m:t>120</m:t>
                    </m:r>
                    <m:r>
                      <m:rPr>
                        <m:sty m:val="p"/>
                      </m:rPr>
                      <a:rPr lang="en-GB" sz="1600" b="0" i="0" smtClean="0">
                        <a:latin typeface="Cambria Math" panose="02040503050406030204" pitchFamily="18" charset="0"/>
                        <a:ea typeface="Cambria Math" panose="02040503050406030204" pitchFamily="18" charset="0"/>
                      </a:rPr>
                      <m:t>bp</m:t>
                    </m:r>
                    <m:r>
                      <a:rPr lang="en-GB" sz="1600" b="0" i="0" smtClean="0">
                        <a:latin typeface="Cambria Math" panose="02040503050406030204" pitchFamily="18" charset="0"/>
                        <a:ea typeface="Cambria Math" panose="02040503050406030204" pitchFamily="18" charset="0"/>
                      </a:rPr>
                      <m:t>+20</m:t>
                    </m:r>
                    <m:r>
                      <m:rPr>
                        <m:sty m:val="p"/>
                      </m:rPr>
                      <a:rPr lang="en-GB" sz="1600" b="0" i="0" smtClean="0">
                        <a:latin typeface="Cambria Math" panose="02040503050406030204" pitchFamily="18" charset="0"/>
                        <a:ea typeface="Cambria Math" panose="02040503050406030204" pitchFamily="18" charset="0"/>
                      </a:rPr>
                      <m:t>bp</m:t>
                    </m:r>
                    <m:r>
                      <a:rPr lang="en-GB" sz="1600" b="0" i="0" smtClean="0">
                        <a:latin typeface="Cambria Math" panose="02040503050406030204" pitchFamily="18" charset="0"/>
                        <a:ea typeface="Cambria Math" panose="02040503050406030204" pitchFamily="18" charset="0"/>
                      </a:rPr>
                      <m:t>=140</m:t>
                    </m:r>
                    <m:r>
                      <m:rPr>
                        <m:sty m:val="p"/>
                      </m:rPr>
                      <a:rPr lang="en-GB" sz="1600" b="0" i="0" smtClean="0">
                        <a:latin typeface="Cambria Math" panose="02040503050406030204" pitchFamily="18" charset="0"/>
                        <a:ea typeface="Cambria Math" panose="02040503050406030204" pitchFamily="18" charset="0"/>
                      </a:rPr>
                      <m:t>bp</m:t>
                    </m:r>
                    <m:r>
                      <a:rPr lang="en-GB" sz="1600" b="0" i="0" smtClean="0">
                        <a:latin typeface="Cambria Math" panose="02040503050406030204" pitchFamily="18" charset="0"/>
                        <a:ea typeface="Cambria Math" panose="02040503050406030204" pitchFamily="18" charset="0"/>
                      </a:rPr>
                      <m:t>=</m:t>
                    </m:r>
                    <m:r>
                      <m:rPr>
                        <m:sty m:val="p"/>
                      </m:rPr>
                      <a:rPr lang="en-GB" sz="1600" b="0" i="0" smtClean="0">
                        <a:latin typeface="Cambria Math" panose="02040503050406030204" pitchFamily="18" charset="0"/>
                        <a:ea typeface="Cambria Math" panose="02040503050406030204" pitchFamily="18" charset="0"/>
                      </a:rPr>
                      <m:t>arbitrage</m:t>
                    </m:r>
                    <m:r>
                      <a:rPr lang="en-GB" sz="1600" b="0" i="0" smtClean="0">
                        <a:latin typeface="Cambria Math" panose="02040503050406030204" pitchFamily="18" charset="0"/>
                        <a:ea typeface="Cambria Math" panose="02040503050406030204" pitchFamily="18" charset="0"/>
                      </a:rPr>
                      <m:t> </m:t>
                    </m:r>
                    <m:r>
                      <m:rPr>
                        <m:sty m:val="p"/>
                      </m:rPr>
                      <a:rPr lang="en-GB" sz="1600" b="0" i="0" smtClean="0">
                        <a:latin typeface="Cambria Math" panose="02040503050406030204" pitchFamily="18" charset="0"/>
                        <a:ea typeface="Cambria Math" panose="02040503050406030204" pitchFamily="18" charset="0"/>
                      </a:rPr>
                      <m:t>potential</m:t>
                    </m:r>
                    <m:r>
                      <a:rPr lang="en-GB" sz="1600" b="0" i="0" smtClean="0">
                        <a:latin typeface="Cambria Math" panose="02040503050406030204" pitchFamily="18" charset="0"/>
                        <a:ea typeface="Cambria Math" panose="02040503050406030204" pitchFamily="18" charset="0"/>
                      </a:rPr>
                      <m:t> </m:t>
                    </m:r>
                  </m:oMath>
                </a14:m>
                <a:endParaRPr lang="en-GB" sz="1600" dirty="0">
                  <a:latin typeface="Cambria Math" panose="02040503050406030204" pitchFamily="18" charset="0"/>
                  <a:ea typeface="Cambria Math" panose="02040503050406030204" pitchFamily="18" charset="0"/>
                </a:endParaRPr>
              </a:p>
            </p:txBody>
          </p:sp>
        </mc:Choice>
        <mc:Fallback xmlns="">
          <p:sp>
            <p:nvSpPr>
              <p:cNvPr id="170" name="TextovéPole 169"/>
              <p:cNvSpPr txBox="1">
                <a:spLocks noRot="1" noChangeAspect="1" noMove="1" noResize="1" noEditPoints="1" noAdjustHandles="1" noChangeArrowheads="1" noChangeShapeType="1" noTextEdit="1"/>
              </p:cNvSpPr>
              <p:nvPr/>
            </p:nvSpPr>
            <p:spPr>
              <a:xfrm>
                <a:off x="1763688" y="4119637"/>
                <a:ext cx="7056304" cy="338554"/>
              </a:xfrm>
              <a:prstGeom prst="rect">
                <a:avLst/>
              </a:prstGeom>
              <a:blipFill>
                <a:blip r:embed="rId19"/>
                <a:stretch>
                  <a:fillRect l="-432" t="-7273" b="-21818"/>
                </a:stretch>
              </a:blipFill>
              <a:ln>
                <a:noFill/>
              </a:ln>
            </p:spPr>
            <p:txBody>
              <a:bodyPr/>
              <a:lstStyle/>
              <a:p>
                <a:r>
                  <a:rPr lang="cs-CZ">
                    <a:noFill/>
                  </a:rPr>
                  <a:t> </a:t>
                </a:r>
              </a:p>
            </p:txBody>
          </p:sp>
        </mc:Fallback>
      </mc:AlternateContent>
      <p:sp>
        <p:nvSpPr>
          <p:cNvPr id="171" name="TextovéPole 170"/>
          <p:cNvSpPr txBox="1"/>
          <p:nvPr/>
        </p:nvSpPr>
        <p:spPr>
          <a:xfrm>
            <a:off x="1188000" y="4953432"/>
            <a:ext cx="775800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Similar credit spreads at both rates reduce arbitrage opportunities</a:t>
            </a:r>
          </a:p>
        </p:txBody>
      </p:sp>
      <p:cxnSp>
        <p:nvCxnSpPr>
          <p:cNvPr id="178" name="Přímá spojnice se šipkou 177"/>
          <p:cNvCxnSpPr/>
          <p:nvPr/>
        </p:nvCxnSpPr>
        <p:spPr>
          <a:xfrm>
            <a:off x="1537970" y="1483200"/>
            <a:ext cx="972000" cy="0"/>
          </a:xfrm>
          <a:prstGeom prst="straightConnector1">
            <a:avLst/>
          </a:prstGeom>
          <a:ln w="31750">
            <a:solidFill>
              <a:srgbClr val="4E67C8"/>
            </a:solidFill>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80" name="Přímá spojnice se šipkou 179"/>
          <p:cNvCxnSpPr>
            <a:cxnSpLocks/>
          </p:cNvCxnSpPr>
          <p:nvPr/>
        </p:nvCxnSpPr>
        <p:spPr>
          <a:xfrm flipV="1">
            <a:off x="6660232" y="1483200"/>
            <a:ext cx="972000" cy="1872"/>
          </a:xfrm>
          <a:prstGeom prst="straightConnector1">
            <a:avLst/>
          </a:prstGeom>
          <a:ln w="31750">
            <a:solidFill>
              <a:srgbClr val="4E67C8"/>
            </a:solidFill>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 name="Zástupný symbol pro zápatí 1"/>
          <p:cNvSpPr>
            <a:spLocks noGrp="1"/>
          </p:cNvSpPr>
          <p:nvPr>
            <p:ph type="ftr" sz="quarter" idx="11"/>
          </p:nvPr>
        </p:nvSpPr>
        <p:spPr>
          <a:xfrm>
            <a:off x="180000" y="6336000"/>
            <a:ext cx="3312000" cy="360000"/>
          </a:xfrm>
        </p:spPr>
        <p:txBody>
          <a:bodyPr/>
          <a:lstStyle/>
          <a:p>
            <a:r>
              <a:rPr lang="en-GB" dirty="0">
                <a:solidFill>
                  <a:prstClr val="black">
                    <a:lumMod val="50000"/>
                    <a:lumOff val="50000"/>
                  </a:prstClr>
                </a:solidFill>
              </a:rPr>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solidFill>
                  <a:prstClr val="black">
                    <a:lumMod val="50000"/>
                    <a:lumOff val="50000"/>
                  </a:prstClr>
                </a:solidFill>
              </a:rPr>
              <a:pPr algn="r"/>
              <a:t>6</a:t>
            </a:fld>
            <a:endParaRPr lang="cs-CZ" dirty="0">
              <a:solidFill>
                <a:prstClr val="black">
                  <a:lumMod val="50000"/>
                  <a:lumOff val="50000"/>
                </a:prstClr>
              </a:solidFill>
            </a:endParaRPr>
          </a:p>
        </p:txBody>
      </p:sp>
      <p:sp>
        <p:nvSpPr>
          <p:cNvPr id="4" name="Nadpis 3"/>
          <p:cNvSpPr>
            <a:spLocks noGrp="1"/>
          </p:cNvSpPr>
          <p:nvPr>
            <p:ph type="title"/>
          </p:nvPr>
        </p:nvSpPr>
        <p:spPr>
          <a:xfrm>
            <a:off x="144000" y="144000"/>
            <a:ext cx="4434016" cy="648072"/>
          </a:xfrm>
        </p:spPr>
        <p:txBody>
          <a:bodyPr/>
          <a:lstStyle/>
          <a:p>
            <a:r>
              <a:rPr lang="en-GB" dirty="0"/>
              <a:t>New</a:t>
            </a:r>
            <a:r>
              <a:rPr lang="cs-CZ" dirty="0"/>
              <a:t>-</a:t>
            </a:r>
            <a:r>
              <a:rPr lang="en-GB" dirty="0"/>
              <a:t>issue</a:t>
            </a:r>
            <a:r>
              <a:rPr lang="cs-CZ" dirty="0"/>
              <a:t>s</a:t>
            </a:r>
            <a:r>
              <a:rPr lang="en-GB" dirty="0"/>
              <a:t> arbitrage</a:t>
            </a:r>
            <a:r>
              <a:rPr lang="cs-CZ" dirty="0"/>
              <a:t> (2)</a:t>
            </a:r>
            <a:endParaRPr lang="en-GB" dirty="0">
              <a:solidFill>
                <a:srgbClr val="000000"/>
              </a:solidFill>
            </a:endParaRPr>
          </a:p>
        </p:txBody>
      </p:sp>
    </p:spTree>
    <p:extLst>
      <p:ext uri="{BB962C8B-B14F-4D97-AF65-F5344CB8AC3E}">
        <p14:creationId xmlns:p14="http://schemas.microsoft.com/office/powerpoint/2010/main" val="2686410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7</a:t>
            </a:r>
          </a:p>
        </p:txBody>
      </p:sp>
      <p:sp>
        <p:nvSpPr>
          <p:cNvPr id="4" name="Nadpis 3"/>
          <p:cNvSpPr>
            <a:spLocks noGrp="1"/>
          </p:cNvSpPr>
          <p:nvPr>
            <p:ph type="title"/>
          </p:nvPr>
        </p:nvSpPr>
        <p:spPr>
          <a:xfrm>
            <a:off x="144001" y="144000"/>
            <a:ext cx="4428000" cy="648072"/>
          </a:xfrm>
        </p:spPr>
        <p:txBody>
          <a:bodyPr/>
          <a:lstStyle/>
          <a:p>
            <a:r>
              <a:rPr lang="en-GB" dirty="0"/>
              <a:t>Hedging trades</a:t>
            </a:r>
          </a:p>
        </p:txBody>
      </p:sp>
      <p:sp>
        <p:nvSpPr>
          <p:cNvPr id="9" name="TextovéPole 8"/>
          <p:cNvSpPr txBox="1"/>
          <p:nvPr/>
        </p:nvSpPr>
        <p:spPr>
          <a:xfrm>
            <a:off x="863999" y="947057"/>
            <a:ext cx="8028001"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Hedging maturity mismatch between assets and liabilities</a:t>
            </a:r>
          </a:p>
        </p:txBody>
      </p:sp>
      <p:sp>
        <p:nvSpPr>
          <p:cNvPr id="45" name="TextovéPole 44"/>
          <p:cNvSpPr txBox="1"/>
          <p:nvPr/>
        </p:nvSpPr>
        <p:spPr>
          <a:xfrm>
            <a:off x="1188000" y="1270501"/>
            <a:ext cx="770400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Funding long-term fixed</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rate mortgages with short-term deposits ⇨ bank is vulnerable to interest rate increase</a:t>
            </a:r>
          </a:p>
        </p:txBody>
      </p:sp>
      <p:sp>
        <p:nvSpPr>
          <p:cNvPr id="34" name="TextovéPole 33"/>
          <p:cNvSpPr txBox="1"/>
          <p:nvPr/>
        </p:nvSpPr>
        <p:spPr>
          <a:xfrm>
            <a:off x="1188001" y="3374856"/>
            <a:ext cx="7416448"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Funding floating rate mortgages with long-term bonds or certificates of deposit ⇨ bank is vulnerable to interest rate fall</a:t>
            </a:r>
          </a:p>
        </p:txBody>
      </p:sp>
      <p:grpSp>
        <p:nvGrpSpPr>
          <p:cNvPr id="5" name="Skupina 4"/>
          <p:cNvGrpSpPr/>
          <p:nvPr/>
        </p:nvGrpSpPr>
        <p:grpSpPr>
          <a:xfrm>
            <a:off x="2772709" y="1886752"/>
            <a:ext cx="3611373" cy="626769"/>
            <a:chOff x="2772709" y="1904984"/>
            <a:chExt cx="3611373" cy="626769"/>
          </a:xfrm>
        </p:grpSpPr>
        <p:grpSp>
          <p:nvGrpSpPr>
            <p:cNvPr id="38" name="Skupina 37"/>
            <p:cNvGrpSpPr/>
            <p:nvPr/>
          </p:nvGrpSpPr>
          <p:grpSpPr>
            <a:xfrm>
              <a:off x="3960430" y="1904984"/>
              <a:ext cx="1228148" cy="540000"/>
              <a:chOff x="1586545" y="2378596"/>
              <a:chExt cx="1228148" cy="360000"/>
            </a:xfrm>
          </p:grpSpPr>
          <p:sp>
            <p:nvSpPr>
              <p:cNvPr id="61" name="Obdélník 60"/>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3" name="TextovéPole 62"/>
              <p:cNvSpPr txBox="1"/>
              <p:nvPr/>
            </p:nvSpPr>
            <p:spPr>
              <a:xfrm>
                <a:off x="1658449" y="2386929"/>
                <a:ext cx="1071488"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Mortgage</a:t>
                </a:r>
              </a:p>
              <a:p>
                <a:pPr algn="ctr"/>
                <a:r>
                  <a:rPr lang="en-GB" sz="1400" b="1" dirty="0">
                    <a:solidFill>
                      <a:schemeClr val="bg1"/>
                    </a:solidFill>
                    <a:latin typeface="Cambria Math"/>
                    <a:ea typeface="Cambria Math" panose="02040503050406030204" pitchFamily="18" charset="0"/>
                  </a:rPr>
                  <a:t>bank</a:t>
                </a:r>
              </a:p>
            </p:txBody>
          </p:sp>
        </p:grpSp>
        <p:cxnSp>
          <p:nvCxnSpPr>
            <p:cNvPr id="43" name="Přímá spojnice se šipkou 42"/>
            <p:cNvCxnSpPr/>
            <p:nvPr/>
          </p:nvCxnSpPr>
          <p:spPr>
            <a:xfrm>
              <a:off x="5232082" y="2171958"/>
              <a:ext cx="1152000"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a:off x="2772709" y="2171032"/>
              <a:ext cx="1152000"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58" name="TextovéPole 57"/>
            <p:cNvSpPr txBox="1"/>
            <p:nvPr/>
          </p:nvSpPr>
          <p:spPr>
            <a:xfrm>
              <a:off x="2836554" y="2182940"/>
              <a:ext cx="1115712" cy="34881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Long-term</a:t>
              </a:r>
              <a:r>
                <a:rPr lang="en-GB" sz="1100" b="1" dirty="0">
                  <a:latin typeface="Cambria Math"/>
                  <a:ea typeface="Cambria Math" panose="02040503050406030204" pitchFamily="18" charset="0"/>
                </a:rPr>
                <a:t> </a:t>
              </a:r>
            </a:p>
            <a:p>
              <a:pPr algn="ctr">
                <a:lnSpc>
                  <a:spcPts val="1000"/>
                </a:lnSpc>
              </a:pPr>
              <a:r>
                <a:rPr lang="en-GB" sz="1100" b="1" dirty="0">
                  <a:latin typeface="Cambria Math"/>
                  <a:ea typeface="Cambria Math" panose="02040503050406030204" pitchFamily="18" charset="0"/>
                </a:rPr>
                <a:t>mortgage rate</a:t>
              </a:r>
            </a:p>
          </p:txBody>
        </p:sp>
        <p:sp>
          <p:nvSpPr>
            <p:cNvPr id="64" name="TextovéPole 63"/>
            <p:cNvSpPr txBox="1"/>
            <p:nvPr/>
          </p:nvSpPr>
          <p:spPr>
            <a:xfrm>
              <a:off x="5220982" y="2171958"/>
              <a:ext cx="1115712" cy="34881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Short-term </a:t>
              </a:r>
            </a:p>
            <a:p>
              <a:pPr algn="ctr">
                <a:lnSpc>
                  <a:spcPts val="1000"/>
                </a:lnSpc>
              </a:pPr>
              <a:r>
                <a:rPr lang="en-GB" sz="1100" b="1" dirty="0">
                  <a:latin typeface="Cambria Math"/>
                  <a:ea typeface="Cambria Math" panose="02040503050406030204" pitchFamily="18" charset="0"/>
                </a:rPr>
                <a:t>deposit rate</a:t>
              </a:r>
            </a:p>
          </p:txBody>
        </p:sp>
      </p:grpSp>
      <p:grpSp>
        <p:nvGrpSpPr>
          <p:cNvPr id="6" name="Skupina 5"/>
          <p:cNvGrpSpPr/>
          <p:nvPr/>
        </p:nvGrpSpPr>
        <p:grpSpPr>
          <a:xfrm>
            <a:off x="3335155" y="2459452"/>
            <a:ext cx="2653125" cy="897389"/>
            <a:chOff x="3335155" y="2459452"/>
            <a:chExt cx="2653125" cy="897389"/>
          </a:xfrm>
        </p:grpSpPr>
        <p:grpSp>
          <p:nvGrpSpPr>
            <p:cNvPr id="41" name="Skupina 40"/>
            <p:cNvGrpSpPr/>
            <p:nvPr/>
          </p:nvGrpSpPr>
          <p:grpSpPr>
            <a:xfrm>
              <a:off x="3958847" y="2816841"/>
              <a:ext cx="1219484" cy="540000"/>
              <a:chOff x="5402969" y="2304419"/>
              <a:chExt cx="1219484" cy="360000"/>
            </a:xfrm>
          </p:grpSpPr>
          <p:sp>
            <p:nvSpPr>
              <p:cNvPr id="59" name="Obdélník 58"/>
              <p:cNvSpPr/>
              <p:nvPr/>
            </p:nvSpPr>
            <p:spPr>
              <a:xfrm>
                <a:off x="5402969" y="2304419"/>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0" name="TextovéPole 59"/>
              <p:cNvSpPr txBox="1"/>
              <p:nvPr/>
            </p:nvSpPr>
            <p:spPr>
              <a:xfrm>
                <a:off x="5451953" y="2307596"/>
                <a:ext cx="1122265"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a:t>
                </a:r>
                <a:endParaRPr lang="cs-CZ" sz="1400" b="1" dirty="0">
                  <a:solidFill>
                    <a:schemeClr val="bg1"/>
                  </a:solidFill>
                  <a:latin typeface="Cambria Math"/>
                  <a:ea typeface="Cambria Math" panose="02040503050406030204" pitchFamily="18" charset="0"/>
                </a:endParaRPr>
              </a:p>
              <a:p>
                <a:pPr algn="ctr"/>
                <a:r>
                  <a:rPr lang="cs-CZ" sz="1400" b="1" dirty="0">
                    <a:solidFill>
                      <a:schemeClr val="bg1"/>
                    </a:solidFill>
                    <a:latin typeface="Cambria Math"/>
                    <a:ea typeface="Cambria Math" panose="02040503050406030204" pitchFamily="18" charset="0"/>
                  </a:rPr>
                  <a:t>dealer</a:t>
                </a:r>
                <a:endParaRPr lang="en-GB" sz="1400" b="1" dirty="0">
                  <a:solidFill>
                    <a:schemeClr val="bg1"/>
                  </a:solidFill>
                  <a:latin typeface="Cambria Math"/>
                  <a:ea typeface="Cambria Math" panose="02040503050406030204" pitchFamily="18" charset="0"/>
                </a:endParaRPr>
              </a:p>
            </p:txBody>
          </p:sp>
        </p:grpSp>
        <p:sp>
          <p:nvSpPr>
            <p:cNvPr id="42" name="TextovéPole 41"/>
            <p:cNvSpPr txBox="1"/>
            <p:nvPr/>
          </p:nvSpPr>
          <p:spPr>
            <a:xfrm>
              <a:off x="3335155" y="2533645"/>
              <a:ext cx="899862" cy="223523"/>
            </a:xfrm>
            <a:prstGeom prst="rect">
              <a:avLst/>
            </a:prstGeom>
            <a:noFill/>
          </p:spPr>
          <p:txBody>
            <a:bodyPr wrap="square" rtlCol="0">
              <a:spAutoFit/>
            </a:bodyPr>
            <a:lstStyle/>
            <a:p>
              <a:pPr algn="r">
                <a:lnSpc>
                  <a:spcPts val="1000"/>
                </a:lnSpc>
              </a:pPr>
              <a:r>
                <a:rPr lang="en-GB" sz="1100" b="1" dirty="0">
                  <a:latin typeface="Cambria Math"/>
                  <a:ea typeface="Cambria Math" panose="02040503050406030204" pitchFamily="18" charset="0"/>
                </a:rPr>
                <a:t>Fixed rate</a:t>
              </a:r>
            </a:p>
          </p:txBody>
        </p:sp>
        <p:cxnSp>
          <p:nvCxnSpPr>
            <p:cNvPr id="8" name="Přímá spojnice se šipkou 7"/>
            <p:cNvCxnSpPr/>
            <p:nvPr/>
          </p:nvCxnSpPr>
          <p:spPr>
            <a:xfrm>
              <a:off x="4211960" y="2468277"/>
              <a:ext cx="0" cy="336452"/>
            </a:xfrm>
            <a:prstGeom prst="straightConnector1">
              <a:avLst/>
            </a:prstGeom>
            <a:ln w="25400">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65" name="Přímá spojnice se šipkou 64"/>
            <p:cNvCxnSpPr/>
            <p:nvPr/>
          </p:nvCxnSpPr>
          <p:spPr>
            <a:xfrm>
              <a:off x="4943688" y="2459452"/>
              <a:ext cx="0" cy="336452"/>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67" name="TextovéPole 66"/>
            <p:cNvSpPr txBox="1"/>
            <p:nvPr/>
          </p:nvSpPr>
          <p:spPr>
            <a:xfrm>
              <a:off x="4899447" y="2549862"/>
              <a:ext cx="1088833" cy="223523"/>
            </a:xfrm>
            <a:prstGeom prst="rect">
              <a:avLst/>
            </a:prstGeom>
            <a:noFill/>
          </p:spPr>
          <p:txBody>
            <a:bodyPr wrap="square" rtlCol="0">
              <a:spAutoFit/>
            </a:bodyPr>
            <a:lstStyle/>
            <a:p>
              <a:pPr>
                <a:lnSpc>
                  <a:spcPts val="1000"/>
                </a:lnSpc>
              </a:pPr>
              <a:r>
                <a:rPr lang="en-GB" sz="1100" b="1" dirty="0">
                  <a:latin typeface="Cambria Math"/>
                  <a:ea typeface="Cambria Math" panose="02040503050406030204" pitchFamily="18" charset="0"/>
                </a:rPr>
                <a:t>Floating rate</a:t>
              </a:r>
            </a:p>
          </p:txBody>
        </p:sp>
      </p:grpSp>
      <p:grpSp>
        <p:nvGrpSpPr>
          <p:cNvPr id="7" name="Skupina 6"/>
          <p:cNvGrpSpPr/>
          <p:nvPr/>
        </p:nvGrpSpPr>
        <p:grpSpPr>
          <a:xfrm>
            <a:off x="2771800" y="3996042"/>
            <a:ext cx="3611373" cy="626769"/>
            <a:chOff x="2771800" y="3996042"/>
            <a:chExt cx="3611373" cy="626769"/>
          </a:xfrm>
        </p:grpSpPr>
        <p:grpSp>
          <p:nvGrpSpPr>
            <p:cNvPr id="68" name="Skupina 67"/>
            <p:cNvGrpSpPr/>
            <p:nvPr/>
          </p:nvGrpSpPr>
          <p:grpSpPr>
            <a:xfrm>
              <a:off x="3959521" y="3996042"/>
              <a:ext cx="1228148" cy="540000"/>
              <a:chOff x="1586545" y="2378596"/>
              <a:chExt cx="1228148" cy="360000"/>
            </a:xfrm>
          </p:grpSpPr>
          <p:sp>
            <p:nvSpPr>
              <p:cNvPr id="105" name="Obdélník 104"/>
              <p:cNvSpPr/>
              <p:nvPr/>
            </p:nvSpPr>
            <p:spPr>
              <a:xfrm>
                <a:off x="1586545" y="2378596"/>
                <a:ext cx="1228148"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6" name="TextovéPole 105"/>
              <p:cNvSpPr txBox="1"/>
              <p:nvPr/>
            </p:nvSpPr>
            <p:spPr>
              <a:xfrm>
                <a:off x="1658449" y="2386929"/>
                <a:ext cx="1071488"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Mortgage</a:t>
                </a:r>
              </a:p>
              <a:p>
                <a:pPr algn="ctr"/>
                <a:r>
                  <a:rPr lang="en-GB" sz="1400" b="1" dirty="0">
                    <a:solidFill>
                      <a:schemeClr val="bg1"/>
                    </a:solidFill>
                    <a:latin typeface="Cambria Math"/>
                    <a:ea typeface="Cambria Math" panose="02040503050406030204" pitchFamily="18" charset="0"/>
                  </a:rPr>
                  <a:t>bank</a:t>
                </a:r>
              </a:p>
            </p:txBody>
          </p:sp>
        </p:grpSp>
        <p:cxnSp>
          <p:nvCxnSpPr>
            <p:cNvPr id="90" name="Přímá spojnice se šipkou 89"/>
            <p:cNvCxnSpPr/>
            <p:nvPr/>
          </p:nvCxnSpPr>
          <p:spPr>
            <a:xfrm>
              <a:off x="5231173" y="4263016"/>
              <a:ext cx="1152000"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91" name="Přímá spojnice se šipkou 90"/>
            <p:cNvCxnSpPr/>
            <p:nvPr/>
          </p:nvCxnSpPr>
          <p:spPr>
            <a:xfrm>
              <a:off x="2771800" y="4265984"/>
              <a:ext cx="1152000"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92" name="TextovéPole 91"/>
            <p:cNvSpPr txBox="1"/>
            <p:nvPr/>
          </p:nvSpPr>
          <p:spPr>
            <a:xfrm>
              <a:off x="2835645" y="4273998"/>
              <a:ext cx="1115712" cy="34881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a:t>
              </a:r>
            </a:p>
            <a:p>
              <a:pPr algn="ctr">
                <a:lnSpc>
                  <a:spcPts val="1000"/>
                </a:lnSpc>
              </a:pPr>
              <a:r>
                <a:rPr lang="en-GB" sz="1100" b="1" dirty="0">
                  <a:latin typeface="Cambria Math"/>
                  <a:ea typeface="Cambria Math" panose="02040503050406030204" pitchFamily="18" charset="0"/>
                </a:rPr>
                <a:t>mortgage rate</a:t>
              </a:r>
            </a:p>
          </p:txBody>
        </p:sp>
        <p:sp>
          <p:nvSpPr>
            <p:cNvPr id="95" name="TextovéPole 94"/>
            <p:cNvSpPr txBox="1"/>
            <p:nvPr/>
          </p:nvSpPr>
          <p:spPr>
            <a:xfrm>
              <a:off x="5220073" y="4263016"/>
              <a:ext cx="1115712" cy="220638"/>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Fixed coupon</a:t>
              </a:r>
            </a:p>
          </p:txBody>
        </p:sp>
      </p:grpSp>
      <p:grpSp>
        <p:nvGrpSpPr>
          <p:cNvPr id="10" name="Skupina 9"/>
          <p:cNvGrpSpPr/>
          <p:nvPr/>
        </p:nvGrpSpPr>
        <p:grpSpPr>
          <a:xfrm>
            <a:off x="3275856" y="4557064"/>
            <a:ext cx="2711515" cy="900051"/>
            <a:chOff x="3275856" y="4557064"/>
            <a:chExt cx="2711515" cy="900051"/>
          </a:xfrm>
        </p:grpSpPr>
        <p:grpSp>
          <p:nvGrpSpPr>
            <p:cNvPr id="88" name="Skupina 87"/>
            <p:cNvGrpSpPr/>
            <p:nvPr/>
          </p:nvGrpSpPr>
          <p:grpSpPr>
            <a:xfrm>
              <a:off x="3957938" y="4917115"/>
              <a:ext cx="1219484" cy="540000"/>
              <a:chOff x="5402969" y="2310565"/>
              <a:chExt cx="1219484" cy="360000"/>
            </a:xfrm>
          </p:grpSpPr>
          <p:sp>
            <p:nvSpPr>
              <p:cNvPr id="103" name="Obdélník 102"/>
              <p:cNvSpPr/>
              <p:nvPr/>
            </p:nvSpPr>
            <p:spPr>
              <a:xfrm>
                <a:off x="5402969" y="2310565"/>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4" name="TextovéPole 103"/>
              <p:cNvSpPr txBox="1"/>
              <p:nvPr/>
            </p:nvSpPr>
            <p:spPr>
              <a:xfrm>
                <a:off x="5451953" y="2313742"/>
                <a:ext cx="1122265"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Swap</a:t>
                </a:r>
                <a:endParaRPr lang="cs-CZ" sz="1400" b="1" dirty="0">
                  <a:solidFill>
                    <a:schemeClr val="bg1"/>
                  </a:solidFill>
                  <a:latin typeface="Cambria Math"/>
                  <a:ea typeface="Cambria Math" panose="02040503050406030204" pitchFamily="18" charset="0"/>
                </a:endParaRPr>
              </a:p>
              <a:p>
                <a:pPr algn="ctr"/>
                <a:r>
                  <a:rPr lang="cs-CZ" sz="1400" b="1" dirty="0">
                    <a:solidFill>
                      <a:schemeClr val="bg1"/>
                    </a:solidFill>
                    <a:latin typeface="Cambria Math"/>
                    <a:ea typeface="Cambria Math" panose="02040503050406030204" pitchFamily="18" charset="0"/>
                  </a:rPr>
                  <a:t>dealer</a:t>
                </a:r>
                <a:endParaRPr lang="en-GB" sz="1400" b="1" dirty="0">
                  <a:solidFill>
                    <a:schemeClr val="bg1"/>
                  </a:solidFill>
                  <a:latin typeface="Cambria Math"/>
                  <a:ea typeface="Cambria Math" panose="02040503050406030204" pitchFamily="18" charset="0"/>
                </a:endParaRPr>
              </a:p>
            </p:txBody>
          </p:sp>
        </p:grpSp>
        <p:sp>
          <p:nvSpPr>
            <p:cNvPr id="89" name="TextovéPole 88"/>
            <p:cNvSpPr txBox="1"/>
            <p:nvPr/>
          </p:nvSpPr>
          <p:spPr>
            <a:xfrm>
              <a:off x="3275856" y="4631257"/>
              <a:ext cx="958252" cy="220573"/>
            </a:xfrm>
            <a:prstGeom prst="rect">
              <a:avLst/>
            </a:prstGeom>
            <a:noFill/>
          </p:spPr>
          <p:txBody>
            <a:bodyPr wrap="square" rtlCol="0">
              <a:spAutoFit/>
            </a:bodyPr>
            <a:lstStyle/>
            <a:p>
              <a:pPr algn="r">
                <a:lnSpc>
                  <a:spcPts val="1000"/>
                </a:lnSpc>
              </a:pPr>
              <a:r>
                <a:rPr lang="en-GB" sz="1100" b="1" dirty="0">
                  <a:latin typeface="Cambria Math"/>
                  <a:ea typeface="Cambria Math" panose="02040503050406030204" pitchFamily="18" charset="0"/>
                </a:rPr>
                <a:t>Floating  rate</a:t>
              </a:r>
            </a:p>
          </p:txBody>
        </p:sp>
        <p:cxnSp>
          <p:nvCxnSpPr>
            <p:cNvPr id="100" name="Přímá spojnice se šipkou 99"/>
            <p:cNvCxnSpPr/>
            <p:nvPr/>
          </p:nvCxnSpPr>
          <p:spPr>
            <a:xfrm>
              <a:off x="4211961" y="4565889"/>
              <a:ext cx="0" cy="336452"/>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1" name="Přímá spojnice se šipkou 100"/>
            <p:cNvCxnSpPr/>
            <p:nvPr/>
          </p:nvCxnSpPr>
          <p:spPr>
            <a:xfrm>
              <a:off x="4942779" y="4557064"/>
              <a:ext cx="0" cy="336452"/>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02" name="TextovéPole 101"/>
            <p:cNvSpPr txBox="1"/>
            <p:nvPr/>
          </p:nvSpPr>
          <p:spPr>
            <a:xfrm>
              <a:off x="4898538" y="4647474"/>
              <a:ext cx="1088833" cy="223523"/>
            </a:xfrm>
            <a:prstGeom prst="rect">
              <a:avLst/>
            </a:prstGeom>
            <a:noFill/>
          </p:spPr>
          <p:txBody>
            <a:bodyPr wrap="square" rtlCol="0">
              <a:spAutoFit/>
            </a:bodyPr>
            <a:lstStyle/>
            <a:p>
              <a:pPr>
                <a:lnSpc>
                  <a:spcPts val="1000"/>
                </a:lnSpc>
              </a:pPr>
              <a:r>
                <a:rPr lang="en-GB" sz="1100" b="1" dirty="0">
                  <a:latin typeface="Cambria Math"/>
                  <a:ea typeface="Cambria Math" panose="02040503050406030204" pitchFamily="18" charset="0"/>
                </a:rPr>
                <a:t>Fixed rate</a:t>
              </a:r>
            </a:p>
          </p:txBody>
        </p:sp>
      </p:grpSp>
      <p:sp>
        <p:nvSpPr>
          <p:cNvPr id="49" name="TextovéPole 48"/>
          <p:cNvSpPr txBox="1"/>
          <p:nvPr/>
        </p:nvSpPr>
        <p:spPr>
          <a:xfrm>
            <a:off x="1188000" y="5463088"/>
            <a:ext cx="7056408"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Hedged positions result in losses if market conditions develop in the opposite direction to what the hedging was meant to protect</a:t>
            </a:r>
          </a:p>
        </p:txBody>
      </p:sp>
    </p:spTree>
    <p:extLst>
      <p:ext uri="{BB962C8B-B14F-4D97-AF65-F5344CB8AC3E}">
        <p14:creationId xmlns:p14="http://schemas.microsoft.com/office/powerpoint/2010/main" val="717299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r>
              <a:rPr lang="cs-CZ" dirty="0"/>
              <a:t>8</a:t>
            </a:r>
          </a:p>
        </p:txBody>
      </p:sp>
      <p:sp>
        <p:nvSpPr>
          <p:cNvPr id="4" name="Nadpis 3"/>
          <p:cNvSpPr>
            <a:spLocks noGrp="1"/>
          </p:cNvSpPr>
          <p:nvPr>
            <p:ph type="title"/>
          </p:nvPr>
        </p:nvSpPr>
        <p:spPr>
          <a:xfrm>
            <a:off x="144000" y="144000"/>
            <a:ext cx="5148080" cy="648072"/>
          </a:xfrm>
        </p:spPr>
        <p:txBody>
          <a:bodyPr/>
          <a:lstStyle/>
          <a:p>
            <a:r>
              <a:rPr lang="en-GB" dirty="0"/>
              <a:t>Warehousing coupon swap</a:t>
            </a:r>
            <a:r>
              <a:rPr lang="cs-CZ" dirty="0"/>
              <a:t>s</a:t>
            </a:r>
            <a:endParaRPr lang="en-GB" dirty="0"/>
          </a:p>
        </p:txBody>
      </p:sp>
      <p:sp>
        <p:nvSpPr>
          <p:cNvPr id="9" name="TextovéPole 8"/>
          <p:cNvSpPr txBox="1"/>
          <p:nvPr/>
        </p:nvSpPr>
        <p:spPr>
          <a:xfrm>
            <a:off x="864000" y="947057"/>
            <a:ext cx="5148080"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Hedged position of swap dealer</a:t>
            </a:r>
          </a:p>
        </p:txBody>
      </p:sp>
      <p:sp>
        <p:nvSpPr>
          <p:cNvPr id="71" name="TextovéPole 70"/>
          <p:cNvSpPr txBox="1"/>
          <p:nvPr/>
        </p:nvSpPr>
        <p:spPr>
          <a:xfrm>
            <a:off x="864000" y="4959984"/>
            <a:ext cx="3703790" cy="430888"/>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latin typeface="Cambria Math" panose="02040503050406030204" pitchFamily="18" charset="0"/>
                <a:ea typeface="Cambria Math" panose="02040503050406030204" pitchFamily="18" charset="0"/>
              </a:rPr>
              <a:t>What is warehousing?</a:t>
            </a:r>
          </a:p>
        </p:txBody>
      </p:sp>
      <p:sp>
        <p:nvSpPr>
          <p:cNvPr id="34" name="TextovéPole 33"/>
          <p:cNvSpPr txBox="1"/>
          <p:nvPr/>
        </p:nvSpPr>
        <p:spPr>
          <a:xfrm>
            <a:off x="1188000" y="2134597"/>
            <a:ext cx="770448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Dealer is the payer of the fixed rate in the earlier swap ⇨ an interest rate fall may result in a higher fixed rate paid than the fixed rate received</a:t>
            </a:r>
          </a:p>
        </p:txBody>
      </p:sp>
      <p:sp>
        <p:nvSpPr>
          <p:cNvPr id="51" name="TextovéPole 50"/>
          <p:cNvSpPr txBox="1"/>
          <p:nvPr/>
        </p:nvSpPr>
        <p:spPr>
          <a:xfrm>
            <a:off x="1188000" y="5270576"/>
            <a:ext cx="7704000" cy="923330"/>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a:latin typeface="Cambria Math" panose="02040503050406030204" pitchFamily="18" charset="0"/>
                <a:ea typeface="Cambria Math" panose="02040503050406030204" pitchFamily="18" charset="0"/>
              </a:rPr>
              <a:t>Warehousing comprises various techniques of temporary replacing a later swap that hasn’t yet been agreed upon with another financial instrument that offsets permanent losses stemming from a swap pair</a:t>
            </a:r>
          </a:p>
        </p:txBody>
      </p:sp>
      <p:grpSp>
        <p:nvGrpSpPr>
          <p:cNvPr id="12" name="Skupina 11"/>
          <p:cNvGrpSpPr/>
          <p:nvPr/>
        </p:nvGrpSpPr>
        <p:grpSpPr>
          <a:xfrm>
            <a:off x="1829864" y="1268777"/>
            <a:ext cx="5492872" cy="935903"/>
            <a:chOff x="1462516" y="4102440"/>
            <a:chExt cx="5492872" cy="935903"/>
          </a:xfrm>
        </p:grpSpPr>
        <p:grpSp>
          <p:nvGrpSpPr>
            <p:cNvPr id="69" name="Skupina 68"/>
            <p:cNvGrpSpPr/>
            <p:nvPr/>
          </p:nvGrpSpPr>
          <p:grpSpPr>
            <a:xfrm>
              <a:off x="1462516" y="4293096"/>
              <a:ext cx="1228148" cy="540000"/>
              <a:chOff x="1604593" y="2378596"/>
              <a:chExt cx="1228148" cy="360000"/>
            </a:xfrm>
          </p:grpSpPr>
          <p:sp>
            <p:nvSpPr>
              <p:cNvPr id="82" name="Obdélník 81"/>
              <p:cNvSpPr/>
              <p:nvPr/>
            </p:nvSpPr>
            <p:spPr>
              <a:xfrm>
                <a:off x="1604593" y="2378596"/>
                <a:ext cx="1228148" cy="360000"/>
              </a:xfrm>
              <a:prstGeom prst="rect">
                <a:avLst/>
              </a:prstGeom>
              <a:solidFill>
                <a:srgbClr val="7030A0"/>
              </a:solidFill>
              <a:ln>
                <a:solidFill>
                  <a:schemeClr val="accent1">
                    <a:shade val="50000"/>
                    <a:shade val="75000"/>
                    <a:satMod val="125000"/>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3" name="TextovéPole 82"/>
              <p:cNvSpPr txBox="1"/>
              <p:nvPr/>
            </p:nvSpPr>
            <p:spPr>
              <a:xfrm>
                <a:off x="1676497" y="2444532"/>
                <a:ext cx="1071488"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Customer</a:t>
                </a:r>
                <a:r>
                  <a:rPr lang="cs-CZ" sz="1400" b="1" dirty="0">
                    <a:solidFill>
                      <a:schemeClr val="bg1"/>
                    </a:solidFill>
                    <a:latin typeface="Cambria Math"/>
                    <a:ea typeface="Cambria Math" panose="02040503050406030204" pitchFamily="18" charset="0"/>
                  </a:rPr>
                  <a:t> A</a:t>
                </a:r>
                <a:endParaRPr lang="en-GB" sz="1400" b="1" dirty="0">
                  <a:solidFill>
                    <a:schemeClr val="bg1"/>
                  </a:solidFill>
                  <a:latin typeface="Cambria Math"/>
                  <a:ea typeface="Cambria Math" panose="02040503050406030204" pitchFamily="18" charset="0"/>
                </a:endParaRPr>
              </a:p>
            </p:txBody>
          </p:sp>
        </p:grpSp>
        <p:grpSp>
          <p:nvGrpSpPr>
            <p:cNvPr id="70" name="Skupina 69"/>
            <p:cNvGrpSpPr/>
            <p:nvPr/>
          </p:nvGrpSpPr>
          <p:grpSpPr>
            <a:xfrm>
              <a:off x="3609360" y="4293096"/>
              <a:ext cx="1219484" cy="540000"/>
              <a:chOff x="5894273" y="2378596"/>
              <a:chExt cx="1219484" cy="360000"/>
            </a:xfrm>
          </p:grpSpPr>
          <p:sp>
            <p:nvSpPr>
              <p:cNvPr id="80" name="Obdélník 79"/>
              <p:cNvSpPr/>
              <p:nvPr/>
            </p:nvSpPr>
            <p:spPr>
              <a:xfrm>
                <a:off x="589427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1" name="TextovéPole 80"/>
              <p:cNvSpPr txBox="1"/>
              <p:nvPr/>
            </p:nvSpPr>
            <p:spPr>
              <a:xfrm>
                <a:off x="5968569" y="2384502"/>
                <a:ext cx="1054800" cy="348813"/>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Swap</a:t>
                </a:r>
              </a:p>
              <a:p>
                <a:pPr algn="ctr"/>
                <a:r>
                  <a:rPr lang="cs-CZ" sz="1400" b="1" dirty="0">
                    <a:solidFill>
                      <a:schemeClr val="bg1"/>
                    </a:solidFill>
                    <a:latin typeface="Cambria Math"/>
                    <a:ea typeface="Cambria Math" panose="02040503050406030204" pitchFamily="18" charset="0"/>
                  </a:rPr>
                  <a:t>dealer</a:t>
                </a:r>
                <a:endParaRPr lang="en-GB" sz="1400" b="1" dirty="0">
                  <a:solidFill>
                    <a:schemeClr val="bg1"/>
                  </a:solidFill>
                  <a:latin typeface="Cambria Math"/>
                  <a:ea typeface="Cambria Math" panose="02040503050406030204" pitchFamily="18" charset="0"/>
                </a:endParaRPr>
              </a:p>
            </p:txBody>
          </p:sp>
        </p:grpSp>
        <p:sp>
          <p:nvSpPr>
            <p:cNvPr id="73" name="TextovéPole 72"/>
            <p:cNvSpPr txBox="1"/>
            <p:nvPr/>
          </p:nvSpPr>
          <p:spPr>
            <a:xfrm>
              <a:off x="2704516" y="4102440"/>
              <a:ext cx="865533" cy="430887"/>
            </a:xfrm>
            <a:prstGeom prst="rect">
              <a:avLst/>
            </a:prstGeom>
            <a:noFill/>
          </p:spPr>
          <p:txBody>
            <a:bodyPr wrap="square" rtlCol="0">
              <a:spAutoFit/>
            </a:bodyPr>
            <a:lstStyle/>
            <a:p>
              <a:pPr algn="ctr"/>
              <a:r>
                <a:rPr lang="en-GB" sz="1100" b="1" dirty="0">
                  <a:latin typeface="Cambria Math"/>
                  <a:ea typeface="Cambria Math" panose="02040503050406030204" pitchFamily="18" charset="0"/>
                </a:rPr>
                <a:t>5Y interest </a:t>
              </a:r>
            </a:p>
            <a:p>
              <a:pPr algn="ctr"/>
              <a:r>
                <a:rPr lang="en-GB" sz="1100" b="1" dirty="0">
                  <a:latin typeface="Cambria Math"/>
                  <a:ea typeface="Cambria Math" panose="02040503050406030204" pitchFamily="18" charset="0"/>
                </a:rPr>
                <a:t>+ spread</a:t>
              </a:r>
            </a:p>
          </p:txBody>
        </p:sp>
        <p:cxnSp>
          <p:nvCxnSpPr>
            <p:cNvPr id="74" name="Přímá spojnice se šipkou 73"/>
            <p:cNvCxnSpPr/>
            <p:nvPr/>
          </p:nvCxnSpPr>
          <p:spPr>
            <a:xfrm>
              <a:off x="2716916" y="4326435"/>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75" name="Skupina 74"/>
            <p:cNvGrpSpPr/>
            <p:nvPr/>
          </p:nvGrpSpPr>
          <p:grpSpPr>
            <a:xfrm>
              <a:off x="5735904" y="4310220"/>
              <a:ext cx="1219484" cy="540000"/>
              <a:chOff x="5870209" y="2378596"/>
              <a:chExt cx="1219484" cy="360000"/>
            </a:xfrm>
          </p:grpSpPr>
          <p:sp>
            <p:nvSpPr>
              <p:cNvPr id="78" name="Obdélník 77"/>
              <p:cNvSpPr/>
              <p:nvPr/>
            </p:nvSpPr>
            <p:spPr>
              <a:xfrm>
                <a:off x="5870209"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9" name="TextovéPole 78"/>
              <p:cNvSpPr txBox="1"/>
              <p:nvPr/>
            </p:nvSpPr>
            <p:spPr>
              <a:xfrm>
                <a:off x="5944505" y="2433116"/>
                <a:ext cx="1054800" cy="205185"/>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Customer</a:t>
                </a:r>
                <a:r>
                  <a:rPr lang="cs-CZ" sz="1400" b="1" dirty="0">
                    <a:solidFill>
                      <a:schemeClr val="bg1"/>
                    </a:solidFill>
                    <a:latin typeface="Cambria Math"/>
                    <a:ea typeface="Cambria Math" panose="02040503050406030204" pitchFamily="18" charset="0"/>
                  </a:rPr>
                  <a:t> B</a:t>
                </a:r>
                <a:endParaRPr lang="en-GB" sz="1400" b="1" dirty="0">
                  <a:solidFill>
                    <a:schemeClr val="bg1"/>
                  </a:solidFill>
                  <a:latin typeface="Cambria Math"/>
                  <a:ea typeface="Cambria Math" panose="02040503050406030204" pitchFamily="18" charset="0"/>
                </a:endParaRPr>
              </a:p>
            </p:txBody>
          </p:sp>
        </p:grpSp>
        <p:cxnSp>
          <p:nvCxnSpPr>
            <p:cNvPr id="76" name="Přímá spojnice se šipkou 75"/>
            <p:cNvCxnSpPr/>
            <p:nvPr/>
          </p:nvCxnSpPr>
          <p:spPr>
            <a:xfrm>
              <a:off x="4861979" y="4328835"/>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77" name="TextovéPole 76"/>
            <p:cNvSpPr txBox="1"/>
            <p:nvPr/>
          </p:nvSpPr>
          <p:spPr>
            <a:xfrm>
              <a:off x="4806528" y="4148644"/>
              <a:ext cx="936428" cy="22352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5</a:t>
              </a:r>
              <a:r>
                <a:rPr lang="en-GB" sz="1100" b="1" dirty="0">
                  <a:latin typeface="Cambria Math"/>
                  <a:ea typeface="Cambria Math" panose="02040503050406030204" pitchFamily="18" charset="0"/>
                </a:rPr>
                <a:t>Y interest</a:t>
              </a:r>
            </a:p>
          </p:txBody>
        </p:sp>
        <p:cxnSp>
          <p:nvCxnSpPr>
            <p:cNvPr id="84" name="Přímá spojnice se šipkou 83"/>
            <p:cNvCxnSpPr/>
            <p:nvPr/>
          </p:nvCxnSpPr>
          <p:spPr>
            <a:xfrm>
              <a:off x="2718520" y="4794752"/>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5" name="Přímá spojnice se šipkou 84"/>
            <p:cNvCxnSpPr/>
            <p:nvPr/>
          </p:nvCxnSpPr>
          <p:spPr>
            <a:xfrm>
              <a:off x="4857567" y="4797152"/>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86" name="TextovéPole 85"/>
            <p:cNvSpPr txBox="1"/>
            <p:nvPr/>
          </p:nvSpPr>
          <p:spPr>
            <a:xfrm>
              <a:off x="2622717" y="4814673"/>
              <a:ext cx="1034271"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rate</a:t>
              </a:r>
            </a:p>
          </p:txBody>
        </p:sp>
        <p:sp>
          <p:nvSpPr>
            <p:cNvPr id="87" name="TextovéPole 86"/>
            <p:cNvSpPr txBox="1"/>
            <p:nvPr/>
          </p:nvSpPr>
          <p:spPr>
            <a:xfrm>
              <a:off x="4804160" y="4814820"/>
              <a:ext cx="1030071"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rate </a:t>
              </a:r>
            </a:p>
          </p:txBody>
        </p:sp>
      </p:grpSp>
      <p:grpSp>
        <p:nvGrpSpPr>
          <p:cNvPr id="65" name="Skupina 64"/>
          <p:cNvGrpSpPr/>
          <p:nvPr/>
        </p:nvGrpSpPr>
        <p:grpSpPr>
          <a:xfrm>
            <a:off x="1835696" y="2672456"/>
            <a:ext cx="5492872" cy="942120"/>
            <a:chOff x="1462516" y="4096223"/>
            <a:chExt cx="5492872" cy="942120"/>
          </a:xfrm>
        </p:grpSpPr>
        <p:grpSp>
          <p:nvGrpSpPr>
            <p:cNvPr id="66" name="Skupina 65"/>
            <p:cNvGrpSpPr/>
            <p:nvPr/>
          </p:nvGrpSpPr>
          <p:grpSpPr>
            <a:xfrm>
              <a:off x="1462516" y="4293096"/>
              <a:ext cx="1228148" cy="540000"/>
              <a:chOff x="1604593" y="2378596"/>
              <a:chExt cx="1228148" cy="360000"/>
            </a:xfrm>
          </p:grpSpPr>
          <p:sp>
            <p:nvSpPr>
              <p:cNvPr id="126" name="Obdélník 125"/>
              <p:cNvSpPr/>
              <p:nvPr/>
            </p:nvSpPr>
            <p:spPr>
              <a:xfrm>
                <a:off x="1604593" y="2378596"/>
                <a:ext cx="1228148" cy="360000"/>
              </a:xfrm>
              <a:prstGeom prst="rect">
                <a:avLst/>
              </a:prstGeom>
              <a:solidFill>
                <a:srgbClr val="7030A0">
                  <a:alpha val="25000"/>
                </a:srgbClr>
              </a:solidFill>
              <a:ln>
                <a:solidFill>
                  <a:schemeClr val="accent1">
                    <a:shade val="50000"/>
                    <a:shade val="75000"/>
                    <a:satMod val="125000"/>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7" name="TextovéPole 126"/>
              <p:cNvSpPr txBox="1"/>
              <p:nvPr/>
            </p:nvSpPr>
            <p:spPr>
              <a:xfrm>
                <a:off x="1676497" y="2383469"/>
                <a:ext cx="1071488"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Later</a:t>
                </a:r>
              </a:p>
              <a:p>
                <a:pPr algn="ctr"/>
                <a:r>
                  <a:rPr lang="en-GB" sz="1400" b="1" dirty="0">
                    <a:solidFill>
                      <a:schemeClr val="bg1"/>
                    </a:solidFill>
                    <a:latin typeface="Cambria Math"/>
                    <a:ea typeface="Cambria Math" panose="02040503050406030204" pitchFamily="18" charset="0"/>
                  </a:rPr>
                  <a:t>customer</a:t>
                </a:r>
              </a:p>
            </p:txBody>
          </p:sp>
        </p:grpSp>
        <p:grpSp>
          <p:nvGrpSpPr>
            <p:cNvPr id="67" name="Skupina 66"/>
            <p:cNvGrpSpPr/>
            <p:nvPr/>
          </p:nvGrpSpPr>
          <p:grpSpPr>
            <a:xfrm>
              <a:off x="3609360" y="4293096"/>
              <a:ext cx="1219484" cy="540000"/>
              <a:chOff x="5894273" y="2378596"/>
              <a:chExt cx="1219484" cy="360000"/>
            </a:xfrm>
          </p:grpSpPr>
          <p:sp>
            <p:nvSpPr>
              <p:cNvPr id="124" name="Obdélník 123"/>
              <p:cNvSpPr/>
              <p:nvPr/>
            </p:nvSpPr>
            <p:spPr>
              <a:xfrm>
                <a:off x="589427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5" name="TextovéPole 124"/>
              <p:cNvSpPr txBox="1"/>
              <p:nvPr/>
            </p:nvSpPr>
            <p:spPr>
              <a:xfrm>
                <a:off x="5968569" y="2384502"/>
                <a:ext cx="1054800" cy="348813"/>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Swap</a:t>
                </a:r>
              </a:p>
              <a:p>
                <a:pPr algn="ctr"/>
                <a:r>
                  <a:rPr lang="cs-CZ" sz="1400" b="1" dirty="0">
                    <a:solidFill>
                      <a:schemeClr val="bg1"/>
                    </a:solidFill>
                    <a:latin typeface="Cambria Math"/>
                    <a:ea typeface="Cambria Math" panose="02040503050406030204" pitchFamily="18" charset="0"/>
                  </a:rPr>
                  <a:t>dealer</a:t>
                </a:r>
                <a:endParaRPr lang="en-GB" sz="1400" b="1" dirty="0">
                  <a:solidFill>
                    <a:schemeClr val="bg1"/>
                  </a:solidFill>
                  <a:latin typeface="Cambria Math"/>
                  <a:ea typeface="Cambria Math" panose="02040503050406030204" pitchFamily="18" charset="0"/>
                </a:endParaRPr>
              </a:p>
            </p:txBody>
          </p:sp>
        </p:grpSp>
        <p:sp>
          <p:nvSpPr>
            <p:cNvPr id="93" name="TextovéPole 92"/>
            <p:cNvSpPr txBox="1"/>
            <p:nvPr/>
          </p:nvSpPr>
          <p:spPr>
            <a:xfrm>
              <a:off x="2704516" y="4096223"/>
              <a:ext cx="865533" cy="261610"/>
            </a:xfrm>
            <a:prstGeom prst="rect">
              <a:avLst/>
            </a:prstGeom>
            <a:noFill/>
          </p:spPr>
          <p:txBody>
            <a:bodyPr wrap="square" rtlCol="0">
              <a:spAutoFit/>
            </a:bodyPr>
            <a:lstStyle/>
            <a:p>
              <a:pPr algn="ctr"/>
              <a:r>
                <a:rPr lang="cs-CZ" sz="1100" b="1" dirty="0">
                  <a:latin typeface="Cambria Math"/>
                  <a:ea typeface="Cambria Math" panose="02040503050406030204" pitchFamily="18" charset="0"/>
                </a:rPr>
                <a:t>9%</a:t>
              </a:r>
              <a:endParaRPr lang="en-GB" sz="1100" b="1" dirty="0">
                <a:latin typeface="Cambria Math"/>
                <a:ea typeface="Cambria Math" panose="02040503050406030204" pitchFamily="18" charset="0"/>
              </a:endParaRPr>
            </a:p>
          </p:txBody>
        </p:sp>
        <p:cxnSp>
          <p:nvCxnSpPr>
            <p:cNvPr id="94" name="Přímá spojnice se šipkou 93"/>
            <p:cNvCxnSpPr/>
            <p:nvPr/>
          </p:nvCxnSpPr>
          <p:spPr>
            <a:xfrm>
              <a:off x="2716916" y="4326435"/>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96" name="Skupina 95"/>
            <p:cNvGrpSpPr/>
            <p:nvPr/>
          </p:nvGrpSpPr>
          <p:grpSpPr>
            <a:xfrm>
              <a:off x="5735904" y="4310220"/>
              <a:ext cx="1219484" cy="540000"/>
              <a:chOff x="5870209" y="2378596"/>
              <a:chExt cx="1219484" cy="360000"/>
            </a:xfrm>
          </p:grpSpPr>
          <p:sp>
            <p:nvSpPr>
              <p:cNvPr id="122" name="Obdélník 121"/>
              <p:cNvSpPr/>
              <p:nvPr/>
            </p:nvSpPr>
            <p:spPr>
              <a:xfrm>
                <a:off x="5870209"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3" name="TextovéPole 122"/>
              <p:cNvSpPr txBox="1"/>
              <p:nvPr/>
            </p:nvSpPr>
            <p:spPr>
              <a:xfrm>
                <a:off x="5956537" y="2383958"/>
                <a:ext cx="1054800" cy="348813"/>
              </a:xfrm>
              <a:prstGeom prst="rect">
                <a:avLst/>
              </a:prstGeom>
              <a:noFill/>
            </p:spPr>
            <p:txBody>
              <a:bodyPr wrap="square" rtlCol="0">
                <a:spAutoFit/>
              </a:bodyPr>
              <a:lstStyle/>
              <a:p>
                <a:pPr algn="ctr"/>
                <a:r>
                  <a:rPr lang="en-US" sz="1400" b="1" dirty="0">
                    <a:solidFill>
                      <a:schemeClr val="bg1"/>
                    </a:solidFill>
                    <a:latin typeface="Cambria Math"/>
                    <a:ea typeface="Cambria Math" panose="02040503050406030204" pitchFamily="18" charset="0"/>
                  </a:rPr>
                  <a:t>Earlier customer</a:t>
                </a:r>
              </a:p>
            </p:txBody>
          </p:sp>
        </p:grpSp>
        <p:cxnSp>
          <p:nvCxnSpPr>
            <p:cNvPr id="97" name="Přímá spojnice se šipkou 96"/>
            <p:cNvCxnSpPr/>
            <p:nvPr/>
          </p:nvCxnSpPr>
          <p:spPr>
            <a:xfrm>
              <a:off x="4861979" y="4328835"/>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98" name="TextovéPole 97"/>
            <p:cNvSpPr txBox="1"/>
            <p:nvPr/>
          </p:nvSpPr>
          <p:spPr>
            <a:xfrm>
              <a:off x="4837008" y="4134885"/>
              <a:ext cx="936428" cy="22352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10% </a:t>
              </a:r>
              <a:endParaRPr lang="en-GB" sz="1100" b="1" dirty="0">
                <a:latin typeface="Cambria Math"/>
                <a:ea typeface="Cambria Math" panose="02040503050406030204" pitchFamily="18" charset="0"/>
              </a:endParaRPr>
            </a:p>
          </p:txBody>
        </p:sp>
        <p:cxnSp>
          <p:nvCxnSpPr>
            <p:cNvPr id="99" name="Přímá spojnice se šipkou 98"/>
            <p:cNvCxnSpPr/>
            <p:nvPr/>
          </p:nvCxnSpPr>
          <p:spPr>
            <a:xfrm>
              <a:off x="2718520" y="4794752"/>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7" name="Přímá spojnice se šipkou 116"/>
            <p:cNvCxnSpPr/>
            <p:nvPr/>
          </p:nvCxnSpPr>
          <p:spPr>
            <a:xfrm>
              <a:off x="4857567" y="4793367"/>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2622717" y="4814673"/>
              <a:ext cx="1034271"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rate</a:t>
              </a:r>
            </a:p>
          </p:txBody>
        </p:sp>
        <p:sp>
          <p:nvSpPr>
            <p:cNvPr id="121" name="TextovéPole 120"/>
            <p:cNvSpPr txBox="1"/>
            <p:nvPr/>
          </p:nvSpPr>
          <p:spPr>
            <a:xfrm>
              <a:off x="4804160" y="4814820"/>
              <a:ext cx="1030071"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rate </a:t>
              </a:r>
            </a:p>
          </p:txBody>
        </p:sp>
      </p:grpSp>
      <p:sp>
        <p:nvSpPr>
          <p:cNvPr id="128" name="TextovéPole 127"/>
          <p:cNvSpPr txBox="1"/>
          <p:nvPr/>
        </p:nvSpPr>
        <p:spPr>
          <a:xfrm>
            <a:off x="1188000" y="3544309"/>
            <a:ext cx="7704480"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Dealer is the recipient of the fixed rate in the earlier swap ⇨ an interest rate rise may result in a higher fixed rate paid than the fixed rate received</a:t>
            </a:r>
          </a:p>
        </p:txBody>
      </p:sp>
      <p:grpSp>
        <p:nvGrpSpPr>
          <p:cNvPr id="129" name="Skupina 128"/>
          <p:cNvGrpSpPr/>
          <p:nvPr/>
        </p:nvGrpSpPr>
        <p:grpSpPr>
          <a:xfrm>
            <a:off x="1835696" y="4088552"/>
            <a:ext cx="5492872" cy="942120"/>
            <a:chOff x="1462516" y="4096223"/>
            <a:chExt cx="5492872" cy="942120"/>
          </a:xfrm>
        </p:grpSpPr>
        <p:grpSp>
          <p:nvGrpSpPr>
            <p:cNvPr id="130" name="Skupina 129"/>
            <p:cNvGrpSpPr/>
            <p:nvPr/>
          </p:nvGrpSpPr>
          <p:grpSpPr>
            <a:xfrm>
              <a:off x="1462516" y="4293096"/>
              <a:ext cx="1228148" cy="540000"/>
              <a:chOff x="1604593" y="2378596"/>
              <a:chExt cx="1228148" cy="360000"/>
            </a:xfrm>
          </p:grpSpPr>
          <p:sp>
            <p:nvSpPr>
              <p:cNvPr id="145" name="Obdélník 144"/>
              <p:cNvSpPr/>
              <p:nvPr/>
            </p:nvSpPr>
            <p:spPr>
              <a:xfrm>
                <a:off x="1604593" y="2378596"/>
                <a:ext cx="1228148" cy="360000"/>
              </a:xfrm>
              <a:prstGeom prst="rect">
                <a:avLst/>
              </a:prstGeom>
              <a:solidFill>
                <a:srgbClr val="7030A0"/>
              </a:solidFill>
              <a:ln>
                <a:solidFill>
                  <a:schemeClr val="accent1">
                    <a:shade val="50000"/>
                    <a:shade val="75000"/>
                    <a:satMod val="125000"/>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6" name="TextovéPole 145"/>
              <p:cNvSpPr txBox="1"/>
              <p:nvPr/>
            </p:nvSpPr>
            <p:spPr>
              <a:xfrm>
                <a:off x="1676497" y="2383469"/>
                <a:ext cx="1071488"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Earlier</a:t>
                </a:r>
              </a:p>
              <a:p>
                <a:pPr algn="ctr"/>
                <a:r>
                  <a:rPr lang="en-GB" sz="1400" b="1" dirty="0">
                    <a:solidFill>
                      <a:schemeClr val="bg1"/>
                    </a:solidFill>
                    <a:latin typeface="Cambria Math"/>
                    <a:ea typeface="Cambria Math" panose="02040503050406030204" pitchFamily="18" charset="0"/>
                  </a:rPr>
                  <a:t>customer</a:t>
                </a:r>
              </a:p>
            </p:txBody>
          </p:sp>
        </p:grpSp>
        <p:grpSp>
          <p:nvGrpSpPr>
            <p:cNvPr id="131" name="Skupina 130"/>
            <p:cNvGrpSpPr/>
            <p:nvPr/>
          </p:nvGrpSpPr>
          <p:grpSpPr>
            <a:xfrm>
              <a:off x="3609360" y="4293096"/>
              <a:ext cx="1219484" cy="540000"/>
              <a:chOff x="5894273" y="2378596"/>
              <a:chExt cx="1219484" cy="360000"/>
            </a:xfrm>
          </p:grpSpPr>
          <p:sp>
            <p:nvSpPr>
              <p:cNvPr id="143" name="Obdélník 142"/>
              <p:cNvSpPr/>
              <p:nvPr/>
            </p:nvSpPr>
            <p:spPr>
              <a:xfrm>
                <a:off x="5894273" y="2378596"/>
                <a:ext cx="1219484"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4" name="TextovéPole 143"/>
              <p:cNvSpPr txBox="1"/>
              <p:nvPr/>
            </p:nvSpPr>
            <p:spPr>
              <a:xfrm>
                <a:off x="5968569" y="2384502"/>
                <a:ext cx="1054800" cy="348813"/>
              </a:xfrm>
              <a:prstGeom prst="rect">
                <a:avLst/>
              </a:prstGeom>
              <a:noFill/>
            </p:spPr>
            <p:txBody>
              <a:bodyPr wrap="square" rtlCol="0">
                <a:spAutoFit/>
              </a:bodyPr>
              <a:lstStyle/>
              <a:p>
                <a:pPr algn="ctr"/>
                <a:r>
                  <a:rPr lang="cs-CZ" sz="1400" b="1" dirty="0">
                    <a:solidFill>
                      <a:schemeClr val="bg1"/>
                    </a:solidFill>
                    <a:latin typeface="Cambria Math"/>
                    <a:ea typeface="Cambria Math" panose="02040503050406030204" pitchFamily="18" charset="0"/>
                  </a:rPr>
                  <a:t>Swap</a:t>
                </a:r>
              </a:p>
              <a:p>
                <a:pPr algn="ctr"/>
                <a:r>
                  <a:rPr lang="cs-CZ" sz="1400" b="1" dirty="0">
                    <a:solidFill>
                      <a:schemeClr val="bg1"/>
                    </a:solidFill>
                    <a:latin typeface="Cambria Math"/>
                    <a:ea typeface="Cambria Math" panose="02040503050406030204" pitchFamily="18" charset="0"/>
                  </a:rPr>
                  <a:t>dealer</a:t>
                </a:r>
                <a:endParaRPr lang="en-GB" sz="1400" b="1" dirty="0">
                  <a:solidFill>
                    <a:schemeClr val="bg1"/>
                  </a:solidFill>
                  <a:latin typeface="Cambria Math"/>
                  <a:ea typeface="Cambria Math" panose="02040503050406030204" pitchFamily="18" charset="0"/>
                </a:endParaRPr>
              </a:p>
            </p:txBody>
          </p:sp>
        </p:grpSp>
        <p:sp>
          <p:nvSpPr>
            <p:cNvPr id="132" name="TextovéPole 131"/>
            <p:cNvSpPr txBox="1"/>
            <p:nvPr/>
          </p:nvSpPr>
          <p:spPr>
            <a:xfrm>
              <a:off x="2704516" y="4096223"/>
              <a:ext cx="865533" cy="261610"/>
            </a:xfrm>
            <a:prstGeom prst="rect">
              <a:avLst/>
            </a:prstGeom>
            <a:noFill/>
          </p:spPr>
          <p:txBody>
            <a:bodyPr wrap="square" rtlCol="0">
              <a:spAutoFit/>
            </a:bodyPr>
            <a:lstStyle/>
            <a:p>
              <a:pPr algn="ctr"/>
              <a:r>
                <a:rPr lang="cs-CZ" sz="1100" b="1" dirty="0">
                  <a:latin typeface="Cambria Math"/>
                  <a:ea typeface="Cambria Math" panose="02040503050406030204" pitchFamily="18" charset="0"/>
                </a:rPr>
                <a:t>10%</a:t>
              </a:r>
              <a:endParaRPr lang="en-GB" sz="1100" b="1" dirty="0">
                <a:latin typeface="Cambria Math"/>
                <a:ea typeface="Cambria Math" panose="02040503050406030204" pitchFamily="18" charset="0"/>
              </a:endParaRPr>
            </a:p>
          </p:txBody>
        </p:sp>
        <p:cxnSp>
          <p:nvCxnSpPr>
            <p:cNvPr id="133" name="Přímá spojnice se šipkou 132"/>
            <p:cNvCxnSpPr/>
            <p:nvPr/>
          </p:nvCxnSpPr>
          <p:spPr>
            <a:xfrm>
              <a:off x="2716916" y="4326435"/>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134" name="Skupina 133"/>
            <p:cNvGrpSpPr/>
            <p:nvPr/>
          </p:nvGrpSpPr>
          <p:grpSpPr>
            <a:xfrm>
              <a:off x="5735904" y="4310220"/>
              <a:ext cx="1219484" cy="540000"/>
              <a:chOff x="5870209" y="2378596"/>
              <a:chExt cx="1219484" cy="360000"/>
            </a:xfrm>
          </p:grpSpPr>
          <p:sp>
            <p:nvSpPr>
              <p:cNvPr id="141" name="Obdélník 140"/>
              <p:cNvSpPr/>
              <p:nvPr/>
            </p:nvSpPr>
            <p:spPr>
              <a:xfrm>
                <a:off x="5870209" y="2378596"/>
                <a:ext cx="1219484" cy="360000"/>
              </a:xfrm>
              <a:prstGeom prst="rect">
                <a:avLst/>
              </a:prstGeom>
              <a:solidFill>
                <a:srgbClr val="7030A0">
                  <a:alpha val="25000"/>
                </a:srgbClr>
              </a:solidFill>
              <a:ln>
                <a:solidFill>
                  <a:schemeClr val="accent1">
                    <a:shade val="50000"/>
                    <a:shade val="75000"/>
                    <a:satMod val="125000"/>
                    <a:lumMod val="75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2" name="TextovéPole 141"/>
              <p:cNvSpPr txBox="1"/>
              <p:nvPr/>
            </p:nvSpPr>
            <p:spPr>
              <a:xfrm>
                <a:off x="5956537" y="2383958"/>
                <a:ext cx="1054800" cy="348813"/>
              </a:xfrm>
              <a:prstGeom prst="rect">
                <a:avLst/>
              </a:prstGeom>
              <a:noFill/>
            </p:spPr>
            <p:txBody>
              <a:bodyPr wrap="square" rtlCol="0">
                <a:spAutoFit/>
              </a:bodyPr>
              <a:lstStyle/>
              <a:p>
                <a:pPr algn="ctr"/>
                <a:r>
                  <a:rPr lang="en-GB" sz="1400" b="1" dirty="0">
                    <a:solidFill>
                      <a:schemeClr val="bg1"/>
                    </a:solidFill>
                    <a:latin typeface="Cambria Math"/>
                    <a:ea typeface="Cambria Math" panose="02040503050406030204" pitchFamily="18" charset="0"/>
                  </a:rPr>
                  <a:t>Later</a:t>
                </a:r>
              </a:p>
              <a:p>
                <a:pPr algn="ctr"/>
                <a:r>
                  <a:rPr lang="en-GB" sz="1400" b="1" dirty="0">
                    <a:solidFill>
                      <a:schemeClr val="bg1"/>
                    </a:solidFill>
                    <a:latin typeface="Cambria Math"/>
                    <a:ea typeface="Cambria Math" panose="02040503050406030204" pitchFamily="18" charset="0"/>
                  </a:rPr>
                  <a:t>customer</a:t>
                </a:r>
              </a:p>
            </p:txBody>
          </p:sp>
        </p:grpSp>
        <p:cxnSp>
          <p:nvCxnSpPr>
            <p:cNvPr id="135" name="Přímá spojnice se šipkou 134"/>
            <p:cNvCxnSpPr/>
            <p:nvPr/>
          </p:nvCxnSpPr>
          <p:spPr>
            <a:xfrm>
              <a:off x="4861979" y="4328835"/>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36" name="TextovéPole 135"/>
            <p:cNvSpPr txBox="1"/>
            <p:nvPr/>
          </p:nvSpPr>
          <p:spPr>
            <a:xfrm>
              <a:off x="4837008" y="4134885"/>
              <a:ext cx="936428" cy="223523"/>
            </a:xfrm>
            <a:prstGeom prst="rect">
              <a:avLst/>
            </a:prstGeom>
            <a:noFill/>
          </p:spPr>
          <p:txBody>
            <a:bodyPr wrap="square" rtlCol="0">
              <a:spAutoFit/>
            </a:bodyPr>
            <a:lstStyle/>
            <a:p>
              <a:pPr algn="ctr">
                <a:lnSpc>
                  <a:spcPts val="1000"/>
                </a:lnSpc>
              </a:pPr>
              <a:r>
                <a:rPr lang="cs-CZ" sz="1100" b="1" dirty="0">
                  <a:latin typeface="Cambria Math"/>
                  <a:ea typeface="Cambria Math" panose="02040503050406030204" pitchFamily="18" charset="0"/>
                </a:rPr>
                <a:t>11% </a:t>
              </a:r>
              <a:endParaRPr lang="en-GB" sz="1100" b="1" dirty="0">
                <a:latin typeface="Cambria Math"/>
                <a:ea typeface="Cambria Math" panose="02040503050406030204" pitchFamily="18" charset="0"/>
              </a:endParaRPr>
            </a:p>
          </p:txBody>
        </p:sp>
        <p:cxnSp>
          <p:nvCxnSpPr>
            <p:cNvPr id="137" name="Přímá spojnice se šipkou 136"/>
            <p:cNvCxnSpPr/>
            <p:nvPr/>
          </p:nvCxnSpPr>
          <p:spPr>
            <a:xfrm>
              <a:off x="2718520" y="4794752"/>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8" name="Přímá spojnice se šipkou 137"/>
            <p:cNvCxnSpPr/>
            <p:nvPr/>
          </p:nvCxnSpPr>
          <p:spPr>
            <a:xfrm>
              <a:off x="4857567" y="4797152"/>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39" name="TextovéPole 138"/>
            <p:cNvSpPr txBox="1"/>
            <p:nvPr/>
          </p:nvSpPr>
          <p:spPr>
            <a:xfrm>
              <a:off x="2622717" y="4814673"/>
              <a:ext cx="1034271"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rate</a:t>
              </a:r>
            </a:p>
          </p:txBody>
        </p:sp>
        <p:sp>
          <p:nvSpPr>
            <p:cNvPr id="140" name="TextovéPole 139"/>
            <p:cNvSpPr txBox="1"/>
            <p:nvPr/>
          </p:nvSpPr>
          <p:spPr>
            <a:xfrm>
              <a:off x="4804160" y="4814820"/>
              <a:ext cx="1030071" cy="223523"/>
            </a:xfrm>
            <a:prstGeom prst="rect">
              <a:avLst/>
            </a:prstGeom>
            <a:noFill/>
          </p:spPr>
          <p:txBody>
            <a:bodyPr wrap="square" rtlCol="0">
              <a:spAutoFit/>
            </a:bodyPr>
            <a:lstStyle/>
            <a:p>
              <a:pPr algn="ctr">
                <a:lnSpc>
                  <a:spcPts val="1000"/>
                </a:lnSpc>
              </a:pPr>
              <a:r>
                <a:rPr lang="en-GB" sz="1100" b="1" dirty="0">
                  <a:latin typeface="Cambria Math"/>
                  <a:ea typeface="Cambria Math" panose="02040503050406030204" pitchFamily="18" charset="0"/>
                </a:rPr>
                <a:t>Floating rate </a:t>
              </a:r>
            </a:p>
          </p:txBody>
        </p:sp>
      </p:grpSp>
    </p:spTree>
    <p:extLst>
      <p:ext uri="{BB962C8B-B14F-4D97-AF65-F5344CB8AC3E}">
        <p14:creationId xmlns:p14="http://schemas.microsoft.com/office/powerpoint/2010/main" val="262513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0000" y="6336000"/>
            <a:ext cx="3312000" cy="360000"/>
          </a:xfrm>
        </p:spPr>
        <p:txBody>
          <a:bodyPr/>
          <a:lstStyle/>
          <a:p>
            <a:r>
              <a:rPr lang="en-GB" dirty="0">
                <a:solidFill>
                  <a:prstClr val="black">
                    <a:lumMod val="50000"/>
                    <a:lumOff val="50000"/>
                  </a:prstClr>
                </a:solidFill>
              </a:rPr>
              <a:t>Interest rate swap</a:t>
            </a:r>
          </a:p>
        </p:txBody>
      </p:sp>
      <p:sp>
        <p:nvSpPr>
          <p:cNvPr id="3" name="Zástupný symbol pro číslo snímku 2"/>
          <p:cNvSpPr>
            <a:spLocks noGrp="1"/>
          </p:cNvSpPr>
          <p:nvPr>
            <p:ph type="sldNum" sz="quarter" idx="12"/>
          </p:nvPr>
        </p:nvSpPr>
        <p:spPr>
          <a:xfrm>
            <a:off x="7164000" y="6336000"/>
            <a:ext cx="1800000" cy="360000"/>
          </a:xfrm>
        </p:spPr>
        <p:txBody>
          <a:bodyPr/>
          <a:lstStyle/>
          <a:p>
            <a:pPr algn="r"/>
            <a:fld id="{DFE5482F-2F05-49C5-9E15-73F945A41231}" type="slidenum">
              <a:rPr lang="cs-CZ" smtClean="0">
                <a:solidFill>
                  <a:prstClr val="black">
                    <a:lumMod val="50000"/>
                    <a:lumOff val="50000"/>
                  </a:prstClr>
                </a:solidFill>
              </a:rPr>
              <a:pPr algn="r"/>
              <a:t>9</a:t>
            </a:fld>
            <a:endParaRPr lang="cs-CZ" dirty="0">
              <a:solidFill>
                <a:prstClr val="black">
                  <a:lumMod val="50000"/>
                  <a:lumOff val="50000"/>
                </a:prstClr>
              </a:solidFill>
            </a:endParaRPr>
          </a:p>
        </p:txBody>
      </p:sp>
      <p:sp>
        <p:nvSpPr>
          <p:cNvPr id="29" name="TextovéPole 28"/>
          <p:cNvSpPr txBox="1"/>
          <p:nvPr/>
        </p:nvSpPr>
        <p:spPr>
          <a:xfrm>
            <a:off x="864000" y="3116339"/>
            <a:ext cx="7325131"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solidFill>
                  <a:prstClr val="black"/>
                </a:solidFill>
                <a:latin typeface="Cambria Math" panose="02040503050406030204" pitchFamily="18" charset="0"/>
                <a:ea typeface="Cambria Math" panose="02040503050406030204" pitchFamily="18" charset="0"/>
              </a:rPr>
              <a:t>Dealer is the recipient of the fixed rate in earlier swap </a:t>
            </a:r>
          </a:p>
        </p:txBody>
      </p:sp>
      <p:sp>
        <p:nvSpPr>
          <p:cNvPr id="32" name="TextovéPole 31"/>
          <p:cNvSpPr txBox="1"/>
          <p:nvPr/>
        </p:nvSpPr>
        <p:spPr>
          <a:xfrm>
            <a:off x="1188000" y="5566549"/>
            <a:ext cx="7272392" cy="646331"/>
          </a:xfrm>
          <a:prstGeom prst="rect">
            <a:avLst/>
          </a:prstGeom>
          <a:noFill/>
          <a:ln>
            <a:noFill/>
          </a:ln>
        </p:spPr>
        <p:txBody>
          <a:bodyPr wrap="square" rtlCol="0">
            <a:spAutoFit/>
          </a:bodyPr>
          <a:lstStyle/>
          <a:p>
            <a:pPr marL="324000" lvl="2"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If interest rates rise, a cheaper purchasing price of bonds offsets  a permanent loss</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on the fixed legs of the matching swaps</a:t>
            </a:r>
          </a:p>
        </p:txBody>
      </p:sp>
      <p:sp>
        <p:nvSpPr>
          <p:cNvPr id="30" name="TextovéPole 29"/>
          <p:cNvSpPr txBox="1"/>
          <p:nvPr/>
        </p:nvSpPr>
        <p:spPr>
          <a:xfrm>
            <a:off x="864000" y="917511"/>
            <a:ext cx="7330919" cy="430887"/>
          </a:xfrm>
          <a:prstGeom prst="rect">
            <a:avLst/>
          </a:prstGeom>
          <a:noFill/>
          <a:ln>
            <a:noFill/>
          </a:ln>
        </p:spPr>
        <p:txBody>
          <a:bodyPr wrap="square" rtlCol="0">
            <a:spAutoFit/>
          </a:bodyPr>
          <a:lstStyle/>
          <a:p>
            <a:pPr marL="324000" indent="-324000">
              <a:buClr>
                <a:srgbClr val="7030A0"/>
              </a:buClr>
              <a:buFont typeface="Wingdings" panose="05000000000000000000" pitchFamily="2" charset="2"/>
              <a:buChar char="Ø"/>
            </a:pPr>
            <a:r>
              <a:rPr lang="en-GB" sz="2200" dirty="0">
                <a:solidFill>
                  <a:prstClr val="black"/>
                </a:solidFill>
                <a:latin typeface="Cambria Math" panose="02040503050406030204" pitchFamily="18" charset="0"/>
                <a:ea typeface="Cambria Math" panose="02040503050406030204" pitchFamily="18" charset="0"/>
              </a:rPr>
              <a:t>Dealer is the payer of the fixed rate in earlier swap </a:t>
            </a:r>
          </a:p>
        </p:txBody>
      </p:sp>
      <p:sp>
        <p:nvSpPr>
          <p:cNvPr id="88" name="TextovéPole 87"/>
          <p:cNvSpPr txBox="1"/>
          <p:nvPr/>
        </p:nvSpPr>
        <p:spPr>
          <a:xfrm>
            <a:off x="1188000" y="5035776"/>
            <a:ext cx="7739713"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solidFill>
                  <a:prstClr val="black"/>
                </a:solidFill>
                <a:latin typeface="Cambria Math" panose="02040503050406030204" pitchFamily="18" charset="0"/>
                <a:ea typeface="Cambria Math" panose="02040503050406030204" pitchFamily="18" charset="0"/>
              </a:rPr>
              <a:t>Dealer establishes short position on the bond market whose proceeds are deposited on the money market</a:t>
            </a:r>
          </a:p>
        </p:txBody>
      </p:sp>
      <p:grpSp>
        <p:nvGrpSpPr>
          <p:cNvPr id="91" name="Skupina 90"/>
          <p:cNvGrpSpPr/>
          <p:nvPr/>
        </p:nvGrpSpPr>
        <p:grpSpPr>
          <a:xfrm>
            <a:off x="1763688" y="1255061"/>
            <a:ext cx="5742820" cy="1141723"/>
            <a:chOff x="1396994" y="4173197"/>
            <a:chExt cx="5742820" cy="1141723"/>
          </a:xfrm>
        </p:grpSpPr>
        <p:grpSp>
          <p:nvGrpSpPr>
            <p:cNvPr id="92" name="Skupina 91"/>
            <p:cNvGrpSpPr/>
            <p:nvPr/>
          </p:nvGrpSpPr>
          <p:grpSpPr>
            <a:xfrm>
              <a:off x="1396994" y="4293096"/>
              <a:ext cx="1296501" cy="360000"/>
              <a:chOff x="1539071" y="2378596"/>
              <a:chExt cx="1296501" cy="240000"/>
            </a:xfrm>
          </p:grpSpPr>
          <p:sp>
            <p:nvSpPr>
              <p:cNvPr id="113" name="Obdélník 112"/>
              <p:cNvSpPr/>
              <p:nvPr/>
            </p:nvSpPr>
            <p:spPr>
              <a:xfrm>
                <a:off x="1555609" y="2378596"/>
                <a:ext cx="1260000" cy="240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4" name="TextovéPole 113"/>
              <p:cNvSpPr txBox="1"/>
              <p:nvPr/>
            </p:nvSpPr>
            <p:spPr>
              <a:xfrm>
                <a:off x="1539071" y="2402658"/>
                <a:ext cx="1296501" cy="194925"/>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Bond market</a:t>
                </a:r>
                <a:endParaRPr lang="en-GB" sz="1300" b="1" dirty="0">
                  <a:solidFill>
                    <a:schemeClr val="bg1"/>
                  </a:solidFill>
                  <a:latin typeface="Cambria Math"/>
                  <a:ea typeface="Cambria Math" panose="02040503050406030204" pitchFamily="18" charset="0"/>
                </a:endParaRPr>
              </a:p>
            </p:txBody>
          </p:sp>
        </p:grpSp>
        <p:grpSp>
          <p:nvGrpSpPr>
            <p:cNvPr id="93" name="Skupina 92"/>
            <p:cNvGrpSpPr/>
            <p:nvPr/>
          </p:nvGrpSpPr>
          <p:grpSpPr>
            <a:xfrm>
              <a:off x="3609360" y="4293096"/>
              <a:ext cx="1260000" cy="360000"/>
              <a:chOff x="5894273" y="2378596"/>
              <a:chExt cx="1260000" cy="240000"/>
            </a:xfrm>
          </p:grpSpPr>
          <p:sp>
            <p:nvSpPr>
              <p:cNvPr id="111" name="Obdélník 110"/>
              <p:cNvSpPr/>
              <p:nvPr/>
            </p:nvSpPr>
            <p:spPr>
              <a:xfrm>
                <a:off x="5894273" y="2378596"/>
                <a:ext cx="1260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2" name="TextovéPole 111"/>
              <p:cNvSpPr txBox="1"/>
              <p:nvPr/>
            </p:nvSpPr>
            <p:spPr>
              <a:xfrm>
                <a:off x="5968568" y="2402660"/>
                <a:ext cx="1152607" cy="194925"/>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Swap dealer</a:t>
                </a:r>
                <a:endParaRPr lang="en-GB" sz="1300" b="1" dirty="0">
                  <a:solidFill>
                    <a:schemeClr val="bg1"/>
                  </a:solidFill>
                  <a:latin typeface="Cambria Math"/>
                  <a:ea typeface="Cambria Math" panose="02040503050406030204" pitchFamily="18" charset="0"/>
                </a:endParaRPr>
              </a:p>
            </p:txBody>
          </p:sp>
        </p:grpSp>
        <p:sp>
          <p:nvSpPr>
            <p:cNvPr id="94" name="TextovéPole 93"/>
            <p:cNvSpPr txBox="1"/>
            <p:nvPr/>
          </p:nvSpPr>
          <p:spPr>
            <a:xfrm>
              <a:off x="2648637" y="4173197"/>
              <a:ext cx="940246" cy="22057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5Y bonds</a:t>
              </a:r>
            </a:p>
          </p:txBody>
        </p:sp>
        <p:cxnSp>
          <p:nvCxnSpPr>
            <p:cNvPr id="95" name="Přímá spojnice se šipkou 94"/>
            <p:cNvCxnSpPr/>
            <p:nvPr/>
          </p:nvCxnSpPr>
          <p:spPr>
            <a:xfrm>
              <a:off x="2716916" y="4354392"/>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96" name="Skupina 95"/>
            <p:cNvGrpSpPr/>
            <p:nvPr/>
          </p:nvGrpSpPr>
          <p:grpSpPr>
            <a:xfrm>
              <a:off x="5735875" y="4310220"/>
              <a:ext cx="1403939" cy="360000"/>
              <a:chOff x="5870180" y="2378596"/>
              <a:chExt cx="1403939" cy="240000"/>
            </a:xfrm>
          </p:grpSpPr>
          <p:sp>
            <p:nvSpPr>
              <p:cNvPr id="109" name="Obdélník 108"/>
              <p:cNvSpPr/>
              <p:nvPr/>
            </p:nvSpPr>
            <p:spPr>
              <a:xfrm>
                <a:off x="5940373" y="2378596"/>
                <a:ext cx="1260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0" name="TextovéPole 109"/>
              <p:cNvSpPr txBox="1"/>
              <p:nvPr/>
            </p:nvSpPr>
            <p:spPr>
              <a:xfrm>
                <a:off x="5870180" y="2391136"/>
                <a:ext cx="1403939" cy="194925"/>
              </a:xfrm>
              <a:prstGeom prst="rect">
                <a:avLst/>
              </a:prstGeom>
              <a:noFill/>
            </p:spPr>
            <p:txBody>
              <a:bodyPr wrap="square" rtlCol="0">
                <a:spAutoFit/>
              </a:bodyPr>
              <a:lstStyle/>
              <a:p>
                <a:pPr algn="ctr"/>
                <a:r>
                  <a:rPr lang="en-GB" sz="1300" b="1" dirty="0">
                    <a:solidFill>
                      <a:schemeClr val="bg1"/>
                    </a:solidFill>
                    <a:latin typeface="Cambria Math"/>
                    <a:ea typeface="Cambria Math" panose="02040503050406030204" pitchFamily="18" charset="0"/>
                  </a:rPr>
                  <a:t>Earlier customer</a:t>
                </a:r>
              </a:p>
            </p:txBody>
          </p:sp>
        </p:grpSp>
        <p:cxnSp>
          <p:nvCxnSpPr>
            <p:cNvPr id="97" name="Přímá spojnice se šipkou 96"/>
            <p:cNvCxnSpPr/>
            <p:nvPr/>
          </p:nvCxnSpPr>
          <p:spPr>
            <a:xfrm>
              <a:off x="4906307" y="4352899"/>
              <a:ext cx="851585" cy="0"/>
            </a:xfrm>
            <a:prstGeom prst="straightConnector1">
              <a:avLst/>
            </a:prstGeom>
            <a:ln w="25400">
              <a:prstDash val="solid"/>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98" name="TextovéPole 97"/>
            <p:cNvSpPr txBox="1"/>
            <p:nvPr/>
          </p:nvSpPr>
          <p:spPr>
            <a:xfrm>
              <a:off x="4874784" y="4174392"/>
              <a:ext cx="936428" cy="223523"/>
            </a:xfrm>
            <a:prstGeom prst="rect">
              <a:avLst/>
            </a:prstGeom>
            <a:noFill/>
          </p:spPr>
          <p:txBody>
            <a:bodyPr wrap="square" rtlCol="0">
              <a:spAutoFit/>
            </a:bodyPr>
            <a:lstStyle/>
            <a:p>
              <a:pPr algn="ctr">
                <a:lnSpc>
                  <a:spcPts val="1000"/>
                </a:lnSpc>
              </a:pPr>
              <a:r>
                <a:rPr lang="cs-CZ" sz="1000" b="1" dirty="0">
                  <a:latin typeface="Cambria Math"/>
                  <a:ea typeface="Cambria Math" panose="02040503050406030204" pitchFamily="18" charset="0"/>
                </a:rPr>
                <a:t>5</a:t>
              </a:r>
              <a:r>
                <a:rPr lang="en-GB" sz="1000" b="1" dirty="0">
                  <a:latin typeface="Cambria Math"/>
                  <a:ea typeface="Cambria Math" panose="02040503050406030204" pitchFamily="18" charset="0"/>
                </a:rPr>
                <a:t>Y interest</a:t>
              </a:r>
            </a:p>
          </p:txBody>
        </p:sp>
        <p:cxnSp>
          <p:nvCxnSpPr>
            <p:cNvPr id="99" name="Přímá spojnice se šipkou 98"/>
            <p:cNvCxnSpPr/>
            <p:nvPr/>
          </p:nvCxnSpPr>
          <p:spPr>
            <a:xfrm>
              <a:off x="2718520" y="4591992"/>
              <a:ext cx="851585" cy="0"/>
            </a:xfrm>
            <a:prstGeom prst="straightConnector1">
              <a:avLst/>
            </a:prstGeom>
            <a:ln w="25400">
              <a:prstDash val="sysDot"/>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0" name="Přímá spojnice se šipkou 99"/>
            <p:cNvCxnSpPr/>
            <p:nvPr/>
          </p:nvCxnSpPr>
          <p:spPr>
            <a:xfrm>
              <a:off x="4905695" y="4591080"/>
              <a:ext cx="851585" cy="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01" name="TextovéPole 100"/>
            <p:cNvSpPr txBox="1"/>
            <p:nvPr/>
          </p:nvSpPr>
          <p:spPr>
            <a:xfrm>
              <a:off x="2669198" y="4558968"/>
              <a:ext cx="940246" cy="223523"/>
            </a:xfrm>
            <a:prstGeom prst="rect">
              <a:avLst/>
            </a:prstGeom>
            <a:noFill/>
          </p:spPr>
          <p:txBody>
            <a:bodyPr wrap="square" rtlCol="0">
              <a:spAutoFit/>
            </a:bodyPr>
            <a:lstStyle/>
            <a:p>
              <a:pPr algn="ctr">
                <a:lnSpc>
                  <a:spcPts val="1000"/>
                </a:lnSpc>
              </a:pPr>
              <a:r>
                <a:rPr lang="cs-CZ" sz="1000" b="1" dirty="0">
                  <a:latin typeface="Cambria Math"/>
                  <a:ea typeface="Cambria Math" panose="02040503050406030204" pitchFamily="18" charset="0"/>
                </a:rPr>
                <a:t>Cash</a:t>
              </a:r>
              <a:endParaRPr lang="en-GB" sz="1000" b="1" dirty="0">
                <a:latin typeface="Cambria Math"/>
                <a:ea typeface="Cambria Math" panose="02040503050406030204" pitchFamily="18" charset="0"/>
              </a:endParaRPr>
            </a:p>
          </p:txBody>
        </p:sp>
        <p:sp>
          <p:nvSpPr>
            <p:cNvPr id="102" name="TextovéPole 101"/>
            <p:cNvSpPr txBox="1"/>
            <p:nvPr/>
          </p:nvSpPr>
          <p:spPr>
            <a:xfrm>
              <a:off x="4817717" y="4558968"/>
              <a:ext cx="1030071" cy="22352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6M interest</a:t>
              </a:r>
            </a:p>
          </p:txBody>
        </p:sp>
        <p:sp>
          <p:nvSpPr>
            <p:cNvPr id="103" name="Obdélník 102"/>
            <p:cNvSpPr/>
            <p:nvPr/>
          </p:nvSpPr>
          <p:spPr>
            <a:xfrm>
              <a:off x="3599728" y="4954920"/>
              <a:ext cx="1260000"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4" name="TextovéPole 103"/>
            <p:cNvSpPr txBox="1"/>
            <p:nvPr/>
          </p:nvSpPr>
          <p:spPr>
            <a:xfrm>
              <a:off x="3555908" y="4973855"/>
              <a:ext cx="1357941" cy="292388"/>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Money market</a:t>
              </a:r>
              <a:endParaRPr lang="en-GB" sz="1300" b="1" dirty="0">
                <a:solidFill>
                  <a:schemeClr val="bg1"/>
                </a:solidFill>
                <a:latin typeface="Cambria Math"/>
                <a:ea typeface="Cambria Math" panose="02040503050406030204" pitchFamily="18" charset="0"/>
              </a:endParaRPr>
            </a:p>
          </p:txBody>
        </p:sp>
        <p:cxnSp>
          <p:nvCxnSpPr>
            <p:cNvPr id="105" name="Přímá spojnice se šipkou 104"/>
            <p:cNvCxnSpPr/>
            <p:nvPr/>
          </p:nvCxnSpPr>
          <p:spPr>
            <a:xfrm>
              <a:off x="3829443" y="4673511"/>
              <a:ext cx="0" cy="252781"/>
            </a:xfrm>
            <a:prstGeom prst="straightConnector1">
              <a:avLst/>
            </a:prstGeom>
            <a:ln w="25400">
              <a:prstDash val="sysDot"/>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06" name="Přímá spojnice se šipkou 105"/>
            <p:cNvCxnSpPr/>
            <p:nvPr/>
          </p:nvCxnSpPr>
          <p:spPr>
            <a:xfrm>
              <a:off x="4560261" y="4682734"/>
              <a:ext cx="0" cy="252781"/>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07" name="TextovéPole 106"/>
            <p:cNvSpPr txBox="1"/>
            <p:nvPr/>
          </p:nvSpPr>
          <p:spPr>
            <a:xfrm>
              <a:off x="4527796" y="4726864"/>
              <a:ext cx="1197716" cy="223523"/>
            </a:xfrm>
            <a:prstGeom prst="rect">
              <a:avLst/>
            </a:prstGeom>
            <a:noFill/>
          </p:spPr>
          <p:txBody>
            <a:bodyPr wrap="square" rtlCol="0">
              <a:spAutoFit/>
            </a:bodyPr>
            <a:lstStyle/>
            <a:p>
              <a:pPr>
                <a:lnSpc>
                  <a:spcPts val="1000"/>
                </a:lnSpc>
              </a:pPr>
              <a:r>
                <a:rPr lang="en-GB" sz="1000" b="1" dirty="0">
                  <a:latin typeface="Cambria Math"/>
                  <a:ea typeface="Cambria Math" panose="02040503050406030204" pitchFamily="18" charset="0"/>
                </a:rPr>
                <a:t>Overnight rate</a:t>
              </a:r>
            </a:p>
          </p:txBody>
        </p:sp>
        <p:sp>
          <p:nvSpPr>
            <p:cNvPr id="108" name="TextovéPole 107"/>
            <p:cNvSpPr txBox="1"/>
            <p:nvPr/>
          </p:nvSpPr>
          <p:spPr>
            <a:xfrm>
              <a:off x="3300441" y="4748755"/>
              <a:ext cx="558743" cy="223523"/>
            </a:xfrm>
            <a:prstGeom prst="rect">
              <a:avLst/>
            </a:prstGeom>
            <a:noFill/>
          </p:spPr>
          <p:txBody>
            <a:bodyPr wrap="square" rtlCol="0">
              <a:spAutoFit/>
            </a:bodyPr>
            <a:lstStyle/>
            <a:p>
              <a:pPr algn="r">
                <a:lnSpc>
                  <a:spcPts val="1000"/>
                </a:lnSpc>
              </a:pPr>
              <a:r>
                <a:rPr lang="cs-CZ" sz="1000" b="1" dirty="0">
                  <a:latin typeface="Cambria Math"/>
                  <a:ea typeface="Cambria Math" panose="02040503050406030204" pitchFamily="18" charset="0"/>
                </a:rPr>
                <a:t>Cash</a:t>
              </a:r>
              <a:endParaRPr lang="en-GB" sz="1000" b="1" dirty="0">
                <a:latin typeface="Cambria Math"/>
                <a:ea typeface="Cambria Math" panose="02040503050406030204" pitchFamily="18" charset="0"/>
              </a:endParaRPr>
            </a:p>
          </p:txBody>
        </p:sp>
      </p:grpSp>
      <p:sp>
        <p:nvSpPr>
          <p:cNvPr id="115" name="TextovéPole 114"/>
          <p:cNvSpPr txBox="1"/>
          <p:nvPr/>
        </p:nvSpPr>
        <p:spPr>
          <a:xfrm>
            <a:off x="1188000" y="2341769"/>
            <a:ext cx="7704480" cy="369332"/>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Dealer arranges overnight borrowing</a:t>
            </a:r>
            <a:r>
              <a:rPr lang="cs-CZ" dirty="0">
                <a:latin typeface="Cambria Math" panose="02040503050406030204" pitchFamily="18" charset="0"/>
                <a:ea typeface="Cambria Math" panose="02040503050406030204" pitchFamily="18" charset="0"/>
              </a:rPr>
              <a:t>; </a:t>
            </a:r>
            <a:r>
              <a:rPr lang="en-GB" dirty="0">
                <a:latin typeface="Cambria Math" panose="02040503050406030204" pitchFamily="18" charset="0"/>
                <a:ea typeface="Cambria Math" panose="02040503050406030204" pitchFamily="18" charset="0"/>
              </a:rPr>
              <a:t>proceeds are used to buy bonds</a:t>
            </a:r>
          </a:p>
        </p:txBody>
      </p:sp>
      <p:sp>
        <p:nvSpPr>
          <p:cNvPr id="116" name="TextovéPole 115"/>
          <p:cNvSpPr txBox="1"/>
          <p:nvPr/>
        </p:nvSpPr>
        <p:spPr>
          <a:xfrm>
            <a:off x="1188000" y="2602160"/>
            <a:ext cx="7739713" cy="646331"/>
          </a:xfrm>
          <a:prstGeom prst="rect">
            <a:avLst/>
          </a:prstGeom>
          <a:noFill/>
          <a:ln>
            <a:noFill/>
          </a:ln>
        </p:spPr>
        <p:txBody>
          <a:bodyPr wrap="square" rtlCol="0">
            <a:spAutoFit/>
          </a:bodyPr>
          <a:lstStyle/>
          <a:p>
            <a:pPr marL="324000" indent="-324000">
              <a:buClr>
                <a:srgbClr val="7030A0"/>
              </a:buClr>
              <a:buSzPct val="80000"/>
              <a:buFont typeface="Wingdings" panose="05000000000000000000" pitchFamily="2" charset="2"/>
              <a:buChar char="q"/>
            </a:pPr>
            <a:r>
              <a:rPr lang="en-GB" dirty="0">
                <a:latin typeface="Cambria Math" panose="02040503050406030204" pitchFamily="18" charset="0"/>
                <a:ea typeface="Cambria Math" panose="02040503050406030204" pitchFamily="18" charset="0"/>
              </a:rPr>
              <a:t>If interest rates fall</a:t>
            </a:r>
            <a:r>
              <a:rPr lang="cs-CZ" dirty="0">
                <a:latin typeface="Cambria Math" panose="02040503050406030204" pitchFamily="18" charset="0"/>
                <a:ea typeface="Cambria Math" panose="02040503050406030204" pitchFamily="18" charset="0"/>
              </a:rPr>
              <a:t>,</a:t>
            </a:r>
            <a:r>
              <a:rPr lang="en-GB" dirty="0">
                <a:latin typeface="Cambria Math" panose="02040503050406030204" pitchFamily="18" charset="0"/>
                <a:ea typeface="Cambria Math" panose="02040503050406030204" pitchFamily="18" charset="0"/>
              </a:rPr>
              <a:t> a higher selling price of bonds offsets </a:t>
            </a:r>
            <a:r>
              <a:rPr lang="cs-CZ" dirty="0">
                <a:latin typeface="Cambria Math" panose="02040503050406030204" pitchFamily="18" charset="0"/>
                <a:ea typeface="Cambria Math" panose="02040503050406030204" pitchFamily="18" charset="0"/>
              </a:rPr>
              <a:t>a </a:t>
            </a:r>
            <a:r>
              <a:rPr lang="en-GB" dirty="0">
                <a:latin typeface="Cambria Math" panose="02040503050406030204" pitchFamily="18" charset="0"/>
                <a:ea typeface="Cambria Math" panose="02040503050406030204" pitchFamily="18" charset="0"/>
              </a:rPr>
              <a:t>permanent loss on the fixed legs of the matching swaps</a:t>
            </a:r>
          </a:p>
        </p:txBody>
      </p:sp>
      <p:grpSp>
        <p:nvGrpSpPr>
          <p:cNvPr id="7" name="Skupina 6"/>
          <p:cNvGrpSpPr/>
          <p:nvPr/>
        </p:nvGrpSpPr>
        <p:grpSpPr>
          <a:xfrm>
            <a:off x="1763331" y="3481680"/>
            <a:ext cx="5732655" cy="1626288"/>
            <a:chOff x="1763331" y="3860864"/>
            <a:chExt cx="5732655" cy="1626288"/>
          </a:xfrm>
        </p:grpSpPr>
        <p:grpSp>
          <p:nvGrpSpPr>
            <p:cNvPr id="141" name="Skupina 140"/>
            <p:cNvGrpSpPr/>
            <p:nvPr/>
          </p:nvGrpSpPr>
          <p:grpSpPr>
            <a:xfrm>
              <a:off x="1763331" y="4365992"/>
              <a:ext cx="5732655" cy="1121160"/>
              <a:chOff x="1413175" y="4163680"/>
              <a:chExt cx="5732655" cy="1121160"/>
            </a:xfrm>
          </p:grpSpPr>
          <p:grpSp>
            <p:nvGrpSpPr>
              <p:cNvPr id="142" name="Skupina 141"/>
              <p:cNvGrpSpPr/>
              <p:nvPr/>
            </p:nvGrpSpPr>
            <p:grpSpPr>
              <a:xfrm>
                <a:off x="1413175" y="4293096"/>
                <a:ext cx="1296501" cy="360000"/>
                <a:chOff x="1555252" y="2378596"/>
                <a:chExt cx="1296501" cy="240000"/>
              </a:xfrm>
            </p:grpSpPr>
            <p:sp>
              <p:nvSpPr>
                <p:cNvPr id="163" name="Obdélník 162"/>
                <p:cNvSpPr/>
                <p:nvPr/>
              </p:nvSpPr>
              <p:spPr>
                <a:xfrm>
                  <a:off x="1555609" y="2378596"/>
                  <a:ext cx="1260000" cy="240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64" name="TextovéPole 163"/>
                <p:cNvSpPr txBox="1"/>
                <p:nvPr/>
              </p:nvSpPr>
              <p:spPr>
                <a:xfrm>
                  <a:off x="1555252" y="2402660"/>
                  <a:ext cx="1296501" cy="194925"/>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Bond market</a:t>
                  </a:r>
                  <a:endParaRPr lang="en-GB" sz="1300" b="1" dirty="0">
                    <a:solidFill>
                      <a:schemeClr val="bg1"/>
                    </a:solidFill>
                    <a:latin typeface="Cambria Math"/>
                    <a:ea typeface="Cambria Math" panose="02040503050406030204" pitchFamily="18" charset="0"/>
                  </a:endParaRPr>
                </a:p>
              </p:txBody>
            </p:sp>
          </p:grpSp>
          <p:grpSp>
            <p:nvGrpSpPr>
              <p:cNvPr id="143" name="Skupina 142"/>
              <p:cNvGrpSpPr/>
              <p:nvPr/>
            </p:nvGrpSpPr>
            <p:grpSpPr>
              <a:xfrm>
                <a:off x="3609360" y="4293096"/>
                <a:ext cx="1260000" cy="360000"/>
                <a:chOff x="5894273" y="2378596"/>
                <a:chExt cx="1260000" cy="240000"/>
              </a:xfrm>
            </p:grpSpPr>
            <p:sp>
              <p:nvSpPr>
                <p:cNvPr id="161" name="Obdélník 160"/>
                <p:cNvSpPr/>
                <p:nvPr/>
              </p:nvSpPr>
              <p:spPr>
                <a:xfrm>
                  <a:off x="5894273" y="2378596"/>
                  <a:ext cx="1260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62" name="TextovéPole 161"/>
                <p:cNvSpPr txBox="1"/>
                <p:nvPr/>
              </p:nvSpPr>
              <p:spPr>
                <a:xfrm>
                  <a:off x="5968568" y="2402660"/>
                  <a:ext cx="1152607" cy="194925"/>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Swap dealer</a:t>
                  </a:r>
                  <a:endParaRPr lang="en-GB" sz="1300" b="1" dirty="0">
                    <a:solidFill>
                      <a:schemeClr val="bg1"/>
                    </a:solidFill>
                    <a:latin typeface="Cambria Math"/>
                    <a:ea typeface="Cambria Math" panose="02040503050406030204" pitchFamily="18" charset="0"/>
                  </a:endParaRPr>
                </a:p>
              </p:txBody>
            </p:sp>
          </p:grpSp>
          <p:sp>
            <p:nvSpPr>
              <p:cNvPr id="144" name="TextovéPole 143"/>
              <p:cNvSpPr txBox="1"/>
              <p:nvPr/>
            </p:nvSpPr>
            <p:spPr>
              <a:xfrm>
                <a:off x="2730229" y="4163680"/>
                <a:ext cx="777063" cy="22352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5Y bonds</a:t>
                </a:r>
              </a:p>
            </p:txBody>
          </p:sp>
          <p:cxnSp>
            <p:nvCxnSpPr>
              <p:cNvPr id="145" name="Přímá spojnice se šipkou 144"/>
              <p:cNvCxnSpPr/>
              <p:nvPr/>
            </p:nvCxnSpPr>
            <p:spPr>
              <a:xfrm>
                <a:off x="2716916" y="4354392"/>
                <a:ext cx="85158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146" name="Skupina 145"/>
              <p:cNvGrpSpPr/>
              <p:nvPr/>
            </p:nvGrpSpPr>
            <p:grpSpPr>
              <a:xfrm>
                <a:off x="5741891" y="4310220"/>
                <a:ext cx="1403939" cy="360000"/>
                <a:chOff x="5876196" y="2378596"/>
                <a:chExt cx="1403939" cy="240000"/>
              </a:xfrm>
            </p:grpSpPr>
            <p:sp>
              <p:nvSpPr>
                <p:cNvPr id="159" name="Obdélník 158"/>
                <p:cNvSpPr/>
                <p:nvPr/>
              </p:nvSpPr>
              <p:spPr>
                <a:xfrm>
                  <a:off x="5940373" y="2378596"/>
                  <a:ext cx="1260000" cy="2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60" name="TextovéPole 159"/>
                <p:cNvSpPr txBox="1"/>
                <p:nvPr/>
              </p:nvSpPr>
              <p:spPr>
                <a:xfrm>
                  <a:off x="5876196" y="2391136"/>
                  <a:ext cx="1403939" cy="194925"/>
                </a:xfrm>
                <a:prstGeom prst="rect">
                  <a:avLst/>
                </a:prstGeom>
                <a:noFill/>
              </p:spPr>
              <p:txBody>
                <a:bodyPr wrap="square" rtlCol="0">
                  <a:spAutoFit/>
                </a:bodyPr>
                <a:lstStyle/>
                <a:p>
                  <a:pPr algn="ctr"/>
                  <a:r>
                    <a:rPr lang="en-GB" sz="1300" b="1" dirty="0">
                      <a:solidFill>
                        <a:schemeClr val="bg1"/>
                      </a:solidFill>
                      <a:latin typeface="Cambria Math"/>
                      <a:ea typeface="Cambria Math" panose="02040503050406030204" pitchFamily="18" charset="0"/>
                    </a:rPr>
                    <a:t>Earlier customer</a:t>
                  </a:r>
                </a:p>
              </p:txBody>
            </p:sp>
          </p:grpSp>
          <p:cxnSp>
            <p:nvCxnSpPr>
              <p:cNvPr id="147" name="Přímá spojnice se šipkou 146"/>
              <p:cNvCxnSpPr/>
              <p:nvPr/>
            </p:nvCxnSpPr>
            <p:spPr>
              <a:xfrm>
                <a:off x="4906307" y="4352899"/>
                <a:ext cx="851585" cy="0"/>
              </a:xfrm>
              <a:prstGeom prst="straightConnector1">
                <a:avLst/>
              </a:prstGeom>
              <a:ln w="25400">
                <a:prstDash val="solid"/>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48" name="TextovéPole 147"/>
              <p:cNvSpPr txBox="1"/>
              <p:nvPr/>
            </p:nvSpPr>
            <p:spPr>
              <a:xfrm>
                <a:off x="4861552" y="4174437"/>
                <a:ext cx="936428" cy="223523"/>
              </a:xfrm>
              <a:prstGeom prst="rect">
                <a:avLst/>
              </a:prstGeom>
              <a:noFill/>
            </p:spPr>
            <p:txBody>
              <a:bodyPr wrap="square" rtlCol="0">
                <a:spAutoFit/>
              </a:bodyPr>
              <a:lstStyle/>
              <a:p>
                <a:pPr algn="ctr">
                  <a:lnSpc>
                    <a:spcPts val="1000"/>
                  </a:lnSpc>
                </a:pPr>
                <a:r>
                  <a:rPr lang="cs-CZ" sz="1000" b="1" dirty="0">
                    <a:latin typeface="Cambria Math"/>
                    <a:ea typeface="Cambria Math" panose="02040503050406030204" pitchFamily="18" charset="0"/>
                  </a:rPr>
                  <a:t>5</a:t>
                </a:r>
                <a:r>
                  <a:rPr lang="en-GB" sz="1000" b="1" dirty="0">
                    <a:latin typeface="Cambria Math"/>
                    <a:ea typeface="Cambria Math" panose="02040503050406030204" pitchFamily="18" charset="0"/>
                  </a:rPr>
                  <a:t>Y interest</a:t>
                </a:r>
              </a:p>
            </p:txBody>
          </p:sp>
          <p:cxnSp>
            <p:nvCxnSpPr>
              <p:cNvPr id="149" name="Přímá spojnice se šipkou 148"/>
              <p:cNvCxnSpPr/>
              <p:nvPr/>
            </p:nvCxnSpPr>
            <p:spPr>
              <a:xfrm>
                <a:off x="2718520" y="4591992"/>
                <a:ext cx="851585" cy="0"/>
              </a:xfrm>
              <a:prstGeom prst="straightConnector1">
                <a:avLst/>
              </a:prstGeom>
              <a:ln w="25400">
                <a:prstDash val="sysDot"/>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0" name="Přímá spojnice se šipkou 149"/>
              <p:cNvCxnSpPr/>
              <p:nvPr/>
            </p:nvCxnSpPr>
            <p:spPr>
              <a:xfrm>
                <a:off x="4905695" y="4591080"/>
                <a:ext cx="851585" cy="0"/>
              </a:xfrm>
              <a:prstGeom prst="straightConnector1">
                <a:avLst/>
              </a:prstGeom>
              <a:ln w="25400">
                <a:prstDash val="sysDash"/>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51" name="TextovéPole 150"/>
              <p:cNvSpPr txBox="1"/>
              <p:nvPr/>
            </p:nvSpPr>
            <p:spPr>
              <a:xfrm>
                <a:off x="2669729" y="4560264"/>
                <a:ext cx="940246" cy="223523"/>
              </a:xfrm>
              <a:prstGeom prst="rect">
                <a:avLst/>
              </a:prstGeom>
              <a:noFill/>
            </p:spPr>
            <p:txBody>
              <a:bodyPr wrap="square" rtlCol="0">
                <a:spAutoFit/>
              </a:bodyPr>
              <a:lstStyle/>
              <a:p>
                <a:pPr algn="ctr">
                  <a:lnSpc>
                    <a:spcPts val="1000"/>
                  </a:lnSpc>
                </a:pPr>
                <a:r>
                  <a:rPr lang="cs-CZ" sz="1000" b="1" dirty="0">
                    <a:latin typeface="Cambria Math"/>
                    <a:ea typeface="Cambria Math" panose="02040503050406030204" pitchFamily="18" charset="0"/>
                  </a:rPr>
                  <a:t>Cash</a:t>
                </a:r>
                <a:endParaRPr lang="en-GB" sz="1000" b="1" dirty="0">
                  <a:latin typeface="Cambria Math"/>
                  <a:ea typeface="Cambria Math" panose="02040503050406030204" pitchFamily="18" charset="0"/>
                </a:endParaRPr>
              </a:p>
            </p:txBody>
          </p:sp>
          <p:sp>
            <p:nvSpPr>
              <p:cNvPr id="152" name="TextovéPole 151"/>
              <p:cNvSpPr txBox="1"/>
              <p:nvPr/>
            </p:nvSpPr>
            <p:spPr>
              <a:xfrm>
                <a:off x="4793231" y="4564957"/>
                <a:ext cx="1030071" cy="223523"/>
              </a:xfrm>
              <a:prstGeom prst="rect">
                <a:avLst/>
              </a:prstGeom>
              <a:noFill/>
            </p:spPr>
            <p:txBody>
              <a:bodyPr wrap="square" rtlCol="0">
                <a:spAutoFit/>
              </a:bodyPr>
              <a:lstStyle/>
              <a:p>
                <a:pPr algn="ctr">
                  <a:lnSpc>
                    <a:spcPts val="1000"/>
                  </a:lnSpc>
                </a:pPr>
                <a:r>
                  <a:rPr lang="en-GB" sz="1000" b="1" dirty="0">
                    <a:latin typeface="Cambria Math"/>
                    <a:ea typeface="Cambria Math" panose="02040503050406030204" pitchFamily="18" charset="0"/>
                  </a:rPr>
                  <a:t>6M interest</a:t>
                </a:r>
              </a:p>
            </p:txBody>
          </p:sp>
          <p:sp>
            <p:nvSpPr>
              <p:cNvPr id="153" name="Obdélník 152"/>
              <p:cNvSpPr/>
              <p:nvPr/>
            </p:nvSpPr>
            <p:spPr>
              <a:xfrm>
                <a:off x="3609844" y="4924840"/>
                <a:ext cx="1260000"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54" name="TextovéPole 153"/>
              <p:cNvSpPr txBox="1"/>
              <p:nvPr/>
            </p:nvSpPr>
            <p:spPr>
              <a:xfrm>
                <a:off x="3547887" y="4943775"/>
                <a:ext cx="1357941" cy="292388"/>
              </a:xfrm>
              <a:prstGeom prst="rect">
                <a:avLst/>
              </a:prstGeom>
              <a:noFill/>
            </p:spPr>
            <p:txBody>
              <a:bodyPr wrap="square" rtlCol="0">
                <a:spAutoFit/>
              </a:bodyPr>
              <a:lstStyle/>
              <a:p>
                <a:pPr algn="ctr"/>
                <a:r>
                  <a:rPr lang="cs-CZ" sz="1300" b="1" dirty="0">
                    <a:solidFill>
                      <a:schemeClr val="bg1"/>
                    </a:solidFill>
                    <a:latin typeface="Cambria Math"/>
                    <a:ea typeface="Cambria Math" panose="02040503050406030204" pitchFamily="18" charset="0"/>
                  </a:rPr>
                  <a:t>Money market</a:t>
                </a:r>
                <a:endParaRPr lang="en-GB" sz="1300" b="1" dirty="0">
                  <a:solidFill>
                    <a:schemeClr val="bg1"/>
                  </a:solidFill>
                  <a:latin typeface="Cambria Math"/>
                  <a:ea typeface="Cambria Math" panose="02040503050406030204" pitchFamily="18" charset="0"/>
                </a:endParaRPr>
              </a:p>
            </p:txBody>
          </p:sp>
          <p:cxnSp>
            <p:nvCxnSpPr>
              <p:cNvPr id="155" name="Přímá spojnice se šipkou 154"/>
              <p:cNvCxnSpPr/>
              <p:nvPr/>
            </p:nvCxnSpPr>
            <p:spPr>
              <a:xfrm>
                <a:off x="3829443" y="4685080"/>
                <a:ext cx="0" cy="208910"/>
              </a:xfrm>
              <a:prstGeom prst="straightConnector1">
                <a:avLst/>
              </a:prstGeom>
              <a:ln w="25400">
                <a:prstDash val="sysDot"/>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6" name="Přímá spojnice se šipkou 155"/>
              <p:cNvCxnSpPr/>
              <p:nvPr/>
            </p:nvCxnSpPr>
            <p:spPr>
              <a:xfrm>
                <a:off x="4560261" y="4686621"/>
                <a:ext cx="0" cy="208910"/>
              </a:xfrm>
              <a:prstGeom prst="straightConnector1">
                <a:avLst/>
              </a:prstGeom>
              <a:ln w="25400">
                <a:prstDash val="sysDash"/>
                <a:headEnd type="triangle" w="lg" len="med"/>
                <a:tailEnd type="none" w="lg" len="med"/>
              </a:ln>
            </p:spPr>
            <p:style>
              <a:lnRef idx="1">
                <a:schemeClr val="accent1"/>
              </a:lnRef>
              <a:fillRef idx="0">
                <a:schemeClr val="accent1"/>
              </a:fillRef>
              <a:effectRef idx="0">
                <a:schemeClr val="accent1"/>
              </a:effectRef>
              <a:fontRef idx="minor">
                <a:schemeClr val="tx1"/>
              </a:fontRef>
            </p:style>
          </p:cxnSp>
          <p:sp>
            <p:nvSpPr>
              <p:cNvPr id="157" name="TextovéPole 156"/>
              <p:cNvSpPr txBox="1"/>
              <p:nvPr/>
            </p:nvSpPr>
            <p:spPr>
              <a:xfrm>
                <a:off x="4509876" y="4712872"/>
                <a:ext cx="1045795" cy="220573"/>
              </a:xfrm>
              <a:prstGeom prst="rect">
                <a:avLst/>
              </a:prstGeom>
              <a:noFill/>
            </p:spPr>
            <p:txBody>
              <a:bodyPr wrap="square" rtlCol="0">
                <a:spAutoFit/>
              </a:bodyPr>
              <a:lstStyle/>
              <a:p>
                <a:pPr>
                  <a:lnSpc>
                    <a:spcPts val="1000"/>
                  </a:lnSpc>
                </a:pPr>
                <a:r>
                  <a:rPr lang="en-GB" sz="1000" b="1" dirty="0">
                    <a:latin typeface="Cambria Math"/>
                    <a:ea typeface="Cambria Math" panose="02040503050406030204" pitchFamily="18" charset="0"/>
                  </a:rPr>
                  <a:t>Overnight rate</a:t>
                </a:r>
              </a:p>
            </p:txBody>
          </p:sp>
          <p:sp>
            <p:nvSpPr>
              <p:cNvPr id="158" name="TextovéPole 157"/>
              <p:cNvSpPr txBox="1"/>
              <p:nvPr/>
            </p:nvSpPr>
            <p:spPr>
              <a:xfrm>
                <a:off x="3282619" y="4649416"/>
                <a:ext cx="614617" cy="220573"/>
              </a:xfrm>
              <a:prstGeom prst="rect">
                <a:avLst/>
              </a:prstGeom>
              <a:noFill/>
            </p:spPr>
            <p:txBody>
              <a:bodyPr wrap="square" rtlCol="0">
                <a:spAutoFit/>
              </a:bodyPr>
              <a:lstStyle/>
              <a:p>
                <a:pPr algn="r">
                  <a:lnSpc>
                    <a:spcPts val="1000"/>
                  </a:lnSpc>
                </a:pPr>
                <a:r>
                  <a:rPr lang="cs-CZ" sz="1000" b="1" dirty="0">
                    <a:latin typeface="Cambria Math"/>
                    <a:ea typeface="Cambria Math" panose="02040503050406030204" pitchFamily="18" charset="0"/>
                  </a:rPr>
                  <a:t>Deposit</a:t>
                </a:r>
                <a:endParaRPr lang="en-GB" sz="1000" b="1" dirty="0">
                  <a:latin typeface="Cambria Math"/>
                  <a:ea typeface="Cambria Math" panose="02040503050406030204" pitchFamily="18" charset="0"/>
                </a:endParaRPr>
              </a:p>
            </p:txBody>
          </p:sp>
        </p:grpSp>
        <p:grpSp>
          <p:nvGrpSpPr>
            <p:cNvPr id="6" name="Skupina 5"/>
            <p:cNvGrpSpPr/>
            <p:nvPr/>
          </p:nvGrpSpPr>
          <p:grpSpPr>
            <a:xfrm>
              <a:off x="3897910" y="3860864"/>
              <a:ext cx="1357941" cy="612324"/>
              <a:chOff x="3897910" y="3860864"/>
              <a:chExt cx="1357941" cy="612324"/>
            </a:xfrm>
          </p:grpSpPr>
          <p:sp>
            <p:nvSpPr>
              <p:cNvPr id="165" name="Obdélník 164"/>
              <p:cNvSpPr/>
              <p:nvPr/>
            </p:nvSpPr>
            <p:spPr>
              <a:xfrm>
                <a:off x="3960000" y="3860864"/>
                <a:ext cx="1260000" cy="36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66" name="TextovéPole 165"/>
              <p:cNvSpPr txBox="1"/>
              <p:nvPr/>
            </p:nvSpPr>
            <p:spPr>
              <a:xfrm>
                <a:off x="3897910" y="3895787"/>
                <a:ext cx="1357941" cy="292388"/>
              </a:xfrm>
              <a:prstGeom prst="rect">
                <a:avLst/>
              </a:prstGeom>
              <a:noFill/>
            </p:spPr>
            <p:txBody>
              <a:bodyPr wrap="square" rtlCol="0">
                <a:spAutoFit/>
              </a:bodyPr>
              <a:lstStyle/>
              <a:p>
                <a:pPr algn="ctr"/>
                <a:r>
                  <a:rPr lang="en-GB" sz="1300" b="1" dirty="0">
                    <a:solidFill>
                      <a:schemeClr val="bg1"/>
                    </a:solidFill>
                    <a:latin typeface="Cambria Math"/>
                    <a:ea typeface="Cambria Math" panose="02040503050406030204" pitchFamily="18" charset="0"/>
                  </a:rPr>
                  <a:t>Bond lender</a:t>
                </a:r>
              </a:p>
            </p:txBody>
          </p:sp>
          <p:cxnSp>
            <p:nvCxnSpPr>
              <p:cNvPr id="168" name="Přímá spojnice se šipkou 167"/>
              <p:cNvCxnSpPr/>
              <p:nvPr/>
            </p:nvCxnSpPr>
            <p:spPr>
              <a:xfrm>
                <a:off x="4572000" y="4264278"/>
                <a:ext cx="0" cy="208910"/>
              </a:xfrm>
              <a:prstGeom prst="straightConnector1">
                <a:avLst/>
              </a:prstGeom>
              <a:ln w="38100" cmpd="dbl">
                <a:prstDash val="solid"/>
                <a:headEnd type="none" w="lg" len="med"/>
                <a:tailEnd type="stealth" w="lg" len="med"/>
              </a:ln>
            </p:spPr>
            <p:style>
              <a:lnRef idx="1">
                <a:schemeClr val="accent1"/>
              </a:lnRef>
              <a:fillRef idx="0">
                <a:schemeClr val="accent1"/>
              </a:fillRef>
              <a:effectRef idx="0">
                <a:schemeClr val="accent1"/>
              </a:effectRef>
              <a:fontRef idx="minor">
                <a:schemeClr val="tx1"/>
              </a:fontRef>
            </p:style>
          </p:cxnSp>
          <p:sp>
            <p:nvSpPr>
              <p:cNvPr id="169" name="TextovéPole 168"/>
              <p:cNvSpPr txBox="1"/>
              <p:nvPr/>
            </p:nvSpPr>
            <p:spPr>
              <a:xfrm>
                <a:off x="4518280" y="4215440"/>
                <a:ext cx="735433" cy="220573"/>
              </a:xfrm>
              <a:prstGeom prst="rect">
                <a:avLst/>
              </a:prstGeom>
              <a:noFill/>
            </p:spPr>
            <p:txBody>
              <a:bodyPr wrap="square" rtlCol="0">
                <a:spAutoFit/>
              </a:bodyPr>
              <a:lstStyle/>
              <a:p>
                <a:pPr>
                  <a:lnSpc>
                    <a:spcPts val="1000"/>
                  </a:lnSpc>
                </a:pPr>
                <a:r>
                  <a:rPr lang="en-GB" sz="1000" b="1">
                    <a:latin typeface="Cambria Math"/>
                    <a:ea typeface="Cambria Math" panose="02040503050406030204" pitchFamily="18" charset="0"/>
                  </a:rPr>
                  <a:t>Short sale</a:t>
                </a:r>
              </a:p>
            </p:txBody>
          </p:sp>
        </p:grpSp>
      </p:grpSp>
      <p:sp>
        <p:nvSpPr>
          <p:cNvPr id="4" name="Nadpis 3"/>
          <p:cNvSpPr>
            <a:spLocks noGrp="1"/>
          </p:cNvSpPr>
          <p:nvPr>
            <p:ph type="title"/>
          </p:nvPr>
        </p:nvSpPr>
        <p:spPr>
          <a:xfrm>
            <a:off x="144000" y="144000"/>
            <a:ext cx="4418138" cy="648072"/>
          </a:xfrm>
        </p:spPr>
        <p:txBody>
          <a:bodyPr/>
          <a:lstStyle/>
          <a:p>
            <a:r>
              <a:rPr lang="en-GB" dirty="0">
                <a:solidFill>
                  <a:srgbClr val="000000"/>
                </a:solidFill>
              </a:rPr>
              <a:t>Warehousing with bonds</a:t>
            </a:r>
          </a:p>
        </p:txBody>
      </p:sp>
    </p:spTree>
    <p:extLst>
      <p:ext uri="{BB962C8B-B14F-4D97-AF65-F5344CB8AC3E}">
        <p14:creationId xmlns:p14="http://schemas.microsoft.com/office/powerpoint/2010/main" val="2838482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     Money market instruments&amp;quot;&quot;/&gt;&lt;property id=&quot;20307&quot; value=&quot;256&quot;/&gt;&lt;/object&gt;&lt;object type=&quot;3&quot; unique_id=&quot;10007&quot;&gt;&lt;property id=&quot;20148&quot; value=&quot;5&quot;/&gt;&lt;property id=&quot;20300&quot; value=&quot;Slide 3 - &amp;quot;Day-year conventions&amp;quot;&quot;/&gt;&lt;property id=&quot;20307&quot; value=&quot;270&quot;/&gt;&lt;/object&gt;&lt;object type=&quot;3&quot; unique_id=&quot;10015&quot;&gt;&lt;property id=&quot;20148&quot; value=&quot;5&quot;/&gt;&lt;property id=&quot;20300&quot; value=&quot;Slide 15 - &amp;quot;See you  in the next lecture&amp;quot;&quot;/&gt;&lt;property id=&quot;20307&quot; value=&quot;272&quot;/&gt;&lt;/object&gt;&lt;object type=&quot;3&quot; unique_id=&quot;11627&quot;&gt;&lt;property id=&quot;20148&quot; value=&quot;5&quot;/&gt;&lt;property id=&quot;20300&quot; value=&quot;Slide 2 - &amp;quot;Overview&amp;quot;&quot;/&gt;&lt;property id=&quot;20307&quot; value=&quot;275&quot;/&gt;&lt;/object&gt;&lt;object type=&quot;3&quot; unique_id=&quot;11628&quot;&gt;&lt;property id=&quot;20148&quot; value=&quot;5&quot;/&gt;&lt;property id=&quot;20300&quot; value=&quot;Slide 14 - &amp;quot;Graduated-payment mortgage&amp;quot;&quot;/&gt;&lt;property id=&quot;20307&quot; value=&quot;276&quot;/&gt;&lt;/object&gt;&lt;object type=&quot;3&quot; unique_id=&quot;11629&quot;&gt;&lt;property id=&quot;20148&quot; value=&quot;5&quot;/&gt;&lt;property id=&quot;20300&quot; value=&quot;Slide 11 - &amp;quot;Repo – funding a purchase of bonds&amp;quot;&quot;/&gt;&lt;property id=&quot;20307&quot; value=&quot;277&quot;/&gt;&lt;/object&gt;&lt;object type=&quot;3&quot; unique_id=&quot;11630&quot;&gt;&lt;property id=&quot;20148&quot; value=&quot;5&quot;/&gt;&lt;property id=&quot;20300&quot; value=&quot;Slide 13 - &amp;quot;Other examples of using repo&amp;quot;&quot;/&gt;&lt;property id=&quot;20307&quot; value=&quot;278&quot;/&gt;&lt;/object&gt;&lt;object type=&quot;3&quot; unique_id=&quot;11760&quot;&gt;&lt;property id=&quot;20148&quot; value=&quot;5&quot;/&gt;&lt;property id=&quot;20300&quot; value=&quot;Slide 9 - &amp;quot;Sale and repurchase agreement (repo)&amp;quot;&quot;/&gt;&lt;property id=&quot;20307&quot; value=&quot;285&quot;/&gt;&lt;/object&gt;&lt;object type=&quot;3&quot; unique_id=&quot;11988&quot;&gt;&lt;property id=&quot;20148&quot; value=&quot;5&quot;/&gt;&lt;property id=&quot;20300&quot; value=&quot;Slide 4 - &amp;quot;Time deposit&amp;quot;&quot;/&gt;&lt;property id=&quot;20307&quot; value=&quot;287&quot;/&gt;&lt;/object&gt;&lt;object type=&quot;3&quot; unique_id=&quot;12142&quot;&gt;&lt;property id=&quot;20148&quot; value=&quot;5&quot;/&gt;&lt;property id=&quot;20300&quot; value=&quot;Slide 6 - &amp;quot;Interpolation and extrapolation&amp;quot;&quot;/&gt;&lt;property id=&quot;20307&quot; value=&quot;288&quot;/&gt;&lt;/object&gt;&lt;object type=&quot;3&quot; unique_id=&quot;12244&quot;&gt;&lt;property id=&quot;20148&quot; value=&quot;5&quot;/&gt;&lt;property id=&quot;20300&quot; value=&quot;Slide 5 - &amp;quot;Short-term yield curve &amp;quot;&quot;/&gt;&lt;property id=&quot;20307&quot; value=&quot;290&quot;/&gt;&lt;/object&gt;&lt;object type=&quot;3&quot; unique_id=&quot;12245&quot;&gt;&lt;property id=&quot;20148&quot; value=&quot;5&quot;/&gt;&lt;property id=&quot;20300&quot; value=&quot;Slide 7 - &amp;quot;Certificate of deposit&amp;quot;&quot;/&gt;&lt;property id=&quot;20307&quot; value=&quot;291&quot;/&gt;&lt;/object&gt;&lt;object type=&quot;3&quot; unique_id=&quot;12246&quot;&gt;&lt;property id=&quot;20148&quot; value=&quot;5&quot;/&gt;&lt;property id=&quot;20300&quot; value=&quot;Slide 8 - &amp;quot;Treasury bill&amp;quot;&quot;/&gt;&lt;property id=&quot;20307&quot; value=&quot;289&quot;/&gt;&lt;/object&gt;&lt;object type=&quot;3&quot; unique_id=&quot;12314&quot;&gt;&lt;property id=&quot;20148&quot; value=&quot;5&quot;/&gt;&lt;property id=&quot;20300&quot; value=&quot;Slide 16 - &amp;quot;Overview of instruments (1)&amp;quot;&quot;/&gt;&lt;property id=&quot;20307&quot; value=&quot;292&quot;/&gt;&lt;/object&gt;&lt;object type=&quot;3&quot; unique_id=&quot;12453&quot;&gt;&lt;property id=&quot;20148&quot; value=&quot;5&quot;/&gt;&lt;property id=&quot;20300&quot; value=&quot;Slide 17 - &amp;quot;Overview of instruments (2)&amp;quot;&quot;/&gt;&lt;property id=&quot;20307&quot; value=&quot;293&quot;/&gt;&lt;/object&gt;&lt;object type=&quot;3&quot; unique_id=&quot;12520&quot;&gt;&lt;property id=&quot;20148&quot; value=&quot;5&quot;/&gt;&lt;property id=&quot;20300&quot; value=&quot;Slide 10 - &amp;quot;Repo – further notions&amp;quot;&quot;/&gt;&lt;property id=&quot;20307&quot; value=&quot;294&quot;/&gt;&lt;/object&gt;&lt;object type=&quot;3&quot; unique_id=&quot;12582&quot;&gt;&lt;property id=&quot;20148&quot; value=&quot;5&quot;/&gt;&lt;property id=&quot;20300&quot; value=&quot;Slide 12 - &amp;quot;Repo – leveraging of bond portfolio&amp;quot;&quot;/&gt;&lt;property id=&quot;20307&quot; value=&quot;295&quot;/&gt;&lt;/object&gt;&lt;/object&gt;&lt;object type=&quot;8&quot; unique_id=&quot;10032&quot;&gt;&lt;/object&gt;&lt;/object&gt;&lt;/database&gt;"/>
  <p:tag name="SECTOMILLISECCONVERTED" val="1"/>
</p:tagLst>
</file>

<file path=ppt/theme/theme1.xml><?xml version="1.0" encoding="utf-8"?>
<a:theme xmlns:a="http://schemas.openxmlformats.org/drawingml/2006/main" name="FMI">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lnDef>
      <a:spPr>
        <a:ln w="25400">
          <a:headEnd type="none" w="lg" len="med"/>
          <a:tailEnd type="triangl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600" i="1" smtClean="0">
            <a:latin typeface="Cambria Math"/>
            <a:ea typeface="Cambria Math" panose="02040503050406030204" pitchFamily="18"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11909</TotalTime>
  <Words>2041</Words>
  <Application>Microsoft Office PowerPoint</Application>
  <PresentationFormat>Předvádění na obrazovce (4:3)</PresentationFormat>
  <Paragraphs>285</Paragraphs>
  <Slides>14</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Algerian</vt:lpstr>
      <vt:lpstr>Calibri</vt:lpstr>
      <vt:lpstr>Cambria Math</vt:lpstr>
      <vt:lpstr>Georgia</vt:lpstr>
      <vt:lpstr>Trebuchet MS</vt:lpstr>
      <vt:lpstr>Wingdings</vt:lpstr>
      <vt:lpstr>FMI</vt:lpstr>
      <vt:lpstr>     Interest rate swap </vt:lpstr>
      <vt:lpstr>Coupon swap</vt:lpstr>
      <vt:lpstr>Speculative trades</vt:lpstr>
      <vt:lpstr>Arbitrage trades</vt:lpstr>
      <vt:lpstr>New-issues arbitrage (1)</vt:lpstr>
      <vt:lpstr>New-issues arbitrage (2)</vt:lpstr>
      <vt:lpstr>Hedging trades</vt:lpstr>
      <vt:lpstr>Warehousing coupon swaps</vt:lpstr>
      <vt:lpstr>Warehousing with bonds</vt:lpstr>
      <vt:lpstr>Warehousing with futures</vt:lpstr>
      <vt:lpstr>Valuation of coupon swaps</vt:lpstr>
      <vt:lpstr>Basis swap</vt:lpstr>
      <vt:lpstr>Esoteric interest rate swaps</vt:lpstr>
      <vt:lpstr>See you  in the next lecture</vt:lpstr>
    </vt:vector>
  </TitlesOfParts>
  <Company>Institute of Economic Studies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rate swap</dc:title>
  <dc:subject>FI - TALKING SLIDES</dc:subject>
  <dc:creator>Oldřich DĚDEK</dc:creator>
  <cp:keywords>pptxFI_L06</cp:keywords>
  <dc:description>Financial markets instruments</dc:description>
  <cp:lastModifiedBy>Oldrich DEDEK</cp:lastModifiedBy>
  <cp:revision>3237</cp:revision>
  <dcterms:created xsi:type="dcterms:W3CDTF">2014-05-11T12:40:16Z</dcterms:created>
  <dcterms:modified xsi:type="dcterms:W3CDTF">2020-10-04T18:20:40Z</dcterms:modified>
  <cp:category>O.D. Lecturing Legacy</cp:category>
  <cp:contentStatus>OD Web</cp:contentStatus>
</cp:coreProperties>
</file>