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32"/>
  </p:notesMasterIdLst>
  <p:sldIdLst>
    <p:sldId id="256" r:id="rId2"/>
    <p:sldId id="276" r:id="rId3"/>
    <p:sldId id="260" r:id="rId4"/>
    <p:sldId id="262" r:id="rId5"/>
    <p:sldId id="305" r:id="rId6"/>
    <p:sldId id="326" r:id="rId7"/>
    <p:sldId id="259" r:id="rId8"/>
    <p:sldId id="304" r:id="rId9"/>
    <p:sldId id="263" r:id="rId10"/>
    <p:sldId id="306" r:id="rId11"/>
    <p:sldId id="264" r:id="rId12"/>
    <p:sldId id="310" r:id="rId13"/>
    <p:sldId id="309" r:id="rId14"/>
    <p:sldId id="312" r:id="rId15"/>
    <p:sldId id="269" r:id="rId16"/>
    <p:sldId id="271" r:id="rId17"/>
    <p:sldId id="313" r:id="rId18"/>
    <p:sldId id="265" r:id="rId19"/>
    <p:sldId id="272" r:id="rId20"/>
    <p:sldId id="308" r:id="rId21"/>
    <p:sldId id="288" r:id="rId22"/>
    <p:sldId id="314" r:id="rId23"/>
    <p:sldId id="315" r:id="rId24"/>
    <p:sldId id="316" r:id="rId25"/>
    <p:sldId id="318" r:id="rId26"/>
    <p:sldId id="321" r:id="rId27"/>
    <p:sldId id="325" r:id="rId28"/>
    <p:sldId id="323" r:id="rId29"/>
    <p:sldId id="307" r:id="rId30"/>
    <p:sldId id="27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5FA5C"/>
    <a:srgbClr val="FB3E03"/>
    <a:srgbClr val="FF0000"/>
    <a:srgbClr val="6699FF"/>
    <a:srgbClr val="FF99FF"/>
    <a:srgbClr val="FF3399"/>
    <a:srgbClr val="C17107"/>
    <a:srgbClr val="E98909"/>
    <a:srgbClr val="49701E"/>
    <a:srgbClr val="74B23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>
      <p:cViewPr>
        <p:scale>
          <a:sx n="81" d="100"/>
          <a:sy n="81" d="100"/>
        </p:scale>
        <p:origin x="-954" y="24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829110-3F8A-44BE-84C3-2217ACB8F9F5}" type="datetimeFigureOut">
              <a:rPr lang="cs-CZ" smtClean="0"/>
              <a:pPr/>
              <a:t>18.04.2023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A7790F-C969-4423-8BBF-594680C3B9B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001050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9548-3BED-4B9E-B3E3-2D0907BB41F0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61E17-270B-44D4-8660-5C0D85705ED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9548-3BED-4B9E-B3E3-2D0907BB41F0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61E17-270B-44D4-8660-5C0D85705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9548-3BED-4B9E-B3E3-2D0907BB41F0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61E17-270B-44D4-8660-5C0D85705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9658C-99C4-44D2-BEC2-BA2AF9C32124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013524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2DBF79-2836-4490-AF19-BFCA496A4CD2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075772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9548-3BED-4B9E-B3E3-2D0907BB41F0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61E17-270B-44D4-8660-5C0D85705ED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9548-3BED-4B9E-B3E3-2D0907BB41F0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61E17-270B-44D4-8660-5C0D85705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9548-3BED-4B9E-B3E3-2D0907BB41F0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61E17-270B-44D4-8660-5C0D85705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9548-3BED-4B9E-B3E3-2D0907BB41F0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61E17-270B-44D4-8660-5C0D85705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9548-3BED-4B9E-B3E3-2D0907BB41F0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61E17-270B-44D4-8660-5C0D85705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9548-3BED-4B9E-B3E3-2D0907BB41F0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61E17-270B-44D4-8660-5C0D85705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9548-3BED-4B9E-B3E3-2D0907BB41F0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61E17-270B-44D4-8660-5C0D85705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9548-3BED-4B9E-B3E3-2D0907BB41F0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61E17-270B-44D4-8660-5C0D85705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1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85819548-3BED-4B9E-B3E3-2D0907BB41F0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08B61E17-270B-44D4-8660-5C0D85705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microsoft.com/office/2007/relationships/hdphoto" Target="../media/hdphoto3.wdp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Calibri" pitchFamily="34" charset="0"/>
                <a:cs typeface="Calibri" pitchFamily="34" charset="0"/>
              </a:rPr>
              <a:t>Jiří Patoka</a:t>
            </a:r>
          </a:p>
          <a:p>
            <a:r>
              <a:rPr lang="cs-CZ" sz="2400" dirty="0">
                <a:latin typeface="Calibri" pitchFamily="34" charset="0"/>
                <a:cs typeface="Calibri" pitchFamily="34" charset="0"/>
              </a:rPr>
              <a:t>patoka@af.czu.cz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59674" y="23622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sz="6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Akvaristika</a:t>
            </a:r>
            <a:br>
              <a:rPr lang="cs-CZ" sz="6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</a:br>
            <a:r>
              <a:rPr lang="cs-CZ" sz="4400" cap="none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bezobratlí</a:t>
            </a:r>
            <a:r>
              <a:rPr lang="cs-CZ" sz="5300" dirty="0"/>
              <a:t/>
            </a:r>
            <a:br>
              <a:rPr lang="cs-CZ" sz="5300" dirty="0"/>
            </a:br>
            <a:r>
              <a:rPr lang="cs-CZ" dirty="0"/>
              <a:t/>
            </a:r>
            <a:br>
              <a:rPr lang="cs-CZ" dirty="0"/>
            </a:br>
            <a:endParaRPr lang="en-US" dirty="0"/>
          </a:p>
        </p:txBody>
      </p:sp>
      <p:sp>
        <p:nvSpPr>
          <p:cNvPr id="4" name="TextovéPole 3"/>
          <p:cNvSpPr txBox="1"/>
          <p:nvPr/>
        </p:nvSpPr>
        <p:spPr>
          <a:xfrm>
            <a:off x="32951" y="6373681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C00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Přednáška </a:t>
            </a:r>
            <a:r>
              <a:rPr lang="cs-CZ" sz="2400" dirty="0" smtClean="0">
                <a:solidFill>
                  <a:srgbClr val="FFC00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č. 14</a:t>
            </a:r>
            <a:endParaRPr lang="cs-CZ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8229600" y="6396335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cs-CZ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9383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8573" y="361397"/>
            <a:ext cx="7924800" cy="1143000"/>
          </a:xfrm>
        </p:spPr>
        <p:txBody>
          <a:bodyPr/>
          <a:lstStyle/>
          <a:p>
            <a:r>
              <a:rPr lang="cs-CZ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Desetinozí korýši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640941" y="6110077"/>
            <a:ext cx="8763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700" dirty="0">
                <a:ea typeface="Times New Roman" panose="02020603050405020304" pitchFamily="18" charset="0"/>
              </a:rPr>
              <a:t>krevety</a:t>
            </a:r>
            <a:endParaRPr lang="cs-CZ" sz="1700" dirty="0"/>
          </a:p>
        </p:txBody>
      </p:sp>
      <p:sp>
        <p:nvSpPr>
          <p:cNvPr id="6" name="Obdélník 5"/>
          <p:cNvSpPr/>
          <p:nvPr/>
        </p:nvSpPr>
        <p:spPr>
          <a:xfrm>
            <a:off x="7228036" y="4034844"/>
            <a:ext cx="5334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700" dirty="0">
                <a:ea typeface="Times New Roman" panose="02020603050405020304" pitchFamily="18" charset="0"/>
              </a:rPr>
              <a:t>raci</a:t>
            </a:r>
            <a:endParaRPr lang="cs-CZ" sz="1700" dirty="0"/>
          </a:p>
        </p:txBody>
      </p:sp>
      <p:sp>
        <p:nvSpPr>
          <p:cNvPr id="7" name="Obdélník 6"/>
          <p:cNvSpPr/>
          <p:nvPr/>
        </p:nvSpPr>
        <p:spPr>
          <a:xfrm>
            <a:off x="7228036" y="6488646"/>
            <a:ext cx="7239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700" dirty="0">
                <a:ea typeface="Times New Roman" panose="02020603050405020304" pitchFamily="18" charset="0"/>
              </a:rPr>
              <a:t>krabi</a:t>
            </a:r>
            <a:endParaRPr lang="cs-CZ" sz="17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452" y="1844262"/>
            <a:ext cx="3072134" cy="205584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199586" y="1844262"/>
            <a:ext cx="2560792" cy="205584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2481" t="3540" r="3265" b="2766"/>
          <a:stretch/>
        </p:blipFill>
        <p:spPr>
          <a:xfrm>
            <a:off x="127452" y="3900109"/>
            <a:ext cx="3090512" cy="219589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5225" r="13270"/>
          <a:stretch/>
        </p:blipFill>
        <p:spPr>
          <a:xfrm>
            <a:off x="3079091" y="3900110"/>
            <a:ext cx="2681287" cy="219589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943600" y="94111"/>
            <a:ext cx="3102273" cy="206818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943600" y="2162293"/>
            <a:ext cx="3102273" cy="1866328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43600" y="4473137"/>
            <a:ext cx="3067497" cy="2044998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740028" y="94111"/>
            <a:ext cx="2203572" cy="141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988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Zařízení chovné nádrže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228600" y="1692275"/>
            <a:ext cx="8648700" cy="4953000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Calibri" pitchFamily="34" charset="0"/>
                <a:cs typeface="Calibri" pitchFamily="34" charset="0"/>
              </a:rPr>
              <a:t>skleněná či plastová akvária</a:t>
            </a:r>
          </a:p>
          <a:p>
            <a:r>
              <a:rPr lang="cs-CZ" sz="2000" dirty="0">
                <a:latin typeface="Calibri" pitchFamily="34" charset="0"/>
                <a:cs typeface="Calibri" pitchFamily="34" charset="0"/>
              </a:rPr>
              <a:t>důležitá je především dostatečná plocha dna</a:t>
            </a:r>
          </a:p>
          <a:p>
            <a:r>
              <a:rPr lang="cs-CZ" sz="2000" dirty="0">
                <a:latin typeface="Calibri" pitchFamily="34" charset="0"/>
                <a:cs typeface="Calibri" pitchFamily="34" charset="0"/>
              </a:rPr>
              <a:t>postup zařizování stejný jako u akvária pro chov ryb</a:t>
            </a:r>
          </a:p>
          <a:p>
            <a:r>
              <a:rPr lang="cs-CZ" sz="2000" dirty="0">
                <a:latin typeface="Calibri" pitchFamily="34" charset="0"/>
                <a:cs typeface="Calibri" pitchFamily="34" charset="0"/>
              </a:rPr>
              <a:t>u hrabavých druhů musí být vyšší vrstva substrátu a dekorace zabezpečena proti sesuvu</a:t>
            </a:r>
          </a:p>
          <a:p>
            <a:r>
              <a:rPr lang="cs-CZ" sz="2000" dirty="0">
                <a:latin typeface="Calibri" pitchFamily="34" charset="0"/>
                <a:cs typeface="Calibri" pitchFamily="34" charset="0"/>
              </a:rPr>
              <a:t>krycí sklo nutností – raci a krabi jinak uprchnou</a:t>
            </a:r>
          </a:p>
          <a:p>
            <a:r>
              <a:rPr lang="cs-CZ" sz="2000" dirty="0">
                <a:latin typeface="Calibri" pitchFamily="34" charset="0"/>
                <a:cs typeface="Calibri" pitchFamily="34" charset="0"/>
              </a:rPr>
              <a:t>u teritoriálních/agresivních druhů musí být víc úkrytů, než chovaných jedinců</a:t>
            </a:r>
          </a:p>
          <a:p>
            <a:r>
              <a:rPr lang="cs-CZ" sz="2000" dirty="0">
                <a:latin typeface="Calibri" pitchFamily="34" charset="0"/>
                <a:cs typeface="Calibri" pitchFamily="34" charset="0"/>
              </a:rPr>
              <a:t>vodní rostliny ne u raků a krabů</a:t>
            </a:r>
          </a:p>
          <a:p>
            <a:r>
              <a:rPr lang="cs-CZ" sz="2000" dirty="0">
                <a:latin typeface="Calibri" pitchFamily="34" charset="0"/>
                <a:cs typeface="Calibri" pitchFamily="34" charset="0"/>
              </a:rPr>
              <a:t>listy dubu, buku, </a:t>
            </a:r>
            <a:r>
              <a:rPr lang="cs-CZ" sz="2000" dirty="0" smtClean="0">
                <a:latin typeface="Calibri" pitchFamily="34" charset="0"/>
                <a:cs typeface="Calibri" pitchFamily="34" charset="0"/>
              </a:rPr>
              <a:t>„mandlovníku mořského“ </a:t>
            </a:r>
            <a:r>
              <a:rPr lang="cs-CZ" sz="2000" dirty="0">
                <a:latin typeface="Calibri" pitchFamily="34" charset="0"/>
                <a:cs typeface="Calibri" pitchFamily="34" charset="0"/>
              </a:rPr>
              <a:t>(</a:t>
            </a:r>
            <a:r>
              <a:rPr lang="cs-CZ" sz="2000" dirty="0" err="1">
                <a:latin typeface="Calibri" pitchFamily="34" charset="0"/>
                <a:cs typeface="Calibri" pitchFamily="34" charset="0"/>
              </a:rPr>
              <a:t>vrcholáku</a:t>
            </a:r>
            <a:r>
              <a:rPr lang="cs-CZ" sz="2000" dirty="0">
                <a:latin typeface="Calibri" pitchFamily="34" charset="0"/>
                <a:cs typeface="Calibri" pitchFamily="34" charset="0"/>
              </a:rPr>
              <a:t> pravého) – upravují vodu </a:t>
            </a:r>
            <a:r>
              <a:rPr lang="cs-CZ" sz="2000" dirty="0" err="1">
                <a:latin typeface="Calibri" pitchFamily="34" charset="0"/>
                <a:cs typeface="Calibri" pitchFamily="34" charset="0"/>
              </a:rPr>
              <a:t>flavonoidy</a:t>
            </a:r>
            <a:r>
              <a:rPr lang="cs-CZ" sz="2000" dirty="0">
                <a:latin typeface="Calibri" pitchFamily="34" charset="0"/>
                <a:cs typeface="Calibri" pitchFamily="34" charset="0"/>
              </a:rPr>
              <a:t>, tříslovinami, saponiny a dalšími </a:t>
            </a:r>
            <a:r>
              <a:rPr lang="cs-CZ" sz="2000" dirty="0" err="1">
                <a:latin typeface="Calibri" pitchFamily="34" charset="0"/>
                <a:cs typeface="Calibri" pitchFamily="34" charset="0"/>
              </a:rPr>
              <a:t>fytosteroly</a:t>
            </a:r>
            <a:endParaRPr lang="cs-CZ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20370" r="23193"/>
          <a:stretch/>
        </p:blipFill>
        <p:spPr>
          <a:xfrm rot="5400000">
            <a:off x="6408988" y="-227264"/>
            <a:ext cx="2507748" cy="2962276"/>
          </a:xfrm>
          <a:prstGeom prst="rect">
            <a:avLst/>
          </a:prstGeom>
        </p:spPr>
      </p:pic>
      <p:cxnSp>
        <p:nvCxnSpPr>
          <p:cNvPr id="6" name="Pravoúhlá spojnice 5"/>
          <p:cNvCxnSpPr/>
          <p:nvPr/>
        </p:nvCxnSpPr>
        <p:spPr>
          <a:xfrm flipV="1">
            <a:off x="4419600" y="1427163"/>
            <a:ext cx="3886200" cy="3810000"/>
          </a:xfrm>
          <a:prstGeom prst="bentConnector3">
            <a:avLst>
              <a:gd name="adj1" fmla="val 113235"/>
            </a:avLst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H="1">
            <a:off x="3886200" y="5232400"/>
            <a:ext cx="533400" cy="255587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95851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C000"/>
                </a:solidFill>
                <a:latin typeface="Calibri" panose="020F0502020204030204" pitchFamily="34" charset="0"/>
              </a:rPr>
              <a:t>nádrž na chov krevet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2133" y="2209800"/>
            <a:ext cx="7179733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078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C000"/>
                </a:solidFill>
                <a:latin typeface="Calibri" panose="020F0502020204030204" pitchFamily="34" charset="0"/>
              </a:rPr>
              <a:t>nádrž na chov raků a krabů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1525" y="2266950"/>
            <a:ext cx="76009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5900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5190" y="2253140"/>
            <a:ext cx="8534400" cy="379780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C000"/>
                </a:solidFill>
                <a:latin typeface="Calibri" panose="020F0502020204030204" pitchFamily="34" charset="0"/>
              </a:rPr>
              <a:t>nádrž na chov plžů a mlžů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1295400" y="1674688"/>
            <a:ext cx="6553200" cy="4954712"/>
          </a:xfrm>
          <a:prstGeom prst="line">
            <a:avLst/>
          </a:prstGeom>
          <a:ln w="1301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 flipV="1">
            <a:off x="1295400" y="1674688"/>
            <a:ext cx="6629400" cy="4954712"/>
          </a:xfrm>
          <a:prstGeom prst="line">
            <a:avLst/>
          </a:prstGeom>
          <a:ln w="1301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8194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Údržba a hygiena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457200" y="1752600"/>
            <a:ext cx="8471632" cy="3962400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Calibri" pitchFamily="34" charset="0"/>
                <a:cs typeface="Calibri" pitchFamily="34" charset="0"/>
              </a:rPr>
              <a:t>voda bez chlóru</a:t>
            </a:r>
          </a:p>
          <a:p>
            <a:r>
              <a:rPr lang="cs-CZ" sz="2000" dirty="0">
                <a:latin typeface="Calibri" pitchFamily="34" charset="0"/>
                <a:cs typeface="Calibri" pitchFamily="34" charset="0"/>
              </a:rPr>
              <a:t>zbytky potravy odstraňovat každý den</a:t>
            </a:r>
          </a:p>
          <a:p>
            <a:r>
              <a:rPr lang="cs-CZ" sz="2000" dirty="0">
                <a:latin typeface="Calibri" pitchFamily="34" charset="0"/>
                <a:cs typeface="Calibri" pitchFamily="34" charset="0"/>
              </a:rPr>
              <a:t>měnit menší množství vody častěji, ne velké                                                množství najednou</a:t>
            </a:r>
          </a:p>
          <a:p>
            <a:r>
              <a:rPr lang="cs-CZ" sz="2000" dirty="0">
                <a:latin typeface="Calibri" pitchFamily="34" charset="0"/>
                <a:cs typeface="Calibri" pitchFamily="34" charset="0"/>
              </a:rPr>
              <a:t>pozor na odsátí mláďat</a:t>
            </a:r>
          </a:p>
          <a:p>
            <a:r>
              <a:rPr lang="cs-CZ" sz="2000" dirty="0">
                <a:latin typeface="Calibri" pitchFamily="34" charset="0"/>
                <a:cs typeface="Calibri" pitchFamily="34" charset="0"/>
              </a:rPr>
              <a:t>mláďata se ukrývají i do filtru</a:t>
            </a:r>
          </a:p>
          <a:p>
            <a:endParaRPr lang="cs-CZ" sz="2000" dirty="0">
              <a:latin typeface="Calibri" pitchFamily="34" charset="0"/>
              <a:cs typeface="Calibri" pitchFamily="34" charset="0"/>
            </a:endParaRPr>
          </a:p>
          <a:p>
            <a:r>
              <a:rPr lang="cs-CZ" sz="2000" u="sng" dirty="0">
                <a:latin typeface="Calibri" pitchFamily="34" charset="0"/>
                <a:cs typeface="Calibri" pitchFamily="34" charset="0"/>
              </a:rPr>
              <a:t>nesmí se používat léčiva na bázi mědi – jsou pro bezobratlé toxická</a:t>
            </a:r>
            <a:r>
              <a:rPr lang="cs-CZ" sz="2000" dirty="0">
                <a:latin typeface="Calibri" pitchFamily="34" charset="0"/>
                <a:cs typeface="Calibri" pitchFamily="34" charset="0"/>
              </a:rPr>
              <a:t>!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74658"/>
            <a:ext cx="2962275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5587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924800" cy="1143000"/>
          </a:xfrm>
        </p:spPr>
        <p:txBody>
          <a:bodyPr/>
          <a:lstStyle/>
          <a:p>
            <a:r>
              <a:rPr lang="cs-CZ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manipulace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304800" y="1371600"/>
            <a:ext cx="8686800" cy="3962400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Calibri" pitchFamily="34" charset="0"/>
                <a:cs typeface="Calibri" pitchFamily="34" charset="0"/>
              </a:rPr>
              <a:t>monofilová síťka + skleněný chytač = krevety (i menší jedinci dalších skupin)</a:t>
            </a:r>
          </a:p>
          <a:p>
            <a:r>
              <a:rPr lang="cs-CZ" sz="2000" dirty="0">
                <a:latin typeface="Calibri" pitchFamily="34" charset="0"/>
                <a:cs typeface="Calibri" pitchFamily="34" charset="0"/>
              </a:rPr>
              <a:t>do ruky = větší raci, krabi, plži, mlži</a:t>
            </a:r>
          </a:p>
          <a:p>
            <a:r>
              <a:rPr lang="cs-CZ" sz="2000" dirty="0">
                <a:latin typeface="Calibri" pitchFamily="34" charset="0"/>
                <a:cs typeface="Calibri" pitchFamily="34" charset="0"/>
              </a:rPr>
              <a:t>nechytat čerstvě svlečené korýše!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6288" r="11975"/>
          <a:stretch/>
        </p:blipFill>
        <p:spPr>
          <a:xfrm>
            <a:off x="304800" y="2895600"/>
            <a:ext cx="3962400" cy="363575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800600" y="2895600"/>
            <a:ext cx="4038600" cy="363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5059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0"/>
            <a:ext cx="5248082" cy="1143000"/>
          </a:xfrm>
        </p:spPr>
        <p:txBody>
          <a:bodyPr/>
          <a:lstStyle/>
          <a:p>
            <a:r>
              <a:rPr lang="cs-CZ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Boj s přemnoženými šneky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754545" y="6172200"/>
            <a:ext cx="1295400" cy="457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000" dirty="0">
                <a:latin typeface="Calibri" pitchFamily="34" charset="0"/>
                <a:cs typeface="Calibri" pitchFamily="34" charset="0"/>
              </a:rPr>
              <a:t>chemicky</a:t>
            </a:r>
          </a:p>
          <a:p>
            <a:endParaRPr lang="cs-CZ" sz="2000" dirty="0">
              <a:latin typeface="Calibri" pitchFamily="34" charset="0"/>
              <a:cs typeface="Calibri" pitchFamily="34" charset="0"/>
            </a:endParaRPr>
          </a:p>
          <a:p>
            <a:endParaRPr lang="cs-CZ" sz="2000" dirty="0">
              <a:latin typeface="Calibri" pitchFamily="34" charset="0"/>
              <a:cs typeface="Calibri" pitchFamily="34" charset="0"/>
            </a:endParaRPr>
          </a:p>
          <a:p>
            <a:endParaRPr lang="cs-CZ" sz="2000" dirty="0">
              <a:latin typeface="Calibri" pitchFamily="34" charset="0"/>
              <a:cs typeface="Calibri" pitchFamily="34" charset="0"/>
            </a:endParaRPr>
          </a:p>
          <a:p>
            <a:endParaRPr lang="cs-CZ" sz="2000" dirty="0">
              <a:latin typeface="Calibri" pitchFamily="34" charset="0"/>
              <a:cs typeface="Calibri" pitchFamily="34" charset="0"/>
            </a:endParaRPr>
          </a:p>
          <a:p>
            <a:endParaRPr lang="cs-CZ" sz="2000" dirty="0">
              <a:latin typeface="Calibri" pitchFamily="34" charset="0"/>
              <a:cs typeface="Calibri" pitchFamily="34" charset="0"/>
            </a:endParaRPr>
          </a:p>
          <a:p>
            <a:endParaRPr lang="cs-CZ" sz="2000" dirty="0">
              <a:latin typeface="Calibri" pitchFamily="34" charset="0"/>
              <a:cs typeface="Calibri" pitchFamily="34" charset="0"/>
            </a:endParaRPr>
          </a:p>
          <a:p>
            <a:endParaRPr lang="cs-CZ" sz="2000" dirty="0">
              <a:latin typeface="Calibri" pitchFamily="34" charset="0"/>
              <a:cs typeface="Calibri" pitchFamily="34" charset="0"/>
            </a:endParaRPr>
          </a:p>
          <a:p>
            <a:endParaRPr lang="cs-CZ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682" y="3842266"/>
            <a:ext cx="3429000" cy="202406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09600" y="3690037"/>
            <a:ext cx="1423606" cy="217317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495409" y="6172200"/>
            <a:ext cx="1295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Calibri" pitchFamily="34" charset="0"/>
                <a:cs typeface="Calibri" pitchFamily="34" charset="0"/>
              </a:rPr>
              <a:t>mechanicky</a:t>
            </a:r>
          </a:p>
        </p:txBody>
      </p:sp>
      <p:sp>
        <p:nvSpPr>
          <p:cNvPr id="7" name="Obdélník 6"/>
          <p:cNvSpPr/>
          <p:nvPr/>
        </p:nvSpPr>
        <p:spPr>
          <a:xfrm>
            <a:off x="7053315" y="6172200"/>
            <a:ext cx="1124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Calibri" pitchFamily="34" charset="0"/>
                <a:cs typeface="Calibri" pitchFamily="34" charset="0"/>
              </a:rPr>
              <a:t>biologicky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58029" y="3863289"/>
            <a:ext cx="2666769" cy="200304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8029" y="1861613"/>
            <a:ext cx="2666769" cy="200167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54659" y="184666"/>
            <a:ext cx="2670139" cy="1791960"/>
          </a:xfrm>
          <a:prstGeom prst="rect">
            <a:avLst/>
          </a:prstGeom>
        </p:spPr>
      </p:pic>
      <p:pic>
        <p:nvPicPr>
          <p:cNvPr id="1026" name="Picture 2" descr="http://www.jbl.de/images/container/w960_h1200/55987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069484" y="1219200"/>
            <a:ext cx="2100367" cy="252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7679" r="6604"/>
          <a:stretch/>
        </p:blipFill>
        <p:spPr>
          <a:xfrm>
            <a:off x="228600" y="1245624"/>
            <a:ext cx="2286000" cy="23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1524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transport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457200" y="1676400"/>
            <a:ext cx="8229600" cy="1676400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Calibri" pitchFamily="34" charset="0"/>
                <a:cs typeface="Calibri" pitchFamily="34" charset="0"/>
              </a:rPr>
              <a:t>plži a mlži v polyethylenových sáčcích s vodou</a:t>
            </a:r>
          </a:p>
          <a:p>
            <a:r>
              <a:rPr lang="cs-CZ" sz="2000" dirty="0">
                <a:latin typeface="Calibri" pitchFamily="34" charset="0"/>
                <a:cs typeface="Calibri" pitchFamily="34" charset="0"/>
              </a:rPr>
              <a:t>krevety v polyethylenových sáčcích s vodou a umělohmotným pletivem</a:t>
            </a:r>
          </a:p>
          <a:p>
            <a:r>
              <a:rPr lang="cs-CZ" sz="2000" dirty="0">
                <a:latin typeface="Calibri" pitchFamily="34" charset="0"/>
                <a:cs typeface="Calibri" pitchFamily="34" charset="0"/>
              </a:rPr>
              <a:t>raci a krabi v krabičkách po jednom jedinci, vlhký molitan, </a:t>
            </a:r>
            <a:r>
              <a:rPr lang="cs-CZ" sz="2000" dirty="0" err="1">
                <a:latin typeface="Calibri" pitchFamily="34" charset="0"/>
                <a:cs typeface="Calibri" pitchFamily="34" charset="0"/>
              </a:rPr>
              <a:t>zasvorkované</a:t>
            </a:r>
            <a:r>
              <a:rPr lang="cs-CZ" sz="2000" dirty="0">
                <a:latin typeface="Calibri" pitchFamily="34" charset="0"/>
                <a:cs typeface="Calibri" pitchFamily="34" charset="0"/>
              </a:rPr>
              <a:t> víčko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286000" y="3611562"/>
            <a:ext cx="4759960" cy="303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614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Význam chovu bezobratlých v akvaristice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5105400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Calibri" pitchFamily="34" charset="0"/>
                <a:cs typeface="Calibri" pitchFamily="34" charset="0"/>
              </a:rPr>
              <a:t>estetický</a:t>
            </a:r>
          </a:p>
          <a:p>
            <a:r>
              <a:rPr lang="cs-CZ" sz="2000" dirty="0">
                <a:latin typeface="Calibri" pitchFamily="34" charset="0"/>
                <a:cs typeface="Calibri" pitchFamily="34" charset="0"/>
              </a:rPr>
              <a:t>ekonomický</a:t>
            </a:r>
          </a:p>
          <a:p>
            <a:r>
              <a:rPr lang="cs-CZ" sz="2000" dirty="0">
                <a:latin typeface="Calibri" pitchFamily="34" charset="0"/>
                <a:cs typeface="Calibri" pitchFamily="34" charset="0"/>
              </a:rPr>
              <a:t>výchovný a vzdělávací</a:t>
            </a:r>
          </a:p>
          <a:p>
            <a:r>
              <a:rPr lang="cs-CZ" sz="2000" dirty="0">
                <a:latin typeface="Calibri" pitchFamily="34" charset="0"/>
                <a:cs typeface="Calibri" pitchFamily="34" charset="0"/>
              </a:rPr>
              <a:t>popularizační</a:t>
            </a:r>
          </a:p>
          <a:p>
            <a:r>
              <a:rPr lang="cs-CZ" sz="2000" dirty="0">
                <a:latin typeface="Calibri" pitchFamily="34" charset="0"/>
                <a:cs typeface="Calibri" pitchFamily="34" charset="0"/>
              </a:rPr>
              <a:t>vědecký 	- studium biologie, ekologie, etologie, </a:t>
            </a:r>
            <a:r>
              <a:rPr lang="cs-CZ" sz="2000" dirty="0" err="1">
                <a:latin typeface="Calibri" pitchFamily="34" charset="0"/>
                <a:cs typeface="Calibri" pitchFamily="34" charset="0"/>
              </a:rPr>
              <a:t>ekotoxikologie</a:t>
            </a:r>
            <a:r>
              <a:rPr lang="cs-CZ" sz="2000" dirty="0">
                <a:latin typeface="Calibri" pitchFamily="34" charset="0"/>
                <a:cs typeface="Calibri" pitchFamily="34" charset="0"/>
              </a:rPr>
              <a:t>…</a:t>
            </a:r>
          </a:p>
          <a:p>
            <a:pPr marL="0" indent="0">
              <a:buNone/>
            </a:pPr>
            <a:r>
              <a:rPr lang="cs-CZ" sz="2000" dirty="0">
                <a:latin typeface="Calibri" pitchFamily="34" charset="0"/>
                <a:cs typeface="Calibri" pitchFamily="34" charset="0"/>
              </a:rPr>
              <a:t>		- objev partenogeneze u raků, popis nových druhů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flipH="1">
            <a:off x="4876800" y="4427110"/>
            <a:ext cx="4114800" cy="2316162"/>
          </a:xfrm>
          <a:prstGeom prst="rect">
            <a:avLst/>
          </a:prstGeom>
        </p:spPr>
      </p:pic>
      <p:cxnSp>
        <p:nvCxnSpPr>
          <p:cNvPr id="6" name="Přímá spojnice se šipkou 5"/>
          <p:cNvCxnSpPr/>
          <p:nvPr/>
        </p:nvCxnSpPr>
        <p:spPr>
          <a:xfrm>
            <a:off x="4305300" y="4188003"/>
            <a:ext cx="1143000" cy="723900"/>
          </a:xfrm>
          <a:prstGeom prst="straightConnector1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2743200" y="637394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Procambarus virginalis</a:t>
            </a:r>
          </a:p>
        </p:txBody>
      </p:sp>
    </p:spTree>
    <p:extLst>
      <p:ext uri="{BB962C8B-B14F-4D97-AF65-F5344CB8AC3E}">
        <p14:creationId xmlns:p14="http://schemas.microsoft.com/office/powerpoint/2010/main" xmlns="" val="1829428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610600" cy="1143000"/>
          </a:xfrm>
        </p:spPr>
        <p:txBody>
          <a:bodyPr/>
          <a:lstStyle/>
          <a:p>
            <a:r>
              <a:rPr lang="cs-CZ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Úvod – bezobratlí ve sladkovodní akvaristice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8534400" cy="5029200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Calibri" pitchFamily="34" charset="0"/>
                <a:cs typeface="Calibri" pitchFamily="34" charset="0"/>
              </a:rPr>
              <a:t>tradiční chov (cca polovina 20. stol.) – plži</a:t>
            </a:r>
          </a:p>
          <a:p>
            <a:r>
              <a:rPr lang="cs-CZ" sz="2000" dirty="0">
                <a:latin typeface="Calibri" pitchFamily="34" charset="0"/>
                <a:cs typeface="Calibri" pitchFamily="34" charset="0"/>
              </a:rPr>
              <a:t>90. léta 20. stol. – desetinozí korýši</a:t>
            </a:r>
          </a:p>
          <a:p>
            <a:r>
              <a:rPr lang="cs-CZ" sz="2000" dirty="0">
                <a:latin typeface="Calibri" pitchFamily="34" charset="0"/>
                <a:cs typeface="Calibri" pitchFamily="34" charset="0"/>
              </a:rPr>
              <a:t>21. stol. – mlži</a:t>
            </a:r>
          </a:p>
          <a:p>
            <a:endParaRPr lang="cs-CZ" sz="2000" dirty="0">
              <a:latin typeface="Calibri" pitchFamily="34" charset="0"/>
              <a:cs typeface="Calibri" pitchFamily="34" charset="0"/>
            </a:endParaRPr>
          </a:p>
          <a:p>
            <a:r>
              <a:rPr lang="cs-CZ" sz="2000" dirty="0">
                <a:latin typeface="Calibri" pitchFamily="34" charset="0"/>
                <a:cs typeface="Calibri" pitchFamily="34" charset="0"/>
              </a:rPr>
              <a:t>rozvíjející se odvětví akvaristiky</a:t>
            </a:r>
          </a:p>
          <a:p>
            <a:r>
              <a:rPr lang="cs-CZ" sz="2000" dirty="0">
                <a:latin typeface="Calibri" pitchFamily="34" charset="0"/>
                <a:cs typeface="Calibri" pitchFamily="34" charset="0"/>
              </a:rPr>
              <a:t>ČR je po Německu druhým největším trhem v EU</a:t>
            </a:r>
          </a:p>
          <a:p>
            <a:endParaRPr lang="cs-CZ" sz="2000" dirty="0">
              <a:latin typeface="Calibri" pitchFamily="34" charset="0"/>
              <a:cs typeface="Calibri" pitchFamily="34" charset="0"/>
            </a:endParaRPr>
          </a:p>
          <a:p>
            <a:endParaRPr lang="cs-CZ" sz="2000" dirty="0">
              <a:latin typeface="Calibri" pitchFamily="34" charset="0"/>
              <a:cs typeface="Calibri" pitchFamily="34" charset="0"/>
            </a:endParaRPr>
          </a:p>
          <a:p>
            <a:r>
              <a:rPr lang="cs-CZ" sz="2000" dirty="0">
                <a:latin typeface="Calibri" pitchFamily="34" charset="0"/>
                <a:cs typeface="Calibri" pitchFamily="34" charset="0"/>
              </a:rPr>
              <a:t>chov bezobratlých v mořské akvaristice byl součástí minulé přednášky</a:t>
            </a:r>
          </a:p>
        </p:txBody>
      </p:sp>
    </p:spTree>
    <p:extLst>
      <p:ext uri="{BB962C8B-B14F-4D97-AF65-F5344CB8AC3E}">
        <p14:creationId xmlns:p14="http://schemas.microsoft.com/office/powerpoint/2010/main" xmlns="" val="22807381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 cstate="print"/>
          <a:srcRect t="5489"/>
          <a:stretch/>
        </p:blipFill>
        <p:spPr>
          <a:xfrm flipH="1">
            <a:off x="4419600" y="131576"/>
            <a:ext cx="4419600" cy="217105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924800" cy="1143000"/>
          </a:xfrm>
        </p:spPr>
        <p:txBody>
          <a:bodyPr/>
          <a:lstStyle/>
          <a:p>
            <a:r>
              <a:rPr lang="cs-CZ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Nové druhy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304800" y="1513726"/>
            <a:ext cx="3810000" cy="254000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304800" y="4166080"/>
            <a:ext cx="3810000" cy="253871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flipH="1">
            <a:off x="4419600" y="4561962"/>
            <a:ext cx="4419600" cy="214283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flipH="1">
            <a:off x="4419600" y="2391743"/>
            <a:ext cx="4419600" cy="207371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92443" y="1515785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Cherax </a:t>
            </a:r>
            <a:r>
              <a:rPr lang="cs-CZ" i="1" dirty="0" err="1"/>
              <a:t>gherardii</a:t>
            </a:r>
            <a:endParaRPr lang="en-GB" i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288324" y="419263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Cherax </a:t>
            </a:r>
            <a:r>
              <a:rPr lang="cs-CZ" i="1" dirty="0" err="1"/>
              <a:t>pulcher</a:t>
            </a:r>
            <a:endParaRPr lang="en-GB" i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6096000" y="4096124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Cherax </a:t>
            </a:r>
            <a:r>
              <a:rPr lang="cs-CZ" i="1" dirty="0" err="1"/>
              <a:t>snowden</a:t>
            </a:r>
            <a:r>
              <a:rPr lang="cs-CZ" i="1" dirty="0"/>
              <a:t>/</a:t>
            </a:r>
            <a:r>
              <a:rPr lang="cs-CZ" i="1" dirty="0" err="1"/>
              <a:t>subterigneus</a:t>
            </a:r>
            <a:endParaRPr lang="en-GB" i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419600" y="131576"/>
            <a:ext cx="2133600" cy="369332"/>
          </a:xfrm>
          <a:prstGeom prst="rect">
            <a:avLst/>
          </a:prstGeom>
          <a:solidFill>
            <a:schemeClr val="bg1">
              <a:lumMod val="85000"/>
              <a:lumOff val="15000"/>
              <a:alpha val="4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i="1" dirty="0"/>
              <a:t>Cherax </a:t>
            </a:r>
            <a:r>
              <a:rPr lang="cs-CZ" i="1" dirty="0" err="1"/>
              <a:t>warsamsonicus</a:t>
            </a:r>
            <a:endParaRPr lang="en-GB" i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419600" y="4561962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Cherax </a:t>
            </a:r>
            <a:r>
              <a:rPr lang="cs-CZ" dirty="0" err="1"/>
              <a:t>sp</a:t>
            </a:r>
            <a:r>
              <a:rPr lang="cs-CZ" dirty="0"/>
              <a:t>. 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85722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423564" cy="1143000"/>
          </a:xfrm>
        </p:spPr>
        <p:txBody>
          <a:bodyPr/>
          <a:lstStyle/>
          <a:p>
            <a:r>
              <a:rPr lang="cs-CZ" dirty="0">
                <a:solidFill>
                  <a:srgbClr val="FFC000"/>
                </a:solidFill>
                <a:latin typeface="Calibri" panose="020F0502020204030204" pitchFamily="34" charset="0"/>
              </a:rPr>
              <a:t>Problémy způsobené chovem sladkovodních bezobratlých v akvaristice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09600" y="2057400"/>
            <a:ext cx="7924800" cy="4495800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Calibri" panose="020F0502020204030204" pitchFamily="34" charset="0"/>
              </a:rPr>
              <a:t>nadměrný odchyt v přírodě</a:t>
            </a:r>
          </a:p>
          <a:p>
            <a:r>
              <a:rPr lang="cs-CZ" sz="2000" dirty="0">
                <a:latin typeface="Calibri" panose="020F0502020204030204" pitchFamily="34" charset="0"/>
              </a:rPr>
              <a:t>biologické invaze</a:t>
            </a:r>
          </a:p>
          <a:p>
            <a:r>
              <a:rPr lang="cs-CZ" sz="2000" dirty="0">
                <a:latin typeface="Calibri" panose="020F0502020204030204" pitchFamily="34" charset="0"/>
              </a:rPr>
              <a:t>zavlečení nových infekčních chorob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0836" y="3671455"/>
            <a:ext cx="4495800" cy="304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724400" y="3671455"/>
            <a:ext cx="4308764" cy="305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0908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533400"/>
            <a:ext cx="2360612" cy="685800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sz="3000" dirty="0">
                <a:solidFill>
                  <a:srgbClr val="FFC000"/>
                </a:solidFill>
                <a:latin typeface="Calibri" panose="020F0502020204030204" pitchFamily="34" charset="0"/>
              </a:rPr>
              <a:t>Račí mor</a:t>
            </a:r>
          </a:p>
        </p:txBody>
      </p:sp>
      <p:pic>
        <p:nvPicPr>
          <p:cNvPr id="3076" name="Picture 4" descr="raci_mor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901825" y="2362199"/>
            <a:ext cx="5191125" cy="373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11145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18488" cy="45259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2000" dirty="0" err="1">
                <a:latin typeface="Calibri" panose="020F0502020204030204" pitchFamily="34" charset="0"/>
              </a:rPr>
              <a:t>oomyceta</a:t>
            </a:r>
            <a:r>
              <a:rPr lang="cs-CZ" sz="2000" dirty="0">
                <a:latin typeface="Calibri" panose="020F0502020204030204" pitchFamily="34" charset="0"/>
              </a:rPr>
              <a:t> hnileček račí nebo afanomyces račí (</a:t>
            </a:r>
            <a:r>
              <a:rPr lang="cs-CZ" sz="2000" i="1" dirty="0">
                <a:latin typeface="Calibri" panose="020F0502020204030204" pitchFamily="34" charset="0"/>
              </a:rPr>
              <a:t>Aphanomyces astaci</a:t>
            </a:r>
            <a:r>
              <a:rPr lang="cs-CZ" sz="2000" dirty="0">
                <a:latin typeface="Calibri" panose="020F0502020204030204" pitchFamily="34" charset="0"/>
              </a:rPr>
              <a:t>) </a:t>
            </a:r>
          </a:p>
          <a:p>
            <a:pPr eaLnBrk="1" hangingPunct="1">
              <a:defRPr/>
            </a:pPr>
            <a:r>
              <a:rPr lang="cs-CZ" sz="2000" dirty="0">
                <a:latin typeface="Calibri" panose="020F0502020204030204" pitchFamily="34" charset="0"/>
              </a:rPr>
              <a:t>pouze asexuální rozmnožování – přizpůsobení parazitickému způsobu života</a:t>
            </a:r>
          </a:p>
          <a:p>
            <a:pPr eaLnBrk="1" hangingPunct="1">
              <a:defRPr/>
            </a:pPr>
            <a:r>
              <a:rPr lang="cs-CZ" sz="2000" dirty="0">
                <a:latin typeface="Calibri" panose="020F0502020204030204" pitchFamily="34" charset="0"/>
              </a:rPr>
              <a:t>zoospory aktivně vyhledávají hostitele</a:t>
            </a:r>
          </a:p>
          <a:p>
            <a:pPr eaLnBrk="1" hangingPunct="1">
              <a:defRPr/>
            </a:pPr>
            <a:r>
              <a:rPr lang="cs-CZ" sz="2000" dirty="0">
                <a:latin typeface="Calibri" panose="020F0502020204030204" pitchFamily="34" charset="0"/>
              </a:rPr>
              <a:t>aktivita sezónní, při teplotě vyšší než 10 °C</a:t>
            </a:r>
          </a:p>
          <a:p>
            <a:pPr eaLnBrk="1" hangingPunct="1">
              <a:defRPr/>
            </a:pPr>
            <a:endParaRPr lang="cs-CZ" sz="2000" dirty="0">
              <a:latin typeface="Calibri" panose="020F0502020204030204" pitchFamily="34" charset="0"/>
            </a:endParaRPr>
          </a:p>
          <a:p>
            <a:pPr eaLnBrk="1" hangingPunct="1">
              <a:defRPr/>
            </a:pPr>
            <a:endParaRPr lang="cs-CZ" sz="2000" dirty="0">
              <a:latin typeface="Calibri" panose="020F0502020204030204" pitchFamily="34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480317" y="609600"/>
            <a:ext cx="28289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3000" cap="all" spc="50" dirty="0">
                <a:solidFill>
                  <a:srgbClr val="FFC000"/>
                </a:solidFill>
                <a:latin typeface="Calibri" panose="020F0502020204030204" pitchFamily="34" charset="0"/>
                <a:ea typeface="+mj-ea"/>
                <a:cs typeface="+mj-cs"/>
              </a:rPr>
              <a:t>Račí mor</a:t>
            </a:r>
            <a:endParaRPr lang="cs-CZ" sz="4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100" name="Picture 6" descr="Aphanomyces-astaci_medium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2895600" y="4038600"/>
            <a:ext cx="2736850" cy="23669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87511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76200"/>
            <a:ext cx="7924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>
                <a:solidFill>
                  <a:srgbClr val="FFC000"/>
                </a:solidFill>
                <a:latin typeface="Calibri" panose="020F0502020204030204" pitchFamily="34" charset="0"/>
              </a:rPr>
              <a:t>Průnik do organismu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219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- mycelium rostoucí v substrátu (v těle hostitele – raka) tvoří za určitých 	podmínek sporangia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- sporangia produkují do vodního prostředí pohyblivé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dvoubičíkaté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	zoospory, které umožňují šíření patogenu i proti proudu toku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3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- po přisednutí na podklad vznikají ze zoospor cysty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4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- pokud je podklad nevhodný, cysta se mění zpět na zoosporu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5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- podkladem povrch těla raka, cysty klíčí a skrz kutikulu prorůstají hyfy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sz="2000" dirty="0">
              <a:latin typeface="Calibri" panose="020F0502020204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165503" y="4038601"/>
            <a:ext cx="3988021" cy="28194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914400" y="4648200"/>
            <a:ext cx="35644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nebyla nalezena žádná trvalá stadia a nebyl zjištěn ani žádný mezihostitel </a:t>
            </a:r>
          </a:p>
        </p:txBody>
      </p:sp>
    </p:spTree>
    <p:extLst>
      <p:ext uri="{BB962C8B-B14F-4D97-AF65-F5344CB8AC3E}">
        <p14:creationId xmlns:p14="http://schemas.microsoft.com/office/powerpoint/2010/main" xmlns="" val="19456591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/>
          <a:srcRect l="10687" t="19408" r="10940" b="16486"/>
          <a:stretch/>
        </p:blipFill>
        <p:spPr>
          <a:xfrm>
            <a:off x="5562600" y="4800600"/>
            <a:ext cx="3352801" cy="1828801"/>
          </a:xfrm>
          <a:prstGeom prst="rect">
            <a:avLst/>
          </a:prstGeom>
        </p:spPr>
      </p:pic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>
                <a:solidFill>
                  <a:srgbClr val="FFC000"/>
                </a:solidFill>
                <a:latin typeface="Calibri" panose="020F0502020204030204" pitchFamily="34" charset="0"/>
              </a:rPr>
              <a:t>Patogenita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600200"/>
            <a:ext cx="8839200" cy="4525963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po nakažení prorůstají hyfy do těla postiženého jedince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severoameričtí raci melanizují patogen již v kutikule → jsou rezistentní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hyfy napadají nervový systém a svalstvo, v závěrečné fázi i další orgány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v průběhu onemocnění se v těle raka hromadí toxiny produkované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hnilečkem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nakažený jedinec uhyne od jednoho týdne do tří měsíců po nakažení              (v závislosti na teplotě vody a množství cyst)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úhyn až 100 % populace evropských raků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přenašečem i některé druhy krabů (např. krab čínský, </a:t>
            </a:r>
            <a:r>
              <a:rPr lang="cs-CZ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Eriocheir sinensis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přítomnost račího moru v akváriích </a:t>
            </a:r>
            <a:r>
              <a:rPr lang="cs-CZ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prokázána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sz="2000" dirty="0">
              <a:latin typeface="Calibri" panose="020F050202020403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34400" y="6308725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6730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>
                <a:solidFill>
                  <a:srgbClr val="FFC000"/>
                </a:solidFill>
                <a:latin typeface="Calibri" panose="020F0502020204030204" pitchFamily="34" charset="0"/>
              </a:rPr>
              <a:t>Přenos choroby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18488" cy="45259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2000" dirty="0">
                <a:latin typeface="Calibri" panose="020F0502020204030204" pitchFamily="34" charset="0"/>
              </a:rPr>
              <a:t>přenos je vždy primárně způsoben lidskou činností a patogen se následně šíří v přírodě samovolně (vodou a migrací raků)</a:t>
            </a:r>
          </a:p>
          <a:p>
            <a:pPr eaLnBrk="1" hangingPunct="1">
              <a:defRPr/>
            </a:pPr>
            <a:r>
              <a:rPr lang="cs-CZ" sz="2000" dirty="0">
                <a:latin typeface="Calibri" panose="020F0502020204030204" pitchFamily="34" charset="0"/>
              </a:rPr>
              <a:t>přenos je možný i mokrými předměty, které přišly do styku s račím morem – dezinfekce SAVO, vysušení</a:t>
            </a:r>
          </a:p>
          <a:p>
            <a:pPr eaLnBrk="1" hangingPunct="1">
              <a:defRPr/>
            </a:pPr>
            <a:r>
              <a:rPr lang="cs-CZ" sz="2000" dirty="0">
                <a:latin typeface="Calibri" panose="020F0502020204030204" pitchFamily="34" charset="0"/>
              </a:rPr>
              <a:t>příklady přenosu – nasazováním nepůvodních nebo infikovaných původních raků, vypuštěním chovateli, rybolovným náčiním, vodním ptactvem, přenosem zoospor při nasazování ryb, loděmi…</a:t>
            </a:r>
          </a:p>
          <a:p>
            <a:pPr eaLnBrk="1" hangingPunct="1">
              <a:defRPr/>
            </a:pPr>
            <a:endParaRPr lang="cs-CZ" sz="2000" dirty="0">
              <a:latin typeface="Calibri" panose="020F0502020204030204" pitchFamily="34" charset="0"/>
            </a:endParaRPr>
          </a:p>
        </p:txBody>
      </p:sp>
      <p:pic>
        <p:nvPicPr>
          <p:cNvPr id="10244" name="Picture 5" descr="MCE2daed1_ALAMY_A09HKK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1071563" y="4429125"/>
            <a:ext cx="3384550" cy="22510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8" descr="steinkreb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5214938" y="4429125"/>
            <a:ext cx="2952750" cy="22145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46" name="Text Box 10"/>
          <p:cNvSpPr txBox="1">
            <a:spLocks noChangeArrowheads="1"/>
          </p:cNvSpPr>
          <p:nvPr/>
        </p:nvSpPr>
        <p:spPr bwMode="auto">
          <a:xfrm>
            <a:off x="1100138" y="4391025"/>
            <a:ext cx="210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dirty="0">
                <a:latin typeface="Calibri" panose="020F0502020204030204" pitchFamily="34" charset="0"/>
              </a:rPr>
              <a:t>rak říční</a:t>
            </a:r>
          </a:p>
        </p:txBody>
      </p:sp>
      <p:sp>
        <p:nvSpPr>
          <p:cNvPr id="10247" name="Text Box 11"/>
          <p:cNvSpPr txBox="1">
            <a:spLocks noChangeArrowheads="1"/>
          </p:cNvSpPr>
          <p:nvPr/>
        </p:nvSpPr>
        <p:spPr bwMode="auto">
          <a:xfrm>
            <a:off x="6724664" y="4429125"/>
            <a:ext cx="1443024" cy="369332"/>
          </a:xfrm>
          <a:prstGeom prst="rect">
            <a:avLst/>
          </a:prstGeom>
          <a:solidFill>
            <a:schemeClr val="tx1">
              <a:lumMod val="95000"/>
              <a:alpha val="58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chemeClr val="bg2"/>
                </a:solidFill>
                <a:latin typeface="Calibri" panose="020F0502020204030204" pitchFamily="34" charset="0"/>
              </a:rPr>
              <a:t>rak kamenáč</a:t>
            </a:r>
          </a:p>
        </p:txBody>
      </p:sp>
    </p:spTree>
    <p:extLst>
      <p:ext uri="{BB962C8B-B14F-4D97-AF65-F5344CB8AC3E}">
        <p14:creationId xmlns:p14="http://schemas.microsoft.com/office/powerpoint/2010/main" xmlns="" val="25608684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C000"/>
                </a:solidFill>
                <a:latin typeface="Calibri" panose="020F0502020204030204" pitchFamily="34" charset="0"/>
              </a:rPr>
              <a:t>Výskyt v ČR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221163"/>
          </a:xfrm>
        </p:spPr>
        <p:txBody>
          <a:bodyPr/>
          <a:lstStyle/>
          <a:p>
            <a:pPr>
              <a:defRPr/>
            </a:pPr>
            <a:r>
              <a:rPr lang="cs-CZ" sz="1800" dirty="0">
                <a:latin typeface="Calibri" panose="020F0502020204030204" pitchFamily="34" charset="0"/>
              </a:rPr>
              <a:t>v Čechách poprvé zjištěn v roce 1879</a:t>
            </a:r>
          </a:p>
          <a:p>
            <a:pPr>
              <a:defRPr/>
            </a:pPr>
            <a:r>
              <a:rPr lang="cs-CZ" sz="1800" dirty="0">
                <a:latin typeface="Calibri" panose="020F0502020204030204" pitchFamily="34" charset="0"/>
              </a:rPr>
              <a:t>na Moravě poprvé zjištěn v roce 1902</a:t>
            </a:r>
          </a:p>
          <a:p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4302946" y="270867"/>
            <a:ext cx="4745804" cy="6386364"/>
          </a:xfrm>
          <a:prstGeom prst="rect">
            <a:avLst/>
          </a:prstGeom>
          <a:solidFill>
            <a:srgbClr val="85FA5C"/>
          </a:solidFill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Úhyn kvůli račího moru v ČR mezi lety 1998-2018:</a:t>
            </a:r>
          </a:p>
          <a:p>
            <a:endParaRPr lang="cs-CZ" sz="1700" dirty="0">
              <a:solidFill>
                <a:srgbClr val="002060"/>
              </a:solidFill>
            </a:endParaRPr>
          </a:p>
          <a:p>
            <a:r>
              <a:rPr lang="cs-CZ" sz="1700" dirty="0">
                <a:solidFill>
                  <a:srgbClr val="002060"/>
                </a:solidFill>
              </a:rPr>
              <a:t>1998-1999 – řeka Pšovka, CHKO Kokořínsko</a:t>
            </a:r>
          </a:p>
          <a:p>
            <a:r>
              <a:rPr lang="cs-CZ" sz="1700" dirty="0">
                <a:solidFill>
                  <a:srgbClr val="002060"/>
                </a:solidFill>
              </a:rPr>
              <a:t>1999 – Loděnický potok na Berounsku</a:t>
            </a:r>
          </a:p>
          <a:p>
            <a:r>
              <a:rPr lang="cs-CZ" sz="1700" dirty="0">
                <a:solidFill>
                  <a:srgbClr val="002060"/>
                </a:solidFill>
              </a:rPr>
              <a:t>2004 – Křivecký potok u Třince</a:t>
            </a:r>
          </a:p>
          <a:p>
            <a:r>
              <a:rPr lang="cs-CZ" sz="1700" dirty="0">
                <a:solidFill>
                  <a:srgbClr val="002060"/>
                </a:solidFill>
              </a:rPr>
              <a:t>2004-2005 – Koštěnický potok na </a:t>
            </a:r>
            <a:r>
              <a:rPr lang="cs-CZ" sz="1700" dirty="0" err="1">
                <a:solidFill>
                  <a:srgbClr val="002060"/>
                </a:solidFill>
              </a:rPr>
              <a:t>Jindřichohradecku</a:t>
            </a:r>
            <a:endParaRPr lang="cs-CZ" sz="1700" dirty="0">
              <a:solidFill>
                <a:srgbClr val="002060"/>
              </a:solidFill>
            </a:endParaRPr>
          </a:p>
          <a:p>
            <a:r>
              <a:rPr lang="cs-CZ" sz="1700" dirty="0">
                <a:solidFill>
                  <a:srgbClr val="002060"/>
                </a:solidFill>
              </a:rPr>
              <a:t>2005 – Bojovský potok ve středních Čechách</a:t>
            </a:r>
          </a:p>
          <a:p>
            <a:r>
              <a:rPr lang="cs-CZ" sz="1700" dirty="0">
                <a:solidFill>
                  <a:srgbClr val="002060"/>
                </a:solidFill>
              </a:rPr>
              <a:t>2005 – potok Klíčava, Lánská obora</a:t>
            </a:r>
          </a:p>
          <a:p>
            <a:r>
              <a:rPr lang="cs-CZ" sz="1700" dirty="0">
                <a:solidFill>
                  <a:srgbClr val="002060"/>
                </a:solidFill>
              </a:rPr>
              <a:t>2005 – </a:t>
            </a:r>
            <a:r>
              <a:rPr lang="cs-CZ" sz="1700" dirty="0" err="1">
                <a:solidFill>
                  <a:srgbClr val="002060"/>
                </a:solidFill>
              </a:rPr>
              <a:t>Úpořský</a:t>
            </a:r>
            <a:r>
              <a:rPr lang="cs-CZ" sz="1700" dirty="0">
                <a:solidFill>
                  <a:srgbClr val="002060"/>
                </a:solidFill>
              </a:rPr>
              <a:t> potok, CHKO Křivoklátsko</a:t>
            </a:r>
          </a:p>
          <a:p>
            <a:r>
              <a:rPr lang="cs-CZ" sz="1700" dirty="0">
                <a:solidFill>
                  <a:srgbClr val="002060"/>
                </a:solidFill>
              </a:rPr>
              <a:t>2006 – </a:t>
            </a:r>
            <a:r>
              <a:rPr lang="cs-CZ" sz="1700" dirty="0" err="1">
                <a:solidFill>
                  <a:srgbClr val="002060"/>
                </a:solidFill>
              </a:rPr>
              <a:t>Hýskovský</a:t>
            </a:r>
            <a:r>
              <a:rPr lang="cs-CZ" sz="1700" dirty="0">
                <a:solidFill>
                  <a:srgbClr val="002060"/>
                </a:solidFill>
              </a:rPr>
              <a:t> potok ve středních Čechách</a:t>
            </a:r>
          </a:p>
          <a:p>
            <a:r>
              <a:rPr lang="cs-CZ" sz="1700" dirty="0">
                <a:solidFill>
                  <a:srgbClr val="002060"/>
                </a:solidFill>
              </a:rPr>
              <a:t>2006 – řeka Olše u Jablunkova a její přítoky</a:t>
            </a:r>
          </a:p>
          <a:p>
            <a:r>
              <a:rPr lang="cs-CZ" sz="1700" dirty="0">
                <a:solidFill>
                  <a:srgbClr val="002060"/>
                </a:solidFill>
              </a:rPr>
              <a:t>2006 – řeka Osoblaha u Slezských Pavlovic</a:t>
            </a:r>
          </a:p>
          <a:p>
            <a:r>
              <a:rPr lang="cs-CZ" sz="1700" dirty="0">
                <a:solidFill>
                  <a:srgbClr val="002060"/>
                </a:solidFill>
              </a:rPr>
              <a:t>2007 – </a:t>
            </a:r>
            <a:r>
              <a:rPr lang="cs-CZ" sz="1700" dirty="0" err="1">
                <a:solidFill>
                  <a:srgbClr val="002060"/>
                </a:solidFill>
              </a:rPr>
              <a:t>Pěněnský</a:t>
            </a:r>
            <a:r>
              <a:rPr lang="cs-CZ" sz="1700" dirty="0">
                <a:solidFill>
                  <a:srgbClr val="002060"/>
                </a:solidFill>
              </a:rPr>
              <a:t> rybník na </a:t>
            </a:r>
            <a:r>
              <a:rPr lang="cs-CZ" sz="1700" dirty="0" err="1">
                <a:solidFill>
                  <a:srgbClr val="002060"/>
                </a:solidFill>
              </a:rPr>
              <a:t>Jindřichohradecku</a:t>
            </a:r>
            <a:endParaRPr lang="cs-CZ" sz="1700" dirty="0">
              <a:solidFill>
                <a:srgbClr val="002060"/>
              </a:solidFill>
            </a:endParaRPr>
          </a:p>
          <a:p>
            <a:r>
              <a:rPr lang="cs-CZ" sz="1700" dirty="0">
                <a:solidFill>
                  <a:srgbClr val="002060"/>
                </a:solidFill>
              </a:rPr>
              <a:t>2008 – řeka Senice v Beskydech</a:t>
            </a:r>
          </a:p>
          <a:p>
            <a:r>
              <a:rPr lang="cs-CZ" sz="1700" dirty="0">
                <a:solidFill>
                  <a:srgbClr val="002060"/>
                </a:solidFill>
              </a:rPr>
              <a:t>2008 – </a:t>
            </a:r>
            <a:r>
              <a:rPr lang="cs-CZ" sz="1700" dirty="0" err="1">
                <a:solidFill>
                  <a:srgbClr val="002060"/>
                </a:solidFill>
              </a:rPr>
              <a:t>Žebrákovský</a:t>
            </a:r>
            <a:r>
              <a:rPr lang="cs-CZ" sz="1700" dirty="0">
                <a:solidFill>
                  <a:srgbClr val="002060"/>
                </a:solidFill>
              </a:rPr>
              <a:t> potok u Světlé nad Sázavou</a:t>
            </a:r>
          </a:p>
          <a:p>
            <a:r>
              <a:rPr lang="cs-CZ" sz="1700" dirty="0">
                <a:solidFill>
                  <a:srgbClr val="002060"/>
                </a:solidFill>
              </a:rPr>
              <a:t>2009 – potok </a:t>
            </a:r>
            <a:r>
              <a:rPr lang="cs-CZ" sz="1700" dirty="0" err="1">
                <a:solidFill>
                  <a:srgbClr val="002060"/>
                </a:solidFill>
              </a:rPr>
              <a:t>Besének</a:t>
            </a:r>
            <a:r>
              <a:rPr lang="cs-CZ" sz="1700" dirty="0">
                <a:solidFill>
                  <a:srgbClr val="002060"/>
                </a:solidFill>
              </a:rPr>
              <a:t> u Tišnova</a:t>
            </a:r>
          </a:p>
          <a:p>
            <a:r>
              <a:rPr lang="cs-CZ" sz="1700" dirty="0">
                <a:solidFill>
                  <a:srgbClr val="002060"/>
                </a:solidFill>
              </a:rPr>
              <a:t>2009 – dolní úsek Zákolanského potoka na Kladensku</a:t>
            </a:r>
          </a:p>
          <a:p>
            <a:r>
              <a:rPr lang="cs-CZ" sz="1700" dirty="0">
                <a:solidFill>
                  <a:srgbClr val="002060"/>
                </a:solidFill>
              </a:rPr>
              <a:t>2011-2013 – řeka </a:t>
            </a:r>
            <a:r>
              <a:rPr lang="cs-CZ" sz="1700" dirty="0" err="1">
                <a:solidFill>
                  <a:srgbClr val="002060"/>
                </a:solidFill>
              </a:rPr>
              <a:t>Litavka</a:t>
            </a:r>
            <a:r>
              <a:rPr lang="cs-CZ" sz="1700" dirty="0">
                <a:solidFill>
                  <a:srgbClr val="002060"/>
                </a:solidFill>
              </a:rPr>
              <a:t> na Příbramsku a Berounsku</a:t>
            </a:r>
          </a:p>
          <a:p>
            <a:r>
              <a:rPr lang="cs-CZ" sz="1700" dirty="0">
                <a:solidFill>
                  <a:srgbClr val="002060"/>
                </a:solidFill>
              </a:rPr>
              <a:t>2012 – Ohrazenický potok (přítok </a:t>
            </a:r>
            <a:r>
              <a:rPr lang="cs-CZ" sz="1700" dirty="0" err="1">
                <a:solidFill>
                  <a:srgbClr val="002060"/>
                </a:solidFill>
              </a:rPr>
              <a:t>Litavky</a:t>
            </a:r>
            <a:r>
              <a:rPr lang="cs-CZ" sz="1700" dirty="0">
                <a:solidFill>
                  <a:srgbClr val="002060"/>
                </a:solidFill>
              </a:rPr>
              <a:t>)</a:t>
            </a:r>
          </a:p>
          <a:p>
            <a:r>
              <a:rPr lang="cs-CZ" sz="1700" dirty="0">
                <a:solidFill>
                  <a:srgbClr val="002060"/>
                </a:solidFill>
              </a:rPr>
              <a:t>2014 – rybník U </a:t>
            </a:r>
            <a:r>
              <a:rPr lang="cs-CZ" sz="1700" dirty="0" err="1">
                <a:solidFill>
                  <a:srgbClr val="002060"/>
                </a:solidFill>
              </a:rPr>
              <a:t>Mlýnečku</a:t>
            </a:r>
            <a:r>
              <a:rPr lang="cs-CZ" sz="1700" dirty="0">
                <a:solidFill>
                  <a:srgbClr val="002060"/>
                </a:solidFill>
              </a:rPr>
              <a:t> v Peci pod </a:t>
            </a:r>
            <a:r>
              <a:rPr lang="cs-CZ" sz="1700" dirty="0" err="1">
                <a:solidFill>
                  <a:srgbClr val="002060"/>
                </a:solidFill>
              </a:rPr>
              <a:t>Čerchovem</a:t>
            </a:r>
            <a:endParaRPr lang="cs-CZ" sz="1700" dirty="0">
              <a:solidFill>
                <a:srgbClr val="002060"/>
              </a:solidFill>
            </a:endParaRPr>
          </a:p>
          <a:p>
            <a:r>
              <a:rPr lang="cs-CZ" sz="1700" dirty="0">
                <a:solidFill>
                  <a:srgbClr val="002060"/>
                </a:solidFill>
              </a:rPr>
              <a:t>2014 – říčka Vrchlice na Kutnohorsku</a:t>
            </a:r>
          </a:p>
          <a:p>
            <a:r>
              <a:rPr lang="cs-CZ" sz="1700" dirty="0">
                <a:solidFill>
                  <a:srgbClr val="002060"/>
                </a:solidFill>
              </a:rPr>
              <a:t>2015-2016 – Svinenský a </a:t>
            </a:r>
            <a:r>
              <a:rPr lang="cs-CZ" sz="1700" dirty="0" err="1">
                <a:solidFill>
                  <a:srgbClr val="002060"/>
                </a:solidFill>
              </a:rPr>
              <a:t>Keblanský</a:t>
            </a:r>
            <a:r>
              <a:rPr lang="cs-CZ" sz="1700" dirty="0">
                <a:solidFill>
                  <a:srgbClr val="002060"/>
                </a:solidFill>
              </a:rPr>
              <a:t> potok u Trhových</a:t>
            </a:r>
          </a:p>
          <a:p>
            <a:r>
              <a:rPr lang="cs-CZ" sz="1700" dirty="0">
                <a:solidFill>
                  <a:srgbClr val="002060"/>
                </a:solidFill>
              </a:rPr>
              <a:t>2018 – Radotínský potok, Zadní Kopanina</a:t>
            </a:r>
          </a:p>
          <a:p>
            <a:r>
              <a:rPr lang="cs-CZ" sz="1700" dirty="0">
                <a:solidFill>
                  <a:srgbClr val="002060"/>
                </a:solidFill>
              </a:rPr>
              <a:t>2018 – Stroupinský potok u Točníku	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839" r="2535"/>
          <a:stretch/>
        </p:blipFill>
        <p:spPr>
          <a:xfrm>
            <a:off x="95250" y="4114800"/>
            <a:ext cx="4081124" cy="2619375"/>
          </a:xfrm>
          <a:prstGeom prst="rect">
            <a:avLst/>
          </a:prstGeom>
        </p:spPr>
      </p:pic>
      <p:sp>
        <p:nvSpPr>
          <p:cNvPr id="9" name="Ovál 8"/>
          <p:cNvSpPr/>
          <p:nvPr/>
        </p:nvSpPr>
        <p:spPr>
          <a:xfrm>
            <a:off x="1454150" y="4832350"/>
            <a:ext cx="17280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1314450" y="5162550"/>
            <a:ext cx="17280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3806543" y="5638800"/>
            <a:ext cx="17280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1627872" y="5967413"/>
            <a:ext cx="17280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1427400" y="5106124"/>
            <a:ext cx="17280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1237114" y="4991462"/>
            <a:ext cx="17280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1171575" y="5219700"/>
            <a:ext cx="17280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1227589" y="5077549"/>
            <a:ext cx="17280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3905058" y="5763349"/>
            <a:ext cx="17280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2594650" y="4670425"/>
            <a:ext cx="17280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/>
        </p:nvSpPr>
        <p:spPr>
          <a:xfrm>
            <a:off x="1634008" y="5896700"/>
            <a:ext cx="17280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/>
        </p:nvSpPr>
        <p:spPr>
          <a:xfrm>
            <a:off x="3418125" y="5986463"/>
            <a:ext cx="17280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/>
        </p:nvSpPr>
        <p:spPr>
          <a:xfrm>
            <a:off x="1933575" y="5362575"/>
            <a:ext cx="17280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/>
        </p:nvSpPr>
        <p:spPr>
          <a:xfrm>
            <a:off x="2532300" y="5743575"/>
            <a:ext cx="17280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/>
          <p:cNvSpPr/>
          <p:nvPr/>
        </p:nvSpPr>
        <p:spPr>
          <a:xfrm>
            <a:off x="1313100" y="4968875"/>
            <a:ext cx="17280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vál 23"/>
          <p:cNvSpPr/>
          <p:nvPr/>
        </p:nvSpPr>
        <p:spPr>
          <a:xfrm>
            <a:off x="1122600" y="5324475"/>
            <a:ext cx="17280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vál 24"/>
          <p:cNvSpPr/>
          <p:nvPr/>
        </p:nvSpPr>
        <p:spPr>
          <a:xfrm>
            <a:off x="1133689" y="5253400"/>
            <a:ext cx="17280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/>
          <p:cNvSpPr/>
          <p:nvPr/>
        </p:nvSpPr>
        <p:spPr>
          <a:xfrm>
            <a:off x="417075" y="5457825"/>
            <a:ext cx="17280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vál 26"/>
          <p:cNvSpPr/>
          <p:nvPr/>
        </p:nvSpPr>
        <p:spPr>
          <a:xfrm>
            <a:off x="1783889" y="5238750"/>
            <a:ext cx="17280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vál 27"/>
          <p:cNvSpPr/>
          <p:nvPr/>
        </p:nvSpPr>
        <p:spPr>
          <a:xfrm>
            <a:off x="1454984" y="6025426"/>
            <a:ext cx="17280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8480210" y="5934799"/>
            <a:ext cx="532518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700" dirty="0">
                <a:solidFill>
                  <a:srgbClr val="002060"/>
                </a:solidFill>
              </a:rPr>
              <a:t>Svin</a:t>
            </a:r>
          </a:p>
        </p:txBody>
      </p:sp>
      <p:sp>
        <p:nvSpPr>
          <p:cNvPr id="29" name="Ovál 28"/>
          <p:cNvSpPr/>
          <p:nvPr/>
        </p:nvSpPr>
        <p:spPr>
          <a:xfrm>
            <a:off x="1384468" y="5053130"/>
            <a:ext cx="17280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/>
          <p:cNvSpPr/>
          <p:nvPr/>
        </p:nvSpPr>
        <p:spPr>
          <a:xfrm>
            <a:off x="1147619" y="5162550"/>
            <a:ext cx="17280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93299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7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7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4" grpId="0"/>
      <p:bldP spid="29" grpId="0" animBg="1"/>
      <p:bldP spid="3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828800"/>
            <a:ext cx="8534400" cy="3687763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cs-CZ" sz="2800" dirty="0">
                <a:latin typeface="Calibri" panose="020F0502020204030204" pitchFamily="34" charset="0"/>
              </a:rPr>
              <a:t>Račí mor je stálou hrozbou pro původní evropské raky</a:t>
            </a:r>
          </a:p>
          <a:p>
            <a:pPr eaLnBrk="1" hangingPunct="1">
              <a:defRPr/>
            </a:pPr>
            <a:endParaRPr lang="cs-CZ" sz="2800" dirty="0">
              <a:latin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cs-CZ" sz="2800" dirty="0">
                <a:latin typeface="Calibri" panose="020F0502020204030204" pitchFamily="34" charset="0"/>
              </a:rPr>
              <a:t>Račí mor prozatím nelze léčit, důležitá je prevence</a:t>
            </a:r>
          </a:p>
          <a:p>
            <a:pPr eaLnBrk="1" hangingPunct="1">
              <a:defRPr/>
            </a:pPr>
            <a:endParaRPr lang="cs-CZ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25747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7924800" cy="792162"/>
          </a:xfrm>
        </p:spPr>
        <p:txBody>
          <a:bodyPr/>
          <a:lstStyle/>
          <a:p>
            <a:r>
              <a:rPr lang="cs-CZ" dirty="0">
                <a:solidFill>
                  <a:srgbClr val="FFC000"/>
                </a:solidFill>
                <a:latin typeface="Calibri" panose="020F0502020204030204" pitchFamily="34" charset="0"/>
              </a:rPr>
              <a:t>literatura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91474" y="4117603"/>
            <a:ext cx="1804645" cy="25527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773862" y="2136077"/>
            <a:ext cx="1905000" cy="1905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711726" y="4117603"/>
            <a:ext cx="1943100" cy="19431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73862" y="4117603"/>
            <a:ext cx="1912938" cy="191293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32959" y="1325887"/>
            <a:ext cx="1900634" cy="27151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386" name="Picture 2" descr="http://www.databazeknih.cz/images_books/15_/154897/big_sladkovodni-krabi-a-raci-154897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91473" y="1468822"/>
            <a:ext cx="1804645" cy="257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34664" y="1468823"/>
            <a:ext cx="2145895" cy="257225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46795" y="4117605"/>
            <a:ext cx="2145895" cy="262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8904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Skupiny vodních bezobratlých chovaných v akváriích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340910" y="2309648"/>
            <a:ext cx="3459690" cy="457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32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Měkkýši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219079" y="3810939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C000"/>
                </a:solidFill>
                <a:latin typeface="Calibri" panose="020F0502020204030204" pitchFamily="34" charset="0"/>
              </a:rPr>
              <a:t>plži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6487421" y="4185586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C000"/>
                </a:solidFill>
                <a:latin typeface="Calibri" panose="020F0502020204030204" pitchFamily="34" charset="0"/>
              </a:rPr>
              <a:t>krabi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2514600" y="381094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C000"/>
                </a:solidFill>
                <a:latin typeface="Calibri" panose="020F0502020204030204" pitchFamily="34" charset="0"/>
              </a:rPr>
              <a:t>mlži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4572000" y="4185586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C000"/>
                </a:solidFill>
                <a:latin typeface="Calibri" panose="020F0502020204030204" pitchFamily="34" charset="0"/>
              </a:rPr>
              <a:t>krevety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5791160" y="5223383"/>
            <a:ext cx="1066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C000"/>
                </a:solidFill>
                <a:latin typeface="Calibri" panose="020F0502020204030204" pitchFamily="34" charset="0"/>
              </a:rPr>
              <a:t>raci</a:t>
            </a:r>
          </a:p>
        </p:txBody>
      </p:sp>
      <p:cxnSp>
        <p:nvCxnSpPr>
          <p:cNvPr id="23" name="Přímá spojnice 22"/>
          <p:cNvCxnSpPr/>
          <p:nvPr/>
        </p:nvCxnSpPr>
        <p:spPr>
          <a:xfrm flipH="1">
            <a:off x="1600200" y="3001950"/>
            <a:ext cx="559637" cy="808988"/>
          </a:xfrm>
          <a:prstGeom prst="line">
            <a:avLst/>
          </a:prstGeom>
          <a:ln w="57150">
            <a:solidFill>
              <a:srgbClr val="FB3E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/>
          <p:cNvCxnSpPr/>
          <p:nvPr/>
        </p:nvCxnSpPr>
        <p:spPr>
          <a:xfrm>
            <a:off x="2159837" y="3001950"/>
            <a:ext cx="583242" cy="808988"/>
          </a:xfrm>
          <a:prstGeom prst="line">
            <a:avLst/>
          </a:prstGeom>
          <a:ln w="57150">
            <a:solidFill>
              <a:srgbClr val="FB3E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 flipH="1">
            <a:off x="5334001" y="2919542"/>
            <a:ext cx="693586" cy="1195258"/>
          </a:xfrm>
          <a:prstGeom prst="line">
            <a:avLst/>
          </a:prstGeom>
          <a:ln w="57150">
            <a:solidFill>
              <a:srgbClr val="FB3E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>
            <a:off x="6043613" y="2906412"/>
            <a:ext cx="50027" cy="2270723"/>
          </a:xfrm>
          <a:prstGeom prst="line">
            <a:avLst/>
          </a:prstGeom>
          <a:ln w="57150">
            <a:solidFill>
              <a:srgbClr val="FB3E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>
            <a:off x="6043613" y="2906412"/>
            <a:ext cx="759640" cy="1232926"/>
          </a:xfrm>
          <a:prstGeom prst="line">
            <a:avLst/>
          </a:prstGeom>
          <a:ln w="57150">
            <a:solidFill>
              <a:srgbClr val="FB3E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4572000" y="2294953"/>
            <a:ext cx="345969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32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Desetinozí korýši</a:t>
            </a:r>
          </a:p>
        </p:txBody>
      </p:sp>
    </p:spTree>
    <p:extLst>
      <p:ext uri="{BB962C8B-B14F-4D97-AF65-F5344CB8AC3E}">
        <p14:creationId xmlns:p14="http://schemas.microsoft.com/office/powerpoint/2010/main" xmlns="" val="393830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15" grpId="0"/>
      <p:bldP spid="19" grpId="0"/>
      <p:bldP spid="20" grpId="0"/>
      <p:bldP spid="21" grpId="0"/>
      <p:bldP spid="2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62200" y="1219200"/>
            <a:ext cx="4114800" cy="1143000"/>
          </a:xfrm>
        </p:spPr>
        <p:txBody>
          <a:bodyPr/>
          <a:lstStyle/>
          <a:p>
            <a:pPr algn="ctr"/>
            <a:r>
              <a:rPr lang="cs-CZ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Děkuji za pozornost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0643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7924800" cy="848686"/>
          </a:xfrm>
        </p:spPr>
        <p:txBody>
          <a:bodyPr/>
          <a:lstStyle/>
          <a:p>
            <a:r>
              <a:rPr lang="cs-CZ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plži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504824" y="1752600"/>
            <a:ext cx="8334376" cy="4543424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Calibri" pitchFamily="34" charset="0"/>
                <a:cs typeface="Calibri" pitchFamily="34" charset="0"/>
              </a:rPr>
              <a:t>schránka = ulita</a:t>
            </a:r>
          </a:p>
          <a:p>
            <a:r>
              <a:rPr lang="cs-CZ" sz="2000" dirty="0">
                <a:latin typeface="Calibri" pitchFamily="34" charset="0"/>
                <a:cs typeface="Calibri" pitchFamily="34" charset="0"/>
              </a:rPr>
              <a:t>ulita jednodílná a spirálovitě vinutá</a:t>
            </a:r>
          </a:p>
          <a:p>
            <a:r>
              <a:rPr lang="cs-CZ" sz="2000" dirty="0">
                <a:latin typeface="Calibri" pitchFamily="34" charset="0"/>
                <a:cs typeface="Calibri" pitchFamily="34" charset="0"/>
              </a:rPr>
              <a:t>hlava není redukována</a:t>
            </a:r>
          </a:p>
          <a:p>
            <a:r>
              <a:rPr lang="cs-CZ" sz="2000" dirty="0">
                <a:latin typeface="Calibri" pitchFamily="34" charset="0"/>
                <a:cs typeface="Calibri" pitchFamily="34" charset="0"/>
              </a:rPr>
              <a:t>aktivně se pohybující</a:t>
            </a:r>
          </a:p>
          <a:p>
            <a:r>
              <a:rPr lang="cs-CZ" sz="2000" dirty="0" err="1">
                <a:latin typeface="Calibri" pitchFamily="34" charset="0"/>
                <a:cs typeface="Calibri" pitchFamily="34" charset="0"/>
              </a:rPr>
              <a:t>gonochoristi</a:t>
            </a:r>
            <a:r>
              <a:rPr lang="cs-CZ" sz="2000" dirty="0">
                <a:latin typeface="Calibri" pitchFamily="34" charset="0"/>
                <a:cs typeface="Calibri" pitchFamily="34" charset="0"/>
              </a:rPr>
              <a:t> či hermafroditi</a:t>
            </a:r>
          </a:p>
          <a:p>
            <a:r>
              <a:rPr lang="cs-CZ" sz="2000" dirty="0">
                <a:latin typeface="Calibri" pitchFamily="34" charset="0"/>
                <a:cs typeface="Calibri" pitchFamily="34" charset="0"/>
              </a:rPr>
              <a:t>v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akváriích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se </a:t>
            </a:r>
            <a:r>
              <a:rPr lang="cs-CZ" sz="2000" dirty="0">
                <a:latin typeface="Calibri" pitchFamily="34" charset="0"/>
                <a:cs typeface="Calibri" pitchFamily="34" charset="0"/>
              </a:rPr>
              <a:t>záměrně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chov</a:t>
            </a:r>
            <a:r>
              <a:rPr lang="cs-CZ" sz="2000" dirty="0" err="1">
                <a:latin typeface="Calibri" pitchFamily="34" charset="0"/>
                <a:cs typeface="Calibri" pitchFamily="34" charset="0"/>
              </a:rPr>
              <a:t>ají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dirty="0">
                <a:latin typeface="Calibri" pitchFamily="34" charset="0"/>
                <a:cs typeface="Calibri" pitchFamily="34" charset="0"/>
              </a:rPr>
              <a:t>druhy s barevnou ulitou či nohou</a:t>
            </a:r>
          </a:p>
          <a:p>
            <a:r>
              <a:rPr lang="cs-CZ" sz="2000" dirty="0">
                <a:latin typeface="Calibri" pitchFamily="34" charset="0"/>
                <a:cs typeface="Calibri" pitchFamily="34" charset="0"/>
              </a:rPr>
              <a:t>s rostlinami se do akvárií dostávají malé a většinou nežádoucí druhy plžů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104062" y="228600"/>
            <a:ext cx="1703388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644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034139" y="3962400"/>
            <a:ext cx="2858159" cy="249050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7761"/>
          <a:stretch/>
        </p:blipFill>
        <p:spPr>
          <a:xfrm>
            <a:off x="269142" y="1185863"/>
            <a:ext cx="2885832" cy="219602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0"/>
            <a:ext cx="7924800" cy="1143000"/>
          </a:xfrm>
        </p:spPr>
        <p:txBody>
          <a:bodyPr/>
          <a:lstStyle/>
          <a:p>
            <a:r>
              <a:rPr lang="cs-CZ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plži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2009311" y="3401497"/>
            <a:ext cx="1828800" cy="381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i="1" dirty="0"/>
              <a:t>Pomacea bridgesi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626780" y="6019800"/>
            <a:ext cx="1374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i="1" dirty="0"/>
              <a:t>Neritina turrita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6864336" y="6445804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i="1" dirty="0"/>
              <a:t>Clea helena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6544538" y="3413165"/>
            <a:ext cx="1837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i="1" dirty="0"/>
              <a:t>Marisa cornuarietis</a:t>
            </a:r>
            <a:r>
              <a:rPr lang="hu-HU" dirty="0"/>
              <a:t> 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800" r="11600"/>
          <a:stretch/>
        </p:blipFill>
        <p:spPr>
          <a:xfrm>
            <a:off x="2923711" y="1185863"/>
            <a:ext cx="2715089" cy="219602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34140" y="1143000"/>
            <a:ext cx="2858159" cy="223889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88192" y="3863595"/>
            <a:ext cx="3096089" cy="215620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1" r="34889" b="9519"/>
          <a:stretch/>
        </p:blipFill>
        <p:spPr>
          <a:xfrm>
            <a:off x="3313827" y="3863596"/>
            <a:ext cx="2324973" cy="215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4174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8092" y="775224"/>
            <a:ext cx="4359668" cy="289560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3616667"/>
            <a:ext cx="2857500" cy="245745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4648200" cy="762000"/>
          </a:xfrm>
        </p:spPr>
        <p:txBody>
          <a:bodyPr/>
          <a:lstStyle/>
          <a:p>
            <a:r>
              <a:rPr lang="cs-CZ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Plži – nežádoucí druhy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552110" y="2937451"/>
            <a:ext cx="2334090" cy="381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1800" i="1" dirty="0"/>
              <a:t>Melanoides tuberculatus</a:t>
            </a:r>
            <a:endParaRPr lang="cs-CZ" sz="1800" dirty="0"/>
          </a:p>
        </p:txBody>
      </p:sp>
      <p:sp>
        <p:nvSpPr>
          <p:cNvPr id="4" name="Obdélník 3"/>
          <p:cNvSpPr/>
          <p:nvPr/>
        </p:nvSpPr>
        <p:spPr>
          <a:xfrm>
            <a:off x="1941538" y="6085247"/>
            <a:ext cx="1555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i="1" dirty="0"/>
              <a:t>Planorbarius </a:t>
            </a:r>
            <a:r>
              <a:rPr lang="hu-HU" dirty="0"/>
              <a:t>sp.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6120729" y="6085247"/>
            <a:ext cx="1249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i="1" dirty="0"/>
              <a:t>Gyraulus </a:t>
            </a:r>
            <a:r>
              <a:rPr lang="hu-HU" dirty="0"/>
              <a:t>sp.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6009320" y="2925464"/>
            <a:ext cx="1471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i="1" dirty="0"/>
              <a:t>Physella acuta</a:t>
            </a:r>
            <a:endParaRPr lang="cs-CZ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9364" y="753761"/>
            <a:ext cx="2695575" cy="2047875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492040" y="3858753"/>
            <a:ext cx="2430221" cy="221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4047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cs-CZ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Mlži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479425" y="1981200"/>
            <a:ext cx="7924800" cy="4114800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Calibri" pitchFamily="34" charset="0"/>
                <a:cs typeface="Calibri" pitchFamily="34" charset="0"/>
              </a:rPr>
              <a:t>schránka = lastura</a:t>
            </a:r>
          </a:p>
          <a:p>
            <a:r>
              <a:rPr lang="cs-CZ" sz="2000" dirty="0">
                <a:latin typeface="Calibri" pitchFamily="34" charset="0"/>
                <a:cs typeface="Calibri" pitchFamily="34" charset="0"/>
              </a:rPr>
              <a:t>lastura tvoří dvě misky spojené zámkem</a:t>
            </a:r>
          </a:p>
          <a:p>
            <a:r>
              <a:rPr lang="cs-CZ" sz="2000" dirty="0">
                <a:latin typeface="Calibri" pitchFamily="34" charset="0"/>
                <a:cs typeface="Calibri" pitchFamily="34" charset="0"/>
              </a:rPr>
              <a:t>h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lava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redukována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endParaRPr lang="cs-CZ" sz="2000" dirty="0">
              <a:latin typeface="Calibri" pitchFamily="34" charset="0"/>
              <a:cs typeface="Calibri" pitchFamily="34" charset="0"/>
            </a:endParaRPr>
          </a:p>
          <a:p>
            <a:r>
              <a:rPr lang="cs-CZ" sz="2000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omocí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nohy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se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zahrabávají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do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substrátu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či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se k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němu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přichytávají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pomocí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byssových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vláken</a:t>
            </a:r>
            <a:endParaRPr lang="cs-CZ" sz="2000" dirty="0">
              <a:latin typeface="Calibri" pitchFamily="34" charset="0"/>
              <a:cs typeface="Calibri" pitchFamily="34" charset="0"/>
            </a:endParaRPr>
          </a:p>
          <a:p>
            <a:r>
              <a:rPr lang="cs-CZ" sz="2000" dirty="0">
                <a:latin typeface="Calibri" pitchFamily="34" charset="0"/>
                <a:cs typeface="Calibri" pitchFamily="34" charset="0"/>
              </a:rPr>
              <a:t>málo pohybliví</a:t>
            </a:r>
          </a:p>
          <a:p>
            <a:r>
              <a:rPr lang="cs-CZ" sz="2000" dirty="0" err="1">
                <a:latin typeface="Calibri" pitchFamily="34" charset="0"/>
                <a:cs typeface="Calibri" pitchFamily="34" charset="0"/>
              </a:rPr>
              <a:t>gonochoristi</a:t>
            </a:r>
            <a:endParaRPr lang="cs-CZ" sz="2000" dirty="0">
              <a:latin typeface="Calibri" pitchFamily="34" charset="0"/>
              <a:cs typeface="Calibri" pitchFamily="34" charset="0"/>
            </a:endParaRPr>
          </a:p>
          <a:p>
            <a:r>
              <a:rPr lang="cs-CZ" sz="2000" dirty="0">
                <a:latin typeface="Calibri" pitchFamily="34" charset="0"/>
                <a:cs typeface="Calibri" pitchFamily="34" charset="0"/>
              </a:rPr>
              <a:t>v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akváriích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se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chová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jen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několik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menších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druhů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o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velikosti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2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až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10 cm,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ojediněle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i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větší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exempláře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AutoShape 15" descr="http://www.photomonde.fr/wp-content/uploads/2012/11/Periophthalmus-le-poisson-marcheur-photo-01.jpg"/>
          <p:cNvSpPr>
            <a:spLocks noChangeAspect="1" noChangeArrowheads="1"/>
          </p:cNvSpPr>
          <p:nvPr/>
        </p:nvSpPr>
        <p:spPr bwMode="auto">
          <a:xfrm>
            <a:off x="155575" y="-1874838"/>
            <a:ext cx="4286250" cy="391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67400" y="63500"/>
            <a:ext cx="3238500" cy="294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3042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3950433"/>
            <a:ext cx="2667000" cy="246944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Mlži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333500" y="3498651"/>
            <a:ext cx="18288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700" i="1" dirty="0">
                <a:ea typeface="Times New Roman" panose="02020603050405020304" pitchFamily="18" charset="0"/>
              </a:rPr>
              <a:t>Corbicula javanicus</a:t>
            </a:r>
            <a:endParaRPr lang="cs-CZ" sz="1700" dirty="0"/>
          </a:p>
        </p:txBody>
      </p:sp>
      <p:sp>
        <p:nvSpPr>
          <p:cNvPr id="5" name="Obdélník 4"/>
          <p:cNvSpPr/>
          <p:nvPr/>
        </p:nvSpPr>
        <p:spPr>
          <a:xfrm>
            <a:off x="1543065" y="6391301"/>
            <a:ext cx="182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i="1" dirty="0">
                <a:ea typeface="Times New Roman" panose="02020603050405020304" pitchFamily="18" charset="0"/>
              </a:rPr>
              <a:t>Hyriopsis bialata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5238721" y="3288268"/>
            <a:ext cx="1943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i="1" dirty="0">
                <a:ea typeface="Times New Roman" panose="02020603050405020304" pitchFamily="18" charset="0"/>
              </a:rPr>
              <a:t>Pilsbryoconcha exilis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5577235" y="6391301"/>
            <a:ext cx="1576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i="1" dirty="0">
                <a:ea typeface="Times New Roman" panose="02020603050405020304" pitchFamily="18" charset="0"/>
              </a:rPr>
              <a:t>Scabies crispata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14400" y="1669850"/>
            <a:ext cx="2667000" cy="182880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1551" y="418406"/>
            <a:ext cx="2857500" cy="28575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1524" t="14175" r="7714" b="10396"/>
          <a:stretch/>
        </p:blipFill>
        <p:spPr>
          <a:xfrm>
            <a:off x="4191000" y="3871938"/>
            <a:ext cx="4038601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6501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7696200" cy="1143000"/>
          </a:xfrm>
        </p:spPr>
        <p:txBody>
          <a:bodyPr/>
          <a:lstStyle/>
          <a:p>
            <a:r>
              <a:rPr lang="cs-CZ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Desetinozí korýši</a:t>
            </a:r>
            <a:endParaRPr lang="en-US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533400" y="1692276"/>
            <a:ext cx="8229600" cy="4860924"/>
          </a:xfrm>
        </p:spPr>
        <p:txBody>
          <a:bodyPr>
            <a:normAutofit/>
          </a:bodyPr>
          <a:lstStyle/>
          <a:p>
            <a:pPr>
              <a:buClr>
                <a:srgbClr val="FFC000"/>
              </a:buClr>
            </a:pPr>
            <a:r>
              <a:rPr lang="cs-CZ" sz="2000" dirty="0">
                <a:latin typeface="Calibri" pitchFamily="34" charset="0"/>
                <a:cs typeface="Calibri" pitchFamily="34" charset="0"/>
              </a:rPr>
              <a:t>pět párů kráčivých končetin (mohou nést klepeta, filtrační vějířky…)</a:t>
            </a:r>
          </a:p>
          <a:p>
            <a:pPr>
              <a:buClr>
                <a:srgbClr val="FFC000"/>
              </a:buClr>
            </a:pPr>
            <a:r>
              <a:rPr lang="cs-CZ" sz="2000" dirty="0">
                <a:latin typeface="Calibri" pitchFamily="34" charset="0"/>
                <a:cs typeface="Calibri" pitchFamily="34" charset="0"/>
              </a:rPr>
              <a:t>tělo kryto krunýřem</a:t>
            </a:r>
          </a:p>
          <a:p>
            <a:pPr>
              <a:buClr>
                <a:srgbClr val="FFC000"/>
              </a:buClr>
            </a:pPr>
            <a:r>
              <a:rPr lang="cs-CZ" sz="2000" dirty="0" err="1">
                <a:latin typeface="Calibri" pitchFamily="34" charset="0"/>
                <a:cs typeface="Calibri" pitchFamily="34" charset="0"/>
              </a:rPr>
              <a:t>gonochoristi</a:t>
            </a:r>
            <a:r>
              <a:rPr lang="cs-CZ" sz="2000" dirty="0">
                <a:latin typeface="Calibri" pitchFamily="34" charset="0"/>
                <a:cs typeface="Calibri" pitchFamily="34" charset="0"/>
              </a:rPr>
              <a:t>, vzácně partenogeneze</a:t>
            </a:r>
          </a:p>
          <a:p>
            <a:pPr>
              <a:buClr>
                <a:srgbClr val="FFC000"/>
              </a:buClr>
            </a:pPr>
            <a:r>
              <a:rPr lang="cs-CZ" sz="2000" dirty="0">
                <a:latin typeface="Calibri" pitchFamily="34" charset="0"/>
                <a:cs typeface="Calibri" pitchFamily="34" charset="0"/>
              </a:rPr>
              <a:t>neagresivní vs. agresivní druhy</a:t>
            </a:r>
          </a:p>
          <a:p>
            <a:pPr>
              <a:buClr>
                <a:srgbClr val="FFC000"/>
              </a:buClr>
            </a:pPr>
            <a:r>
              <a:rPr lang="cs-CZ" sz="2000" dirty="0">
                <a:latin typeface="Calibri" pitchFamily="34" charset="0"/>
                <a:cs typeface="Calibri" pitchFamily="34" charset="0"/>
              </a:rPr>
              <a:t>dravé vs. nedravé druhy</a:t>
            </a:r>
          </a:p>
          <a:p>
            <a:pPr>
              <a:buClr>
                <a:srgbClr val="FFC000"/>
              </a:buClr>
            </a:pPr>
            <a:r>
              <a:rPr lang="cs-CZ" sz="2000" dirty="0">
                <a:latin typeface="Calibri" pitchFamily="34" charset="0"/>
                <a:cs typeface="Calibri" pitchFamily="34" charset="0"/>
              </a:rPr>
              <a:t>samotářské vs. společenské druhy</a:t>
            </a:r>
          </a:p>
          <a:p>
            <a:pPr>
              <a:buClr>
                <a:srgbClr val="FFC000"/>
              </a:buClr>
            </a:pPr>
            <a:r>
              <a:rPr lang="cs-CZ" sz="2000" dirty="0">
                <a:latin typeface="Calibri" pitchFamily="34" charset="0"/>
                <a:cs typeface="Calibri" pitchFamily="34" charset="0"/>
              </a:rPr>
              <a:t>šlechtění na barvu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E7EAC881-52A4-463E-87E5-D5091B2C0F9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400" y="4120742"/>
            <a:ext cx="3454400" cy="2590800"/>
          </a:xfrm>
          <a:prstGeom prst="rect">
            <a:avLst/>
          </a:prstGeom>
        </p:spPr>
      </p:pic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xmlns="" id="{F7ABFEA8-1D38-4C4C-B159-CE61106BEE45}"/>
              </a:ext>
            </a:extLst>
          </p:cNvPr>
          <p:cNvSpPr txBox="1">
            <a:spLocks/>
          </p:cNvSpPr>
          <p:nvPr/>
        </p:nvSpPr>
        <p:spPr>
          <a:xfrm>
            <a:off x="1231783" y="6147980"/>
            <a:ext cx="4267200" cy="7100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C000"/>
              </a:buClr>
              <a:buNone/>
            </a:pPr>
            <a:r>
              <a:rPr lang="cs-CZ" sz="1800" i="1" dirty="0">
                <a:latin typeface="Calibri" pitchFamily="34" charset="0"/>
                <a:cs typeface="Calibri" pitchFamily="34" charset="0"/>
              </a:rPr>
              <a:t>Limnopilos naiyanetri</a:t>
            </a:r>
            <a:r>
              <a:rPr lang="cs-CZ" sz="1800" dirty="0">
                <a:latin typeface="Calibri" pitchFamily="34" charset="0"/>
                <a:cs typeface="Calibri" pitchFamily="34" charset="0"/>
              </a:rPr>
              <a:t>, drobný sladkovodní filtrující krab z jihovýchodní Asie</a:t>
            </a:r>
          </a:p>
        </p:txBody>
      </p:sp>
    </p:spTree>
    <p:extLst>
      <p:ext uri="{BB962C8B-B14F-4D97-AF65-F5344CB8AC3E}">
        <p14:creationId xmlns:p14="http://schemas.microsoft.com/office/powerpoint/2010/main" xmlns="" val="313235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E80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E80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E80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E80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E80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E80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E80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2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E80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3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6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orizont">
  <a:themeElements>
    <a:clrScheme name="Horizont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t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t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7687</TotalTime>
  <Words>904</Words>
  <Application>Microsoft Office PowerPoint</Application>
  <PresentationFormat>Předvádění na obrazovce (4:3)</PresentationFormat>
  <Paragraphs>185</Paragraphs>
  <Slides>30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1" baseType="lpstr">
      <vt:lpstr>Horizont</vt:lpstr>
      <vt:lpstr>                  Akvaristika bezobratlí  </vt:lpstr>
      <vt:lpstr>Úvod – bezobratlí ve sladkovodní akvaristice</vt:lpstr>
      <vt:lpstr>Skupiny vodních bezobratlých chovaných v akváriích</vt:lpstr>
      <vt:lpstr>plži</vt:lpstr>
      <vt:lpstr>plži</vt:lpstr>
      <vt:lpstr>Plži – nežádoucí druhy</vt:lpstr>
      <vt:lpstr>Mlži</vt:lpstr>
      <vt:lpstr>Mlži</vt:lpstr>
      <vt:lpstr>Desetinozí korýši</vt:lpstr>
      <vt:lpstr>Desetinozí korýši</vt:lpstr>
      <vt:lpstr>Zařízení chovné nádrže</vt:lpstr>
      <vt:lpstr>nádrž na chov krevet</vt:lpstr>
      <vt:lpstr>nádrž na chov raků a krabů</vt:lpstr>
      <vt:lpstr>nádrž na chov plžů a mlžů</vt:lpstr>
      <vt:lpstr>Údržba a hygiena</vt:lpstr>
      <vt:lpstr>manipulace</vt:lpstr>
      <vt:lpstr>Boj s přemnoženými šneky</vt:lpstr>
      <vt:lpstr>transport</vt:lpstr>
      <vt:lpstr>Význam chovu bezobratlých v akvaristice</vt:lpstr>
      <vt:lpstr>Nové druhy</vt:lpstr>
      <vt:lpstr>Problémy způsobené chovem sladkovodních bezobratlých v akvaristice</vt:lpstr>
      <vt:lpstr>Račí mor</vt:lpstr>
      <vt:lpstr>Snímek 23</vt:lpstr>
      <vt:lpstr>Průnik do organismu</vt:lpstr>
      <vt:lpstr>Patogenita</vt:lpstr>
      <vt:lpstr>Přenos choroby</vt:lpstr>
      <vt:lpstr>Výskyt v ČR</vt:lpstr>
      <vt:lpstr>Snímek 28</vt:lpstr>
      <vt:lpstr>literatura</vt:lpstr>
      <vt:lpstr>Děkuji za pozornost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Akvaristika         Akvaristika        Akvaristika</dc:title>
  <dc:creator>Sestra</dc:creator>
  <cp:lastModifiedBy>Jindřich Novák</cp:lastModifiedBy>
  <cp:revision>436</cp:revision>
  <dcterms:created xsi:type="dcterms:W3CDTF">2007-01-19T14:45:40Z</dcterms:created>
  <dcterms:modified xsi:type="dcterms:W3CDTF">2023-04-18T20:20:27Z</dcterms:modified>
</cp:coreProperties>
</file>