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72" r:id="rId5"/>
    <p:sldId id="276" r:id="rId6"/>
    <p:sldId id="273" r:id="rId7"/>
    <p:sldId id="278" r:id="rId8"/>
    <p:sldId id="279" r:id="rId9"/>
    <p:sldId id="266" r:id="rId10"/>
    <p:sldId id="261" r:id="rId11"/>
    <p:sldId id="280" r:id="rId12"/>
    <p:sldId id="283" r:id="rId13"/>
    <p:sldId id="277" r:id="rId14"/>
    <p:sldId id="281" r:id="rId15"/>
    <p:sldId id="284" r:id="rId16"/>
    <p:sldId id="282" r:id="rId17"/>
    <p:sldId id="290" r:id="rId18"/>
    <p:sldId id="263" r:id="rId19"/>
    <p:sldId id="291" r:id="rId20"/>
    <p:sldId id="267" r:id="rId21"/>
    <p:sldId id="265" r:id="rId22"/>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65" d="100"/>
          <a:sy n="65" d="100"/>
        </p:scale>
        <p:origin x="7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30.03.2021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30.03.2021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844824"/>
            <a:ext cx="7772400" cy="1470025"/>
          </a:xfrm>
        </p:spPr>
        <p:txBody>
          <a:bodyPr/>
          <a:lstStyle/>
          <a:p>
            <a:r>
              <a:rPr lang="cs-CZ" dirty="0"/>
              <a:t>PRÁVO II</a:t>
            </a:r>
          </a:p>
        </p:txBody>
      </p:sp>
      <p:sp>
        <p:nvSpPr>
          <p:cNvPr id="3" name="Podnadpis 2"/>
          <p:cNvSpPr>
            <a:spLocks noGrp="1"/>
          </p:cNvSpPr>
          <p:nvPr>
            <p:ph type="subTitle" idx="1"/>
          </p:nvPr>
        </p:nvSpPr>
        <p:spPr/>
        <p:txBody>
          <a:bodyPr/>
          <a:lstStyle/>
          <a:p>
            <a:r>
              <a:rPr lang="cs-CZ" dirty="0"/>
              <a:t>přednáška – </a:t>
            </a:r>
            <a:r>
              <a:rPr lang="cs-CZ" b="1" dirty="0"/>
              <a:t>Základy správního práva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504056"/>
          </a:xfrm>
        </p:spPr>
        <p:txBody>
          <a:bodyPr>
            <a:normAutofit/>
          </a:bodyPr>
          <a:lstStyle/>
          <a:p>
            <a:r>
              <a:rPr lang="cs-CZ" sz="2400" dirty="0"/>
              <a:t>PRÁVO II – </a:t>
            </a:r>
            <a:r>
              <a:rPr lang="cs-CZ" sz="2000" b="1" dirty="0"/>
              <a:t>Základy správního práva</a:t>
            </a:r>
          </a:p>
        </p:txBody>
      </p:sp>
      <p:sp>
        <p:nvSpPr>
          <p:cNvPr id="3" name="Zástupný symbol pro obsah 2"/>
          <p:cNvSpPr>
            <a:spLocks noGrp="1"/>
          </p:cNvSpPr>
          <p:nvPr>
            <p:ph idx="1"/>
          </p:nvPr>
        </p:nvSpPr>
        <p:spPr>
          <a:xfrm>
            <a:off x="457200" y="692696"/>
            <a:ext cx="8229600" cy="5688632"/>
          </a:xfrm>
        </p:spPr>
        <p:txBody>
          <a:bodyPr>
            <a:normAutofit fontScale="70000" lnSpcReduction="20000"/>
          </a:bodyPr>
          <a:lstStyle/>
          <a:p>
            <a:pPr>
              <a:buNone/>
            </a:pPr>
            <a:r>
              <a:rPr lang="cs-CZ" b="1" dirty="0"/>
              <a:t>Základy státní správy</a:t>
            </a:r>
          </a:p>
          <a:p>
            <a:pPr>
              <a:buNone/>
            </a:pPr>
            <a:endParaRPr lang="cs-CZ" b="1" dirty="0"/>
          </a:p>
          <a:p>
            <a:pPr marL="514350" indent="-514350">
              <a:buAutoNum type="alphaLcParenR"/>
            </a:pPr>
            <a:r>
              <a:rPr lang="cs-CZ" b="1" dirty="0"/>
              <a:t>Vláda – </a:t>
            </a:r>
            <a:r>
              <a:rPr lang="cs-CZ" dirty="0"/>
              <a:t>vrcholný orgán výkonné moci, kolegiální orgán s všeobecnou působností</a:t>
            </a:r>
          </a:p>
          <a:p>
            <a:pPr marL="514350" indent="-514350">
              <a:buAutoNum type="alphaLcParenR"/>
            </a:pPr>
            <a:endParaRPr lang="cs-CZ" dirty="0"/>
          </a:p>
          <a:p>
            <a:pPr marL="514350" indent="-514350">
              <a:buAutoNum type="alphaLcParenR"/>
            </a:pPr>
            <a:r>
              <a:rPr lang="cs-CZ" b="1" dirty="0"/>
              <a:t>Ministerstva – </a:t>
            </a:r>
            <a:r>
              <a:rPr lang="cs-CZ" dirty="0"/>
              <a:t>monokratické orgány se specializovanou působností</a:t>
            </a:r>
          </a:p>
          <a:p>
            <a:pPr marL="514350" indent="-514350">
              <a:buAutoNum type="alphaLcParenR"/>
            </a:pPr>
            <a:endParaRPr lang="cs-CZ" dirty="0"/>
          </a:p>
          <a:p>
            <a:pPr marL="514350" indent="-514350">
              <a:buNone/>
            </a:pPr>
            <a:r>
              <a:rPr lang="cs-CZ" b="1" dirty="0"/>
              <a:t>c) Jiné ústřední správní úřady </a:t>
            </a:r>
            <a:r>
              <a:rPr lang="cs-CZ" dirty="0"/>
              <a:t>– v čele stojí osoba obvykle jmenovaná vládou, které jsou řízeny vládou a mají úzce specializovanou působnost</a:t>
            </a:r>
          </a:p>
          <a:p>
            <a:pPr marL="514350" indent="-514350">
              <a:buNone/>
            </a:pPr>
            <a:endParaRPr lang="cs-CZ" dirty="0"/>
          </a:p>
          <a:p>
            <a:pPr marL="514350" indent="-514350">
              <a:buNone/>
            </a:pPr>
            <a:r>
              <a:rPr lang="cs-CZ" dirty="0"/>
              <a:t>d) </a:t>
            </a:r>
            <a:r>
              <a:rPr lang="cs-CZ" b="1" dirty="0"/>
              <a:t>Další správní úřady s celostní působností – </a:t>
            </a:r>
            <a:r>
              <a:rPr lang="cs-CZ" dirty="0"/>
              <a:t>specializované orgány podřízené ministerstvům s celostátní působností</a:t>
            </a:r>
          </a:p>
          <a:p>
            <a:pPr marL="514350" indent="-514350">
              <a:buNone/>
            </a:pPr>
            <a:endParaRPr lang="cs-CZ" b="1" dirty="0"/>
          </a:p>
          <a:p>
            <a:pPr marL="514350" indent="-514350">
              <a:buNone/>
            </a:pPr>
            <a:r>
              <a:rPr lang="cs-CZ" dirty="0"/>
              <a:t>e) </a:t>
            </a:r>
            <a:r>
              <a:rPr lang="cs-CZ" b="1" dirty="0"/>
              <a:t>Specializované územní správní úřady</a:t>
            </a:r>
          </a:p>
          <a:p>
            <a:pPr marL="514350" indent="-514350">
              <a:buNone/>
            </a:pPr>
            <a:endParaRPr lang="cs-CZ" dirty="0"/>
          </a:p>
          <a:p>
            <a:pPr marL="514350" indent="-514350">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a:t>Základy správního práva </a:t>
            </a:r>
            <a:r>
              <a:rPr lang="cs-CZ" sz="2800" dirty="0"/>
              <a:t>– </a:t>
            </a:r>
            <a:r>
              <a:rPr lang="cs-CZ" sz="2800" b="1" dirty="0"/>
              <a:t>pojem a znaky územní samosprávy</a:t>
            </a:r>
            <a:endParaRPr lang="cs-CZ" sz="2800" dirty="0"/>
          </a:p>
        </p:txBody>
      </p:sp>
      <p:sp>
        <p:nvSpPr>
          <p:cNvPr id="3" name="Zástupný symbol pro obsah 2"/>
          <p:cNvSpPr>
            <a:spLocks noGrp="1"/>
          </p:cNvSpPr>
          <p:nvPr>
            <p:ph idx="1"/>
          </p:nvPr>
        </p:nvSpPr>
        <p:spPr>
          <a:xfrm>
            <a:off x="457200" y="1268760"/>
            <a:ext cx="8229600" cy="4857403"/>
          </a:xfrm>
        </p:spPr>
        <p:txBody>
          <a:bodyPr>
            <a:normAutofit fontScale="62500" lnSpcReduction="20000"/>
          </a:bodyPr>
          <a:lstStyle/>
          <a:p>
            <a:pPr>
              <a:buNone/>
            </a:pPr>
            <a:r>
              <a:rPr lang="cs-CZ" sz="3200" b="1" dirty="0"/>
              <a:t>Základy samosprávy</a:t>
            </a:r>
          </a:p>
          <a:p>
            <a:r>
              <a:rPr lang="cs-CZ" sz="3200" dirty="0"/>
              <a:t>v českých zemích od roku 1849</a:t>
            </a:r>
          </a:p>
          <a:p>
            <a:r>
              <a:rPr lang="cs-CZ" sz="3200" dirty="0"/>
              <a:t>Od roku 1945 do 1989 nahrazena soustavou národních výborů</a:t>
            </a:r>
          </a:p>
          <a:p>
            <a:r>
              <a:rPr lang="cs-CZ" sz="3200" dirty="0"/>
              <a:t>Od roku 1990 územní samosprávu tvoří obce (nižší územní samosprávné celky)</a:t>
            </a:r>
          </a:p>
          <a:p>
            <a:r>
              <a:rPr lang="cs-CZ" sz="3200" dirty="0"/>
              <a:t>Od roku 1997 též kraje (vyšší územní samosprávné celky)</a:t>
            </a:r>
          </a:p>
          <a:p>
            <a:pPr algn="just"/>
            <a:r>
              <a:rPr lang="cs-CZ" dirty="0"/>
              <a:t>Nositeli územní samosprávy jsou </a:t>
            </a:r>
            <a:r>
              <a:rPr lang="cs-CZ" b="1" dirty="0"/>
              <a:t>územní samosprávné celky</a:t>
            </a:r>
            <a:r>
              <a:rPr lang="cs-CZ" dirty="0"/>
              <a:t>, jimiž jsou </a:t>
            </a:r>
            <a:r>
              <a:rPr lang="cs-CZ" b="1" dirty="0"/>
              <a:t>obce</a:t>
            </a:r>
            <a:r>
              <a:rPr lang="cs-CZ" dirty="0"/>
              <a:t> a </a:t>
            </a:r>
            <a:r>
              <a:rPr lang="cs-CZ" b="1" dirty="0"/>
              <a:t>kraje</a:t>
            </a:r>
          </a:p>
          <a:p>
            <a:pPr algn="just"/>
            <a:r>
              <a:rPr lang="cs-CZ" b="1" dirty="0"/>
              <a:t>Územní společenství občanů, </a:t>
            </a:r>
            <a:r>
              <a:rPr lang="cs-CZ" dirty="0"/>
              <a:t>která mají </a:t>
            </a:r>
            <a:r>
              <a:rPr lang="cs-CZ" b="1" dirty="0"/>
              <a:t>právo na samosprávu</a:t>
            </a:r>
          </a:p>
          <a:p>
            <a:pPr algn="just"/>
            <a:r>
              <a:rPr lang="cs-CZ" dirty="0"/>
              <a:t>Obec a kraj jsou </a:t>
            </a:r>
            <a:r>
              <a:rPr lang="cs-CZ" b="1" dirty="0"/>
              <a:t>veřejnoprávní korporace, </a:t>
            </a:r>
            <a:r>
              <a:rPr lang="cs-CZ" dirty="0"/>
              <a:t>se</a:t>
            </a:r>
            <a:r>
              <a:rPr lang="cs-CZ" b="1" dirty="0"/>
              <a:t> samostatnou právní subjektivitou </a:t>
            </a:r>
            <a:r>
              <a:rPr lang="cs-CZ" sz="3200" dirty="0"/>
              <a:t>s právem na samosprávu a vlastním majetkem</a:t>
            </a:r>
          </a:p>
          <a:p>
            <a:pPr algn="just"/>
            <a:endParaRPr lang="cs-CZ" b="1" dirty="0"/>
          </a:p>
          <a:p>
            <a:pPr algn="just"/>
            <a:r>
              <a:rPr lang="cs-CZ" b="1" dirty="0"/>
              <a:t>Znaky: </a:t>
            </a:r>
          </a:p>
          <a:p>
            <a:pPr marL="914400" lvl="1" indent="-514350" algn="just">
              <a:buAutoNum type="alphaLcParenR"/>
            </a:pPr>
            <a:r>
              <a:rPr lang="cs-CZ" b="1" dirty="0"/>
              <a:t>Územní základ</a:t>
            </a:r>
          </a:p>
          <a:p>
            <a:pPr marL="914400" lvl="1" indent="-514350" algn="just">
              <a:buAutoNum type="alphaLcParenR"/>
            </a:pPr>
            <a:r>
              <a:rPr lang="cs-CZ" b="1" dirty="0"/>
              <a:t>Osobní základ</a:t>
            </a:r>
          </a:p>
          <a:p>
            <a:pPr marL="914400" lvl="1" indent="-514350" algn="just">
              <a:buAutoNum type="alphaLcParenR"/>
            </a:pPr>
            <a:r>
              <a:rPr lang="cs-CZ" b="1" dirty="0"/>
              <a:t>Právo na samosprávu</a:t>
            </a:r>
          </a:p>
          <a:p>
            <a:pPr>
              <a:buNone/>
            </a:pPr>
            <a:endParaRPr lang="cs-CZ" b="1" dirty="0"/>
          </a:p>
          <a:p>
            <a:endParaRPr lang="cs-CZ" dirty="0"/>
          </a:p>
          <a:p>
            <a:endParaRPr lang="cs-CZ" dirty="0"/>
          </a:p>
        </p:txBody>
      </p:sp>
    </p:spTree>
    <p:extLst>
      <p:ext uri="{BB962C8B-B14F-4D97-AF65-F5344CB8AC3E}">
        <p14:creationId xmlns:p14="http://schemas.microsoft.com/office/powerpoint/2010/main" val="280712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764704"/>
            <a:ext cx="8229600" cy="5361459"/>
          </a:xfrm>
        </p:spPr>
        <p:txBody>
          <a:bodyPr>
            <a:normAutofit fontScale="55000" lnSpcReduction="20000"/>
          </a:bodyPr>
          <a:lstStyle/>
          <a:p>
            <a:pPr marL="514350" indent="-514350">
              <a:buAutoNum type="alphaLcParenR"/>
            </a:pPr>
            <a:r>
              <a:rPr lang="cs-CZ" sz="3600" b="1" dirty="0"/>
              <a:t>Samosprávná (samostatná) působnost – primární</a:t>
            </a:r>
          </a:p>
          <a:p>
            <a:pPr marL="514350" indent="-514350">
              <a:buAutoNum type="alphaLcParenR"/>
            </a:pPr>
            <a:endParaRPr lang="cs-CZ" sz="2800" b="1" dirty="0"/>
          </a:p>
          <a:p>
            <a:pPr>
              <a:buFont typeface="Wingdings" panose="05000000000000000000" pitchFamily="2" charset="2"/>
              <a:buChar char="v"/>
            </a:pPr>
            <a:r>
              <a:rPr lang="cs-CZ" sz="2800" b="1" dirty="0"/>
              <a:t>Své záležitosti – kraje a st. orgány  zasahují jen výjimečně z důvodu ochrany zákona</a:t>
            </a:r>
          </a:p>
          <a:p>
            <a:pPr>
              <a:buFont typeface="Wingdings" panose="05000000000000000000" pitchFamily="2" charset="2"/>
              <a:buChar char="v"/>
            </a:pPr>
            <a:r>
              <a:rPr lang="cs-CZ" sz="2800" dirty="0"/>
              <a:t>Územní samosprávný celek </a:t>
            </a:r>
            <a:r>
              <a:rPr lang="cs-CZ" sz="2800" b="1" dirty="0"/>
              <a:t>je vázán pouze zákony a právními předpisy vyšší právní síly</a:t>
            </a:r>
            <a:r>
              <a:rPr lang="cs-CZ" sz="2800" dirty="0"/>
              <a:t>.</a:t>
            </a:r>
          </a:p>
          <a:p>
            <a:pPr>
              <a:buFont typeface="Wingdings" panose="05000000000000000000" pitchFamily="2" charset="2"/>
              <a:buChar char="v"/>
            </a:pPr>
            <a:r>
              <a:rPr lang="cs-CZ" sz="2800" b="1" dirty="0"/>
              <a:t>Vydávání obecně závazných vyhlášek</a:t>
            </a:r>
          </a:p>
          <a:p>
            <a:pPr>
              <a:buFont typeface="Wingdings" panose="05000000000000000000" pitchFamily="2" charset="2"/>
              <a:buChar char="v"/>
            </a:pPr>
            <a:r>
              <a:rPr lang="cs-CZ" sz="2800" dirty="0"/>
              <a:t>Hospodaření s majetkem dle rozpočtu obce/kraje</a:t>
            </a:r>
          </a:p>
          <a:p>
            <a:pPr>
              <a:buFont typeface="Wingdings" panose="05000000000000000000" pitchFamily="2" charset="2"/>
              <a:buChar char="v"/>
            </a:pPr>
            <a:r>
              <a:rPr lang="cs-CZ" sz="2800" dirty="0"/>
              <a:t>Schvalování programu rozvoje obce/kraje</a:t>
            </a:r>
          </a:p>
          <a:p>
            <a:pPr>
              <a:buFont typeface="Wingdings" panose="05000000000000000000" pitchFamily="2" charset="2"/>
              <a:buChar char="v"/>
            </a:pPr>
            <a:r>
              <a:rPr lang="cs-CZ" sz="2800" dirty="0"/>
              <a:t> Zakládání a rušení právnických osob</a:t>
            </a:r>
          </a:p>
          <a:p>
            <a:pPr>
              <a:buFont typeface="Wingdings" panose="05000000000000000000" pitchFamily="2" charset="2"/>
              <a:buChar char="v"/>
            </a:pPr>
            <a:r>
              <a:rPr lang="cs-CZ" sz="2800" dirty="0"/>
              <a:t> Stanovení druhů a sazeb místních poplatků</a:t>
            </a:r>
          </a:p>
          <a:p>
            <a:pPr>
              <a:buFont typeface="Wingdings" panose="05000000000000000000" pitchFamily="2" charset="2"/>
              <a:buChar char="v"/>
            </a:pPr>
            <a:r>
              <a:rPr lang="cs-CZ" sz="2800" dirty="0"/>
              <a:t> Zřizování obecní policie</a:t>
            </a:r>
          </a:p>
          <a:p>
            <a:pPr>
              <a:buFont typeface="Wingdings" panose="05000000000000000000" pitchFamily="2" charset="2"/>
              <a:buChar char="v"/>
            </a:pPr>
            <a:r>
              <a:rPr lang="cs-CZ" sz="2800" dirty="0"/>
              <a:t> Zabezpečení čistoty obce</a:t>
            </a:r>
          </a:p>
          <a:p>
            <a:pPr>
              <a:buNone/>
            </a:pPr>
            <a:r>
              <a:rPr lang="cs-CZ" sz="2800" dirty="0"/>
              <a:t>	</a:t>
            </a:r>
            <a:endParaRPr lang="cs-CZ" sz="2800" b="1" dirty="0"/>
          </a:p>
          <a:p>
            <a:pPr>
              <a:buNone/>
            </a:pPr>
            <a:endParaRPr lang="cs-CZ" sz="2800" b="1" dirty="0"/>
          </a:p>
          <a:p>
            <a:pPr>
              <a:buNone/>
            </a:pPr>
            <a:r>
              <a:rPr lang="cs-CZ" sz="3600" b="1" dirty="0"/>
              <a:t>b) Přenesená (delegovaná) působnost – sekundární</a:t>
            </a:r>
          </a:p>
          <a:p>
            <a:pPr>
              <a:buNone/>
            </a:pPr>
            <a:endParaRPr lang="cs-CZ" sz="2800" b="1" dirty="0"/>
          </a:p>
          <a:p>
            <a:pPr marL="530225" indent="-530225" algn="just">
              <a:buFont typeface="Wingdings" panose="05000000000000000000" pitchFamily="2" charset="2"/>
              <a:buChar char="§"/>
            </a:pPr>
            <a:r>
              <a:rPr lang="cs-CZ" sz="2800" b="1" dirty="0"/>
              <a:t>Zákonem svěřena orgánu obce není-li  stanoveno, že jde o přenesenou platí,  že jde o samostatnou působnost</a:t>
            </a:r>
          </a:p>
          <a:p>
            <a:pPr marL="530225" indent="-530225" algn="just">
              <a:buFont typeface="Wingdings" panose="05000000000000000000" pitchFamily="2" charset="2"/>
              <a:buChar char="§"/>
            </a:pPr>
            <a:r>
              <a:rPr lang="cs-CZ" sz="2800" dirty="0"/>
              <a:t>Výkon státní správy orgány obcí/krajů</a:t>
            </a:r>
          </a:p>
          <a:p>
            <a:pPr marL="530225" indent="-530225" algn="just">
              <a:buFont typeface="Wingdings" panose="05000000000000000000" pitchFamily="2" charset="2"/>
              <a:buChar char="§"/>
            </a:pPr>
            <a:r>
              <a:rPr lang="cs-CZ" sz="2800" dirty="0"/>
              <a:t>Stát deleguje jednotlivá oprávnění na orgány obce/kraje, zejména kvůli znalosti místních podmínek</a:t>
            </a:r>
          </a:p>
          <a:p>
            <a:pPr marL="530225" indent="-530225" algn="just">
              <a:buFont typeface="Wingdings" panose="05000000000000000000" pitchFamily="2" charset="2"/>
              <a:buChar char="§"/>
            </a:pPr>
            <a:r>
              <a:rPr lang="cs-CZ" sz="2800" dirty="0"/>
              <a:t>Orgány obce/kraje jsou vázány obecně závaznými právními předpisy, směrnicemi ústředních správních úřadů a opatřeními a jsou vystaveny dozoru</a:t>
            </a:r>
          </a:p>
          <a:p>
            <a:pPr marL="530225" indent="-530225" algn="just">
              <a:buFont typeface="Wingdings" panose="05000000000000000000" pitchFamily="2" charset="2"/>
              <a:buChar char="§"/>
            </a:pPr>
            <a:r>
              <a:rPr lang="cs-CZ" sz="2800" dirty="0"/>
              <a:t>Obec/kraj získává na tento výkon příspěvek od státu</a:t>
            </a:r>
          </a:p>
          <a:p>
            <a:pPr marL="530225" indent="-530225" algn="just">
              <a:buFont typeface="Wingdings" panose="05000000000000000000" pitchFamily="2" charset="2"/>
              <a:buChar char="§"/>
            </a:pPr>
            <a:endParaRPr lang="cs-CZ" sz="2800" b="1" dirty="0"/>
          </a:p>
          <a:p>
            <a:pPr>
              <a:buNone/>
            </a:pPr>
            <a:endParaRPr lang="cs-CZ" dirty="0"/>
          </a:p>
        </p:txBody>
      </p:sp>
      <p:sp>
        <p:nvSpPr>
          <p:cNvPr id="4" name="Nadpis 1"/>
          <p:cNvSpPr>
            <a:spLocks noGrp="1"/>
          </p:cNvSpPr>
          <p:nvPr>
            <p:ph type="title"/>
          </p:nvPr>
        </p:nvSpPr>
        <p:spPr>
          <a:xfrm>
            <a:off x="457200" y="274638"/>
            <a:ext cx="8229600" cy="562074"/>
          </a:xfrm>
        </p:spPr>
        <p:txBody>
          <a:bodyPr>
            <a:noAutofit/>
          </a:bodyPr>
          <a:lstStyle/>
          <a:p>
            <a:r>
              <a:rPr lang="cs-CZ" sz="2400" b="1" dirty="0"/>
              <a:t>Základy správního práva – působnost územní samosprávy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r>
              <a:rPr lang="cs-CZ" sz="2800" b="1" dirty="0"/>
              <a:t>Základy správního práva </a:t>
            </a:r>
            <a:r>
              <a:rPr lang="cs-CZ" sz="2800" dirty="0"/>
              <a:t>– </a:t>
            </a:r>
            <a:r>
              <a:rPr lang="cs-CZ" sz="2800" b="1" dirty="0"/>
              <a:t>pojem a znaky územní samosprávy</a:t>
            </a:r>
            <a:endParaRPr lang="cs-CZ" sz="2800" dirty="0"/>
          </a:p>
        </p:txBody>
      </p:sp>
      <p:sp>
        <p:nvSpPr>
          <p:cNvPr id="3" name="Zástupný symbol pro obsah 2"/>
          <p:cNvSpPr>
            <a:spLocks noGrp="1"/>
          </p:cNvSpPr>
          <p:nvPr>
            <p:ph idx="1"/>
          </p:nvPr>
        </p:nvSpPr>
        <p:spPr>
          <a:xfrm>
            <a:off x="457200" y="908720"/>
            <a:ext cx="8229600" cy="5544616"/>
          </a:xfrm>
        </p:spPr>
        <p:txBody>
          <a:bodyPr>
            <a:normAutofit fontScale="70000" lnSpcReduction="20000"/>
          </a:bodyPr>
          <a:lstStyle/>
          <a:p>
            <a:pPr>
              <a:buNone/>
            </a:pPr>
            <a:r>
              <a:rPr lang="cs-CZ" dirty="0"/>
              <a:t>Právní nástroje formulace územní samosprávy:</a:t>
            </a:r>
          </a:p>
          <a:p>
            <a:pPr>
              <a:buNone/>
            </a:pPr>
            <a:endParaRPr lang="cs-CZ" dirty="0"/>
          </a:p>
          <a:p>
            <a:pPr>
              <a:buNone/>
            </a:pPr>
            <a:r>
              <a:rPr lang="cs-CZ" dirty="0"/>
              <a:t>Dnešní formulace: </a:t>
            </a:r>
            <a:r>
              <a:rPr lang="cs-CZ" b="1" dirty="0"/>
              <a:t>Čl.100 Ústavy</a:t>
            </a:r>
          </a:p>
          <a:p>
            <a:pPr>
              <a:buNone/>
            </a:pPr>
            <a:r>
              <a:rPr lang="cs-CZ" dirty="0"/>
              <a:t> (1) </a:t>
            </a:r>
            <a:r>
              <a:rPr lang="cs-CZ" b="1" dirty="0"/>
              <a:t>Územní samosprávné celky jsou územními společenstvími občanů, která mají právo na samosprávu. Zákon stanoví, kdy jsou správními obvody</a:t>
            </a:r>
          </a:p>
          <a:p>
            <a:pPr>
              <a:buNone/>
            </a:pPr>
            <a:r>
              <a:rPr lang="cs-CZ" dirty="0"/>
              <a:t>	a zákon </a:t>
            </a:r>
            <a:r>
              <a:rPr lang="cs-CZ" b="1" dirty="0"/>
              <a:t>č. 128/2000 Sb. o obcích </a:t>
            </a:r>
            <a:r>
              <a:rPr lang="cs-CZ" dirty="0"/>
              <a:t>(</a:t>
            </a:r>
            <a:r>
              <a:rPr lang="cs-CZ" b="1" dirty="0"/>
              <a:t>obecní zřízení</a:t>
            </a:r>
            <a:r>
              <a:rPr lang="cs-CZ" dirty="0"/>
              <a:t>)</a:t>
            </a:r>
          </a:p>
          <a:p>
            <a:pPr>
              <a:buNone/>
            </a:pPr>
            <a:endParaRPr lang="cs-CZ" dirty="0"/>
          </a:p>
          <a:p>
            <a:pPr>
              <a:buNone/>
            </a:pPr>
            <a:r>
              <a:rPr lang="cs-CZ" dirty="0"/>
              <a:t>Historicky domovské právo, trvalý pobyt, pozemkový katastr (až do 24.11.1990 pouhá území)</a:t>
            </a:r>
          </a:p>
          <a:p>
            <a:pPr>
              <a:buNone/>
            </a:pPr>
            <a:endParaRPr lang="cs-CZ" dirty="0"/>
          </a:p>
          <a:p>
            <a:pPr>
              <a:buNone/>
            </a:pPr>
            <a:r>
              <a:rPr lang="cs-CZ" dirty="0"/>
              <a:t>Právní formulace pojmu </a:t>
            </a:r>
            <a:r>
              <a:rPr lang="cs-CZ" sz="3400" b="1" dirty="0"/>
              <a:t>kraj</a:t>
            </a:r>
            <a:r>
              <a:rPr lang="cs-CZ" dirty="0"/>
              <a:t>:</a:t>
            </a:r>
          </a:p>
          <a:p>
            <a:pPr>
              <a:buNone/>
            </a:pPr>
            <a:endParaRPr lang="cs-CZ" dirty="0"/>
          </a:p>
          <a:p>
            <a:pPr>
              <a:buNone/>
            </a:pPr>
            <a:r>
              <a:rPr lang="cs-CZ" dirty="0"/>
              <a:t>	Ústavní zákon </a:t>
            </a:r>
            <a:r>
              <a:rPr lang="cs-CZ" b="1" dirty="0"/>
              <a:t>č. 347/1997 Sb</a:t>
            </a:r>
            <a:r>
              <a:rPr lang="cs-CZ" dirty="0"/>
              <a:t>. o vytvoření vyšších územních samosprávných celků</a:t>
            </a:r>
          </a:p>
          <a:p>
            <a:pPr>
              <a:buNone/>
            </a:pPr>
            <a:r>
              <a:rPr lang="cs-CZ" dirty="0"/>
              <a:t>	a </a:t>
            </a:r>
            <a:r>
              <a:rPr lang="cs-CZ" b="1" dirty="0"/>
              <a:t>zákon č. 129/2000 Sb</a:t>
            </a:r>
            <a:r>
              <a:rPr lang="cs-CZ" dirty="0"/>
              <a:t>. </a:t>
            </a:r>
            <a:r>
              <a:rPr lang="cs-CZ" b="1" dirty="0"/>
              <a:t>o krajích </a:t>
            </a:r>
            <a:r>
              <a:rPr lang="cs-CZ" dirty="0"/>
              <a:t>(</a:t>
            </a:r>
            <a:r>
              <a:rPr lang="cs-CZ" b="1" dirty="0"/>
              <a:t>krajské zřízení</a:t>
            </a:r>
            <a:r>
              <a:rPr lang="cs-CZ"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91B3EA-CF93-4469-84D2-D38A98EAE929}"/>
              </a:ext>
            </a:extLst>
          </p:cNvPr>
          <p:cNvSpPr>
            <a:spLocks noGrp="1"/>
          </p:cNvSpPr>
          <p:nvPr>
            <p:ph type="title"/>
          </p:nvPr>
        </p:nvSpPr>
        <p:spPr>
          <a:xfrm>
            <a:off x="457200" y="274638"/>
            <a:ext cx="8229600" cy="457199"/>
          </a:xfrm>
        </p:spPr>
        <p:txBody>
          <a:bodyPr>
            <a:noAutofit/>
          </a:bodyPr>
          <a:lstStyle/>
          <a:p>
            <a:r>
              <a:rPr lang="cs-CZ" sz="3600" b="1" dirty="0"/>
              <a:t>PRÁVO II – </a:t>
            </a:r>
            <a:r>
              <a:rPr lang="cs-CZ" sz="3200" b="1" dirty="0"/>
              <a:t>druhy obcí</a:t>
            </a:r>
            <a:endParaRPr lang="cs-CZ" sz="3200" dirty="0"/>
          </a:p>
        </p:txBody>
      </p:sp>
      <p:sp>
        <p:nvSpPr>
          <p:cNvPr id="3" name="Zástupný obsah 2">
            <a:extLst>
              <a:ext uri="{FF2B5EF4-FFF2-40B4-BE49-F238E27FC236}">
                <a16:creationId xmlns:a16="http://schemas.microsoft.com/office/drawing/2014/main" id="{78419A97-1F59-441B-880E-21DFD8829BB9}"/>
              </a:ext>
            </a:extLst>
          </p:cNvPr>
          <p:cNvSpPr>
            <a:spLocks noGrp="1"/>
          </p:cNvSpPr>
          <p:nvPr>
            <p:ph idx="1"/>
          </p:nvPr>
        </p:nvSpPr>
        <p:spPr>
          <a:xfrm>
            <a:off x="457200" y="731838"/>
            <a:ext cx="8229600" cy="5851524"/>
          </a:xfrm>
        </p:spPr>
        <p:txBody>
          <a:bodyPr>
            <a:normAutofit fontScale="92500" lnSpcReduction="20000"/>
          </a:bodyPr>
          <a:lstStyle/>
          <a:p>
            <a:pPr marL="0" indent="0">
              <a:buNone/>
            </a:pPr>
            <a:r>
              <a:rPr lang="cs-CZ" sz="2000" b="1" dirty="0"/>
              <a:t>Druhy obcí podle přenesené působnosti:</a:t>
            </a:r>
          </a:p>
          <a:p>
            <a:pPr marL="0" indent="0">
              <a:buNone/>
            </a:pPr>
            <a:r>
              <a:rPr lang="cs-CZ" sz="2000" dirty="0"/>
              <a:t>- Základní obce</a:t>
            </a:r>
          </a:p>
          <a:p>
            <a:pPr>
              <a:buFontTx/>
              <a:buChar char="-"/>
            </a:pPr>
            <a:r>
              <a:rPr lang="cs-CZ" sz="2000" dirty="0"/>
              <a:t>S pověřeným obecním úřadem</a:t>
            </a:r>
          </a:p>
          <a:p>
            <a:pPr>
              <a:buFontTx/>
              <a:buChar char="-"/>
            </a:pPr>
            <a:r>
              <a:rPr lang="cs-CZ" sz="2000" dirty="0"/>
              <a:t>S rozšířenou působností</a:t>
            </a:r>
          </a:p>
          <a:p>
            <a:pPr marL="0" indent="0">
              <a:buNone/>
            </a:pPr>
            <a:r>
              <a:rPr lang="cs-CZ" sz="2000" b="1" dirty="0"/>
              <a:t>Druhy obcí podle obecního zřízení:</a:t>
            </a:r>
          </a:p>
          <a:p>
            <a:pPr marL="514350" indent="-514350">
              <a:buFont typeface="+mj-lt"/>
              <a:buAutoNum type="alphaLcParenR"/>
            </a:pPr>
            <a:r>
              <a:rPr lang="cs-CZ" sz="2000" b="1" dirty="0"/>
              <a:t>Obec</a:t>
            </a:r>
            <a:r>
              <a:rPr lang="cs-CZ" sz="2000" dirty="0"/>
              <a:t> tzv. „</a:t>
            </a:r>
            <a:r>
              <a:rPr lang="cs-CZ" sz="2000" b="1" dirty="0"/>
              <a:t>základní</a:t>
            </a:r>
            <a:r>
              <a:rPr lang="cs-CZ" sz="2000" dirty="0"/>
              <a:t>“ – typicky „vesnice“ nejsou městem a ani městysem, členíme je podle výkonu samosprávné působnosti do stupňů</a:t>
            </a:r>
          </a:p>
          <a:p>
            <a:pPr marL="514350" indent="-514350">
              <a:buFont typeface="+mj-lt"/>
              <a:buAutoNum type="alphaLcParenR"/>
            </a:pPr>
            <a:r>
              <a:rPr lang="cs-CZ" sz="2000" b="1" dirty="0"/>
              <a:t>Městys</a:t>
            </a:r>
            <a:r>
              <a:rPr lang="cs-CZ" sz="2000" dirty="0"/>
              <a:t> – na návrh obce po vyjádření vlády stanoví předseda PS Parlamentu ČR</a:t>
            </a:r>
          </a:p>
          <a:p>
            <a:pPr marL="514350" indent="-514350">
              <a:buFont typeface="+mj-lt"/>
              <a:buAutoNum type="alphaLcParenR"/>
            </a:pPr>
            <a:r>
              <a:rPr lang="cs-CZ" sz="2000" b="1" dirty="0"/>
              <a:t>Město</a:t>
            </a:r>
            <a:r>
              <a:rPr lang="cs-CZ" sz="2000" dirty="0"/>
              <a:t> – městem v době účinnosti zákona + 3000 obyvatel ke dni účinnosti zákona a zároveň po vyjádření vlády stanoví předseda PS Parlamentu ČR</a:t>
            </a:r>
          </a:p>
          <a:p>
            <a:pPr marL="514350" indent="-514350">
              <a:buNone/>
            </a:pPr>
            <a:r>
              <a:rPr lang="cs-CZ" sz="2000" b="1" dirty="0"/>
              <a:t>Členění měst:</a:t>
            </a:r>
          </a:p>
          <a:p>
            <a:pPr>
              <a:buFont typeface="Wingdings" panose="05000000000000000000" pitchFamily="2" charset="2"/>
              <a:buChar char="ü"/>
            </a:pPr>
            <a:r>
              <a:rPr lang="cs-CZ" sz="2000" dirty="0"/>
              <a:t>Města tzv.“ </a:t>
            </a:r>
            <a:r>
              <a:rPr lang="cs-CZ" sz="2000" b="1" dirty="0"/>
              <a:t>základní</a:t>
            </a:r>
            <a:r>
              <a:rPr lang="cs-CZ" sz="2000" dirty="0"/>
              <a:t>“</a:t>
            </a:r>
          </a:p>
          <a:p>
            <a:pPr>
              <a:buFont typeface="Wingdings" panose="05000000000000000000" pitchFamily="2" charset="2"/>
              <a:buChar char="ü"/>
            </a:pPr>
            <a:r>
              <a:rPr lang="cs-CZ" sz="2000" b="1" dirty="0"/>
              <a:t>Statutární města – </a:t>
            </a:r>
            <a:r>
              <a:rPr lang="cs-CZ" sz="2000" dirty="0"/>
              <a:t>vyjmenovaná v zákoně, některá jsou členěna na území tj. městské obvody či části  Kladno, České Budějovice, Plzeň, Karlovy Vary, Ústí nad Labem, Liberec, Hradec Králové,  Pardubice, Jihlava, Brno, Zlín, Olomouc, Přerov,  Chomutov, Děčín, Frýdek-Místek, Ostrava,  Opava, Havířov, Most, Teplice, Karviná a Mladá  Boleslav , počet  23  ale patří sem i Hlavní město Praha (de facto 24)</a:t>
            </a:r>
          </a:p>
          <a:p>
            <a:pPr>
              <a:buFont typeface="Wingdings" panose="05000000000000000000" pitchFamily="2" charset="2"/>
              <a:buChar char="ü"/>
            </a:pPr>
            <a:r>
              <a:rPr lang="cs-CZ" sz="2000" b="1" dirty="0"/>
              <a:t>Hlavní město Praha – </a:t>
            </a:r>
            <a:r>
              <a:rPr lang="cs-CZ" sz="2000" dirty="0"/>
              <a:t>zákon č. 131/2000 Sb. o hlavním městě Praze</a:t>
            </a:r>
          </a:p>
        </p:txBody>
      </p:sp>
    </p:spTree>
    <p:extLst>
      <p:ext uri="{BB962C8B-B14F-4D97-AF65-F5344CB8AC3E}">
        <p14:creationId xmlns:p14="http://schemas.microsoft.com/office/powerpoint/2010/main" val="3081524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Správní právo - orgány obce </a:t>
            </a:r>
          </a:p>
        </p:txBody>
      </p:sp>
      <p:sp>
        <p:nvSpPr>
          <p:cNvPr id="3" name="Zástupný symbol pro obsah 2"/>
          <p:cNvSpPr>
            <a:spLocks noGrp="1"/>
          </p:cNvSpPr>
          <p:nvPr>
            <p:ph idx="1"/>
          </p:nvPr>
        </p:nvSpPr>
        <p:spPr>
          <a:xfrm>
            <a:off x="457200" y="1340768"/>
            <a:ext cx="8229600" cy="4785395"/>
          </a:xfrm>
        </p:spPr>
        <p:txBody>
          <a:bodyPr/>
          <a:lstStyle/>
          <a:p>
            <a:endParaRPr lang="cs-CZ" dirty="0"/>
          </a:p>
          <a:p>
            <a:r>
              <a:rPr lang="cs-CZ" dirty="0"/>
              <a:t>zastupitelstvo obce</a:t>
            </a:r>
          </a:p>
          <a:p>
            <a:r>
              <a:rPr lang="cs-CZ" dirty="0"/>
              <a:t>rada obce = starosta + rada</a:t>
            </a:r>
          </a:p>
          <a:p>
            <a:r>
              <a:rPr lang="cs-CZ" dirty="0"/>
              <a:t>Starosta/primátor</a:t>
            </a:r>
          </a:p>
          <a:p>
            <a:r>
              <a:rPr lang="cs-CZ" dirty="0"/>
              <a:t>obecní úřad/magistrát</a:t>
            </a:r>
          </a:p>
          <a:p>
            <a:r>
              <a:rPr lang="cs-CZ" dirty="0"/>
              <a:t>zvláštní orgány – výbory, komise</a:t>
            </a:r>
          </a:p>
          <a:p>
            <a:r>
              <a:rPr lang="cs-CZ" dirty="0"/>
              <a:t>obecní policie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70D73F-2B56-4D83-83C6-503E67007E9E}"/>
              </a:ext>
            </a:extLst>
          </p:cNvPr>
          <p:cNvSpPr>
            <a:spLocks noGrp="1"/>
          </p:cNvSpPr>
          <p:nvPr>
            <p:ph type="title"/>
          </p:nvPr>
        </p:nvSpPr>
        <p:spPr/>
        <p:txBody>
          <a:bodyPr>
            <a:normAutofit fontScale="90000"/>
          </a:bodyPr>
          <a:lstStyle/>
          <a:p>
            <a:r>
              <a:rPr lang="cs-CZ" sz="4800" b="1" dirty="0"/>
              <a:t>PRÁVO II – </a:t>
            </a:r>
            <a:r>
              <a:rPr lang="cs-CZ" sz="4400" b="1" dirty="0"/>
              <a:t>Základy správního práva</a:t>
            </a:r>
            <a:endParaRPr lang="cs-CZ" dirty="0"/>
          </a:p>
        </p:txBody>
      </p:sp>
      <p:sp>
        <p:nvSpPr>
          <p:cNvPr id="3" name="Zástupný obsah 2">
            <a:extLst>
              <a:ext uri="{FF2B5EF4-FFF2-40B4-BE49-F238E27FC236}">
                <a16:creationId xmlns:a16="http://schemas.microsoft.com/office/drawing/2014/main" id="{1553E60B-8212-4049-8761-B0EF553FD228}"/>
              </a:ext>
            </a:extLst>
          </p:cNvPr>
          <p:cNvSpPr>
            <a:spLocks noGrp="1"/>
          </p:cNvSpPr>
          <p:nvPr>
            <p:ph idx="1"/>
          </p:nvPr>
        </p:nvSpPr>
        <p:spPr>
          <a:xfrm>
            <a:off x="457200" y="1196752"/>
            <a:ext cx="8229600" cy="4929411"/>
          </a:xfrm>
        </p:spPr>
        <p:txBody>
          <a:bodyPr>
            <a:normAutofit fontScale="62500" lnSpcReduction="20000"/>
          </a:bodyPr>
          <a:lstStyle/>
          <a:p>
            <a:pPr>
              <a:buNone/>
            </a:pPr>
            <a:r>
              <a:rPr lang="cs-CZ" sz="3200" b="1" dirty="0"/>
              <a:t>Kraje:</a:t>
            </a:r>
          </a:p>
          <a:p>
            <a:pPr algn="just">
              <a:buNone/>
            </a:pPr>
            <a:r>
              <a:rPr lang="cs-CZ" sz="3200" dirty="0"/>
              <a:t>	původně spory o vyšší územní samosprávné celky, nakonec: „Česká republika se člení na obce, které jsou základními územními samosprávnými celky. Vyššími územními samosprávnými celky jsou země nebo kraje“</a:t>
            </a:r>
          </a:p>
          <a:p>
            <a:pPr algn="just">
              <a:buNone/>
            </a:pPr>
            <a:endParaRPr lang="cs-CZ" sz="3200" dirty="0"/>
          </a:p>
          <a:p>
            <a:pPr algn="just">
              <a:buNone/>
            </a:pPr>
            <a:r>
              <a:rPr lang="cs-CZ" sz="3200" dirty="0"/>
              <a:t>	vznik krajů definitivně zapříčinil až </a:t>
            </a:r>
            <a:r>
              <a:rPr lang="cs-CZ" dirty="0"/>
              <a:t>ú</a:t>
            </a:r>
            <a:r>
              <a:rPr lang="cs-CZ" sz="3200" dirty="0"/>
              <a:t>stavní zákon č. 347/1997 Sb. o vytvoření vyšších územních samosprávných celků + zákon č. 129/2000 Sb. krajské zřízení, nyní v ČR 14 krajů, území je tvořeno územími obcí, jež do kraje náleží a bylo použito hranic dnes již zrušených okresů</a:t>
            </a:r>
          </a:p>
          <a:p>
            <a:pPr algn="just">
              <a:buNone/>
            </a:pPr>
            <a:r>
              <a:rPr lang="cs-CZ" dirty="0"/>
              <a:t>	Pozor právně existují též kraje podle zákona č. 36/1960 Sb. zákon o územním členění státu – 7 krajů + Praha zvláštní územní jednotka</a:t>
            </a:r>
            <a:endParaRPr lang="cs-CZ" sz="3200" dirty="0"/>
          </a:p>
          <a:p>
            <a:pPr>
              <a:buNone/>
            </a:pPr>
            <a:endParaRPr lang="cs-CZ" sz="3200" b="1" dirty="0"/>
          </a:p>
          <a:p>
            <a:pPr>
              <a:buNone/>
            </a:pPr>
            <a:r>
              <a:rPr lang="cs-CZ" sz="3200" b="1" dirty="0"/>
              <a:t>orgány kraje:</a:t>
            </a:r>
          </a:p>
          <a:p>
            <a:pPr>
              <a:buFontTx/>
              <a:buChar char="-"/>
            </a:pPr>
            <a:r>
              <a:rPr lang="cs-CZ" sz="3200" dirty="0"/>
              <a:t>Zastupitelstvo</a:t>
            </a:r>
          </a:p>
          <a:p>
            <a:pPr>
              <a:buFontTx/>
              <a:buChar char="-"/>
            </a:pPr>
            <a:r>
              <a:rPr lang="cs-CZ" sz="3200" dirty="0"/>
              <a:t>Rada (Hejtman)</a:t>
            </a:r>
          </a:p>
          <a:p>
            <a:pPr>
              <a:buFontTx/>
              <a:buChar char="-"/>
            </a:pPr>
            <a:r>
              <a:rPr lang="cs-CZ" sz="3200" dirty="0"/>
              <a:t>Krajský úřad</a:t>
            </a:r>
            <a:endParaRPr lang="cs-CZ" sz="1800" dirty="0"/>
          </a:p>
          <a:p>
            <a:endParaRPr lang="cs-CZ" dirty="0"/>
          </a:p>
        </p:txBody>
      </p:sp>
    </p:spTree>
    <p:extLst>
      <p:ext uri="{BB962C8B-B14F-4D97-AF65-F5344CB8AC3E}">
        <p14:creationId xmlns:p14="http://schemas.microsoft.com/office/powerpoint/2010/main" val="37143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kraje</a:t>
            </a:r>
          </a:p>
        </p:txBody>
      </p:sp>
      <p:sp>
        <p:nvSpPr>
          <p:cNvPr id="3" name="Zástupný symbol pro obsah 2"/>
          <p:cNvSpPr>
            <a:spLocks noGrp="1"/>
          </p:cNvSpPr>
          <p:nvPr>
            <p:ph idx="1"/>
          </p:nvPr>
        </p:nvSpPr>
        <p:spPr/>
        <p:txBody>
          <a:bodyPr/>
          <a:lstStyle/>
          <a:p>
            <a:r>
              <a:rPr lang="cs-CZ" b="1" dirty="0"/>
              <a:t>Zastupitelstvo </a:t>
            </a:r>
            <a:r>
              <a:rPr lang="cs-CZ" dirty="0"/>
              <a:t>45-65 členů</a:t>
            </a:r>
          </a:p>
          <a:p>
            <a:r>
              <a:rPr lang="cs-CZ" b="1" dirty="0"/>
              <a:t>Rada kraje </a:t>
            </a:r>
            <a:r>
              <a:rPr lang="cs-CZ" dirty="0"/>
              <a:t>= hejtman jeho náměstci (do 600tis  obyvatel kraje 9 členů, nad 11 členů) výkonný  orgán</a:t>
            </a:r>
          </a:p>
          <a:p>
            <a:r>
              <a:rPr lang="cs-CZ" b="1" dirty="0"/>
              <a:t>Hejtman</a:t>
            </a:r>
            <a:r>
              <a:rPr lang="cs-CZ" dirty="0"/>
              <a:t> - volí jej zastupitelstvo</a:t>
            </a:r>
          </a:p>
          <a:p>
            <a:r>
              <a:rPr lang="cs-CZ" b="1" dirty="0"/>
              <a:t>Krajský úřad </a:t>
            </a:r>
            <a:r>
              <a:rPr lang="cs-CZ" dirty="0"/>
              <a:t>- v čele ředitel,  tvoří jej ředitel a  zaměstnanci zařazení do krajského úřadu</a:t>
            </a:r>
          </a:p>
          <a:p>
            <a:r>
              <a:rPr lang="cs-CZ" b="1" dirty="0"/>
              <a:t>Zvláštní orgány kraje – výbory, komise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Autofit/>
          </a:bodyPr>
          <a:lstStyle/>
          <a:p>
            <a:r>
              <a:rPr lang="cs-CZ" sz="2400" b="1" dirty="0"/>
              <a:t>PRÁVO II – </a:t>
            </a:r>
            <a:r>
              <a:rPr lang="cs-CZ" sz="2000" b="1" dirty="0"/>
              <a:t>Základy správního práva</a:t>
            </a:r>
            <a:endParaRPr lang="cs-CZ" sz="2000" dirty="0"/>
          </a:p>
        </p:txBody>
      </p:sp>
      <p:sp>
        <p:nvSpPr>
          <p:cNvPr id="3" name="Zástupný symbol pro obsah 2"/>
          <p:cNvSpPr>
            <a:spLocks noGrp="1"/>
          </p:cNvSpPr>
          <p:nvPr>
            <p:ph idx="1"/>
          </p:nvPr>
        </p:nvSpPr>
        <p:spPr>
          <a:xfrm>
            <a:off x="457200" y="1196752"/>
            <a:ext cx="8229600" cy="5256584"/>
          </a:xfrm>
        </p:spPr>
        <p:txBody>
          <a:bodyPr>
            <a:normAutofit/>
          </a:bodyPr>
          <a:lstStyle/>
          <a:p>
            <a:pPr>
              <a:buNone/>
            </a:pPr>
            <a:endParaRPr lang="cs-CZ" b="1" dirty="0"/>
          </a:p>
          <a:p>
            <a:pPr>
              <a:buNone/>
            </a:pPr>
            <a:endParaRPr lang="cs-CZ" b="1" dirty="0"/>
          </a:p>
          <a:p>
            <a:pPr algn="just">
              <a:buNone/>
            </a:pPr>
            <a:r>
              <a:rPr lang="cs-CZ" b="1" dirty="0"/>
              <a:t>	Zájmová samospráva</a:t>
            </a:r>
            <a:r>
              <a:rPr lang="cs-CZ" dirty="0"/>
              <a:t> – veřejné korporace založené na principu individuálního členství a ostatní subjekty  typicky profesní komory, veřejné fondy, obecně prospěšné společnosti)</a:t>
            </a:r>
            <a:endParaRPr lang="cs-CZ"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659481-7233-4AB6-B53E-71B8C50199B1}"/>
              </a:ext>
            </a:extLst>
          </p:cNvPr>
          <p:cNvSpPr>
            <a:spLocks noGrp="1"/>
          </p:cNvSpPr>
          <p:nvPr>
            <p:ph type="title"/>
          </p:nvPr>
        </p:nvSpPr>
        <p:spPr>
          <a:xfrm>
            <a:off x="457200" y="274638"/>
            <a:ext cx="8229600" cy="634082"/>
          </a:xfrm>
        </p:spPr>
        <p:txBody>
          <a:bodyPr>
            <a:noAutofit/>
          </a:bodyPr>
          <a:lstStyle/>
          <a:p>
            <a:r>
              <a:rPr lang="cs-CZ" sz="2400" b="1" dirty="0"/>
              <a:t>PRÁVO II – </a:t>
            </a:r>
            <a:r>
              <a:rPr lang="cs-CZ" sz="2000" b="1" dirty="0"/>
              <a:t>Základy správního práva – formy činnosti veřejné správy</a:t>
            </a:r>
            <a:endParaRPr lang="cs-CZ" sz="2000" dirty="0"/>
          </a:p>
        </p:txBody>
      </p:sp>
      <p:sp>
        <p:nvSpPr>
          <p:cNvPr id="3" name="Zástupný obsah 2">
            <a:extLst>
              <a:ext uri="{FF2B5EF4-FFF2-40B4-BE49-F238E27FC236}">
                <a16:creationId xmlns:a16="http://schemas.microsoft.com/office/drawing/2014/main" id="{89409FE0-2CA3-4645-8729-9196C9444968}"/>
              </a:ext>
            </a:extLst>
          </p:cNvPr>
          <p:cNvSpPr>
            <a:spLocks noGrp="1"/>
          </p:cNvSpPr>
          <p:nvPr>
            <p:ph idx="1"/>
          </p:nvPr>
        </p:nvSpPr>
        <p:spPr>
          <a:xfrm>
            <a:off x="457200" y="1052736"/>
            <a:ext cx="8229600" cy="5073427"/>
          </a:xfrm>
        </p:spPr>
        <p:txBody>
          <a:bodyPr>
            <a:normAutofit fontScale="77500" lnSpcReduction="20000"/>
          </a:bodyPr>
          <a:lstStyle/>
          <a:p>
            <a:pPr>
              <a:buFont typeface="Wingdings" panose="05000000000000000000" pitchFamily="2" charset="2"/>
              <a:buChar char="Ø"/>
            </a:pPr>
            <a:r>
              <a:rPr lang="cs-CZ" dirty="0"/>
              <a:t>Vydávání právních předpisů – typicky nařízení nebo obecně závazné vyhlášky územní samosprávy</a:t>
            </a:r>
          </a:p>
          <a:p>
            <a:pPr>
              <a:buFont typeface="Wingdings" panose="05000000000000000000" pitchFamily="2" charset="2"/>
              <a:buChar char="Ø"/>
            </a:pPr>
            <a:endParaRPr lang="cs-CZ" dirty="0"/>
          </a:p>
          <a:p>
            <a:pPr>
              <a:buFont typeface="Wingdings" panose="05000000000000000000" pitchFamily="2" charset="2"/>
              <a:buChar char="Ø"/>
            </a:pPr>
            <a:r>
              <a:rPr lang="cs-CZ" dirty="0"/>
              <a:t>Vydávání správních aktů</a:t>
            </a:r>
          </a:p>
          <a:p>
            <a:pPr>
              <a:buFont typeface="Wingdings" panose="05000000000000000000" pitchFamily="2" charset="2"/>
              <a:buChar char="Ø"/>
            </a:pPr>
            <a:endParaRPr lang="cs-CZ" dirty="0"/>
          </a:p>
          <a:p>
            <a:pPr>
              <a:buFont typeface="Wingdings" panose="05000000000000000000" pitchFamily="2" charset="2"/>
              <a:buChar char="Ø"/>
            </a:pPr>
            <a:r>
              <a:rPr lang="cs-CZ" dirty="0"/>
              <a:t>Vydávání opatření obecné povahy</a:t>
            </a:r>
          </a:p>
          <a:p>
            <a:pPr>
              <a:buFont typeface="Wingdings" panose="05000000000000000000" pitchFamily="2" charset="2"/>
              <a:buChar char="Ø"/>
            </a:pPr>
            <a:endParaRPr lang="cs-CZ" dirty="0"/>
          </a:p>
          <a:p>
            <a:pPr>
              <a:buFont typeface="Wingdings" panose="05000000000000000000" pitchFamily="2" charset="2"/>
              <a:buChar char="Ø"/>
            </a:pPr>
            <a:r>
              <a:rPr lang="cs-CZ" dirty="0"/>
              <a:t>Uzavírání veřejnoprávních smluv</a:t>
            </a:r>
          </a:p>
          <a:p>
            <a:pPr>
              <a:buFont typeface="Wingdings" panose="05000000000000000000" pitchFamily="2" charset="2"/>
              <a:buChar char="Ø"/>
            </a:pPr>
            <a:endParaRPr lang="cs-CZ" dirty="0"/>
          </a:p>
          <a:p>
            <a:pPr>
              <a:buFont typeface="Wingdings" panose="05000000000000000000" pitchFamily="2" charset="2"/>
              <a:buChar char="Ø"/>
            </a:pPr>
            <a:r>
              <a:rPr lang="cs-CZ" dirty="0"/>
              <a:t>faktické úkony a donucovací prostředky exekuční úkony a jiné úkony veřejné správy</a:t>
            </a:r>
          </a:p>
          <a:p>
            <a:pPr>
              <a:buFont typeface="Wingdings" panose="05000000000000000000" pitchFamily="2" charset="2"/>
              <a:buChar char="Ø"/>
            </a:pPr>
            <a:endParaRPr lang="cs-CZ" dirty="0"/>
          </a:p>
          <a:p>
            <a:pPr>
              <a:buFont typeface="Wingdings" panose="05000000000000000000" pitchFamily="2" charset="2"/>
              <a:buChar char="Ø"/>
            </a:pPr>
            <a:r>
              <a:rPr lang="cs-CZ" dirty="0"/>
              <a:t>Správní dozor</a:t>
            </a:r>
          </a:p>
          <a:p>
            <a:endParaRPr lang="cs-CZ" dirty="0"/>
          </a:p>
          <a:p>
            <a:endParaRPr lang="cs-CZ" dirty="0"/>
          </a:p>
        </p:txBody>
      </p:sp>
    </p:spTree>
    <p:extLst>
      <p:ext uri="{BB962C8B-B14F-4D97-AF65-F5344CB8AC3E}">
        <p14:creationId xmlns:p14="http://schemas.microsoft.com/office/powerpoint/2010/main" val="11310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832648"/>
          </a:xfrm>
        </p:spPr>
        <p:txBody>
          <a:bodyPr>
            <a:normAutofit fontScale="92500" lnSpcReduction="20000"/>
          </a:bodyPr>
          <a:lstStyle/>
          <a:p>
            <a:pPr>
              <a:buNone/>
            </a:pPr>
            <a:r>
              <a:rPr lang="cs-CZ" sz="1800" b="1" dirty="0"/>
              <a:t>Správní právo </a:t>
            </a:r>
            <a:r>
              <a:rPr lang="cs-CZ" sz="1800" dirty="0"/>
              <a:t>– odvětví práva upravující společenské vztahy v oblasti veřejné správy</a:t>
            </a:r>
          </a:p>
          <a:p>
            <a:pPr>
              <a:buNone/>
            </a:pPr>
            <a:endParaRPr lang="cs-CZ" sz="1800" dirty="0"/>
          </a:p>
          <a:p>
            <a:pPr>
              <a:buNone/>
            </a:pPr>
            <a:r>
              <a:rPr lang="cs-CZ" sz="1800" dirty="0"/>
              <a:t>Správní právo:</a:t>
            </a:r>
          </a:p>
          <a:p>
            <a:pPr>
              <a:buNone/>
            </a:pPr>
            <a:endParaRPr lang="cs-CZ" sz="1800" dirty="0"/>
          </a:p>
          <a:p>
            <a:pPr>
              <a:buFontTx/>
              <a:buChar char="-"/>
            </a:pPr>
            <a:r>
              <a:rPr lang="cs-CZ" sz="1800" dirty="0"/>
              <a:t>Chrání veřejný zájem</a:t>
            </a:r>
          </a:p>
          <a:p>
            <a:pPr>
              <a:buFontTx/>
              <a:buChar char="-"/>
            </a:pPr>
            <a:r>
              <a:rPr lang="cs-CZ" sz="1800" dirty="0"/>
              <a:t>Upravuje vztahy mezi subjekty v nerovném postavení</a:t>
            </a:r>
          </a:p>
          <a:p>
            <a:pPr>
              <a:buFontTx/>
              <a:buChar char="-"/>
            </a:pPr>
            <a:r>
              <a:rPr lang="cs-CZ" sz="1800" dirty="0"/>
              <a:t>Konkrétní obsah realizace určuje úřední moc</a:t>
            </a:r>
          </a:p>
          <a:p>
            <a:pPr>
              <a:buFontTx/>
              <a:buChar char="-"/>
            </a:pPr>
            <a:r>
              <a:rPr lang="cs-CZ" sz="1800" dirty="0"/>
              <a:t>Umožňuje správní donucení</a:t>
            </a:r>
          </a:p>
          <a:p>
            <a:pPr>
              <a:buFontTx/>
              <a:buChar char="-"/>
            </a:pPr>
            <a:r>
              <a:rPr lang="cs-CZ" sz="1800" dirty="0"/>
              <a:t>Úprava správního práva není v kodexu (až na správní řád) a je charakteristická různými speciálními předpisy s různou právní silou</a:t>
            </a:r>
          </a:p>
          <a:p>
            <a:pPr>
              <a:buNone/>
            </a:pPr>
            <a:endParaRPr lang="cs-CZ" sz="1800" dirty="0"/>
          </a:p>
          <a:p>
            <a:pPr>
              <a:buNone/>
            </a:pPr>
            <a:r>
              <a:rPr lang="cs-CZ" sz="1800" b="1" dirty="0"/>
              <a:t>Hlavní celky správního práva:</a:t>
            </a:r>
          </a:p>
          <a:p>
            <a:pPr>
              <a:buNone/>
            </a:pPr>
            <a:endParaRPr lang="cs-CZ" sz="1800" dirty="0"/>
          </a:p>
          <a:p>
            <a:pPr marL="514350" indent="-514350">
              <a:buAutoNum type="alphaLcParenR"/>
            </a:pPr>
            <a:r>
              <a:rPr lang="cs-CZ" sz="1800" dirty="0"/>
              <a:t>Organizační právo – upravuje organizaci veřejné správy, zejména postavení správních úřadů</a:t>
            </a:r>
          </a:p>
          <a:p>
            <a:pPr marL="514350" indent="-514350">
              <a:buAutoNum type="alphaLcParenR"/>
            </a:pPr>
            <a:endParaRPr lang="cs-CZ" sz="1800" dirty="0"/>
          </a:p>
          <a:p>
            <a:pPr marL="514350" indent="-514350">
              <a:buAutoNum type="alphaLcParenR"/>
            </a:pPr>
            <a:r>
              <a:rPr lang="cs-CZ" sz="1800" dirty="0"/>
              <a:t>Správní právo hmotné – práva a povinnosti orgánů veřejné správy a adresátů výkonu veřejné správy</a:t>
            </a:r>
          </a:p>
          <a:p>
            <a:pPr marL="514350" indent="-514350">
              <a:buAutoNum type="alphaLcParenR"/>
            </a:pPr>
            <a:endParaRPr lang="cs-CZ" sz="1800" dirty="0"/>
          </a:p>
          <a:p>
            <a:pPr marL="514350" indent="-514350">
              <a:buAutoNum type="alphaLcParenR"/>
            </a:pPr>
            <a:r>
              <a:rPr lang="cs-CZ" sz="1800" dirty="0"/>
              <a:t>Správní právo procesní – upravuje správní řízení</a:t>
            </a:r>
          </a:p>
          <a:p>
            <a:pPr marL="514350" indent="-514350">
              <a:buAutoNum type="alphaLcParenR"/>
            </a:pPr>
            <a:endParaRPr lang="cs-CZ" sz="1800" dirty="0"/>
          </a:p>
          <a:p>
            <a:pPr marL="514350" indent="-514350">
              <a:buAutoNum type="alphaLcParenR"/>
            </a:pPr>
            <a:r>
              <a:rPr lang="cs-CZ" sz="1800" dirty="0"/>
              <a:t>Úprava správního trestání – zejména úprava přestupků</a:t>
            </a:r>
          </a:p>
          <a:p>
            <a:pPr>
              <a:buNone/>
            </a:pPr>
            <a:endParaRPr lang="cs-CZ" sz="1800" dirty="0"/>
          </a:p>
          <a:p>
            <a:pPr marL="514350" indent="-514350">
              <a:buAutoNum type="alphaLcParenR"/>
            </a:pPr>
            <a:endParaRPr lang="cs-CZ" sz="1800" dirty="0"/>
          </a:p>
          <a:p>
            <a:pPr marL="514350" indent="-514350">
              <a:buAutoNum type="alphaLcParenR"/>
            </a:pPr>
            <a:endParaRPr lang="cs-CZ" sz="1800" dirty="0"/>
          </a:p>
          <a:p>
            <a:pPr>
              <a:buFontTx/>
              <a:buChar char="-"/>
            </a:pPr>
            <a:endParaRPr lang="cs-CZ" sz="1800" dirty="0"/>
          </a:p>
          <a:p>
            <a:pPr>
              <a:buNone/>
            </a:pPr>
            <a:endParaRPr lang="cs-CZ" sz="1800" dirty="0"/>
          </a:p>
          <a:p>
            <a:pPr>
              <a:buFontTx/>
              <a:buChar char="-"/>
            </a:pPr>
            <a:endParaRPr lang="cs-CZ" sz="1800" dirty="0"/>
          </a:p>
          <a:p>
            <a:pPr>
              <a:buFontTx/>
              <a:buChar char="-"/>
            </a:pPr>
            <a:endParaRPr lang="cs-CZ" sz="1800" dirty="0"/>
          </a:p>
          <a:p>
            <a:pPr>
              <a:buNone/>
            </a:pPr>
            <a:endParaRPr lang="cs-CZ" sz="1800" dirty="0"/>
          </a:p>
          <a:p>
            <a:pPr>
              <a:buNone/>
            </a:pPr>
            <a:endParaRPr lang="cs-CZ" sz="1800" dirty="0"/>
          </a:p>
          <a:p>
            <a:pPr>
              <a:buFontTx/>
              <a:buChar char="-"/>
            </a:pPr>
            <a:endParaRPr lang="cs-CZ" sz="1800" dirty="0"/>
          </a:p>
          <a:p>
            <a:pPr>
              <a:buNone/>
            </a:pPr>
            <a:endParaRPr lang="cs-CZ" sz="1800" dirty="0"/>
          </a:p>
          <a:p>
            <a:pPr>
              <a:buFontTx/>
              <a:buChar char="-"/>
            </a:pPr>
            <a:endParaRPr lang="cs-CZ" sz="1800" dirty="0"/>
          </a:p>
          <a:p>
            <a:pPr>
              <a:buFontTx/>
              <a:buChar char="-"/>
            </a:pPr>
            <a:endParaRPr lang="cs-CZ" sz="1800" dirty="0"/>
          </a:p>
          <a:p>
            <a:pPr>
              <a:buFontTx/>
              <a:buChar char="-"/>
            </a:pPr>
            <a:endParaRPr lang="cs-CZ" sz="1800" dirty="0"/>
          </a:p>
        </p:txBody>
      </p:sp>
      <p:sp>
        <p:nvSpPr>
          <p:cNvPr id="4" name="Nadpis 1"/>
          <p:cNvSpPr>
            <a:spLocks noGrp="1"/>
          </p:cNvSpPr>
          <p:nvPr>
            <p:ph type="title"/>
          </p:nvPr>
        </p:nvSpPr>
        <p:spPr>
          <a:xfrm>
            <a:off x="457200" y="274638"/>
            <a:ext cx="8229600" cy="346050"/>
          </a:xfrm>
        </p:spPr>
        <p:txBody>
          <a:bodyPr>
            <a:normAutofit fontScale="90000"/>
          </a:bodyPr>
          <a:lstStyle/>
          <a:p>
            <a:r>
              <a:rPr lang="cs-CZ" sz="1800" dirty="0"/>
              <a:t>PRÁVO II – </a:t>
            </a:r>
            <a:r>
              <a:rPr lang="cs-CZ" sz="1800" b="1" dirty="0"/>
              <a:t>Základy správního práva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230C68-C9DC-496F-95F6-EC2730E0FE1F}"/>
              </a:ext>
            </a:extLst>
          </p:cNvPr>
          <p:cNvSpPr>
            <a:spLocks noGrp="1"/>
          </p:cNvSpPr>
          <p:nvPr>
            <p:ph type="title"/>
          </p:nvPr>
        </p:nvSpPr>
        <p:spPr>
          <a:xfrm>
            <a:off x="457200" y="274638"/>
            <a:ext cx="8229600" cy="634082"/>
          </a:xfrm>
        </p:spPr>
        <p:txBody>
          <a:bodyPr>
            <a:normAutofit fontScale="90000"/>
          </a:bodyPr>
          <a:lstStyle/>
          <a:p>
            <a:r>
              <a:rPr lang="cs-CZ" sz="4800" b="1" dirty="0"/>
              <a:t>PRÁVO II – </a:t>
            </a:r>
            <a:r>
              <a:rPr lang="cs-CZ" sz="4400" b="1" dirty="0"/>
              <a:t>Základy správního práva</a:t>
            </a:r>
            <a:endParaRPr lang="cs-CZ" dirty="0"/>
          </a:p>
        </p:txBody>
      </p:sp>
      <p:sp>
        <p:nvSpPr>
          <p:cNvPr id="3" name="Zástupný obsah 2">
            <a:extLst>
              <a:ext uri="{FF2B5EF4-FFF2-40B4-BE49-F238E27FC236}">
                <a16:creationId xmlns:a16="http://schemas.microsoft.com/office/drawing/2014/main" id="{D08D0FFE-CCCE-42D3-8DB3-AAA1927A53E7}"/>
              </a:ext>
            </a:extLst>
          </p:cNvPr>
          <p:cNvSpPr>
            <a:spLocks noGrp="1"/>
          </p:cNvSpPr>
          <p:nvPr>
            <p:ph idx="1"/>
          </p:nvPr>
        </p:nvSpPr>
        <p:spPr>
          <a:xfrm>
            <a:off x="457200" y="908720"/>
            <a:ext cx="8229600" cy="5217443"/>
          </a:xfrm>
        </p:spPr>
        <p:txBody>
          <a:bodyPr>
            <a:normAutofit fontScale="92500" lnSpcReduction="10000"/>
          </a:bodyPr>
          <a:lstStyle/>
          <a:p>
            <a:pPr>
              <a:buNone/>
            </a:pPr>
            <a:r>
              <a:rPr lang="cs-CZ" b="1" dirty="0"/>
              <a:t>Kontrola veřejné správy (vnitřní a vnější):</a:t>
            </a:r>
          </a:p>
          <a:p>
            <a:pPr>
              <a:buFontTx/>
              <a:buChar char="-"/>
            </a:pPr>
            <a:r>
              <a:rPr lang="cs-CZ" dirty="0"/>
              <a:t>Zákonodárné / zastupitelské orgány – kupř. interpelace vlády  </a:t>
            </a:r>
          </a:p>
          <a:p>
            <a:pPr>
              <a:buFontTx/>
              <a:buChar char="-"/>
            </a:pPr>
            <a:r>
              <a:rPr lang="cs-CZ" dirty="0"/>
              <a:t>Soudy – výkon správního soudnictví</a:t>
            </a:r>
          </a:p>
          <a:p>
            <a:pPr>
              <a:buFontTx/>
              <a:buChar char="-"/>
            </a:pPr>
            <a:r>
              <a:rPr lang="cs-CZ" dirty="0"/>
              <a:t>Nejvyšší kontrolní úřad – kontrola hospodaření s majetkem státu</a:t>
            </a:r>
          </a:p>
          <a:p>
            <a:pPr>
              <a:buFontTx/>
              <a:buChar char="-"/>
            </a:pPr>
            <a:r>
              <a:rPr lang="cs-CZ" dirty="0"/>
              <a:t>Správní orgány v mezích své působnosti – kupř. možnost stížnosti podle správního řádu </a:t>
            </a:r>
          </a:p>
          <a:p>
            <a:pPr>
              <a:buFontTx/>
              <a:buChar char="-"/>
            </a:pPr>
            <a:r>
              <a:rPr lang="cs-CZ" dirty="0"/>
              <a:t>Občané – kupř. realizací práva na informace</a:t>
            </a:r>
          </a:p>
          <a:p>
            <a:pPr>
              <a:buFontTx/>
              <a:buChar char="-"/>
            </a:pPr>
            <a:r>
              <a:rPr lang="cs-CZ" dirty="0"/>
              <a:t>Veřejný ochránce práv – prostřednictvím nezávislého šetření</a:t>
            </a:r>
          </a:p>
          <a:p>
            <a:endParaRPr lang="cs-CZ" dirty="0"/>
          </a:p>
        </p:txBody>
      </p:sp>
    </p:spTree>
    <p:extLst>
      <p:ext uri="{BB962C8B-B14F-4D97-AF65-F5344CB8AC3E}">
        <p14:creationId xmlns:p14="http://schemas.microsoft.com/office/powerpoint/2010/main" val="2263751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Autofit/>
          </a:bodyPr>
          <a:lstStyle/>
          <a:p>
            <a:r>
              <a:rPr lang="cs-CZ" sz="1800" b="1" dirty="0"/>
              <a:t>PRÁVO II – Základy správního práva</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85000" lnSpcReduction="10000"/>
          </a:bodyPr>
          <a:lstStyle/>
          <a:p>
            <a:pPr>
              <a:buNone/>
            </a:pPr>
            <a:r>
              <a:rPr lang="cs-CZ" b="1" dirty="0"/>
              <a:t>Veřejný majetek a hospodaření s ním</a:t>
            </a:r>
          </a:p>
          <a:p>
            <a:pPr marL="514350" indent="-514350">
              <a:buAutoNum type="alphaLcParenR"/>
            </a:pPr>
            <a:r>
              <a:rPr lang="cs-CZ" b="1" dirty="0"/>
              <a:t>Majetek státu</a:t>
            </a:r>
          </a:p>
          <a:p>
            <a:pPr marL="514350" indent="-514350">
              <a:buFontTx/>
              <a:buChar char="-"/>
            </a:pPr>
            <a:r>
              <a:rPr lang="cs-CZ" dirty="0"/>
              <a:t>Výlučný / ve spoluvlastnictví</a:t>
            </a:r>
          </a:p>
          <a:p>
            <a:pPr marL="514350" indent="-514350">
              <a:buFontTx/>
              <a:buChar char="-"/>
            </a:pPr>
            <a:r>
              <a:rPr lang="cs-CZ" dirty="0"/>
              <a:t>Právo hospodařit má ten, koho pověří zákon či smlouva</a:t>
            </a:r>
          </a:p>
          <a:p>
            <a:pPr marL="514350" indent="-514350">
              <a:buFontTx/>
              <a:buChar char="-"/>
            </a:pPr>
            <a:r>
              <a:rPr lang="cs-CZ" dirty="0"/>
              <a:t>Organizační složka státu (zákon č. </a:t>
            </a:r>
            <a:r>
              <a:rPr lang="cs-CZ"/>
              <a:t>219/2000 </a:t>
            </a:r>
            <a:r>
              <a:rPr lang="cs-CZ" dirty="0"/>
              <a:t>Sb.)</a:t>
            </a:r>
          </a:p>
          <a:p>
            <a:pPr marL="514350" indent="-514350">
              <a:buFontTx/>
              <a:buChar char="-"/>
            </a:pPr>
            <a:r>
              <a:rPr lang="cs-CZ" dirty="0"/>
              <a:t>Státní podnik</a:t>
            </a:r>
          </a:p>
          <a:p>
            <a:pPr marL="514350" indent="-514350">
              <a:buFontTx/>
              <a:buChar char="-"/>
            </a:pPr>
            <a:r>
              <a:rPr lang="cs-CZ" dirty="0"/>
              <a:t>Úřad pro zatupování státu ve věcech majetkových</a:t>
            </a:r>
          </a:p>
          <a:p>
            <a:pPr marL="514350" indent="-514350">
              <a:buNone/>
            </a:pPr>
            <a:r>
              <a:rPr lang="cs-CZ" dirty="0"/>
              <a:t>b) </a:t>
            </a:r>
            <a:r>
              <a:rPr lang="cs-CZ" b="1" dirty="0"/>
              <a:t>Majetek obcí a krajů</a:t>
            </a:r>
          </a:p>
          <a:p>
            <a:pPr marL="514350" indent="-514350">
              <a:buFontTx/>
              <a:buChar char="-"/>
            </a:pPr>
            <a:r>
              <a:rPr lang="cs-CZ" dirty="0"/>
              <a:t>Majetek = pojmový znak samosprávy</a:t>
            </a:r>
          </a:p>
          <a:p>
            <a:pPr marL="514350" indent="-514350">
              <a:buFontTx/>
              <a:buChar char="-"/>
            </a:pPr>
            <a:r>
              <a:rPr lang="cs-CZ" dirty="0"/>
              <a:t>Hospodaření s majetkem je součást samostatné působnosti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r>
              <a:rPr lang="cs-CZ" sz="2400" dirty="0"/>
              <a:t>PRÁVO II – </a:t>
            </a:r>
            <a:r>
              <a:rPr lang="cs-CZ" sz="2000" b="1" dirty="0"/>
              <a:t>Základy správního práva</a:t>
            </a:r>
          </a:p>
        </p:txBody>
      </p:sp>
      <p:sp>
        <p:nvSpPr>
          <p:cNvPr id="3" name="Zástupný symbol pro obsah 2"/>
          <p:cNvSpPr>
            <a:spLocks noGrp="1"/>
          </p:cNvSpPr>
          <p:nvPr>
            <p:ph idx="1"/>
          </p:nvPr>
        </p:nvSpPr>
        <p:spPr>
          <a:xfrm>
            <a:off x="457200" y="836712"/>
            <a:ext cx="8229600" cy="5832648"/>
          </a:xfrm>
        </p:spPr>
        <p:txBody>
          <a:bodyPr>
            <a:normAutofit/>
          </a:bodyPr>
          <a:lstStyle/>
          <a:p>
            <a:pPr marL="0" indent="0" algn="just">
              <a:buNone/>
            </a:pPr>
            <a:r>
              <a:rPr lang="cs-CZ" sz="2400" b="1" dirty="0"/>
              <a:t>Prameny správního práva</a:t>
            </a:r>
          </a:p>
          <a:p>
            <a:pPr marL="0" indent="0" algn="just">
              <a:buNone/>
            </a:pPr>
            <a:endParaRPr lang="cs-CZ" sz="2400" b="1" dirty="0"/>
          </a:p>
          <a:p>
            <a:pPr algn="just">
              <a:buFont typeface="Wingdings" panose="05000000000000000000" pitchFamily="2" charset="2"/>
              <a:buChar char="Ø"/>
            </a:pPr>
            <a:r>
              <a:rPr lang="cs-CZ" sz="2400" b="1" dirty="0"/>
              <a:t>Ústava a úst. zákony</a:t>
            </a:r>
          </a:p>
          <a:p>
            <a:pPr algn="just">
              <a:buFont typeface="Wingdings" panose="05000000000000000000" pitchFamily="2" charset="2"/>
              <a:buChar char="Ø"/>
            </a:pPr>
            <a:endParaRPr lang="cs-CZ" sz="2400" b="1" dirty="0"/>
          </a:p>
          <a:p>
            <a:pPr algn="just">
              <a:buFont typeface="Wingdings" panose="05000000000000000000" pitchFamily="2" charset="2"/>
              <a:buChar char="Ø"/>
            </a:pPr>
            <a:r>
              <a:rPr lang="cs-CZ" sz="2400" b="1" dirty="0"/>
              <a:t>Zásadní úlohu hrají normativní akty (zákony i podzákonné)</a:t>
            </a:r>
          </a:p>
          <a:p>
            <a:pPr algn="just">
              <a:buFont typeface="Wingdings" panose="05000000000000000000" pitchFamily="2" charset="2"/>
              <a:buChar char="Ø"/>
            </a:pPr>
            <a:endParaRPr lang="cs-CZ" sz="2400" b="1" dirty="0"/>
          </a:p>
          <a:p>
            <a:pPr algn="just">
              <a:buFont typeface="Wingdings" panose="05000000000000000000" pitchFamily="2" charset="2"/>
              <a:buChar char="Ø"/>
            </a:pPr>
            <a:r>
              <a:rPr lang="cs-CZ" sz="2400" b="1" dirty="0"/>
              <a:t>Obecně závazné vyhlášky územní samosprávy</a:t>
            </a:r>
          </a:p>
          <a:p>
            <a:pPr algn="just">
              <a:buFont typeface="Wingdings" panose="05000000000000000000" pitchFamily="2" charset="2"/>
              <a:buChar char="Ø"/>
            </a:pPr>
            <a:endParaRPr lang="cs-CZ" sz="2400" b="1" dirty="0"/>
          </a:p>
          <a:p>
            <a:pPr algn="just">
              <a:buFont typeface="Wingdings" panose="05000000000000000000" pitchFamily="2" charset="2"/>
              <a:buChar char="Ø"/>
            </a:pPr>
            <a:r>
              <a:rPr lang="cs-CZ" sz="2400" b="1" dirty="0"/>
              <a:t>Nařízení vlády ČR</a:t>
            </a:r>
          </a:p>
          <a:p>
            <a:pPr algn="just">
              <a:buFont typeface="Wingdings" panose="05000000000000000000" pitchFamily="2" charset="2"/>
              <a:buChar char="Ø"/>
            </a:pPr>
            <a:endParaRPr lang="cs-CZ" sz="2400" b="1" dirty="0"/>
          </a:p>
          <a:p>
            <a:pPr algn="just">
              <a:buFont typeface="Wingdings" panose="05000000000000000000" pitchFamily="2" charset="2"/>
              <a:buChar char="Ø"/>
            </a:pPr>
            <a:r>
              <a:rPr lang="cs-CZ" sz="2400" b="1" dirty="0"/>
              <a:t>Vyhlášky ministerstev a jiných ústředních správních řadů</a:t>
            </a:r>
          </a:p>
          <a:p>
            <a:pPr algn="just">
              <a:buNone/>
            </a:pPr>
            <a:endParaRPr lang="cs-CZ" sz="2400" dirty="0"/>
          </a:p>
          <a:p>
            <a:pPr algn="just">
              <a:buNone/>
            </a:pPr>
            <a:endParaRPr lang="cs-CZ" sz="2400" dirty="0"/>
          </a:p>
          <a:p>
            <a:pPr algn="just"/>
            <a:endParaRPr lang="cs-CZ"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Autofit/>
          </a:bodyPr>
          <a:lstStyle/>
          <a:p>
            <a:r>
              <a:rPr lang="cs-CZ" sz="2400" dirty="0"/>
              <a:t>Správní právo – prameny – </a:t>
            </a:r>
            <a:r>
              <a:rPr lang="cs-CZ" sz="3200" b="1" dirty="0"/>
              <a:t>ústava a ústavní zákony</a:t>
            </a:r>
            <a:endParaRPr lang="cs-CZ" sz="2400" b="1" dirty="0"/>
          </a:p>
        </p:txBody>
      </p:sp>
      <p:sp>
        <p:nvSpPr>
          <p:cNvPr id="3" name="Zástupný symbol pro obsah 2"/>
          <p:cNvSpPr>
            <a:spLocks noGrp="1"/>
          </p:cNvSpPr>
          <p:nvPr>
            <p:ph idx="1"/>
          </p:nvPr>
        </p:nvSpPr>
        <p:spPr>
          <a:xfrm>
            <a:off x="457200" y="1340768"/>
            <a:ext cx="8229600" cy="5112568"/>
          </a:xfrm>
        </p:spPr>
        <p:txBody>
          <a:bodyPr>
            <a:normAutofit fontScale="92500"/>
          </a:bodyPr>
          <a:lstStyle/>
          <a:p>
            <a:pPr>
              <a:buNone/>
            </a:pPr>
            <a:r>
              <a:rPr lang="cs-CZ" sz="2200" b="1" i="1" dirty="0"/>
              <a:t>Ústava</a:t>
            </a:r>
            <a:r>
              <a:rPr lang="cs-CZ" sz="2200" b="1" dirty="0"/>
              <a:t>  - ústavní zákon České národní rady ze dne 16. prosince 1992, č.1/1993 Sb. Ústava České republiky) a ústavní zákony přijaté podle této ústavy</a:t>
            </a:r>
          </a:p>
          <a:p>
            <a:pPr>
              <a:buNone/>
            </a:pPr>
            <a:endParaRPr lang="cs-CZ" sz="2200" b="1" i="1" dirty="0"/>
          </a:p>
          <a:p>
            <a:pPr>
              <a:buNone/>
            </a:pPr>
            <a:r>
              <a:rPr lang="cs-CZ" sz="2200" b="1" i="1" dirty="0"/>
              <a:t>Listina základních práv a svobod -  usnesení </a:t>
            </a:r>
            <a:r>
              <a:rPr lang="cs-CZ" sz="2200" b="1" dirty="0"/>
              <a:t>České národní rady ze dne 16. prosince 1992 č. 2/1993 Sb.  o vyhlášení Listiny základních práv a svobod jako součásti ústavního pořádku České republiky</a:t>
            </a:r>
          </a:p>
          <a:p>
            <a:pPr>
              <a:buNone/>
            </a:pPr>
            <a:endParaRPr lang="cs-CZ" sz="2200" b="1" dirty="0"/>
          </a:p>
          <a:p>
            <a:pPr algn="just">
              <a:buNone/>
            </a:pPr>
            <a:r>
              <a:rPr lang="cs-CZ" sz="2100" b="1" i="1" dirty="0"/>
              <a:t>Z hlediska správního práva upravuje ústava s nejvyšším stupněm právní síly:</a:t>
            </a:r>
          </a:p>
          <a:p>
            <a:pPr>
              <a:buFont typeface="Wingdings" pitchFamily="2" charset="2"/>
              <a:buChar char="§"/>
            </a:pPr>
            <a:r>
              <a:rPr lang="cs-CZ" sz="2400" dirty="0"/>
              <a:t>Základní úprava postavení veř. správy</a:t>
            </a:r>
          </a:p>
          <a:p>
            <a:pPr>
              <a:buFont typeface="Wingdings" pitchFamily="2" charset="2"/>
              <a:buChar char="§"/>
            </a:pPr>
            <a:r>
              <a:rPr lang="cs-CZ" sz="2400" dirty="0"/>
              <a:t>úprava dělby moci</a:t>
            </a:r>
          </a:p>
          <a:p>
            <a:pPr>
              <a:buFont typeface="Wingdings" pitchFamily="2" charset="2"/>
              <a:buChar char="§"/>
            </a:pPr>
            <a:r>
              <a:rPr lang="cs-CZ" sz="2400" dirty="0"/>
              <a:t>kodifikace principu legality</a:t>
            </a:r>
          </a:p>
          <a:p>
            <a:pPr>
              <a:buFont typeface="Wingdings" pitchFamily="2" charset="2"/>
              <a:buChar char="§"/>
            </a:pPr>
            <a:r>
              <a:rPr lang="cs-CZ" sz="2400" dirty="0"/>
              <a:t>katalog základních lidských práv a svobod</a:t>
            </a:r>
          </a:p>
          <a:p>
            <a:pPr>
              <a:buFont typeface="Wingdings" pitchFamily="2" charset="2"/>
              <a:buChar char="§"/>
            </a:pPr>
            <a:r>
              <a:rPr lang="cs-CZ" sz="2400" dirty="0"/>
              <a:t>Ochrana ústavnosti – ustavní soudnictví </a:t>
            </a:r>
          </a:p>
          <a:p>
            <a:pPr>
              <a:buNone/>
            </a:pPr>
            <a:endParaRPr lang="cs-CZ" sz="2100" b="1" dirty="0"/>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Správní právo – prameny – </a:t>
            </a:r>
            <a:r>
              <a:rPr lang="cs-CZ" sz="5300" b="1" dirty="0"/>
              <a:t>ZÁKONY</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b="1" dirty="0"/>
              <a:t>Zákony</a:t>
            </a:r>
          </a:p>
          <a:p>
            <a:r>
              <a:rPr lang="cs-CZ" dirty="0"/>
              <a:t>Jsou dominujícími prameny</a:t>
            </a:r>
          </a:p>
          <a:p>
            <a:r>
              <a:rPr lang="cs-CZ" dirty="0"/>
              <a:t>Silná demokratická legitimace (projev suverenity lidu) – vydává je přímo volený zákonodárný sbor</a:t>
            </a:r>
          </a:p>
          <a:p>
            <a:r>
              <a:rPr lang="cs-CZ" dirty="0"/>
              <a:t>Zásada neomezené legislativní pravomoci Parlamentu</a:t>
            </a:r>
          </a:p>
          <a:p>
            <a:r>
              <a:rPr lang="cs-CZ" dirty="0"/>
              <a:t>Princip tzv. „výhrady zákona“</a:t>
            </a:r>
          </a:p>
          <a:p>
            <a:r>
              <a:rPr lang="cs-CZ" dirty="0"/>
              <a:t>Zákon je základem činnosti správy, správa nesmí být vykonávána </a:t>
            </a:r>
            <a:r>
              <a:rPr lang="cs-CZ" dirty="0" err="1"/>
              <a:t>praeter</a:t>
            </a:r>
            <a:r>
              <a:rPr lang="cs-CZ" dirty="0"/>
              <a:t> legem</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315F50-F5B9-4A97-8C6D-1EB939E1CF48}"/>
              </a:ext>
            </a:extLst>
          </p:cNvPr>
          <p:cNvSpPr>
            <a:spLocks noGrp="1"/>
          </p:cNvSpPr>
          <p:nvPr>
            <p:ph type="title"/>
          </p:nvPr>
        </p:nvSpPr>
        <p:spPr/>
        <p:txBody>
          <a:bodyPr/>
          <a:lstStyle/>
          <a:p>
            <a:r>
              <a:rPr lang="cs-CZ" dirty="0"/>
              <a:t>Příklady zákonné úpravy</a:t>
            </a:r>
          </a:p>
        </p:txBody>
      </p:sp>
      <p:sp>
        <p:nvSpPr>
          <p:cNvPr id="3" name="Zástupný obsah 2">
            <a:extLst>
              <a:ext uri="{FF2B5EF4-FFF2-40B4-BE49-F238E27FC236}">
                <a16:creationId xmlns:a16="http://schemas.microsoft.com/office/drawing/2014/main" id="{0FEC13B0-9E32-46AE-9BAB-DC61CEBB1B3A}"/>
              </a:ext>
            </a:extLst>
          </p:cNvPr>
          <p:cNvSpPr>
            <a:spLocks noGrp="1"/>
          </p:cNvSpPr>
          <p:nvPr>
            <p:ph idx="1"/>
          </p:nvPr>
        </p:nvSpPr>
        <p:spPr/>
        <p:txBody>
          <a:bodyPr>
            <a:normAutofit fontScale="85000" lnSpcReduction="10000"/>
          </a:bodyPr>
          <a:lstStyle/>
          <a:p>
            <a:pPr algn="just">
              <a:buFontTx/>
              <a:buChar char="-"/>
            </a:pPr>
            <a:r>
              <a:rPr lang="cs-CZ" sz="3200" dirty="0"/>
              <a:t>Zákon č. 2/1969 Sb. o zřízení ministerstev a jiných ústředních orgánů státní správy (organizační zákon)</a:t>
            </a:r>
          </a:p>
          <a:p>
            <a:pPr algn="just">
              <a:buFontTx/>
              <a:buChar char="-"/>
            </a:pPr>
            <a:r>
              <a:rPr lang="cs-CZ" sz="3200" dirty="0"/>
              <a:t>Zákon č. 128/2000 Sb. o obcích (obecní zřízení)</a:t>
            </a:r>
          </a:p>
          <a:p>
            <a:pPr algn="just">
              <a:buFontTx/>
              <a:buChar char="-"/>
            </a:pPr>
            <a:r>
              <a:rPr lang="cs-CZ" sz="3200" dirty="0"/>
              <a:t>Zákon č. 131/2000 Sb. o hlavním městě Praze</a:t>
            </a:r>
          </a:p>
          <a:p>
            <a:pPr algn="just">
              <a:buFontTx/>
              <a:buChar char="-"/>
            </a:pPr>
            <a:r>
              <a:rPr lang="cs-CZ" sz="3200" dirty="0"/>
              <a:t>Zákon č. 129/2000 Sb. o krajích (krajské zřízení)</a:t>
            </a:r>
          </a:p>
          <a:p>
            <a:pPr algn="just">
              <a:buFontTx/>
              <a:buChar char="-"/>
            </a:pPr>
            <a:r>
              <a:rPr lang="cs-CZ" sz="3200" dirty="0"/>
              <a:t>Zákon č. 552/1991 Sb. o státní kontrole</a:t>
            </a:r>
          </a:p>
          <a:p>
            <a:pPr algn="just">
              <a:buFontTx/>
              <a:buChar char="-"/>
            </a:pPr>
            <a:r>
              <a:rPr lang="cs-CZ" sz="3200" dirty="0"/>
              <a:t>Zákon č. 1666/2003 Sb. o Nejvyšším kontrolním úřadu</a:t>
            </a:r>
          </a:p>
          <a:p>
            <a:pPr algn="just">
              <a:buFontTx/>
              <a:buChar char="-"/>
            </a:pPr>
            <a:r>
              <a:rPr lang="cs-CZ" sz="3200" dirty="0"/>
              <a:t>Zákon č. 200/1990 Sb. o přestupcích</a:t>
            </a:r>
          </a:p>
          <a:p>
            <a:pPr algn="just">
              <a:buFontTx/>
              <a:buChar char="-"/>
            </a:pPr>
            <a:r>
              <a:rPr lang="cs-CZ" sz="3200" dirty="0"/>
              <a:t>Zákon č. 500/2004 Sb. správní řád </a:t>
            </a:r>
          </a:p>
          <a:p>
            <a:pPr algn="just">
              <a:buFontTx/>
              <a:buChar char="-"/>
            </a:pPr>
            <a:r>
              <a:rPr lang="cs-CZ" sz="3200" dirty="0"/>
              <a:t>Zákon č. 150/2002 Sb. správní řád soudní</a:t>
            </a:r>
          </a:p>
          <a:p>
            <a:endParaRPr lang="cs-CZ" dirty="0"/>
          </a:p>
        </p:txBody>
      </p:sp>
    </p:spTree>
    <p:extLst>
      <p:ext uri="{BB962C8B-B14F-4D97-AF65-F5344CB8AC3E}">
        <p14:creationId xmlns:p14="http://schemas.microsoft.com/office/powerpoint/2010/main" val="409425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Správní právo – prameny – </a:t>
            </a:r>
            <a:r>
              <a:rPr lang="cs-CZ" sz="4900" b="1" dirty="0"/>
              <a:t>NAŘÍZENÍ</a:t>
            </a:r>
            <a:br>
              <a:rPr lang="cs-CZ" b="1" dirty="0"/>
            </a:br>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pPr>
              <a:buFont typeface="Wingdings" pitchFamily="2" charset="2"/>
              <a:buChar char="Ø"/>
            </a:pPr>
            <a:r>
              <a:rPr lang="cs-CZ" sz="2400" dirty="0"/>
              <a:t>Obecná </a:t>
            </a:r>
            <a:r>
              <a:rPr lang="cs-CZ" sz="2400" b="1" dirty="0"/>
              <a:t>forma </a:t>
            </a:r>
            <a:r>
              <a:rPr lang="cs-CZ" sz="2400" b="1" dirty="0" err="1"/>
              <a:t>normotvorby</a:t>
            </a:r>
            <a:r>
              <a:rPr lang="cs-CZ" sz="2400" b="1" dirty="0"/>
              <a:t> veřejné správy a jí svěřené pravomoci </a:t>
            </a:r>
            <a:r>
              <a:rPr lang="cs-CZ" sz="2400" dirty="0"/>
              <a:t>upravovat obecně závaznými normami společenské vztahy</a:t>
            </a:r>
          </a:p>
          <a:p>
            <a:pPr>
              <a:buFont typeface="Wingdings" pitchFamily="2" charset="2"/>
              <a:buChar char="Ø"/>
            </a:pPr>
            <a:r>
              <a:rPr lang="cs-CZ" sz="2400" dirty="0"/>
              <a:t>Atribut </a:t>
            </a:r>
            <a:r>
              <a:rPr lang="cs-CZ" sz="2400" b="1" dirty="0"/>
              <a:t>výkonné moci </a:t>
            </a:r>
            <a:r>
              <a:rPr lang="cs-CZ" sz="2400" dirty="0"/>
              <a:t>(tj. exekutivy)</a:t>
            </a:r>
          </a:p>
          <a:p>
            <a:pPr>
              <a:buFont typeface="Wingdings" pitchFamily="2" charset="2"/>
              <a:buChar char="Ø"/>
            </a:pPr>
            <a:r>
              <a:rPr lang="cs-CZ" sz="2400" dirty="0"/>
              <a:t>Nesmí být </a:t>
            </a:r>
            <a:r>
              <a:rPr lang="cs-CZ" sz="2400" dirty="0" err="1"/>
              <a:t>praeter</a:t>
            </a:r>
            <a:r>
              <a:rPr lang="cs-CZ" sz="2400" dirty="0"/>
              <a:t> legem naopak vždy </a:t>
            </a:r>
            <a:r>
              <a:rPr lang="cs-CZ" sz="2400" b="1" dirty="0" err="1"/>
              <a:t>intra</a:t>
            </a:r>
            <a:r>
              <a:rPr lang="cs-CZ" sz="2400" b="1" dirty="0"/>
              <a:t> </a:t>
            </a:r>
            <a:r>
              <a:rPr lang="cs-CZ" sz="2400" b="1" dirty="0" err="1"/>
              <a:t>et</a:t>
            </a:r>
            <a:r>
              <a:rPr lang="cs-CZ" sz="2400" b="1" dirty="0"/>
              <a:t> </a:t>
            </a:r>
            <a:r>
              <a:rPr lang="cs-CZ" sz="2400" b="1" dirty="0" err="1"/>
              <a:t>secundum</a:t>
            </a:r>
            <a:r>
              <a:rPr lang="cs-CZ" sz="2400" b="1" dirty="0"/>
              <a:t> legem</a:t>
            </a:r>
          </a:p>
          <a:p>
            <a:pPr>
              <a:buFont typeface="Wingdings" pitchFamily="2" charset="2"/>
              <a:buChar char="Ø"/>
            </a:pPr>
            <a:r>
              <a:rPr lang="cs-CZ" sz="2400" dirty="0"/>
              <a:t>Projev </a:t>
            </a:r>
            <a:r>
              <a:rPr lang="cs-CZ" sz="2400" b="1" dirty="0"/>
              <a:t>delegované (odvozené </a:t>
            </a:r>
            <a:r>
              <a:rPr lang="cs-CZ" sz="2400" b="1" dirty="0" err="1"/>
              <a:t>normotvorby</a:t>
            </a:r>
            <a:r>
              <a:rPr lang="cs-CZ" sz="2400" dirty="0"/>
              <a:t>)</a:t>
            </a:r>
          </a:p>
          <a:p>
            <a:pPr>
              <a:buFont typeface="Wingdings" pitchFamily="2" charset="2"/>
              <a:buChar char="Ø"/>
            </a:pPr>
            <a:r>
              <a:rPr lang="cs-CZ" sz="2400" dirty="0"/>
              <a:t>Mají výhradně </a:t>
            </a:r>
            <a:r>
              <a:rPr lang="cs-CZ" sz="2400" b="1" dirty="0"/>
              <a:t>obecný charakter a </a:t>
            </a:r>
            <a:r>
              <a:rPr lang="cs-CZ" sz="2400" dirty="0"/>
              <a:t>rysy</a:t>
            </a:r>
            <a:r>
              <a:rPr lang="cs-CZ" sz="2400" b="1" dirty="0"/>
              <a:t> rychlosti, operativnosti, specializace</a:t>
            </a:r>
          </a:p>
          <a:p>
            <a:pPr>
              <a:buFont typeface="Wingdings" pitchFamily="2" charset="2"/>
              <a:buChar char="Ø"/>
            </a:pPr>
            <a:r>
              <a:rPr lang="cs-CZ" sz="2400" dirty="0"/>
              <a:t>Subjekt, který  je vydal je může </a:t>
            </a:r>
            <a:r>
              <a:rPr lang="cs-CZ" sz="2400" b="1" dirty="0"/>
              <a:t>kdykoli změnit, nebo zrušit</a:t>
            </a:r>
          </a:p>
          <a:p>
            <a:pPr>
              <a:buFont typeface="Wingdings" pitchFamily="2" charset="2"/>
              <a:buChar char="Ø"/>
            </a:pPr>
            <a:r>
              <a:rPr lang="cs-CZ" sz="2500" dirty="0"/>
              <a:t>Dle ústavy mají </a:t>
            </a:r>
            <a:r>
              <a:rPr lang="cs-CZ" sz="2500" b="1" dirty="0"/>
              <a:t>oprávnění vydávat nařízení: </a:t>
            </a:r>
            <a:r>
              <a:rPr lang="cs-CZ" sz="2400" b="1" dirty="0"/>
              <a:t>Vláda </a:t>
            </a:r>
            <a:r>
              <a:rPr lang="cs-CZ" sz="2400" dirty="0"/>
              <a:t>(k provedení zákona a v jeho mezích)</a:t>
            </a:r>
            <a:r>
              <a:rPr lang="cs-CZ" sz="2500" dirty="0"/>
              <a:t>, </a:t>
            </a:r>
            <a:r>
              <a:rPr lang="cs-CZ" sz="2500" b="1" dirty="0"/>
              <a:t>ministerstva, jiné správní úřady a orgány územní samosprávy </a:t>
            </a:r>
            <a:r>
              <a:rPr lang="cs-CZ" sz="2500" dirty="0"/>
              <a:t>(na základě zákona a v jeho mezích) </a:t>
            </a:r>
          </a:p>
          <a:p>
            <a:pPr>
              <a:buFont typeface="Wingdings" pitchFamily="2" charset="2"/>
              <a:buChar char="Ø"/>
            </a:pPr>
            <a:r>
              <a:rPr lang="cs-CZ" sz="2500" b="1" dirty="0"/>
              <a:t>Ústavní zakotvení </a:t>
            </a:r>
            <a:r>
              <a:rPr lang="cs-CZ" sz="2500" dirty="0"/>
              <a:t>kupř.</a:t>
            </a:r>
          </a:p>
          <a:p>
            <a:pPr lvl="1">
              <a:buNone/>
            </a:pPr>
            <a:endParaRPr lang="cs-CZ" sz="1600" b="1" dirty="0"/>
          </a:p>
          <a:p>
            <a:pPr lvl="1">
              <a:buNone/>
            </a:pPr>
            <a:r>
              <a:rPr lang="cs-CZ" sz="1800" b="1" dirty="0"/>
              <a:t>Čl.78  Ústavy</a:t>
            </a:r>
          </a:p>
          <a:p>
            <a:pPr lvl="1">
              <a:buNone/>
            </a:pPr>
            <a:r>
              <a:rPr lang="cs-CZ" sz="1800" b="1" dirty="0"/>
              <a:t>„K provedení zákona a v jeho mezích je vláda oprávněna vydávat nařízení. Nařízení podepisuje předseda vlády a příslušný člen vlády.“</a:t>
            </a:r>
          </a:p>
          <a:p>
            <a:pPr lvl="1">
              <a:buNone/>
            </a:pPr>
            <a:endParaRPr lang="cs-CZ" sz="1800" b="1" dirty="0"/>
          </a:p>
          <a:p>
            <a:pPr lvl="1">
              <a:buNone/>
            </a:pPr>
            <a:r>
              <a:rPr lang="cs-CZ" sz="1800" b="1" dirty="0"/>
              <a:t>Čl.79  Ústavy</a:t>
            </a:r>
          </a:p>
          <a:p>
            <a:pPr lvl="1">
              <a:buNone/>
            </a:pPr>
            <a:r>
              <a:rPr lang="cs-CZ" sz="1800" b="1" dirty="0"/>
              <a:t>(3) „Ministerstva, jiné správní úřady a orgány územní samosprávy mohou na základě a v mezích zákona vydávat právní předpisy, jsou-li k tomu zákonem zmocněny.“</a:t>
            </a:r>
          </a:p>
          <a:p>
            <a:pPr>
              <a:buFont typeface="Wingdings" pitchFamily="2" charset="2"/>
              <a:buChar char="Ø"/>
            </a:pPr>
            <a:endParaRPr lang="cs-CZ" sz="2400" b="1" dirty="0"/>
          </a:p>
          <a:p>
            <a:pPr>
              <a:buNone/>
            </a:pPr>
            <a:endParaRPr lang="cs-CZ"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648072"/>
          </a:xfrm>
        </p:spPr>
        <p:txBody>
          <a:bodyPr>
            <a:normAutofit fontScale="90000"/>
          </a:bodyPr>
          <a:lstStyle/>
          <a:p>
            <a:r>
              <a:rPr lang="cs-CZ" sz="3100" dirty="0"/>
              <a:t>Správní právo – prameny </a:t>
            </a:r>
            <a:r>
              <a:rPr lang="cs-CZ" sz="3600" b="1" dirty="0"/>
              <a:t>– </a:t>
            </a:r>
            <a:r>
              <a:rPr lang="cs-CZ" sz="2200" b="1" dirty="0"/>
              <a:t>OBECNĚ ZÁVAZNÉ VYHLÁŠKY ÚZEMNÍCH SAMOSPRÁVNÝCH CELKŮ</a:t>
            </a:r>
            <a:endParaRPr lang="cs-CZ" dirty="0"/>
          </a:p>
        </p:txBody>
      </p:sp>
      <p:sp>
        <p:nvSpPr>
          <p:cNvPr id="3" name="Zástupný symbol pro obsah 2"/>
          <p:cNvSpPr>
            <a:spLocks noGrp="1"/>
          </p:cNvSpPr>
          <p:nvPr>
            <p:ph idx="1"/>
          </p:nvPr>
        </p:nvSpPr>
        <p:spPr/>
        <p:txBody>
          <a:bodyPr>
            <a:normAutofit fontScale="92500" lnSpcReduction="20000"/>
          </a:bodyPr>
          <a:lstStyle/>
          <a:p>
            <a:pPr>
              <a:buFont typeface="Wingdings" pitchFamily="2" charset="2"/>
              <a:buChar char="Ø"/>
            </a:pPr>
            <a:r>
              <a:rPr lang="cs-CZ" sz="2800" b="1" dirty="0"/>
              <a:t>Forma </a:t>
            </a:r>
            <a:r>
              <a:rPr lang="cs-CZ" sz="2800" b="1" dirty="0" err="1"/>
              <a:t>normotvorby</a:t>
            </a:r>
            <a:r>
              <a:rPr lang="cs-CZ" sz="2800" b="1" dirty="0"/>
              <a:t> subjektů územní samosprávy </a:t>
            </a:r>
            <a:r>
              <a:rPr lang="cs-CZ" dirty="0"/>
              <a:t> </a:t>
            </a:r>
            <a:r>
              <a:rPr lang="cs-CZ" sz="2800" dirty="0"/>
              <a:t>(obce a kraje) a způsob </a:t>
            </a:r>
            <a:r>
              <a:rPr lang="cs-CZ" sz="2800" b="1" dirty="0"/>
              <a:t>realizace práva na samosprávu</a:t>
            </a:r>
          </a:p>
          <a:p>
            <a:pPr>
              <a:buFont typeface="Wingdings" pitchFamily="2" charset="2"/>
              <a:buChar char="Ø"/>
            </a:pPr>
            <a:r>
              <a:rPr lang="cs-CZ" sz="2800" dirty="0"/>
              <a:t>Náleží do </a:t>
            </a:r>
            <a:r>
              <a:rPr lang="cs-CZ" sz="2800" b="1" dirty="0"/>
              <a:t>samostatné působnosti </a:t>
            </a:r>
            <a:r>
              <a:rPr lang="cs-CZ" sz="2800" dirty="0"/>
              <a:t>územních samosprávných celků</a:t>
            </a:r>
          </a:p>
          <a:p>
            <a:pPr>
              <a:buFont typeface="Wingdings" pitchFamily="2" charset="2"/>
              <a:buChar char="Ø"/>
            </a:pPr>
            <a:r>
              <a:rPr lang="cs-CZ" sz="2800" b="1" dirty="0"/>
              <a:t>Ústavní základ čl. 104 Ústavy:</a:t>
            </a:r>
          </a:p>
          <a:p>
            <a:pPr>
              <a:buFont typeface="Wingdings" pitchFamily="2" charset="2"/>
              <a:buChar char="Ø"/>
            </a:pPr>
            <a:endParaRPr lang="cs-CZ" sz="2800" b="1" dirty="0"/>
          </a:p>
          <a:p>
            <a:pPr>
              <a:buNone/>
            </a:pPr>
            <a:r>
              <a:rPr lang="cs-CZ" sz="1800" dirty="0"/>
              <a:t> (3) „Zastupitelstva mohou v mezích své působnosti vydávat obecně závazné vyhlášky.“</a:t>
            </a:r>
          </a:p>
          <a:p>
            <a:pPr>
              <a:buFont typeface="Wingdings" pitchFamily="2" charset="2"/>
              <a:buChar char="Ø"/>
            </a:pPr>
            <a:endParaRPr lang="cs-CZ" sz="2200" b="1" dirty="0"/>
          </a:p>
          <a:p>
            <a:pPr>
              <a:buFont typeface="Wingdings" pitchFamily="2" charset="2"/>
              <a:buChar char="Ø"/>
            </a:pPr>
            <a:r>
              <a:rPr lang="cs-CZ" sz="2200" b="1" dirty="0"/>
              <a:t>Zákonná úprava působnosti:</a:t>
            </a:r>
          </a:p>
          <a:p>
            <a:pPr>
              <a:buFont typeface="Wingdings" pitchFamily="2" charset="2"/>
              <a:buChar char="Ø"/>
            </a:pPr>
            <a:endParaRPr lang="cs-CZ" sz="2200" b="1" dirty="0"/>
          </a:p>
          <a:p>
            <a:pPr>
              <a:buNone/>
            </a:pPr>
            <a:r>
              <a:rPr lang="cs-CZ" sz="2200" b="1" dirty="0"/>
              <a:t>	</a:t>
            </a:r>
            <a:r>
              <a:rPr lang="cs-CZ" sz="1800" b="1" dirty="0"/>
              <a:t>Zákon č. 128/2000 Sb. o obcích („obecní zřízení“)</a:t>
            </a:r>
          </a:p>
          <a:p>
            <a:pPr>
              <a:buNone/>
            </a:pPr>
            <a:r>
              <a:rPr lang="cs-CZ" sz="1800" b="1" dirty="0"/>
              <a:t>	Zákon č. 129/2000 Sb. Zákon o krajích (krajské zřízení)</a:t>
            </a:r>
          </a:p>
          <a:p>
            <a:pPr>
              <a:buNone/>
            </a:pPr>
            <a:r>
              <a:rPr lang="cs-CZ" sz="1800" b="1" dirty="0"/>
              <a:t>	Zákon č. 131/2000 Sb. o hlavním městě Praze</a:t>
            </a:r>
          </a:p>
          <a:p>
            <a:pPr>
              <a:buFont typeface="Wingdings" pitchFamily="2" charset="2"/>
              <a:buChar char="Ø"/>
            </a:pPr>
            <a:endParaRPr lang="cs-CZ" sz="2800" b="1" dirty="0"/>
          </a:p>
          <a:p>
            <a:pPr>
              <a:buFont typeface="Wingdings" pitchFamily="2" charset="2"/>
              <a:buChar char="Ø"/>
            </a:pPr>
            <a:endParaRPr lang="cs-CZ" sz="2800" b="1" dirty="0"/>
          </a:p>
          <a:p>
            <a:pPr>
              <a:buFont typeface="Wingdings" pitchFamily="2" charset="2"/>
              <a:buChar char="Ø"/>
            </a:pPr>
            <a:endParaRPr lang="cs-CZ" sz="2800" b="1" dirty="0"/>
          </a:p>
          <a:p>
            <a:pPr>
              <a:buFont typeface="Wingdings" pitchFamily="2" charset="2"/>
              <a:buChar char="Ø"/>
            </a:pPr>
            <a:endParaRPr lang="cs-CZ" sz="2800" b="1" dirty="0"/>
          </a:p>
          <a:p>
            <a:pPr>
              <a:buFont typeface="Wingdings" pitchFamily="2" charset="2"/>
              <a:buChar char="Ø"/>
            </a:pPr>
            <a:endParaRPr lang="cs-CZ" sz="2800" dirty="0"/>
          </a:p>
          <a:p>
            <a:pPr>
              <a:buFont typeface="Wingdings" pitchFamily="2" charset="2"/>
              <a:buChar char="Ø"/>
            </a:pPr>
            <a:endParaRPr lang="cs-CZ"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E12F35-5EE1-450B-BFB1-F2E63648FF84}"/>
              </a:ext>
            </a:extLst>
          </p:cNvPr>
          <p:cNvSpPr>
            <a:spLocks noGrp="1"/>
          </p:cNvSpPr>
          <p:nvPr>
            <p:ph type="title"/>
          </p:nvPr>
        </p:nvSpPr>
        <p:spPr>
          <a:xfrm>
            <a:off x="457200" y="274638"/>
            <a:ext cx="8229600" cy="706090"/>
          </a:xfrm>
        </p:spPr>
        <p:txBody>
          <a:bodyPr>
            <a:normAutofit fontScale="90000"/>
          </a:bodyPr>
          <a:lstStyle/>
          <a:p>
            <a:r>
              <a:rPr lang="cs-CZ" sz="4400" dirty="0"/>
              <a:t>PRÁVO II – </a:t>
            </a:r>
            <a:r>
              <a:rPr lang="cs-CZ" sz="4400" b="1" dirty="0"/>
              <a:t>Základy správního práva</a:t>
            </a:r>
            <a:endParaRPr lang="cs-CZ" dirty="0"/>
          </a:p>
        </p:txBody>
      </p:sp>
      <p:sp>
        <p:nvSpPr>
          <p:cNvPr id="3" name="Zástupný obsah 2">
            <a:extLst>
              <a:ext uri="{FF2B5EF4-FFF2-40B4-BE49-F238E27FC236}">
                <a16:creationId xmlns:a16="http://schemas.microsoft.com/office/drawing/2014/main" id="{22778010-1279-4FA4-8919-4DC2E472B6FC}"/>
              </a:ext>
            </a:extLst>
          </p:cNvPr>
          <p:cNvSpPr>
            <a:spLocks noGrp="1"/>
          </p:cNvSpPr>
          <p:nvPr>
            <p:ph idx="1"/>
          </p:nvPr>
        </p:nvSpPr>
        <p:spPr>
          <a:xfrm>
            <a:off x="457200" y="980728"/>
            <a:ext cx="8229600" cy="5145435"/>
          </a:xfrm>
        </p:spPr>
        <p:txBody>
          <a:bodyPr>
            <a:normAutofit fontScale="55000" lnSpcReduction="20000"/>
          </a:bodyPr>
          <a:lstStyle/>
          <a:p>
            <a:pPr marL="1695450" lvl="2" indent="-1695450" algn="just">
              <a:buNone/>
            </a:pPr>
            <a:r>
              <a:rPr lang="cs-CZ" sz="4000" b="1" dirty="0"/>
              <a:t>Veřejná správa </a:t>
            </a:r>
            <a:r>
              <a:rPr lang="cs-CZ" sz="4000" dirty="0"/>
              <a:t>– je správní činnost související s poskytováním veřejných služeb, řízením veřejných záležitostí na místní i centrální úrovni a zajišťováním záležitostí ve veřejném zájmu, zejména vydáváním správních aktů.</a:t>
            </a:r>
          </a:p>
          <a:p>
            <a:pPr marL="800100" lvl="2" indent="0">
              <a:buNone/>
            </a:pPr>
            <a:endParaRPr lang="cs-CZ" sz="4000" b="1" dirty="0"/>
          </a:p>
          <a:p>
            <a:pPr marL="800100" lvl="2" indent="-800100">
              <a:buNone/>
            </a:pPr>
            <a:r>
              <a:rPr lang="cs-CZ" sz="4000" b="1" dirty="0"/>
              <a:t>Veřejnou správu dělíme na:</a:t>
            </a:r>
          </a:p>
          <a:p>
            <a:pPr marL="800100" lvl="2" indent="0">
              <a:buNone/>
            </a:pPr>
            <a:endParaRPr lang="cs-CZ" sz="4000" b="1" dirty="0"/>
          </a:p>
          <a:p>
            <a:pPr marL="2963863" lvl="5" indent="-792163">
              <a:buAutoNum type="alphaLcParenR"/>
            </a:pPr>
            <a:r>
              <a:rPr lang="cs-CZ" sz="5100" b="1" dirty="0"/>
              <a:t>Státní správa</a:t>
            </a:r>
          </a:p>
          <a:p>
            <a:pPr marL="2963863" lvl="5" indent="-792163">
              <a:buAutoNum type="alphaLcParenR"/>
            </a:pPr>
            <a:endParaRPr lang="cs-CZ" sz="5100" dirty="0"/>
          </a:p>
          <a:p>
            <a:pPr marL="2963863" lvl="5" indent="-792163">
              <a:buAutoNum type="alphaLcParenR"/>
            </a:pPr>
            <a:r>
              <a:rPr lang="cs-CZ" sz="5100" b="1" dirty="0"/>
              <a:t>samospráva</a:t>
            </a:r>
          </a:p>
          <a:p>
            <a:pPr>
              <a:buNone/>
            </a:pPr>
            <a:endParaRPr lang="cs-CZ" sz="4000" dirty="0"/>
          </a:p>
          <a:p>
            <a:pPr marL="4748213" indent="-4748213">
              <a:buNone/>
            </a:pPr>
            <a:r>
              <a:rPr lang="cs-CZ" sz="4000" b="1" dirty="0"/>
              <a:t>Nositelé (vykonavatelé) veřejné správy</a:t>
            </a:r>
            <a:r>
              <a:rPr lang="cs-CZ" sz="4000" dirty="0"/>
              <a:t> – orgány veřejné správy + soukromé FO a PO</a:t>
            </a:r>
          </a:p>
          <a:p>
            <a:pPr marL="4748213" indent="-4748213">
              <a:buNone/>
            </a:pPr>
            <a:r>
              <a:rPr lang="cs-CZ" sz="4000" dirty="0"/>
              <a:t>!!! Pozor orgán veřejné správy není subjektem práv</a:t>
            </a:r>
          </a:p>
          <a:p>
            <a:pPr>
              <a:buNone/>
            </a:pPr>
            <a:endParaRPr lang="cs-CZ" sz="4000" dirty="0"/>
          </a:p>
          <a:p>
            <a:endParaRPr lang="cs-CZ" dirty="0"/>
          </a:p>
        </p:txBody>
      </p:sp>
    </p:spTree>
    <p:extLst>
      <p:ext uri="{BB962C8B-B14F-4D97-AF65-F5344CB8AC3E}">
        <p14:creationId xmlns:p14="http://schemas.microsoft.com/office/powerpoint/2010/main" val="312595248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1812</Words>
  <Application>Microsoft Office PowerPoint</Application>
  <PresentationFormat>Předvádění na obrazovce (4:3)</PresentationFormat>
  <Paragraphs>251</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Wingdings</vt:lpstr>
      <vt:lpstr>Motiv sady Office</vt:lpstr>
      <vt:lpstr>PRÁVO II</vt:lpstr>
      <vt:lpstr>PRÁVO II – Základy správního práva</vt:lpstr>
      <vt:lpstr>PRÁVO II – Základy správního práva</vt:lpstr>
      <vt:lpstr>Správní právo – prameny – ústava a ústavní zákony</vt:lpstr>
      <vt:lpstr>Správní právo – prameny – ZÁKONY </vt:lpstr>
      <vt:lpstr>Příklady zákonné úpravy</vt:lpstr>
      <vt:lpstr>Správní právo – prameny – NAŘÍZENÍ </vt:lpstr>
      <vt:lpstr>Správní právo – prameny – OBECNĚ ZÁVAZNÉ VYHLÁŠKY ÚZEMNÍCH SAMOSPRÁVNÝCH CELKŮ</vt:lpstr>
      <vt:lpstr>PRÁVO II – Základy správního práva</vt:lpstr>
      <vt:lpstr>PRÁVO II – Základy správního práva</vt:lpstr>
      <vt:lpstr>Základy správního práva – pojem a znaky územní samosprávy</vt:lpstr>
      <vt:lpstr>Základy správního práva – působnost územní samosprávy </vt:lpstr>
      <vt:lpstr>Základy správního práva – pojem a znaky územní samosprávy</vt:lpstr>
      <vt:lpstr>PRÁVO II – druhy obcí</vt:lpstr>
      <vt:lpstr>Správní právo - orgány obce </vt:lpstr>
      <vt:lpstr>PRÁVO II – Základy správního práva</vt:lpstr>
      <vt:lpstr>Orgány kraje</vt:lpstr>
      <vt:lpstr>PRÁVO II – Základy správního práva</vt:lpstr>
      <vt:lpstr>PRÁVO II – Základy správního práva – formy činnosti veřejné správy</vt:lpstr>
      <vt:lpstr>PRÁVO II – Základy správního práva</vt:lpstr>
      <vt:lpstr>PRÁVO II – Základy správního práva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Jan Šmejkal</cp:lastModifiedBy>
  <cp:revision>154</cp:revision>
  <dcterms:created xsi:type="dcterms:W3CDTF">2015-10-04T18:04:49Z</dcterms:created>
  <dcterms:modified xsi:type="dcterms:W3CDTF">2021-03-30T09:41:59Z</dcterms:modified>
</cp:coreProperties>
</file>