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0"/>
  </p:notesMasterIdLst>
  <p:handoutMasterIdLst>
    <p:handoutMasterId r:id="rId31"/>
  </p:handoutMasterIdLst>
  <p:sldIdLst>
    <p:sldId id="283" r:id="rId2"/>
    <p:sldId id="313" r:id="rId3"/>
    <p:sldId id="363" r:id="rId4"/>
    <p:sldId id="364" r:id="rId5"/>
    <p:sldId id="365" r:id="rId6"/>
    <p:sldId id="366" r:id="rId7"/>
    <p:sldId id="367" r:id="rId8"/>
    <p:sldId id="312" r:id="rId9"/>
    <p:sldId id="341" r:id="rId10"/>
    <p:sldId id="342" r:id="rId11"/>
    <p:sldId id="343" r:id="rId12"/>
    <p:sldId id="344" r:id="rId13"/>
    <p:sldId id="347" r:id="rId14"/>
    <p:sldId id="348" r:id="rId15"/>
    <p:sldId id="349" r:id="rId16"/>
    <p:sldId id="350" r:id="rId17"/>
    <p:sldId id="351" r:id="rId18"/>
    <p:sldId id="362" r:id="rId19"/>
    <p:sldId id="352" r:id="rId20"/>
    <p:sldId id="354" r:id="rId21"/>
    <p:sldId id="355" r:id="rId22"/>
    <p:sldId id="356" r:id="rId23"/>
    <p:sldId id="357" r:id="rId24"/>
    <p:sldId id="358" r:id="rId25"/>
    <p:sldId id="368" r:id="rId26"/>
    <p:sldId id="359" r:id="rId27"/>
    <p:sldId id="360" r:id="rId28"/>
    <p:sldId id="36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60" autoAdjust="0"/>
  </p:normalViewPr>
  <p:slideViewPr>
    <p:cSldViewPr>
      <p:cViewPr varScale="1">
        <p:scale>
          <a:sx n="82" d="100"/>
          <a:sy n="82" d="100"/>
        </p:scale>
        <p:origin x="15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F502823-C16B-0496-9E72-F2A49C722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FSV-UK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050DC29-83AC-C6E0-C001-5DFC124B18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3DEC522-3469-4676-A021-377591C71EEB}" type="datetime1">
              <a:rPr lang="ja-JP" altLang="en-US"/>
              <a:pPr>
                <a:defRPr/>
              </a:pPr>
              <a:t>2024/3/25</a:t>
            </a:fld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90F8BE2-DEA8-7068-EF01-9E4299D6AF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Soutěžní výhody ČR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1417F66-44BE-A06B-90B2-DFC05B3FB5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117EDCE-AC74-4C16-A191-0514FADFC2E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>
            <a:extLst>
              <a:ext uri="{FF2B5EF4-FFF2-40B4-BE49-F238E27FC236}">
                <a16:creationId xmlns:a16="http://schemas.microsoft.com/office/drawing/2014/main" id="{493A977E-ABE4-46FB-BCD7-BC88A4649E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9">
            <a:extLst>
              <a:ext uri="{FF2B5EF4-FFF2-40B4-BE49-F238E27FC236}">
                <a16:creationId xmlns:a16="http://schemas.microsoft.com/office/drawing/2014/main" id="{B7E18E84-AF12-3535-691F-CD3582826FCA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528DBDE9-4398-5023-3F21-771B15D28D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1CB4B7F0-1576-0434-6541-ED0D131F23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0C8E2DB-40FF-47D9-9A44-BCC31949F67A}" type="datetime1">
              <a:rPr lang="ja-JP" altLang="en-US"/>
              <a:pPr>
                <a:defRPr/>
              </a:pPr>
              <a:t>2024/3/25</a:t>
            </a:fld>
            <a:endParaRPr lang="en-US" altLang="ja-JP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971F1223-8D2B-CD45-7A3D-5E9AA64858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DC3C5755-75AC-575A-3791-4F0E737F3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86D5D9D-5CE3-43BE-A763-67E5B9AA0B2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D2CF85F-3EA4-4986-7CEE-1C2C315F40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E43111B-B4DF-942F-982A-0B63B6C238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CF52C025-2E58-458B-F2D7-A88300B61E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43C666D7-5F00-3D09-BC8A-CD373FBFC8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42B9F67A-E54B-DF07-9BD3-B8962A296E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4FE1C5C5-6177-5D51-DAB9-103E0B64B3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14AAF83-D1CE-6338-D028-A6B5CAF983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8E7A0FD4-84CB-8DE9-D6D4-E815D20B8A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cs typeface="+mn-cs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3E07B300-53C0-335E-0EEA-F547287CB0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4 h 1906"/>
                <a:gd name="T4" fmla="*/ 6525 w 5740"/>
                <a:gd name="T5" fmla="*/ 104 h 1906"/>
                <a:gd name="T6" fmla="*/ 652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91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191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EDF3BA0-CF2F-4BFF-955F-87DD284D8FF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4155E7D-27B9-4EB0-7349-35E7737BA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F437299-DDD0-C1B9-9C74-0557E3E44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0FF886-0F7F-4C65-AE62-B5B17D756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06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E29019-A4CD-E791-A84F-F15F5015B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6D26FF-01BA-46A6-C8AF-B9CBD40AF3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07E3-EE82-4ED5-9A38-19A8D02DD3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3449887-8C03-CBF7-3B44-34B7F0BE28E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528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F00953-4DC9-D91C-CE05-4CB13CB1A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2A510D-276A-7678-4D11-231C4AD7B4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8697-F53C-4CB8-B2CB-81BDBB3582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7A7E07E-A5C1-43A9-5F13-952E3489133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461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347A5E-3CA4-24F7-E499-CDCCA2FA5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623274-DAF3-7DEA-597B-3902F87E41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AC1D-AC00-4EEB-A372-6BC5905B66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45D1BA6-8174-C56A-BB67-DF7AB2DF21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04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16FBD4-AEAA-FEFA-037F-F2746F6DF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C39147-509E-32F2-20FC-860BEB59BD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031D9-83E2-45DF-80C5-27EB765B64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2F77B2E-BD2B-4094-A14C-3BDEF6C685A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299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D80DD1-EB2D-D6B5-9AD6-24E7B6571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3E71802-E600-572F-EEC5-3A9BD635A6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346B-7281-45B6-915E-13F1C92D35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C5E1312-87C9-8957-9D31-50E713F51EC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76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329BB69-5638-D6F1-28CC-FC52640B8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FF22FB4-1281-74E6-301C-31264D63FA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2DB3-6C25-4394-A411-0068705466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1F21FFE9-4509-37DE-AAC6-5D958FEBD4C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25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033DC8-A572-0531-C2BE-1E9387965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B53081-0BCC-C6C8-9360-E0A0919BB6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8532-26F5-49A1-8633-9FA921FAF8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940D006-0B23-F8D2-3BAA-4C3EA5CEB08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570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054CB42-38F0-5A35-F20A-E12ACF900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88C2D63-F8CF-5509-1EFB-AE3729B027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3AC0-ECCC-4D30-A351-9B3DAFBC1E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1292482-F4EA-F097-8C02-6C3C398BCE9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670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3B2CBF-4962-931F-0DD3-D09397264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1507F11-7522-306D-6C52-56B22EF326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A6C54-BC4D-4A4B-B178-92DAAF2A29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0AF28A8-FA97-7C39-A952-C65F00D259A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515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5AD586-7F5A-CE66-DF9B-7B2E1D1A73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DF83CE3-78FF-E2A6-2E4E-D1DD1D02F0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505B-B723-485D-B26E-E75345A6C5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5C39775-BD87-1603-0316-F7DFC8F060A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96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19B5FAF8-1764-9489-C23A-B993CCDF8E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5BE69A02-DA54-65F3-E820-8F80D277E0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E63ED5-391E-4CC6-A5E2-9C900A65F4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63DC4184-ECA8-9ABA-1AFD-6065D10DA5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F41BCABD-2537-83C3-0418-D50E92E3FF1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8118" name="Freeform 6">
                <a:extLst>
                  <a:ext uri="{FF2B5EF4-FFF2-40B4-BE49-F238E27FC236}">
                    <a16:creationId xmlns:a16="http://schemas.microsoft.com/office/drawing/2014/main" id="{B865FB35-073F-7029-E91A-8A883DAE64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18119" name="Freeform 7">
                <a:extLst>
                  <a:ext uri="{FF2B5EF4-FFF2-40B4-BE49-F238E27FC236}">
                    <a16:creationId xmlns:a16="http://schemas.microsoft.com/office/drawing/2014/main" id="{FDAC299C-0291-DE90-1893-F88AD7A40D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218120" name="Freeform 8">
                <a:extLst>
                  <a:ext uri="{FF2B5EF4-FFF2-40B4-BE49-F238E27FC236}">
                    <a16:creationId xmlns:a16="http://schemas.microsoft.com/office/drawing/2014/main" id="{041BAE2A-8139-016A-81ED-7EEF95AAD8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DB5C36C3-812D-4CEC-2203-DDA479642E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122" name="Freeform 10">
                <a:extLst>
                  <a:ext uri="{FF2B5EF4-FFF2-40B4-BE49-F238E27FC236}">
                    <a16:creationId xmlns:a16="http://schemas.microsoft.com/office/drawing/2014/main" id="{46F3DEC8-ED94-A22F-A990-70095DBABC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cs typeface="+mn-cs"/>
                </a:endParaRPr>
              </a:p>
            </p:txBody>
          </p:sp>
        </p:grpSp>
        <p:sp>
          <p:nvSpPr>
            <p:cNvPr id="218123" name="Freeform 11">
              <a:extLst>
                <a:ext uri="{FF2B5EF4-FFF2-40B4-BE49-F238E27FC236}">
                  <a16:creationId xmlns:a16="http://schemas.microsoft.com/office/drawing/2014/main" id="{4EC7DB17-5AEE-7400-877E-763DC51B4F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cs typeface="+mn-cs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ED1720D-062A-6B10-9B32-BF751AF47B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4 h 1906"/>
                <a:gd name="T4" fmla="*/ 6525 w 5740"/>
                <a:gd name="T5" fmla="*/ 104 h 1906"/>
                <a:gd name="T6" fmla="*/ 652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125" name="Rectangle 13">
            <a:extLst>
              <a:ext uri="{FF2B5EF4-FFF2-40B4-BE49-F238E27FC236}">
                <a16:creationId xmlns:a16="http://schemas.microsoft.com/office/drawing/2014/main" id="{68415DE7-6DE8-ECEA-807D-F7DFB820D32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18126" name="Rectangle 14">
            <a:extLst>
              <a:ext uri="{FF2B5EF4-FFF2-40B4-BE49-F238E27FC236}">
                <a16:creationId xmlns:a16="http://schemas.microsoft.com/office/drawing/2014/main" id="{8BB8D645-D03B-6DA1-624C-D5CB4B6AA5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8127" name="Rectangle 15">
            <a:extLst>
              <a:ext uri="{FF2B5EF4-FFF2-40B4-BE49-F238E27FC236}">
                <a16:creationId xmlns:a16="http://schemas.microsoft.com/office/drawing/2014/main" id="{69CB99E3-5F47-291D-07F6-209BCCCFE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1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olfgang_Stolper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lfgang_Stolper" TargetMode="External"/><Relationship Id="rId2" Type="http://schemas.openxmlformats.org/officeDocument/2006/relationships/hyperlink" Target="https://en.wikipedia.org/wiki/New_trade_theor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>
            <a:extLst>
              <a:ext uri="{FF2B5EF4-FFF2-40B4-BE49-F238E27FC236}">
                <a16:creationId xmlns:a16="http://schemas.microsoft.com/office/drawing/2014/main" id="{CF3DAD33-89BF-E156-363C-3543D263B8F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36012" cy="6264275"/>
          </a:xfrm>
        </p:spPr>
        <p:txBody>
          <a:bodyPr/>
          <a:lstStyle/>
          <a:p>
            <a:pPr marL="914400" indent="-914400" eaLnBrk="1" hangingPunct="1">
              <a:defRPr/>
            </a:pPr>
            <a:r>
              <a:rPr lang="en-US" altLang="ja-JP" dirty="0" err="1">
                <a:ea typeface="ＭＳ Ｐゴシック" charset="-128"/>
              </a:rPr>
              <a:t>Histor</a:t>
            </a:r>
            <a:r>
              <a:rPr lang="cs-CZ" altLang="ja-JP" dirty="0">
                <a:ea typeface="ＭＳ Ｐゴシック" charset="-128"/>
              </a:rPr>
              <a:t>y</a:t>
            </a:r>
            <a:r>
              <a:rPr lang="en-US" altLang="ja-JP" dirty="0">
                <a:ea typeface="ＭＳ Ｐゴシック" charset="-128"/>
              </a:rPr>
              <a:t> of Economic Thought</a:t>
            </a:r>
            <a:br>
              <a:rPr lang="cs-CZ" altLang="ja-JP" dirty="0">
                <a:ea typeface="ＭＳ Ｐゴシック" charset="-128"/>
              </a:rPr>
            </a:br>
            <a:r>
              <a:rPr lang="cs-CZ" altLang="ja-JP" dirty="0" err="1">
                <a:ea typeface="ＭＳ Ｐゴシック" charset="-128"/>
              </a:rPr>
              <a:t>Week</a:t>
            </a:r>
            <a:r>
              <a:rPr lang="cs-CZ" altLang="ja-JP">
                <a:ea typeface="ＭＳ Ｐゴシック" charset="-128"/>
              </a:rPr>
              <a:t> 5 </a:t>
            </a:r>
            <a:r>
              <a:rPr lang="cs-CZ" altLang="ja-JP" dirty="0">
                <a:ea typeface="ＭＳ Ｐゴシック" charset="-128"/>
              </a:rPr>
              <a:t>- </a:t>
            </a:r>
            <a:r>
              <a:rPr lang="cs-CZ" altLang="ja-JP" dirty="0" err="1">
                <a:ea typeface="ＭＳ Ｐゴシック" charset="-128"/>
              </a:rPr>
              <a:t>Seminar</a:t>
            </a:r>
            <a:br>
              <a:rPr lang="cs-CZ" altLang="ja-JP" dirty="0">
                <a:ea typeface="ＭＳ Ｐゴシック" charset="-128"/>
              </a:rPr>
            </a:br>
            <a:br>
              <a:rPr lang="cs-CZ" altLang="ja-JP" dirty="0">
                <a:ea typeface="ＭＳ Ｐゴシック" charset="-128"/>
              </a:rPr>
            </a:br>
            <a:r>
              <a:rPr lang="cs-CZ" altLang="ja-JP" dirty="0" err="1">
                <a:ea typeface="ＭＳ Ｐゴシック" charset="-128"/>
              </a:rPr>
              <a:t>Development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Ideas</a:t>
            </a:r>
            <a:r>
              <a:rPr lang="cs-CZ" altLang="ja-JP" dirty="0">
                <a:ea typeface="ＭＳ Ｐゴシック" charset="-128"/>
              </a:rPr>
              <a:t> on International </a:t>
            </a:r>
            <a:r>
              <a:rPr lang="cs-CZ" altLang="ja-JP" dirty="0" err="1">
                <a:ea typeface="ＭＳ Ｐゴシック" charset="-128"/>
              </a:rPr>
              <a:t>Trade</a:t>
            </a:r>
            <a:br>
              <a:rPr lang="cs-CZ" altLang="ja-JP" dirty="0">
                <a:ea typeface="ＭＳ Ｐゴシック" charset="-128"/>
              </a:rPr>
            </a:br>
            <a:br>
              <a:rPr lang="cs-CZ" altLang="ja-JP" dirty="0">
                <a:ea typeface="ＭＳ Ｐゴシック" charset="-128"/>
              </a:rPr>
            </a:br>
            <a:br>
              <a:rPr lang="cs-CZ" altLang="ja-JP" dirty="0">
                <a:ea typeface="ＭＳ Ｐゴシック" charset="-128"/>
              </a:rPr>
            </a:br>
            <a:br>
              <a:rPr lang="cs-CZ" altLang="cs-CZ" dirty="0"/>
            </a:br>
            <a:r>
              <a:rPr lang="cs-CZ" altLang="cs-CZ" sz="2400" dirty="0"/>
              <a:t>Tomáš </a:t>
            </a:r>
            <a:r>
              <a:rPr lang="cs-CZ" altLang="cs-CZ" sz="2400" dirty="0" err="1"/>
              <a:t>Cahlík</a:t>
            </a:r>
            <a:br>
              <a:rPr lang="cs-CZ" altLang="cs-CZ" sz="2400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7D8A298F-6FDD-A2A5-BF98-72A4E7E884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353425" cy="7921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3600" dirty="0" err="1">
                <a:ea typeface="ＭＳ Ｐゴシック" charset="-128"/>
              </a:rPr>
              <a:t>Comparative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Advantage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0E322B7C-D7AF-8DDE-64FE-5003A3D942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765175"/>
            <a:ext cx="8064500" cy="5903913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cs-CZ" sz="2800" dirty="0"/>
              <a:t> </a:t>
            </a:r>
            <a:r>
              <a:rPr lang="cs-CZ" altLang="cs-CZ" sz="2800" dirty="0" err="1"/>
              <a:t>Opportunity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costs</a:t>
            </a:r>
            <a:r>
              <a:rPr lang="cs-CZ" altLang="cs-CZ" sz="2800" dirty="0"/>
              <a:t>: </a:t>
            </a:r>
            <a:r>
              <a:rPr lang="cs-CZ" altLang="cs-CZ" sz="2800" dirty="0" err="1"/>
              <a:t>value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of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the</a:t>
            </a:r>
            <a:r>
              <a:rPr lang="cs-CZ" altLang="cs-CZ" sz="2800" dirty="0"/>
              <a:t> second </a:t>
            </a:r>
            <a:r>
              <a:rPr lang="cs-CZ" altLang="cs-CZ" sz="2800" dirty="0" err="1"/>
              <a:t>best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option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we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cannot</a:t>
            </a:r>
            <a:r>
              <a:rPr lang="cs-CZ" altLang="cs-CZ" sz="2800" dirty="0"/>
              <a:t> do to </a:t>
            </a:r>
            <a:r>
              <a:rPr lang="cs-CZ" altLang="cs-CZ" sz="2800" dirty="0" err="1"/>
              <a:t>be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able</a:t>
            </a:r>
            <a:r>
              <a:rPr lang="cs-CZ" altLang="cs-CZ" sz="2800" dirty="0"/>
              <a:t> to do </a:t>
            </a:r>
            <a:r>
              <a:rPr lang="cs-CZ" altLang="cs-CZ" sz="2800" dirty="0" err="1"/>
              <a:t>the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best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option</a:t>
            </a:r>
            <a:r>
              <a:rPr lang="cs-CZ" altLang="cs-CZ" sz="2800" dirty="0"/>
              <a:t>. 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ja-JP" sz="2800" dirty="0">
                <a:ea typeface="ＭＳ Ｐゴシック" charset="-128"/>
              </a:rPr>
              <a:t> Country X: </a:t>
            </a:r>
            <a:r>
              <a:rPr lang="cs-CZ" altLang="ja-JP" sz="2800" dirty="0" err="1">
                <a:ea typeface="ＭＳ Ｐゴシック" charset="-128"/>
              </a:rPr>
              <a:t>Opportunity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1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A are 1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B. </a:t>
            </a:r>
            <a:r>
              <a:rPr lang="cs-CZ" altLang="ja-JP" sz="2800" dirty="0" err="1">
                <a:ea typeface="ＭＳ Ｐゴシック" charset="-128"/>
              </a:rPr>
              <a:t>Opportunity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1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B are 1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A. 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ja-JP" sz="2800" dirty="0">
                <a:ea typeface="ＭＳ Ｐゴシック" charset="-128"/>
              </a:rPr>
              <a:t> Country Y: </a:t>
            </a:r>
            <a:r>
              <a:rPr lang="cs-CZ" altLang="ja-JP" sz="2800" dirty="0" err="1">
                <a:ea typeface="ＭＳ Ｐゴシック" charset="-128"/>
              </a:rPr>
              <a:t>Opportunity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1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A </a:t>
            </a:r>
            <a:r>
              <a:rPr lang="cs-CZ" altLang="ja-JP" sz="2800" dirty="0" err="1">
                <a:ea typeface="ＭＳ Ｐゴシック" charset="-128"/>
              </a:rPr>
              <a:t>is</a:t>
            </a:r>
            <a:r>
              <a:rPr lang="cs-CZ" altLang="ja-JP" sz="2800" dirty="0">
                <a:ea typeface="ＭＳ Ｐゴシック" charset="-128"/>
              </a:rPr>
              <a:t> 1/2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B. </a:t>
            </a:r>
            <a:r>
              <a:rPr lang="cs-CZ" altLang="ja-JP" sz="2800" dirty="0" err="1">
                <a:ea typeface="ＭＳ Ｐゴシック" charset="-128"/>
              </a:rPr>
              <a:t>Opportunity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1 unit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B are 2 </a:t>
            </a:r>
            <a:r>
              <a:rPr lang="cs-CZ" altLang="ja-JP" sz="2800" dirty="0" err="1">
                <a:ea typeface="ＭＳ Ｐゴシック" charset="-128"/>
              </a:rPr>
              <a:t>units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A. 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en-US" altLang="ja-JP" sz="3600" dirty="0">
              <a:ea typeface="ＭＳ Ｐゴシック" charset="-128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3F8DD9F-39A8-3563-5BE7-3332D1010F9C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4652963"/>
          <a:ext cx="6096000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7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B</a:t>
                      </a:r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r>
                        <a:rPr lang="cs-CZ" sz="1800" dirty="0"/>
                        <a:t>Country X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 unit B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 unit A</a:t>
                      </a:r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r>
                        <a:rPr lang="cs-CZ" sz="1800" dirty="0"/>
                        <a:t>Country Y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½ unit B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 </a:t>
                      </a:r>
                      <a:r>
                        <a:rPr lang="cs-CZ" sz="1800" dirty="0" err="1"/>
                        <a:t>units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0439CBED-4D27-AC69-48EE-A56519210B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353425" cy="7921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3600" dirty="0" err="1">
                <a:ea typeface="ＭＳ Ｐゴシック" charset="-128"/>
              </a:rPr>
              <a:t>Comparative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Advantage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D246F511-6116-6127-199B-F04472AD2A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765175"/>
            <a:ext cx="8064500" cy="5903913"/>
          </a:xfrm>
        </p:spPr>
        <p:txBody>
          <a:bodyPr/>
          <a:lstStyle/>
          <a:p>
            <a:pPr algn="l" eaLnBrk="1" hangingPunct="1">
              <a:defRPr/>
            </a:pPr>
            <a:endParaRPr lang="cs-CZ" altLang="cs-CZ" sz="2800" dirty="0"/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ja-JP" sz="2800" dirty="0">
                <a:ea typeface="ＭＳ Ｐゴシック" charset="-128"/>
              </a:rPr>
              <a:t> Country Y has </a:t>
            </a:r>
            <a:r>
              <a:rPr lang="cs-CZ" altLang="ja-JP" sz="2800" dirty="0" err="1">
                <a:ea typeface="ＭＳ Ｐゴシック" charset="-128"/>
              </a:rPr>
              <a:t>lower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opportunity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</a:t>
            </a:r>
            <a:r>
              <a:rPr lang="cs-CZ" altLang="ja-JP" sz="2800" dirty="0">
                <a:ea typeface="ＭＳ Ｐゴシック" charset="-128"/>
              </a:rPr>
              <a:t> A, </a:t>
            </a:r>
            <a:r>
              <a:rPr lang="cs-CZ" altLang="ja-JP" sz="2800" dirty="0" err="1">
                <a:ea typeface="ＭＳ Ｐゴシック" charset="-128"/>
              </a:rPr>
              <a:t>we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say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that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it</a:t>
            </a:r>
            <a:r>
              <a:rPr lang="cs-CZ" altLang="ja-JP" sz="2800" dirty="0">
                <a:ea typeface="ＭＳ Ｐゴシック" charset="-128"/>
              </a:rPr>
              <a:t> has </a:t>
            </a:r>
            <a:r>
              <a:rPr lang="cs-CZ" altLang="ja-JP" sz="2800" dirty="0" err="1">
                <a:ea typeface="ＭＳ Ｐゴシック" charset="-128"/>
              </a:rPr>
              <a:t>comparative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advantage</a:t>
            </a:r>
            <a:r>
              <a:rPr lang="cs-CZ" altLang="ja-JP" sz="2800" dirty="0">
                <a:ea typeface="ＭＳ Ｐゴシック" charset="-128"/>
              </a:rPr>
              <a:t> in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</a:t>
            </a:r>
            <a:r>
              <a:rPr lang="cs-CZ" altLang="ja-JP" sz="2800" dirty="0">
                <a:ea typeface="ＭＳ Ｐゴシック" charset="-128"/>
              </a:rPr>
              <a:t> A.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ja-JP" sz="2800" dirty="0">
                <a:ea typeface="ＭＳ Ｐゴシック" charset="-128"/>
              </a:rPr>
              <a:t> Country X has </a:t>
            </a:r>
            <a:r>
              <a:rPr lang="cs-CZ" altLang="ja-JP" sz="2800" dirty="0" err="1">
                <a:ea typeface="ＭＳ Ｐゴシック" charset="-128"/>
              </a:rPr>
              <a:t>lower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opportunity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costs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</a:t>
            </a:r>
            <a:r>
              <a:rPr lang="cs-CZ" altLang="ja-JP" sz="2800" dirty="0">
                <a:ea typeface="ＭＳ Ｐゴシック" charset="-128"/>
              </a:rPr>
              <a:t> B, </a:t>
            </a:r>
            <a:r>
              <a:rPr lang="cs-CZ" altLang="ja-JP" sz="2800" dirty="0" err="1">
                <a:ea typeface="ＭＳ Ｐゴシック" charset="-128"/>
              </a:rPr>
              <a:t>we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say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that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it</a:t>
            </a:r>
            <a:r>
              <a:rPr lang="cs-CZ" altLang="ja-JP" sz="2800" dirty="0">
                <a:ea typeface="ＭＳ Ｐゴシック" charset="-128"/>
              </a:rPr>
              <a:t> has </a:t>
            </a:r>
            <a:r>
              <a:rPr lang="cs-CZ" altLang="ja-JP" sz="2800" dirty="0" err="1">
                <a:ea typeface="ＭＳ Ｐゴシック" charset="-128"/>
              </a:rPr>
              <a:t>comparative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advantage</a:t>
            </a:r>
            <a:r>
              <a:rPr lang="cs-CZ" altLang="ja-JP" sz="2800" dirty="0">
                <a:ea typeface="ＭＳ Ｐゴシック" charset="-128"/>
              </a:rPr>
              <a:t> in </a:t>
            </a:r>
            <a:r>
              <a:rPr lang="cs-CZ" altLang="ja-JP" sz="2800" dirty="0" err="1">
                <a:ea typeface="ＭＳ Ｐゴシック" charset="-128"/>
              </a:rPr>
              <a:t>production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</a:t>
            </a:r>
            <a:r>
              <a:rPr lang="cs-CZ" altLang="ja-JP" sz="2800" dirty="0">
                <a:ea typeface="ＭＳ Ｐゴシック" charset="-128"/>
              </a:rPr>
              <a:t> B.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If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countries</a:t>
            </a:r>
            <a:r>
              <a:rPr lang="cs-CZ" altLang="ja-JP" sz="2800" dirty="0">
                <a:ea typeface="ＭＳ Ｐゴシック" charset="-128"/>
              </a:rPr>
              <a:t> open to </a:t>
            </a:r>
            <a:r>
              <a:rPr lang="cs-CZ" altLang="ja-JP" sz="2800" dirty="0" err="1">
                <a:ea typeface="ＭＳ Ｐゴシック" charset="-128"/>
              </a:rPr>
              <a:t>foreign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trade</a:t>
            </a:r>
            <a:r>
              <a:rPr lang="cs-CZ" altLang="ja-JP" sz="2800" dirty="0">
                <a:ea typeface="ＭＳ Ｐゴシック" charset="-128"/>
              </a:rPr>
              <a:t> and </a:t>
            </a:r>
            <a:r>
              <a:rPr lang="cs-CZ" altLang="ja-JP" sz="2800" dirty="0" err="1">
                <a:ea typeface="ＭＳ Ｐゴシック" charset="-128"/>
              </a:rPr>
              <a:t>specialize</a:t>
            </a:r>
            <a:r>
              <a:rPr lang="cs-CZ" altLang="ja-JP" sz="2800" dirty="0">
                <a:ea typeface="ＭＳ Ｐゴシック" charset="-128"/>
              </a:rPr>
              <a:t> in </a:t>
            </a:r>
            <a:r>
              <a:rPr lang="cs-CZ" altLang="ja-JP" sz="2800" dirty="0" err="1">
                <a:ea typeface="ＭＳ Ｐゴシック" charset="-128"/>
              </a:rPr>
              <a:t>products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where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have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comparative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advantage</a:t>
            </a:r>
            <a:r>
              <a:rPr lang="cs-CZ" altLang="ja-JP" sz="2800" dirty="0">
                <a:ea typeface="ＭＳ Ｐゴシック" charset="-128"/>
              </a:rPr>
              <a:t>,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system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two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countries</a:t>
            </a:r>
            <a:r>
              <a:rPr lang="cs-CZ" altLang="ja-JP" sz="2800" dirty="0">
                <a:ea typeface="ＭＳ Ｐゴシック" charset="-128"/>
              </a:rPr>
              <a:t> as a </a:t>
            </a:r>
            <a:r>
              <a:rPr lang="cs-CZ" altLang="ja-JP" sz="2800" dirty="0" err="1">
                <a:ea typeface="ＭＳ Ｐゴシック" charset="-128"/>
              </a:rPr>
              <a:t>whole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can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gain</a:t>
            </a:r>
            <a:r>
              <a:rPr lang="cs-CZ" altLang="ja-JP" sz="2800" dirty="0">
                <a:ea typeface="ＭＳ Ｐゴシック" charset="-128"/>
              </a:rPr>
              <a:t> 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en-US" altLang="ja-JP" sz="3600" dirty="0">
              <a:ea typeface="ＭＳ Ｐゴシック" charset="-128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5E59FC0-0F30-B2A9-7F0D-588D35ABA095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125538"/>
          <a:ext cx="6096000" cy="1106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6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dirty="0"/>
                        <a:t>B</a:t>
                      </a: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6">
                <a:tc>
                  <a:txBody>
                    <a:bodyPr/>
                    <a:lstStyle/>
                    <a:p>
                      <a:r>
                        <a:rPr lang="cs-CZ" sz="1800" dirty="0"/>
                        <a:t>Country X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 unit B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 unit A</a:t>
                      </a: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6">
                <a:tc>
                  <a:txBody>
                    <a:bodyPr/>
                    <a:lstStyle/>
                    <a:p>
                      <a:r>
                        <a:rPr lang="cs-CZ" sz="1800" dirty="0"/>
                        <a:t>Country Y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½ unit B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 </a:t>
                      </a:r>
                      <a:r>
                        <a:rPr lang="cs-CZ" sz="1800" dirty="0" err="1"/>
                        <a:t>units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8F55B401-411A-0408-B41E-A58362A5EC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353425" cy="7921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3600" dirty="0" err="1">
                <a:ea typeface="ＭＳ Ｐゴシック" charset="-128"/>
              </a:rPr>
              <a:t>Comparative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Advantage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03988698-C875-5BAB-1E29-F5B9B3FE83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620713"/>
            <a:ext cx="8064500" cy="5903912"/>
          </a:xfrm>
        </p:spPr>
        <p:txBody>
          <a:bodyPr/>
          <a:lstStyle/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Following</a:t>
            </a:r>
            <a:r>
              <a:rPr lang="cs-CZ" altLang="ja-JP" sz="2400" dirty="0">
                <a:ea typeface="ＭＳ Ｐゴシック" charset="-128"/>
              </a:rPr>
              <a:t> table </a:t>
            </a:r>
            <a:r>
              <a:rPr lang="cs-CZ" altLang="ja-JP" sz="2400" dirty="0" err="1">
                <a:ea typeface="ＭＳ Ｐゴシック" charset="-128"/>
              </a:rPr>
              <a:t>shows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monthly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consumption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before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opening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foreign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. </a:t>
            </a:r>
            <a:r>
              <a:rPr lang="cs-CZ" altLang="ja-JP" sz="2400" dirty="0" err="1">
                <a:ea typeface="ＭＳ Ｐゴシック" charset="-128"/>
              </a:rPr>
              <a:t>Both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countries</a:t>
            </a:r>
            <a:r>
              <a:rPr lang="cs-CZ" altLang="ja-JP" sz="2400" dirty="0">
                <a:ea typeface="ＭＳ Ｐゴシック" charset="-128"/>
              </a:rPr>
              <a:t> are on </a:t>
            </a:r>
            <a:r>
              <a:rPr lang="cs-CZ" altLang="ja-JP" sz="2400" dirty="0" err="1">
                <a:ea typeface="ＭＳ Ｐゴシック" charset="-128"/>
              </a:rPr>
              <a:t>their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Production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Possibilities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Frontier</a:t>
            </a:r>
            <a:r>
              <a:rPr lang="cs-CZ" altLang="ja-JP" sz="2400" dirty="0">
                <a:ea typeface="ＭＳ Ｐゴシック" charset="-128"/>
              </a:rPr>
              <a:t>.</a:t>
            </a:r>
          </a:p>
          <a:p>
            <a:pPr algn="l" eaLnBrk="1" hangingPunct="1"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Following</a:t>
            </a:r>
            <a:r>
              <a:rPr lang="cs-CZ" altLang="ja-JP" sz="2400" dirty="0">
                <a:ea typeface="ＭＳ Ｐゴシック" charset="-128"/>
              </a:rPr>
              <a:t> table </a:t>
            </a:r>
            <a:r>
              <a:rPr lang="cs-CZ" altLang="ja-JP" sz="2400" dirty="0" err="1">
                <a:ea typeface="ＭＳ Ｐゴシック" charset="-128"/>
              </a:rPr>
              <a:t>shows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potential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monthly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production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after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opening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foreign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and </a:t>
            </a:r>
            <a:r>
              <a:rPr lang="cs-CZ" altLang="ja-JP" sz="2400" dirty="0" err="1">
                <a:ea typeface="ＭＳ Ｐゴシック" charset="-128"/>
              </a:rPr>
              <a:t>specialization</a:t>
            </a:r>
            <a:endParaRPr lang="cs-CZ" altLang="ja-JP" sz="24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400" dirty="0">
              <a:ea typeface="ＭＳ Ｐゴシック" charset="-128"/>
            </a:endParaRPr>
          </a:p>
          <a:p>
            <a:pPr algn="l" eaLnBrk="1" hangingPunct="1">
              <a:defRPr/>
            </a:pPr>
            <a:r>
              <a:rPr lang="cs-CZ" altLang="ja-JP" sz="2400" dirty="0">
                <a:ea typeface="ＭＳ Ｐゴシック" charset="-128"/>
              </a:rPr>
              <a:t>Country X </a:t>
            </a:r>
            <a:r>
              <a:rPr lang="cs-CZ" altLang="ja-JP" sz="2400" dirty="0" err="1">
                <a:ea typeface="ＭＳ Ｐゴシック" charset="-128"/>
              </a:rPr>
              <a:t>exports</a:t>
            </a:r>
            <a:r>
              <a:rPr lang="cs-CZ" altLang="ja-JP" sz="2400" dirty="0">
                <a:ea typeface="ＭＳ Ｐゴシック" charset="-128"/>
              </a:rPr>
              <a:t> 1 unit </a:t>
            </a:r>
            <a:r>
              <a:rPr lang="cs-CZ" altLang="ja-JP" sz="2400" dirty="0" err="1">
                <a:ea typeface="ＭＳ Ｐゴシック" charset="-128"/>
              </a:rPr>
              <a:t>of</a:t>
            </a:r>
            <a:r>
              <a:rPr lang="cs-CZ" altLang="ja-JP" sz="2400" dirty="0">
                <a:ea typeface="ＭＳ Ｐゴシック" charset="-128"/>
              </a:rPr>
              <a:t> B to country Y, country Y </a:t>
            </a:r>
            <a:r>
              <a:rPr lang="cs-CZ" altLang="ja-JP" sz="2400" dirty="0" err="1">
                <a:ea typeface="ＭＳ Ｐゴシック" charset="-128"/>
              </a:rPr>
              <a:t>exports</a:t>
            </a:r>
            <a:r>
              <a:rPr lang="cs-CZ" altLang="ja-JP" sz="2400" dirty="0">
                <a:ea typeface="ＭＳ Ｐゴシック" charset="-128"/>
              </a:rPr>
              <a:t> 1 unit </a:t>
            </a:r>
            <a:r>
              <a:rPr lang="cs-CZ" altLang="ja-JP" sz="2400" dirty="0" err="1">
                <a:ea typeface="ＭＳ Ｐゴシック" charset="-128"/>
              </a:rPr>
              <a:t>of</a:t>
            </a:r>
            <a:r>
              <a:rPr lang="cs-CZ" altLang="ja-JP" sz="2400" dirty="0">
                <a:ea typeface="ＭＳ Ｐゴシック" charset="-128"/>
              </a:rPr>
              <a:t> A to country X. </a:t>
            </a:r>
            <a:r>
              <a:rPr lang="cs-CZ" altLang="ja-JP" sz="2400" dirty="0" err="1">
                <a:ea typeface="ＭＳ Ｐゴシック" charset="-128"/>
              </a:rPr>
              <a:t>Consumption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will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be</a:t>
            </a:r>
            <a:r>
              <a:rPr lang="cs-CZ" altLang="ja-JP" sz="2400" dirty="0">
                <a:ea typeface="ＭＳ Ｐゴシック" charset="-128"/>
              </a:rPr>
              <a:t> on </a:t>
            </a:r>
            <a:r>
              <a:rPr lang="cs-CZ" altLang="ja-JP" sz="2400" dirty="0" err="1">
                <a:ea typeface="ＭＳ Ｐゴシック" charset="-128"/>
              </a:rPr>
              <a:t>the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same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level</a:t>
            </a:r>
            <a:r>
              <a:rPr lang="cs-CZ" altLang="ja-JP" sz="2400" dirty="0">
                <a:ea typeface="ＭＳ Ｐゴシック" charset="-128"/>
              </a:rPr>
              <a:t> but 1 more unit </a:t>
            </a:r>
            <a:r>
              <a:rPr lang="cs-CZ" altLang="ja-JP" sz="2400" dirty="0" err="1">
                <a:ea typeface="ＭＳ Ｐゴシック" charset="-128"/>
              </a:rPr>
              <a:t>of</a:t>
            </a:r>
            <a:r>
              <a:rPr lang="cs-CZ" altLang="ja-JP" sz="2400" dirty="0">
                <a:ea typeface="ＭＳ Ｐゴシック" charset="-128"/>
              </a:rPr>
              <a:t> A </a:t>
            </a:r>
            <a:r>
              <a:rPr lang="cs-CZ" altLang="ja-JP" sz="2400" dirty="0" err="1">
                <a:ea typeface="ＭＳ Ｐゴシック" charset="-128"/>
              </a:rPr>
              <a:t>can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be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produced</a:t>
            </a:r>
            <a:r>
              <a:rPr lang="cs-CZ" altLang="ja-JP" sz="2400" dirty="0">
                <a:ea typeface="ＭＳ Ｐゴシック" charset="-128"/>
              </a:rPr>
              <a:t>.</a:t>
            </a:r>
            <a:endParaRPr lang="cs-CZ" altLang="ja-JP" sz="28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800" dirty="0">
              <a:ea typeface="ＭＳ Ｐゴシック" charset="-128"/>
            </a:endParaRP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en-US" altLang="ja-JP" sz="3600" dirty="0">
              <a:ea typeface="ＭＳ Ｐゴシック" charset="-128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5E3630A-001F-6693-6976-BDCD2ECB42C0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916113"/>
          <a:ext cx="6096000" cy="117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563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B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74">
                <a:tc>
                  <a:txBody>
                    <a:bodyPr/>
                    <a:lstStyle/>
                    <a:p>
                      <a:r>
                        <a:rPr lang="cs-CZ" sz="1800" dirty="0"/>
                        <a:t>Country X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74">
                <a:tc>
                  <a:txBody>
                    <a:bodyPr/>
                    <a:lstStyle/>
                    <a:p>
                      <a:r>
                        <a:rPr lang="cs-CZ" sz="1800" dirty="0"/>
                        <a:t>Country Y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DBA70132-D424-D771-D1A7-84F06D81F212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4005263"/>
          <a:ext cx="6096000" cy="117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563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dirty="0"/>
                        <a:t>B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74">
                <a:tc>
                  <a:txBody>
                    <a:bodyPr/>
                    <a:lstStyle/>
                    <a:p>
                      <a:r>
                        <a:rPr lang="cs-CZ" sz="1800" dirty="0"/>
                        <a:t>Country X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21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74">
                <a:tc>
                  <a:txBody>
                    <a:bodyPr/>
                    <a:lstStyle/>
                    <a:p>
                      <a:r>
                        <a:rPr lang="cs-CZ" sz="1800" dirty="0"/>
                        <a:t>Country Y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8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B95D14EF-90E9-2BD5-7E08-F22051FDAE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err="1"/>
              <a:t>Political</a:t>
            </a:r>
            <a:r>
              <a:rPr lang="cs-CZ" altLang="cs-CZ" sz="4000" dirty="0"/>
              <a:t> </a:t>
            </a:r>
            <a:r>
              <a:rPr lang="cs-CZ" altLang="cs-CZ" sz="4000" dirty="0" err="1"/>
              <a:t>Economy</a:t>
            </a:r>
            <a:r>
              <a:rPr lang="cs-CZ" altLang="cs-CZ" sz="4000" dirty="0"/>
              <a:t> </a:t>
            </a:r>
            <a:r>
              <a:rPr lang="cs-CZ" altLang="cs-CZ" sz="4000" dirty="0" err="1"/>
              <a:t>of</a:t>
            </a:r>
            <a:r>
              <a:rPr lang="cs-CZ" altLang="cs-CZ" sz="4000" dirty="0"/>
              <a:t> </a:t>
            </a:r>
            <a:r>
              <a:rPr lang="cs-CZ" altLang="cs-CZ" sz="4000" dirty="0" err="1"/>
              <a:t>Foreign</a:t>
            </a:r>
            <a:r>
              <a:rPr lang="cs-CZ" altLang="cs-CZ" sz="4000" dirty="0"/>
              <a:t> </a:t>
            </a:r>
            <a:r>
              <a:rPr lang="cs-CZ" altLang="cs-CZ" sz="4000" dirty="0" err="1"/>
              <a:t>Trade</a:t>
            </a:r>
            <a:endParaRPr lang="en-US" altLang="ja-JP" sz="40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65861A9E-3B29-E213-6756-1518064582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064500" cy="6553200"/>
          </a:xfrm>
        </p:spPr>
        <p:txBody>
          <a:bodyPr/>
          <a:lstStyle/>
          <a:p>
            <a:pPr marL="457200" lvl="1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b="1" dirty="0" err="1"/>
              <a:t>Economists</a:t>
            </a:r>
            <a:r>
              <a:rPr lang="cs-CZ" altLang="cs-CZ" b="1" dirty="0"/>
              <a:t> in </a:t>
            </a:r>
            <a:r>
              <a:rPr lang="cs-CZ" altLang="cs-CZ" b="1" dirty="0" err="1"/>
              <a:t>general</a:t>
            </a:r>
            <a:r>
              <a:rPr lang="cs-CZ" altLang="cs-CZ" b="1" dirty="0"/>
              <a:t> </a:t>
            </a:r>
            <a:r>
              <a:rPr lang="cs-CZ" altLang="cs-CZ" b="1" dirty="0" err="1"/>
              <a:t>agree</a:t>
            </a:r>
            <a:r>
              <a:rPr lang="cs-CZ" altLang="cs-CZ" b="1" dirty="0"/>
              <a:t> </a:t>
            </a:r>
            <a:r>
              <a:rPr lang="cs-CZ" altLang="cs-CZ" b="1" dirty="0" err="1"/>
              <a:t>that</a:t>
            </a:r>
            <a:r>
              <a:rPr lang="cs-CZ" altLang="cs-CZ" b="1" dirty="0"/>
              <a:t> free </a:t>
            </a:r>
            <a:r>
              <a:rPr lang="cs-CZ" altLang="cs-CZ" b="1" dirty="0" err="1"/>
              <a:t>trade</a:t>
            </a:r>
            <a:r>
              <a:rPr lang="cs-CZ" altLang="cs-CZ" b="1" dirty="0"/>
              <a:t> </a:t>
            </a:r>
            <a:r>
              <a:rPr lang="cs-CZ" altLang="cs-CZ" b="1" dirty="0" err="1"/>
              <a:t>is</a:t>
            </a:r>
            <a:r>
              <a:rPr lang="cs-CZ" altLang="cs-CZ" b="1" dirty="0"/>
              <a:t> </a:t>
            </a:r>
            <a:r>
              <a:rPr lang="cs-CZ" altLang="cs-CZ" b="1" dirty="0" err="1"/>
              <a:t>beneficial</a:t>
            </a:r>
            <a:r>
              <a:rPr lang="cs-CZ" altLang="cs-CZ" b="1" dirty="0"/>
              <a:t> </a:t>
            </a:r>
            <a:r>
              <a:rPr lang="cs-CZ" altLang="cs-CZ" b="1" dirty="0" err="1"/>
              <a:t>for</a:t>
            </a:r>
            <a:r>
              <a:rPr lang="cs-CZ" altLang="cs-CZ" b="1" dirty="0"/>
              <a:t> </a:t>
            </a:r>
            <a:r>
              <a:rPr lang="cs-CZ" altLang="cs-CZ" b="1" dirty="0" err="1"/>
              <a:t>all</a:t>
            </a:r>
            <a:r>
              <a:rPr lang="cs-CZ" altLang="cs-CZ" b="1" dirty="0"/>
              <a:t> </a:t>
            </a:r>
            <a:r>
              <a:rPr lang="cs-CZ" altLang="cs-CZ" b="1" dirty="0" err="1"/>
              <a:t>countries</a:t>
            </a:r>
            <a:endParaRPr lang="cs-CZ" altLang="cs-CZ" b="1" dirty="0"/>
          </a:p>
          <a:p>
            <a:pPr marL="457200" lvl="1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b="1" dirty="0" err="1"/>
              <a:t>Domestic</a:t>
            </a:r>
            <a:r>
              <a:rPr lang="cs-CZ" altLang="cs-CZ" b="1" dirty="0"/>
              <a:t> </a:t>
            </a:r>
            <a:r>
              <a:rPr lang="cs-CZ" altLang="cs-CZ" b="1" dirty="0" err="1"/>
              <a:t>population</a:t>
            </a:r>
            <a:r>
              <a:rPr lang="cs-CZ" altLang="cs-CZ" b="1" dirty="0"/>
              <a:t> </a:t>
            </a:r>
            <a:r>
              <a:rPr lang="cs-CZ" altLang="cs-CZ" b="1" dirty="0" err="1"/>
              <a:t>is</a:t>
            </a:r>
            <a:r>
              <a:rPr lang="cs-CZ" altLang="cs-CZ" b="1" dirty="0"/>
              <a:t> very </a:t>
            </a:r>
            <a:r>
              <a:rPr lang="cs-CZ" altLang="cs-CZ" b="1" dirty="0" err="1"/>
              <a:t>often</a:t>
            </a:r>
            <a:r>
              <a:rPr lang="cs-CZ" altLang="cs-CZ" b="1" dirty="0"/>
              <a:t> </a:t>
            </a:r>
            <a:r>
              <a:rPr lang="cs-CZ" altLang="cs-CZ" b="1" dirty="0" err="1"/>
              <a:t>for</a:t>
            </a:r>
            <a:r>
              <a:rPr lang="cs-CZ" altLang="cs-CZ" b="1" dirty="0"/>
              <a:t> </a:t>
            </a:r>
            <a:r>
              <a:rPr lang="cs-CZ" altLang="cs-CZ" b="1" dirty="0" err="1"/>
              <a:t>protectionism</a:t>
            </a:r>
            <a:r>
              <a:rPr lang="cs-CZ" altLang="cs-CZ" b="1" dirty="0"/>
              <a:t> and </a:t>
            </a:r>
            <a:r>
              <a:rPr lang="cs-CZ" altLang="cs-CZ" b="1" dirty="0" err="1"/>
              <a:t>governments</a:t>
            </a:r>
            <a:r>
              <a:rPr lang="cs-CZ" altLang="cs-CZ" b="1" dirty="0"/>
              <a:t> very </a:t>
            </a:r>
            <a:r>
              <a:rPr lang="cs-CZ" altLang="cs-CZ" b="1" dirty="0" err="1"/>
              <a:t>often</a:t>
            </a:r>
            <a:r>
              <a:rPr lang="cs-CZ" altLang="cs-CZ" b="1" dirty="0"/>
              <a:t> </a:t>
            </a:r>
            <a:r>
              <a:rPr lang="cs-CZ" altLang="cs-CZ" b="1" dirty="0" err="1"/>
              <a:t>create</a:t>
            </a:r>
            <a:r>
              <a:rPr lang="cs-CZ" altLang="cs-CZ" b="1" dirty="0"/>
              <a:t> </a:t>
            </a:r>
            <a:r>
              <a:rPr lang="cs-CZ" altLang="cs-CZ" b="1" dirty="0" err="1"/>
              <a:t>barriers</a:t>
            </a:r>
            <a:r>
              <a:rPr lang="cs-CZ" altLang="cs-CZ" b="1" dirty="0"/>
              <a:t> </a:t>
            </a:r>
            <a:r>
              <a:rPr lang="cs-CZ" altLang="cs-CZ" b="1" dirty="0" err="1"/>
              <a:t>for</a:t>
            </a:r>
            <a:r>
              <a:rPr lang="cs-CZ" altLang="cs-CZ" b="1" dirty="0"/>
              <a:t> </a:t>
            </a:r>
            <a:r>
              <a:rPr lang="cs-CZ" altLang="cs-CZ" b="1" dirty="0" err="1"/>
              <a:t>trade</a:t>
            </a:r>
            <a:endParaRPr lang="cs-CZ" altLang="cs-CZ" b="1" dirty="0"/>
          </a:p>
          <a:p>
            <a:pPr marL="457200" lvl="1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b="1" dirty="0" err="1"/>
              <a:t>Political</a:t>
            </a:r>
            <a:r>
              <a:rPr lang="cs-CZ" altLang="cs-CZ" b="1" dirty="0"/>
              <a:t> </a:t>
            </a:r>
            <a:r>
              <a:rPr lang="cs-CZ" altLang="cs-CZ" b="1" dirty="0" err="1"/>
              <a:t>Economy</a:t>
            </a:r>
            <a:r>
              <a:rPr lang="cs-CZ" altLang="cs-CZ" b="1" dirty="0"/>
              <a:t> </a:t>
            </a:r>
            <a:r>
              <a:rPr lang="cs-CZ" altLang="cs-CZ" b="1" dirty="0" err="1"/>
              <a:t>of</a:t>
            </a:r>
            <a:r>
              <a:rPr lang="cs-CZ" altLang="cs-CZ" b="1" dirty="0"/>
              <a:t> </a:t>
            </a:r>
            <a:r>
              <a:rPr lang="cs-CZ" altLang="cs-CZ" b="1" dirty="0" err="1"/>
              <a:t>Foreign</a:t>
            </a:r>
            <a:r>
              <a:rPr lang="cs-CZ" altLang="cs-CZ" b="1" dirty="0"/>
              <a:t> </a:t>
            </a:r>
            <a:r>
              <a:rPr lang="cs-CZ" altLang="cs-CZ" b="1" dirty="0" err="1"/>
              <a:t>Trade</a:t>
            </a:r>
            <a:r>
              <a:rPr lang="cs-CZ" altLang="cs-CZ" b="1" dirty="0"/>
              <a:t> </a:t>
            </a:r>
            <a:r>
              <a:rPr lang="cs-CZ" altLang="cs-CZ" b="1" dirty="0" err="1"/>
              <a:t>explains</a:t>
            </a:r>
            <a:r>
              <a:rPr lang="cs-CZ" altLang="cs-CZ" b="1" dirty="0"/>
              <a:t> </a:t>
            </a:r>
            <a:r>
              <a:rPr lang="cs-CZ" altLang="cs-CZ" b="1" dirty="0" err="1"/>
              <a:t>why</a:t>
            </a:r>
            <a:r>
              <a:rPr lang="cs-CZ" altLang="cs-CZ" b="1" dirty="0"/>
              <a:t>.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ja-JP" sz="20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71701023-516A-D499-0B80-E6EF62B63B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Political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Economy</a:t>
            </a:r>
            <a:r>
              <a:rPr lang="cs-CZ" altLang="cs-CZ" sz="3600" dirty="0"/>
              <a:t> </a:t>
            </a:r>
            <a:r>
              <a:rPr lang="cs-CZ" altLang="cs-CZ" sz="3600" dirty="0" err="1"/>
              <a:t>of</a:t>
            </a:r>
            <a:r>
              <a:rPr lang="cs-CZ" altLang="cs-CZ" sz="3600" dirty="0"/>
              <a:t> </a:t>
            </a:r>
            <a:r>
              <a:rPr lang="cs-CZ" altLang="cs-CZ" sz="3600" dirty="0" err="1"/>
              <a:t>Foreign</a:t>
            </a:r>
            <a:r>
              <a:rPr lang="cs-CZ" altLang="cs-CZ" sz="3600" dirty="0"/>
              <a:t> </a:t>
            </a:r>
            <a:r>
              <a:rPr lang="cs-CZ" altLang="cs-CZ" sz="3600" dirty="0" err="1"/>
              <a:t>Trade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4A95FAFA-F56F-A51C-2907-973E61773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836613"/>
            <a:ext cx="8064500" cy="65532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Assume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following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situation</a:t>
            </a:r>
            <a:r>
              <a:rPr lang="cs-CZ" altLang="ja-JP" sz="2400" dirty="0">
                <a:ea typeface="ＭＳ Ｐゴシック" charset="-128"/>
              </a:rPr>
              <a:t> on </a:t>
            </a:r>
            <a:r>
              <a:rPr lang="cs-CZ" altLang="ja-JP" sz="2400" dirty="0" err="1">
                <a:ea typeface="ＭＳ Ｐゴシック" charset="-128"/>
              </a:rPr>
              <a:t>some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domestic</a:t>
            </a:r>
            <a:r>
              <a:rPr lang="cs-CZ" altLang="ja-JP" sz="2400" dirty="0">
                <a:ea typeface="ＭＳ Ｐゴシック" charset="-128"/>
              </a:rPr>
              <a:t> market </a:t>
            </a:r>
            <a:r>
              <a:rPr lang="cs-CZ" altLang="ja-JP" sz="2400" dirty="0" err="1">
                <a:ea typeface="ＭＳ Ｐゴシック" charset="-128"/>
              </a:rPr>
              <a:t>before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opening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:</a:t>
            </a:r>
            <a:endParaRPr lang="en-US" altLang="ja-JP" sz="2400" dirty="0">
              <a:ea typeface="ＭＳ Ｐゴシック" charset="-128"/>
            </a:endParaRPr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DF93D8B2-9EAB-9F4A-9D56-3C32BE9D3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349500"/>
            <a:ext cx="6297612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3FD0D821-6A79-F0DF-7EDC-B210AEDC2E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Political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Economy</a:t>
            </a:r>
            <a:r>
              <a:rPr lang="cs-CZ" altLang="cs-CZ" sz="3600" dirty="0"/>
              <a:t> </a:t>
            </a:r>
            <a:r>
              <a:rPr lang="cs-CZ" altLang="cs-CZ" sz="3600" dirty="0" err="1"/>
              <a:t>of</a:t>
            </a:r>
            <a:r>
              <a:rPr lang="cs-CZ" altLang="cs-CZ" sz="3600" dirty="0"/>
              <a:t> </a:t>
            </a:r>
            <a:r>
              <a:rPr lang="cs-CZ" altLang="cs-CZ" sz="3600" dirty="0" err="1"/>
              <a:t>Foreign</a:t>
            </a:r>
            <a:r>
              <a:rPr lang="cs-CZ" altLang="cs-CZ" sz="3600" dirty="0"/>
              <a:t> </a:t>
            </a:r>
            <a:r>
              <a:rPr lang="cs-CZ" altLang="cs-CZ" sz="3600" dirty="0" err="1"/>
              <a:t>Trade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A91578BF-FACE-5240-390B-E6580BB1DD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836613"/>
            <a:ext cx="8064500" cy="65532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Assume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that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after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opening</a:t>
            </a:r>
            <a:r>
              <a:rPr lang="cs-CZ" altLang="ja-JP" sz="2400" dirty="0">
                <a:ea typeface="ＭＳ Ｐゴシック" charset="-128"/>
              </a:rPr>
              <a:t> import </a:t>
            </a:r>
            <a:r>
              <a:rPr lang="cs-CZ" altLang="ja-JP" sz="2400" dirty="0" err="1">
                <a:ea typeface="ＭＳ Ｐゴシック" charset="-128"/>
              </a:rPr>
              <a:t>is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possible</a:t>
            </a:r>
            <a:r>
              <a:rPr lang="cs-CZ" altLang="ja-JP" sz="2400" dirty="0">
                <a:ea typeface="ＭＳ Ｐゴシック" charset="-128"/>
              </a:rPr>
              <a:t> in </a:t>
            </a:r>
            <a:r>
              <a:rPr lang="cs-CZ" altLang="ja-JP" sz="2400" dirty="0" err="1">
                <a:ea typeface="ＭＳ Ｐゴシック" charset="-128"/>
              </a:rPr>
              <a:t>any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amount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for</a:t>
            </a:r>
            <a:r>
              <a:rPr lang="cs-CZ" altLang="ja-JP" sz="2400" dirty="0">
                <a:ea typeface="ＭＳ Ｐゴシック" charset="-128"/>
              </a:rPr>
              <a:t> a </a:t>
            </a:r>
            <a:r>
              <a:rPr lang="cs-CZ" altLang="ja-JP" sz="2400" dirty="0" err="1">
                <a:ea typeface="ＭＳ Ｐゴシック" charset="-128"/>
              </a:rPr>
              <a:t>lower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price</a:t>
            </a:r>
            <a:r>
              <a:rPr lang="cs-CZ" altLang="ja-JP" sz="2400" dirty="0">
                <a:ea typeface="ＭＳ Ｐゴシック" charset="-128"/>
              </a:rPr>
              <a:t>. </a:t>
            </a:r>
            <a:r>
              <a:rPr lang="cs-CZ" altLang="ja-JP" sz="2400" dirty="0" err="1">
                <a:ea typeface="ＭＳ Ｐゴシック" charset="-128"/>
              </a:rPr>
              <a:t>Consumer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surplus</a:t>
            </a:r>
            <a:r>
              <a:rPr lang="cs-CZ" altLang="ja-JP" sz="2400" dirty="0">
                <a:ea typeface="ＭＳ Ｐゴシック" charset="-128"/>
              </a:rPr>
              <a:t> and </a:t>
            </a:r>
            <a:r>
              <a:rPr lang="cs-CZ" altLang="ja-JP" sz="2400" dirty="0" err="1">
                <a:ea typeface="ＭＳ Ｐゴシック" charset="-128"/>
              </a:rPr>
              <a:t>Total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surplus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increase</a:t>
            </a:r>
            <a:r>
              <a:rPr lang="cs-CZ" altLang="ja-JP" sz="2400" dirty="0">
                <a:ea typeface="ＭＳ Ｐゴシック" charset="-128"/>
              </a:rPr>
              <a:t> but </a:t>
            </a:r>
            <a:r>
              <a:rPr lang="cs-CZ" altLang="ja-JP" sz="2400" dirty="0" err="1">
                <a:ea typeface="ＭＳ Ｐゴシック" charset="-128"/>
              </a:rPr>
              <a:t>Producer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surplus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decreases</a:t>
            </a:r>
            <a:r>
              <a:rPr lang="cs-CZ" altLang="ja-JP" sz="2400" dirty="0">
                <a:ea typeface="ＭＳ Ｐゴシック" charset="-128"/>
              </a:rPr>
              <a:t>.</a:t>
            </a:r>
            <a:endParaRPr lang="en-US" altLang="ja-JP" sz="2400" dirty="0">
              <a:ea typeface="ＭＳ Ｐゴシック" charset="-128"/>
            </a:endParaRPr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02903431-9AD5-8352-DA76-EAC90EEB4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349500"/>
            <a:ext cx="6297612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2609C66-D69A-6AB0-E810-B5D66CC48540}"/>
              </a:ext>
            </a:extLst>
          </p:cNvPr>
          <p:cNvCxnSpPr/>
          <p:nvPr/>
        </p:nvCxnSpPr>
        <p:spPr>
          <a:xfrm>
            <a:off x="2268538" y="5013325"/>
            <a:ext cx="5256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1F0BE592-CD77-46BD-662D-5BB4BF33DBC9}"/>
              </a:ext>
            </a:extLst>
          </p:cNvPr>
          <p:cNvSpPr/>
          <p:nvPr/>
        </p:nvSpPr>
        <p:spPr>
          <a:xfrm>
            <a:off x="6573838" y="4508500"/>
            <a:ext cx="914400" cy="30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 </a:t>
            </a:r>
            <a:r>
              <a:rPr lang="cs-CZ" dirty="0" err="1"/>
              <a:t>world</a:t>
            </a: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5828E354-5511-609B-2473-FF3FE51A6ED3}"/>
              </a:ext>
            </a:extLst>
          </p:cNvPr>
          <p:cNvCxnSpPr/>
          <p:nvPr/>
        </p:nvCxnSpPr>
        <p:spPr>
          <a:xfrm>
            <a:off x="6516688" y="4724400"/>
            <a:ext cx="0" cy="217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74659FFF-39E0-D9F4-4BA2-4B06FE4140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Political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Economy</a:t>
            </a:r>
            <a:r>
              <a:rPr lang="cs-CZ" altLang="cs-CZ" sz="3600" dirty="0"/>
              <a:t> </a:t>
            </a:r>
            <a:r>
              <a:rPr lang="cs-CZ" altLang="cs-CZ" sz="3600" dirty="0" err="1"/>
              <a:t>of</a:t>
            </a:r>
            <a:r>
              <a:rPr lang="cs-CZ" altLang="cs-CZ" sz="3600" dirty="0"/>
              <a:t> </a:t>
            </a:r>
            <a:r>
              <a:rPr lang="cs-CZ" altLang="cs-CZ" sz="3600" dirty="0" err="1"/>
              <a:t>Foreign</a:t>
            </a:r>
            <a:r>
              <a:rPr lang="cs-CZ" altLang="cs-CZ" sz="3600" dirty="0"/>
              <a:t> </a:t>
            </a:r>
            <a:r>
              <a:rPr lang="cs-CZ" altLang="cs-CZ" sz="3600" dirty="0" err="1"/>
              <a:t>Trade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06CCCFCF-022D-92A0-43CE-BAD2905345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836613"/>
            <a:ext cx="8064500" cy="65532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Producers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tries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persuade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government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implement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an</a:t>
            </a:r>
            <a:r>
              <a:rPr lang="cs-CZ" altLang="ja-JP" sz="2400" dirty="0">
                <a:ea typeface="ＭＳ Ｐゴシック" charset="-128"/>
              </a:rPr>
              <a:t> import </a:t>
            </a:r>
            <a:r>
              <a:rPr lang="cs-CZ" altLang="ja-JP" sz="2400" dirty="0" err="1">
                <a:ea typeface="ＭＳ Ｐゴシック" charset="-128"/>
              </a:rPr>
              <a:t>tariff</a:t>
            </a:r>
            <a:r>
              <a:rPr lang="cs-CZ" altLang="ja-JP" sz="2400" dirty="0">
                <a:ea typeface="ＭＳ Ｐゴシック" charset="-128"/>
              </a:rPr>
              <a:t>. </a:t>
            </a:r>
            <a:r>
              <a:rPr lang="cs-CZ" altLang="ja-JP" sz="2400" dirty="0" err="1">
                <a:ea typeface="ＭＳ Ｐゴシック" charset="-128"/>
              </a:rPr>
              <a:t>It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increases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surplus</a:t>
            </a:r>
            <a:r>
              <a:rPr lang="cs-CZ" altLang="ja-JP" sz="2400" dirty="0">
                <a:ea typeface="ＭＳ Ｐゴシック" charset="-128"/>
              </a:rPr>
              <a:t>, </a:t>
            </a:r>
            <a:r>
              <a:rPr lang="cs-CZ" altLang="ja-JP" sz="2400" dirty="0" err="1">
                <a:ea typeface="ＭＳ Ｐゴシック" charset="-128"/>
              </a:rPr>
              <a:t>decreases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Consumer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surplus</a:t>
            </a:r>
            <a:r>
              <a:rPr lang="cs-CZ" altLang="ja-JP" sz="2400" dirty="0">
                <a:ea typeface="ＭＳ Ｐゴシック" charset="-128"/>
              </a:rPr>
              <a:t>, </a:t>
            </a:r>
            <a:r>
              <a:rPr lang="cs-CZ" altLang="ja-JP" sz="2400" dirty="0" err="1">
                <a:ea typeface="ＭＳ Ｐゴシック" charset="-128"/>
              </a:rPr>
              <a:t>government</a:t>
            </a:r>
            <a:r>
              <a:rPr lang="cs-CZ" altLang="ja-JP" sz="2400" dirty="0">
                <a:ea typeface="ＭＳ Ｐゴシック" charset="-128"/>
              </a:rPr>
              <a:t> has </a:t>
            </a:r>
            <a:r>
              <a:rPr lang="cs-CZ" altLang="ja-JP" sz="2400" dirty="0" err="1">
                <a:ea typeface="ＭＳ Ｐゴシック" charset="-128"/>
              </a:rPr>
              <a:t>an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income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from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tariff</a:t>
            </a:r>
            <a:r>
              <a:rPr lang="cs-CZ" altLang="ja-JP" sz="2400" dirty="0">
                <a:ea typeface="ＭＳ Ｐゴシック" charset="-128"/>
              </a:rPr>
              <a:t> and </a:t>
            </a:r>
            <a:r>
              <a:rPr lang="cs-CZ" altLang="ja-JP" sz="2400" dirty="0" err="1">
                <a:ea typeface="ＭＳ Ｐゴシック" charset="-128"/>
              </a:rPr>
              <a:t>Total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surplus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decreases</a:t>
            </a:r>
            <a:r>
              <a:rPr lang="cs-CZ" altLang="ja-JP" sz="2400" dirty="0">
                <a:ea typeface="ＭＳ Ｐゴシック" charset="-128"/>
              </a:rPr>
              <a:t> by </a:t>
            </a:r>
            <a:r>
              <a:rPr lang="cs-CZ" altLang="ja-JP" sz="2400" dirty="0" err="1">
                <a:ea typeface="ＭＳ Ｐゴシック" charset="-128"/>
              </a:rPr>
              <a:t>triangles</a:t>
            </a:r>
            <a:r>
              <a:rPr lang="cs-CZ" altLang="ja-JP" sz="2400" dirty="0">
                <a:ea typeface="ＭＳ Ｐゴシック" charset="-128"/>
              </a:rPr>
              <a:t> a and b, in </a:t>
            </a:r>
            <a:r>
              <a:rPr lang="cs-CZ" altLang="ja-JP" sz="2400" dirty="0" err="1">
                <a:ea typeface="ＭＳ Ｐゴシック" charset="-128"/>
              </a:rPr>
              <a:t>comparison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with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the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situation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without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tariff</a:t>
            </a:r>
            <a:r>
              <a:rPr lang="cs-CZ" altLang="ja-JP" sz="2400" dirty="0">
                <a:ea typeface="ＭＳ Ｐゴシック" charset="-128"/>
              </a:rPr>
              <a:t>. a and b </a:t>
            </a:r>
            <a:r>
              <a:rPr lang="cs-CZ" altLang="ja-JP" sz="2400" dirty="0" err="1">
                <a:ea typeface="ＭＳ Ｐゴシック" charset="-128"/>
              </a:rPr>
              <a:t>is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called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the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deadweight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loss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from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tariff</a:t>
            </a:r>
            <a:r>
              <a:rPr lang="cs-CZ" altLang="ja-JP" sz="2400" dirty="0">
                <a:ea typeface="ＭＳ Ｐゴシック" charset="-128"/>
              </a:rPr>
              <a:t>.</a:t>
            </a:r>
            <a:endParaRPr lang="en-US" altLang="ja-JP" sz="2400" dirty="0">
              <a:ea typeface="ＭＳ Ｐゴシック" charset="-128"/>
            </a:endParaRPr>
          </a:p>
        </p:txBody>
      </p:sp>
      <p:pic>
        <p:nvPicPr>
          <p:cNvPr id="20484" name="Picture 2">
            <a:extLst>
              <a:ext uri="{FF2B5EF4-FFF2-40B4-BE49-F238E27FC236}">
                <a16:creationId xmlns:a16="http://schemas.microsoft.com/office/drawing/2014/main" id="{15D8800C-93BE-B8EF-1E13-8D69AEA2C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141663"/>
            <a:ext cx="60769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BEFD4D53-1C54-5735-2714-0B90340FC0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Political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Economy</a:t>
            </a:r>
            <a:r>
              <a:rPr lang="cs-CZ" altLang="cs-CZ" sz="3600" dirty="0"/>
              <a:t> </a:t>
            </a:r>
            <a:r>
              <a:rPr lang="cs-CZ" altLang="cs-CZ" sz="3600" dirty="0" err="1"/>
              <a:t>of</a:t>
            </a:r>
            <a:r>
              <a:rPr lang="cs-CZ" altLang="cs-CZ" sz="3600" dirty="0"/>
              <a:t> </a:t>
            </a:r>
            <a:r>
              <a:rPr lang="cs-CZ" altLang="cs-CZ" sz="3600" dirty="0" err="1"/>
              <a:t>Foreign</a:t>
            </a:r>
            <a:r>
              <a:rPr lang="cs-CZ" altLang="cs-CZ" sz="3600" dirty="0"/>
              <a:t> </a:t>
            </a:r>
            <a:r>
              <a:rPr lang="cs-CZ" altLang="cs-CZ" sz="3600" dirty="0" err="1"/>
              <a:t>Trade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63562A0B-9CA0-B904-6377-1A97DD9CE1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836613"/>
            <a:ext cx="8064500" cy="65532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Theoretical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analysis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shows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that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opening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maximises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social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welfare</a:t>
            </a:r>
            <a:r>
              <a:rPr lang="cs-CZ" altLang="ja-JP" sz="2400" dirty="0">
                <a:ea typeface="ＭＳ Ｐゴシック" charset="-128"/>
              </a:rPr>
              <a:t>. 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Empirical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analysis</a:t>
            </a:r>
            <a:r>
              <a:rPr lang="cs-CZ" altLang="ja-JP" sz="2400" dirty="0">
                <a:ea typeface="ＭＳ Ｐゴシック" charset="-128"/>
              </a:rPr>
              <a:t> as </a:t>
            </a:r>
            <a:r>
              <a:rPr lang="cs-CZ" altLang="ja-JP" sz="2400" dirty="0" err="1">
                <a:ea typeface="ＭＳ Ｐゴシック" charset="-128"/>
              </a:rPr>
              <a:t>well</a:t>
            </a:r>
            <a:r>
              <a:rPr lang="cs-CZ" altLang="ja-JP" sz="2400" dirty="0">
                <a:ea typeface="ＭＳ Ｐゴシック" charset="-128"/>
              </a:rPr>
              <a:t>, </a:t>
            </a:r>
            <a:r>
              <a:rPr lang="cs-CZ" altLang="ja-JP" sz="2400" dirty="0" err="1">
                <a:ea typeface="ＭＳ Ｐゴシック" charset="-128"/>
              </a:rPr>
              <a:t>both</a:t>
            </a:r>
            <a:r>
              <a:rPr lang="cs-CZ" altLang="ja-JP" sz="2400" dirty="0">
                <a:ea typeface="ＭＳ Ｐゴシック" charset="-128"/>
              </a:rPr>
              <a:t> on </a:t>
            </a:r>
            <a:r>
              <a:rPr lang="cs-CZ" altLang="ja-JP" sz="2400" dirty="0" err="1">
                <a:ea typeface="ＭＳ Ｐゴシック" charset="-128"/>
              </a:rPr>
              <a:t>the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level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of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global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economy</a:t>
            </a:r>
            <a:r>
              <a:rPr lang="cs-CZ" altLang="ja-JP" sz="2400" dirty="0">
                <a:ea typeface="ＭＳ Ｐゴシック" charset="-128"/>
              </a:rPr>
              <a:t> and on </a:t>
            </a:r>
            <a:r>
              <a:rPr lang="cs-CZ" altLang="ja-JP" sz="2400" dirty="0" err="1">
                <a:ea typeface="ＭＳ Ｐゴシック" charset="-128"/>
              </a:rPr>
              <a:t>countries</a:t>
            </a:r>
            <a:r>
              <a:rPr lang="cs-CZ" altLang="ja-JP" sz="2400" dirty="0">
                <a:ea typeface="ＭＳ Ｐゴシック" charset="-128"/>
              </a:rPr>
              <a:t>´ </a:t>
            </a:r>
            <a:r>
              <a:rPr lang="cs-CZ" altLang="ja-JP" sz="2400" dirty="0" err="1">
                <a:ea typeface="ＭＳ Ｐゴシック" charset="-128"/>
              </a:rPr>
              <a:t>level</a:t>
            </a:r>
            <a:r>
              <a:rPr lang="cs-CZ" altLang="ja-JP" sz="2400" dirty="0">
                <a:ea typeface="ＭＳ Ｐゴシック" charset="-128"/>
              </a:rPr>
              <a:t>.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>
                <a:ea typeface="ＭＳ Ｐゴシック" charset="-128"/>
              </a:rPr>
              <a:t>WTO (</a:t>
            </a:r>
            <a:r>
              <a:rPr lang="cs-CZ" altLang="ja-JP" sz="2400" dirty="0" err="1">
                <a:ea typeface="ＭＳ Ｐゴシック" charset="-128"/>
              </a:rPr>
              <a:t>World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Organization</a:t>
            </a:r>
            <a:r>
              <a:rPr lang="cs-CZ" altLang="ja-JP" sz="2400" dirty="0">
                <a:ea typeface="ＭＳ Ｐゴシック" charset="-128"/>
              </a:rPr>
              <a:t>) </a:t>
            </a:r>
            <a:r>
              <a:rPr lang="cs-CZ" altLang="ja-JP" sz="2400" dirty="0" err="1">
                <a:ea typeface="ＭＳ Ｐゴシック" charset="-128"/>
              </a:rPr>
              <a:t>tries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decrease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barriers</a:t>
            </a:r>
            <a:r>
              <a:rPr lang="cs-CZ" altLang="ja-JP" sz="2400" dirty="0">
                <a:ea typeface="ＭＳ Ｐゴシック" charset="-128"/>
              </a:rPr>
              <a:t>.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war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damages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consumers</a:t>
            </a:r>
            <a:r>
              <a:rPr lang="cs-CZ" altLang="ja-JP" sz="2400" dirty="0">
                <a:ea typeface="ＭＳ Ｐゴシック" charset="-128"/>
              </a:rPr>
              <a:t> in </a:t>
            </a:r>
            <a:r>
              <a:rPr lang="cs-CZ" altLang="ja-JP" sz="2400" dirty="0" err="1">
                <a:ea typeface="ＭＳ Ｐゴシック" charset="-128"/>
              </a:rPr>
              <a:t>all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fighting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countries</a:t>
            </a:r>
            <a:r>
              <a:rPr lang="cs-CZ" altLang="ja-JP" sz="2400" dirty="0">
                <a:ea typeface="ＭＳ Ｐゴシック" charset="-128"/>
              </a:rPr>
              <a:t>.</a:t>
            </a:r>
            <a:endParaRPr lang="en-US" altLang="ja-JP" sz="24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757628CC-C662-A35C-1BF0-8C37878A11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European</a:t>
            </a:r>
            <a:r>
              <a:rPr lang="cs-CZ" altLang="cs-CZ" sz="3600" dirty="0"/>
              <a:t> </a:t>
            </a:r>
            <a:r>
              <a:rPr lang="cs-CZ" altLang="cs-CZ" sz="3600" dirty="0" err="1"/>
              <a:t>Integration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7ECC83D4-7B59-5476-95FA-FE6B8644C3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836613"/>
            <a:ext cx="8064500" cy="65532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Integration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Stages</a:t>
            </a:r>
            <a:r>
              <a:rPr lang="cs-CZ" altLang="ja-JP" sz="3600" dirty="0">
                <a:ea typeface="ＭＳ Ｐゴシック" charset="-128"/>
              </a:rPr>
              <a:t>: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Sectoral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integration</a:t>
            </a:r>
            <a:endParaRPr lang="cs-CZ" altLang="ja-JP" sz="3600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>
                <a:ea typeface="ＭＳ Ｐゴシック" charset="-128"/>
              </a:rPr>
              <a:t>Free </a:t>
            </a:r>
            <a:r>
              <a:rPr lang="cs-CZ" altLang="ja-JP" sz="3600" dirty="0" err="1">
                <a:ea typeface="ＭＳ Ｐゴシック" charset="-128"/>
              </a:rPr>
              <a:t>Trade</a:t>
            </a:r>
            <a:r>
              <a:rPr lang="cs-CZ" altLang="ja-JP" sz="3600" dirty="0">
                <a:ea typeface="ＭＳ Ｐゴシック" charset="-128"/>
              </a:rPr>
              <a:t> Area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Customs</a:t>
            </a:r>
            <a:r>
              <a:rPr lang="cs-CZ" altLang="ja-JP" sz="3600" dirty="0">
                <a:ea typeface="ＭＳ Ｐゴシック" charset="-128"/>
              </a:rPr>
              <a:t> Union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Common</a:t>
            </a:r>
            <a:r>
              <a:rPr lang="cs-CZ" altLang="ja-JP" sz="3600" dirty="0">
                <a:ea typeface="ＭＳ Ｐゴシック" charset="-128"/>
              </a:rPr>
              <a:t> Market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Integration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of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Economic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Policies</a:t>
            </a:r>
            <a:endParaRPr lang="cs-CZ" altLang="ja-JP" sz="3600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600" dirty="0" err="1">
                <a:ea typeface="ＭＳ Ｐゴシック" charset="-128"/>
              </a:rPr>
              <a:t>Political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Integration</a:t>
            </a:r>
            <a:endParaRPr lang="en-US" altLang="ja-JP" sz="36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063813F3-684C-8116-080F-07806BDA6A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EA7CC77B-2047-D4AE-14A5-0B14DD33AC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268413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Plato: City </a:t>
            </a:r>
            <a:r>
              <a:rPr lang="cs-CZ" altLang="ja-JP" dirty="0" err="1">
                <a:ea typeface="ＭＳ Ｐゴシック" charset="-128"/>
              </a:rPr>
              <a:t>state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not </a:t>
            </a:r>
            <a:r>
              <a:rPr lang="cs-CZ" altLang="ja-JP" dirty="0" err="1">
                <a:ea typeface="ＭＳ Ｐゴシック" charset="-128"/>
              </a:rPr>
              <a:t>entirely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self-sufficient</a:t>
            </a:r>
            <a:r>
              <a:rPr lang="cs-CZ" altLang="ja-JP" dirty="0">
                <a:ea typeface="ＭＳ Ｐゴシック" charset="-128"/>
              </a:rPr>
              <a:t>.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needs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both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body and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soul </a:t>
            </a:r>
            <a:r>
              <a:rPr lang="cs-CZ" altLang="ja-JP" dirty="0" err="1">
                <a:ea typeface="ＭＳ Ｐゴシック" charset="-128"/>
              </a:rPr>
              <a:t>could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satisfied</a:t>
            </a:r>
            <a:r>
              <a:rPr lang="cs-CZ" altLang="ja-JP" dirty="0">
                <a:ea typeface="ＭＳ Ｐゴシック" charset="-128"/>
              </a:rPr>
              <a:t> by </a:t>
            </a:r>
            <a:r>
              <a:rPr lang="cs-CZ" altLang="ja-JP" dirty="0" err="1">
                <a:ea typeface="ＭＳ Ｐゴシック" charset="-128"/>
              </a:rPr>
              <a:t>international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exchange</a:t>
            </a:r>
            <a:endParaRPr lang="cs-CZ" altLang="ja-JP" dirty="0">
              <a:ea typeface="ＭＳ Ｐゴシック" charset="-128"/>
            </a:endParaRP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Confucius</a:t>
            </a:r>
            <a:r>
              <a:rPr lang="cs-CZ" altLang="ja-JP" dirty="0">
                <a:ea typeface="ＭＳ Ｐゴシック" charset="-128"/>
              </a:rPr>
              <a:t>: „</a:t>
            </a:r>
            <a:r>
              <a:rPr lang="cs-CZ" altLang="ja-JP" dirty="0" err="1">
                <a:ea typeface="ＭＳ Ｐゴシック" charset="-128"/>
              </a:rPr>
              <a:t>Wise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kings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inspected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travelers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custom-houses</a:t>
            </a:r>
            <a:r>
              <a:rPr lang="cs-CZ" altLang="ja-JP" dirty="0">
                <a:ea typeface="ＭＳ Ｐゴシック" charset="-128"/>
              </a:rPr>
              <a:t> but </a:t>
            </a:r>
            <a:r>
              <a:rPr lang="cs-CZ" altLang="ja-JP" dirty="0" err="1">
                <a:ea typeface="ＭＳ Ｐゴシック" charset="-128"/>
              </a:rPr>
              <a:t>did</a:t>
            </a:r>
            <a:r>
              <a:rPr lang="cs-CZ" altLang="ja-JP" dirty="0">
                <a:ea typeface="ＭＳ Ｐゴシック" charset="-128"/>
              </a:rPr>
              <a:t> not </a:t>
            </a:r>
            <a:r>
              <a:rPr lang="cs-CZ" altLang="ja-JP" dirty="0" err="1">
                <a:ea typeface="ＭＳ Ｐゴシック" charset="-128"/>
              </a:rPr>
              <a:t>levy</a:t>
            </a:r>
            <a:r>
              <a:rPr lang="cs-CZ" altLang="ja-JP" dirty="0">
                <a:ea typeface="ＭＳ Ｐゴシック" charset="-128"/>
              </a:rPr>
              <a:t> duty </a:t>
            </a:r>
            <a:r>
              <a:rPr lang="cs-CZ" altLang="ja-JP" dirty="0" err="1">
                <a:ea typeface="ＭＳ Ｐゴシック" charset="-128"/>
              </a:rPr>
              <a:t>upon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commodities</a:t>
            </a:r>
            <a:r>
              <a:rPr lang="cs-CZ" altLang="ja-JP" dirty="0">
                <a:ea typeface="ＭＳ Ｐゴシック" charset="-128"/>
              </a:rPr>
              <a:t>.“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European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Middle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Ages</a:t>
            </a:r>
            <a:r>
              <a:rPr lang="cs-CZ" altLang="ja-JP" dirty="0">
                <a:ea typeface="ＭＳ Ｐゴシック" charset="-128"/>
              </a:rPr>
              <a:t>: „</a:t>
            </a:r>
            <a:r>
              <a:rPr lang="cs-CZ" altLang="ja-JP" dirty="0" err="1">
                <a:ea typeface="ＭＳ Ｐゴシック" charset="-128"/>
              </a:rPr>
              <a:t>providentialist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theory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“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800" dirty="0">
                <a:ea typeface="ＭＳ Ｐゴシック" charset="-128"/>
              </a:rPr>
              <a:t>By </a:t>
            </a:r>
            <a:r>
              <a:rPr lang="cs-CZ" altLang="ja-JP" sz="2800" dirty="0" err="1">
                <a:ea typeface="ＭＳ Ｐゴシック" charset="-128"/>
              </a:rPr>
              <a:t>scattering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resources</a:t>
            </a:r>
            <a:r>
              <a:rPr lang="cs-CZ" altLang="ja-JP" sz="2800" dirty="0">
                <a:ea typeface="ＭＳ Ｐゴシック" charset="-128"/>
              </a:rPr>
              <a:t> to </a:t>
            </a:r>
            <a:r>
              <a:rPr lang="cs-CZ" altLang="ja-JP" sz="2800" dirty="0" err="1">
                <a:ea typeface="ＭＳ Ｐゴシック" charset="-128"/>
              </a:rPr>
              <a:t>different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parts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world</a:t>
            </a:r>
            <a:r>
              <a:rPr lang="cs-CZ" altLang="ja-JP" sz="2800" dirty="0">
                <a:ea typeface="ＭＳ Ｐゴシック" charset="-128"/>
              </a:rPr>
              <a:t>, </a:t>
            </a:r>
            <a:r>
              <a:rPr lang="cs-CZ" altLang="ja-JP" sz="2800" dirty="0" err="1">
                <a:ea typeface="ＭＳ Ｐゴシック" charset="-128"/>
              </a:rPr>
              <a:t>God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created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incentives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people</a:t>
            </a:r>
            <a:r>
              <a:rPr lang="cs-CZ" altLang="ja-JP" sz="2800" dirty="0">
                <a:ea typeface="ＭＳ Ｐゴシック" charset="-128"/>
              </a:rPr>
              <a:t> to </a:t>
            </a:r>
            <a:r>
              <a:rPr lang="cs-CZ" altLang="ja-JP" sz="2800" dirty="0" err="1">
                <a:ea typeface="ＭＳ Ｐゴシック" charset="-128"/>
              </a:rPr>
              <a:t>interact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with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each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other</a:t>
            </a:r>
            <a:endParaRPr lang="cs-CZ" altLang="ja-JP" sz="2800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ja-JP" sz="32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6AEB4F0C-B115-3536-B733-F0688C62EE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Outline</a:t>
            </a:r>
            <a:r>
              <a:rPr lang="cs-CZ" altLang="cs-CZ" dirty="0"/>
              <a:t>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C2827D38-F866-D45A-4590-81727779D8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800" dirty="0"/>
              <a:t>  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cs-CZ" b="1" dirty="0"/>
              <a:t> </a:t>
            </a:r>
            <a:r>
              <a:rPr lang="cs-CZ" altLang="cs-CZ" b="1" dirty="0" err="1"/>
              <a:t>Discussion</a:t>
            </a:r>
            <a:r>
              <a:rPr lang="cs-CZ" altLang="cs-CZ" b="1" dirty="0"/>
              <a:t> </a:t>
            </a:r>
            <a:r>
              <a:rPr lang="cs-CZ" altLang="cs-CZ" b="1" dirty="0" err="1"/>
              <a:t>of</a:t>
            </a:r>
            <a:r>
              <a:rPr lang="cs-CZ" altLang="cs-CZ" b="1" dirty="0"/>
              <a:t> </a:t>
            </a:r>
            <a:r>
              <a:rPr lang="cs-CZ" altLang="cs-CZ" b="1" dirty="0" err="1"/>
              <a:t>Readings</a:t>
            </a:r>
            <a:r>
              <a:rPr lang="cs-CZ" altLang="cs-CZ" b="1" dirty="0"/>
              <a:t> </a:t>
            </a: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cs-CZ" b="1"/>
              <a:t> Contemporary</a:t>
            </a:r>
            <a:r>
              <a:rPr lang="cs-CZ" altLang="cs-CZ" b="1" dirty="0"/>
              <a:t> </a:t>
            </a:r>
            <a:r>
              <a:rPr lang="cs-CZ" altLang="cs-CZ" b="1" dirty="0" err="1"/>
              <a:t>Context</a:t>
            </a:r>
            <a:endParaRPr lang="cs-CZ" altLang="cs-CZ" b="1" dirty="0"/>
          </a:p>
          <a:p>
            <a:pPr lvl="1" eaLnBrk="1" hangingPunct="1">
              <a:defRPr/>
            </a:pPr>
            <a:r>
              <a:rPr lang="cs-CZ" altLang="cs-CZ" b="1" dirty="0"/>
              <a:t>Balance </a:t>
            </a:r>
            <a:r>
              <a:rPr lang="cs-CZ" altLang="cs-CZ" b="1" dirty="0" err="1"/>
              <a:t>of</a:t>
            </a:r>
            <a:r>
              <a:rPr lang="cs-CZ" altLang="cs-CZ" b="1" dirty="0"/>
              <a:t> </a:t>
            </a:r>
            <a:r>
              <a:rPr lang="cs-CZ" altLang="cs-CZ" b="1" dirty="0" err="1"/>
              <a:t>Payment</a:t>
            </a:r>
            <a:endParaRPr lang="cs-CZ" altLang="cs-CZ" b="1" dirty="0"/>
          </a:p>
          <a:p>
            <a:pPr lvl="1" eaLnBrk="1" hangingPunct="1">
              <a:defRPr/>
            </a:pPr>
            <a:r>
              <a:rPr lang="cs-CZ" altLang="cs-CZ" b="1" dirty="0" err="1"/>
              <a:t>Absolute</a:t>
            </a:r>
            <a:r>
              <a:rPr lang="cs-CZ" altLang="cs-CZ" b="1" dirty="0"/>
              <a:t> and </a:t>
            </a:r>
            <a:r>
              <a:rPr lang="cs-CZ" altLang="cs-CZ" b="1" dirty="0" err="1"/>
              <a:t>Comparative</a:t>
            </a:r>
            <a:r>
              <a:rPr lang="cs-CZ" altLang="cs-CZ" b="1" dirty="0"/>
              <a:t> </a:t>
            </a:r>
            <a:r>
              <a:rPr lang="cs-CZ" altLang="cs-CZ" b="1" dirty="0" err="1"/>
              <a:t>Advantage</a:t>
            </a:r>
            <a:endParaRPr lang="cs-CZ" altLang="cs-CZ" b="1" dirty="0"/>
          </a:p>
          <a:p>
            <a:pPr lvl="1" eaLnBrk="1" hangingPunct="1">
              <a:defRPr/>
            </a:pPr>
            <a:r>
              <a:rPr lang="cs-CZ" altLang="cs-CZ" b="1" dirty="0" err="1"/>
              <a:t>Political</a:t>
            </a:r>
            <a:r>
              <a:rPr lang="cs-CZ" altLang="cs-CZ" b="1" dirty="0"/>
              <a:t> </a:t>
            </a:r>
            <a:r>
              <a:rPr lang="cs-CZ" altLang="cs-CZ" b="1" dirty="0" err="1"/>
              <a:t>Economy</a:t>
            </a:r>
            <a:r>
              <a:rPr lang="cs-CZ" altLang="cs-CZ" b="1" dirty="0"/>
              <a:t> </a:t>
            </a:r>
            <a:r>
              <a:rPr lang="cs-CZ" altLang="cs-CZ" b="1" dirty="0" err="1"/>
              <a:t>of</a:t>
            </a:r>
            <a:r>
              <a:rPr lang="cs-CZ" altLang="cs-CZ" b="1" dirty="0"/>
              <a:t> </a:t>
            </a:r>
            <a:r>
              <a:rPr lang="cs-CZ" altLang="cs-CZ" b="1" dirty="0" err="1"/>
              <a:t>Foreign</a:t>
            </a:r>
            <a:r>
              <a:rPr lang="cs-CZ" altLang="cs-CZ" b="1" dirty="0"/>
              <a:t> </a:t>
            </a:r>
            <a:r>
              <a:rPr lang="cs-CZ" altLang="cs-CZ" b="1" dirty="0" err="1"/>
              <a:t>Trade</a:t>
            </a:r>
            <a:endParaRPr lang="cs-CZ" altLang="cs-CZ" b="1" dirty="0"/>
          </a:p>
          <a:p>
            <a:pPr lvl="1" eaLnBrk="1" hangingPunct="1">
              <a:defRPr/>
            </a:pPr>
            <a:r>
              <a:rPr lang="cs-CZ" altLang="cs-CZ" b="1" dirty="0" err="1"/>
              <a:t>European</a:t>
            </a:r>
            <a:r>
              <a:rPr lang="cs-CZ" altLang="cs-CZ" b="1" dirty="0"/>
              <a:t>  </a:t>
            </a:r>
            <a:r>
              <a:rPr lang="cs-CZ" altLang="cs-CZ" b="1" dirty="0" err="1"/>
              <a:t>Integration</a:t>
            </a:r>
            <a:endParaRPr lang="cs-CZ" altLang="cs-CZ" b="1" dirty="0"/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cs-CZ" b="1" dirty="0"/>
              <a:t> </a:t>
            </a:r>
            <a:r>
              <a:rPr lang="cs-CZ" altLang="cs-CZ" b="1" dirty="0" err="1"/>
              <a:t>Ideas</a:t>
            </a:r>
            <a:r>
              <a:rPr lang="cs-CZ" altLang="cs-CZ" b="1" dirty="0"/>
              <a:t> on International </a:t>
            </a:r>
            <a:r>
              <a:rPr lang="cs-CZ" altLang="cs-CZ" b="1" dirty="0" err="1"/>
              <a:t>Trade</a:t>
            </a:r>
            <a:r>
              <a:rPr lang="cs-CZ" altLang="cs-CZ" b="1" dirty="0"/>
              <a:t> in </a:t>
            </a:r>
            <a:r>
              <a:rPr lang="cs-CZ" altLang="cs-CZ" b="1" dirty="0" err="1"/>
              <a:t>Historical</a:t>
            </a:r>
            <a:r>
              <a:rPr lang="cs-CZ" altLang="cs-CZ" b="1" dirty="0"/>
              <a:t> </a:t>
            </a:r>
            <a:r>
              <a:rPr lang="cs-CZ" altLang="cs-CZ" b="1" dirty="0" err="1"/>
              <a:t>Perspective</a:t>
            </a:r>
            <a:endParaRPr lang="cs-CZ" altLang="cs-CZ" b="1" dirty="0"/>
          </a:p>
          <a:p>
            <a:pPr algn="l" eaLnBrk="1" hangingPunct="1"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42B888AA-10A5-D44D-88A0-ED637F2FC5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95898591-DE2F-F861-A0A5-698603E480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268413"/>
            <a:ext cx="8064500" cy="61214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Francisco de </a:t>
            </a:r>
            <a:r>
              <a:rPr lang="cs-CZ" altLang="ja-JP" sz="3200" dirty="0" err="1">
                <a:ea typeface="ＭＳ Ｐゴシック" charset="-128"/>
              </a:rPr>
              <a:t>Vitoria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Salamanca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school</a:t>
            </a:r>
            <a:r>
              <a:rPr lang="cs-CZ" altLang="ja-JP" sz="3200" dirty="0">
                <a:ea typeface="ＭＳ Ｐゴシック" charset="-128"/>
              </a:rPr>
              <a:t>)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International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based</a:t>
            </a:r>
            <a:r>
              <a:rPr lang="cs-CZ" altLang="ja-JP" dirty="0">
                <a:ea typeface="ＭＳ Ｐゴシック" charset="-128"/>
              </a:rPr>
              <a:t> on natural </a:t>
            </a:r>
            <a:r>
              <a:rPr lang="cs-CZ" altLang="ja-JP" dirty="0" err="1">
                <a:ea typeface="ＭＳ Ｐゴシック" charset="-128"/>
              </a:rPr>
              <a:t>law</a:t>
            </a:r>
            <a:r>
              <a:rPr lang="cs-CZ" altLang="ja-JP" dirty="0">
                <a:ea typeface="ＭＳ Ｐゴシック" charset="-128"/>
              </a:rPr>
              <a:t> 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Hugo </a:t>
            </a:r>
            <a:r>
              <a:rPr lang="cs-CZ" altLang="ja-JP" sz="3200" dirty="0" err="1">
                <a:ea typeface="ＭＳ Ｐゴシック" charset="-128"/>
              </a:rPr>
              <a:t>Grotius</a:t>
            </a:r>
            <a:endParaRPr lang="cs-CZ" altLang="ja-JP" sz="3200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„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Law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War</a:t>
            </a:r>
            <a:r>
              <a:rPr lang="cs-CZ" altLang="ja-JP" sz="3200" dirty="0">
                <a:ea typeface="ＭＳ Ｐゴシック" charset="-128"/>
              </a:rPr>
              <a:t> and </a:t>
            </a:r>
            <a:r>
              <a:rPr lang="cs-CZ" altLang="ja-JP" sz="3200" dirty="0" err="1">
                <a:ea typeface="ＭＳ Ｐゴシック" charset="-128"/>
              </a:rPr>
              <a:t>Peace</a:t>
            </a:r>
            <a:r>
              <a:rPr lang="cs-CZ" altLang="ja-JP" sz="3200" dirty="0">
                <a:ea typeface="ＭＳ Ｐゴシック" charset="-128"/>
              </a:rPr>
              <a:t>“ (1625)</a:t>
            </a:r>
          </a:p>
          <a:p>
            <a:pPr marL="857250" lvl="2" indent="-457200" eaLnBrk="1" hangingPunct="1">
              <a:buClr>
                <a:schemeClr val="hlink"/>
              </a:buClr>
              <a:defRPr/>
            </a:pPr>
            <a:r>
              <a:rPr lang="cs-CZ" altLang="ja-JP" dirty="0">
                <a:ea typeface="ＭＳ Ｐゴシック" charset="-128"/>
              </a:rPr>
              <a:t>No </a:t>
            </a:r>
            <a:r>
              <a:rPr lang="cs-CZ" altLang="ja-JP" dirty="0" err="1">
                <a:ea typeface="ＭＳ Ｐゴシック" charset="-128"/>
              </a:rPr>
              <a:t>state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should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deny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any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other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state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opportunity</a:t>
            </a:r>
            <a:r>
              <a:rPr lang="cs-CZ" altLang="ja-JP" dirty="0">
                <a:ea typeface="ＭＳ Ｐゴシック" charset="-128"/>
              </a:rPr>
              <a:t> to </a:t>
            </a:r>
            <a:r>
              <a:rPr lang="cs-CZ" altLang="ja-JP" dirty="0" err="1">
                <a:ea typeface="ＭＳ Ｐゴシック" charset="-128"/>
              </a:rPr>
              <a:t>trade</a:t>
            </a:r>
            <a:endParaRPr lang="cs-CZ" altLang="ja-JP" dirty="0">
              <a:ea typeface="ＭＳ Ｐゴシック" charset="-128"/>
            </a:endParaRPr>
          </a:p>
          <a:p>
            <a:pPr marL="457200" lvl="1" indent="-457200" eaLnBrk="1" hangingPunct="1">
              <a:buClr>
                <a:schemeClr val="hlink"/>
              </a:buClr>
              <a:defRPr/>
            </a:pPr>
            <a:r>
              <a:rPr lang="cs-CZ" altLang="ja-JP" dirty="0">
                <a:ea typeface="ＭＳ Ｐゴシック" charset="-128"/>
              </a:rPr>
              <a:t>Thomas Mun (</a:t>
            </a:r>
            <a:r>
              <a:rPr lang="cs-CZ" altLang="ja-JP" dirty="0" err="1">
                <a:ea typeface="ＭＳ Ｐゴシック" charset="-128"/>
              </a:rPr>
              <a:t>Mercantilist</a:t>
            </a:r>
            <a:r>
              <a:rPr lang="cs-CZ" altLang="ja-JP" dirty="0">
                <a:ea typeface="ＭＳ Ｐゴシック" charset="-128"/>
              </a:rPr>
              <a:t>)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dirty="0">
                <a:ea typeface="ＭＳ Ｐゴシック" charset="-128"/>
              </a:rPr>
              <a:t>„</a:t>
            </a:r>
            <a:r>
              <a:rPr lang="cs-CZ" altLang="ja-JP" dirty="0" err="1">
                <a:ea typeface="ＭＳ Ｐゴシック" charset="-128"/>
              </a:rPr>
              <a:t>England´s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Treasure</a:t>
            </a:r>
            <a:r>
              <a:rPr lang="cs-CZ" altLang="ja-JP" dirty="0">
                <a:ea typeface="ＭＳ Ｐゴシック" charset="-128"/>
              </a:rPr>
              <a:t> by </a:t>
            </a:r>
            <a:r>
              <a:rPr lang="cs-CZ" altLang="ja-JP" dirty="0" err="1">
                <a:ea typeface="ＭＳ Ｐゴシック" charset="-128"/>
              </a:rPr>
              <a:t>Forraign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“ (1664)</a:t>
            </a: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Recommendation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policies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for</a:t>
            </a:r>
            <a:r>
              <a:rPr lang="cs-CZ" altLang="ja-JP" dirty="0">
                <a:ea typeface="ＭＳ Ｐゴシック" charset="-128"/>
              </a:rPr>
              <a:t> positive balance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 to </a:t>
            </a:r>
            <a:r>
              <a:rPr lang="cs-CZ" altLang="ja-JP" dirty="0" err="1">
                <a:ea typeface="ＭＳ Ｐゴシック" charset="-128"/>
              </a:rPr>
              <a:t>generate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net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inflow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species (</a:t>
            </a:r>
            <a:r>
              <a:rPr lang="cs-CZ" altLang="ja-JP" dirty="0" err="1">
                <a:ea typeface="ＭＳ Ｐゴシック" charset="-128"/>
              </a:rPr>
              <a:t>gold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silver</a:t>
            </a:r>
            <a:r>
              <a:rPr lang="cs-CZ" altLang="ja-JP" dirty="0">
                <a:ea typeface="ＭＳ Ｐゴシック" charset="-128"/>
              </a:rPr>
              <a:t>)</a:t>
            </a: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He </a:t>
            </a:r>
            <a:r>
              <a:rPr lang="cs-CZ" altLang="ja-JP" dirty="0" err="1">
                <a:ea typeface="ＭＳ Ｐゴシック" charset="-128"/>
              </a:rPr>
              <a:t>understands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impact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it</a:t>
            </a:r>
            <a:r>
              <a:rPr lang="cs-CZ" altLang="ja-JP" dirty="0">
                <a:ea typeface="ＭＳ Ｐゴシック" charset="-128"/>
              </a:rPr>
              <a:t> has on </a:t>
            </a:r>
            <a:r>
              <a:rPr lang="cs-CZ" altLang="ja-JP" dirty="0" err="1">
                <a:ea typeface="ＭＳ Ｐゴシック" charset="-128"/>
              </a:rPr>
              <a:t>domestic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price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level</a:t>
            </a:r>
            <a:r>
              <a:rPr lang="cs-CZ" altLang="ja-JP" dirty="0">
                <a:ea typeface="ＭＳ Ｐゴシック" charset="-128"/>
              </a:rPr>
              <a:t>	</a:t>
            </a: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73815508-A23C-761B-16FD-FF10C1D366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A78784E4-7D5A-7FAB-5A22-26B379E24E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268413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David </a:t>
            </a:r>
            <a:r>
              <a:rPr lang="cs-CZ" altLang="ja-JP" dirty="0" err="1">
                <a:ea typeface="ＭＳ Ｐゴシック" charset="-128"/>
              </a:rPr>
              <a:t>Hume</a:t>
            </a:r>
            <a:endParaRPr lang="cs-CZ" altLang="ja-JP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dirty="0">
                <a:ea typeface="ＭＳ Ｐゴシック" charset="-128"/>
              </a:rPr>
              <a:t>„</a:t>
            </a:r>
            <a:r>
              <a:rPr lang="cs-CZ" altLang="ja-JP" dirty="0" err="1">
                <a:ea typeface="ＭＳ Ｐゴシック" charset="-128"/>
              </a:rPr>
              <a:t>Essays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Moral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Political</a:t>
            </a:r>
            <a:r>
              <a:rPr lang="cs-CZ" altLang="ja-JP" dirty="0">
                <a:ea typeface="ＭＳ Ｐゴシック" charset="-128"/>
              </a:rPr>
              <a:t>, and </a:t>
            </a:r>
            <a:r>
              <a:rPr lang="cs-CZ" altLang="ja-JP" dirty="0" err="1">
                <a:ea typeface="ＭＳ Ｐゴシック" charset="-128"/>
              </a:rPr>
              <a:t>Literaly</a:t>
            </a:r>
            <a:r>
              <a:rPr lang="cs-CZ" altLang="ja-JP" dirty="0">
                <a:ea typeface="ＭＳ Ｐゴシック" charset="-128"/>
              </a:rPr>
              <a:t>“ (1742)</a:t>
            </a: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price</a:t>
            </a:r>
            <a:r>
              <a:rPr lang="cs-CZ" altLang="ja-JP" sz="2800" dirty="0">
                <a:ea typeface="ＭＳ Ｐゴシック" charset="-128"/>
              </a:rPr>
              <a:t> – </a:t>
            </a:r>
            <a:r>
              <a:rPr lang="cs-CZ" altLang="ja-JP" sz="2800" dirty="0" err="1">
                <a:ea typeface="ＭＳ Ｐゴシック" charset="-128"/>
              </a:rPr>
              <a:t>specie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flow</a:t>
            </a:r>
            <a:r>
              <a:rPr lang="cs-CZ" altLang="ja-JP" sz="2800" dirty="0">
                <a:ea typeface="ＭＳ Ｐゴシック" charset="-128"/>
              </a:rPr>
              <a:t> model</a:t>
            </a:r>
          </a:p>
          <a:p>
            <a:pPr marL="1314450" lvl="3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Application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Quantity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Theory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Money to </a:t>
            </a:r>
            <a:r>
              <a:rPr lang="cs-CZ" altLang="ja-JP" sz="2800" dirty="0" err="1">
                <a:ea typeface="ＭＳ Ｐゴシック" charset="-128"/>
              </a:rPr>
              <a:t>international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trade</a:t>
            </a:r>
            <a:endParaRPr lang="cs-CZ" altLang="ja-JP" sz="2800" dirty="0">
              <a:ea typeface="ＭＳ Ｐゴシック" charset="-128"/>
            </a:endParaRPr>
          </a:p>
          <a:p>
            <a:pPr marL="1314450" lvl="3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800" dirty="0" err="1">
                <a:ea typeface="ＭＳ Ｐゴシック" charset="-128"/>
              </a:rPr>
              <a:t>Description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balancing</a:t>
            </a:r>
            <a:r>
              <a:rPr lang="cs-CZ" altLang="ja-JP" sz="2800" dirty="0">
                <a:ea typeface="ＭＳ Ｐゴシック" charset="-128"/>
              </a:rPr>
              <a:t> proces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trade</a:t>
            </a:r>
            <a:r>
              <a:rPr lang="cs-CZ" altLang="ja-JP" sz="2800" dirty="0">
                <a:ea typeface="ＭＳ Ｐゴシック" charset="-128"/>
              </a:rPr>
              <a:t> balance – in </a:t>
            </a:r>
            <a:r>
              <a:rPr lang="cs-CZ" altLang="ja-JP" sz="2800" dirty="0" err="1">
                <a:ea typeface="ＭＳ Ｐゴシック" charset="-128"/>
              </a:rPr>
              <a:t>fact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almost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same</a:t>
            </a:r>
            <a:r>
              <a:rPr lang="cs-CZ" altLang="ja-JP" sz="2800" dirty="0">
                <a:ea typeface="ＭＳ Ｐゴシック" charset="-128"/>
              </a:rPr>
              <a:t> as </a:t>
            </a:r>
            <a:r>
              <a:rPr lang="cs-CZ" altLang="ja-JP" sz="2800" dirty="0" err="1">
                <a:ea typeface="ＭＳ Ｐゴシック" charset="-128"/>
              </a:rPr>
              <a:t>is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tought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today</a:t>
            </a:r>
            <a:endParaRPr lang="cs-CZ" altLang="ja-JP" sz="2800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cs-CZ" altLang="ja-JP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939C1BD0-1CC0-98A5-79F6-38981668F8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D5304C30-A473-1105-BCEC-FDF2124F32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Adam Smith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beneficial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general</a:t>
            </a:r>
            <a:endParaRPr lang="cs-CZ" altLang="ja-JP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Fierce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supporter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free </a:t>
            </a:r>
            <a:r>
              <a:rPr lang="cs-CZ" altLang="ja-JP" dirty="0" err="1">
                <a:ea typeface="ＭＳ Ｐゴシック" charset="-128"/>
              </a:rPr>
              <a:t>international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endParaRPr lang="cs-CZ" altLang="ja-JP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Description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Absolute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advantage</a:t>
            </a:r>
            <a:endParaRPr lang="cs-CZ" altLang="ja-JP" dirty="0">
              <a:ea typeface="ＭＳ Ｐゴシック" charset="-128"/>
            </a:endParaRPr>
          </a:p>
          <a:p>
            <a:pPr marL="400050" lvl="2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dirty="0">
                <a:ea typeface="ＭＳ Ｐゴシック" charset="-128"/>
              </a:rPr>
              <a:t>„</a:t>
            </a:r>
            <a:r>
              <a:rPr lang="cs-CZ" altLang="ja-JP" dirty="0" err="1">
                <a:ea typeface="ＭＳ Ｐゴシック" charset="-128"/>
              </a:rPr>
              <a:t>Agriculture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proper business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all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new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colonies</a:t>
            </a:r>
            <a:r>
              <a:rPr lang="cs-CZ" altLang="ja-JP" dirty="0">
                <a:ea typeface="ＭＳ Ｐゴシック" charset="-128"/>
              </a:rPr>
              <a:t>; a </a:t>
            </a:r>
            <a:r>
              <a:rPr lang="cs-CZ" altLang="ja-JP" dirty="0" err="1">
                <a:ea typeface="ＭＳ Ｐゴシック" charset="-128"/>
              </a:rPr>
              <a:t>busines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which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cheapness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land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renders</a:t>
            </a:r>
            <a:r>
              <a:rPr lang="cs-CZ" altLang="ja-JP" dirty="0">
                <a:ea typeface="ＭＳ Ｐゴシック" charset="-128"/>
              </a:rPr>
              <a:t> more </a:t>
            </a:r>
            <a:r>
              <a:rPr lang="cs-CZ" altLang="ja-JP" dirty="0" err="1">
                <a:ea typeface="ＭＳ Ｐゴシック" charset="-128"/>
              </a:rPr>
              <a:t>advantageous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any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other</a:t>
            </a:r>
            <a:r>
              <a:rPr lang="cs-CZ" altLang="ja-JP" dirty="0">
                <a:ea typeface="ＭＳ Ｐゴシック" charset="-128"/>
              </a:rPr>
              <a:t>.“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Importance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transportation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costs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determining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both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volume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composition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endParaRPr lang="cs-CZ" altLang="ja-JP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Gains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from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:</a:t>
            </a: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More </a:t>
            </a:r>
            <a:r>
              <a:rPr lang="cs-CZ" altLang="ja-JP" dirty="0" err="1">
                <a:ea typeface="ＭＳ Ｐゴシック" charset="-128"/>
              </a:rPr>
              <a:t>abundant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goods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greater</a:t>
            </a:r>
            <a:r>
              <a:rPr lang="cs-CZ" altLang="ja-JP" dirty="0">
                <a:ea typeface="ＭＳ Ｐゴシック" charset="-128"/>
              </a:rPr>
              <a:t> variety</a:t>
            </a: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Lower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costs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abroad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Widening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market </a:t>
            </a:r>
            <a:r>
              <a:rPr lang="cs-CZ" altLang="ja-JP" dirty="0" err="1">
                <a:ea typeface="ＭＳ Ｐゴシック" charset="-128"/>
              </a:rPr>
              <a:t>allows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further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specialization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gains</a:t>
            </a:r>
            <a:r>
              <a:rPr lang="cs-CZ" altLang="ja-JP" dirty="0">
                <a:ea typeface="ＭＳ Ｐゴシック" charset="-128"/>
              </a:rPr>
              <a:t> in </a:t>
            </a:r>
            <a:r>
              <a:rPr lang="cs-CZ" altLang="ja-JP" dirty="0" err="1">
                <a:ea typeface="ＭＳ Ｐゴシック" charset="-128"/>
              </a:rPr>
              <a:t>productivity</a:t>
            </a:r>
            <a:endParaRPr lang="cs-CZ" altLang="ja-JP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2E3D8384-A5C5-F76E-18B8-F0A0813385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21E38567-31F2-5DBD-8968-2C2F568177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David Ricardo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Description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Comparative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advantage</a:t>
            </a:r>
            <a:endParaRPr lang="cs-CZ" altLang="ja-JP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Simplifying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assumptions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Portugal and </a:t>
            </a:r>
            <a:r>
              <a:rPr lang="cs-CZ" altLang="ja-JP" dirty="0" err="1">
                <a:ea typeface="ＭＳ Ｐゴシック" charset="-128"/>
              </a:rPr>
              <a:t>England</a:t>
            </a:r>
            <a:r>
              <a:rPr lang="cs-CZ" altLang="ja-JP" dirty="0">
                <a:ea typeface="ＭＳ Ｐゴシック" charset="-128"/>
              </a:rPr>
              <a:t>, </a:t>
            </a:r>
            <a:r>
              <a:rPr lang="cs-CZ" altLang="ja-JP" dirty="0" err="1">
                <a:ea typeface="ＭＳ Ｐゴシック" charset="-128"/>
              </a:rPr>
              <a:t>Wine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Cloth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Labour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only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relevant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factor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production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In </a:t>
            </a:r>
            <a:r>
              <a:rPr lang="cs-CZ" altLang="ja-JP" dirty="0" err="1">
                <a:ea typeface="ＭＳ Ｐゴシック" charset="-128"/>
              </a:rPr>
              <a:t>both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countries</a:t>
            </a:r>
            <a:r>
              <a:rPr lang="cs-CZ" altLang="ja-JP" dirty="0">
                <a:ea typeface="ＭＳ Ｐゴシック" charset="-128"/>
              </a:rPr>
              <a:t> and </a:t>
            </a:r>
            <a:r>
              <a:rPr lang="cs-CZ" altLang="ja-JP" dirty="0" err="1">
                <a:ea typeface="ＭＳ Ｐゴシック" charset="-128"/>
              </a:rPr>
              <a:t>both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industries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is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perfect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competition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Factor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production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can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freely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move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domestically</a:t>
            </a:r>
            <a:r>
              <a:rPr lang="cs-CZ" altLang="ja-JP" dirty="0">
                <a:ea typeface="ＭＳ Ｐゴシック" charset="-128"/>
              </a:rPr>
              <a:t> but </a:t>
            </a:r>
            <a:r>
              <a:rPr lang="cs-CZ" altLang="ja-JP" dirty="0" err="1">
                <a:ea typeface="ＭＳ Ｐゴシック" charset="-128"/>
              </a:rPr>
              <a:t>cannot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move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between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two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countries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There</a:t>
            </a:r>
            <a:r>
              <a:rPr lang="cs-CZ" altLang="ja-JP" dirty="0">
                <a:ea typeface="ＭＳ Ｐゴシック" charset="-128"/>
              </a:rPr>
              <a:t> are no </a:t>
            </a:r>
            <a:r>
              <a:rPr lang="cs-CZ" altLang="ja-JP" dirty="0" err="1">
                <a:ea typeface="ＭＳ Ｐゴシック" charset="-128"/>
              </a:rPr>
              <a:t>barriers</a:t>
            </a:r>
            <a:r>
              <a:rPr lang="cs-CZ" altLang="ja-JP" dirty="0">
                <a:ea typeface="ＭＳ Ｐゴシック" charset="-128"/>
              </a:rPr>
              <a:t> to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, such as </a:t>
            </a:r>
            <a:r>
              <a:rPr lang="cs-CZ" altLang="ja-JP" dirty="0" err="1">
                <a:ea typeface="ＭＳ Ｐゴシック" charset="-128"/>
              </a:rPr>
              <a:t>tariffs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or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quotas</a:t>
            </a:r>
            <a:endParaRPr lang="cs-CZ" altLang="ja-JP" dirty="0">
              <a:ea typeface="ＭＳ Ｐゴシック" charset="-128"/>
            </a:endParaRPr>
          </a:p>
          <a:p>
            <a:pPr marL="400050" lvl="2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0ED27EEE-5922-ECF9-3FA2-1E9E1F76CB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48293969-D4D7-9F0C-DC07-D1A60B5D7B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>
                <a:ea typeface="ＭＳ Ｐゴシック" charset="-128"/>
              </a:rPr>
              <a:t>John Stuart </a:t>
            </a:r>
            <a:r>
              <a:rPr lang="cs-CZ" altLang="ja-JP" sz="2400" dirty="0" err="1">
                <a:ea typeface="ＭＳ Ｐゴシック" charset="-128"/>
              </a:rPr>
              <a:t>Mill</a:t>
            </a:r>
            <a:endParaRPr lang="cs-CZ" altLang="ja-JP" sz="2400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000" dirty="0">
                <a:ea typeface="ＭＳ Ｐゴシック" charset="-128"/>
              </a:rPr>
              <a:t>1844 „</a:t>
            </a:r>
            <a:r>
              <a:rPr lang="cs-CZ" altLang="ja-JP" sz="2000" dirty="0" err="1">
                <a:ea typeface="ＭＳ Ｐゴシック" charset="-128"/>
              </a:rPr>
              <a:t>The</a:t>
            </a:r>
            <a:r>
              <a:rPr lang="cs-CZ" altLang="ja-JP" sz="2000" dirty="0">
                <a:ea typeface="ＭＳ Ｐゴシック" charset="-128"/>
              </a:rPr>
              <a:t> </a:t>
            </a:r>
            <a:r>
              <a:rPr lang="cs-CZ" altLang="ja-JP" sz="2000" dirty="0" err="1">
                <a:ea typeface="ＭＳ Ｐゴシック" charset="-128"/>
              </a:rPr>
              <a:t>Unsettled</a:t>
            </a:r>
            <a:r>
              <a:rPr lang="cs-CZ" altLang="ja-JP" sz="2000" dirty="0">
                <a:ea typeface="ＭＳ Ｐゴシック" charset="-128"/>
              </a:rPr>
              <a:t> </a:t>
            </a:r>
            <a:r>
              <a:rPr lang="cs-CZ" altLang="ja-JP" sz="2000" dirty="0" err="1">
                <a:ea typeface="ＭＳ Ｐゴシック" charset="-128"/>
              </a:rPr>
              <a:t>Questions</a:t>
            </a:r>
            <a:r>
              <a:rPr lang="cs-CZ" altLang="ja-JP" sz="2000" dirty="0">
                <a:ea typeface="ＭＳ Ｐゴシック" charset="-128"/>
              </a:rPr>
              <a:t> </a:t>
            </a:r>
            <a:r>
              <a:rPr lang="cs-CZ" altLang="ja-JP" sz="2000" dirty="0" err="1">
                <a:ea typeface="ＭＳ Ｐゴシック" charset="-128"/>
              </a:rPr>
              <a:t>of</a:t>
            </a:r>
            <a:r>
              <a:rPr lang="cs-CZ" altLang="ja-JP" sz="2000" dirty="0">
                <a:ea typeface="ＭＳ Ｐゴシック" charset="-128"/>
              </a:rPr>
              <a:t> </a:t>
            </a:r>
            <a:r>
              <a:rPr lang="cs-CZ" altLang="ja-JP" sz="2000" dirty="0" err="1">
                <a:ea typeface="ＭＳ Ｐゴシック" charset="-128"/>
              </a:rPr>
              <a:t>Political</a:t>
            </a:r>
            <a:r>
              <a:rPr lang="cs-CZ" altLang="ja-JP" sz="2000" dirty="0">
                <a:ea typeface="ＭＳ Ｐゴシック" charset="-128"/>
              </a:rPr>
              <a:t> </a:t>
            </a:r>
            <a:r>
              <a:rPr lang="cs-CZ" altLang="ja-JP" sz="2000" dirty="0" err="1">
                <a:ea typeface="ＭＳ Ｐゴシック" charset="-128"/>
              </a:rPr>
              <a:t>Economy</a:t>
            </a:r>
            <a:r>
              <a:rPr lang="cs-CZ" altLang="ja-JP" sz="2000" dirty="0">
                <a:ea typeface="ＭＳ Ｐゴシック" charset="-128"/>
              </a:rPr>
              <a:t>“</a:t>
            </a: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prices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coutries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? </a:t>
            </a:r>
          </a:p>
          <a:p>
            <a:pPr marL="1657350" lvl="4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cs-CZ" dirty="0" err="1"/>
              <a:t>Description</a:t>
            </a:r>
            <a:r>
              <a:rPr lang="cs-CZ" dirty="0"/>
              <a:t> in a </a:t>
            </a:r>
            <a:r>
              <a:rPr lang="cs-CZ" dirty="0" err="1"/>
              <a:t>simple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and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commodities</a:t>
            </a:r>
            <a:r>
              <a:rPr lang="cs-CZ" dirty="0"/>
              <a:t>,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cs-CZ" dirty="0" err="1"/>
              <a:t>realize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surplusses</a:t>
            </a:r>
            <a:r>
              <a:rPr lang="cs-CZ" dirty="0"/>
              <a:t>: </a:t>
            </a:r>
            <a:r>
              <a:rPr lang="en-US" dirty="0"/>
              <a:t>“</a:t>
            </a:r>
            <a:r>
              <a:rPr lang="cs-CZ" dirty="0"/>
              <a:t>T</a:t>
            </a:r>
            <a:r>
              <a:rPr lang="en-US" dirty="0"/>
              <a:t>he produce of a country exchanges for the produce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other </a:t>
            </a:r>
            <a:r>
              <a:rPr lang="en-US" dirty="0" err="1"/>
              <a:t>countr</a:t>
            </a:r>
            <a:r>
              <a:rPr lang="cs-CZ" dirty="0"/>
              <a:t>y</a:t>
            </a:r>
            <a:r>
              <a:rPr lang="en-US" dirty="0"/>
              <a:t> at such values as are required in order that the whole of her exports may exactly pay for the whole of her imports</a:t>
            </a:r>
            <a:r>
              <a:rPr lang="cs-CZ" dirty="0"/>
              <a:t>.</a:t>
            </a:r>
            <a:r>
              <a:rPr lang="en-US" dirty="0"/>
              <a:t>”</a:t>
            </a:r>
            <a:r>
              <a:rPr lang="cs-CZ" dirty="0"/>
              <a:t> 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Touches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concept</a:t>
            </a:r>
            <a:r>
              <a:rPr lang="cs-CZ" altLang="ja-JP" dirty="0">
                <a:ea typeface="ＭＳ Ｐゴシック" charset="-128"/>
              </a:rPr>
              <a:t> „</a:t>
            </a:r>
            <a:r>
              <a:rPr lang="cs-CZ" altLang="ja-JP" dirty="0" err="1">
                <a:ea typeface="ＭＳ Ｐゴシック" charset="-128"/>
              </a:rPr>
              <a:t>Terms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“</a:t>
            </a:r>
          </a:p>
          <a:p>
            <a:pPr marL="1314450" lvl="4" indent="0" eaLnBrk="1" hangingPunct="1">
              <a:buNone/>
              <a:defRPr/>
            </a:pPr>
            <a:r>
              <a:rPr lang="cs-CZ" altLang="ja-JP" dirty="0" err="1">
                <a:ea typeface="ＭＳ Ｐゴシック" charset="-128"/>
              </a:rPr>
              <a:t>Terms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 = Export </a:t>
            </a:r>
            <a:r>
              <a:rPr lang="cs-CZ" altLang="ja-JP" dirty="0" err="1">
                <a:ea typeface="ＭＳ Ｐゴシック" charset="-128"/>
              </a:rPr>
              <a:t>Price</a:t>
            </a:r>
            <a:r>
              <a:rPr lang="cs-CZ" altLang="ja-JP" dirty="0">
                <a:ea typeface="ＭＳ Ｐゴシック" charset="-128"/>
              </a:rPr>
              <a:t> Index/Import </a:t>
            </a:r>
            <a:r>
              <a:rPr lang="cs-CZ" altLang="ja-JP" dirty="0" err="1">
                <a:ea typeface="ＭＳ Ｐゴシック" charset="-128"/>
              </a:rPr>
              <a:t>Price</a:t>
            </a:r>
            <a:r>
              <a:rPr lang="cs-CZ" altLang="ja-JP" dirty="0">
                <a:ea typeface="ＭＳ Ｐゴシック" charset="-128"/>
              </a:rPr>
              <a:t> Index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6D0F987F-B56D-5079-3D91-1201AFC288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892DFBF7-8645-F1A2-A0D4-D07C3ACC20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>
                <a:ea typeface="ＭＳ Ｐゴシック" charset="-128"/>
              </a:rPr>
              <a:t>John </a:t>
            </a:r>
            <a:r>
              <a:rPr lang="cs-CZ" altLang="ja-JP" sz="2400" dirty="0" err="1">
                <a:ea typeface="ＭＳ Ｐゴシック" charset="-128"/>
              </a:rPr>
              <a:t>Stuart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Mill</a:t>
            </a:r>
            <a:endParaRPr lang="cs-CZ" altLang="ja-JP" sz="2400" dirty="0">
              <a:ea typeface="ＭＳ Ｐゴシック" charset="-128"/>
            </a:endParaRP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Three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distinct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gains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from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r>
              <a:rPr lang="cs-CZ" altLang="ja-JP" dirty="0">
                <a:ea typeface="ＭＳ Ｐゴシック" charset="-128"/>
              </a:rPr>
              <a:t>:</a:t>
            </a: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>
                <a:ea typeface="ＭＳ Ｐゴシック" charset="-128"/>
              </a:rPr>
              <a:t>Direct </a:t>
            </a:r>
            <a:r>
              <a:rPr lang="cs-CZ" altLang="ja-JP" sz="2400" dirty="0" err="1">
                <a:ea typeface="ＭＳ Ｐゴシック" charset="-128"/>
              </a:rPr>
              <a:t>effects</a:t>
            </a:r>
            <a:endParaRPr lang="cs-CZ" altLang="ja-JP" sz="2400" dirty="0">
              <a:ea typeface="ＭＳ Ｐゴシック" charset="-128"/>
            </a:endParaRPr>
          </a:p>
          <a:p>
            <a:pPr marL="1657350" lvl="4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Possibility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get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products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with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lower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costs</a:t>
            </a:r>
            <a:endParaRPr lang="cs-CZ" altLang="ja-JP" sz="2400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Indirect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effects</a:t>
            </a:r>
            <a:endParaRPr lang="cs-CZ" altLang="ja-JP" sz="2400" dirty="0">
              <a:ea typeface="ＭＳ Ｐゴシック" charset="-128"/>
            </a:endParaRPr>
          </a:p>
          <a:p>
            <a:pPr marL="1657350" lvl="4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Larger</a:t>
            </a:r>
            <a:r>
              <a:rPr lang="cs-CZ" altLang="ja-JP" sz="2400" dirty="0">
                <a:ea typeface="ＭＳ Ｐゴシック" charset="-128"/>
              </a:rPr>
              <a:t> market </a:t>
            </a:r>
            <a:r>
              <a:rPr lang="cs-CZ" altLang="ja-JP" sz="2400" dirty="0" err="1">
                <a:ea typeface="ＭＳ Ｐゴシック" charset="-128"/>
              </a:rPr>
              <a:t>increases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productivity</a:t>
            </a:r>
            <a:endParaRPr lang="cs-CZ" altLang="ja-JP" sz="2400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Intellectual</a:t>
            </a:r>
            <a:r>
              <a:rPr lang="cs-CZ" altLang="ja-JP" sz="2400" dirty="0">
                <a:ea typeface="ＭＳ Ｐゴシック" charset="-128"/>
              </a:rPr>
              <a:t> and </a:t>
            </a:r>
            <a:r>
              <a:rPr lang="cs-CZ" altLang="ja-JP" sz="2400" dirty="0" err="1">
                <a:ea typeface="ＭＳ Ｐゴシック" charset="-128"/>
              </a:rPr>
              <a:t>moral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effects</a:t>
            </a:r>
            <a:endParaRPr lang="cs-CZ" altLang="ja-JP" sz="2400" dirty="0">
              <a:ea typeface="ＭＳ Ｐゴシック" charset="-128"/>
            </a:endParaRPr>
          </a:p>
          <a:p>
            <a:pPr marL="1657350" lvl="4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Exposition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different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cultures</a:t>
            </a:r>
            <a:endParaRPr lang="cs-CZ" altLang="ja-JP" sz="2400" dirty="0">
              <a:ea typeface="ＭＳ Ｐゴシック" charset="-128"/>
            </a:endParaRPr>
          </a:p>
          <a:p>
            <a:pPr marL="400050" lvl="2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B5C04FB9-C05F-2B46-A398-525AE8BF74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87389D62-F7EC-D457-72A8-4C0FB7A582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064500" cy="6121400"/>
          </a:xfrm>
        </p:spPr>
        <p:txBody>
          <a:bodyPr/>
          <a:lstStyle/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3200" dirty="0" err="1">
                <a:ea typeface="ＭＳ Ｐゴシック" charset="-128"/>
              </a:rPr>
              <a:t>Heckscher-Ohlin</a:t>
            </a:r>
            <a:r>
              <a:rPr lang="cs-CZ" altLang="ja-JP" sz="3200" dirty="0">
                <a:ea typeface="ＭＳ Ｐゴシック" charset="-128"/>
              </a:rPr>
              <a:t> model: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3200" dirty="0" err="1">
                <a:ea typeface="ＭＳ Ｐゴシック" charset="-128"/>
              </a:rPr>
              <a:t>What</a:t>
            </a:r>
            <a:r>
              <a:rPr lang="cs-CZ" altLang="ja-JP" sz="3200" dirty="0">
                <a:ea typeface="ＭＳ Ｐゴシック" charset="-128"/>
              </a:rPr>
              <a:t> do </a:t>
            </a:r>
            <a:r>
              <a:rPr lang="cs-CZ" altLang="ja-JP" sz="3200" dirty="0" err="1">
                <a:ea typeface="ＭＳ Ｐゴシック" charset="-128"/>
              </a:rPr>
              <a:t>differences</a:t>
            </a:r>
            <a:r>
              <a:rPr lang="cs-CZ" altLang="ja-JP" sz="3200" dirty="0">
                <a:ea typeface="ＭＳ Ｐゴシック" charset="-128"/>
              </a:rPr>
              <a:t> in </a:t>
            </a:r>
            <a:r>
              <a:rPr lang="cs-CZ" altLang="ja-JP" sz="3200" dirty="0" err="1">
                <a:ea typeface="ＭＳ Ｐゴシック" charset="-128"/>
              </a:rPr>
              <a:t>comparative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costs</a:t>
            </a:r>
            <a:r>
              <a:rPr lang="cs-CZ" altLang="ja-JP" sz="3200" dirty="0">
                <a:ea typeface="ＭＳ Ｐゴシック" charset="-128"/>
              </a:rPr>
              <a:t> (</a:t>
            </a:r>
            <a:r>
              <a:rPr lang="cs-CZ" altLang="ja-JP" sz="3200" dirty="0" err="1">
                <a:ea typeface="ＭＳ Ｐゴシック" charset="-128"/>
              </a:rPr>
              <a:t>Ricardian</a:t>
            </a:r>
            <a:r>
              <a:rPr lang="cs-CZ" altLang="ja-JP" sz="3200" dirty="0">
                <a:ea typeface="ＭＳ Ｐゴシック" charset="-128"/>
              </a:rPr>
              <a:t> model) </a:t>
            </a:r>
            <a:r>
              <a:rPr lang="cs-CZ" altLang="ja-JP" sz="3200" dirty="0" err="1">
                <a:ea typeface="ＭＳ Ｐゴシック" charset="-128"/>
              </a:rPr>
              <a:t>depend</a:t>
            </a:r>
            <a:r>
              <a:rPr lang="cs-CZ" altLang="ja-JP" sz="3200" dirty="0">
                <a:ea typeface="ＭＳ Ｐゴシック" charset="-128"/>
              </a:rPr>
              <a:t> on? They </a:t>
            </a:r>
            <a:r>
              <a:rPr lang="cs-CZ" altLang="ja-JP" sz="3200" dirty="0" err="1">
                <a:ea typeface="ＭＳ Ｐゴシック" charset="-128"/>
              </a:rPr>
              <a:t>depend</a:t>
            </a:r>
            <a:r>
              <a:rPr lang="cs-CZ" altLang="ja-JP" sz="3200" dirty="0">
                <a:ea typeface="ＭＳ Ｐゴシック" charset="-128"/>
              </a:rPr>
              <a:t> on </a:t>
            </a:r>
            <a:r>
              <a:rPr lang="cs-CZ" altLang="ja-JP" sz="3200" dirty="0" err="1">
                <a:ea typeface="ＭＳ Ｐゴシック" charset="-128"/>
              </a:rPr>
              <a:t>differences</a:t>
            </a:r>
            <a:r>
              <a:rPr lang="cs-CZ" altLang="ja-JP" sz="3200" dirty="0">
                <a:ea typeface="ＭＳ Ｐゴシック" charset="-128"/>
              </a:rPr>
              <a:t> in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abundance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factors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production</a:t>
            </a:r>
            <a:r>
              <a:rPr lang="cs-CZ" altLang="ja-JP" sz="3200" dirty="0">
                <a:ea typeface="ＭＳ Ｐゴシック" charset="-128"/>
              </a:rPr>
              <a:t> and on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intensity </a:t>
            </a:r>
            <a:r>
              <a:rPr lang="cs-CZ" altLang="ja-JP" sz="3200" dirty="0" err="1">
                <a:ea typeface="ＭＳ Ｐゴシック" charset="-128"/>
              </a:rPr>
              <a:t>different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commodities</a:t>
            </a:r>
            <a:r>
              <a:rPr lang="cs-CZ" altLang="ja-JP" sz="3200" dirty="0">
                <a:ea typeface="ＭＳ Ｐゴシック" charset="-128"/>
              </a:rPr>
              <a:t> are </a:t>
            </a:r>
            <a:r>
              <a:rPr lang="cs-CZ" altLang="ja-JP" sz="3200" dirty="0" err="1">
                <a:ea typeface="ＭＳ Ｐゴシック" charset="-128"/>
              </a:rPr>
              <a:t>produced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with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those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factors</a:t>
            </a:r>
            <a:r>
              <a:rPr lang="cs-CZ" altLang="ja-JP" sz="3200" dirty="0">
                <a:ea typeface="ＭＳ Ｐゴシック" charset="-128"/>
              </a:rPr>
              <a:t>.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Bertin </a:t>
            </a:r>
            <a:r>
              <a:rPr lang="cs-CZ" altLang="ja-JP" sz="3200" dirty="0" err="1">
                <a:ea typeface="ＭＳ Ｐゴシック" charset="-128"/>
              </a:rPr>
              <a:t>Ohlin</a:t>
            </a:r>
            <a:r>
              <a:rPr lang="cs-CZ" altLang="ja-JP" sz="3200" dirty="0">
                <a:ea typeface="ＭＳ Ｐゴシック" charset="-128"/>
              </a:rPr>
              <a:t> (1899 – 1979), Nobel </a:t>
            </a:r>
            <a:r>
              <a:rPr lang="cs-CZ" altLang="ja-JP" sz="3200" dirty="0" err="1">
                <a:ea typeface="ＭＳ Ｐゴシック" charset="-128"/>
              </a:rPr>
              <a:t>price</a:t>
            </a:r>
            <a:r>
              <a:rPr lang="cs-CZ" altLang="ja-JP" sz="3200" dirty="0">
                <a:ea typeface="ＭＳ Ｐゴシック" charset="-128"/>
              </a:rPr>
              <a:t> in </a:t>
            </a:r>
            <a:r>
              <a:rPr lang="cs-CZ" altLang="ja-JP" sz="3200" dirty="0" err="1">
                <a:ea typeface="ＭＳ Ｐゴシック" charset="-128"/>
              </a:rPr>
              <a:t>Economics</a:t>
            </a:r>
            <a:r>
              <a:rPr lang="cs-CZ" altLang="ja-JP" sz="3200" dirty="0">
                <a:ea typeface="ＭＳ Ｐゴシック" charset="-128"/>
              </a:rPr>
              <a:t> in 1977 (</a:t>
            </a:r>
            <a:r>
              <a:rPr lang="cs-CZ" altLang="ja-JP" sz="3200" dirty="0" err="1">
                <a:ea typeface="ＭＳ Ｐゴシック" charset="-128"/>
              </a:rPr>
              <a:t>with</a:t>
            </a:r>
            <a:r>
              <a:rPr lang="cs-CZ" altLang="ja-JP" sz="3200" dirty="0">
                <a:ea typeface="ＭＳ Ｐゴシック" charset="-128"/>
              </a:rPr>
              <a:t> James </a:t>
            </a:r>
            <a:r>
              <a:rPr lang="cs-CZ" altLang="ja-JP" sz="3200" dirty="0" err="1">
                <a:ea typeface="ＭＳ Ｐゴシック" charset="-128"/>
              </a:rPr>
              <a:t>Meade</a:t>
            </a:r>
            <a:r>
              <a:rPr lang="cs-CZ" altLang="ja-JP" sz="3200" dirty="0">
                <a:ea typeface="ＭＳ Ｐゴシック" charset="-128"/>
              </a:rPr>
              <a:t>)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Eli </a:t>
            </a:r>
            <a:r>
              <a:rPr lang="cs-CZ" altLang="ja-JP" sz="3200" dirty="0" err="1">
                <a:ea typeface="ＭＳ Ｐゴシック" charset="-128"/>
              </a:rPr>
              <a:t>Heckscher</a:t>
            </a:r>
            <a:r>
              <a:rPr lang="cs-CZ" altLang="ja-JP" sz="3200" dirty="0">
                <a:ea typeface="ＭＳ Ｐゴシック" charset="-128"/>
              </a:rPr>
              <a:t> (1879 – 1952)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800" dirty="0">
                <a:ea typeface="ＭＳ Ｐゴシック" charset="-128"/>
              </a:rPr>
              <a:t>„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Effect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Foreign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Trade</a:t>
            </a:r>
            <a:r>
              <a:rPr lang="cs-CZ" altLang="ja-JP" sz="2800" dirty="0">
                <a:ea typeface="ＭＳ Ｐゴシック" charset="-128"/>
              </a:rPr>
              <a:t> on </a:t>
            </a:r>
            <a:r>
              <a:rPr lang="cs-CZ" altLang="ja-JP" sz="2800" dirty="0" err="1">
                <a:ea typeface="ＭＳ Ｐゴシック" charset="-128"/>
              </a:rPr>
              <a:t>the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Distribution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of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income</a:t>
            </a:r>
            <a:r>
              <a:rPr lang="cs-CZ" altLang="ja-JP" sz="2800" dirty="0">
                <a:ea typeface="ＭＳ Ｐゴシック" charset="-128"/>
              </a:rPr>
              <a:t>“ (1919)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cs-CZ" altLang="ja-JP" sz="3200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400050" lvl="2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dirty="0">
              <a:ea typeface="ＭＳ Ｐゴシック" charset="-128"/>
            </a:endParaRPr>
          </a:p>
          <a:p>
            <a:pPr marL="857250" lvl="2" indent="-4572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2B3ED6AD-7F60-ABC2-4C46-5F8B22084A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B16D21B7-A433-2E1C-7BF2-21F77858BB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  <a:hlinkClick r:id="rId2"/>
              </a:rPr>
              <a:t>Wolfgang </a:t>
            </a:r>
            <a:r>
              <a:rPr lang="cs-CZ" altLang="ja-JP" sz="3200" dirty="0" err="1">
                <a:ea typeface="ＭＳ Ｐゴシック" charset="-128"/>
                <a:hlinkClick r:id="rId2"/>
              </a:rPr>
              <a:t>Stolper</a:t>
            </a:r>
            <a:r>
              <a:rPr lang="cs-CZ" altLang="ja-JP" sz="3200" dirty="0">
                <a:ea typeface="ＭＳ Ｐゴシック" charset="-128"/>
                <a:hlinkClick r:id="rId2"/>
              </a:rPr>
              <a:t> </a:t>
            </a:r>
            <a:r>
              <a:rPr lang="cs-CZ" altLang="ja-JP" sz="3200" dirty="0">
                <a:ea typeface="ＭＳ Ｐゴシック" charset="-128"/>
              </a:rPr>
              <a:t>(1912 – 2002)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3200" dirty="0">
                <a:ea typeface="ＭＳ Ｐゴシック" charset="-128"/>
              </a:rPr>
              <a:t>Paul </a:t>
            </a:r>
            <a:r>
              <a:rPr lang="cs-CZ" altLang="ja-JP" sz="3200" dirty="0" err="1">
                <a:ea typeface="ＭＳ Ｐゴシック" charset="-128"/>
              </a:rPr>
              <a:t>Samuelson</a:t>
            </a:r>
            <a:r>
              <a:rPr lang="cs-CZ" altLang="ja-JP" sz="3200" dirty="0">
                <a:ea typeface="ＭＳ Ｐゴシック" charset="-128"/>
              </a:rPr>
              <a:t> (1915 – 2009), Nobel </a:t>
            </a:r>
            <a:r>
              <a:rPr lang="cs-CZ" altLang="ja-JP" sz="3200" dirty="0" err="1">
                <a:ea typeface="ＭＳ Ｐゴシック" charset="-128"/>
              </a:rPr>
              <a:t>Price</a:t>
            </a:r>
            <a:r>
              <a:rPr lang="cs-CZ" altLang="ja-JP" sz="3200" dirty="0">
                <a:ea typeface="ＭＳ Ｐゴシック" charset="-128"/>
              </a:rPr>
              <a:t> in </a:t>
            </a:r>
            <a:r>
              <a:rPr lang="cs-CZ" altLang="ja-JP" sz="3200" dirty="0" err="1">
                <a:ea typeface="ＭＳ Ｐゴシック" charset="-128"/>
              </a:rPr>
              <a:t>Economics</a:t>
            </a:r>
            <a:r>
              <a:rPr lang="cs-CZ" altLang="ja-JP" sz="3200" dirty="0">
                <a:ea typeface="ＭＳ Ｐゴシック" charset="-128"/>
              </a:rPr>
              <a:t> 1970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3200" dirty="0" err="1">
                <a:ea typeface="ＭＳ Ｐゴシック" charset="-128"/>
              </a:rPr>
              <a:t>Stolper-Samuelson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Theorem</a:t>
            </a:r>
            <a:r>
              <a:rPr lang="cs-CZ" altLang="ja-JP" sz="3200" dirty="0">
                <a:ea typeface="ＭＳ Ｐゴシック" charset="-128"/>
              </a:rPr>
              <a:t> (1941)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	</a:t>
            </a:r>
            <a:r>
              <a:rPr lang="cs-CZ" altLang="ja-JP" sz="3200" dirty="0" err="1">
                <a:ea typeface="ＭＳ Ｐゴシック" charset="-128"/>
              </a:rPr>
              <a:t>It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shows</a:t>
            </a:r>
            <a:r>
              <a:rPr lang="cs-CZ" altLang="ja-JP" sz="3200" dirty="0">
                <a:ea typeface="ＭＳ Ｐゴシック" charset="-128"/>
              </a:rPr>
              <a:t>, </a:t>
            </a:r>
            <a:r>
              <a:rPr lang="cs-CZ" altLang="ja-JP" sz="3200" dirty="0" err="1">
                <a:ea typeface="ＭＳ Ｐゴシック" charset="-128"/>
              </a:rPr>
              <a:t>e.g</a:t>
            </a:r>
            <a:r>
              <a:rPr lang="cs-CZ" altLang="ja-JP" sz="3200" dirty="0">
                <a:ea typeface="ＭＳ Ｐゴシック" charset="-128"/>
              </a:rPr>
              <a:t>., </a:t>
            </a:r>
            <a:r>
              <a:rPr lang="cs-CZ" altLang="ja-JP" sz="3200" dirty="0" err="1">
                <a:ea typeface="ＭＳ Ｐゴシック" charset="-128"/>
              </a:rPr>
              <a:t>that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international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price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a </a:t>
            </a:r>
            <a:r>
              <a:rPr lang="cs-CZ" altLang="ja-JP" sz="3200" dirty="0" err="1">
                <a:ea typeface="ＭＳ Ｐゴシック" charset="-128"/>
              </a:rPr>
              <a:t>capital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intensive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good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increases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return to </a:t>
            </a:r>
            <a:r>
              <a:rPr lang="cs-CZ" altLang="ja-JP" sz="3200" dirty="0" err="1">
                <a:ea typeface="ＭＳ Ｐゴシック" charset="-128"/>
              </a:rPr>
              <a:t>capital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increases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while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return to </a:t>
            </a:r>
            <a:r>
              <a:rPr lang="cs-CZ" altLang="ja-JP" sz="3200" dirty="0" err="1">
                <a:ea typeface="ＭＳ Ｐゴシック" charset="-128"/>
              </a:rPr>
              <a:t>labor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decreases</a:t>
            </a:r>
            <a:r>
              <a:rPr lang="cs-CZ" altLang="ja-JP" sz="3200" dirty="0">
                <a:ea typeface="ＭＳ Ｐゴシック" charset="-128"/>
              </a:rPr>
              <a:t>. </a:t>
            </a:r>
          </a:p>
          <a:p>
            <a:pPr marL="0" lvl="1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3200" dirty="0">
                <a:ea typeface="ＭＳ Ｐゴシック" charset="-128"/>
              </a:rPr>
              <a:t>	</a:t>
            </a:r>
            <a:r>
              <a:rPr lang="cs-CZ" altLang="ja-JP" sz="3200" dirty="0" err="1">
                <a:ea typeface="ＭＳ Ｐゴシック" charset="-128"/>
              </a:rPr>
              <a:t>It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shows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possibility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distributional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conflicts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over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international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trade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policy</a:t>
            </a:r>
            <a:r>
              <a:rPr lang="cs-CZ" altLang="ja-JP" sz="3200" dirty="0">
                <a:ea typeface="ＭＳ Ｐゴシック" charset="-128"/>
              </a:rPr>
              <a:t> – link to </a:t>
            </a:r>
            <a:r>
              <a:rPr lang="cs-CZ" altLang="ja-JP" sz="3200" dirty="0" err="1">
                <a:ea typeface="ＭＳ Ｐゴシック" charset="-128"/>
              </a:rPr>
              <a:t>the</a:t>
            </a:r>
            <a:r>
              <a:rPr lang="cs-CZ" altLang="ja-JP" sz="3200" dirty="0">
                <a:ea typeface="ＭＳ Ｐゴシック" charset="-128"/>
              </a:rPr>
              <a:t> „</a:t>
            </a:r>
            <a:r>
              <a:rPr lang="cs-CZ" altLang="ja-JP" sz="3200" dirty="0" err="1">
                <a:ea typeface="ＭＳ Ｐゴシック" charset="-128"/>
              </a:rPr>
              <a:t>Political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economy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of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international</a:t>
            </a:r>
            <a:r>
              <a:rPr lang="cs-CZ" altLang="ja-JP" sz="3200" dirty="0">
                <a:ea typeface="ＭＳ Ｐゴシック" charset="-128"/>
              </a:rPr>
              <a:t> </a:t>
            </a:r>
            <a:r>
              <a:rPr lang="cs-CZ" altLang="ja-JP" sz="3200" dirty="0" err="1">
                <a:ea typeface="ＭＳ Ｐゴシック" charset="-128"/>
              </a:rPr>
              <a:t>trade</a:t>
            </a:r>
            <a:r>
              <a:rPr lang="cs-CZ" altLang="ja-JP" sz="3200" dirty="0">
                <a:ea typeface="ＭＳ Ｐゴシック" charset="-128"/>
              </a:rPr>
              <a:t>“.</a:t>
            </a: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4626CACE-5970-07B9-5BCD-98B441C55D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dirty="0" err="1"/>
              <a:t>Ideas</a:t>
            </a:r>
            <a:r>
              <a:rPr lang="cs-CZ" altLang="cs-CZ" sz="3600" dirty="0"/>
              <a:t> on International </a:t>
            </a:r>
            <a:r>
              <a:rPr lang="cs-CZ" altLang="cs-CZ" sz="3600" dirty="0" err="1"/>
              <a:t>Trade</a:t>
            </a:r>
            <a:r>
              <a:rPr lang="cs-CZ" altLang="cs-CZ" sz="3600" dirty="0"/>
              <a:t> in </a:t>
            </a:r>
            <a:r>
              <a:rPr lang="cs-CZ" altLang="cs-CZ" sz="3600" dirty="0" err="1"/>
              <a:t>Historical</a:t>
            </a:r>
            <a:r>
              <a:rPr lang="cs-CZ" altLang="cs-CZ" sz="3600" dirty="0"/>
              <a:t> </a:t>
            </a:r>
            <a:r>
              <a:rPr lang="cs-CZ" altLang="cs-CZ" sz="3600" dirty="0" err="1"/>
              <a:t>Perspective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AAA27A8D-2153-498F-A412-058F58584B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052513"/>
            <a:ext cx="8064500" cy="61214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>
                <a:ea typeface="ＭＳ Ｐゴシック" charset="-128"/>
              </a:rPr>
              <a:t>Paul </a:t>
            </a:r>
            <a:r>
              <a:rPr lang="cs-CZ" altLang="ja-JP" sz="2400" dirty="0" err="1">
                <a:ea typeface="ＭＳ Ｐゴシック" charset="-128"/>
              </a:rPr>
              <a:t>Krugman</a:t>
            </a:r>
            <a:r>
              <a:rPr lang="cs-CZ" altLang="ja-JP" sz="2400" dirty="0">
                <a:ea typeface="ＭＳ Ｐゴシック" charset="-128"/>
              </a:rPr>
              <a:t> (1953 - ), Nobel </a:t>
            </a:r>
            <a:r>
              <a:rPr lang="cs-CZ" altLang="ja-JP" sz="2400" dirty="0" err="1">
                <a:ea typeface="ＭＳ Ｐゴシック" charset="-128"/>
              </a:rPr>
              <a:t>Price</a:t>
            </a:r>
            <a:r>
              <a:rPr lang="cs-CZ" altLang="ja-JP" sz="2400" dirty="0">
                <a:ea typeface="ＭＳ Ｐゴシック" charset="-128"/>
              </a:rPr>
              <a:t> in </a:t>
            </a:r>
            <a:r>
              <a:rPr lang="cs-CZ" altLang="ja-JP" sz="2400" dirty="0" err="1">
                <a:ea typeface="ＭＳ Ｐゴシック" charset="-128"/>
              </a:rPr>
              <a:t>Economics</a:t>
            </a:r>
            <a:r>
              <a:rPr lang="cs-CZ" altLang="ja-JP" sz="2400" dirty="0">
                <a:ea typeface="ＭＳ Ｐゴシック" charset="-128"/>
              </a:rPr>
              <a:t> in 2008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>
                <a:ea typeface="ＭＳ Ｐゴシック" charset="-128"/>
              </a:rPr>
              <a:t>„</a:t>
            </a:r>
            <a:r>
              <a:rPr lang="cs-CZ" altLang="ja-JP" dirty="0">
                <a:ea typeface="ＭＳ Ｐゴシック" charset="-128"/>
                <a:hlinkClick r:id="rId2"/>
              </a:rPr>
              <a:t>New </a:t>
            </a:r>
            <a:r>
              <a:rPr lang="cs-CZ" altLang="ja-JP" dirty="0" err="1">
                <a:ea typeface="ＭＳ Ｐゴシック" charset="-128"/>
                <a:hlinkClick r:id="rId2"/>
              </a:rPr>
              <a:t>trade</a:t>
            </a:r>
            <a:r>
              <a:rPr lang="cs-CZ" altLang="ja-JP" dirty="0">
                <a:ea typeface="ＭＳ Ｐゴシック" charset="-128"/>
                <a:hlinkClick r:id="rId2"/>
              </a:rPr>
              <a:t> </a:t>
            </a:r>
            <a:r>
              <a:rPr lang="cs-CZ" altLang="ja-JP" dirty="0" err="1">
                <a:ea typeface="ＭＳ Ｐゴシック" charset="-128"/>
                <a:hlinkClick r:id="rId2"/>
              </a:rPr>
              <a:t>theory</a:t>
            </a:r>
            <a:r>
              <a:rPr lang="cs-CZ" altLang="ja-JP" dirty="0">
                <a:ea typeface="ＭＳ Ｐゴシック" charset="-128"/>
              </a:rPr>
              <a:t>“</a:t>
            </a:r>
          </a:p>
          <a:p>
            <a:pPr marL="742950" lvl="2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dirty="0" err="1">
                <a:ea typeface="ＭＳ Ｐゴシック" charset="-128"/>
              </a:rPr>
              <a:t>It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focuses</a:t>
            </a:r>
            <a:r>
              <a:rPr lang="cs-CZ" altLang="ja-JP" dirty="0">
                <a:ea typeface="ＭＳ Ｐゴシック" charset="-128"/>
              </a:rPr>
              <a:t> on </a:t>
            </a:r>
            <a:r>
              <a:rPr lang="cs-CZ" altLang="ja-JP" dirty="0" err="1">
                <a:ea typeface="ＭＳ Ｐゴシック" charset="-128"/>
              </a:rPr>
              <a:t>the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explanation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of</a:t>
            </a:r>
            <a:r>
              <a:rPr lang="cs-CZ" altLang="ja-JP" dirty="0">
                <a:ea typeface="ＭＳ Ｐゴシック" charset="-128"/>
              </a:rPr>
              <a:t> intra-</a:t>
            </a:r>
            <a:r>
              <a:rPr lang="cs-CZ" altLang="ja-JP" dirty="0" err="1">
                <a:ea typeface="ＭＳ Ｐゴシック" charset="-128"/>
              </a:rPr>
              <a:t>industry</a:t>
            </a:r>
            <a:r>
              <a:rPr lang="cs-CZ" altLang="ja-JP" dirty="0">
                <a:ea typeface="ＭＳ Ｐゴシック" charset="-128"/>
              </a:rPr>
              <a:t> </a:t>
            </a:r>
            <a:r>
              <a:rPr lang="cs-CZ" altLang="ja-JP" dirty="0" err="1">
                <a:ea typeface="ＭＳ Ｐゴシック" charset="-128"/>
              </a:rPr>
              <a:t>trade</a:t>
            </a:r>
            <a:endParaRPr lang="cs-CZ" altLang="ja-JP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in </a:t>
            </a:r>
            <a:r>
              <a:rPr lang="cs-CZ" altLang="ja-JP" sz="2400" dirty="0" err="1">
                <a:ea typeface="ＭＳ Ｐゴシック" charset="-128"/>
              </a:rPr>
              <a:t>similar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products</a:t>
            </a:r>
            <a:endParaRPr lang="cs-CZ" altLang="ja-JP" sz="2400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>
                <a:ea typeface="ＭＳ Ｐゴシック" charset="-128"/>
              </a:rPr>
              <a:t>It </a:t>
            </a:r>
            <a:r>
              <a:rPr lang="cs-CZ" altLang="ja-JP" sz="2400" dirty="0" err="1">
                <a:ea typeface="ＭＳ Ｐゴシック" charset="-128"/>
              </a:rPr>
              <a:t>stresses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the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importance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of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increasing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returns</a:t>
            </a:r>
            <a:r>
              <a:rPr lang="cs-CZ" altLang="ja-JP" sz="2400" dirty="0">
                <a:ea typeface="ＭＳ Ｐゴシック" charset="-128"/>
              </a:rPr>
              <a:t> to </a:t>
            </a:r>
            <a:r>
              <a:rPr lang="cs-CZ" altLang="ja-JP" sz="2400" dirty="0" err="1">
                <a:ea typeface="ＭＳ Ｐゴシック" charset="-128"/>
              </a:rPr>
              <a:t>scale</a:t>
            </a:r>
            <a:endParaRPr lang="cs-CZ" altLang="ja-JP" sz="2400" dirty="0">
              <a:ea typeface="ＭＳ Ｐゴシック" charset="-128"/>
            </a:endParaRPr>
          </a:p>
          <a:p>
            <a:pPr marL="1200150" lvl="3" indent="-342900" eaLnBrk="1" hangingPunct="1">
              <a:buClr>
                <a:schemeClr val="hlink"/>
              </a:buClr>
              <a:buFont typeface="Wingdings" panose="05000000000000000000" pitchFamily="2" charset="2"/>
              <a:buChar char="q"/>
              <a:defRPr/>
            </a:pPr>
            <a:r>
              <a:rPr lang="cs-CZ" altLang="ja-JP" sz="2400" dirty="0" err="1">
                <a:ea typeface="ＭＳ Ｐゴシック" charset="-128"/>
              </a:rPr>
              <a:t>Previous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trade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models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were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based</a:t>
            </a:r>
            <a:r>
              <a:rPr lang="cs-CZ" altLang="ja-JP" sz="2400" dirty="0">
                <a:ea typeface="ＭＳ Ｐゴシック" charset="-128"/>
              </a:rPr>
              <a:t> on </a:t>
            </a:r>
            <a:r>
              <a:rPr lang="cs-CZ" altLang="ja-JP" sz="2400" dirty="0" err="1">
                <a:ea typeface="ＭＳ Ｐゴシック" charset="-128"/>
              </a:rPr>
              <a:t>perfect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competition</a:t>
            </a:r>
            <a:r>
              <a:rPr lang="cs-CZ" altLang="ja-JP" sz="2400" dirty="0">
                <a:ea typeface="ＭＳ Ｐゴシック" charset="-128"/>
              </a:rPr>
              <a:t>, </a:t>
            </a:r>
            <a:r>
              <a:rPr lang="cs-CZ" altLang="ja-JP" sz="2400" dirty="0" err="1">
                <a:ea typeface="ＭＳ Ｐゴシック" charset="-128"/>
              </a:rPr>
              <a:t>this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one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is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based</a:t>
            </a:r>
            <a:r>
              <a:rPr lang="cs-CZ" altLang="ja-JP" sz="2400" dirty="0">
                <a:ea typeface="ＭＳ Ｐゴシック" charset="-128"/>
              </a:rPr>
              <a:t> on </a:t>
            </a:r>
            <a:r>
              <a:rPr lang="cs-CZ" altLang="ja-JP" sz="2400" dirty="0" err="1">
                <a:ea typeface="ＭＳ Ｐゴシック" charset="-128"/>
              </a:rPr>
              <a:t>the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monopolistic</a:t>
            </a:r>
            <a:r>
              <a:rPr lang="cs-CZ" altLang="ja-JP" sz="2400" dirty="0">
                <a:ea typeface="ＭＳ Ｐゴシック" charset="-128"/>
              </a:rPr>
              <a:t> </a:t>
            </a:r>
            <a:r>
              <a:rPr lang="cs-CZ" altLang="ja-JP" sz="2400" dirty="0" err="1">
                <a:ea typeface="ＭＳ Ｐゴシック" charset="-128"/>
              </a:rPr>
              <a:t>competition</a:t>
            </a:r>
            <a:r>
              <a:rPr lang="cs-CZ" altLang="ja-JP" sz="2400" dirty="0">
                <a:ea typeface="ＭＳ Ｐゴシック" charset="-128"/>
              </a:rPr>
              <a:t> model</a:t>
            </a:r>
          </a:p>
          <a:p>
            <a:pPr marL="857250" lvl="3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857250" lvl="3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2400" dirty="0" err="1">
                <a:ea typeface="ＭＳ Ｐゴシック" charset="-128"/>
                <a:hlinkClick r:id="rId3"/>
              </a:rPr>
              <a:t>Avinash</a:t>
            </a:r>
            <a:r>
              <a:rPr lang="cs-CZ" altLang="ja-JP" sz="2400" dirty="0">
                <a:ea typeface="ＭＳ Ｐゴシック" charset="-128"/>
                <a:hlinkClick r:id="rId3"/>
              </a:rPr>
              <a:t> </a:t>
            </a:r>
            <a:r>
              <a:rPr lang="cs-CZ" altLang="ja-JP" sz="2400" dirty="0" err="1">
                <a:ea typeface="ＭＳ Ｐゴシック" charset="-128"/>
                <a:hlinkClick r:id="rId3"/>
              </a:rPr>
              <a:t>Dixit</a:t>
            </a:r>
            <a:r>
              <a:rPr lang="cs-CZ" altLang="ja-JP" sz="2400" dirty="0">
                <a:ea typeface="ＭＳ Ｐゴシック" charset="-128"/>
              </a:rPr>
              <a:t>, Joseph </a:t>
            </a:r>
            <a:r>
              <a:rPr lang="cs-CZ" altLang="ja-JP" sz="2400" dirty="0" err="1">
                <a:ea typeface="ＭＳ Ｐゴシック" charset="-128"/>
              </a:rPr>
              <a:t>Stiglitz</a:t>
            </a:r>
            <a:r>
              <a:rPr lang="cs-CZ" altLang="ja-JP" sz="2400" dirty="0">
                <a:ea typeface="ＭＳ Ｐゴシック" charset="-128"/>
              </a:rPr>
              <a:t>: </a:t>
            </a:r>
            <a:r>
              <a:rPr lang="en-US" sz="2400" dirty="0"/>
              <a:t>"Monopolistic Competition and Optimum Product Diversity", </a:t>
            </a:r>
            <a:r>
              <a:rPr lang="cs-CZ" sz="2400" dirty="0"/>
              <a:t>1977</a:t>
            </a:r>
          </a:p>
          <a:p>
            <a:pPr marL="857250" lvl="3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altLang="ja-JP" sz="2400" dirty="0">
              <a:ea typeface="ＭＳ Ｐゴシック" charset="-128"/>
            </a:endParaRPr>
          </a:p>
          <a:p>
            <a:pPr marL="857250" lvl="3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cs-CZ" altLang="ja-JP" sz="2400" dirty="0">
                <a:ea typeface="ＭＳ Ｐゴシック" charset="-128"/>
              </a:rPr>
              <a:t>Joseph </a:t>
            </a:r>
            <a:r>
              <a:rPr lang="cs-CZ" altLang="ja-JP" sz="2400" dirty="0" err="1">
                <a:ea typeface="ＭＳ Ｐゴシック" charset="-128"/>
              </a:rPr>
              <a:t>Stiglitz</a:t>
            </a:r>
            <a:r>
              <a:rPr lang="cs-CZ" altLang="ja-JP" sz="2400" dirty="0">
                <a:ea typeface="ＭＳ Ｐゴシック" charset="-128"/>
              </a:rPr>
              <a:t>, Nobel </a:t>
            </a:r>
            <a:r>
              <a:rPr lang="cs-CZ" altLang="ja-JP" sz="2400" dirty="0" err="1">
                <a:ea typeface="ＭＳ Ｐゴシック" charset="-128"/>
              </a:rPr>
              <a:t>Price</a:t>
            </a:r>
            <a:r>
              <a:rPr lang="cs-CZ" altLang="ja-JP" sz="2400" dirty="0">
                <a:ea typeface="ＭＳ Ｐゴシック" charset="-128"/>
              </a:rPr>
              <a:t> in </a:t>
            </a:r>
            <a:r>
              <a:rPr lang="cs-CZ" altLang="ja-JP" sz="2400" dirty="0" err="1">
                <a:ea typeface="ＭＳ Ｐゴシック" charset="-128"/>
              </a:rPr>
              <a:t>Economics</a:t>
            </a:r>
            <a:r>
              <a:rPr lang="cs-CZ" altLang="ja-JP" sz="2400" dirty="0">
                <a:ea typeface="ＭＳ Ｐゴシック" charset="-128"/>
              </a:rPr>
              <a:t> in 2001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DAF02D3B-7F49-D1D5-59DE-F0212972C8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Discussion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Readings</a:t>
            </a:r>
            <a:r>
              <a:rPr lang="cs-CZ" altLang="cs-CZ" dirty="0"/>
              <a:t>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B0D75E87-018E-AE5B-D6D8-B59B404CAD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800" dirty="0"/>
              <a:t>  </a:t>
            </a:r>
            <a:r>
              <a:rPr lang="en-US" sz="2800" dirty="0"/>
              <a:t>Adam Smith: The Wealth of Nations, Book 1 Chapters 1-4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D</a:t>
            </a:r>
            <a:r>
              <a:rPr lang="en-US" sz="2800" dirty="0" err="1"/>
              <a:t>ivision</a:t>
            </a:r>
            <a:r>
              <a:rPr lang="en-US" sz="2800" dirty="0"/>
              <a:t> of </a:t>
            </a:r>
            <a:r>
              <a:rPr lang="en-US" sz="2800" dirty="0" err="1"/>
              <a:t>labour</a:t>
            </a:r>
            <a:r>
              <a:rPr lang="en-US" sz="2800" dirty="0"/>
              <a:t> is the most important factor in improving the productive powers of </a:t>
            </a:r>
            <a:r>
              <a:rPr lang="en-US" sz="2800" dirty="0" err="1"/>
              <a:t>labour</a:t>
            </a:r>
            <a:r>
              <a:rPr lang="en-US" sz="2800" dirty="0"/>
              <a:t>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AS </a:t>
            </a:r>
            <a:r>
              <a:rPr lang="cs-CZ" sz="2800" dirty="0" err="1"/>
              <a:t>uses</a:t>
            </a:r>
            <a:r>
              <a:rPr lang="cs-CZ" sz="2800" dirty="0"/>
              <a:t> </a:t>
            </a:r>
            <a:r>
              <a:rPr lang="cs-CZ" sz="2800" dirty="0" err="1"/>
              <a:t>comparisons</a:t>
            </a:r>
            <a:r>
              <a:rPr lang="cs-CZ" sz="2800" dirty="0"/>
              <a:t> – </a:t>
            </a:r>
            <a:r>
              <a:rPr lang="cs-CZ" sz="2800" dirty="0" err="1"/>
              <a:t>e.g</a:t>
            </a:r>
            <a:r>
              <a:rPr lang="cs-CZ" sz="2800" dirty="0"/>
              <a:t>. </a:t>
            </a:r>
            <a:r>
              <a:rPr lang="en-US" sz="2800" dirty="0"/>
              <a:t>compares the production of corn in England, France and Poland.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I</a:t>
            </a:r>
            <a:r>
              <a:rPr lang="en-US" sz="2800" dirty="0" err="1"/>
              <a:t>nvention</a:t>
            </a:r>
            <a:r>
              <a:rPr lang="en-US" sz="2800" dirty="0"/>
              <a:t> of a great number of machines is the effect of the division of </a:t>
            </a:r>
            <a:r>
              <a:rPr lang="en-US" sz="2800" dirty="0" err="1"/>
              <a:t>labour</a:t>
            </a:r>
            <a:r>
              <a:rPr lang="en-US" sz="2800" dirty="0"/>
              <a:t>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I</a:t>
            </a:r>
            <a:r>
              <a:rPr lang="en-US" sz="2800" dirty="0"/>
              <a:t>n a well-governed society universal opulence extends itself to the lowest ranks of the people.</a:t>
            </a:r>
            <a:endParaRPr lang="cs-CZ" sz="280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D1C31CC1-8456-70A9-01D6-0673B36020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Discussion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Readings</a:t>
            </a:r>
            <a:r>
              <a:rPr lang="cs-CZ" altLang="cs-CZ" dirty="0"/>
              <a:t>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222639AE-FD1C-67FC-BB79-287FA7689D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800" dirty="0"/>
              <a:t>  </a:t>
            </a:r>
            <a:r>
              <a:rPr lang="en-US" sz="2800" dirty="0"/>
              <a:t>Adam Smith: The Wealth of Nations, Book 1 Chapters 1-4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D</a:t>
            </a:r>
            <a:r>
              <a:rPr lang="en-US" sz="2800" dirty="0" err="1"/>
              <a:t>ivision</a:t>
            </a:r>
            <a:r>
              <a:rPr lang="en-US" sz="2800" dirty="0"/>
              <a:t> of </a:t>
            </a:r>
            <a:r>
              <a:rPr lang="en-US" sz="2800" dirty="0" err="1"/>
              <a:t>labour</a:t>
            </a:r>
            <a:r>
              <a:rPr lang="en-US" sz="2800" dirty="0"/>
              <a:t> is originally effect of some propensity to exchange</a:t>
            </a:r>
            <a:r>
              <a:rPr lang="cs-CZ" sz="2800" dirty="0"/>
              <a:t>, not </a:t>
            </a:r>
            <a:r>
              <a:rPr lang="cs-CZ" sz="2800" dirty="0" err="1"/>
              <a:t>effect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wisdom</a:t>
            </a:r>
            <a:r>
              <a:rPr lang="cs-CZ" sz="2800" dirty="0"/>
              <a:t>.</a:t>
            </a: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W</a:t>
            </a:r>
            <a:r>
              <a:rPr lang="en-US" sz="2800" dirty="0"/>
              <a:t>e can</a:t>
            </a:r>
            <a:r>
              <a:rPr lang="cs-CZ" sz="2800" dirty="0"/>
              <a:t>not</a:t>
            </a:r>
            <a:r>
              <a:rPr lang="en-US" sz="2800" dirty="0"/>
              <a:t> expect our dinner from the benevolence of the butcher.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 differences in different men are mostly effects of habit, custom and education.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A</a:t>
            </a:r>
            <a:r>
              <a:rPr lang="en-US" sz="2800" dirty="0"/>
              <a:t> philosopher is by nature in genius and disposition </a:t>
            </a:r>
            <a:r>
              <a:rPr lang="cs-CZ" sz="2800" dirty="0"/>
              <a:t>not </a:t>
            </a:r>
            <a:r>
              <a:rPr lang="en-US" sz="2800" dirty="0"/>
              <a:t>very different from a street porter.</a:t>
            </a:r>
            <a:endParaRPr lang="cs-CZ" sz="28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38009A27-0D64-0EF5-C8E5-E5A25422C4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Discussion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Readings</a:t>
            </a:r>
            <a:r>
              <a:rPr lang="cs-CZ" altLang="cs-CZ" dirty="0"/>
              <a:t>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27FBEDE8-D5DB-FEB6-6A41-B6F999C562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800" dirty="0"/>
              <a:t>  </a:t>
            </a:r>
            <a:r>
              <a:rPr lang="en-US" sz="2800" dirty="0"/>
              <a:t>Adam Smith: The Wealth of Nations, Book 1 Chapters 1-4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 extent of the market has an impact on the division of </a:t>
            </a:r>
            <a:r>
              <a:rPr lang="en-US" sz="2800" dirty="0" err="1"/>
              <a:t>labour</a:t>
            </a:r>
            <a:r>
              <a:rPr lang="en-US" sz="2800" dirty="0"/>
              <a:t>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AS </a:t>
            </a:r>
            <a:r>
              <a:rPr lang="cs-CZ" sz="2800" dirty="0" err="1"/>
              <a:t>illustrates</a:t>
            </a:r>
            <a:r>
              <a:rPr lang="cs-CZ" sz="2800" dirty="0"/>
              <a:t> t</a:t>
            </a:r>
            <a:r>
              <a:rPr lang="en-US" sz="2800" dirty="0"/>
              <a:t>he advantage of the water-carriage </a:t>
            </a:r>
            <a:r>
              <a:rPr lang="cs-CZ" sz="2800" dirty="0"/>
              <a:t>on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example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en-US" sz="2800" dirty="0"/>
              <a:t> transport</a:t>
            </a:r>
            <a:r>
              <a:rPr lang="cs-CZ" sz="2800" dirty="0"/>
              <a:t> </a:t>
            </a:r>
            <a:r>
              <a:rPr lang="en-US" sz="2800" dirty="0"/>
              <a:t>between London and </a:t>
            </a:r>
            <a:r>
              <a:rPr lang="en-US" sz="2800" dirty="0" err="1"/>
              <a:t>Edingurgh</a:t>
            </a:r>
            <a:r>
              <a:rPr lang="en-US" sz="2800" dirty="0"/>
              <a:t>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 </a:t>
            </a:r>
            <a:r>
              <a:rPr lang="cs-CZ" sz="2800" dirty="0"/>
              <a:t>on-</a:t>
            </a:r>
            <a:r>
              <a:rPr lang="cs-CZ" sz="2800" dirty="0" err="1"/>
              <a:t>the</a:t>
            </a:r>
            <a:r>
              <a:rPr lang="cs-CZ" sz="2800" dirty="0"/>
              <a:t>-</a:t>
            </a:r>
            <a:r>
              <a:rPr lang="cs-CZ" sz="2800" dirty="0" err="1"/>
              <a:t>see</a:t>
            </a:r>
            <a:r>
              <a:rPr lang="en-US" sz="2800" dirty="0"/>
              <a:t> areas have a better position for development than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inland</a:t>
            </a:r>
            <a:r>
              <a:rPr lang="en-US" sz="2800" dirty="0"/>
              <a:t> areas.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Metal and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 err="1"/>
              <a:t>goods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</a:t>
            </a:r>
            <a:r>
              <a:rPr lang="cs-CZ" sz="2800" dirty="0" err="1"/>
              <a:t>been</a:t>
            </a:r>
            <a:r>
              <a:rPr lang="cs-CZ" sz="2800" dirty="0"/>
              <a:t> </a:t>
            </a:r>
            <a:r>
              <a:rPr lang="cs-CZ" sz="2800" dirty="0" err="1"/>
              <a:t>used</a:t>
            </a:r>
            <a:r>
              <a:rPr lang="cs-CZ" sz="2800" dirty="0"/>
              <a:t>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facilitating</a:t>
            </a:r>
            <a:r>
              <a:rPr lang="cs-CZ" sz="2800" dirty="0"/>
              <a:t> </a:t>
            </a:r>
            <a:r>
              <a:rPr lang="cs-CZ" sz="2800" dirty="0" err="1"/>
              <a:t>exchanges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Use </a:t>
            </a:r>
            <a:r>
              <a:rPr lang="cs-CZ" sz="2800" dirty="0" err="1"/>
              <a:t>value</a:t>
            </a:r>
            <a:r>
              <a:rPr lang="cs-CZ" sz="2800" dirty="0"/>
              <a:t> x </a:t>
            </a:r>
            <a:r>
              <a:rPr lang="cs-CZ" sz="2800" dirty="0" err="1"/>
              <a:t>value</a:t>
            </a:r>
            <a:r>
              <a:rPr lang="cs-CZ" sz="2800" dirty="0"/>
              <a:t> in </a:t>
            </a:r>
            <a:r>
              <a:rPr lang="cs-CZ" sz="2800" dirty="0" err="1"/>
              <a:t>exchange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sz="280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1C454730-C6D2-83E1-F385-FB57E50C68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Discussion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Readings</a:t>
            </a:r>
            <a:r>
              <a:rPr lang="cs-CZ" altLang="cs-CZ" dirty="0"/>
              <a:t>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8AEAA04F-FCA3-3A62-ECA5-B4F9E27602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800" dirty="0"/>
              <a:t>  </a:t>
            </a:r>
            <a:r>
              <a:rPr lang="en-US" sz="2800" dirty="0"/>
              <a:t>John Stuart Mill: Principles of political Economy, Book V (On the influence of government), Chapters V, VI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I</a:t>
            </a:r>
            <a:r>
              <a:rPr lang="en-US" sz="2800" dirty="0"/>
              <a:t>t is an excellent maxim to make present resources suffice for present wants.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 basic way of extinguishing or reducing a national debt, is by means of a surplus revenue</a:t>
            </a:r>
            <a:r>
              <a:rPr lang="cs-CZ" sz="2800" dirty="0"/>
              <a:t>.</a:t>
            </a:r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A</a:t>
            </a:r>
            <a:r>
              <a:rPr lang="en-US" sz="2800" dirty="0" err="1"/>
              <a:t>ny</a:t>
            </a:r>
            <a:r>
              <a:rPr lang="en-US" sz="2800" dirty="0"/>
              <a:t> casual gain, or god-</a:t>
            </a:r>
            <a:r>
              <a:rPr lang="en-US" sz="2800" dirty="0" err="1"/>
              <a:t>sen</a:t>
            </a:r>
            <a:r>
              <a:rPr lang="cs-CZ" sz="2800" dirty="0"/>
              <a:t>t</a:t>
            </a:r>
            <a:r>
              <a:rPr lang="en-US" sz="2800" dirty="0"/>
              <a:t> gain of the nation, is naturally devoted to reducing a national debt. 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here are cases in which it is not desirable to maintain a surplus revenue for the redemption of Debt.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endParaRPr lang="cs-CZ" sz="2800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0AA39A3A-CBD1-546B-9CA2-BE5C0B79FB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Discussion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Readings</a:t>
            </a:r>
            <a:r>
              <a:rPr lang="cs-CZ" altLang="cs-CZ" dirty="0"/>
              <a:t> 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A057763C-22A8-D078-3E0E-D57CED5F73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2800" dirty="0"/>
              <a:t>  </a:t>
            </a:r>
            <a:r>
              <a:rPr lang="en-US" sz="2800" dirty="0"/>
              <a:t>John Stuart Mill: Principles of political Economy, Book V (On the influence of government), Chapters V, VI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 doctrine of </a:t>
            </a:r>
            <a:r>
              <a:rPr lang="cs-CZ" sz="2800" dirty="0"/>
              <a:t>P</a:t>
            </a:r>
            <a:r>
              <a:rPr lang="en-US" sz="2800" dirty="0" err="1"/>
              <a:t>rotection</a:t>
            </a:r>
            <a:r>
              <a:rPr lang="en-US" sz="2800" dirty="0"/>
              <a:t> to </a:t>
            </a:r>
            <a:r>
              <a:rPr lang="cs-CZ" sz="2800" dirty="0"/>
              <a:t>N</a:t>
            </a:r>
            <a:r>
              <a:rPr lang="en-US" sz="2800" dirty="0" err="1"/>
              <a:t>ative</a:t>
            </a:r>
            <a:r>
              <a:rPr lang="en-US" sz="2800" dirty="0"/>
              <a:t> </a:t>
            </a:r>
            <a:r>
              <a:rPr lang="cs-CZ" sz="2800" dirty="0"/>
              <a:t>I</a:t>
            </a:r>
            <a:r>
              <a:rPr lang="en-US" sz="2800" dirty="0" err="1"/>
              <a:t>ndustry</a:t>
            </a:r>
            <a:r>
              <a:rPr lang="en-US" sz="2800" dirty="0"/>
              <a:t> is false.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T</a:t>
            </a:r>
            <a:r>
              <a:rPr lang="en-US" sz="2800" dirty="0"/>
              <a:t>he doctrine of Protection to Native Industry is supported by pleas of national subsistence and defense.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/>
              <a:t>P</a:t>
            </a:r>
            <a:r>
              <a:rPr lang="en-US" sz="2800" dirty="0" err="1"/>
              <a:t>rotecting</a:t>
            </a:r>
            <a:r>
              <a:rPr lang="en-US" sz="2800" dirty="0"/>
              <a:t> duties can be temporarily used for naturalizing a foreign industry.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 err="1"/>
              <a:t>Criticism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en-US" sz="2800" dirty="0"/>
              <a:t> the policy compelling colonies to trade exclusively with the dominant country.</a:t>
            </a:r>
            <a:endParaRPr lang="cs-CZ" sz="2800" dirty="0"/>
          </a:p>
          <a:p>
            <a:pPr marL="457200" indent="-457200" algn="l" eaLnBrk="1" hangingPunct="1">
              <a:buFont typeface="Wingdings" pitchFamily="2" charset="2"/>
              <a:buChar char="q"/>
              <a:defRPr/>
            </a:pPr>
            <a:r>
              <a:rPr lang="cs-CZ" sz="2800" dirty="0" err="1"/>
              <a:t>Broad</a:t>
            </a:r>
            <a:r>
              <a:rPr lang="cs-CZ" sz="2800" dirty="0"/>
              <a:t> </a:t>
            </a:r>
            <a:r>
              <a:rPr lang="en-US" sz="2800" dirty="0"/>
              <a:t>use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en-US" sz="2800" dirty="0"/>
              <a:t>statistical data for supporting his analyses.</a:t>
            </a:r>
            <a:endParaRPr lang="cs-CZ" sz="2800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519A9812-D7A6-05B4-3105-F9DDB4EDD8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8353425" cy="8651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Balance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Payment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7A64F6F9-63EB-0831-C88A-04C58722BE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836613"/>
            <a:ext cx="8064500" cy="6553200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b="1" dirty="0" err="1"/>
              <a:t>Current</a:t>
            </a:r>
            <a:r>
              <a:rPr lang="cs-CZ" altLang="cs-CZ" b="1" dirty="0"/>
              <a:t> </a:t>
            </a:r>
            <a:r>
              <a:rPr lang="cs-CZ" altLang="cs-CZ" b="1" dirty="0" err="1"/>
              <a:t>Account</a:t>
            </a:r>
            <a:endParaRPr lang="cs-CZ" altLang="cs-CZ" b="1" dirty="0"/>
          </a:p>
          <a:p>
            <a:pPr lvl="2" eaLnBrk="1" hangingPunct="1">
              <a:defRPr/>
            </a:pPr>
            <a:r>
              <a:rPr lang="cs-CZ" altLang="cs-CZ" b="1" dirty="0" err="1"/>
              <a:t>Trade</a:t>
            </a:r>
            <a:r>
              <a:rPr lang="cs-CZ" altLang="cs-CZ" b="1" dirty="0"/>
              <a:t> balance</a:t>
            </a:r>
          </a:p>
          <a:p>
            <a:pPr lvl="2" eaLnBrk="1" hangingPunct="1">
              <a:defRPr/>
            </a:pPr>
            <a:r>
              <a:rPr lang="cs-CZ" altLang="cs-CZ" b="1" dirty="0"/>
              <a:t>..</a:t>
            </a:r>
          </a:p>
          <a:p>
            <a:pPr lvl="1" eaLnBrk="1" hangingPunct="1">
              <a:defRPr/>
            </a:pPr>
            <a:r>
              <a:rPr lang="cs-CZ" altLang="cs-CZ" b="1" dirty="0" err="1"/>
              <a:t>Financial</a:t>
            </a:r>
            <a:r>
              <a:rPr lang="cs-CZ" altLang="cs-CZ" b="1" dirty="0"/>
              <a:t> </a:t>
            </a:r>
            <a:r>
              <a:rPr lang="cs-CZ" altLang="cs-CZ" b="1" dirty="0" err="1"/>
              <a:t>Account</a:t>
            </a:r>
            <a:endParaRPr lang="cs-CZ" altLang="cs-CZ" b="1" dirty="0"/>
          </a:p>
          <a:p>
            <a:pPr lvl="1" eaLnBrk="1" hangingPunct="1">
              <a:defRPr/>
            </a:pPr>
            <a:r>
              <a:rPr lang="cs-CZ" altLang="cs-CZ" b="1" dirty="0" err="1"/>
              <a:t>Capital</a:t>
            </a:r>
            <a:r>
              <a:rPr lang="cs-CZ" altLang="cs-CZ" b="1" dirty="0"/>
              <a:t> </a:t>
            </a:r>
            <a:r>
              <a:rPr lang="cs-CZ" altLang="cs-CZ" b="1" dirty="0" err="1"/>
              <a:t>Account</a:t>
            </a:r>
            <a:endParaRPr lang="cs-CZ" altLang="cs-CZ" b="1" dirty="0"/>
          </a:p>
          <a:p>
            <a:pPr marL="514350" lvl="1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 err="1"/>
              <a:t>Trade</a:t>
            </a:r>
            <a:r>
              <a:rPr lang="cs-CZ" altLang="cs-CZ" b="1" dirty="0"/>
              <a:t> Balance - </a:t>
            </a:r>
            <a:r>
              <a:rPr lang="cs-CZ" altLang="cs-CZ" b="1" dirty="0" err="1"/>
              <a:t>different</a:t>
            </a:r>
            <a:r>
              <a:rPr lang="cs-CZ" altLang="cs-CZ" b="1" dirty="0"/>
              <a:t> </a:t>
            </a:r>
            <a:r>
              <a:rPr lang="cs-CZ" altLang="cs-CZ" b="1" dirty="0" err="1"/>
              <a:t>balancing</a:t>
            </a:r>
            <a:r>
              <a:rPr lang="cs-CZ" altLang="cs-CZ" b="1" dirty="0"/>
              <a:t> </a:t>
            </a:r>
            <a:r>
              <a:rPr lang="cs-CZ" altLang="cs-CZ" b="1" dirty="0" err="1"/>
              <a:t>processes</a:t>
            </a:r>
            <a:r>
              <a:rPr lang="cs-CZ" altLang="cs-CZ" b="1" dirty="0"/>
              <a:t>, </a:t>
            </a:r>
            <a:r>
              <a:rPr lang="cs-CZ" altLang="cs-CZ" b="1" dirty="0" err="1"/>
              <a:t>e.g</a:t>
            </a:r>
            <a:r>
              <a:rPr lang="cs-CZ" altLang="cs-CZ" b="1" dirty="0"/>
              <a:t>.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cs-CZ" altLang="cs-CZ" b="1" dirty="0"/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dirty="0" err="1"/>
              <a:t>Trade</a:t>
            </a:r>
            <a:r>
              <a:rPr lang="cs-CZ" altLang="cs-CZ" b="1" dirty="0"/>
              <a:t> </a:t>
            </a:r>
            <a:r>
              <a:rPr lang="cs-CZ" altLang="cs-CZ" b="1" dirty="0" err="1"/>
              <a:t>surpluss</a:t>
            </a:r>
            <a:r>
              <a:rPr lang="cs-CZ" altLang="cs-CZ" b="1" dirty="0"/>
              <a:t> </a:t>
            </a:r>
            <a:r>
              <a:rPr lang="en-US" altLang="cs-CZ" b="1" dirty="0"/>
              <a:t>-&gt; Increase of supply of </a:t>
            </a:r>
            <a:r>
              <a:rPr lang="en-US" altLang="cs-CZ" b="1" dirty="0" err="1"/>
              <a:t>foregin</a:t>
            </a:r>
            <a:r>
              <a:rPr lang="en-US" altLang="cs-CZ" b="1" dirty="0"/>
              <a:t> currencies on the </a:t>
            </a:r>
            <a:r>
              <a:rPr lang="en-US" altLang="cs-CZ" b="1" dirty="0" err="1"/>
              <a:t>forei</a:t>
            </a:r>
            <a:r>
              <a:rPr lang="cs-CZ" altLang="cs-CZ" b="1" dirty="0" err="1"/>
              <a:t>gn</a:t>
            </a:r>
            <a:r>
              <a:rPr lang="en-US" altLang="cs-CZ" b="1" dirty="0"/>
              <a:t> exchange market -&gt; </a:t>
            </a:r>
            <a:r>
              <a:rPr lang="cs-CZ" altLang="cs-CZ" b="1" dirty="0"/>
              <a:t>A</a:t>
            </a:r>
            <a:r>
              <a:rPr lang="en-US" altLang="cs-CZ" b="1" dirty="0" err="1"/>
              <a:t>ppreciation</a:t>
            </a:r>
            <a:r>
              <a:rPr lang="en-US" altLang="cs-CZ" b="1" dirty="0"/>
              <a:t> of domestic </a:t>
            </a:r>
            <a:r>
              <a:rPr lang="en-US" altLang="cs-CZ" b="1" dirty="0" err="1"/>
              <a:t>currenc</a:t>
            </a:r>
            <a:r>
              <a:rPr lang="cs-CZ" altLang="cs-CZ" b="1" dirty="0"/>
              <a:t>y</a:t>
            </a:r>
            <a:r>
              <a:rPr lang="en-US" altLang="cs-CZ" b="1" dirty="0"/>
              <a:t> -&gt; </a:t>
            </a:r>
            <a:r>
              <a:rPr lang="cs-CZ" altLang="cs-CZ" b="1" dirty="0"/>
              <a:t>Export </a:t>
            </a:r>
            <a:r>
              <a:rPr lang="cs-CZ" altLang="cs-CZ" b="1" dirty="0" err="1"/>
              <a:t>becomes</a:t>
            </a:r>
            <a:r>
              <a:rPr lang="cs-CZ" altLang="cs-CZ" b="1" dirty="0"/>
              <a:t> more </a:t>
            </a:r>
            <a:r>
              <a:rPr lang="cs-CZ" altLang="cs-CZ" b="1" dirty="0" err="1"/>
              <a:t>expensive</a:t>
            </a:r>
            <a:r>
              <a:rPr lang="cs-CZ" altLang="cs-CZ" b="1" dirty="0"/>
              <a:t> </a:t>
            </a:r>
            <a:r>
              <a:rPr lang="en-US" altLang="cs-CZ" b="1" dirty="0"/>
              <a:t>-&gt;</a:t>
            </a:r>
            <a:r>
              <a:rPr lang="cs-CZ" altLang="cs-CZ" b="1" dirty="0"/>
              <a:t> </a:t>
            </a:r>
            <a:r>
              <a:rPr lang="cs-CZ" altLang="cs-CZ" b="1" dirty="0" err="1"/>
              <a:t>Trade</a:t>
            </a:r>
            <a:r>
              <a:rPr lang="cs-CZ" altLang="cs-CZ" b="1" dirty="0"/>
              <a:t> balance </a:t>
            </a:r>
            <a:r>
              <a:rPr lang="cs-CZ" altLang="cs-CZ" b="1" dirty="0" err="1"/>
              <a:t>balances</a:t>
            </a:r>
            <a:endParaRPr lang="cs-CZ" altLang="cs-CZ" b="1" dirty="0"/>
          </a:p>
          <a:p>
            <a:pPr algn="l" eaLnBrk="1" hangingPunct="1">
              <a:defRPr/>
            </a:pPr>
            <a:endParaRPr lang="en-US" altLang="ja-JP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D3790BEF-0182-10A0-1D85-D13BB2424E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353425" cy="7921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ja-JP" sz="3600" dirty="0" err="1">
                <a:ea typeface="ＭＳ Ｐゴシック" charset="-128"/>
              </a:rPr>
              <a:t>Comparative</a:t>
            </a:r>
            <a:r>
              <a:rPr lang="cs-CZ" altLang="ja-JP" sz="3600" dirty="0">
                <a:ea typeface="ＭＳ Ｐゴシック" charset="-128"/>
              </a:rPr>
              <a:t> </a:t>
            </a:r>
            <a:r>
              <a:rPr lang="cs-CZ" altLang="ja-JP" sz="3600" dirty="0" err="1">
                <a:ea typeface="ＭＳ Ｐゴシック" charset="-128"/>
              </a:rPr>
              <a:t>Advantage</a:t>
            </a:r>
            <a:endParaRPr lang="en-US" altLang="ja-JP" sz="3600" dirty="0">
              <a:ea typeface="ＭＳ Ｐゴシック" charset="-128"/>
            </a:endParaRP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C09085DA-F701-66BF-D4B2-41C11E3DB2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765175"/>
            <a:ext cx="8064500" cy="5903913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cs-CZ" sz="2800" dirty="0"/>
              <a:t> </a:t>
            </a:r>
            <a:r>
              <a:rPr lang="cs-CZ" altLang="cs-CZ" sz="2800" dirty="0" err="1"/>
              <a:t>We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have</a:t>
            </a:r>
            <a:r>
              <a:rPr lang="cs-CZ" altLang="cs-CZ" sz="2800" dirty="0"/>
              <a:t> 2 </a:t>
            </a:r>
            <a:r>
              <a:rPr lang="cs-CZ" altLang="cs-CZ" sz="2800" dirty="0" err="1"/>
              <a:t>countries</a:t>
            </a:r>
            <a:r>
              <a:rPr lang="cs-CZ" altLang="cs-CZ" sz="2800" dirty="0"/>
              <a:t>, X and Y and </a:t>
            </a:r>
            <a:r>
              <a:rPr lang="cs-CZ" altLang="cs-CZ" sz="2800" dirty="0" err="1"/>
              <a:t>two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products</a:t>
            </a:r>
            <a:r>
              <a:rPr lang="cs-CZ" altLang="cs-CZ" sz="2800" dirty="0"/>
              <a:t>, A and B. </a:t>
            </a:r>
            <a:r>
              <a:rPr lang="cs-CZ" altLang="cs-CZ" sz="2800" dirty="0" err="1"/>
              <a:t>Following</a:t>
            </a:r>
            <a:r>
              <a:rPr lang="cs-CZ" altLang="cs-CZ" sz="2800" dirty="0"/>
              <a:t> table </a:t>
            </a:r>
            <a:r>
              <a:rPr lang="cs-CZ" altLang="cs-CZ" sz="2800" dirty="0" err="1"/>
              <a:t>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about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how</a:t>
            </a:r>
            <a:r>
              <a:rPr lang="cs-CZ" altLang="cs-CZ" sz="2800" dirty="0"/>
              <a:t> many </a:t>
            </a:r>
            <a:r>
              <a:rPr lang="cs-CZ" altLang="cs-CZ" sz="2800" dirty="0" err="1"/>
              <a:t>days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each</a:t>
            </a:r>
            <a:r>
              <a:rPr lang="cs-CZ" altLang="cs-CZ" sz="2800" dirty="0"/>
              <a:t> country </a:t>
            </a:r>
            <a:r>
              <a:rPr lang="cs-CZ" altLang="cs-CZ" sz="2800" dirty="0" err="1"/>
              <a:t>needs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for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production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of</a:t>
            </a:r>
            <a:r>
              <a:rPr lang="cs-CZ" altLang="cs-CZ" sz="2800" dirty="0"/>
              <a:t> 1 unit </a:t>
            </a:r>
            <a:r>
              <a:rPr lang="cs-CZ" altLang="cs-CZ" sz="2800" dirty="0" err="1"/>
              <a:t>of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product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or</a:t>
            </a:r>
            <a:r>
              <a:rPr lang="cs-CZ" altLang="cs-CZ" sz="2800" dirty="0"/>
              <a:t> B.</a:t>
            </a: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buFont typeface="Wingdings" pitchFamily="2" charset="2"/>
              <a:buChar char="n"/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defRPr/>
            </a:pPr>
            <a:endParaRPr lang="cs-CZ" altLang="ja-JP" sz="2800" dirty="0">
              <a:ea typeface="ＭＳ Ｐゴシック" charset="-128"/>
            </a:endParaRPr>
          </a:p>
          <a:p>
            <a:pPr algn="l" eaLnBrk="1" hangingPunct="1">
              <a:buFont typeface="Wingdings" pitchFamily="2" charset="2"/>
              <a:buChar char="n"/>
              <a:defRPr/>
            </a:pP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Following</a:t>
            </a:r>
            <a:r>
              <a:rPr lang="cs-CZ" altLang="ja-JP" sz="2800" dirty="0">
                <a:ea typeface="ＭＳ Ｐゴシック" charset="-128"/>
              </a:rPr>
              <a:t> table </a:t>
            </a:r>
            <a:r>
              <a:rPr lang="cs-CZ" altLang="ja-JP" sz="2800" dirty="0" err="1">
                <a:ea typeface="ＭＳ Ｐゴシック" charset="-128"/>
              </a:rPr>
              <a:t>is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about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monthly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productivities</a:t>
            </a:r>
            <a:r>
              <a:rPr lang="cs-CZ" altLang="ja-JP" sz="2800" dirty="0">
                <a:ea typeface="ＭＳ Ｐゴシック" charset="-128"/>
              </a:rPr>
              <a:t>, </a:t>
            </a:r>
            <a:r>
              <a:rPr lang="cs-CZ" altLang="ja-JP" sz="2800" dirty="0" err="1">
                <a:ea typeface="ＭＳ Ｐゴシック" charset="-128"/>
              </a:rPr>
              <a:t>we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assume</a:t>
            </a:r>
            <a:r>
              <a:rPr lang="cs-CZ" altLang="ja-JP" sz="2800" dirty="0">
                <a:ea typeface="ＭＳ Ｐゴシック" charset="-128"/>
              </a:rPr>
              <a:t> 24 </a:t>
            </a:r>
            <a:r>
              <a:rPr lang="cs-CZ" altLang="ja-JP" sz="2800" dirty="0" err="1">
                <a:ea typeface="ＭＳ Ｐゴシック" charset="-128"/>
              </a:rPr>
              <a:t>days</a:t>
            </a:r>
            <a:r>
              <a:rPr lang="cs-CZ" altLang="ja-JP" sz="2800" dirty="0">
                <a:ea typeface="ＭＳ Ｐゴシック" charset="-128"/>
              </a:rPr>
              <a:t> per </a:t>
            </a:r>
            <a:r>
              <a:rPr lang="cs-CZ" altLang="ja-JP" sz="2800" dirty="0" err="1">
                <a:ea typeface="ＭＳ Ｐゴシック" charset="-128"/>
              </a:rPr>
              <a:t>month</a:t>
            </a:r>
            <a:r>
              <a:rPr lang="cs-CZ" altLang="ja-JP" sz="2800" dirty="0">
                <a:ea typeface="ＭＳ Ｐゴシック" charset="-128"/>
              </a:rPr>
              <a:t>. Country X has </a:t>
            </a:r>
            <a:r>
              <a:rPr lang="cs-CZ" altLang="ja-JP" sz="2800" dirty="0" err="1">
                <a:ea typeface="ＭＳ Ｐゴシック" charset="-128"/>
              </a:rPr>
              <a:t>higher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productivity</a:t>
            </a:r>
            <a:r>
              <a:rPr lang="cs-CZ" altLang="ja-JP" sz="2800" dirty="0">
                <a:ea typeface="ＭＳ Ｐゴシック" charset="-128"/>
              </a:rPr>
              <a:t>  </a:t>
            </a:r>
            <a:r>
              <a:rPr lang="cs-CZ" altLang="ja-JP" sz="2800" dirty="0" err="1">
                <a:ea typeface="ＭＳ Ｐゴシック" charset="-128"/>
              </a:rPr>
              <a:t>for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both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products</a:t>
            </a:r>
            <a:r>
              <a:rPr lang="cs-CZ" altLang="ja-JP" sz="2800" dirty="0">
                <a:ea typeface="ＭＳ Ｐゴシック" charset="-128"/>
              </a:rPr>
              <a:t>, </a:t>
            </a:r>
            <a:r>
              <a:rPr lang="cs-CZ" altLang="ja-JP" sz="2800" dirty="0" err="1">
                <a:ea typeface="ＭＳ Ｐゴシック" charset="-128"/>
              </a:rPr>
              <a:t>we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say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it</a:t>
            </a:r>
            <a:r>
              <a:rPr lang="cs-CZ" altLang="ja-JP" sz="2800" dirty="0">
                <a:ea typeface="ＭＳ Ｐゴシック" charset="-128"/>
              </a:rPr>
              <a:t> has </a:t>
            </a:r>
            <a:r>
              <a:rPr lang="cs-CZ" altLang="ja-JP" sz="2800" dirty="0" err="1">
                <a:ea typeface="ＭＳ Ｐゴシック" charset="-128"/>
              </a:rPr>
              <a:t>absolute</a:t>
            </a:r>
            <a:r>
              <a:rPr lang="cs-CZ" altLang="ja-JP" sz="2800" dirty="0">
                <a:ea typeface="ＭＳ Ｐゴシック" charset="-128"/>
              </a:rPr>
              <a:t> </a:t>
            </a:r>
            <a:r>
              <a:rPr lang="cs-CZ" altLang="ja-JP" sz="2800" dirty="0" err="1">
                <a:ea typeface="ＭＳ Ｐゴシック" charset="-128"/>
              </a:rPr>
              <a:t>advantage</a:t>
            </a:r>
            <a:r>
              <a:rPr lang="cs-CZ" altLang="cs-CZ" sz="2800" dirty="0"/>
              <a:t>.</a:t>
            </a:r>
          </a:p>
          <a:p>
            <a:pPr algn="l" eaLnBrk="1" hangingPunct="1">
              <a:defRPr/>
            </a:pPr>
            <a:endParaRPr lang="en-US" altLang="ja-JP" sz="3600" dirty="0">
              <a:ea typeface="ＭＳ Ｐゴシック" charset="-128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8F78F23-7CCE-88D4-1BC4-7D86A26E8904}"/>
              </a:ext>
            </a:extLst>
          </p:cNvPr>
          <p:cNvGraphicFramePr>
            <a:graphicFrameLocks noGrp="1"/>
          </p:cNvGraphicFramePr>
          <p:nvPr/>
        </p:nvGraphicFramePr>
        <p:xfrm>
          <a:off x="1476375" y="2276475"/>
          <a:ext cx="6096000" cy="110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5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B</a:t>
                      </a: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6">
                <a:tc>
                  <a:txBody>
                    <a:bodyPr/>
                    <a:lstStyle/>
                    <a:p>
                      <a:r>
                        <a:rPr lang="cs-CZ" sz="1800" dirty="0"/>
                        <a:t>Country X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 </a:t>
                      </a:r>
                      <a:r>
                        <a:rPr lang="cs-CZ" sz="1800" dirty="0" err="1"/>
                        <a:t>day</a:t>
                      </a:r>
                      <a:endParaRPr lang="cs-CZ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 </a:t>
                      </a:r>
                      <a:r>
                        <a:rPr lang="cs-CZ" sz="1800" dirty="0" err="1"/>
                        <a:t>day</a:t>
                      </a:r>
                      <a:endParaRPr lang="cs-CZ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6">
                <a:tc>
                  <a:txBody>
                    <a:bodyPr/>
                    <a:lstStyle/>
                    <a:p>
                      <a:r>
                        <a:rPr lang="cs-CZ" sz="1800" dirty="0"/>
                        <a:t>Country Y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 </a:t>
                      </a:r>
                      <a:r>
                        <a:rPr lang="cs-CZ" sz="1800" dirty="0" err="1"/>
                        <a:t>days</a:t>
                      </a:r>
                      <a:endParaRPr lang="cs-CZ" sz="1800" dirty="0"/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 </a:t>
                      </a:r>
                      <a:r>
                        <a:rPr lang="cs-CZ" sz="1800" dirty="0" err="1"/>
                        <a:t>days</a:t>
                      </a:r>
                      <a:endParaRPr lang="cs-CZ" sz="1800" dirty="0"/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B691A91-08C6-9C99-D1CB-93646F27DE01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5516563"/>
          <a:ext cx="6096000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7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A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Product</a:t>
                      </a:r>
                      <a:r>
                        <a:rPr lang="cs-CZ" sz="1800" dirty="0"/>
                        <a:t> B</a:t>
                      </a:r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r>
                        <a:rPr lang="cs-CZ" sz="1800" dirty="0"/>
                        <a:t>Country X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24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24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r>
                        <a:rPr lang="cs-CZ" sz="1800" dirty="0"/>
                        <a:t>Country Y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12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 </a:t>
                      </a:r>
                      <a:r>
                        <a:rPr lang="cs-CZ" sz="1800" dirty="0" err="1"/>
                        <a:t>units</a:t>
                      </a:r>
                      <a:endParaRPr lang="cs-CZ" sz="1800" dirty="0"/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3239</TotalTime>
  <Words>1978</Words>
  <Application>Microsoft Office PowerPoint</Application>
  <PresentationFormat>Předvádění na obrazovce (4:3)</PresentationFormat>
  <Paragraphs>244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Garamond</vt:lpstr>
      <vt:lpstr>Arial</vt:lpstr>
      <vt:lpstr>Wingdings</vt:lpstr>
      <vt:lpstr>Times New Roman</vt:lpstr>
      <vt:lpstr>ＭＳ Ｐゴシック</vt:lpstr>
      <vt:lpstr>Stream</vt:lpstr>
      <vt:lpstr>History of Economic Thought Week 5 - Seminar  Development of Ideas on International Trade    Tomáš Cahlík </vt:lpstr>
      <vt:lpstr>Outline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Balance of Payment</vt:lpstr>
      <vt:lpstr>Comparative Advantage</vt:lpstr>
      <vt:lpstr>Comparative Advantage</vt:lpstr>
      <vt:lpstr>Comparative Advantage</vt:lpstr>
      <vt:lpstr>Comparative Advantage</vt:lpstr>
      <vt:lpstr>Political Economy of Foreign Trade</vt:lpstr>
      <vt:lpstr>Political Economy of Foreign Trade</vt:lpstr>
      <vt:lpstr>Political Economy of Foreign Trade</vt:lpstr>
      <vt:lpstr>Political Economy of Foreign Trade</vt:lpstr>
      <vt:lpstr>Political Economy of Foreign Trade</vt:lpstr>
      <vt:lpstr>European Integration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  <vt:lpstr>Ideas on International Trade in Historical Perspective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Soutěžní výhody ČR</dc:title>
  <dc:creator>FSV-UK</dc:creator>
  <cp:lastModifiedBy>Tomáš Cahlík</cp:lastModifiedBy>
  <cp:revision>199</cp:revision>
  <dcterms:created xsi:type="dcterms:W3CDTF">2003-12-01T09:44:04Z</dcterms:created>
  <dcterms:modified xsi:type="dcterms:W3CDTF">2024-03-25T13:35:58Z</dcterms:modified>
</cp:coreProperties>
</file>