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49" r:id="rId3"/>
    <p:sldId id="350" r:id="rId4"/>
    <p:sldId id="362" r:id="rId5"/>
    <p:sldId id="364" r:id="rId6"/>
    <p:sldId id="355" r:id="rId7"/>
    <p:sldId id="360" r:id="rId8"/>
    <p:sldId id="352" r:id="rId9"/>
    <p:sldId id="365" r:id="rId10"/>
    <p:sldId id="363" r:id="rId11"/>
    <p:sldId id="356" r:id="rId12"/>
    <p:sldId id="357" r:id="rId13"/>
    <p:sldId id="358" r:id="rId14"/>
    <p:sldId id="353" r:id="rId15"/>
    <p:sldId id="359" r:id="rId16"/>
    <p:sldId id="351" r:id="rId17"/>
    <p:sldId id="314" r:id="rId18"/>
    <p:sldId id="290" r:id="rId19"/>
    <p:sldId id="274" r:id="rId20"/>
    <p:sldId id="339" r:id="rId21"/>
    <p:sldId id="311" r:id="rId22"/>
    <p:sldId id="333" r:id="rId23"/>
    <p:sldId id="310" r:id="rId24"/>
    <p:sldId id="330" r:id="rId25"/>
    <p:sldId id="302" r:id="rId26"/>
    <p:sldId id="331" r:id="rId27"/>
    <p:sldId id="332" r:id="rId28"/>
    <p:sldId id="329" r:id="rId29"/>
    <p:sldId id="347" r:id="rId30"/>
    <p:sldId id="313" r:id="rId31"/>
    <p:sldId id="317" r:id="rId32"/>
    <p:sldId id="335" r:id="rId33"/>
    <p:sldId id="340" r:id="rId34"/>
    <p:sldId id="348" r:id="rId35"/>
    <p:sldId id="295" r:id="rId36"/>
    <p:sldId id="321" r:id="rId37"/>
    <p:sldId id="294" r:id="rId38"/>
    <p:sldId id="278" r:id="rId39"/>
    <p:sldId id="346" r:id="rId40"/>
    <p:sldId id="299" r:id="rId41"/>
    <p:sldId id="291" r:id="rId42"/>
    <p:sldId id="319" r:id="rId43"/>
    <p:sldId id="279" r:id="rId44"/>
    <p:sldId id="318" r:id="rId45"/>
    <p:sldId id="322" r:id="rId46"/>
    <p:sldId id="325" r:id="rId47"/>
    <p:sldId id="320" r:id="rId48"/>
    <p:sldId id="280" r:id="rId49"/>
    <p:sldId id="336" r:id="rId50"/>
    <p:sldId id="323" r:id="rId51"/>
    <p:sldId id="326" r:id="rId52"/>
    <p:sldId id="282" r:id="rId53"/>
    <p:sldId id="296" r:id="rId54"/>
    <p:sldId id="342" r:id="rId55"/>
    <p:sldId id="300" r:id="rId56"/>
    <p:sldId id="301" r:id="rId57"/>
    <p:sldId id="292" r:id="rId58"/>
    <p:sldId id="297" r:id="rId59"/>
    <p:sldId id="298" r:id="rId60"/>
    <p:sldId id="343" r:id="rId61"/>
    <p:sldId id="289" r:id="rId62"/>
    <p:sldId id="327" r:id="rId63"/>
    <p:sldId id="283" r:id="rId64"/>
    <p:sldId id="337" r:id="rId65"/>
    <p:sldId id="338" r:id="rId66"/>
    <p:sldId id="284" r:id="rId67"/>
    <p:sldId id="328" r:id="rId68"/>
    <p:sldId id="306" r:id="rId69"/>
    <p:sldId id="307" r:id="rId70"/>
    <p:sldId id="308" r:id="rId71"/>
    <p:sldId id="345" r:id="rId72"/>
    <p:sldId id="341" r:id="rId73"/>
    <p:sldId id="315" r:id="rId74"/>
    <p:sldId id="361" r:id="rId75"/>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75" d="100"/>
          <a:sy n="175" d="100"/>
        </p:scale>
        <p:origin x="-1176"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2D4F5347-E0D9-D849-BF56-11A0E78F7862}" type="datetimeFigureOut">
              <a:rPr lang="de-DE" smtClean="0"/>
              <a:t>06.05.19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55157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4F5347-E0D9-D849-BF56-11A0E78F7862}" type="datetimeFigureOut">
              <a:rPr lang="de-DE" smtClean="0"/>
              <a:t>06.05.19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17931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4F5347-E0D9-D849-BF56-11A0E78F7862}" type="datetimeFigureOut">
              <a:rPr lang="de-DE" smtClean="0"/>
              <a:t>06.05.19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8818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4F5347-E0D9-D849-BF56-11A0E78F7862}" type="datetimeFigureOut">
              <a:rPr lang="de-DE" smtClean="0"/>
              <a:t>06.05.19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306540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2D4F5347-E0D9-D849-BF56-11A0E78F7862}" type="datetimeFigureOut">
              <a:rPr lang="de-DE" smtClean="0"/>
              <a:t>06.05.19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41640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D4F5347-E0D9-D849-BF56-11A0E78F7862}" type="datetimeFigureOut">
              <a:rPr lang="de-DE" smtClean="0"/>
              <a:t>06.05.19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11770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D4F5347-E0D9-D849-BF56-11A0E78F7862}" type="datetimeFigureOut">
              <a:rPr lang="de-DE" smtClean="0"/>
              <a:t>06.05.19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140478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2D4F5347-E0D9-D849-BF56-11A0E78F7862}" type="datetimeFigureOut">
              <a:rPr lang="de-DE" smtClean="0"/>
              <a:t>06.05.19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7835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D4F5347-E0D9-D849-BF56-11A0E78F7862}" type="datetimeFigureOut">
              <a:rPr lang="de-DE" smtClean="0"/>
              <a:t>06.05.19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96346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2D4F5347-E0D9-D849-BF56-11A0E78F7862}" type="datetimeFigureOut">
              <a:rPr lang="de-DE" smtClean="0"/>
              <a:t>06.05.19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186392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2D4F5347-E0D9-D849-BF56-11A0E78F7862}" type="datetimeFigureOut">
              <a:rPr lang="de-DE" smtClean="0"/>
              <a:t>06.05.19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32668725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F5347-E0D9-D849-BF56-11A0E78F7862}" type="datetimeFigureOut">
              <a:rPr lang="de-DE" smtClean="0"/>
              <a:t>06.05.19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712E9-B69D-2B49-86D9-F484F4F54574}" type="slidenum">
              <a:rPr lang="de-DE" smtClean="0"/>
              <a:t>‹Nr.›</a:t>
            </a:fld>
            <a:endParaRPr lang="de-DE"/>
          </a:p>
        </p:txBody>
      </p:sp>
    </p:spTree>
    <p:extLst>
      <p:ext uri="{BB962C8B-B14F-4D97-AF65-F5344CB8AC3E}">
        <p14:creationId xmlns:p14="http://schemas.microsoft.com/office/powerpoint/2010/main" val="214890499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rp-online.de/nrw/staedte/duisburg/kriminalitaet-in-duisburg-marxloh-clans-und-"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fontScale="90000"/>
          </a:bodyPr>
          <a:lstStyle/>
          <a:p>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a:latin typeface="Helvetica"/>
                <a:cs typeface="Helvetica"/>
              </a:rPr>
              <a:t/>
            </a:r>
            <a:br>
              <a:rPr lang="de-DE" sz="2400" i="1" dirty="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3100" dirty="0" smtClean="0">
                <a:latin typeface="Helvetica"/>
                <a:cs typeface="Helvetica"/>
              </a:rPr>
              <a:t>Debatten / Migration / Neue Bundesländer</a:t>
            </a: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Dr. Thomas Schneider</a:t>
            </a:r>
            <a:br>
              <a:rPr lang="de-DE" sz="1800" dirty="0">
                <a:latin typeface="Helvetica"/>
                <a:cs typeface="Helvetica"/>
              </a:rPr>
            </a:br>
            <a:r>
              <a:rPr lang="de-DE" sz="1800" dirty="0">
                <a:latin typeface="Helvetica"/>
                <a:cs typeface="Helvetica"/>
              </a:rPr>
              <a:t>Institut für germanische Studien</a:t>
            </a:r>
            <a:br>
              <a:rPr lang="de-DE" sz="1800" dirty="0">
                <a:latin typeface="Helvetica"/>
                <a:cs typeface="Helvetica"/>
              </a:rPr>
            </a:br>
            <a:r>
              <a:rPr lang="de-DE" sz="1800" dirty="0">
                <a:latin typeface="Helvetica"/>
                <a:cs typeface="Helvetica"/>
              </a:rPr>
              <a:t>Karls-Universität Prag</a:t>
            </a:r>
            <a:br>
              <a:rPr lang="de-DE" sz="1800" dirty="0">
                <a:latin typeface="Helvetica"/>
                <a:cs typeface="Helvetica"/>
              </a:rPr>
            </a:br>
            <a:r>
              <a:rPr lang="de-DE" sz="1800" dirty="0" smtClean="0">
                <a:latin typeface="Helvetica"/>
                <a:cs typeface="Helvetica"/>
              </a:rPr>
              <a:t>2019</a:t>
            </a:r>
            <a:r>
              <a:rPr lang="de-DE" sz="1600" dirty="0">
                <a:latin typeface="Helvetica"/>
                <a:cs typeface="Helvetica"/>
              </a:rPr>
              <a:t/>
            </a:r>
            <a:br>
              <a:rPr lang="de-DE" sz="1600" dirty="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Die </a:t>
            </a:r>
            <a:r>
              <a:rPr lang="de-DE" sz="1600" dirty="0">
                <a:latin typeface="Helvetica"/>
                <a:cs typeface="Helvetica"/>
              </a:rPr>
              <a:t>folgende Präsentation dient nur der Nachbereitung der Landeskunde-Vorlesung </a:t>
            </a:r>
            <a:br>
              <a:rPr lang="de-DE" sz="1600" dirty="0">
                <a:latin typeface="Helvetica"/>
                <a:cs typeface="Helvetica"/>
              </a:rPr>
            </a:br>
            <a:r>
              <a:rPr lang="de-DE" sz="1600" dirty="0">
                <a:latin typeface="Helvetica"/>
                <a:cs typeface="Helvetica"/>
              </a:rPr>
              <a:t>und der Vorbereitung auf die entsprechenden Prüfungen. </a:t>
            </a:r>
            <a:br>
              <a:rPr lang="de-DE" sz="1600" dirty="0">
                <a:latin typeface="Helvetica"/>
                <a:cs typeface="Helvetica"/>
              </a:rPr>
            </a:br>
            <a:r>
              <a:rPr lang="de-DE" sz="1600" dirty="0">
                <a:latin typeface="Helvetica"/>
                <a:cs typeface="Helvetica"/>
              </a:rPr>
              <a:t>Die Präsentation darf weder als Ganzes noch in Teilen </a:t>
            </a:r>
            <a:br>
              <a:rPr lang="de-DE" sz="1600" dirty="0">
                <a:latin typeface="Helvetica"/>
                <a:cs typeface="Helvetica"/>
              </a:rPr>
            </a:br>
            <a:r>
              <a:rPr lang="de-DE" sz="1600" dirty="0">
                <a:latin typeface="Helvetica"/>
                <a:cs typeface="Helvetica"/>
              </a:rPr>
              <a:t>zu anderen Zwecken verwendet werden.</a:t>
            </a:r>
            <a:br>
              <a:rPr lang="de-DE" sz="1600" dirty="0">
                <a:latin typeface="Helvetica"/>
                <a:cs typeface="Helvetica"/>
              </a:rPr>
            </a:br>
            <a:r>
              <a:rPr lang="de-DE" sz="1600" dirty="0">
                <a:latin typeface="Helvetica"/>
                <a:cs typeface="Helvetica"/>
              </a:rPr>
              <a:t>© Thomas Schneider</a:t>
            </a:r>
            <a:br>
              <a:rPr lang="de-DE" sz="16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endParaRPr lang="de-DE" sz="2800" dirty="0">
              <a:latin typeface="Helvetica"/>
              <a:cs typeface="Helvetica"/>
            </a:endParaRPr>
          </a:p>
        </p:txBody>
      </p:sp>
    </p:spTree>
    <p:extLst>
      <p:ext uri="{BB962C8B-B14F-4D97-AF65-F5344CB8AC3E}">
        <p14:creationId xmlns:p14="http://schemas.microsoft.com/office/powerpoint/2010/main" val="40306822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Die Debatte um eine ‚</a:t>
            </a:r>
            <a:r>
              <a:rPr lang="de-DE" sz="2000" u="sng" dirty="0">
                <a:latin typeface="Helvetica"/>
                <a:cs typeface="Helvetica"/>
              </a:rPr>
              <a:t>deutsche Leitkultur</a:t>
            </a:r>
            <a:r>
              <a:rPr lang="de-DE" sz="2000" u="sng" dirty="0" smtClean="0">
                <a:latin typeface="Helvetica"/>
                <a:cs typeface="Helvetica"/>
              </a:rPr>
              <a:t>‘ (1)</a:t>
            </a:r>
            <a:br>
              <a:rPr lang="de-DE" sz="2000" u="sng"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- 1996: 	Bassam Tibi (dt. Politologe): Begriff der „europäischen Leitkultur“</a:t>
            </a:r>
            <a:r>
              <a:rPr lang="de-DE" sz="1600" dirty="0">
                <a:latin typeface="Helvetica"/>
                <a:cs typeface="Helvetica"/>
              </a:rPr>
              <a:t/>
            </a:r>
            <a:br>
              <a:rPr lang="de-DE" sz="1600" dirty="0">
                <a:latin typeface="Helvetica"/>
                <a:cs typeface="Helvetica"/>
              </a:rPr>
            </a:br>
            <a:r>
              <a:rPr lang="de-DE" sz="1600" dirty="0">
                <a:latin typeface="Helvetica"/>
                <a:cs typeface="Helvetica"/>
              </a:rPr>
              <a:t>	</a:t>
            </a:r>
            <a:r>
              <a:rPr lang="de-DE" sz="1600" dirty="0" smtClean="0">
                <a:latin typeface="Helvetica"/>
                <a:cs typeface="Helvetica"/>
              </a:rPr>
              <a:t>		= Vernunft, Demokratie, Laizismus, Pluralismus, Toleranz</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- 2000: 	Friedrich Merz (CDU): Zuwanderer müssen die „deutsche Leitkultur 			respektieren“</a:t>
            </a: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TENDENZ der Argumentation: Integration </a:t>
            </a:r>
            <a:r>
              <a:rPr lang="de-DE" sz="1600" u="sng" dirty="0" smtClean="0">
                <a:latin typeface="Helvetica"/>
                <a:cs typeface="Helvetica"/>
              </a:rPr>
              <a:t>als</a:t>
            </a:r>
            <a:r>
              <a:rPr lang="de-DE" sz="1600" dirty="0" smtClean="0">
                <a:latin typeface="Helvetica"/>
                <a:cs typeface="Helvetica"/>
              </a:rPr>
              <a:t> Assimilation</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- 2017: 	Thomas de Maizière (CDU): „Wir sind nicht </a:t>
            </a:r>
            <a:r>
              <a:rPr lang="de-DE" sz="1600" dirty="0" err="1" smtClean="0">
                <a:latin typeface="Helvetica"/>
                <a:cs typeface="Helvetica"/>
              </a:rPr>
              <a:t>Burka</a:t>
            </a:r>
            <a:r>
              <a:rPr lang="de-DE" sz="1600" dirty="0" smtClean="0">
                <a:latin typeface="Helvetica"/>
                <a:cs typeface="Helvetica"/>
              </a:rPr>
              <a:t>“</a:t>
            </a:r>
            <a:r>
              <a:rPr lang="de-DE" sz="1600" dirty="0">
                <a:latin typeface="Helvetica"/>
                <a:cs typeface="Helvetica"/>
              </a:rPr>
              <a:t> </a:t>
            </a:r>
            <a:r>
              <a:rPr lang="de-DE" sz="1600" dirty="0" smtClean="0">
                <a:latin typeface="Helvetica"/>
                <a:cs typeface="Helvetica"/>
              </a:rPr>
              <a:t>(Bild-Zeitung)</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Kritiker: Jürgen Habermas (Philosoph), Navid </a:t>
            </a:r>
            <a:r>
              <a:rPr lang="de-DE" sz="1600" dirty="0" err="1" smtClean="0">
                <a:latin typeface="Helvetica"/>
                <a:cs typeface="Helvetica"/>
              </a:rPr>
              <a:t>Kermani</a:t>
            </a:r>
            <a:r>
              <a:rPr lang="de-DE" sz="1600" dirty="0" smtClean="0">
                <a:latin typeface="Helvetica"/>
                <a:cs typeface="Helvetica"/>
              </a:rPr>
              <a:t> (Autor), Heribert Prantl</a:t>
            </a:r>
            <a:r>
              <a:rPr lang="de-DE" sz="1600" dirty="0">
                <a:latin typeface="Helvetica"/>
                <a:cs typeface="Helvetica"/>
              </a:rPr>
              <a:t> </a:t>
            </a:r>
            <a:r>
              <a:rPr lang="de-DE" sz="1600" dirty="0" smtClean="0">
                <a:latin typeface="Helvetica"/>
                <a:cs typeface="Helvetica"/>
              </a:rPr>
              <a:t>(Journalist, SZ) u.a.</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 N. </a:t>
            </a:r>
            <a:r>
              <a:rPr lang="de-DE" sz="1600" dirty="0" err="1" smtClean="0">
                <a:latin typeface="Helvetica"/>
                <a:cs typeface="Helvetica"/>
              </a:rPr>
              <a:t>Kermani</a:t>
            </a:r>
            <a:r>
              <a:rPr lang="de-DE" sz="1600" dirty="0" smtClean="0">
                <a:latin typeface="Helvetica"/>
                <a:cs typeface="Helvetica"/>
              </a:rPr>
              <a:t>: „Vor dem Grundgesetz sind alle gleich, in einer Leitkultur nicht.“</a:t>
            </a:r>
            <a:r>
              <a:rPr lang="de-DE" sz="1600" dirty="0">
                <a:latin typeface="Helvetica"/>
                <a:cs typeface="Helvetica"/>
              </a:rPr>
              <a:t/>
            </a:r>
            <a:br>
              <a:rPr lang="de-DE" sz="1600" dirty="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15712737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Die Debatte um eine ‚</a:t>
            </a:r>
            <a:r>
              <a:rPr lang="de-DE" sz="2000" u="sng" dirty="0">
                <a:latin typeface="Helvetica"/>
                <a:cs typeface="Helvetica"/>
              </a:rPr>
              <a:t>deutsche Leitkultur</a:t>
            </a:r>
            <a:r>
              <a:rPr lang="de-DE" sz="2000" u="sng" dirty="0" smtClean="0">
                <a:latin typeface="Helvetica"/>
                <a:cs typeface="Helvetica"/>
              </a:rPr>
              <a:t>‘</a:t>
            </a:r>
            <a:r>
              <a:rPr lang="de-DE" sz="2000" u="sng" dirty="0">
                <a:latin typeface="Helvetica"/>
                <a:cs typeface="Helvetica"/>
              </a:rPr>
              <a:t> </a:t>
            </a:r>
            <a:r>
              <a:rPr lang="de-DE" sz="2000" u="sng" dirty="0" smtClean="0">
                <a:latin typeface="Helvetica"/>
                <a:cs typeface="Helvetica"/>
              </a:rPr>
              <a:t>(2)</a:t>
            </a: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1600" dirty="0" smtClean="0">
                <a:latin typeface="Helvetica"/>
                <a:cs typeface="Helvetica"/>
              </a:rPr>
              <a:t>Thomas de Maizière (CDU, Ex-Innenminister): </a:t>
            </a:r>
            <a:br>
              <a:rPr lang="de-DE" sz="1600" dirty="0" smtClean="0">
                <a:latin typeface="Helvetica"/>
                <a:cs typeface="Helvetica"/>
              </a:rPr>
            </a:br>
            <a:r>
              <a:rPr lang="de-DE" sz="1600" dirty="0">
                <a:latin typeface="Helvetica"/>
                <a:cs typeface="Helvetica"/>
              </a:rPr>
              <a:t>	</a:t>
            </a:r>
            <a:r>
              <a:rPr lang="de-DE" sz="1600" i="1" dirty="0" smtClean="0">
                <a:solidFill>
                  <a:srgbClr val="FF6600"/>
                </a:solidFill>
                <a:latin typeface="Helvetica"/>
                <a:cs typeface="Helvetica"/>
              </a:rPr>
              <a:t>Wir sind nicht </a:t>
            </a:r>
            <a:r>
              <a:rPr lang="de-DE" sz="1600" i="1" dirty="0" err="1" smtClean="0">
                <a:solidFill>
                  <a:srgbClr val="FF6600"/>
                </a:solidFill>
                <a:latin typeface="Helvetica"/>
                <a:cs typeface="Helvetica"/>
              </a:rPr>
              <a:t>Burka</a:t>
            </a:r>
            <a:r>
              <a:rPr lang="de-DE" sz="1600" i="1" dirty="0" smtClean="0">
                <a:solidFill>
                  <a:srgbClr val="FF6600"/>
                </a:solidFill>
                <a:latin typeface="Helvetica"/>
                <a:cs typeface="Helvetica"/>
              </a:rPr>
              <a:t> </a:t>
            </a:r>
            <a:r>
              <a:rPr lang="de-DE" sz="1600" dirty="0" smtClean="0">
                <a:latin typeface="Helvetica"/>
                <a:cs typeface="Helvetica"/>
              </a:rPr>
              <a:t>(Bild-Zeitung / Die Zeit 2017)</a:t>
            </a:r>
            <a:br>
              <a:rPr lang="de-DE" sz="1600" dirty="0" smtClean="0">
                <a:latin typeface="Helvetica"/>
                <a:cs typeface="Helvetica"/>
              </a:rPr>
            </a:br>
            <a:r>
              <a:rPr lang="de-DE" sz="1600" dirty="0" smtClean="0">
                <a:latin typeface="Helvetica"/>
                <a:cs typeface="Helvetica"/>
              </a:rPr>
              <a:t>		Titel in Anspielung auf den Titel der Bild-Zeitung </a:t>
            </a:r>
            <a:r>
              <a:rPr lang="de-DE" sz="1600" i="1" dirty="0" smtClean="0">
                <a:solidFill>
                  <a:srgbClr val="FF6600"/>
                </a:solidFill>
                <a:latin typeface="Helvetica"/>
                <a:cs typeface="Helvetica"/>
              </a:rPr>
              <a:t>Wir sind Papst </a:t>
            </a:r>
            <a:r>
              <a:rPr lang="de-DE" sz="1600" dirty="0" smtClean="0">
                <a:latin typeface="Helvetica"/>
                <a:cs typeface="Helvetica"/>
              </a:rPr>
              <a:t>bei der Wahl 			Benedikts 2005</a:t>
            </a:r>
            <a:r>
              <a:rPr lang="de-DE" sz="1600" dirty="0">
                <a:latin typeface="Helvetica"/>
                <a:cs typeface="Helvetica"/>
              </a:rPr>
              <a:t/>
            </a:r>
            <a:br>
              <a:rPr lang="de-DE" sz="16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600" dirty="0" smtClean="0">
                <a:latin typeface="Helvetica"/>
                <a:cs typeface="Helvetica"/>
              </a:rPr>
              <a:t>1. 	bestimmte soziale Gewohnheiten (Hand geben, Gesicht zeigen </a:t>
            </a:r>
            <a:r>
              <a:rPr lang="de-DE" sz="1600" dirty="0" err="1" smtClean="0">
                <a:latin typeface="Helvetica"/>
                <a:cs typeface="Helvetica"/>
              </a:rPr>
              <a:t>u.A.</a:t>
            </a:r>
            <a:r>
              <a:rPr lang="de-DE" sz="1600" dirty="0" smtClean="0">
                <a:latin typeface="Helvetica"/>
                <a:cs typeface="Helvetica"/>
              </a:rPr>
              <a:t>)</a:t>
            </a:r>
            <a:br>
              <a:rPr lang="de-DE" sz="1600" dirty="0" smtClean="0">
                <a:latin typeface="Helvetica"/>
                <a:cs typeface="Helvetica"/>
              </a:rPr>
            </a:br>
            <a:r>
              <a:rPr lang="de-DE" sz="1600" dirty="0" smtClean="0">
                <a:latin typeface="Helvetica"/>
                <a:cs typeface="Helvetica"/>
              </a:rPr>
              <a:t>2. 	Bildung als Wert</a:t>
            </a:r>
            <a:r>
              <a:rPr lang="de-DE" sz="1600" dirty="0">
                <a:latin typeface="Helvetica"/>
                <a:cs typeface="Helvetica"/>
              </a:rPr>
              <a:t/>
            </a:r>
            <a:br>
              <a:rPr lang="de-DE" sz="1600" dirty="0">
                <a:latin typeface="Helvetica"/>
                <a:cs typeface="Helvetica"/>
              </a:rPr>
            </a:br>
            <a:r>
              <a:rPr lang="de-DE" sz="1600" dirty="0" smtClean="0">
                <a:latin typeface="Helvetica"/>
                <a:cs typeface="Helvetica"/>
              </a:rPr>
              <a:t>3. 	Leistung als Wert</a:t>
            </a:r>
            <a:br>
              <a:rPr lang="de-DE" sz="1600" dirty="0" smtClean="0">
                <a:latin typeface="Helvetica"/>
                <a:cs typeface="Helvetica"/>
              </a:rPr>
            </a:br>
            <a:r>
              <a:rPr lang="de-DE" sz="1600" dirty="0" smtClean="0">
                <a:latin typeface="Helvetica"/>
                <a:cs typeface="Helvetica"/>
              </a:rPr>
              <a:t>4. 	Bewusstsein der eigenen Geschichte</a:t>
            </a:r>
            <a:br>
              <a:rPr lang="de-DE" sz="1600" dirty="0" smtClean="0">
                <a:latin typeface="Helvetica"/>
                <a:cs typeface="Helvetica"/>
              </a:rPr>
            </a:br>
            <a:r>
              <a:rPr lang="de-DE" sz="1600" dirty="0" smtClean="0">
                <a:latin typeface="Helvetica"/>
                <a:cs typeface="Helvetica"/>
              </a:rPr>
              <a:t>5. 	„Wir sind Kulturnation. Kaum ein Land ist so geprägt von Kultur und 	Philosophie wie 	Deutschland.“</a:t>
            </a:r>
            <a:r>
              <a:rPr lang="de-DE" sz="1600" dirty="0">
                <a:latin typeface="Helvetica"/>
                <a:cs typeface="Helvetica"/>
              </a:rPr>
              <a:t/>
            </a:r>
            <a:br>
              <a:rPr lang="de-DE" sz="1600" dirty="0">
                <a:latin typeface="Helvetica"/>
                <a:cs typeface="Helvetica"/>
              </a:rPr>
            </a:br>
            <a:r>
              <a:rPr lang="de-DE" sz="1600" dirty="0" smtClean="0">
                <a:latin typeface="Helvetica"/>
                <a:cs typeface="Helvetica"/>
              </a:rPr>
              <a:t>6. 	christliche Prägung + Vorrang des Rechts vor der Religion (Laizismus)</a:t>
            </a:r>
            <a:br>
              <a:rPr lang="de-DE" sz="1600" dirty="0" smtClean="0">
                <a:latin typeface="Helvetica"/>
                <a:cs typeface="Helvetica"/>
              </a:rPr>
            </a:br>
            <a:r>
              <a:rPr lang="de-DE" sz="1600" dirty="0" smtClean="0">
                <a:latin typeface="Helvetica"/>
                <a:cs typeface="Helvetica"/>
              </a:rPr>
              <a:t>7. 	Zivilkultur (Respekt, Toleranz) </a:t>
            </a:r>
            <a:r>
              <a:rPr lang="de-DE" sz="1600" dirty="0" err="1" smtClean="0">
                <a:latin typeface="Helvetica"/>
                <a:cs typeface="Helvetica"/>
              </a:rPr>
              <a:t>vs</a:t>
            </a:r>
            <a:r>
              <a:rPr lang="de-DE" sz="1600" dirty="0" smtClean="0">
                <a:latin typeface="Helvetica"/>
                <a:cs typeface="Helvetica"/>
              </a:rPr>
              <a:t> Gewalt</a:t>
            </a:r>
            <a:br>
              <a:rPr lang="de-DE" sz="1600" dirty="0" smtClean="0">
                <a:latin typeface="Helvetica"/>
                <a:cs typeface="Helvetica"/>
              </a:rPr>
            </a:br>
            <a:r>
              <a:rPr lang="de-DE" sz="1600" dirty="0" smtClean="0">
                <a:latin typeface="Helvetica"/>
                <a:cs typeface="Helvetica"/>
              </a:rPr>
              <a:t>8. 	aufgeklärter Patriotismus</a:t>
            </a:r>
            <a:r>
              <a:rPr lang="de-DE" sz="1600" dirty="0">
                <a:latin typeface="Helvetica"/>
                <a:cs typeface="Helvetica"/>
              </a:rPr>
              <a:t/>
            </a:r>
            <a:br>
              <a:rPr lang="de-DE" sz="1600" dirty="0">
                <a:latin typeface="Helvetica"/>
                <a:cs typeface="Helvetica"/>
              </a:rPr>
            </a:br>
            <a:r>
              <a:rPr lang="de-DE" sz="1600" dirty="0" smtClean="0">
                <a:latin typeface="Helvetica"/>
                <a:cs typeface="Helvetica"/>
              </a:rPr>
              <a:t>9. 	Teil des Westens / Europas</a:t>
            </a:r>
            <a:r>
              <a:rPr lang="de-DE" sz="1600" dirty="0">
                <a:latin typeface="Helvetica"/>
                <a:cs typeface="Helvetica"/>
              </a:rPr>
              <a:t/>
            </a:r>
            <a:br>
              <a:rPr lang="de-DE" sz="1600" dirty="0">
                <a:latin typeface="Helvetica"/>
                <a:cs typeface="Helvetica"/>
              </a:rPr>
            </a:br>
            <a:r>
              <a:rPr lang="de-DE" sz="1600" dirty="0" smtClean="0">
                <a:latin typeface="Helvetica"/>
                <a:cs typeface="Helvetica"/>
              </a:rPr>
              <a:t>10. 	„ein gemeinsames kollektives Gedächtnis für Orte und Erinnerungen“</a:t>
            </a:r>
            <a:r>
              <a:rPr lang="de-DE" sz="1600" dirty="0">
                <a:latin typeface="Helvetica"/>
                <a:cs typeface="Helvetica"/>
              </a:rPr>
              <a:t/>
            </a:r>
            <a:br>
              <a:rPr lang="de-DE" sz="16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t>
            </a:r>
            <a:r>
              <a:rPr lang="de-DE" sz="1100" dirty="0" smtClean="0">
                <a:latin typeface="Helvetica"/>
                <a:cs typeface="Helvetica"/>
              </a:rPr>
              <a:t>Quelle: http</a:t>
            </a:r>
            <a:r>
              <a:rPr lang="de-DE" sz="1100" dirty="0">
                <a:latin typeface="Helvetica"/>
                <a:cs typeface="Helvetica"/>
              </a:rPr>
              <a:t>://</a:t>
            </a:r>
            <a:r>
              <a:rPr lang="de-DE" sz="1100" dirty="0" err="1">
                <a:latin typeface="Helvetica"/>
                <a:cs typeface="Helvetica"/>
              </a:rPr>
              <a:t>www.zeit.de</a:t>
            </a:r>
            <a:r>
              <a:rPr lang="de-DE" sz="1100" dirty="0">
                <a:latin typeface="Helvetica"/>
                <a:cs typeface="Helvetica"/>
              </a:rPr>
              <a:t>/</a:t>
            </a:r>
            <a:r>
              <a:rPr lang="de-DE" sz="1100" dirty="0" err="1">
                <a:latin typeface="Helvetica"/>
                <a:cs typeface="Helvetica"/>
              </a:rPr>
              <a:t>politik</a:t>
            </a:r>
            <a:r>
              <a:rPr lang="de-DE" sz="1100" dirty="0">
                <a:latin typeface="Helvetica"/>
                <a:cs typeface="Helvetica"/>
              </a:rPr>
              <a:t>/</a:t>
            </a:r>
            <a:r>
              <a:rPr lang="de-DE" sz="1100" dirty="0" err="1">
                <a:latin typeface="Helvetica"/>
                <a:cs typeface="Helvetica"/>
              </a:rPr>
              <a:t>deutschland</a:t>
            </a:r>
            <a:r>
              <a:rPr lang="de-DE" sz="1100" dirty="0">
                <a:latin typeface="Helvetica"/>
                <a:cs typeface="Helvetica"/>
              </a:rPr>
              <a:t>/2017-04/</a:t>
            </a:r>
            <a:r>
              <a:rPr lang="de-DE" sz="1100" dirty="0" err="1">
                <a:latin typeface="Helvetica"/>
                <a:cs typeface="Helvetica"/>
              </a:rPr>
              <a:t>thomas</a:t>
            </a:r>
            <a:r>
              <a:rPr lang="de-DE" sz="1100" dirty="0">
                <a:latin typeface="Helvetica"/>
                <a:cs typeface="Helvetica"/>
              </a:rPr>
              <a:t>-</a:t>
            </a:r>
            <a:r>
              <a:rPr lang="de-DE" sz="1100" dirty="0" err="1">
                <a:latin typeface="Helvetica"/>
                <a:cs typeface="Helvetica"/>
              </a:rPr>
              <a:t>demaiziere</a:t>
            </a:r>
            <a:r>
              <a:rPr lang="de-DE" sz="1100" dirty="0">
                <a:latin typeface="Helvetica"/>
                <a:cs typeface="Helvetica"/>
              </a:rPr>
              <a:t>-innenminister-</a:t>
            </a:r>
            <a:r>
              <a:rPr lang="de-DE" sz="1100" dirty="0" err="1">
                <a:latin typeface="Helvetica"/>
                <a:cs typeface="Helvetica"/>
              </a:rPr>
              <a:t>leitkultur</a:t>
            </a:r>
            <a:r>
              <a:rPr lang="de-DE" sz="1100" dirty="0" smtClean="0">
                <a:latin typeface="Helvetica"/>
                <a:cs typeface="Helvetica"/>
              </a:rPr>
              <a:t>/	</a:t>
            </a:r>
            <a:r>
              <a:rPr lang="de-DE" sz="1100" dirty="0" err="1" smtClean="0">
                <a:latin typeface="Helvetica"/>
                <a:cs typeface="Helvetica"/>
              </a:rPr>
              <a:t>komplettansicht</a:t>
            </a:r>
            <a:r>
              <a:rPr lang="de-DE" sz="1100" dirty="0" smtClean="0">
                <a:latin typeface="Helvetica"/>
                <a:cs typeface="Helvetica"/>
              </a:rPr>
              <a:t/>
            </a:r>
            <a:br>
              <a:rPr lang="de-DE" sz="1100" dirty="0" smtClean="0">
                <a:latin typeface="Helvetica"/>
                <a:cs typeface="Helvetica"/>
              </a:rPr>
            </a:br>
            <a:r>
              <a:rPr lang="de-DE" sz="1100" dirty="0" smtClean="0">
                <a:latin typeface="Helvetica"/>
                <a:cs typeface="Helvetica"/>
              </a:rPr>
              <a:t/>
            </a:r>
            <a:br>
              <a:rPr lang="de-DE" sz="1100" dirty="0" smtClean="0">
                <a:latin typeface="Helvetica"/>
                <a:cs typeface="Helvetica"/>
              </a:rPr>
            </a:br>
            <a:endParaRPr lang="de-DE" sz="1100" dirty="0">
              <a:latin typeface="Helvetica"/>
              <a:cs typeface="Helvetica"/>
            </a:endParaRPr>
          </a:p>
        </p:txBody>
      </p:sp>
    </p:spTree>
    <p:extLst>
      <p:ext uri="{BB962C8B-B14F-4D97-AF65-F5344CB8AC3E}">
        <p14:creationId xmlns:p14="http://schemas.microsoft.com/office/powerpoint/2010/main" val="34688776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„Deutscher</a:t>
            </a:r>
            <a:r>
              <a:rPr lang="de-DE" sz="2000" dirty="0" smtClean="0">
                <a:latin typeface="Helvetica"/>
                <a:cs typeface="Helvetica"/>
              </a:rPr>
              <a:t>“</a:t>
            </a:r>
            <a:r>
              <a:rPr lang="de-DE" sz="2000" dirty="0">
                <a:latin typeface="Helvetica"/>
                <a:cs typeface="Helvetica"/>
              </a:rPr>
              <a:t>	</a:t>
            </a:r>
            <a:br>
              <a:rPr lang="de-DE" sz="20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Staatsangehörigkeitsgesetz §1</a:t>
            </a:r>
            <a:br>
              <a:rPr lang="de-DE" sz="1600" dirty="0" smtClean="0">
                <a:latin typeface="Helvetica"/>
                <a:cs typeface="Helvetica"/>
              </a:rPr>
            </a:br>
            <a:r>
              <a:rPr lang="de-DE" sz="1600" dirty="0">
                <a:latin typeface="Helvetica"/>
                <a:cs typeface="Helvetica"/>
              </a:rPr>
              <a:t>	</a:t>
            </a:r>
            <a:r>
              <a:rPr lang="de-DE" sz="1600" dirty="0" smtClean="0">
                <a:latin typeface="Helvetica"/>
                <a:cs typeface="Helvetica"/>
              </a:rPr>
              <a:t>„Deutscher im Sinne dieses Gesetzes ist, wer die deutsche Staatsangehörigkeit 	besitzt.“</a:t>
            </a:r>
            <a:r>
              <a:rPr lang="de-DE" sz="1600" dirty="0">
                <a:latin typeface="Helvetica"/>
                <a:cs typeface="Helvetica"/>
              </a:rPr>
              <a:t> </a:t>
            </a:r>
            <a:r>
              <a:rPr lang="de-DE" sz="1600" dirty="0" smtClean="0">
                <a:latin typeface="Helvetica"/>
                <a:cs typeface="Helvetica"/>
              </a:rPr>
              <a:t>(vgl. GG Art 116)</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u="sng" dirty="0" smtClean="0">
                <a:latin typeface="Helvetica"/>
                <a:cs typeface="Helvetica"/>
              </a:rPr>
              <a:t>Erwerb der deutschen Staatsangehörigkeit</a:t>
            </a: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durch Geburt</a:t>
            </a:r>
            <a:r>
              <a:rPr lang="de-DE" sz="1600" dirty="0">
                <a:latin typeface="Helvetica"/>
                <a:cs typeface="Helvetica"/>
              </a:rPr>
              <a:t> </a:t>
            </a:r>
            <a:r>
              <a:rPr lang="de-DE" sz="1600" dirty="0" smtClean="0">
                <a:latin typeface="Helvetica"/>
                <a:cs typeface="Helvetica"/>
              </a:rPr>
              <a:t>(kraft Gesetzes): Abstammung: </a:t>
            </a:r>
            <a:r>
              <a:rPr lang="de-DE" sz="1600" dirty="0" err="1" smtClean="0">
                <a:latin typeface="Helvetica"/>
                <a:cs typeface="Helvetica"/>
              </a:rPr>
              <a:t>ius</a:t>
            </a:r>
            <a:r>
              <a:rPr lang="de-DE" sz="1600" dirty="0" smtClean="0">
                <a:latin typeface="Helvetica"/>
                <a:cs typeface="Helvetica"/>
              </a:rPr>
              <a:t> </a:t>
            </a:r>
            <a:r>
              <a:rPr lang="de-DE" sz="1600" dirty="0" err="1" smtClean="0">
                <a:latin typeface="Helvetica"/>
                <a:cs typeface="Helvetica"/>
              </a:rPr>
              <a:t>sanguinis</a:t>
            </a:r>
            <a:r>
              <a:rPr lang="de-DE" sz="1600" dirty="0" smtClean="0">
                <a:latin typeface="Helvetica"/>
                <a:cs typeface="Helvetica"/>
              </a:rPr>
              <a:t> / Ort: </a:t>
            </a:r>
            <a:r>
              <a:rPr lang="de-DE" sz="1600" dirty="0" err="1" smtClean="0">
                <a:latin typeface="Helvetica"/>
                <a:cs typeface="Helvetica"/>
              </a:rPr>
              <a:t>ius</a:t>
            </a:r>
            <a:r>
              <a:rPr lang="de-DE" sz="1600" dirty="0" smtClean="0">
                <a:latin typeface="Helvetica"/>
                <a:cs typeface="Helvetica"/>
              </a:rPr>
              <a:t> </a:t>
            </a:r>
            <a:r>
              <a:rPr lang="de-DE" sz="1600" dirty="0" err="1" smtClean="0">
                <a:latin typeface="Helvetica"/>
                <a:cs typeface="Helvetica"/>
              </a:rPr>
              <a:t>solis</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durch Einbürgerung</a:t>
            </a:r>
            <a:r>
              <a:rPr lang="de-DE" sz="1600" dirty="0">
                <a:latin typeface="Helvetica"/>
                <a:cs typeface="Helvetica"/>
              </a:rPr>
              <a:t> </a:t>
            </a:r>
            <a:r>
              <a:rPr lang="de-DE" sz="1600" dirty="0" smtClean="0">
                <a:latin typeface="Helvetica"/>
                <a:cs typeface="Helvetica"/>
              </a:rPr>
              <a:t>(auf Antrag: Verwaltungsakt)</a:t>
            </a:r>
            <a:br>
              <a:rPr lang="de-DE" sz="1600" dirty="0" smtClean="0">
                <a:latin typeface="Helvetica"/>
                <a:cs typeface="Helvetica"/>
              </a:rPr>
            </a:br>
            <a:r>
              <a:rPr lang="de-DE" sz="1600" dirty="0" smtClean="0">
                <a:latin typeface="Helvetica"/>
                <a:cs typeface="Helvetica"/>
              </a:rPr>
              <a:t>	- „verfestigte Einwanderung“: 8 Jahre in D., ausreichende Deutschkenntnisse 	(Regelung seit 2000, rot-grüne Bundesregierung)</a:t>
            </a:r>
            <a:br>
              <a:rPr lang="de-DE" sz="1600" dirty="0" smtClean="0">
                <a:latin typeface="Helvetica"/>
                <a:cs typeface="Helvetica"/>
              </a:rPr>
            </a:br>
            <a:r>
              <a:rPr lang="de-DE" sz="1600" dirty="0" smtClean="0">
                <a:latin typeface="Helvetica"/>
                <a:cs typeface="Helvetica"/>
              </a:rPr>
              <a:t>	- Verkürzung der Frist auf 7 (Integrationskurse) oder 6 (besondere 	Integrationsleistungen) Jahre möglich</a:t>
            </a:r>
            <a:br>
              <a:rPr lang="de-DE" sz="1600" dirty="0" smtClean="0">
                <a:latin typeface="Helvetica"/>
                <a:cs typeface="Helvetica"/>
              </a:rPr>
            </a:br>
            <a:r>
              <a:rPr lang="de-DE" sz="1600" dirty="0" smtClean="0">
                <a:latin typeface="Helvetica"/>
                <a:cs typeface="Helvetica"/>
              </a:rPr>
              <a:t>	- grundsätzlich: Aufgabe der bisherigen Staatsbürgerschaft; Ausnahmen: EU, Schweiz u. 	Ausnahmen anderer Art</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- 2015: 107 181 Einbürgerungen</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2205028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Doppelte Staatsbürgerschaft</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„Doppelpass“ ohne Entscheidungspflicht: </a:t>
            </a:r>
            <a:r>
              <a:rPr lang="de-DE" sz="1600" dirty="0" smtClean="0">
                <a:solidFill>
                  <a:srgbClr val="FF6600"/>
                </a:solidFill>
                <a:latin typeface="Helvetica"/>
                <a:cs typeface="Helvetica"/>
              </a:rPr>
              <a:t>Intention = Integration</a:t>
            </a:r>
            <a:br>
              <a:rPr lang="de-DE" sz="1600" dirty="0" smtClean="0">
                <a:solidFill>
                  <a:srgbClr val="FF6600"/>
                </a:solidFill>
                <a:latin typeface="Helvetica"/>
                <a:cs typeface="Helvetica"/>
              </a:rPr>
            </a:br>
            <a:r>
              <a:rPr lang="de-DE" sz="1600" dirty="0" smtClean="0">
                <a:solidFill>
                  <a:srgbClr val="FF6600"/>
                </a:solidFill>
                <a:latin typeface="Helvetica"/>
                <a:cs typeface="Helvetica"/>
              </a:rPr>
              <a:t>		</a:t>
            </a:r>
            <a:r>
              <a:rPr lang="de-DE" sz="1600" dirty="0" smtClean="0">
                <a:latin typeface="Helvetica"/>
                <a:cs typeface="Helvetica"/>
              </a:rPr>
              <a:t>- Zahl der Personen: ca. 2 Mill. (keine genaue Zahl vorliegend!)</a:t>
            </a:r>
            <a:r>
              <a:rPr lang="de-DE" sz="1600" dirty="0">
                <a:latin typeface="Helvetica"/>
                <a:cs typeface="Helvetica"/>
              </a:rPr>
              <a:t/>
            </a:r>
            <a:br>
              <a:rPr lang="de-DE" sz="1600" dirty="0">
                <a:latin typeface="Helvetica"/>
                <a:cs typeface="Helvetica"/>
              </a:rPr>
            </a:br>
            <a:r>
              <a:rPr lang="de-DE" sz="1600" dirty="0" smtClean="0">
                <a:latin typeface="Helvetica"/>
                <a:cs typeface="Helvetica"/>
              </a:rPr>
              <a:t>		- davon nur ca. 12% Türken!</a:t>
            </a:r>
            <a:br>
              <a:rPr lang="de-DE" sz="1600" dirty="0" smtClean="0">
                <a:latin typeface="Helvetica"/>
                <a:cs typeface="Helvetica"/>
              </a:rPr>
            </a:br>
            <a:r>
              <a:rPr lang="de-DE" sz="1600" dirty="0" smtClean="0">
                <a:latin typeface="Helvetica"/>
                <a:cs typeface="Helvetica"/>
              </a:rPr>
              <a:t>		- bekannte Personen: Giovanni di Lorenzo, Denis Yücel</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bei Geburt</a:t>
            </a:r>
            <a:r>
              <a:rPr lang="de-DE" sz="1600" dirty="0">
                <a:latin typeface="Helvetica"/>
                <a:cs typeface="Helvetica"/>
              </a:rPr>
              <a:t/>
            </a:r>
            <a:br>
              <a:rPr lang="de-DE" sz="1600" dirty="0">
                <a:latin typeface="Helvetica"/>
                <a:cs typeface="Helvetica"/>
              </a:rPr>
            </a:br>
            <a:r>
              <a:rPr lang="de-DE" sz="1600" dirty="0" smtClean="0">
                <a:latin typeface="Helvetica"/>
                <a:cs typeface="Helvetica"/>
              </a:rPr>
              <a:t>	(a)</a:t>
            </a:r>
            <a:r>
              <a:rPr lang="de-DE" sz="1600" dirty="0">
                <a:latin typeface="Helvetica"/>
                <a:cs typeface="Helvetica"/>
              </a:rPr>
              <a:t> </a:t>
            </a:r>
            <a:r>
              <a:rPr lang="de-DE" sz="1600" dirty="0" smtClean="0">
                <a:latin typeface="Helvetica"/>
                <a:cs typeface="Helvetica"/>
              </a:rPr>
              <a:t>deutscher u. ausländischer Elternteil (keine Entscheidungspflicht)</a:t>
            </a:r>
            <a:br>
              <a:rPr lang="de-DE" sz="1600" dirty="0" smtClean="0">
                <a:latin typeface="Helvetica"/>
                <a:cs typeface="Helvetica"/>
              </a:rPr>
            </a:br>
            <a:r>
              <a:rPr lang="de-DE" sz="1600" dirty="0" smtClean="0">
                <a:latin typeface="Helvetica"/>
                <a:cs typeface="Helvetica"/>
              </a:rPr>
              <a:t>		= Abstammungsprinzip (</a:t>
            </a:r>
            <a:r>
              <a:rPr lang="de-DE" sz="1600" dirty="0" err="1" smtClean="0">
                <a:latin typeface="Helvetica"/>
                <a:cs typeface="Helvetica"/>
              </a:rPr>
              <a:t>ius</a:t>
            </a:r>
            <a:r>
              <a:rPr lang="de-DE" sz="1600" dirty="0" smtClean="0">
                <a:latin typeface="Helvetica"/>
                <a:cs typeface="Helvetica"/>
              </a:rPr>
              <a:t> </a:t>
            </a:r>
            <a:r>
              <a:rPr lang="de-DE" sz="1600" dirty="0" err="1" smtClean="0">
                <a:latin typeface="Helvetica"/>
                <a:cs typeface="Helvetica"/>
              </a:rPr>
              <a:t>sanguinis</a:t>
            </a:r>
            <a:r>
              <a:rPr lang="de-DE" sz="1600" dirty="0" smtClean="0">
                <a:latin typeface="Helvetica"/>
                <a:cs typeface="Helvetica"/>
              </a:rPr>
              <a:t>)</a:t>
            </a:r>
            <a:r>
              <a:rPr lang="de-DE" sz="1600" dirty="0">
                <a:latin typeface="Helvetica"/>
                <a:cs typeface="Helvetica"/>
              </a:rPr>
              <a:t> </a:t>
            </a:r>
            <a:r>
              <a:rPr lang="de-DE" sz="1600" dirty="0" smtClean="0">
                <a:latin typeface="Helvetica"/>
                <a:cs typeface="Helvetica"/>
              </a:rPr>
              <a:t>/ ca. 80 000/Jahr	</a:t>
            </a:r>
            <a:br>
              <a:rPr lang="de-DE" sz="1600" dirty="0" smtClean="0">
                <a:latin typeface="Helvetica"/>
                <a:cs typeface="Helvetica"/>
              </a:rPr>
            </a:br>
            <a:r>
              <a:rPr lang="de-DE" sz="1600" dirty="0" smtClean="0">
                <a:latin typeface="Helvetica"/>
                <a:cs typeface="Helvetica"/>
              </a:rPr>
              <a:t>	(b)</a:t>
            </a:r>
            <a:r>
              <a:rPr lang="de-DE" sz="1600" dirty="0">
                <a:latin typeface="Helvetica"/>
                <a:cs typeface="Helvetica"/>
              </a:rPr>
              <a:t> </a:t>
            </a:r>
            <a:r>
              <a:rPr lang="de-DE" sz="1600" dirty="0" smtClean="0">
                <a:latin typeface="Helvetica"/>
                <a:cs typeface="Helvetica"/>
              </a:rPr>
              <a:t>zwei ausländische Elternteile, Geburtsort in D. (Entscheidungspflicht unter 	bestimmten Bedingungen) / aktuell ca. 600 000	</a:t>
            </a:r>
            <a:br>
              <a:rPr lang="de-DE" sz="1600" dirty="0" smtClean="0">
                <a:latin typeface="Helvetica"/>
                <a:cs typeface="Helvetica"/>
              </a:rPr>
            </a:br>
            <a:r>
              <a:rPr lang="de-DE" sz="1600" dirty="0">
                <a:latin typeface="Helvetica"/>
                <a:cs typeface="Helvetica"/>
              </a:rPr>
              <a:t>	</a:t>
            </a:r>
            <a:r>
              <a:rPr lang="de-DE" sz="1600" dirty="0" smtClean="0">
                <a:latin typeface="Helvetica"/>
                <a:cs typeface="Helvetica"/>
              </a:rPr>
              <a:t>	= Geburtsortprinzip (</a:t>
            </a:r>
            <a:r>
              <a:rPr lang="de-DE" sz="1600" dirty="0" err="1" smtClean="0">
                <a:latin typeface="Helvetica"/>
                <a:cs typeface="Helvetica"/>
              </a:rPr>
              <a:t>ius</a:t>
            </a:r>
            <a:r>
              <a:rPr lang="de-DE" sz="1600" dirty="0" smtClean="0">
                <a:latin typeface="Helvetica"/>
                <a:cs typeface="Helvetica"/>
              </a:rPr>
              <a:t> </a:t>
            </a:r>
            <a:r>
              <a:rPr lang="de-DE" sz="1600" dirty="0" err="1" smtClean="0">
                <a:latin typeface="Helvetica"/>
                <a:cs typeface="Helvetica"/>
              </a:rPr>
              <a:t>soli</a:t>
            </a:r>
            <a:r>
              <a:rPr lang="de-DE" sz="1600" dirty="0" smtClean="0">
                <a:latin typeface="Helvetica"/>
                <a:cs typeface="Helvetica"/>
              </a:rPr>
              <a:t>) – </a:t>
            </a:r>
            <a:r>
              <a:rPr lang="de-DE" sz="1600" dirty="0" smtClean="0">
                <a:solidFill>
                  <a:srgbClr val="FF6600"/>
                </a:solidFill>
                <a:latin typeface="Helvetica"/>
                <a:cs typeface="Helvetica"/>
              </a:rPr>
              <a:t>seit 2000</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(c) deutsche Eltern bzw. </a:t>
            </a:r>
            <a:r>
              <a:rPr lang="de-DE" sz="1600" dirty="0">
                <a:latin typeface="Helvetica"/>
                <a:cs typeface="Helvetica"/>
              </a:rPr>
              <a:t>ein ausländischer </a:t>
            </a:r>
            <a:r>
              <a:rPr lang="de-DE" sz="1600" dirty="0" smtClean="0">
                <a:latin typeface="Helvetica"/>
                <a:cs typeface="Helvetica"/>
              </a:rPr>
              <a:t>Elternteil im Ausland / keine Zahl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durch Einbürgerung</a:t>
            </a:r>
            <a:br>
              <a:rPr lang="de-DE" sz="1600" dirty="0" smtClean="0">
                <a:latin typeface="Helvetica"/>
                <a:cs typeface="Helvetica"/>
              </a:rPr>
            </a:br>
            <a:r>
              <a:rPr lang="de-DE" sz="1600" dirty="0">
                <a:latin typeface="Helvetica"/>
                <a:cs typeface="Helvetica"/>
              </a:rPr>
              <a:t> </a:t>
            </a:r>
            <a:r>
              <a:rPr lang="de-DE" sz="1600" dirty="0" smtClean="0">
                <a:latin typeface="Helvetica"/>
                <a:cs typeface="Helvetica"/>
              </a:rPr>
              <a:t>	grundsätzlich Aufgabe der bisherigen Staatsbürgerschaft vorgeschrieben, aber (viele) 	Ausnahmen</a:t>
            </a:r>
            <a:r>
              <a:rPr lang="de-DE" sz="1600" dirty="0">
                <a:latin typeface="Helvetica"/>
                <a:cs typeface="Helvetica"/>
              </a:rPr>
              <a:t/>
            </a:r>
            <a:br>
              <a:rPr lang="de-DE" sz="1600" dirty="0">
                <a:latin typeface="Helvetica"/>
                <a:cs typeface="Helvetica"/>
              </a:rPr>
            </a:br>
            <a:r>
              <a:rPr lang="de-DE" sz="1600" dirty="0">
                <a:latin typeface="Helvetica"/>
                <a:cs typeface="Helvetica"/>
              </a:rPr>
              <a:t>	</a:t>
            </a:r>
            <a:r>
              <a:rPr lang="de-DE" sz="1600" dirty="0" smtClean="0">
                <a:latin typeface="Helvetica"/>
                <a:cs typeface="Helvetica"/>
              </a:rPr>
              <a:t>	= Beibehaltungsquote (aktuell) ca. 50%</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3005333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Migration (1)</a:t>
            </a:r>
            <a:br>
              <a:rPr lang="de-DE" sz="2000" u="sng"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800" u="sng" dirty="0" smtClean="0">
                <a:latin typeface="Helvetica"/>
                <a:cs typeface="Helvetica"/>
              </a:rPr>
              <a:t>5 Etappen: Immigration nach Deutschland</a:t>
            </a:r>
            <a:r>
              <a:rPr lang="de-DE" sz="1800" dirty="0">
                <a:latin typeface="Helvetica"/>
                <a:cs typeface="Helvetica"/>
              </a:rPr>
              <a:t> </a:t>
            </a:r>
            <a:r>
              <a:rPr lang="de-DE" sz="1800" dirty="0" smtClean="0">
                <a:latin typeface="Helvetica"/>
                <a:cs typeface="Helvetica"/>
              </a:rPr>
              <a:t>(BRD)</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t>
            </a:r>
            <a:r>
              <a:rPr lang="de-DE" sz="1600" dirty="0" smtClean="0">
                <a:latin typeface="Helvetica"/>
                <a:cs typeface="Helvetica"/>
              </a:rPr>
              <a:t>- </a:t>
            </a:r>
            <a:r>
              <a:rPr lang="de-DE" sz="1600" dirty="0">
                <a:latin typeface="Helvetica"/>
                <a:cs typeface="Helvetica"/>
              </a:rPr>
              <a:t>DDR: 1966 – 1985: 500 000 Arbeitskräfte aus Vietnam, Polen, Mosambik </a:t>
            </a:r>
            <a:r>
              <a:rPr lang="de-DE" sz="1600" dirty="0" err="1">
                <a:latin typeface="Helvetica"/>
                <a:cs typeface="Helvetica"/>
              </a:rPr>
              <a:t>u.A.</a:t>
            </a:r>
            <a:r>
              <a:rPr lang="de-DE" sz="1600" dirty="0">
                <a:latin typeface="Helvetica"/>
                <a:cs typeface="Helvetica"/>
              </a:rPr>
              <a:t/>
            </a:r>
            <a:br>
              <a:rPr lang="de-DE" sz="1600" dirty="0">
                <a:latin typeface="Helvetica"/>
                <a:cs typeface="Helvetica"/>
              </a:rPr>
            </a:br>
            <a:r>
              <a:rPr lang="de-DE" sz="1600" dirty="0">
                <a:latin typeface="Helvetica"/>
                <a:cs typeface="Helvetica"/>
              </a:rPr>
              <a:t/>
            </a:r>
            <a:br>
              <a:rPr lang="de-DE" sz="1600" dirty="0">
                <a:latin typeface="Helvetica"/>
                <a:cs typeface="Helvetica"/>
              </a:rPr>
            </a:br>
            <a:r>
              <a:rPr lang="de-DE" sz="1800" dirty="0">
                <a:latin typeface="Helvetica"/>
                <a:cs typeface="Helvetica"/>
              </a:rPr>
              <a:t/>
            </a:r>
            <a:br>
              <a:rPr lang="de-DE" sz="1800" dirty="0">
                <a:latin typeface="Helvetica"/>
                <a:cs typeface="Helvetica"/>
              </a:rPr>
            </a:br>
            <a:r>
              <a:rPr lang="de-DE" sz="1800" dirty="0">
                <a:latin typeface="Helvetica"/>
                <a:cs typeface="Helvetica"/>
              </a:rPr>
              <a:t>n</a:t>
            </a:r>
            <a:r>
              <a:rPr lang="de-DE" sz="1800" dirty="0" smtClean="0">
                <a:latin typeface="Helvetica"/>
                <a:cs typeface="Helvetica"/>
              </a:rPr>
              <a:t>ach 1945: 	Integration von ca. 13 Mill. Vertriebenen</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1955 – 1973: 	Anwerbeabkommen: früher so genannte ‚Gastarbeiter‘ </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seit 1950: 	über 5 Mill. Aussiedler (‚Russlanddeutsche‘), </a:t>
            </a:r>
            <a:br>
              <a:rPr lang="de-DE" sz="1800" dirty="0" smtClean="0">
                <a:latin typeface="Helvetica"/>
                <a:cs typeface="Helvetica"/>
              </a:rPr>
            </a:br>
            <a:r>
              <a:rPr lang="de-DE" sz="1800" dirty="0">
                <a:latin typeface="Helvetica"/>
                <a:cs typeface="Helvetica"/>
              </a:rPr>
              <a:t>	</a:t>
            </a:r>
            <a:r>
              <a:rPr lang="de-DE" sz="1800" dirty="0" smtClean="0">
                <a:latin typeface="Helvetica"/>
                <a:cs typeface="Helvetica"/>
              </a:rPr>
              <a:t>		besonders 1991 – 1995*</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1990er: 		asylsuchende (Kriegs-)</a:t>
            </a:r>
            <a:r>
              <a:rPr lang="de-DE" sz="1800" dirty="0">
                <a:latin typeface="Helvetica"/>
                <a:cs typeface="Helvetica"/>
              </a:rPr>
              <a:t>F</a:t>
            </a:r>
            <a:r>
              <a:rPr lang="de-DE" sz="1800" dirty="0" smtClean="0">
                <a:latin typeface="Helvetica"/>
                <a:cs typeface="Helvetica"/>
              </a:rPr>
              <a:t>lüchtlinge: Afrika, Balkan-Kriege*</a:t>
            </a:r>
            <a:br>
              <a:rPr lang="de-DE" sz="1800" dirty="0" smtClean="0">
                <a:latin typeface="Helvetica"/>
                <a:cs typeface="Helvetica"/>
              </a:rPr>
            </a:br>
            <a:r>
              <a:rPr lang="de-DE" sz="1800" dirty="0" smtClean="0">
                <a:latin typeface="Helvetica"/>
                <a:cs typeface="Helvetica"/>
              </a:rPr>
              <a:t>				</a:t>
            </a:r>
            <a:r>
              <a:rPr lang="de-DE" sz="1600" dirty="0" smtClean="0">
                <a:latin typeface="Helvetica"/>
                <a:cs typeface="Helvetica"/>
              </a:rPr>
              <a:t>* s. nächste Folie: Asylkompromiss</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seit 2015		 so genannte ‚Flüchtlingskrise‘</a:t>
            </a:r>
            <a:r>
              <a:rPr lang="de-DE" sz="1800" dirty="0">
                <a:latin typeface="Helvetica"/>
                <a:cs typeface="Helvetica"/>
              </a:rPr>
              <a:t> </a:t>
            </a:r>
            <a:r>
              <a:rPr lang="de-DE" sz="1800" dirty="0" smtClean="0">
                <a:latin typeface="Helvetica"/>
                <a:cs typeface="Helvetica"/>
              </a:rPr>
              <a:t>(auf Begriffe / Metaphern achten!)</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t>
            </a: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13442438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Migration (2)</a:t>
            </a:r>
            <a:br>
              <a:rPr lang="de-DE" sz="2000" u="sng"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800" u="sng" dirty="0" smtClean="0">
                <a:latin typeface="Helvetica"/>
                <a:cs typeface="Helvetica"/>
              </a:rPr>
              <a:t>Asylgesetzgebung</a:t>
            </a:r>
            <a:br>
              <a:rPr lang="de-DE" sz="1800" u="sng" dirty="0" smtClean="0">
                <a:latin typeface="Helvetica"/>
                <a:cs typeface="Helvetica"/>
              </a:rPr>
            </a:br>
            <a:r>
              <a:rPr lang="de-DE" sz="1800" u="sng" dirty="0" smtClean="0">
                <a:latin typeface="Helvetica"/>
                <a:cs typeface="Helvetica"/>
              </a:rPr>
              <a:t/>
            </a:r>
            <a:br>
              <a:rPr lang="de-DE" sz="1800" u="sng" dirty="0" smtClean="0">
                <a:latin typeface="Helvetica"/>
                <a:cs typeface="Helvetica"/>
              </a:rPr>
            </a:br>
            <a:r>
              <a:rPr lang="de-DE" sz="1800" dirty="0" smtClean="0">
                <a:solidFill>
                  <a:srgbClr val="FF6600"/>
                </a:solidFill>
                <a:latin typeface="Helvetica"/>
                <a:cs typeface="Helvetica"/>
              </a:rPr>
              <a:t>GG Art 16a</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(1) Politisch Verfolgte genießen Asylrecht.</a:t>
            </a:r>
            <a:r>
              <a:rPr lang="de-DE" sz="1800" dirty="0">
                <a:latin typeface="Helvetica"/>
                <a:cs typeface="Helvetica"/>
              </a:rPr>
              <a:t/>
            </a:r>
            <a:br>
              <a:rPr lang="de-DE" sz="1800" dirty="0">
                <a:latin typeface="Helvetica"/>
                <a:cs typeface="Helvetica"/>
              </a:rPr>
            </a:br>
            <a:r>
              <a:rPr lang="de-DE" sz="1800" dirty="0" smtClean="0">
                <a:latin typeface="Helvetica"/>
                <a:cs typeface="Helvetica"/>
              </a:rPr>
              <a:t>	(2) = Ausnahme: Drittstaatenregelung</a:t>
            </a:r>
            <a:r>
              <a:rPr lang="de-DE" sz="1800" dirty="0">
                <a:latin typeface="Helvetica"/>
                <a:cs typeface="Helvetica"/>
              </a:rPr>
              <a:t/>
            </a:r>
            <a:br>
              <a:rPr lang="de-DE" sz="1800" dirty="0">
                <a:latin typeface="Helvetica"/>
                <a:cs typeface="Helvetica"/>
              </a:rPr>
            </a:br>
            <a:r>
              <a:rPr lang="de-DE" sz="1800" dirty="0" smtClean="0">
                <a:latin typeface="Helvetica"/>
                <a:cs typeface="Helvetica"/>
              </a:rPr>
              <a:t>	(3) = Ausnahme: Staaten ohne politische Verfolgung</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u="sng" dirty="0" smtClean="0">
                <a:solidFill>
                  <a:srgbClr val="FF6600"/>
                </a:solidFill>
                <a:latin typeface="Helvetica"/>
                <a:cs typeface="Helvetica"/>
              </a:rPr>
              <a:t>Asylkompromiss</a:t>
            </a:r>
            <a:r>
              <a:rPr lang="de-DE" sz="1800" dirty="0" smtClean="0">
                <a:solidFill>
                  <a:srgbClr val="FF6600"/>
                </a:solidFill>
                <a:latin typeface="Helvetica"/>
                <a:cs typeface="Helvetica"/>
              </a:rPr>
              <a:t> </a:t>
            </a:r>
            <a:r>
              <a:rPr lang="de-DE" sz="1800" dirty="0" smtClean="0">
                <a:latin typeface="Helvetica"/>
                <a:cs typeface="Helvetica"/>
              </a:rPr>
              <a:t> </a:t>
            </a:r>
            <a:br>
              <a:rPr lang="de-DE" sz="1800" dirty="0" smtClean="0">
                <a:latin typeface="Helvetica"/>
                <a:cs typeface="Helvetica"/>
              </a:rPr>
            </a:br>
            <a:r>
              <a:rPr lang="de-DE" sz="1800" dirty="0">
                <a:latin typeface="Helvetica"/>
                <a:cs typeface="Helvetica"/>
              </a:rPr>
              <a:t>	</a:t>
            </a:r>
            <a:r>
              <a:rPr lang="de-DE" sz="1800" dirty="0" smtClean="0">
                <a:latin typeface="Helvetica"/>
                <a:cs typeface="Helvetica"/>
              </a:rPr>
              <a:t>= Ergänzung / Relativierung des alten Art. 16, der nun zu Art. 16a mit den 	Abs. (2) und (3) wurde</a:t>
            </a:r>
            <a:br>
              <a:rPr lang="de-DE" sz="1800" dirty="0" smtClean="0">
                <a:latin typeface="Helvetica"/>
                <a:cs typeface="Helvetica"/>
              </a:rPr>
            </a:br>
            <a:r>
              <a:rPr lang="de-DE" sz="1800" dirty="0" smtClean="0">
                <a:latin typeface="Helvetica"/>
                <a:cs typeface="Helvetica"/>
              </a:rPr>
              <a:t>		</a:t>
            </a:r>
            <a:r>
              <a:rPr lang="de-DE" sz="1600" dirty="0" smtClean="0">
                <a:latin typeface="Helvetica"/>
                <a:cs typeface="Helvetica"/>
              </a:rPr>
              <a:t>- CDU/CSU, FDP, SPD am </a:t>
            </a:r>
            <a:r>
              <a:rPr lang="de-DE" sz="1600" dirty="0">
                <a:latin typeface="Helvetica"/>
                <a:cs typeface="Helvetica"/>
              </a:rPr>
              <a:t>6. 12. </a:t>
            </a:r>
            <a:r>
              <a:rPr lang="de-DE" sz="1600" dirty="0" smtClean="0">
                <a:latin typeface="Helvetica"/>
                <a:cs typeface="Helvetica"/>
              </a:rPr>
              <a:t>1992; rechtskräftig am 1. Juli 1993</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Der Asylkompromiss war eine parteienübergreifende Reaktion der Politik auf </a:t>
            </a:r>
            <a:br>
              <a:rPr lang="de-DE" sz="1800" dirty="0" smtClean="0">
                <a:latin typeface="Helvetica"/>
                <a:cs typeface="Helvetica"/>
              </a:rPr>
            </a:br>
            <a:r>
              <a:rPr lang="de-DE" sz="1800" dirty="0" smtClean="0">
                <a:latin typeface="Helvetica"/>
                <a:cs typeface="Helvetica"/>
              </a:rPr>
              <a:t>die steigende Zahl von Gewalttaten gegen Immigranten/Zuwanderer (v.a. in Ostdeutschland); er bewirkte </a:t>
            </a:r>
            <a:r>
              <a:rPr lang="de-DE" sz="1800" dirty="0" err="1" smtClean="0">
                <a:latin typeface="Helvetica"/>
                <a:cs typeface="Helvetica"/>
              </a:rPr>
              <a:t>u.A.</a:t>
            </a:r>
            <a:r>
              <a:rPr lang="de-DE" sz="1800" dirty="0" smtClean="0">
                <a:latin typeface="Helvetica"/>
                <a:cs typeface="Helvetica"/>
              </a:rPr>
              <a:t> den Austritt Günter Grass` aus der SPD.</a:t>
            </a: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19016987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Entwicklung der Migrationspolitik</a:t>
            </a:r>
            <a:r>
              <a:rPr lang="de-DE" sz="2000" dirty="0">
                <a:latin typeface="Helvetica"/>
                <a:cs typeface="Helvetica"/>
              </a:rPr>
              <a:t/>
            </a:r>
            <a:br>
              <a:rPr lang="de-DE" sz="2000" dirty="0">
                <a:latin typeface="Helvetica"/>
                <a:cs typeface="Helvetica"/>
              </a:rPr>
            </a:br>
            <a:r>
              <a:rPr lang="de-DE" sz="2000" dirty="0">
                <a:latin typeface="Helvetica"/>
                <a:cs typeface="Helvetica"/>
              </a:rPr>
              <a:t>	</a:t>
            </a:r>
            <a:r>
              <a:rPr lang="de-DE" sz="1600" dirty="0">
                <a:latin typeface="Helvetica"/>
                <a:cs typeface="Helvetica"/>
              </a:rPr>
              <a:t/>
            </a:r>
            <a:br>
              <a:rPr lang="de-DE" sz="1600" dirty="0">
                <a:latin typeface="Helvetica"/>
                <a:cs typeface="Helvetica"/>
              </a:rPr>
            </a:br>
            <a:r>
              <a:rPr lang="de-DE" sz="1800" dirty="0" smtClean="0">
                <a:latin typeface="Helvetica"/>
                <a:cs typeface="Helvetica"/>
              </a:rPr>
              <a:t>1955 – 1973</a:t>
            </a:r>
            <a:r>
              <a:rPr lang="de-DE" sz="1800" dirty="0">
                <a:latin typeface="Helvetica"/>
                <a:cs typeface="Helvetica"/>
              </a:rPr>
              <a:t> </a:t>
            </a:r>
            <a:r>
              <a:rPr lang="de-DE" sz="1800" dirty="0" smtClean="0">
                <a:latin typeface="Helvetica"/>
                <a:cs typeface="Helvetica"/>
              </a:rPr>
              <a:t>		Anwerbung ausländischer Arbeitskräfte</a:t>
            </a:r>
            <a:br>
              <a:rPr lang="de-DE" sz="1800" dirty="0" smtClean="0">
                <a:latin typeface="Helvetica"/>
                <a:cs typeface="Helvetica"/>
              </a:rPr>
            </a:br>
            <a:r>
              <a:rPr lang="de-DE" sz="1800" dirty="0" smtClean="0">
                <a:latin typeface="Helvetica"/>
                <a:cs typeface="Helvetica"/>
              </a:rPr>
              <a:t>1973 – 1979</a:t>
            </a:r>
            <a:r>
              <a:rPr lang="de-DE" sz="1800" dirty="0">
                <a:latin typeface="Helvetica"/>
                <a:cs typeface="Helvetica"/>
              </a:rPr>
              <a:t> </a:t>
            </a:r>
            <a:r>
              <a:rPr lang="de-DE" sz="1800" dirty="0" smtClean="0">
                <a:latin typeface="Helvetica"/>
                <a:cs typeface="Helvetica"/>
              </a:rPr>
              <a:t>		Anwerbestopp und Konsolidierung der Ausländerbeschäftigung 				(Familiennachzug)</a:t>
            </a:r>
            <a:br>
              <a:rPr lang="de-DE" sz="1800" dirty="0" smtClean="0">
                <a:latin typeface="Helvetica"/>
                <a:cs typeface="Helvetica"/>
              </a:rPr>
            </a:br>
            <a:r>
              <a:rPr lang="de-DE" sz="1800" dirty="0" smtClean="0">
                <a:latin typeface="Helvetica"/>
                <a:cs typeface="Helvetica"/>
              </a:rPr>
              <a:t>1979 – 1980 		konkurrierende Integrationskonzepte</a:t>
            </a:r>
            <a:r>
              <a:rPr lang="de-DE" sz="1800" dirty="0">
                <a:latin typeface="Helvetica"/>
                <a:cs typeface="Helvetica"/>
              </a:rPr>
              <a:t> </a:t>
            </a:r>
            <a:r>
              <a:rPr lang="de-DE" sz="1800" dirty="0" smtClean="0">
                <a:latin typeface="Helvetica"/>
                <a:cs typeface="Helvetica"/>
              </a:rPr>
              <a:t>– noch kein umfassendes 				Konzept</a:t>
            </a:r>
            <a:br>
              <a:rPr lang="de-DE" sz="1800" dirty="0" smtClean="0">
                <a:latin typeface="Helvetica"/>
                <a:cs typeface="Helvetica"/>
              </a:rPr>
            </a:br>
            <a:r>
              <a:rPr lang="de-DE" sz="1800" dirty="0" smtClean="0">
                <a:latin typeface="Helvetica"/>
                <a:cs typeface="Helvetica"/>
              </a:rPr>
              <a:t>1981 – 1990		Wende:</a:t>
            </a:r>
            <a:r>
              <a:rPr lang="de-DE" sz="1800" dirty="0">
                <a:latin typeface="Helvetica"/>
                <a:cs typeface="Helvetica"/>
              </a:rPr>
              <a:t> </a:t>
            </a:r>
            <a:r>
              <a:rPr lang="de-DE" sz="1800" dirty="0" smtClean="0">
                <a:latin typeface="Helvetica"/>
                <a:cs typeface="Helvetica"/>
              </a:rPr>
              <a:t>Rückkehrforderungen (CDU/CSU, H. Kohl)</a:t>
            </a:r>
            <a:br>
              <a:rPr lang="de-DE" sz="1800" dirty="0" smtClean="0">
                <a:latin typeface="Helvetica"/>
                <a:cs typeface="Helvetica"/>
              </a:rPr>
            </a:br>
            <a:r>
              <a:rPr lang="de-DE" sz="1800" dirty="0" smtClean="0">
                <a:latin typeface="Helvetica"/>
                <a:cs typeface="Helvetica"/>
              </a:rPr>
              <a:t>1991 – 1998</a:t>
            </a:r>
            <a:r>
              <a:rPr lang="de-DE" sz="1800" dirty="0">
                <a:latin typeface="Helvetica"/>
                <a:cs typeface="Helvetica"/>
              </a:rPr>
              <a:t> </a:t>
            </a:r>
            <a:r>
              <a:rPr lang="de-DE" sz="1800" dirty="0" smtClean="0">
                <a:latin typeface="Helvetica"/>
                <a:cs typeface="Helvetica"/>
              </a:rPr>
              <a:t>		Dementi und praktische Akzeptanz der</a:t>
            </a:r>
            <a:r>
              <a:rPr lang="de-DE" sz="1800" dirty="0">
                <a:latin typeface="Helvetica"/>
                <a:cs typeface="Helvetica"/>
              </a:rPr>
              <a:t> </a:t>
            </a:r>
            <a:r>
              <a:rPr lang="de-DE" sz="1800" dirty="0" smtClean="0">
                <a:latin typeface="Helvetica"/>
                <a:cs typeface="Helvetica"/>
              </a:rPr>
              <a:t>Einwanderungssituation</a:t>
            </a:r>
            <a:br>
              <a:rPr lang="de-DE" sz="1800" dirty="0" smtClean="0">
                <a:latin typeface="Helvetica"/>
                <a:cs typeface="Helvetica"/>
              </a:rPr>
            </a:br>
            <a:r>
              <a:rPr lang="de-DE" sz="1800" dirty="0" smtClean="0">
                <a:latin typeface="Helvetica"/>
                <a:cs typeface="Helvetica"/>
              </a:rPr>
              <a:t>1998 – 			</a:t>
            </a:r>
            <a:r>
              <a:rPr lang="de-DE" sz="1800" dirty="0" smtClean="0">
                <a:solidFill>
                  <a:srgbClr val="FF6600"/>
                </a:solidFill>
                <a:latin typeface="Helvetica"/>
                <a:cs typeface="Helvetica"/>
              </a:rPr>
              <a:t>Einwanderungsland?</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2000 		Novelle des Staatszugehörigkeitsgesetzes (rot-grüne Regierung)</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solidFill>
                  <a:srgbClr val="FF6600"/>
                </a:solidFill>
                <a:latin typeface="Helvetica"/>
                <a:cs typeface="Helvetica"/>
              </a:rPr>
              <a:t>2005 </a:t>
            </a:r>
            <a:r>
              <a:rPr lang="de-DE" sz="1800" dirty="0" smtClean="0">
                <a:latin typeface="Helvetica"/>
                <a:cs typeface="Helvetica"/>
              </a:rPr>
              <a:t>		</a:t>
            </a:r>
            <a:r>
              <a:rPr lang="de-DE" sz="1800" dirty="0" smtClean="0">
                <a:solidFill>
                  <a:srgbClr val="FF6600"/>
                </a:solidFill>
                <a:latin typeface="Helvetica"/>
                <a:cs typeface="Helvetica"/>
              </a:rPr>
              <a:t>Zuwanderungsgesetz</a:t>
            </a:r>
            <a:r>
              <a:rPr lang="de-DE" sz="1800" dirty="0">
                <a:latin typeface="Helvetica"/>
                <a:cs typeface="Helvetica"/>
              </a:rPr>
              <a:t> </a:t>
            </a:r>
            <a:r>
              <a:rPr lang="de-DE" sz="1800" dirty="0" smtClean="0">
                <a:latin typeface="Helvetica"/>
                <a:cs typeface="Helvetica"/>
              </a:rPr>
              <a:t>– </a:t>
            </a:r>
            <a:r>
              <a:rPr lang="de-DE" sz="1800" u="sng" dirty="0" smtClean="0">
                <a:latin typeface="Helvetica"/>
                <a:cs typeface="Helvetica"/>
              </a:rPr>
              <a:t>aber</a:t>
            </a:r>
            <a:r>
              <a:rPr lang="de-DE" sz="1800" dirty="0" smtClean="0">
                <a:latin typeface="Helvetica"/>
                <a:cs typeface="Helvetica"/>
              </a:rPr>
              <a:t> keine Öffnung für neue Zuwanderer</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2018 		</a:t>
            </a:r>
            <a:r>
              <a:rPr lang="de-DE" sz="1800" dirty="0" smtClean="0">
                <a:solidFill>
                  <a:srgbClr val="FF6600"/>
                </a:solidFill>
                <a:latin typeface="Helvetica"/>
                <a:cs typeface="Helvetica"/>
              </a:rPr>
              <a:t>Fachkräfte-Einwanderungsgesetz</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200" dirty="0" smtClean="0">
                <a:latin typeface="Helvetica"/>
                <a:cs typeface="Helvetica"/>
              </a:rPr>
              <a:t>	Quellen: 	http</a:t>
            </a:r>
            <a:r>
              <a:rPr lang="de-DE" sz="1200" dirty="0">
                <a:latin typeface="Helvetica"/>
                <a:cs typeface="Helvetica"/>
              </a:rPr>
              <a:t>://</a:t>
            </a:r>
            <a:r>
              <a:rPr lang="de-DE" sz="1200" dirty="0" err="1">
                <a:latin typeface="Helvetica"/>
                <a:cs typeface="Helvetica"/>
              </a:rPr>
              <a:t>www.bpb.de</a:t>
            </a:r>
            <a:r>
              <a:rPr lang="de-DE" sz="1200" dirty="0">
                <a:latin typeface="Helvetica"/>
                <a:cs typeface="Helvetica"/>
              </a:rPr>
              <a:t>/</a:t>
            </a:r>
            <a:r>
              <a:rPr lang="de-DE" sz="1200" dirty="0" err="1">
                <a:latin typeface="Helvetica"/>
                <a:cs typeface="Helvetica"/>
              </a:rPr>
              <a:t>gesellschaft</a:t>
            </a:r>
            <a:r>
              <a:rPr lang="de-DE" sz="1200" dirty="0">
                <a:latin typeface="Helvetica"/>
                <a:cs typeface="Helvetica"/>
              </a:rPr>
              <a:t>/</a:t>
            </a:r>
            <a:r>
              <a:rPr lang="de-DE" sz="1200" dirty="0" err="1">
                <a:latin typeface="Helvetica"/>
                <a:cs typeface="Helvetica"/>
              </a:rPr>
              <a:t>migration</a:t>
            </a:r>
            <a:r>
              <a:rPr lang="de-DE" sz="1200" dirty="0">
                <a:latin typeface="Helvetica"/>
                <a:cs typeface="Helvetica"/>
              </a:rPr>
              <a:t>/dossier-migration/56367/migration-1955-2004</a:t>
            </a:r>
            <a:r>
              <a:rPr lang="de-DE" sz="1200" dirty="0" smtClean="0">
                <a:latin typeface="Helvetica"/>
                <a:cs typeface="Helvetica"/>
              </a:rPr>
              <a:t/>
            </a:r>
            <a:br>
              <a:rPr lang="de-DE" sz="1200" dirty="0" smtClean="0">
                <a:latin typeface="Helvetica"/>
                <a:cs typeface="Helvetica"/>
              </a:rPr>
            </a:br>
            <a:r>
              <a:rPr lang="de-DE" sz="1200" dirty="0" smtClean="0">
                <a:latin typeface="Helvetica"/>
                <a:cs typeface="Helvetica"/>
              </a:rPr>
              <a:t>			http</a:t>
            </a:r>
            <a:r>
              <a:rPr lang="de-DE" sz="1200" dirty="0">
                <a:latin typeface="Helvetica"/>
                <a:cs typeface="Helvetica"/>
              </a:rPr>
              <a:t>://</a:t>
            </a:r>
            <a:r>
              <a:rPr lang="de-DE" sz="1200" dirty="0" err="1">
                <a:latin typeface="Helvetica"/>
                <a:cs typeface="Helvetica"/>
              </a:rPr>
              <a:t>www.bpb.de</a:t>
            </a:r>
            <a:r>
              <a:rPr lang="de-DE" sz="1200" dirty="0">
                <a:latin typeface="Helvetica"/>
                <a:cs typeface="Helvetica"/>
              </a:rPr>
              <a:t>/</a:t>
            </a:r>
            <a:r>
              <a:rPr lang="de-DE" sz="1200" dirty="0" err="1">
                <a:latin typeface="Helvetica"/>
                <a:cs typeface="Helvetica"/>
              </a:rPr>
              <a:t>gesellschaft</a:t>
            </a:r>
            <a:r>
              <a:rPr lang="de-DE" sz="1200" dirty="0">
                <a:latin typeface="Helvetica"/>
                <a:cs typeface="Helvetica"/>
              </a:rPr>
              <a:t>/</a:t>
            </a:r>
            <a:r>
              <a:rPr lang="de-DE" sz="1200" dirty="0" err="1">
                <a:latin typeface="Helvetica"/>
                <a:cs typeface="Helvetica"/>
              </a:rPr>
              <a:t>migration</a:t>
            </a:r>
            <a:r>
              <a:rPr lang="de-DE" sz="1200" dirty="0">
                <a:latin typeface="Helvetica"/>
                <a:cs typeface="Helvetica"/>
              </a:rPr>
              <a:t>/dossier-migration/56377/</a:t>
            </a:r>
            <a:r>
              <a:rPr lang="de-DE" sz="1200" dirty="0" err="1">
                <a:latin typeface="Helvetica"/>
                <a:cs typeface="Helvetica"/>
              </a:rPr>
              <a:t>migrationspolitik-in-der-brd?p</a:t>
            </a:r>
            <a:r>
              <a:rPr lang="de-DE" sz="1200" dirty="0">
                <a:latin typeface="Helvetica"/>
                <a:cs typeface="Helvetica"/>
              </a:rPr>
              <a:t>=all</a:t>
            </a:r>
            <a:br>
              <a:rPr lang="de-DE" sz="12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330549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a:bodyPr>
          <a:lstStyle/>
          <a:p>
            <a:r>
              <a:rPr lang="de-DE" sz="2400" dirty="0" smtClean="0">
                <a:latin typeface="Helvetica"/>
                <a:cs typeface="Helvetica"/>
              </a:rPr>
              <a:t>Die neuen Bundesländer</a:t>
            </a: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a:latin typeface="Helvetica"/>
                <a:cs typeface="Helvetica"/>
              </a:rPr>
              <a:t/>
            </a:r>
            <a:br>
              <a:rPr lang="de-DE" sz="2400" i="1" dirty="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endParaRPr lang="de-DE" sz="2800" dirty="0">
              <a:latin typeface="Helvetica"/>
              <a:cs typeface="Helvetica"/>
            </a:endParaRPr>
          </a:p>
        </p:txBody>
      </p:sp>
      <p:pic>
        <p:nvPicPr>
          <p:cNvPr id="3" name="Bild 2" descr="Deutschland_politisch_bu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145" y="1200859"/>
            <a:ext cx="3263711" cy="4320000"/>
          </a:xfrm>
          <a:prstGeom prst="rect">
            <a:avLst/>
          </a:prstGeom>
        </p:spPr>
      </p:pic>
    </p:spTree>
    <p:extLst>
      <p:ext uri="{BB962C8B-B14F-4D97-AF65-F5344CB8AC3E}">
        <p14:creationId xmlns:p14="http://schemas.microsoft.com/office/powerpoint/2010/main" val="17499059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000" u="sng" dirty="0" smtClean="0">
                <a:latin typeface="Helvetica"/>
                <a:cs typeface="Helvetica"/>
              </a:rPr>
              <a:t>Die neuen (Bundes-)Länder geordnet nach Flächengröße</a:t>
            </a:r>
            <a:r>
              <a:rPr lang="de-DE" sz="2000" dirty="0">
                <a:latin typeface="Helvetica"/>
                <a:cs typeface="Helvetica"/>
              </a:rPr>
              <a:t/>
            </a:r>
            <a:br>
              <a:rPr lang="de-DE" sz="2000" dirty="0">
                <a:latin typeface="Helvetica"/>
                <a:cs typeface="Helvetica"/>
              </a:rPr>
            </a:br>
            <a:r>
              <a:rPr lang="de-DE" sz="2400" dirty="0">
                <a:latin typeface="Helvetica"/>
                <a:cs typeface="Helvetica"/>
              </a:rPr>
              <a:t/>
            </a:r>
            <a:br>
              <a:rPr lang="de-DE" sz="2400" dirty="0">
                <a:latin typeface="Helvetica"/>
                <a:cs typeface="Helvetica"/>
              </a:rPr>
            </a:br>
            <a:r>
              <a:rPr lang="de-DE" sz="1800" dirty="0" smtClean="0">
                <a:latin typeface="Helvetica"/>
                <a:cs typeface="Helvetica"/>
              </a:rPr>
              <a:t>+ Regierungsparteien 2017 (Sitze im Landtag/Landtagsmandate)</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solidFill>
                  <a:srgbClr val="FF6600"/>
                </a:solidFill>
                <a:latin typeface="Helvetica"/>
                <a:cs typeface="Helvetica"/>
              </a:rPr>
              <a:t>Brandenburg:</a:t>
            </a:r>
            <a:r>
              <a:rPr lang="de-DE" sz="1800" dirty="0" smtClean="0">
                <a:latin typeface="Helvetica"/>
                <a:cs typeface="Helvetica"/>
              </a:rPr>
              <a:t> SPD (30) / Linke (17) / Dietmar </a:t>
            </a:r>
            <a:r>
              <a:rPr lang="de-DE" sz="1800" dirty="0" err="1" smtClean="0">
                <a:latin typeface="Helvetica"/>
                <a:cs typeface="Helvetica"/>
              </a:rPr>
              <a:t>Woidke</a:t>
            </a:r>
            <a:r>
              <a:rPr lang="de-DE" sz="1800" dirty="0" smtClean="0">
                <a:latin typeface="Helvetica"/>
                <a:cs typeface="Helvetica"/>
              </a:rPr>
              <a:t> (SPD) – </a:t>
            </a:r>
            <a:r>
              <a:rPr lang="de-DE" sz="1800" dirty="0" err="1" smtClean="0">
                <a:latin typeface="Helvetica"/>
                <a:cs typeface="Helvetica"/>
              </a:rPr>
              <a:t>AfD</a:t>
            </a:r>
            <a:r>
              <a:rPr lang="de-DE" sz="1800" dirty="0" smtClean="0">
                <a:latin typeface="Helvetica"/>
                <a:cs typeface="Helvetica"/>
              </a:rPr>
              <a:t> (10)</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solidFill>
                  <a:srgbClr val="FF6600"/>
                </a:solidFill>
                <a:latin typeface="Helvetica"/>
                <a:cs typeface="Helvetica"/>
              </a:rPr>
              <a:t>Mecklenburg-Vorpommern: </a:t>
            </a:r>
            <a:r>
              <a:rPr lang="de-DE" sz="1800" dirty="0" smtClean="0">
                <a:latin typeface="Helvetica"/>
                <a:cs typeface="Helvetica"/>
              </a:rPr>
              <a:t>SPD (26) / CDU (16)</a:t>
            </a:r>
            <a:r>
              <a:rPr lang="de-DE" sz="1800" dirty="0">
                <a:latin typeface="Helvetica"/>
                <a:cs typeface="Helvetica"/>
              </a:rPr>
              <a:t> </a:t>
            </a:r>
            <a:r>
              <a:rPr lang="de-DE" sz="1800" dirty="0" smtClean="0">
                <a:latin typeface="Helvetica"/>
                <a:cs typeface="Helvetica"/>
              </a:rPr>
              <a:t>/ Manuela </a:t>
            </a:r>
            <a:r>
              <a:rPr lang="de-DE" sz="1800" dirty="0" err="1" smtClean="0">
                <a:latin typeface="Helvetica"/>
                <a:cs typeface="Helvetica"/>
              </a:rPr>
              <a:t>Schwesig</a:t>
            </a:r>
            <a:r>
              <a:rPr lang="de-DE" sz="1800" dirty="0" smtClean="0">
                <a:latin typeface="Helvetica"/>
                <a:cs typeface="Helvetica"/>
              </a:rPr>
              <a:t> (SPD) – </a:t>
            </a:r>
            <a:r>
              <a:rPr lang="de-DE" sz="1800" dirty="0" err="1" smtClean="0">
                <a:latin typeface="Helvetica"/>
                <a:cs typeface="Helvetica"/>
              </a:rPr>
              <a:t>AfD</a:t>
            </a:r>
            <a:r>
              <a:rPr lang="de-DE" sz="1800" dirty="0" smtClean="0">
                <a:latin typeface="Helvetica"/>
                <a:cs typeface="Helvetica"/>
              </a:rPr>
              <a:t> (18)</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solidFill>
                  <a:srgbClr val="FF6600"/>
                </a:solidFill>
                <a:latin typeface="Helvetica"/>
                <a:cs typeface="Helvetica"/>
              </a:rPr>
              <a:t>Sachsen</a:t>
            </a:r>
            <a:r>
              <a:rPr lang="de-DE" sz="1800" dirty="0">
                <a:solidFill>
                  <a:srgbClr val="FF6600"/>
                </a:solidFill>
                <a:latin typeface="Helvetica"/>
                <a:cs typeface="Helvetica"/>
              </a:rPr>
              <a:t>-</a:t>
            </a:r>
            <a:r>
              <a:rPr lang="de-DE" sz="1800" dirty="0" smtClean="0">
                <a:solidFill>
                  <a:srgbClr val="FF6600"/>
                </a:solidFill>
                <a:latin typeface="Helvetica"/>
                <a:cs typeface="Helvetica"/>
              </a:rPr>
              <a:t>Anhalt: </a:t>
            </a:r>
            <a:r>
              <a:rPr lang="de-DE" sz="1800" dirty="0" smtClean="0">
                <a:latin typeface="Helvetica"/>
                <a:cs typeface="Helvetica"/>
              </a:rPr>
              <a:t>CDU (30) / SPD (11) / Grüne (5)</a:t>
            </a:r>
            <a:r>
              <a:rPr lang="de-DE" sz="1800" dirty="0">
                <a:latin typeface="Helvetica"/>
                <a:cs typeface="Helvetica"/>
              </a:rPr>
              <a:t> </a:t>
            </a:r>
            <a:r>
              <a:rPr lang="de-DE" sz="1800" dirty="0" smtClean="0">
                <a:latin typeface="Helvetica"/>
                <a:cs typeface="Helvetica"/>
              </a:rPr>
              <a:t>/ Reiner </a:t>
            </a:r>
            <a:r>
              <a:rPr lang="de-DE" sz="1800" dirty="0" err="1" smtClean="0">
                <a:latin typeface="Helvetica"/>
                <a:cs typeface="Helvetica"/>
              </a:rPr>
              <a:t>Haseloff</a:t>
            </a:r>
            <a:r>
              <a:rPr lang="de-DE" sz="1800" dirty="0" smtClean="0">
                <a:latin typeface="Helvetica"/>
                <a:cs typeface="Helvetica"/>
              </a:rPr>
              <a:t> (CDU) – </a:t>
            </a:r>
            <a:r>
              <a:rPr lang="de-DE" sz="1800" dirty="0" err="1" smtClean="0">
                <a:latin typeface="Helvetica"/>
                <a:cs typeface="Helvetica"/>
              </a:rPr>
              <a:t>AfD</a:t>
            </a:r>
            <a:r>
              <a:rPr lang="de-DE" sz="1800" dirty="0" smtClean="0">
                <a:latin typeface="Helvetica"/>
                <a:cs typeface="Helvetica"/>
              </a:rPr>
              <a:t> (25)</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solidFill>
                  <a:srgbClr val="FF6600"/>
                </a:solidFill>
                <a:latin typeface="Helvetica"/>
                <a:cs typeface="Helvetica"/>
              </a:rPr>
              <a:t>Freistaat Sachsen:</a:t>
            </a:r>
            <a:r>
              <a:rPr lang="de-DE" sz="1800" dirty="0" smtClean="0">
                <a:latin typeface="Helvetica"/>
                <a:cs typeface="Helvetica"/>
              </a:rPr>
              <a:t> CDU (59) / SPD (18)</a:t>
            </a:r>
            <a:r>
              <a:rPr lang="de-DE" sz="1800" dirty="0">
                <a:latin typeface="Helvetica"/>
                <a:cs typeface="Helvetica"/>
              </a:rPr>
              <a:t> </a:t>
            </a:r>
            <a:r>
              <a:rPr lang="de-DE" sz="1800" dirty="0" smtClean="0">
                <a:latin typeface="Helvetica"/>
                <a:cs typeface="Helvetica"/>
              </a:rPr>
              <a:t>/ Matthias Rößler (CDU) – </a:t>
            </a:r>
            <a:r>
              <a:rPr lang="de-DE" sz="1800" dirty="0" err="1" smtClean="0">
                <a:latin typeface="Helvetica"/>
                <a:cs typeface="Helvetica"/>
              </a:rPr>
              <a:t>AfD</a:t>
            </a:r>
            <a:r>
              <a:rPr lang="de-DE" sz="1800" dirty="0" smtClean="0">
                <a:latin typeface="Helvetica"/>
                <a:cs typeface="Helvetica"/>
              </a:rPr>
              <a:t> (14)</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solidFill>
                  <a:srgbClr val="FF6600"/>
                </a:solidFill>
                <a:latin typeface="Helvetica"/>
                <a:cs typeface="Helvetica"/>
              </a:rPr>
              <a:t>Freistaat Thüringen: </a:t>
            </a:r>
            <a:r>
              <a:rPr lang="de-DE" sz="1800" u="sng" dirty="0" smtClean="0">
                <a:latin typeface="Helvetica"/>
                <a:cs typeface="Helvetica"/>
              </a:rPr>
              <a:t>Linke</a:t>
            </a:r>
            <a:r>
              <a:rPr lang="de-DE" sz="1800" dirty="0" smtClean="0">
                <a:latin typeface="Helvetica"/>
                <a:cs typeface="Helvetica"/>
              </a:rPr>
              <a:t> (28) / SPD (13) / Grüne (6)</a:t>
            </a:r>
            <a:r>
              <a:rPr lang="de-DE" sz="1800" dirty="0">
                <a:latin typeface="Helvetica"/>
                <a:cs typeface="Helvetica"/>
              </a:rPr>
              <a:t> </a:t>
            </a:r>
            <a:r>
              <a:rPr lang="de-DE" sz="1800" dirty="0" smtClean="0">
                <a:latin typeface="Helvetica"/>
                <a:cs typeface="Helvetica"/>
              </a:rPr>
              <a:t>/ Bodo Ramelow (Linke) – </a:t>
            </a:r>
            <a:r>
              <a:rPr lang="de-DE" sz="1800" dirty="0" err="1" smtClean="0">
                <a:latin typeface="Helvetica"/>
                <a:cs typeface="Helvetica"/>
              </a:rPr>
              <a:t>AfD</a:t>
            </a:r>
            <a:r>
              <a:rPr lang="de-DE" sz="1800" dirty="0" smtClean="0">
                <a:latin typeface="Helvetica"/>
                <a:cs typeface="Helvetica"/>
              </a:rPr>
              <a:t> (</a:t>
            </a:r>
            <a:r>
              <a:rPr lang="de-DE" sz="1800" dirty="0">
                <a:latin typeface="Helvetica"/>
                <a:cs typeface="Helvetica"/>
              </a:rPr>
              <a:t>8</a:t>
            </a:r>
            <a:r>
              <a:rPr lang="de-DE" sz="1800" dirty="0" smtClean="0">
                <a:latin typeface="Helvetica"/>
                <a:cs typeface="Helvetica"/>
              </a:rPr>
              <a:t>)</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19030366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u="sng" dirty="0" smtClean="0">
                <a:latin typeface="Helvetica"/>
                <a:cs typeface="Helvetica"/>
              </a:rPr>
              <a:t>Geschichte</a:t>
            </a: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000" dirty="0" smtClean="0">
                <a:latin typeface="Helvetica"/>
                <a:cs typeface="Helvetica"/>
              </a:rPr>
              <a:t>- Gründung der Bundesrepublik Deutschland: 23. Mai 1949</a:t>
            </a: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000" dirty="0" smtClean="0">
                <a:latin typeface="Helvetica"/>
                <a:cs typeface="Helvetica"/>
              </a:rPr>
              <a:t>- Gründung der DDR: </a:t>
            </a:r>
            <a:r>
              <a:rPr lang="de-DE" sz="2000" dirty="0">
                <a:latin typeface="Helvetica"/>
                <a:cs typeface="Helvetica"/>
              </a:rPr>
              <a:t>7. Oktober 1949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Länder eingerichtet auf Anordnung der</a:t>
            </a:r>
            <a:r>
              <a:rPr lang="de-DE" sz="2000" dirty="0">
                <a:latin typeface="Helvetica"/>
                <a:cs typeface="Helvetica"/>
              </a:rPr>
              <a:t> </a:t>
            </a:r>
            <a:r>
              <a:rPr lang="de-DE" sz="2000" dirty="0" smtClean="0">
                <a:latin typeface="Helvetica"/>
                <a:cs typeface="Helvetica"/>
              </a:rPr>
              <a:t>Sowjetischen Militäradministration in Deutschland</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t>
            </a:r>
            <a:r>
              <a:rPr lang="de-DE" sz="2000" dirty="0" smtClean="0">
                <a:solidFill>
                  <a:srgbClr val="FF6600"/>
                </a:solidFill>
                <a:latin typeface="Helvetica"/>
                <a:cs typeface="Helvetica"/>
              </a:rPr>
              <a:t>23. Juli 1952</a:t>
            </a:r>
            <a:r>
              <a:rPr lang="de-DE" sz="2000" dirty="0" smtClean="0">
                <a:latin typeface="Helvetica"/>
                <a:cs typeface="Helvetica"/>
              </a:rPr>
              <a:t>:</a:t>
            </a:r>
            <a:r>
              <a:rPr lang="de-DE" sz="2000" dirty="0">
                <a:latin typeface="Helvetica"/>
                <a:cs typeface="Helvetica"/>
              </a:rPr>
              <a:t> </a:t>
            </a:r>
            <a:r>
              <a:rPr lang="de-DE" sz="2000" dirty="0" smtClean="0">
                <a:latin typeface="Helvetica"/>
                <a:cs typeface="Helvetica"/>
              </a:rPr>
              <a:t>Abgabe der Befugnisse und Aufgaben der Länder an 15 Bezirke und 217 Kreise</a:t>
            </a:r>
            <a:br>
              <a:rPr lang="de-DE" sz="2000" dirty="0" smtClean="0">
                <a:latin typeface="Helvetica"/>
                <a:cs typeface="Helvetica"/>
              </a:rPr>
            </a:br>
            <a:r>
              <a:rPr lang="de-DE" sz="2000" dirty="0">
                <a:latin typeface="Helvetica"/>
                <a:cs typeface="Helvetica"/>
              </a:rPr>
              <a:t>	</a:t>
            </a:r>
            <a:r>
              <a:rPr lang="de-DE" sz="1800" dirty="0" smtClean="0">
                <a:latin typeface="Helvetica"/>
                <a:cs typeface="Helvetica"/>
              </a:rPr>
              <a:t>= Abschaffung des Föderalismus = Zentralisierung</a:t>
            </a:r>
            <a:r>
              <a:rPr lang="de-DE" sz="1800" dirty="0">
                <a:latin typeface="Helvetica"/>
                <a:cs typeface="Helvetica"/>
              </a:rPr>
              <a:t> </a:t>
            </a:r>
            <a:r>
              <a:rPr lang="de-DE" sz="1800" dirty="0" smtClean="0">
                <a:latin typeface="Helvetica"/>
                <a:cs typeface="Helvetica"/>
              </a:rPr>
              <a:t>und Macht-Konzentration</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2000" dirty="0" smtClean="0">
                <a:latin typeface="Helvetica"/>
                <a:cs typeface="Helvetica"/>
              </a:rPr>
              <a:t>- </a:t>
            </a:r>
            <a:r>
              <a:rPr lang="de-DE" sz="2000" dirty="0" smtClean="0">
                <a:solidFill>
                  <a:srgbClr val="FF6600"/>
                </a:solidFill>
                <a:latin typeface="Helvetica"/>
                <a:cs typeface="Helvetica"/>
              </a:rPr>
              <a:t>Ländereinführungsgesetz vom 22. Juli 1990 </a:t>
            </a:r>
            <a:r>
              <a:rPr lang="de-DE" sz="2000" dirty="0" smtClean="0">
                <a:latin typeface="Helvetica"/>
                <a:cs typeface="Helvetica"/>
              </a:rPr>
              <a:t>(noch Volkskammer der DDR): Rekonstitution der Länder zur Wiedervereinigung am 3. Oktober 1990</a:t>
            </a:r>
            <a:br>
              <a:rPr lang="de-DE" sz="20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25294770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000" u="sng" dirty="0" smtClean="0">
                <a:latin typeface="Helvetica"/>
                <a:cs typeface="Helvetica"/>
              </a:rPr>
              <a:t>Wichtige gesellschaftliche Debatten der Zeit nach 1990</a:t>
            </a:r>
            <a:r>
              <a:rPr lang="de-DE" sz="2200" dirty="0">
                <a:latin typeface="Helvetica"/>
                <a:cs typeface="Helvetica"/>
              </a:rPr>
              <a:t/>
            </a:r>
            <a:br>
              <a:rPr lang="de-DE" sz="2200" dirty="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t>
            </a:r>
            <a:r>
              <a:rPr lang="de-DE" sz="1800" dirty="0">
                <a:latin typeface="Helvetica"/>
                <a:cs typeface="Helvetica"/>
              </a:rPr>
              <a:t>- Botho Strauß: „Anschwellender Bocksgesang</a:t>
            </a:r>
            <a:r>
              <a:rPr lang="de-DE" sz="1800" dirty="0" smtClean="0">
                <a:latin typeface="Helvetica"/>
                <a:cs typeface="Helvetica"/>
              </a:rPr>
              <a:t>“</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a:latin typeface="Helvetica"/>
                <a:cs typeface="Helvetica"/>
              </a:rPr>
              <a:t>	</a:t>
            </a:r>
            <a:br>
              <a:rPr lang="de-DE" sz="1800" dirty="0">
                <a:latin typeface="Helvetica"/>
                <a:cs typeface="Helvetica"/>
              </a:rPr>
            </a:br>
            <a:r>
              <a:rPr lang="de-DE" sz="1800" dirty="0">
                <a:latin typeface="Helvetica"/>
                <a:cs typeface="Helvetica"/>
              </a:rPr>
              <a:t>	- ‚deutsche Leitkultur‘</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 Einwanderungsland / Zuwanderung / Staatsangehörigkeit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 Fortbestehen der ‚deutschen Teilung‘: Probleme der neuen 	Bundesländer</a:t>
            </a:r>
            <a:r>
              <a:rPr lang="de-DE" sz="2000" dirty="0">
                <a:latin typeface="Helvetica"/>
                <a:cs typeface="Helvetica"/>
              </a:rPr>
              <a:t>	</a:t>
            </a:r>
            <a:br>
              <a:rPr lang="de-DE" sz="20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1786667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u="sng" dirty="0" smtClean="0">
                <a:solidFill>
                  <a:srgbClr val="FF6600"/>
                </a:solidFill>
                <a:latin typeface="Helvetica"/>
                <a:cs typeface="Helvetica"/>
              </a:rPr>
              <a:t>Beitritt</a:t>
            </a:r>
            <a:r>
              <a:rPr lang="de-DE" sz="2400" u="sng" dirty="0" smtClean="0">
                <a:latin typeface="Helvetica"/>
                <a:cs typeface="Helvetica"/>
              </a:rPr>
              <a:t> zum Bundesgebiet</a:t>
            </a:r>
            <a:r>
              <a:rPr lang="de-DE" sz="2400" u="sng" dirty="0">
                <a:latin typeface="Helvetica"/>
                <a:cs typeface="Helvetica"/>
              </a:rPr>
              <a:t> </a:t>
            </a:r>
            <a:r>
              <a:rPr lang="de-DE" sz="2400" u="sng" dirty="0" smtClean="0">
                <a:latin typeface="Helvetica"/>
                <a:cs typeface="Helvetica"/>
              </a:rPr>
              <a:t>/ Geltung des GG</a:t>
            </a:r>
            <a:br>
              <a:rPr lang="de-DE" sz="2400" u="sng" dirty="0" smtClean="0">
                <a:latin typeface="Helvetica"/>
                <a:cs typeface="Helvetica"/>
              </a:rPr>
            </a:br>
            <a:r>
              <a:rPr lang="de-DE" sz="2400" u="sng" dirty="0" smtClean="0">
                <a:latin typeface="Helvetica"/>
                <a:cs typeface="Helvetica"/>
              </a:rPr>
              <a:t/>
            </a:r>
            <a:br>
              <a:rPr lang="de-DE" sz="2400" u="sng" dirty="0" smtClean="0">
                <a:latin typeface="Helvetica"/>
                <a:cs typeface="Helvetica"/>
              </a:rPr>
            </a:br>
            <a:r>
              <a:rPr lang="de-DE" sz="1800" u="sng" dirty="0" smtClean="0">
                <a:latin typeface="Helvetica"/>
                <a:cs typeface="Helvetica"/>
              </a:rPr>
              <a:t>GG Art. 23</a:t>
            </a:r>
            <a:r>
              <a:rPr lang="de-DE" sz="1800" dirty="0" smtClean="0">
                <a:latin typeface="Helvetica"/>
                <a:cs typeface="Helvetica"/>
              </a:rPr>
              <a:t>	[1992 durch neuen (‚Europa‘-)Art. 23 ersetzt]</a:t>
            </a:r>
            <a:br>
              <a:rPr lang="de-DE" sz="1800" dirty="0" smtClean="0">
                <a:latin typeface="Helvetica"/>
                <a:cs typeface="Helvetica"/>
              </a:rPr>
            </a:br>
            <a:r>
              <a:rPr lang="de-DE" sz="1800" dirty="0" smtClean="0"/>
              <a:t>„</a:t>
            </a:r>
            <a:r>
              <a:rPr lang="de-DE" sz="1800" dirty="0"/>
              <a:t>Dieses Grundgesetz gilt zunächst im Gebiete der Länder Baden, Bayern, Bremen, Groß-Berlin, Hamburg, Hessen, Niedersachsen, Nordrhein-Westfalen, Rheinland-Pfalz, Schleswig-Holstein, Württemberg-Baden und Württemberg-Hohenzollern. In anderen Teilen Deutschlands ist es nach deren Beitritt in Kraft zu setzen.“</a:t>
            </a: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t>
            </a:r>
            <a:r>
              <a:rPr lang="de-DE" sz="1800" dirty="0" smtClean="0">
                <a:solidFill>
                  <a:srgbClr val="FF6600"/>
                </a:solidFill>
                <a:latin typeface="Helvetica"/>
                <a:cs typeface="Helvetica"/>
              </a:rPr>
              <a:t>Beitritt der neuen Länder und Ost-Berlins nach Art. 23 </a:t>
            </a:r>
            <a:br>
              <a:rPr lang="de-DE" sz="1800" dirty="0" smtClean="0">
                <a:solidFill>
                  <a:srgbClr val="FF6600"/>
                </a:solidFill>
                <a:latin typeface="Helvetica"/>
                <a:cs typeface="Helvetica"/>
              </a:rPr>
            </a:br>
            <a:r>
              <a:rPr lang="de-DE" sz="1800" dirty="0" smtClean="0">
                <a:solidFill>
                  <a:srgbClr val="FF6600"/>
                </a:solidFill>
                <a:latin typeface="Helvetica"/>
                <a:cs typeface="Helvetica"/>
              </a:rPr>
              <a:t>		</a:t>
            </a:r>
            <a:r>
              <a:rPr lang="de-DE" sz="1800" dirty="0" smtClean="0">
                <a:latin typeface="Helvetica"/>
                <a:cs typeface="Helvetica"/>
              </a:rPr>
              <a:t>statt</a:t>
            </a:r>
            <a:r>
              <a:rPr lang="de-DE" sz="1800" dirty="0" smtClean="0">
                <a:solidFill>
                  <a:srgbClr val="FF6600"/>
                </a:solidFill>
                <a:latin typeface="Helvetica"/>
                <a:cs typeface="Helvetica"/>
              </a:rPr>
              <a:t> </a:t>
            </a:r>
            <a:r>
              <a:rPr lang="de-DE" sz="1800" dirty="0">
                <a:solidFill>
                  <a:srgbClr val="FF6600"/>
                </a:solidFill>
                <a:latin typeface="Helvetica"/>
                <a:cs typeface="Helvetica"/>
              </a:rPr>
              <a:t/>
            </a:r>
            <a:br>
              <a:rPr lang="de-DE" sz="1800" dirty="0">
                <a:solidFill>
                  <a:srgbClr val="FF6600"/>
                </a:solidFill>
                <a:latin typeface="Helvetica"/>
                <a:cs typeface="Helvetica"/>
              </a:rPr>
            </a:br>
            <a:r>
              <a:rPr lang="de-DE" sz="1800" dirty="0" smtClean="0">
                <a:solidFill>
                  <a:srgbClr val="FF6600"/>
                </a:solidFill>
                <a:latin typeface="Helvetica"/>
                <a:cs typeface="Helvetica"/>
              </a:rPr>
              <a:t>	Neukonstituierung des deutschen Staates nach Art. 146</a:t>
            </a:r>
            <a:br>
              <a:rPr lang="de-DE" sz="1800" dirty="0" smtClean="0">
                <a:solidFill>
                  <a:srgbClr val="FF6600"/>
                </a:solidFill>
                <a:latin typeface="Helvetica"/>
                <a:cs typeface="Helvetica"/>
              </a:rPr>
            </a:br>
            <a:r>
              <a:rPr lang="de-DE" sz="1800" dirty="0" smtClean="0">
                <a:solidFill>
                  <a:srgbClr val="FF6600"/>
                </a:solidFill>
                <a:latin typeface="Helvetica"/>
                <a:cs typeface="Helvetica"/>
              </a:rPr>
              <a:t/>
            </a:r>
            <a:br>
              <a:rPr lang="de-DE" sz="1800" dirty="0" smtClean="0">
                <a:solidFill>
                  <a:srgbClr val="FF6600"/>
                </a:solidFill>
                <a:latin typeface="Helvetica"/>
                <a:cs typeface="Helvetica"/>
              </a:rPr>
            </a:br>
            <a:r>
              <a:rPr lang="de-DE" sz="1800" u="sng" dirty="0" smtClean="0">
                <a:latin typeface="Helvetica"/>
                <a:cs typeface="Helvetica"/>
              </a:rPr>
              <a:t>GG Art. 146</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a:t>
            </a:r>
            <a:r>
              <a:rPr lang="de-DE" sz="1800" dirty="0" smtClean="0"/>
              <a:t>Dieses </a:t>
            </a:r>
            <a:r>
              <a:rPr lang="de-DE" sz="1800" dirty="0"/>
              <a:t>Grundgesetz, </a:t>
            </a:r>
            <a:r>
              <a:rPr lang="de-DE" sz="1800" dirty="0">
                <a:solidFill>
                  <a:srgbClr val="FFFF00"/>
                </a:solidFill>
              </a:rPr>
              <a:t>das nach Vollendung der Einheit und Freiheit Deutschlands für das gesamte deutsche Volk gilt</a:t>
            </a:r>
            <a:r>
              <a:rPr lang="de-DE" sz="1800" dirty="0"/>
              <a:t>, verliert seine Gültigkeit an dem Tage, an dem eine Verfassung in Kraft tritt, die von dem deutschen Volke in freier Entscheidung beschlossen worden ist</a:t>
            </a:r>
            <a:r>
              <a:rPr lang="de-DE" sz="1800" dirty="0" smtClean="0"/>
              <a:t>.</a:t>
            </a:r>
            <a:r>
              <a:rPr lang="de-DE" sz="1800" dirty="0" smtClean="0">
                <a:latin typeface="Helvetica"/>
                <a:cs typeface="Helvetica"/>
              </a:rPr>
              <a:t>“</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t>
            </a:r>
            <a:r>
              <a:rPr lang="de-DE" sz="1600" dirty="0" smtClean="0">
                <a:solidFill>
                  <a:srgbClr val="FFFF00"/>
                </a:solidFill>
                <a:latin typeface="Helvetica"/>
                <a:cs typeface="Helvetica"/>
              </a:rPr>
              <a:t>* nach 1990 eingefügt</a:t>
            </a:r>
            <a:r>
              <a:rPr lang="de-DE" sz="1600" dirty="0">
                <a:solidFill>
                  <a:srgbClr val="FFFF00"/>
                </a:solidFill>
                <a:latin typeface="Helvetica"/>
                <a:cs typeface="Helvetica"/>
              </a:rPr>
              <a:t/>
            </a:r>
            <a:br>
              <a:rPr lang="de-DE" sz="1600" dirty="0">
                <a:solidFill>
                  <a:srgbClr val="FFFF00"/>
                </a:solidFill>
                <a:latin typeface="Helvetica"/>
                <a:cs typeface="Helvetica"/>
              </a:rPr>
            </a:br>
            <a:r>
              <a:rPr lang="de-DE" sz="1600" dirty="0" smtClean="0">
                <a:solidFill>
                  <a:srgbClr val="FFFF00"/>
                </a:solidFill>
                <a:latin typeface="Helvetica"/>
                <a:cs typeface="Helvetica"/>
              </a:rPr>
              <a:t/>
            </a:r>
            <a:br>
              <a:rPr lang="de-DE" sz="1600" dirty="0" smtClean="0">
                <a:solidFill>
                  <a:srgbClr val="FFFF00"/>
                </a:solidFill>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10840153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u="sng" dirty="0" smtClean="0">
                <a:latin typeface="Helvetica"/>
                <a:cs typeface="Helvetica"/>
              </a:rPr>
              <a:t>Bezeichnungen</a:t>
            </a: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000" dirty="0" smtClean="0">
                <a:latin typeface="Helvetica"/>
                <a:cs typeface="Helvetica"/>
              </a:rPr>
              <a:t>Für die DDR</a:t>
            </a:r>
            <a:r>
              <a:rPr lang="de-DE" sz="2000" dirty="0">
                <a:latin typeface="Helvetica"/>
                <a:cs typeface="Helvetica"/>
              </a:rPr>
              <a:t> </a:t>
            </a:r>
            <a:r>
              <a:rPr lang="de-DE" sz="2000" dirty="0" smtClean="0">
                <a:latin typeface="Helvetica"/>
                <a:cs typeface="Helvetica"/>
              </a:rPr>
              <a:t>(1949 – 1990):</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SBZ (Sowjetische Besatzungszone), Zone, Ostzone, Drüben, 	„DDR“ (BILD-Zeitung)</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Für die neuen Länder nach 1990:</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Beitrittsgebiet (= juristischer Terminus, einschließlich Berlins), fünf neue 	Länder, neue Bundesländer, ostdeutsche Bundesländer, Ostdeutschland,	Beitrittsländer, Neufünfland, </a:t>
            </a:r>
            <a:r>
              <a:rPr lang="de-DE" sz="2000" dirty="0" err="1" smtClean="0">
                <a:latin typeface="Helvetica"/>
                <a:cs typeface="Helvetica"/>
              </a:rPr>
              <a:t>Ossiland</a:t>
            </a:r>
            <a:r>
              <a:rPr lang="de-DE" sz="2000" dirty="0">
                <a:latin typeface="Helvetica"/>
                <a:cs typeface="Helvetica"/>
              </a:rPr>
              <a:t/>
            </a:r>
            <a:br>
              <a:rPr lang="de-DE" sz="20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4156953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756324"/>
          </a:xfrm>
        </p:spPr>
        <p:txBody>
          <a:bodyPr>
            <a:normAutofit/>
          </a:bodyPr>
          <a:lstStyle/>
          <a:p>
            <a:r>
              <a:rPr lang="de-DE" sz="1800" dirty="0">
                <a:latin typeface="Helvetica"/>
                <a:cs typeface="Helvetica"/>
              </a:rPr>
              <a:t>r</a:t>
            </a:r>
            <a:r>
              <a:rPr lang="de-DE" sz="1800" dirty="0" smtClean="0">
                <a:latin typeface="Helvetica"/>
                <a:cs typeface="Helvetica"/>
              </a:rPr>
              <a:t>ote Grenzverläufe = nach Wiedervereinigung</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t>
            </a:r>
            <a:r>
              <a:rPr lang="de-DE" sz="2400" dirty="0">
                <a:latin typeface="Helvetica"/>
                <a:cs typeface="Helvetica"/>
              </a:rPr>
              <a:t/>
            </a:r>
            <a:br>
              <a:rPr lang="de-DE" sz="2400" dirty="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4" name="Bild 3" descr="Germany_Laender_1947_1990_DD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769" y="1098338"/>
            <a:ext cx="3656463" cy="5039995"/>
          </a:xfrm>
          <a:prstGeom prst="rect">
            <a:avLst/>
          </a:prstGeom>
        </p:spPr>
      </p:pic>
    </p:spTree>
    <p:extLst>
      <p:ext uri="{BB962C8B-B14F-4D97-AF65-F5344CB8AC3E}">
        <p14:creationId xmlns:p14="http://schemas.microsoft.com/office/powerpoint/2010/main" val="143605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756324"/>
          </a:xfrm>
        </p:spPr>
        <p:txBody>
          <a:bodyPr>
            <a:normAutofit/>
          </a:bodyPr>
          <a:lstStyle/>
          <a:p>
            <a:r>
              <a:rPr lang="de-DE" sz="2400" dirty="0" smtClean="0">
                <a:latin typeface="Helvetica"/>
                <a:cs typeface="Helvetica"/>
              </a:rPr>
              <a:t>Innerdeutsche Grenze: ‚Zonengrenze‘</a:t>
            </a: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Merkblatt_Grenze_DD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871" y="1491427"/>
            <a:ext cx="6678259" cy="4320000"/>
          </a:xfrm>
          <a:prstGeom prst="rect">
            <a:avLst/>
          </a:prstGeom>
        </p:spPr>
      </p:pic>
    </p:spTree>
    <p:extLst>
      <p:ext uri="{BB962C8B-B14F-4D97-AF65-F5344CB8AC3E}">
        <p14:creationId xmlns:p14="http://schemas.microsoft.com/office/powerpoint/2010/main" val="39173761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756324"/>
          </a:xfrm>
        </p:spPr>
        <p:txBody>
          <a:bodyPr>
            <a:normAutofit/>
          </a:bodyPr>
          <a:lstStyle/>
          <a:p>
            <a:pPr algn="l"/>
            <a:r>
              <a:rPr lang="de-DE" sz="1800" dirty="0" smtClean="0">
                <a:latin typeface="Helvetica"/>
                <a:cs typeface="Helvetica"/>
              </a:rPr>
              <a:t>Todesopfer zwischen 16. August 1961 und 9. November 1989</a:t>
            </a:r>
            <a:r>
              <a:rPr lang="de-DE" sz="1800" dirty="0">
                <a:latin typeface="Helvetica"/>
                <a:cs typeface="Helvetica"/>
              </a:rPr>
              <a:t>: </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mindestens 139 (bis ca. 250)</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400" dirty="0" smtClean="0">
                <a:latin typeface="Helvetica"/>
                <a:cs typeface="Helvetica"/>
              </a:rPr>
              <a:t>https</a:t>
            </a:r>
            <a:r>
              <a:rPr lang="de-DE" sz="1400" dirty="0">
                <a:latin typeface="Helvetica"/>
                <a:cs typeface="Helvetica"/>
              </a:rPr>
              <a:t>://</a:t>
            </a:r>
            <a:r>
              <a:rPr lang="de-DE" sz="1400" dirty="0" err="1">
                <a:latin typeface="Helvetica"/>
                <a:cs typeface="Helvetica"/>
              </a:rPr>
              <a:t>de.wikipedia.org</a:t>
            </a:r>
            <a:r>
              <a:rPr lang="de-DE" sz="1400" dirty="0">
                <a:latin typeface="Helvetica"/>
                <a:cs typeface="Helvetica"/>
              </a:rPr>
              <a:t>/</a:t>
            </a:r>
            <a:r>
              <a:rPr lang="de-DE" sz="1400" dirty="0" err="1">
                <a:latin typeface="Helvetica"/>
                <a:cs typeface="Helvetica"/>
              </a:rPr>
              <a:t>wiki</a:t>
            </a:r>
            <a:r>
              <a:rPr lang="de-DE" sz="1400" dirty="0">
                <a:latin typeface="Helvetica"/>
                <a:cs typeface="Helvetica"/>
              </a:rPr>
              <a:t>/</a:t>
            </a:r>
            <a:r>
              <a:rPr lang="de-DE" sz="1400" dirty="0" err="1">
                <a:latin typeface="Helvetica"/>
                <a:cs typeface="Helvetica"/>
              </a:rPr>
              <a:t>Liste_der_Todesopfer_an_der_Berliner_Mauer</a:t>
            </a: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4" name="Bild 3" descr="Zonengrenze-1979-RMS-00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375" y="2175115"/>
            <a:ext cx="4421251" cy="2880000"/>
          </a:xfrm>
          <a:prstGeom prst="rect">
            <a:avLst/>
          </a:prstGeom>
        </p:spPr>
      </p:pic>
    </p:spTree>
    <p:extLst>
      <p:ext uri="{BB962C8B-B14F-4D97-AF65-F5344CB8AC3E}">
        <p14:creationId xmlns:p14="http://schemas.microsoft.com/office/powerpoint/2010/main" val="22456837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45067" y="449743"/>
            <a:ext cx="7772400" cy="5397684"/>
          </a:xfrm>
        </p:spPr>
        <p:txBody>
          <a:bodyPr>
            <a:normAutofit fontScale="90000"/>
          </a:bodyPr>
          <a:lstStyle/>
          <a:p>
            <a:pPr algn="l"/>
            <a:r>
              <a:rPr lang="de-DE" sz="2400" u="sng" dirty="0" smtClean="0">
                <a:latin typeface="Helvetica"/>
                <a:cs typeface="Helvetica"/>
              </a:rPr>
              <a:t>Oder-Neiße-Grenze</a:t>
            </a: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1600" dirty="0" smtClean="0">
                <a:latin typeface="Helvetica"/>
                <a:cs typeface="Helvetica"/>
              </a:rPr>
              <a:t>- Potsdamer Abkommen </a:t>
            </a:r>
            <a:r>
              <a:rPr lang="de-DE" sz="1600" dirty="0">
                <a:latin typeface="Helvetica"/>
                <a:cs typeface="Helvetica"/>
              </a:rPr>
              <a:t>2. August </a:t>
            </a:r>
            <a:r>
              <a:rPr lang="de-DE" sz="1600" dirty="0" smtClean="0">
                <a:latin typeface="Helvetica"/>
                <a:cs typeface="Helvetica"/>
              </a:rPr>
              <a:t>1945:  Grenze Deutschland – Polen</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 provisorisch; endgültige verbindliche Festlegung in einer späteren</a:t>
            </a:r>
            <a:r>
              <a:rPr lang="de-DE" sz="1600" dirty="0">
                <a:latin typeface="Helvetica"/>
                <a:cs typeface="Helvetica"/>
              </a:rPr>
              <a:t> </a:t>
            </a:r>
            <a:r>
              <a:rPr lang="de-DE" sz="1600" dirty="0" smtClean="0">
                <a:latin typeface="Helvetica"/>
                <a:cs typeface="Helvetica"/>
              </a:rPr>
              <a:t>Friedensregelung</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DDR: Görlitzer Abkommen 6. Juli 1950: </a:t>
            </a:r>
            <a:r>
              <a:rPr lang="de-DE" sz="1600" dirty="0">
                <a:latin typeface="Helvetica"/>
                <a:cs typeface="Helvetica"/>
              </a:rPr>
              <a:t>Anerkennung der </a:t>
            </a:r>
            <a:r>
              <a:rPr lang="de-DE" sz="1600" dirty="0" smtClean="0">
                <a:latin typeface="Helvetica"/>
                <a:cs typeface="Helvetica"/>
              </a:rPr>
              <a:t>Grenze (‚Friedensgrenze‘)</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BRD: Warschauer Vertrag 7. Dezember 1970: Anerkennung der Grenze vorbehaltlich einer</a:t>
            </a:r>
            <a:br>
              <a:rPr lang="de-DE" sz="1600" dirty="0" smtClean="0">
                <a:latin typeface="Helvetica"/>
                <a:cs typeface="Helvetica"/>
              </a:rPr>
            </a:br>
            <a:r>
              <a:rPr lang="de-DE" sz="1600" dirty="0" smtClean="0">
                <a:latin typeface="Helvetica"/>
                <a:cs typeface="Helvetica"/>
              </a:rPr>
              <a:t> späteren Friedensregelung</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Wiedervereinigung 1990: Siegermächte verlangen die endgültige Anerkennung der Grenze</a:t>
            </a: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Zwei-plus-Vier-Vertrag</a:t>
            </a:r>
            <a:r>
              <a:rPr lang="de-DE" sz="1600" dirty="0">
                <a:latin typeface="Helvetica"/>
                <a:cs typeface="Helvetica"/>
              </a:rPr>
              <a:t> </a:t>
            </a:r>
            <a:r>
              <a:rPr lang="de-DE" sz="1600" dirty="0" smtClean="0">
                <a:latin typeface="Helvetica"/>
                <a:cs typeface="Helvetica"/>
              </a:rPr>
              <a:t>12. September 1990</a:t>
            </a: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bilateraler Vertrag Deutschland – Polen</a:t>
            </a:r>
            <a:r>
              <a:rPr lang="de-DE" sz="1600" dirty="0">
                <a:latin typeface="Helvetica"/>
                <a:cs typeface="Helvetica"/>
              </a:rPr>
              <a:t> </a:t>
            </a:r>
            <a:r>
              <a:rPr lang="de-DE" sz="1600" dirty="0" smtClean="0">
                <a:latin typeface="Helvetica"/>
                <a:cs typeface="Helvetica"/>
              </a:rPr>
              <a:t>14. November 1990; in Kraft getreten 16. Januar 1992: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2000" dirty="0" smtClean="0">
                <a:latin typeface="Helvetica"/>
                <a:cs typeface="Helvetica"/>
              </a:rPr>
              <a:t>	</a:t>
            </a:r>
            <a:r>
              <a:rPr lang="de-DE" sz="2000" dirty="0" smtClean="0">
                <a:solidFill>
                  <a:srgbClr val="FF6600"/>
                </a:solidFill>
                <a:latin typeface="Helvetica"/>
                <a:cs typeface="Helvetica"/>
              </a:rPr>
              <a:t>= Oder-Neiße-Grenze völkerrechtlich verankert</a:t>
            </a:r>
            <a:br>
              <a:rPr lang="de-DE" sz="2000" dirty="0" smtClean="0">
                <a:solidFill>
                  <a:srgbClr val="FF6600"/>
                </a:solidFill>
                <a:latin typeface="Helvetica"/>
                <a:cs typeface="Helvetica"/>
              </a:rPr>
            </a:br>
            <a:endParaRPr lang="de-DE" sz="2000" dirty="0">
              <a:solidFill>
                <a:srgbClr val="FF6600"/>
              </a:solidFill>
              <a:latin typeface="Helvetica"/>
              <a:cs typeface="Helvetica"/>
            </a:endParaRPr>
          </a:p>
        </p:txBody>
      </p:sp>
    </p:spTree>
    <p:extLst>
      <p:ext uri="{BB962C8B-B14F-4D97-AF65-F5344CB8AC3E}">
        <p14:creationId xmlns:p14="http://schemas.microsoft.com/office/powerpoint/2010/main" val="32134696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45067" y="459219"/>
            <a:ext cx="7772400" cy="5397684"/>
          </a:xfrm>
        </p:spPr>
        <p:txBody>
          <a:bodyPr>
            <a:normAutofit/>
          </a:bodyPr>
          <a:lstStyle/>
          <a:p>
            <a:r>
              <a:rPr lang="de-DE" sz="2000" dirty="0" smtClean="0">
                <a:latin typeface="Helvetica"/>
                <a:cs typeface="Helvetica"/>
              </a:rPr>
              <a:t>Wahlkampf in NRW 1947 (‚Linie‘ statt ‚Grenze‘)</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endParaRPr lang="de-DE" sz="1600" dirty="0">
              <a:solidFill>
                <a:srgbClr val="FF6600"/>
              </a:solidFill>
              <a:latin typeface="Helvetica"/>
              <a:cs typeface="Helvetica"/>
            </a:endParaRPr>
          </a:p>
        </p:txBody>
      </p:sp>
      <p:pic>
        <p:nvPicPr>
          <p:cNvPr id="4" name="Bild 3" descr="KAS-Oder-Neisse-Linie-Bild-587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0182" y="1388703"/>
            <a:ext cx="3123637" cy="4392000"/>
          </a:xfrm>
          <a:prstGeom prst="rect">
            <a:avLst/>
          </a:prstGeom>
        </p:spPr>
      </p:pic>
    </p:spTree>
    <p:extLst>
      <p:ext uri="{BB962C8B-B14F-4D97-AF65-F5344CB8AC3E}">
        <p14:creationId xmlns:p14="http://schemas.microsoft.com/office/powerpoint/2010/main" val="36618608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45067" y="449743"/>
            <a:ext cx="7772400" cy="5397684"/>
          </a:xfrm>
        </p:spPr>
        <p:txBody>
          <a:bodyPr>
            <a:normAutofit/>
          </a:bodyPr>
          <a:lstStyle/>
          <a:p>
            <a:r>
              <a:rPr lang="de-DE" sz="2000" dirty="0" smtClean="0">
                <a:latin typeface="Helvetica"/>
                <a:cs typeface="Helvetica"/>
              </a:rPr>
              <a:t>Oder-Neiße-Grenze und abgetretene Gebiete</a:t>
            </a:r>
            <a:br>
              <a:rPr lang="de-DE" sz="20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endParaRPr lang="de-DE" sz="1600" dirty="0">
              <a:solidFill>
                <a:srgbClr val="FF6600"/>
              </a:solidFill>
              <a:latin typeface="Helvetica"/>
              <a:cs typeface="Helvetica"/>
            </a:endParaRPr>
          </a:p>
        </p:txBody>
      </p:sp>
      <p:pic>
        <p:nvPicPr>
          <p:cNvPr id="3" name="Bild 2" descr="Oder-neisse-line_borde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678" y="1415162"/>
            <a:ext cx="6662645" cy="4319999"/>
          </a:xfrm>
          <a:prstGeom prst="rect">
            <a:avLst/>
          </a:prstGeom>
        </p:spPr>
      </p:pic>
    </p:spTree>
    <p:extLst>
      <p:ext uri="{BB962C8B-B14F-4D97-AF65-F5344CB8AC3E}">
        <p14:creationId xmlns:p14="http://schemas.microsoft.com/office/powerpoint/2010/main" val="25113464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45067"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u="sng" dirty="0" smtClean="0">
                <a:latin typeface="Helvetica"/>
                <a:cs typeface="Helvetica"/>
              </a:rPr>
              <a:t>Helmut Kohl (CDU)</a:t>
            </a:r>
            <a:br>
              <a:rPr lang="de-DE" sz="2400" u="sng"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t>
            </a:r>
            <a:r>
              <a:rPr lang="de-DE" sz="2000" dirty="0" smtClean="0">
                <a:latin typeface="Helvetica"/>
                <a:cs typeface="Helvetica"/>
              </a:rPr>
              <a:t>Bundeskanzler von 1982 bis 1998: ‚Kanzler der Einheit‘</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Fernsehansprache zur Einführung der Währungs-, Wirtschafts- und Sozialunion zwischen DDR und BRD am 1. Juli 1990:</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t>
            </a:r>
            <a:r>
              <a:rPr lang="de-DE" sz="2000" dirty="0">
                <a:latin typeface="Helvetica"/>
                <a:cs typeface="Helvetica"/>
              </a:rPr>
              <a:t>Durch eine gemeinsame Anstrengung wird es uns gelingen, </a:t>
            </a:r>
            <a:r>
              <a:rPr lang="de-DE" sz="2000" dirty="0" smtClean="0">
                <a:latin typeface="Helvetica"/>
                <a:cs typeface="Helvetica"/>
              </a:rPr>
              <a:t>	Mecklenburg</a:t>
            </a:r>
            <a:r>
              <a:rPr lang="de-DE" sz="2000" dirty="0">
                <a:latin typeface="Helvetica"/>
                <a:cs typeface="Helvetica"/>
              </a:rPr>
              <a:t>-Vorpommern und Sachsen-Anhalt, Brandenburg, </a:t>
            </a:r>
            <a:r>
              <a:rPr lang="de-DE" sz="2000" dirty="0" smtClean="0">
                <a:latin typeface="Helvetica"/>
                <a:cs typeface="Helvetica"/>
              </a:rPr>
              <a:t>	Sachsen </a:t>
            </a:r>
            <a:r>
              <a:rPr lang="de-DE" sz="2000" dirty="0">
                <a:latin typeface="Helvetica"/>
                <a:cs typeface="Helvetica"/>
              </a:rPr>
              <a:t>und Thüringen schon bald wieder in </a:t>
            </a:r>
            <a:r>
              <a:rPr lang="de-DE" sz="2000" dirty="0">
                <a:solidFill>
                  <a:srgbClr val="FF6600"/>
                </a:solidFill>
                <a:latin typeface="Helvetica"/>
                <a:cs typeface="Helvetica"/>
              </a:rPr>
              <a:t>blühende Landschaften </a:t>
            </a:r>
            <a:r>
              <a:rPr lang="de-DE" sz="2000" dirty="0" smtClean="0">
                <a:solidFill>
                  <a:srgbClr val="FF6600"/>
                </a:solidFill>
                <a:latin typeface="Helvetica"/>
                <a:cs typeface="Helvetica"/>
              </a:rPr>
              <a:t>	</a:t>
            </a:r>
            <a:r>
              <a:rPr lang="de-DE" sz="2000" dirty="0" smtClean="0">
                <a:latin typeface="Helvetica"/>
                <a:cs typeface="Helvetica"/>
              </a:rPr>
              <a:t>zu </a:t>
            </a:r>
            <a:r>
              <a:rPr lang="de-DE" sz="2000" dirty="0">
                <a:latin typeface="Helvetica"/>
                <a:cs typeface="Helvetica"/>
              </a:rPr>
              <a:t>verwandeln, in denen es sich zu leben und zu arbeiten lohnt.“</a:t>
            </a:r>
            <a:br>
              <a:rPr lang="de-DE" sz="20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10209894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2"/>
            <a:ext cx="7772400" cy="5595457"/>
          </a:xfrm>
        </p:spPr>
        <p:txBody>
          <a:bodyPr>
            <a:normAutofit fontScale="90000"/>
          </a:bodyPr>
          <a:lstStyle/>
          <a:p>
            <a:pPr algn="l"/>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u="sng" dirty="0" smtClean="0">
                <a:latin typeface="Helvetica"/>
                <a:cs typeface="Helvetica"/>
              </a:rPr>
              <a:t>Unterschiede Ost-West</a:t>
            </a: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1800" u="sng" dirty="0" smtClean="0">
                <a:latin typeface="Helvetica"/>
                <a:cs typeface="Helvetica"/>
              </a:rPr>
              <a:t>Neue Bundesländer</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mehr Singles</a:t>
            </a:r>
            <a:r>
              <a:rPr lang="de-DE" sz="1800" dirty="0">
                <a:latin typeface="Helvetica"/>
                <a:cs typeface="Helvetica"/>
              </a:rPr>
              <a:t/>
            </a:r>
            <a:br>
              <a:rPr lang="de-DE" sz="1800" dirty="0">
                <a:latin typeface="Helvetica"/>
                <a:cs typeface="Helvetica"/>
              </a:rPr>
            </a:br>
            <a:r>
              <a:rPr lang="de-DE" sz="1800" dirty="0" smtClean="0">
                <a:latin typeface="Helvetica"/>
                <a:cs typeface="Helvetica"/>
              </a:rPr>
              <a:t>- weniger </a:t>
            </a:r>
            <a:r>
              <a:rPr lang="de-DE" sz="1800" dirty="0" err="1" smtClean="0">
                <a:latin typeface="Helvetica"/>
                <a:cs typeface="Helvetica"/>
              </a:rPr>
              <a:t>Ehrenamtler</a:t>
            </a:r>
            <a:r>
              <a:rPr lang="de-DE" sz="1800" dirty="0">
                <a:latin typeface="Helvetica"/>
                <a:cs typeface="Helvetica"/>
              </a:rPr>
              <a:t/>
            </a:r>
            <a:br>
              <a:rPr lang="de-DE" sz="1800" dirty="0">
                <a:latin typeface="Helvetica"/>
                <a:cs typeface="Helvetica"/>
              </a:rPr>
            </a:br>
            <a:r>
              <a:rPr lang="de-DE" sz="1800" dirty="0" smtClean="0">
                <a:latin typeface="Helvetica"/>
                <a:cs typeface="Helvetica"/>
              </a:rPr>
              <a:t>- mehr </a:t>
            </a:r>
            <a:r>
              <a:rPr lang="de-DE" sz="1800" dirty="0" err="1" smtClean="0">
                <a:latin typeface="Helvetica"/>
                <a:cs typeface="Helvetica"/>
              </a:rPr>
              <a:t>Schulabbrecher</a:t>
            </a:r>
            <a:r>
              <a:rPr lang="de-DE" sz="1800" dirty="0">
                <a:latin typeface="Helvetica"/>
                <a:cs typeface="Helvetica"/>
              </a:rPr>
              <a:t/>
            </a:r>
            <a:br>
              <a:rPr lang="de-DE" sz="1800" dirty="0">
                <a:latin typeface="Helvetica"/>
                <a:cs typeface="Helvetica"/>
              </a:rPr>
            </a:br>
            <a:r>
              <a:rPr lang="de-DE" sz="1800" dirty="0" smtClean="0">
                <a:latin typeface="Helvetica"/>
                <a:cs typeface="Helvetica"/>
              </a:rPr>
              <a:t>- mehr </a:t>
            </a:r>
            <a:r>
              <a:rPr lang="de-DE" sz="1800" dirty="0">
                <a:latin typeface="Helvetica"/>
                <a:cs typeface="Helvetica"/>
              </a:rPr>
              <a:t>Vorbehalte gegen </a:t>
            </a:r>
            <a:r>
              <a:rPr lang="de-DE" sz="1800" dirty="0" smtClean="0">
                <a:latin typeface="Helvetica"/>
                <a:cs typeface="Helvetica"/>
              </a:rPr>
              <a:t>Ausländer</a:t>
            </a:r>
            <a:r>
              <a:rPr lang="de-DE" sz="1800" dirty="0">
                <a:latin typeface="Helvetica"/>
                <a:cs typeface="Helvetica"/>
              </a:rPr>
              <a:t/>
            </a:r>
            <a:br>
              <a:rPr lang="de-DE" sz="1800" dirty="0">
                <a:latin typeface="Helvetica"/>
                <a:cs typeface="Helvetica"/>
              </a:rPr>
            </a:br>
            <a:r>
              <a:rPr lang="de-DE" sz="1800" dirty="0" smtClean="0">
                <a:latin typeface="Helvetica"/>
                <a:cs typeface="Helvetica"/>
              </a:rPr>
              <a:t>- mehr </a:t>
            </a:r>
            <a:r>
              <a:rPr lang="de-DE" sz="1800" dirty="0">
                <a:latin typeface="Helvetica"/>
                <a:cs typeface="Helvetica"/>
              </a:rPr>
              <a:t>als die </a:t>
            </a:r>
            <a:r>
              <a:rPr lang="de-DE" sz="1800" dirty="0" smtClean="0">
                <a:latin typeface="Helvetica"/>
                <a:cs typeface="Helvetica"/>
              </a:rPr>
              <a:t>Hälfte der Kinder in Kita* </a:t>
            </a:r>
            <a:r>
              <a:rPr lang="de-DE" sz="1800" dirty="0">
                <a:latin typeface="Helvetica"/>
                <a:cs typeface="Helvetica"/>
              </a:rPr>
              <a:t>(</a:t>
            </a:r>
            <a:r>
              <a:rPr lang="de-DE" sz="1800" dirty="0" smtClean="0">
                <a:latin typeface="Helvetica"/>
                <a:cs typeface="Helvetica"/>
              </a:rPr>
              <a:t>Westen: nur jedes </a:t>
            </a:r>
            <a:r>
              <a:rPr lang="de-DE" sz="1800" dirty="0">
                <a:latin typeface="Helvetica"/>
                <a:cs typeface="Helvetica"/>
              </a:rPr>
              <a:t>vierte Kind unter drei Jahren in </a:t>
            </a:r>
            <a:r>
              <a:rPr lang="de-DE" sz="1800" dirty="0" smtClean="0">
                <a:latin typeface="Helvetica"/>
                <a:cs typeface="Helvetica"/>
              </a:rPr>
              <a:t>Kita)</a:t>
            </a:r>
            <a:r>
              <a:rPr lang="de-DE" sz="1800" dirty="0">
                <a:latin typeface="Helvetica"/>
                <a:cs typeface="Helvetica"/>
              </a:rPr>
              <a:t/>
            </a:r>
            <a:br>
              <a:rPr lang="de-DE" sz="1800" dirty="0">
                <a:latin typeface="Helvetica"/>
                <a:cs typeface="Helvetica"/>
              </a:rPr>
            </a:br>
            <a:r>
              <a:rPr lang="de-DE" sz="1800" dirty="0">
                <a:latin typeface="Helvetica"/>
                <a:cs typeface="Helvetica"/>
              </a:rPr>
              <a:t>	</a:t>
            </a:r>
            <a:r>
              <a:rPr lang="de-DE" sz="1800" dirty="0" smtClean="0">
                <a:latin typeface="Helvetica"/>
                <a:cs typeface="Helvetica"/>
              </a:rPr>
              <a:t>* Kita = Kindertagesstätte</a:t>
            </a:r>
            <a:br>
              <a:rPr lang="de-DE" sz="1800" dirty="0" smtClean="0">
                <a:latin typeface="Helvetica"/>
                <a:cs typeface="Helvetica"/>
              </a:rPr>
            </a:br>
            <a:r>
              <a:rPr lang="de-DE" sz="1800" dirty="0" smtClean="0">
                <a:latin typeface="Helvetica"/>
                <a:cs typeface="Helvetica"/>
              </a:rPr>
              <a:t>- religiöse </a:t>
            </a:r>
            <a:r>
              <a:rPr lang="de-DE" sz="1800" dirty="0">
                <a:latin typeface="Helvetica"/>
                <a:cs typeface="Helvetica"/>
              </a:rPr>
              <a:t>oder kirchliche Bindungen </a:t>
            </a:r>
            <a:r>
              <a:rPr lang="de-DE" sz="1800" dirty="0" smtClean="0">
                <a:latin typeface="Helvetica"/>
                <a:cs typeface="Helvetica"/>
              </a:rPr>
              <a:t>im </a:t>
            </a:r>
            <a:r>
              <a:rPr lang="de-DE" sz="1800" dirty="0">
                <a:latin typeface="Helvetica"/>
                <a:cs typeface="Helvetica"/>
              </a:rPr>
              <a:t>Osten wesentlich schwächer und seltener als im Westen</a:t>
            </a:r>
            <a:br>
              <a:rPr lang="de-DE" sz="1800" dirty="0">
                <a:latin typeface="Helvetica"/>
                <a:cs typeface="Helvetica"/>
              </a:rPr>
            </a:br>
            <a:r>
              <a:rPr lang="de-DE" sz="1800" dirty="0" smtClean="0">
                <a:latin typeface="Helvetica"/>
                <a:cs typeface="Helvetica"/>
              </a:rPr>
              <a:t>- Ostdeutsche noch </a:t>
            </a:r>
            <a:r>
              <a:rPr lang="de-DE" sz="1800" dirty="0">
                <a:latin typeface="Helvetica"/>
                <a:cs typeface="Helvetica"/>
              </a:rPr>
              <a:t>immer weniger zufrieden als </a:t>
            </a:r>
            <a:r>
              <a:rPr lang="de-DE" sz="1800" dirty="0" smtClean="0">
                <a:latin typeface="Helvetica"/>
                <a:cs typeface="Helvetica"/>
              </a:rPr>
              <a:t>Westdeutsche</a:t>
            </a:r>
            <a:br>
              <a:rPr lang="de-DE" sz="1800" dirty="0" smtClean="0">
                <a:latin typeface="Helvetica"/>
                <a:cs typeface="Helvetica"/>
              </a:rPr>
            </a:br>
            <a:r>
              <a:rPr lang="de-DE" sz="1800" dirty="0" smtClean="0">
                <a:latin typeface="Helvetica"/>
                <a:cs typeface="Helvetica"/>
              </a:rPr>
              <a:t>- gehen </a:t>
            </a:r>
            <a:r>
              <a:rPr lang="de-DE" sz="1800" dirty="0">
                <a:latin typeface="Helvetica"/>
                <a:cs typeface="Helvetica"/>
              </a:rPr>
              <a:t>seltener zur </a:t>
            </a:r>
            <a:r>
              <a:rPr lang="de-DE" sz="1800" dirty="0" smtClean="0">
                <a:latin typeface="Helvetica"/>
                <a:cs typeface="Helvetica"/>
              </a:rPr>
              <a:t>Wahl</a:t>
            </a:r>
            <a:br>
              <a:rPr lang="de-DE" sz="1800" dirty="0" smtClean="0">
                <a:latin typeface="Helvetica"/>
                <a:cs typeface="Helvetica"/>
              </a:rPr>
            </a:br>
            <a:r>
              <a:rPr lang="de-DE" sz="1800" dirty="0" smtClean="0">
                <a:latin typeface="Helvetica"/>
                <a:cs typeface="Helvetica"/>
              </a:rPr>
              <a:t>- verdienen weniger</a:t>
            </a:r>
            <a:r>
              <a:rPr lang="de-DE" sz="1800" dirty="0">
                <a:latin typeface="Helvetica"/>
                <a:cs typeface="Helvetica"/>
              </a:rPr>
              <a:t/>
            </a:r>
            <a:br>
              <a:rPr lang="de-DE" sz="1800" dirty="0">
                <a:latin typeface="Helvetica"/>
                <a:cs typeface="Helvetica"/>
              </a:rPr>
            </a:br>
            <a:r>
              <a:rPr lang="de-DE" sz="1800" dirty="0" smtClean="0">
                <a:latin typeface="Helvetica"/>
                <a:cs typeface="Helvetica"/>
              </a:rPr>
              <a:t>- 34 </a:t>
            </a:r>
            <a:r>
              <a:rPr lang="de-DE" sz="1800" dirty="0">
                <a:latin typeface="Helvetica"/>
                <a:cs typeface="Helvetica"/>
              </a:rPr>
              <a:t>Prozent von ihnen halten die Westdeutschen für arrogant und </a:t>
            </a:r>
            <a:r>
              <a:rPr lang="de-DE" sz="1800" dirty="0" smtClean="0">
                <a:latin typeface="Helvetica"/>
                <a:cs typeface="Helvetica"/>
              </a:rPr>
              <a:t>eingebildet</a:t>
            </a:r>
            <a:r>
              <a:rPr lang="de-DE" sz="1800" dirty="0">
                <a:latin typeface="Helvetica"/>
                <a:cs typeface="Helvetica"/>
              </a:rPr>
              <a:t/>
            </a:r>
            <a:br>
              <a:rPr lang="de-DE" sz="1800" dirty="0">
                <a:latin typeface="Helvetica"/>
                <a:cs typeface="Helvetica"/>
              </a:rPr>
            </a:br>
            <a:r>
              <a:rPr lang="de-DE" sz="1800" dirty="0" smtClean="0">
                <a:latin typeface="Helvetica"/>
                <a:cs typeface="Helvetica"/>
              </a:rPr>
              <a:t>- fahren doppelt </a:t>
            </a:r>
            <a:r>
              <a:rPr lang="de-DE" sz="1800" dirty="0">
                <a:latin typeface="Helvetica"/>
                <a:cs typeface="Helvetica"/>
              </a:rPr>
              <a:t>so häufig </a:t>
            </a:r>
            <a:r>
              <a:rPr lang="de-DE" sz="1800" dirty="0" smtClean="0">
                <a:latin typeface="Helvetica"/>
                <a:cs typeface="Helvetica"/>
              </a:rPr>
              <a:t>Skodas (Westler doppelt </a:t>
            </a:r>
            <a:r>
              <a:rPr lang="de-DE" sz="1800" dirty="0">
                <a:latin typeface="Helvetica"/>
                <a:cs typeface="Helvetica"/>
              </a:rPr>
              <a:t>so </a:t>
            </a:r>
            <a:r>
              <a:rPr lang="de-DE" sz="1800" dirty="0" smtClean="0">
                <a:latin typeface="Helvetica"/>
                <a:cs typeface="Helvetica"/>
              </a:rPr>
              <a:t>häufig BMW)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t>
            </a:r>
            <a:r>
              <a:rPr lang="de-DE" sz="1300" dirty="0" smtClean="0">
                <a:latin typeface="Helvetica"/>
                <a:cs typeface="Helvetica"/>
              </a:rPr>
              <a:t>vgl. http</a:t>
            </a:r>
            <a:r>
              <a:rPr lang="de-DE" sz="1300" dirty="0">
                <a:latin typeface="Helvetica"/>
                <a:cs typeface="Helvetica"/>
              </a:rPr>
              <a:t>://</a:t>
            </a:r>
            <a:r>
              <a:rPr lang="de-DE" sz="1300" dirty="0" err="1">
                <a:latin typeface="Helvetica"/>
                <a:cs typeface="Helvetica"/>
              </a:rPr>
              <a:t>www.faz.net</a:t>
            </a:r>
            <a:r>
              <a:rPr lang="de-DE" sz="1300" dirty="0">
                <a:latin typeface="Helvetica"/>
                <a:cs typeface="Helvetica"/>
              </a:rPr>
              <a:t>/aktuell/</a:t>
            </a:r>
            <a:r>
              <a:rPr lang="de-DE" sz="1300" dirty="0" err="1">
                <a:latin typeface="Helvetica"/>
                <a:cs typeface="Helvetica"/>
              </a:rPr>
              <a:t>politik</a:t>
            </a:r>
            <a:r>
              <a:rPr lang="de-DE" sz="1300" dirty="0">
                <a:latin typeface="Helvetica"/>
                <a:cs typeface="Helvetica"/>
              </a:rPr>
              <a:t>/</a:t>
            </a:r>
            <a:r>
              <a:rPr lang="de-DE" sz="1300" dirty="0" err="1">
                <a:latin typeface="Helvetica"/>
                <a:cs typeface="Helvetica"/>
              </a:rPr>
              <a:t>inland</a:t>
            </a:r>
            <a:r>
              <a:rPr lang="de-DE" sz="1300" dirty="0">
                <a:latin typeface="Helvetica"/>
                <a:cs typeface="Helvetica"/>
              </a:rPr>
              <a:t>/ost-west-unterschiede-nach-wiedervereinigung</a:t>
            </a:r>
            <a:r>
              <a:rPr lang="de-DE" sz="1300" dirty="0" smtClean="0">
                <a:latin typeface="Helvetica"/>
                <a:cs typeface="Helvetica"/>
              </a:rPr>
              <a:t>-	deutschlands</a:t>
            </a:r>
            <a:r>
              <a:rPr lang="de-DE" sz="1300" dirty="0">
                <a:latin typeface="Helvetica"/>
                <a:cs typeface="Helvetica"/>
              </a:rPr>
              <a:t>-13715180.html</a:t>
            </a:r>
            <a:r>
              <a:rPr lang="de-DE" sz="1300" dirty="0" smtClean="0">
                <a:latin typeface="Helvetica"/>
                <a:cs typeface="Helvetica"/>
              </a:rPr>
              <a:t/>
            </a:r>
            <a:br>
              <a:rPr lang="de-DE" sz="1300" dirty="0" smtClean="0">
                <a:latin typeface="Helvetica"/>
                <a:cs typeface="Helvetica"/>
              </a:rPr>
            </a:br>
            <a:r>
              <a:rPr lang="de-DE" sz="1300" dirty="0">
                <a:latin typeface="Helvetica"/>
                <a:cs typeface="Helvetica"/>
              </a:rPr>
              <a:t/>
            </a:r>
            <a:br>
              <a:rPr lang="de-DE" sz="1300" dirty="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2351197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Botho Strauß (Autor, *1944): </a:t>
            </a:r>
            <a:r>
              <a:rPr lang="de-DE" sz="2000" u="sng" dirty="0">
                <a:latin typeface="Helvetica"/>
                <a:cs typeface="Helvetica"/>
              </a:rPr>
              <a:t>„Anschwellender Bocksgesang</a:t>
            </a:r>
            <a:r>
              <a:rPr lang="de-DE" sz="2000" u="sng" dirty="0" smtClean="0">
                <a:latin typeface="Helvetica"/>
                <a:cs typeface="Helvetica"/>
              </a:rPr>
              <a:t>“</a:t>
            </a:r>
            <a:br>
              <a:rPr lang="de-DE" sz="2000" u="sng"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1800" dirty="0" smtClean="0">
                <a:latin typeface="Helvetica"/>
                <a:cs typeface="Helvetica"/>
              </a:rPr>
              <a:t>- 1993 in </a:t>
            </a:r>
            <a:r>
              <a:rPr lang="de-DE" sz="1800" i="1" dirty="0" smtClean="0">
                <a:latin typeface="Helvetica"/>
                <a:cs typeface="Helvetica"/>
              </a:rPr>
              <a:t>Der Spiegel</a:t>
            </a:r>
            <a:r>
              <a:rPr lang="de-DE" sz="1800" dirty="0" smtClean="0">
                <a:latin typeface="Helvetica"/>
                <a:cs typeface="Helvetica"/>
              </a:rPr>
              <a:t>: </a:t>
            </a:r>
            <a:r>
              <a:rPr lang="de-DE" sz="1800" i="1" dirty="0" smtClean="0">
                <a:latin typeface="Helvetica"/>
                <a:cs typeface="Helvetica"/>
              </a:rPr>
              <a:t>Anschwellender </a:t>
            </a:r>
            <a:r>
              <a:rPr lang="de-DE" sz="1800" i="1" dirty="0">
                <a:latin typeface="Helvetica"/>
                <a:cs typeface="Helvetica"/>
              </a:rPr>
              <a:t>Bocksgesang</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- 2015 in </a:t>
            </a:r>
            <a:r>
              <a:rPr lang="de-DE" sz="1800" i="1" dirty="0" smtClean="0">
                <a:latin typeface="Helvetica"/>
                <a:cs typeface="Helvetica"/>
              </a:rPr>
              <a:t>Der Spiegel</a:t>
            </a:r>
            <a:r>
              <a:rPr lang="de-DE" sz="1800" dirty="0" smtClean="0">
                <a:latin typeface="Helvetica"/>
                <a:cs typeface="Helvetica"/>
              </a:rPr>
              <a:t>: </a:t>
            </a:r>
            <a:r>
              <a:rPr lang="de-DE" sz="1800" i="1" dirty="0" smtClean="0">
                <a:latin typeface="Helvetica"/>
                <a:cs typeface="Helvetica"/>
              </a:rPr>
              <a:t>Der letzte Deutsche</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‚Bocksgesang‘ = </a:t>
            </a:r>
            <a:r>
              <a:rPr lang="de-DE" sz="1800" dirty="0" err="1" smtClean="0">
                <a:latin typeface="Helvetica"/>
                <a:cs typeface="Helvetica"/>
              </a:rPr>
              <a:t>gr.</a:t>
            </a:r>
            <a:r>
              <a:rPr lang="de-DE" sz="1800" dirty="0" smtClean="0">
                <a:latin typeface="Helvetica"/>
                <a:cs typeface="Helvetica"/>
              </a:rPr>
              <a:t> </a:t>
            </a:r>
            <a:r>
              <a:rPr lang="de-DE" sz="1800" dirty="0" smtClean="0">
                <a:solidFill>
                  <a:srgbClr val="FF6600"/>
                </a:solidFill>
                <a:latin typeface="Helvetica"/>
                <a:cs typeface="Helvetica"/>
              </a:rPr>
              <a:t>Tragödie</a:t>
            </a:r>
            <a:r>
              <a:rPr lang="de-DE" sz="1800" dirty="0" smtClean="0">
                <a:latin typeface="Helvetica"/>
                <a:cs typeface="Helvetica"/>
              </a:rPr>
              <a:t>: </a:t>
            </a:r>
            <a:br>
              <a:rPr lang="de-DE" sz="1800" dirty="0" smtClean="0">
                <a:latin typeface="Helvetica"/>
                <a:cs typeface="Helvetica"/>
              </a:rPr>
            </a:br>
            <a:r>
              <a:rPr lang="de-DE" sz="1800" dirty="0" smtClean="0">
                <a:latin typeface="Helvetica"/>
                <a:cs typeface="Helvetica"/>
              </a:rPr>
              <a:t>	</a:t>
            </a:r>
            <a:br>
              <a:rPr lang="de-DE" sz="1800" dirty="0" smtClean="0">
                <a:latin typeface="Helvetica"/>
                <a:cs typeface="Helvetica"/>
              </a:rPr>
            </a:br>
            <a:r>
              <a:rPr lang="de-DE" sz="1800" dirty="0">
                <a:latin typeface="Helvetica"/>
                <a:cs typeface="Helvetica"/>
              </a:rPr>
              <a:t>	</a:t>
            </a:r>
            <a:r>
              <a:rPr lang="de-DE" sz="1800" dirty="0" smtClean="0">
                <a:latin typeface="Helvetica"/>
                <a:cs typeface="Helvetica"/>
              </a:rPr>
              <a:t>- </a:t>
            </a:r>
            <a:r>
              <a:rPr lang="de-DE" sz="1800" dirty="0" smtClean="0">
                <a:solidFill>
                  <a:srgbClr val="FF6600"/>
                </a:solidFill>
                <a:latin typeface="Helvetica"/>
                <a:cs typeface="Helvetica"/>
              </a:rPr>
              <a:t>für </a:t>
            </a:r>
            <a:r>
              <a:rPr lang="de-DE" sz="1800" dirty="0" smtClean="0">
                <a:latin typeface="Helvetica"/>
                <a:cs typeface="Helvetica"/>
              </a:rPr>
              <a:t>eine tragische Auffassung von Geschichte (als Schicksal) </a:t>
            </a:r>
            <a:br>
              <a:rPr lang="de-DE" sz="1800" dirty="0" smtClean="0">
                <a:latin typeface="Helvetica"/>
                <a:cs typeface="Helvetica"/>
              </a:rPr>
            </a:br>
            <a:r>
              <a:rPr lang="de-DE" sz="1800" dirty="0" smtClean="0">
                <a:latin typeface="Helvetica"/>
                <a:cs typeface="Helvetica"/>
              </a:rPr>
              <a:t>	</a:t>
            </a:r>
            <a:br>
              <a:rPr lang="de-DE" sz="1800" dirty="0" smtClean="0">
                <a:latin typeface="Helvetica"/>
                <a:cs typeface="Helvetica"/>
              </a:rPr>
            </a:br>
            <a:r>
              <a:rPr lang="de-DE" sz="1800" dirty="0">
                <a:latin typeface="Helvetica"/>
                <a:cs typeface="Helvetica"/>
              </a:rPr>
              <a:t>	</a:t>
            </a:r>
            <a:r>
              <a:rPr lang="de-DE" sz="1800" dirty="0" smtClean="0">
                <a:latin typeface="Helvetica"/>
                <a:cs typeface="Helvetica"/>
              </a:rPr>
              <a:t>- </a:t>
            </a:r>
            <a:r>
              <a:rPr lang="de-DE" sz="1800" dirty="0" smtClean="0">
                <a:solidFill>
                  <a:srgbClr val="FF6600"/>
                </a:solidFill>
                <a:latin typeface="Helvetica"/>
                <a:cs typeface="Helvetica"/>
              </a:rPr>
              <a:t>gegen</a:t>
            </a:r>
            <a:r>
              <a:rPr lang="de-DE" sz="1800" dirty="0" smtClean="0">
                <a:latin typeface="Helvetica"/>
                <a:cs typeface="Helvetica"/>
              </a:rPr>
              <a:t> die Vorstellung eines Fortschritts der Geschichte durch Aufklärung</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 vgl. zur geistesgeschichtlichen Wende bzw. Absetzung von 1968 schon 		</a:t>
            </a:r>
            <a:r>
              <a:rPr lang="de-DE" sz="1800" i="1" dirty="0" smtClean="0">
                <a:latin typeface="Helvetica"/>
                <a:cs typeface="Helvetica"/>
              </a:rPr>
              <a:t>Paare, Passanten </a:t>
            </a:r>
            <a:r>
              <a:rPr lang="de-DE" sz="1800" dirty="0" smtClean="0">
                <a:latin typeface="Helvetica"/>
                <a:cs typeface="Helvetica"/>
              </a:rPr>
              <a:t>= </a:t>
            </a:r>
            <a:r>
              <a:rPr lang="de-DE" sz="1800" dirty="0" smtClean="0">
                <a:solidFill>
                  <a:srgbClr val="FFFF00"/>
                </a:solidFill>
                <a:latin typeface="Helvetica"/>
                <a:cs typeface="Helvetica"/>
              </a:rPr>
              <a:t>1981</a:t>
            </a:r>
            <a:r>
              <a:rPr lang="de-DE" sz="1800" dirty="0" smtClean="0">
                <a:latin typeface="Helvetica"/>
                <a:cs typeface="Helvetica"/>
              </a:rPr>
              <a:t> = Ende des sozialdemokratischen Jahrzehnts</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t>
            </a:r>
            <a:endParaRPr lang="de-DE" sz="1600" dirty="0">
              <a:latin typeface="Helvetica"/>
              <a:cs typeface="Helvetica"/>
            </a:endParaRPr>
          </a:p>
        </p:txBody>
      </p:sp>
    </p:spTree>
    <p:extLst>
      <p:ext uri="{BB962C8B-B14F-4D97-AF65-F5344CB8AC3E}">
        <p14:creationId xmlns:p14="http://schemas.microsoft.com/office/powerpoint/2010/main" val="245459571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u="sng" dirty="0" smtClean="0">
                <a:latin typeface="Helvetica"/>
                <a:cs typeface="Helvetica"/>
              </a:rPr>
              <a:t>Probleme der neuen Bundesländer</a:t>
            </a: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1800" dirty="0" smtClean="0">
                <a:latin typeface="Helvetica"/>
                <a:cs typeface="Helvetica"/>
              </a:rPr>
              <a:t>- negative demografische Entwicklung: </a:t>
            </a:r>
            <a:br>
              <a:rPr lang="de-DE" sz="1800" dirty="0" smtClean="0">
                <a:latin typeface="Helvetica"/>
                <a:cs typeface="Helvetica"/>
              </a:rPr>
            </a:br>
            <a:r>
              <a:rPr lang="de-DE" sz="1800" dirty="0">
                <a:latin typeface="Helvetica"/>
                <a:cs typeface="Helvetica"/>
              </a:rPr>
              <a:t>	</a:t>
            </a:r>
            <a:r>
              <a:rPr lang="de-DE" sz="1800" dirty="0" smtClean="0">
                <a:latin typeface="Helvetica"/>
                <a:cs typeface="Helvetica"/>
              </a:rPr>
              <a:t>Abwanderung, geringe Geburtenrate</a:t>
            </a:r>
            <a:r>
              <a:rPr lang="de-DE" sz="1800" dirty="0">
                <a:latin typeface="Helvetica"/>
                <a:cs typeface="Helvetica"/>
              </a:rPr>
              <a:t> </a:t>
            </a:r>
            <a:r>
              <a:rPr lang="de-DE" sz="1800" dirty="0" smtClean="0">
                <a:latin typeface="Helvetica"/>
                <a:cs typeface="Helvetica"/>
              </a:rPr>
              <a:t>(= geringste in der EU), Überalterung</a:t>
            </a:r>
            <a:br>
              <a:rPr lang="de-DE" sz="1800" dirty="0" smtClean="0">
                <a:latin typeface="Helvetica"/>
                <a:cs typeface="Helvetica"/>
              </a:rPr>
            </a:br>
            <a:r>
              <a:rPr lang="de-DE" sz="1800" dirty="0" smtClean="0">
                <a:latin typeface="Helvetica"/>
                <a:cs typeface="Helvetica"/>
              </a:rPr>
              <a:t>		[extrem in der Lausitz / Sachsen: Hoyerswerda bis 2020 ca. minus 50%]</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schwache wirtschaftliche Entwicklung</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hohe Arbeitslosigkeit</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Rechtsextremismus</a:t>
            </a:r>
            <a:r>
              <a:rPr lang="de-DE" sz="1800" dirty="0">
                <a:latin typeface="Helvetica"/>
                <a:cs typeface="Helvetica"/>
              </a:rPr>
              <a:t> </a:t>
            </a: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Gewalt gegen Ausländer / Asylbewerberheime</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Gewalt gegen Politiker (Sachsen)</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Lehrermangel</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Crystal </a:t>
            </a:r>
            <a:r>
              <a:rPr lang="de-DE" sz="1800" dirty="0" err="1" smtClean="0">
                <a:latin typeface="Helvetica"/>
                <a:cs typeface="Helvetica"/>
              </a:rPr>
              <a:t>Meth</a:t>
            </a: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60062034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2"/>
            <a:ext cx="7772400" cy="5595457"/>
          </a:xfrm>
        </p:spPr>
        <p:txBody>
          <a:bodyPr>
            <a:normAutofit/>
          </a:bodyPr>
          <a:lstStyle/>
          <a:p>
            <a:r>
              <a:rPr lang="de-DE" sz="2000" dirty="0" smtClean="0">
                <a:latin typeface="Helvetica"/>
                <a:cs typeface="Helvetica"/>
              </a:rPr>
              <a:t>Schwierigkeiten nach und mit der deutschen Wiedervereinigung</a:t>
            </a: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Zentrale </a:t>
            </a:r>
            <a:r>
              <a:rPr lang="de-DE" sz="1800" dirty="0" smtClean="0">
                <a:latin typeface="Helvetica"/>
                <a:cs typeface="Helvetica"/>
              </a:rPr>
              <a:t>Einheitsfeier in Dresden am 3. Oktober 2016</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einheitsfeier-dresden-tag-der-deutschen-einhei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264" y="2174488"/>
            <a:ext cx="6403472" cy="3600000"/>
          </a:xfrm>
          <a:prstGeom prst="rect">
            <a:avLst/>
          </a:prstGeom>
        </p:spPr>
      </p:pic>
    </p:spTree>
    <p:extLst>
      <p:ext uri="{BB962C8B-B14F-4D97-AF65-F5344CB8AC3E}">
        <p14:creationId xmlns:p14="http://schemas.microsoft.com/office/powerpoint/2010/main" val="68237917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2"/>
            <a:ext cx="7772400" cy="5595457"/>
          </a:xfrm>
        </p:spPr>
        <p:txBody>
          <a:bodyPr>
            <a:normAutofit fontScale="90000"/>
          </a:bodyPr>
          <a:lstStyle/>
          <a:p>
            <a:pPr algn="l"/>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700" u="sng" dirty="0" smtClean="0">
                <a:latin typeface="Helvetica"/>
                <a:cs typeface="Helvetica"/>
              </a:rPr>
              <a:t>Psychologische Situation</a:t>
            </a: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1800" dirty="0" smtClean="0">
                <a:latin typeface="Helvetica"/>
                <a:cs typeface="Helvetica"/>
              </a:rPr>
              <a:t>Anja </a:t>
            </a:r>
            <a:r>
              <a:rPr lang="de-DE" sz="1800" dirty="0" err="1" smtClean="0">
                <a:latin typeface="Helvetica"/>
                <a:cs typeface="Helvetica"/>
              </a:rPr>
              <a:t>Goerz</a:t>
            </a:r>
            <a:r>
              <a:rPr lang="de-DE" sz="1800" dirty="0" smtClean="0">
                <a:latin typeface="Helvetica"/>
                <a:cs typeface="Helvetica"/>
              </a:rPr>
              <a:t> (Radio-Journalistin </a:t>
            </a:r>
            <a:r>
              <a:rPr lang="de-DE" sz="1800" dirty="0" err="1" smtClean="0">
                <a:latin typeface="Helvetica"/>
                <a:cs typeface="Helvetica"/>
              </a:rPr>
              <a:t>rbb</a:t>
            </a:r>
            <a:r>
              <a:rPr lang="de-DE" sz="1800" dirty="0" smtClean="0">
                <a:latin typeface="Helvetica"/>
                <a:cs typeface="Helvetica"/>
              </a:rPr>
              <a:t>): „Der Osten ist ein Gefühl“ (2014)</a:t>
            </a:r>
            <a:br>
              <a:rPr lang="de-DE" sz="18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die </a:t>
            </a:r>
            <a:r>
              <a:rPr lang="de-DE" sz="1600" dirty="0">
                <a:latin typeface="Helvetica"/>
                <a:cs typeface="Helvetica"/>
              </a:rPr>
              <a:t>Rückschau fällt durchaus kritisch aus. Die so hochgelobten angeblichen Errungenschaften wie etwa die gute Kitaversorgung oder der große Gemeinschaftsgeist in der DDR haben die Befragten völlig unterschiedlich bewertet, je nachdem, aus was für Familien sie kamen und wie sie erzogen worden sind. Was ich in all meinen Gesprächen aber immer wieder registriert habe, </a:t>
            </a:r>
            <a:r>
              <a:rPr lang="de-DE" sz="1600" dirty="0" smtClean="0">
                <a:latin typeface="Helvetica"/>
                <a:cs typeface="Helvetica"/>
              </a:rPr>
              <a:t>ist </a:t>
            </a:r>
            <a:r>
              <a:rPr lang="de-DE" sz="1600" dirty="0">
                <a:latin typeface="Helvetica"/>
                <a:cs typeface="Helvetica"/>
              </a:rPr>
              <a:t>dieses Gefühl des Verlustes eines ganzen Landes: Die Menschen aus der DDR vermissen einen Raum für die Erinnerung an ihre </a:t>
            </a:r>
            <a:r>
              <a:rPr lang="de-DE" sz="1600" dirty="0" smtClean="0">
                <a:latin typeface="Helvetica"/>
                <a:cs typeface="Helvetica"/>
              </a:rPr>
              <a:t>Kindheitstage</a:t>
            </a:r>
            <a:r>
              <a:rPr lang="de-DE" sz="1600" dirty="0">
                <a:latin typeface="Helvetica"/>
                <a:cs typeface="Helvetica"/>
              </a:rPr>
              <a:t>, ihre Jugend, ihr Leben in diesem Land, das es nun nicht mehr gibt. Alle sprechen von einem Gefühl der Zerrissenheit, dass sich nicht recht deuten lässt. Auf der einen Seite endlich in Freiheit, auf der anderen Seite ein unendlicher </a:t>
            </a:r>
            <a:r>
              <a:rPr lang="de-DE" sz="1600" dirty="0" smtClean="0">
                <a:latin typeface="Helvetica"/>
                <a:cs typeface="Helvetica"/>
              </a:rPr>
              <a:t>Verlust.“</a:t>
            </a: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http</a:t>
            </a:r>
            <a:r>
              <a:rPr lang="de-DE" sz="1600" dirty="0">
                <a:latin typeface="Helvetica"/>
                <a:cs typeface="Helvetica"/>
              </a:rPr>
              <a:t>://</a:t>
            </a:r>
            <a:r>
              <a:rPr lang="de-DE" sz="1600" dirty="0" err="1">
                <a:latin typeface="Helvetica"/>
                <a:cs typeface="Helvetica"/>
              </a:rPr>
              <a:t>www.superillu.de</a:t>
            </a:r>
            <a:r>
              <a:rPr lang="de-DE" sz="1600" dirty="0">
                <a:latin typeface="Helvetica"/>
                <a:cs typeface="Helvetica"/>
              </a:rPr>
              <a:t>/aktuelles/der-osten-ist-ein-</a:t>
            </a:r>
            <a:r>
              <a:rPr lang="de-DE" sz="1600" dirty="0" err="1">
                <a:latin typeface="Helvetica"/>
                <a:cs typeface="Helvetica"/>
              </a:rPr>
              <a:t>gefuehl</a:t>
            </a:r>
            <a:r>
              <a:rPr lang="de-DE" sz="1600" dirty="0">
                <a:latin typeface="Helvetica"/>
                <a:cs typeface="Helvetica"/>
              </a:rPr>
              <a:t>-die-mauer-den-</a:t>
            </a:r>
            <a:r>
              <a:rPr lang="de-DE" sz="1600" dirty="0" err="1">
                <a:latin typeface="Helvetica"/>
                <a:cs typeface="Helvetica"/>
              </a:rPr>
              <a:t>koepfen</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22532423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2"/>
            <a:ext cx="7772400" cy="5595457"/>
          </a:xfrm>
        </p:spPr>
        <p:txBody>
          <a:bodyPr>
            <a:normAutofit fontScale="90000"/>
          </a:bodyPr>
          <a:lstStyle/>
          <a:p>
            <a:pPr algn="l"/>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t>
            </a:r>
            <a:r>
              <a:rPr lang="de-DE" sz="2700" u="sng" dirty="0" smtClean="0">
                <a:latin typeface="Helvetica"/>
                <a:cs typeface="Helvetica"/>
              </a:rPr>
              <a:t>Deutsche Einheit 2017</a:t>
            </a: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https</a:t>
            </a:r>
            <a:r>
              <a:rPr lang="de-DE" sz="2000" dirty="0">
                <a:latin typeface="Helvetica"/>
                <a:cs typeface="Helvetica"/>
              </a:rPr>
              <a:t>://</a:t>
            </a:r>
            <a:r>
              <a:rPr lang="de-DE" sz="2000" dirty="0" err="1">
                <a:latin typeface="Helvetica"/>
                <a:cs typeface="Helvetica"/>
              </a:rPr>
              <a:t>www.youtube.com</a:t>
            </a:r>
            <a:r>
              <a:rPr lang="de-DE" sz="2000" dirty="0">
                <a:latin typeface="Helvetica"/>
                <a:cs typeface="Helvetica"/>
              </a:rPr>
              <a:t>/</a:t>
            </a:r>
            <a:r>
              <a:rPr lang="de-DE" sz="2000" dirty="0" err="1">
                <a:latin typeface="Helvetica"/>
                <a:cs typeface="Helvetica"/>
              </a:rPr>
              <a:t>watch?v</a:t>
            </a:r>
            <a:r>
              <a:rPr lang="de-DE" sz="2000" dirty="0">
                <a:latin typeface="Helvetica"/>
                <a:cs typeface="Helvetica"/>
              </a:rPr>
              <a:t>=ulJa1Sfvwsw</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139439184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2"/>
            <a:ext cx="7772400" cy="5595457"/>
          </a:xfrm>
        </p:spPr>
        <p:txBody>
          <a:bodyPr>
            <a:normAutofit fontScale="90000"/>
          </a:bodyPr>
          <a:lstStyle/>
          <a:p>
            <a:pPr algn="l"/>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700" u="sng" dirty="0" smtClean="0">
                <a:latin typeface="Helvetica"/>
                <a:cs typeface="Helvetica"/>
              </a:rPr>
              <a:t>Wirtschaftliche Entwicklung allgemein</a:t>
            </a:r>
            <a:r>
              <a:rPr lang="de-DE" sz="2700" dirty="0">
                <a:latin typeface="Helvetica"/>
                <a:cs typeface="Helvetica"/>
              </a:rPr>
              <a:t/>
            </a:r>
            <a:br>
              <a:rPr lang="de-DE" sz="27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Förderung Ostdeutschlands (Aufbau Ost, </a:t>
            </a:r>
            <a:r>
              <a:rPr lang="de-DE" sz="2000" b="1" u="sng" dirty="0" smtClean="0">
                <a:latin typeface="Helvetica"/>
                <a:cs typeface="Helvetica"/>
              </a:rPr>
              <a:t>Soli</a:t>
            </a:r>
            <a:r>
              <a:rPr lang="de-DE" sz="2000" dirty="0" smtClean="0">
                <a:latin typeface="Helvetica"/>
                <a:cs typeface="Helvetica"/>
              </a:rPr>
              <a:t>darzuschlag u.a.)</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Abwicklung der alten Industrie (Institution: Treuhandanstalt)</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Privatisierung des ‚Volkseigentums‘: 95% an westliche</a:t>
            </a:r>
            <a:r>
              <a:rPr lang="de-DE" sz="2000" dirty="0">
                <a:latin typeface="Helvetica"/>
                <a:cs typeface="Helvetica"/>
              </a:rPr>
              <a:t> </a:t>
            </a:r>
            <a:r>
              <a:rPr lang="de-DE" sz="2000" dirty="0" smtClean="0">
                <a:latin typeface="Helvetica"/>
                <a:cs typeface="Helvetica"/>
              </a:rPr>
              <a:t>Eigentümer</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geringes Bruttoinlandsprodukt</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hohes Leistungsbilanzdefizit = Importüberschuss (2003: 100 Milliarden Euro)</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Vereinigungsgewinn der alten Bundesländer: 100 Milliarden Euro pro Jahr</a:t>
            </a: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23312295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r>
              <a:rPr lang="de-DE" sz="2400" dirty="0" smtClean="0">
                <a:latin typeface="Helvetica"/>
                <a:cs typeface="Helvetica"/>
              </a:rPr>
              <a:t>Länderfinanzausgleich</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laenderfinanzausglei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003" y="1682178"/>
            <a:ext cx="7049994" cy="3960000"/>
          </a:xfrm>
          <a:prstGeom prst="rect">
            <a:avLst/>
          </a:prstGeom>
        </p:spPr>
      </p:pic>
    </p:spTree>
    <p:extLst>
      <p:ext uri="{BB962C8B-B14F-4D97-AF65-F5344CB8AC3E}">
        <p14:creationId xmlns:p14="http://schemas.microsoft.com/office/powerpoint/2010/main" val="352688326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510790"/>
          </a:xfrm>
        </p:spPr>
        <p:txBody>
          <a:bodyPr>
            <a:normAutofit/>
          </a:bodyPr>
          <a:lstStyle/>
          <a:p>
            <a:r>
              <a:rPr lang="de-DE" sz="2400" dirty="0" smtClean="0">
                <a:latin typeface="Helvetica"/>
                <a:cs typeface="Helvetica"/>
              </a:rPr>
              <a:t>Bruttoverdienst Ost/West</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4" name="Bild 3" descr="lohnunterschie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500" y="1527427"/>
            <a:ext cx="6219000" cy="4320000"/>
          </a:xfrm>
          <a:prstGeom prst="rect">
            <a:avLst/>
          </a:prstGeom>
        </p:spPr>
      </p:pic>
    </p:spTree>
    <p:extLst>
      <p:ext uri="{BB962C8B-B14F-4D97-AF65-F5344CB8AC3E}">
        <p14:creationId xmlns:p14="http://schemas.microsoft.com/office/powerpoint/2010/main" val="194246981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r>
              <a:rPr lang="de-DE" sz="2400" dirty="0" smtClean="0">
                <a:latin typeface="Helvetica"/>
                <a:cs typeface="Helvetica"/>
              </a:rPr>
              <a:t>XXXXX</a:t>
            </a:r>
            <a:br>
              <a:rPr lang="de-DE" sz="2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aloq_lan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804" y="732772"/>
            <a:ext cx="3054393" cy="4320000"/>
          </a:xfrm>
          <a:prstGeom prst="rect">
            <a:avLst/>
          </a:prstGeom>
        </p:spPr>
      </p:pic>
    </p:spTree>
    <p:extLst>
      <p:ext uri="{BB962C8B-B14F-4D97-AF65-F5344CB8AC3E}">
        <p14:creationId xmlns:p14="http://schemas.microsoft.com/office/powerpoint/2010/main" val="416241357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r>
              <a:rPr lang="de-DE" sz="2400" dirty="0">
                <a:latin typeface="Helvetica"/>
                <a:cs typeface="Helvetica"/>
              </a:rPr>
              <a:t/>
            </a:r>
            <a:br>
              <a:rPr lang="de-DE" sz="2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demografische_situation_in_den_ostdeutschen_laendern_abb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573" y="1161142"/>
            <a:ext cx="3528854" cy="4320000"/>
          </a:xfrm>
          <a:prstGeom prst="rect">
            <a:avLst/>
          </a:prstGeom>
        </p:spPr>
      </p:pic>
    </p:spTree>
    <p:extLst>
      <p:ext uri="{BB962C8B-B14F-4D97-AF65-F5344CB8AC3E}">
        <p14:creationId xmlns:p14="http://schemas.microsoft.com/office/powerpoint/2010/main" val="142019944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2"/>
            <a:ext cx="7772400" cy="5595457"/>
          </a:xfrm>
        </p:spPr>
        <p:txBody>
          <a:bodyPr>
            <a:normAutofit fontScale="90000"/>
          </a:bodyPr>
          <a:lstStyle/>
          <a:p>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200" u="sng" dirty="0" smtClean="0">
                <a:latin typeface="Helvetica"/>
                <a:cs typeface="Helvetica"/>
              </a:rPr>
              <a:t>Gesamtdeutschland</a:t>
            </a: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Schrumpfung des ländlichen Raums</a:t>
            </a:r>
            <a:r>
              <a:rPr lang="de-DE" sz="2200" dirty="0">
                <a:latin typeface="Helvetica"/>
                <a:cs typeface="Helvetica"/>
              </a:rPr>
              <a:t/>
            </a:r>
            <a:br>
              <a:rPr lang="de-DE" sz="22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der-laendliche-raum-schrump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455" y="1848798"/>
            <a:ext cx="6409091" cy="3600000"/>
          </a:xfrm>
          <a:prstGeom prst="rect">
            <a:avLst/>
          </a:prstGeom>
        </p:spPr>
      </p:pic>
    </p:spTree>
    <p:extLst>
      <p:ext uri="{BB962C8B-B14F-4D97-AF65-F5344CB8AC3E}">
        <p14:creationId xmlns:p14="http://schemas.microsoft.com/office/powerpoint/2010/main" val="26672597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Botho Strauß (Autor, *1944): </a:t>
            </a:r>
            <a:r>
              <a:rPr lang="de-DE" sz="2000" u="sng" dirty="0">
                <a:latin typeface="Helvetica"/>
                <a:cs typeface="Helvetica"/>
              </a:rPr>
              <a:t>„Anschwellender Bocksgesang</a:t>
            </a:r>
            <a:r>
              <a:rPr lang="de-DE" sz="2000" u="sng" dirty="0" smtClean="0">
                <a:latin typeface="Helvetica"/>
                <a:cs typeface="Helvetica"/>
              </a:rPr>
              <a:t>“</a:t>
            </a:r>
            <a:br>
              <a:rPr lang="de-DE" sz="2000" u="sng" dirty="0" smtClean="0">
                <a:latin typeface="Helvetica"/>
                <a:cs typeface="Helvetica"/>
              </a:rPr>
            </a:br>
            <a:r>
              <a:rPr lang="de-DE" sz="2000" dirty="0">
                <a:latin typeface="Helvetica"/>
                <a:cs typeface="Helvetica"/>
              </a:rPr>
              <a:t/>
            </a:r>
            <a:br>
              <a:rPr lang="de-DE" sz="20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600" dirty="0" smtClean="0">
                <a:latin typeface="Helvetica"/>
                <a:cs typeface="Helvetica"/>
              </a:rPr>
              <a:t>- </a:t>
            </a:r>
            <a:r>
              <a:rPr lang="de-DE" sz="1600" dirty="0" smtClean="0">
                <a:solidFill>
                  <a:srgbClr val="FF6600"/>
                </a:solidFill>
                <a:latin typeface="Helvetica"/>
                <a:cs typeface="Helvetica"/>
              </a:rPr>
              <a:t>Diskurselemente</a:t>
            </a:r>
            <a:r>
              <a:rPr lang="de-DE" sz="1600" dirty="0" smtClean="0">
                <a:latin typeface="Helvetica"/>
                <a:cs typeface="Helvetica"/>
              </a:rPr>
              <a:t>: Nation, Opfer, Krieg, Soldat, Priester </a:t>
            </a:r>
            <a:r>
              <a:rPr lang="de-DE" sz="1600" dirty="0">
                <a:latin typeface="Helvetica"/>
                <a:cs typeface="Helvetica"/>
              </a:rPr>
              <a:t>e</a:t>
            </a:r>
            <a:r>
              <a:rPr lang="de-DE" sz="1600" dirty="0" smtClean="0">
                <a:latin typeface="Helvetica"/>
                <a:cs typeface="Helvetica"/>
              </a:rPr>
              <a:t>tc.</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Wiederherstellung eines ungebrochenen Bewusstseins einer einheitlichen deutschen Nation</a:t>
            </a:r>
            <a:r>
              <a:rPr lang="de-DE" sz="1600" dirty="0">
                <a:latin typeface="Helvetica"/>
                <a:cs typeface="Helvetica"/>
              </a:rPr>
              <a:t> </a:t>
            </a:r>
            <a:r>
              <a:rPr lang="de-DE" sz="1600" dirty="0" smtClean="0">
                <a:latin typeface="Helvetica"/>
                <a:cs typeface="Helvetica"/>
              </a:rPr>
              <a:t>– repräsentiert durch eine </a:t>
            </a:r>
            <a:r>
              <a:rPr lang="de-DE" sz="1600" dirty="0" smtClean="0">
                <a:solidFill>
                  <a:srgbClr val="FF6600"/>
                </a:solidFill>
                <a:latin typeface="Helvetica"/>
                <a:cs typeface="Helvetica"/>
              </a:rPr>
              <a:t>Elite</a:t>
            </a: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Konstruktion einer </a:t>
            </a:r>
            <a:r>
              <a:rPr lang="de-DE" sz="1600" u="sng" dirty="0" smtClean="0">
                <a:solidFill>
                  <a:srgbClr val="FF6600"/>
                </a:solidFill>
                <a:latin typeface="Helvetica"/>
                <a:cs typeface="Helvetica"/>
              </a:rPr>
              <a:t>deutschen</a:t>
            </a:r>
            <a:r>
              <a:rPr lang="de-DE" sz="1600" dirty="0" smtClean="0">
                <a:solidFill>
                  <a:srgbClr val="FF6600"/>
                </a:solidFill>
                <a:latin typeface="Helvetica"/>
                <a:cs typeface="Helvetica"/>
              </a:rPr>
              <a:t> Geistesgeschichte </a:t>
            </a:r>
            <a:r>
              <a:rPr lang="de-DE" sz="1600" dirty="0" smtClean="0">
                <a:latin typeface="Helvetica"/>
                <a:cs typeface="Helvetica"/>
              </a:rPr>
              <a:t>als ideologische Orientierung</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Anschluss an gegenaufklärerische, spätromantische, konservative Gedanken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Bezugnahme auf </a:t>
            </a:r>
            <a:r>
              <a:rPr lang="de-DE" sz="1600" i="1" dirty="0" smtClean="0">
                <a:solidFill>
                  <a:srgbClr val="FF6600"/>
                </a:solidFill>
                <a:latin typeface="Helvetica"/>
                <a:cs typeface="Helvetica"/>
              </a:rPr>
              <a:t>Konservative Revolution </a:t>
            </a:r>
            <a:r>
              <a:rPr lang="de-DE" sz="1600" dirty="0" smtClean="0">
                <a:latin typeface="Helvetica"/>
                <a:cs typeface="Helvetica"/>
              </a:rPr>
              <a:t>der Weimarer 1920er Jahre: Stefan George, Hugo von Hofmannsthal, Carl Schmitt, Ernst Jünger u.a.</a:t>
            </a: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t>
            </a:r>
            <a:endParaRPr lang="de-DE" sz="1600" dirty="0">
              <a:latin typeface="Helvetica"/>
              <a:cs typeface="Helvetica"/>
            </a:endParaRPr>
          </a:p>
        </p:txBody>
      </p:sp>
    </p:spTree>
    <p:extLst>
      <p:ext uri="{BB962C8B-B14F-4D97-AF65-F5344CB8AC3E}">
        <p14:creationId xmlns:p14="http://schemas.microsoft.com/office/powerpoint/2010/main" val="3939770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57000"/>
            <a:ext cx="7772400" cy="5397684"/>
          </a:xfrm>
        </p:spPr>
        <p:txBody>
          <a:bodyPr>
            <a:normAutofit/>
          </a:bodyPr>
          <a:lstStyle/>
          <a:p>
            <a:r>
              <a:rPr lang="de-DE" sz="2400" dirty="0">
                <a:latin typeface="Helvetica"/>
                <a:cs typeface="Helvetica"/>
              </a:rPr>
              <a:t/>
            </a:r>
            <a:br>
              <a:rPr lang="de-DE" sz="2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SoziodemographieDeutschlandsNachDerWiedervereinigu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718" y="1167428"/>
            <a:ext cx="6574564" cy="3960000"/>
          </a:xfrm>
          <a:prstGeom prst="rect">
            <a:avLst/>
          </a:prstGeom>
        </p:spPr>
      </p:pic>
    </p:spTree>
    <p:extLst>
      <p:ext uri="{BB962C8B-B14F-4D97-AF65-F5344CB8AC3E}">
        <p14:creationId xmlns:p14="http://schemas.microsoft.com/office/powerpoint/2010/main" val="213632018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r>
              <a:rPr lang="de-DE" sz="2400" dirty="0" smtClean="0">
                <a:latin typeface="Helvetica"/>
                <a:cs typeface="Helvetica"/>
              </a:rPr>
              <a:t>Geschichte</a:t>
            </a:r>
            <a:r>
              <a:rPr lang="de-DE" sz="2400" dirty="0">
                <a:latin typeface="Helvetica"/>
                <a:cs typeface="Helvetica"/>
              </a:rPr>
              <a:t/>
            </a:r>
            <a:br>
              <a:rPr lang="de-DE" sz="2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auslaender-anteile-bundeslaender-1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919" y="807427"/>
            <a:ext cx="3670162" cy="5040000"/>
          </a:xfrm>
          <a:prstGeom prst="rect">
            <a:avLst/>
          </a:prstGeom>
        </p:spPr>
      </p:pic>
    </p:spTree>
    <p:extLst>
      <p:ext uri="{BB962C8B-B14F-4D97-AF65-F5344CB8AC3E}">
        <p14:creationId xmlns:p14="http://schemas.microsoft.com/office/powerpoint/2010/main" val="391407108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r>
              <a:rPr lang="de-DE" sz="2400" dirty="0">
                <a:latin typeface="Helvetica"/>
                <a:cs typeface="Helvetica"/>
              </a:rPr>
              <a:t/>
            </a:r>
            <a:br>
              <a:rPr lang="de-DE" sz="2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Fremdenhass-Deutschland-Infografik10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000" y="660200"/>
            <a:ext cx="5040000" cy="5040000"/>
          </a:xfrm>
          <a:prstGeom prst="rect">
            <a:avLst/>
          </a:prstGeom>
        </p:spPr>
      </p:pic>
    </p:spTree>
    <p:extLst>
      <p:ext uri="{BB962C8B-B14F-4D97-AF65-F5344CB8AC3E}">
        <p14:creationId xmlns:p14="http://schemas.microsoft.com/office/powerpoint/2010/main" val="98034102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2"/>
            <a:ext cx="7772400" cy="5595457"/>
          </a:xfrm>
        </p:spPr>
        <p:txBody>
          <a:bodyPr>
            <a:normAutofit/>
          </a:bodyPr>
          <a:lstStyle/>
          <a:p>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np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641" y="978506"/>
            <a:ext cx="5824719" cy="4320000"/>
          </a:xfrm>
          <a:prstGeom prst="rect">
            <a:avLst/>
          </a:prstGeom>
        </p:spPr>
      </p:pic>
    </p:spTree>
    <p:extLst>
      <p:ext uri="{BB962C8B-B14F-4D97-AF65-F5344CB8AC3E}">
        <p14:creationId xmlns:p14="http://schemas.microsoft.com/office/powerpoint/2010/main" val="276889772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u="sng" dirty="0" smtClean="0">
                <a:latin typeface="Helvetica"/>
                <a:cs typeface="Helvetica"/>
              </a:rPr>
              <a:t>Rassistisch motivierte Gewalttaten</a:t>
            </a: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000" dirty="0" smtClean="0">
                <a:latin typeface="Helvetica"/>
                <a:cs typeface="Helvetica"/>
              </a:rPr>
              <a:t>- </a:t>
            </a:r>
            <a:r>
              <a:rPr lang="de-DE" sz="2000" dirty="0">
                <a:latin typeface="Helvetica"/>
                <a:cs typeface="Helvetica"/>
              </a:rPr>
              <a:t>Hoyerswerda: September </a:t>
            </a:r>
            <a:r>
              <a:rPr lang="de-DE" sz="2000" dirty="0" smtClean="0">
                <a:latin typeface="Helvetica"/>
                <a:cs typeface="Helvetica"/>
              </a:rPr>
              <a:t>1991</a:t>
            </a:r>
            <a:r>
              <a:rPr lang="de-DE" sz="2400" dirty="0">
                <a:latin typeface="Helvetica"/>
                <a:cs typeface="Helvetica"/>
              </a:rPr>
              <a:t/>
            </a:r>
            <a:br>
              <a:rPr lang="de-DE" sz="2400" dirty="0">
                <a:latin typeface="Helvetica"/>
                <a:cs typeface="Helvetica"/>
              </a:rPr>
            </a:br>
            <a:r>
              <a:rPr lang="de-DE" sz="2400" dirty="0" smtClean="0">
                <a:latin typeface="Helvetica"/>
                <a:cs typeface="Helvetica"/>
              </a:rPr>
              <a:t>	</a:t>
            </a:r>
            <a:r>
              <a:rPr lang="de-DE" sz="1800" dirty="0" smtClean="0">
                <a:latin typeface="Helvetica"/>
                <a:cs typeface="Helvetica"/>
              </a:rPr>
              <a:t>- gegen ein Vertragswohnheim und ein Flüchtlingswohnheim</a:t>
            </a:r>
            <a:r>
              <a:rPr lang="de-DE" sz="1800" dirty="0">
                <a:latin typeface="Helvetica"/>
                <a:cs typeface="Helvetica"/>
              </a:rPr>
              <a:t/>
            </a:r>
            <a:br>
              <a:rPr lang="de-DE" sz="1800" dirty="0">
                <a:latin typeface="Helvetica"/>
                <a:cs typeface="Helvetica"/>
              </a:rPr>
            </a:br>
            <a:r>
              <a:rPr lang="de-DE" sz="1800" dirty="0" smtClean="0">
                <a:latin typeface="Helvetica"/>
                <a:cs typeface="Helvetica"/>
              </a:rPr>
              <a:t>	- etwa 500 Angreifer</a:t>
            </a:r>
            <a:br>
              <a:rPr lang="de-DE" sz="1800" dirty="0" smtClean="0">
                <a:latin typeface="Helvetica"/>
                <a:cs typeface="Helvetica"/>
              </a:rPr>
            </a:br>
            <a:r>
              <a:rPr lang="de-DE" sz="1800" dirty="0" smtClean="0">
                <a:latin typeface="Helvetica"/>
                <a:cs typeface="Helvetica"/>
              </a:rPr>
              <a:t>	- nur 4 (!) Verurteilungen</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2000" dirty="0" smtClean="0">
                <a:latin typeface="Helvetica"/>
                <a:cs typeface="Helvetica"/>
              </a:rPr>
              <a:t>- Rostock-Lichtenhagen: August 1992</a:t>
            </a:r>
            <a:br>
              <a:rPr lang="de-DE" sz="2000" dirty="0" smtClean="0">
                <a:latin typeface="Helvetica"/>
                <a:cs typeface="Helvetica"/>
              </a:rPr>
            </a:br>
            <a:r>
              <a:rPr lang="de-DE" sz="2000" dirty="0">
                <a:latin typeface="Helvetica"/>
                <a:cs typeface="Helvetica"/>
              </a:rPr>
              <a:t>	</a:t>
            </a:r>
            <a:r>
              <a:rPr lang="de-DE" sz="1800" dirty="0" smtClean="0">
                <a:latin typeface="Helvetica"/>
                <a:cs typeface="Helvetica"/>
              </a:rPr>
              <a:t>- gegen </a:t>
            </a:r>
            <a:r>
              <a:rPr lang="de-DE" sz="1800" dirty="0">
                <a:latin typeface="Helvetica"/>
                <a:cs typeface="Helvetica"/>
              </a:rPr>
              <a:t>die Zentrale Aufnahmestelle für Asylbewerber (</a:t>
            </a:r>
            <a:r>
              <a:rPr lang="de-DE" sz="1800" dirty="0" err="1">
                <a:latin typeface="Helvetica"/>
                <a:cs typeface="Helvetica"/>
              </a:rPr>
              <a:t>ZAst</a:t>
            </a:r>
            <a:r>
              <a:rPr lang="de-DE" sz="1800" dirty="0">
                <a:latin typeface="Helvetica"/>
                <a:cs typeface="Helvetica"/>
              </a:rPr>
              <a:t>) und ein </a:t>
            </a:r>
            <a:r>
              <a:rPr lang="de-DE" sz="1800" dirty="0" smtClean="0">
                <a:latin typeface="Helvetica"/>
                <a:cs typeface="Helvetica"/>
              </a:rPr>
              <a:t>	Wohnheim </a:t>
            </a:r>
            <a:r>
              <a:rPr lang="de-DE" sz="1800" dirty="0">
                <a:latin typeface="Helvetica"/>
                <a:cs typeface="Helvetica"/>
              </a:rPr>
              <a:t>für </a:t>
            </a:r>
            <a:r>
              <a:rPr lang="de-DE" sz="1800" dirty="0" smtClean="0">
                <a:latin typeface="Helvetica"/>
                <a:cs typeface="Helvetica"/>
              </a:rPr>
              <a:t>ehemalige vietnamesische Vertragsarbeiter  </a:t>
            </a:r>
            <a:r>
              <a:rPr lang="de-DE" sz="1800" dirty="0">
                <a:latin typeface="Helvetica"/>
                <a:cs typeface="Helvetica"/>
              </a:rPr>
              <a:t/>
            </a:r>
            <a:br>
              <a:rPr lang="de-DE" sz="1800" dirty="0">
                <a:latin typeface="Helvetica"/>
                <a:cs typeface="Helvetica"/>
              </a:rPr>
            </a:br>
            <a:r>
              <a:rPr lang="de-DE" sz="1800" dirty="0" smtClean="0">
                <a:latin typeface="Helvetica"/>
                <a:cs typeface="Helvetica"/>
              </a:rPr>
              <a:t>	- Rechtsextreme + 3.000 </a:t>
            </a:r>
            <a:r>
              <a:rPr lang="de-DE" sz="1800" dirty="0">
                <a:latin typeface="Helvetica"/>
                <a:cs typeface="Helvetica"/>
              </a:rPr>
              <a:t>applaudierende Zuschauer, die den Einsatz von Polizei </a:t>
            </a:r>
            <a:r>
              <a:rPr lang="de-DE" sz="1800" dirty="0" smtClean="0">
                <a:latin typeface="Helvetica"/>
                <a:cs typeface="Helvetica"/>
              </a:rPr>
              <a:t>	und </a:t>
            </a:r>
            <a:r>
              <a:rPr lang="de-DE" sz="1800" dirty="0">
                <a:latin typeface="Helvetica"/>
                <a:cs typeface="Helvetica"/>
              </a:rPr>
              <a:t>Feuerwehr </a:t>
            </a:r>
            <a:r>
              <a:rPr lang="de-DE" sz="1800" dirty="0" smtClean="0">
                <a:latin typeface="Helvetica"/>
                <a:cs typeface="Helvetica"/>
              </a:rPr>
              <a:t>behinderten</a:t>
            </a:r>
            <a:r>
              <a:rPr lang="de-DE" sz="1800" dirty="0">
                <a:latin typeface="Helvetica"/>
                <a:cs typeface="Helvetica"/>
              </a:rPr>
              <a:t/>
            </a:r>
            <a:br>
              <a:rPr lang="de-DE" sz="1800" dirty="0">
                <a:latin typeface="Helvetica"/>
                <a:cs typeface="Helvetica"/>
              </a:rPr>
            </a:br>
            <a:r>
              <a:rPr lang="de-DE" sz="1800" dirty="0" smtClean="0">
                <a:latin typeface="Helvetica"/>
                <a:cs typeface="Helvetica"/>
              </a:rPr>
              <a:t>	- nur 50 (!) Verurteilungen</a:t>
            </a:r>
            <a:r>
              <a:rPr lang="de-DE" sz="1800" dirty="0">
                <a:latin typeface="Helvetica"/>
                <a:cs typeface="Helvetica"/>
              </a:rPr>
              <a:t/>
            </a:r>
            <a:br>
              <a:rPr lang="de-DE" sz="1800" dirty="0">
                <a:latin typeface="Helvetica"/>
                <a:cs typeface="Helvetica"/>
              </a:rPr>
            </a:br>
            <a:r>
              <a:rPr lang="de-DE" sz="1800" dirty="0" smtClean="0">
                <a:latin typeface="Helvetica"/>
                <a:cs typeface="Helvetica"/>
              </a:rPr>
              <a:t>		- </a:t>
            </a:r>
            <a:r>
              <a:rPr lang="de-DE" sz="1800" dirty="0" smtClean="0">
                <a:solidFill>
                  <a:srgbClr val="FF6600"/>
                </a:solidFill>
                <a:latin typeface="Helvetica"/>
                <a:cs typeface="Helvetica"/>
              </a:rPr>
              <a:t>https</a:t>
            </a:r>
            <a:r>
              <a:rPr lang="de-DE" sz="1800" dirty="0">
                <a:solidFill>
                  <a:srgbClr val="FF6600"/>
                </a:solidFill>
                <a:latin typeface="Helvetica"/>
                <a:cs typeface="Helvetica"/>
              </a:rPr>
              <a:t>://</a:t>
            </a:r>
            <a:r>
              <a:rPr lang="de-DE" sz="1800" dirty="0" err="1">
                <a:solidFill>
                  <a:srgbClr val="FF6600"/>
                </a:solidFill>
                <a:latin typeface="Helvetica"/>
                <a:cs typeface="Helvetica"/>
              </a:rPr>
              <a:t>www.youtube.com</a:t>
            </a:r>
            <a:r>
              <a:rPr lang="de-DE" sz="1800" dirty="0">
                <a:solidFill>
                  <a:srgbClr val="FF6600"/>
                </a:solidFill>
                <a:latin typeface="Helvetica"/>
                <a:cs typeface="Helvetica"/>
              </a:rPr>
              <a:t>/</a:t>
            </a:r>
            <a:r>
              <a:rPr lang="de-DE" sz="1800" dirty="0" err="1">
                <a:solidFill>
                  <a:srgbClr val="FF6600"/>
                </a:solidFill>
                <a:latin typeface="Helvetica"/>
                <a:cs typeface="Helvetica"/>
              </a:rPr>
              <a:t>watch?v</a:t>
            </a:r>
            <a:r>
              <a:rPr lang="de-DE" sz="1800" dirty="0">
                <a:solidFill>
                  <a:srgbClr val="FF6600"/>
                </a:solidFill>
                <a:latin typeface="Helvetica"/>
                <a:cs typeface="Helvetica"/>
              </a:rPr>
              <a:t>=PjiOJvBa6CA</a:t>
            </a:r>
            <a:r>
              <a:rPr lang="de-DE" sz="1800" dirty="0" smtClean="0">
                <a:latin typeface="Helvetica"/>
                <a:cs typeface="Helvetica"/>
              </a:rPr>
              <a:t/>
            </a:r>
            <a:br>
              <a:rPr lang="de-DE" sz="18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424821139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pPr algn="l"/>
            <a:r>
              <a:rPr lang="de-DE" sz="2400" dirty="0" smtClean="0">
                <a:latin typeface="Helvetica"/>
                <a:cs typeface="Helvetica"/>
              </a:rPr>
              <a:t>Straftaten gegen Flüchtlingsunterkünfte </a:t>
            </a:r>
            <a:r>
              <a:rPr lang="de-DE" sz="2400" dirty="0" smtClean="0">
                <a:solidFill>
                  <a:srgbClr val="FF6600"/>
                </a:solidFill>
                <a:latin typeface="Helvetica"/>
                <a:cs typeface="Helvetica"/>
              </a:rPr>
              <a:t>Gesamtdeutschland 2015 = 2 - 3 pro Tag</a:t>
            </a:r>
            <a:r>
              <a:rPr lang="de-DE" sz="2400" dirty="0" smtClean="0">
                <a:latin typeface="Helvetica"/>
                <a:cs typeface="Helvetica"/>
              </a:rPr>
              <a:t/>
            </a:r>
            <a:br>
              <a:rPr lang="de-DE" sz="2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infografik-anschlaege-fluechtlingsunterkuenfte-101_v-videoweb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530" y="1811868"/>
            <a:ext cx="6352941" cy="3600000"/>
          </a:xfrm>
          <a:prstGeom prst="rect">
            <a:avLst/>
          </a:prstGeom>
        </p:spPr>
      </p:pic>
    </p:spTree>
    <p:extLst>
      <p:ext uri="{BB962C8B-B14F-4D97-AF65-F5344CB8AC3E}">
        <p14:creationId xmlns:p14="http://schemas.microsoft.com/office/powerpoint/2010/main" val="83128606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200" u="sng" dirty="0">
                <a:latin typeface="Helvetica"/>
                <a:cs typeface="Helvetica"/>
              </a:rPr>
              <a:t>Straftaten gegen </a:t>
            </a:r>
            <a:r>
              <a:rPr lang="de-DE" sz="2200" u="sng" dirty="0" smtClean="0">
                <a:latin typeface="Helvetica"/>
                <a:cs typeface="Helvetica"/>
              </a:rPr>
              <a:t>Flüchtlingsunterkünfte</a:t>
            </a:r>
            <a:br>
              <a:rPr lang="de-DE" sz="2200" u="sng" dirty="0" smtClean="0">
                <a:latin typeface="Helvetica"/>
                <a:cs typeface="Helvetica"/>
              </a:rPr>
            </a:br>
            <a:r>
              <a:rPr lang="de-DE" sz="2200" u="sng" dirty="0">
                <a:latin typeface="Helvetica"/>
                <a:cs typeface="Helvetica"/>
              </a:rPr>
              <a:t/>
            </a:r>
            <a:br>
              <a:rPr lang="de-DE" sz="2200" u="sng" dirty="0">
                <a:latin typeface="Helvetica"/>
                <a:cs typeface="Helvetica"/>
              </a:rPr>
            </a:br>
            <a:r>
              <a:rPr lang="de-DE" sz="2200" dirty="0" smtClean="0">
                <a:solidFill>
                  <a:srgbClr val="FF6600"/>
                </a:solidFill>
                <a:latin typeface="Helvetica"/>
                <a:cs typeface="Helvetica"/>
              </a:rPr>
              <a:t>Gesamtdeutschland 2016</a:t>
            </a:r>
            <a:r>
              <a:rPr lang="de-DE" sz="2200" dirty="0">
                <a:solidFill>
                  <a:srgbClr val="FF6600"/>
                </a:solidFill>
                <a:latin typeface="Helvetica"/>
                <a:cs typeface="Helvetica"/>
              </a:rPr>
              <a:t> </a:t>
            </a:r>
            <a:r>
              <a:rPr lang="de-DE" sz="2200" dirty="0" smtClean="0">
                <a:solidFill>
                  <a:srgbClr val="FF6600"/>
                </a:solidFill>
                <a:latin typeface="Helvetica"/>
                <a:cs typeface="Helvetica"/>
              </a:rPr>
              <a:t>= 10 pro Tag</a:t>
            </a:r>
            <a:r>
              <a:rPr lang="de-DE" sz="2200" dirty="0">
                <a:solidFill>
                  <a:srgbClr val="FF6600"/>
                </a:solidFill>
                <a:latin typeface="Helvetica"/>
                <a:cs typeface="Helvetica"/>
              </a:rPr>
              <a:t/>
            </a:r>
            <a:br>
              <a:rPr lang="de-DE" sz="2200" dirty="0">
                <a:solidFill>
                  <a:srgbClr val="FF6600"/>
                </a:solidFill>
                <a:latin typeface="Helvetica"/>
                <a:cs typeface="Helvetica"/>
              </a:rPr>
            </a:br>
            <a:r>
              <a:rPr lang="de-DE" sz="2200" dirty="0" smtClean="0">
                <a:solidFill>
                  <a:srgbClr val="FF6600"/>
                </a:solidFill>
                <a:latin typeface="Helvetica"/>
                <a:cs typeface="Helvetica"/>
              </a:rPr>
              <a:t/>
            </a:r>
            <a:br>
              <a:rPr lang="de-DE" sz="2200" dirty="0" smtClean="0">
                <a:solidFill>
                  <a:srgbClr val="FF6600"/>
                </a:solidFill>
                <a:latin typeface="Helvetica"/>
                <a:cs typeface="Helvetica"/>
              </a:rPr>
            </a:br>
            <a:r>
              <a:rPr lang="de-DE" sz="2200" dirty="0" smtClean="0">
                <a:solidFill>
                  <a:srgbClr val="FF6600"/>
                </a:solidFill>
                <a:latin typeface="Helvetica"/>
                <a:cs typeface="Helvetica"/>
              </a:rPr>
              <a:t/>
            </a:r>
            <a:br>
              <a:rPr lang="de-DE" sz="2200" dirty="0" smtClean="0">
                <a:solidFill>
                  <a:srgbClr val="FF6600"/>
                </a:solidFill>
                <a:latin typeface="Helvetica"/>
                <a:cs typeface="Helvetica"/>
              </a:rPr>
            </a:br>
            <a:r>
              <a:rPr lang="de-DE" sz="1800" dirty="0" smtClean="0">
                <a:latin typeface="Helvetica"/>
                <a:cs typeface="Helvetica"/>
              </a:rPr>
              <a:t>„Im </a:t>
            </a:r>
            <a:r>
              <a:rPr lang="de-DE" sz="1800" dirty="0">
                <a:latin typeface="Helvetica"/>
                <a:cs typeface="Helvetica"/>
              </a:rPr>
              <a:t>vergangenen Jahr hat es einem Zeitungsbericht zufolge insgesamt 3533 Angriffe auf Flüchtlinge und Asylunterkünfte gegeben. </a:t>
            </a:r>
            <a:r>
              <a:rPr lang="de-DE" sz="1800" dirty="0" smtClean="0">
                <a:latin typeface="Helvetica"/>
                <a:cs typeface="Helvetica"/>
              </a:rPr>
              <a:t>(…) </a:t>
            </a:r>
            <a:r>
              <a:rPr lang="de-DE" sz="1800" dirty="0">
                <a:latin typeface="Helvetica"/>
                <a:cs typeface="Helvetica"/>
              </a:rPr>
              <a:t>Zudem gab es 217 Attacken gegen Hilfsorganisationen oder freiwillige Asyl-Helfer. Demnach wurden 2545 Angriffe auf Flüchtlinge außerhalb ihrer Unterkünfte gezählt. Hinzu kommen 988 Angriffe auf Flüchtlingsheime – 2015 hatte es 1031 gegeben. Im gesamten Jahr 2016 wurden bei diesen Delikten 560 Menschen verletzt, darunter 43 Kinder</a:t>
            </a:r>
            <a:r>
              <a:rPr lang="de-DE" sz="1800" dirty="0" smtClean="0">
                <a:latin typeface="Helvetica"/>
                <a:cs typeface="Helvetica"/>
              </a:rPr>
              <a:t>.“</a:t>
            </a:r>
            <a:br>
              <a:rPr lang="de-DE" sz="18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1600" dirty="0" smtClean="0">
                <a:latin typeface="Helvetica"/>
                <a:cs typeface="Helvetica"/>
              </a:rPr>
              <a:t>http</a:t>
            </a:r>
            <a:r>
              <a:rPr lang="de-DE" sz="1600" dirty="0">
                <a:latin typeface="Helvetica"/>
                <a:cs typeface="Helvetica"/>
              </a:rPr>
              <a:t>://</a:t>
            </a:r>
            <a:r>
              <a:rPr lang="de-DE" sz="1600" dirty="0" err="1">
                <a:latin typeface="Helvetica"/>
                <a:cs typeface="Helvetica"/>
              </a:rPr>
              <a:t>www.tagesspiegel.de</a:t>
            </a:r>
            <a:r>
              <a:rPr lang="de-DE" sz="1600" dirty="0">
                <a:latin typeface="Helvetica"/>
                <a:cs typeface="Helvetica"/>
              </a:rPr>
              <a:t>/</a:t>
            </a:r>
            <a:r>
              <a:rPr lang="de-DE" sz="1600" dirty="0" err="1">
                <a:latin typeface="Helvetica"/>
                <a:cs typeface="Helvetica"/>
              </a:rPr>
              <a:t>politik</a:t>
            </a:r>
            <a:r>
              <a:rPr lang="de-DE" sz="1600" dirty="0">
                <a:latin typeface="Helvetica"/>
                <a:cs typeface="Helvetica"/>
              </a:rPr>
              <a:t>/gewalt-gegen-asylbewerber-3500-angriffe-auf-fluechtlinge-im-vergangenen-jahr/19443722.html</a:t>
            </a: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63845169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r>
              <a:rPr lang="de-DE" sz="2400" dirty="0">
                <a:latin typeface="Helvetica"/>
                <a:cs typeface="Helvetica"/>
              </a:rPr>
              <a:t/>
            </a:r>
            <a:br>
              <a:rPr lang="de-DE" sz="2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deutschlandkarte_migrationundfeindlichkei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001" y="862192"/>
            <a:ext cx="4049999" cy="4320000"/>
          </a:xfrm>
          <a:prstGeom prst="rect">
            <a:avLst/>
          </a:prstGeom>
        </p:spPr>
      </p:pic>
    </p:spTree>
    <p:extLst>
      <p:ext uri="{BB962C8B-B14F-4D97-AF65-F5344CB8AC3E}">
        <p14:creationId xmlns:p14="http://schemas.microsoft.com/office/powerpoint/2010/main" val="31563713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u="sng" dirty="0" smtClean="0">
                <a:latin typeface="Helvetica"/>
                <a:cs typeface="Helvetica"/>
              </a:rPr>
              <a:t>Rechtsextreme / rechtspopulistische Organisationen</a:t>
            </a: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1800" dirty="0" smtClean="0">
                <a:latin typeface="Helvetica"/>
                <a:cs typeface="Helvetica"/>
              </a:rPr>
              <a:t>- NPD</a:t>
            </a:r>
            <a:r>
              <a:rPr lang="de-DE" sz="1800" dirty="0">
                <a:latin typeface="Helvetica"/>
                <a:cs typeface="Helvetica"/>
              </a:rPr>
              <a:t/>
            </a:r>
            <a:br>
              <a:rPr lang="de-DE" sz="1800" dirty="0">
                <a:latin typeface="Helvetica"/>
                <a:cs typeface="Helvetica"/>
              </a:rPr>
            </a:br>
            <a:r>
              <a:rPr lang="de-DE" sz="1800" dirty="0" smtClean="0">
                <a:latin typeface="Helvetica"/>
                <a:cs typeface="Helvetica"/>
              </a:rPr>
              <a:t>Nationaldemokratische Partei Deutschlands; gegründet 1964, ca. 5000 Mitglieder; Verbotsantrag beim Bundesverfassungsgericht im Januar 2017 gescheitert: Partei zwar verfassungsfeindlich, aber keine konkrete Bedrohung für die freiheitlich demokratische Grundordnung</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t>
            </a:r>
            <a:r>
              <a:rPr lang="de-DE" sz="1800" dirty="0" err="1" smtClean="0">
                <a:latin typeface="Helvetica"/>
                <a:cs typeface="Helvetica"/>
              </a:rPr>
              <a:t>Pegida</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Patriotische Europäer gegen die Islamisierung des Abendlands; Demonstrationen in Dresden seit dem 20. Oktober 2014 (Montage!); Teilnehmer aktuell ca. 2000 (?); Facebook 200 000 </a:t>
            </a:r>
            <a:r>
              <a:rPr lang="de-DE" sz="1800" dirty="0" err="1" smtClean="0">
                <a:latin typeface="Helvetica"/>
                <a:cs typeface="Helvetica"/>
              </a:rPr>
              <a:t>Likes</a:t>
            </a:r>
            <a:r>
              <a:rPr lang="de-DE" sz="1800" dirty="0" smtClean="0">
                <a:latin typeface="Helvetica"/>
                <a:cs typeface="Helvetica"/>
              </a:rPr>
              <a:t>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t>
            </a:r>
            <a:r>
              <a:rPr lang="de-DE" sz="1800" dirty="0" err="1" smtClean="0">
                <a:latin typeface="Helvetica"/>
                <a:cs typeface="Helvetica"/>
              </a:rPr>
              <a:t>AfD</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Alternative für Deutschland; gegründet Februar 2013, ca. 25 000 Mitglieder (Frauenanteil 16 %); Vorsitzende: Jörg </a:t>
            </a:r>
            <a:r>
              <a:rPr lang="de-DE" sz="1800" dirty="0" err="1" smtClean="0">
                <a:latin typeface="Helvetica"/>
                <a:cs typeface="Helvetica"/>
              </a:rPr>
              <a:t>Meuthen</a:t>
            </a:r>
            <a:r>
              <a:rPr lang="de-DE" sz="1800" dirty="0" smtClean="0">
                <a:latin typeface="Helvetica"/>
                <a:cs typeface="Helvetica"/>
              </a:rPr>
              <a:t> / Alexander </a:t>
            </a:r>
            <a:r>
              <a:rPr lang="de-DE" sz="1800" dirty="0" err="1" smtClean="0">
                <a:latin typeface="Helvetica"/>
                <a:cs typeface="Helvetica"/>
              </a:rPr>
              <a:t>Gauland</a:t>
            </a:r>
            <a:r>
              <a:rPr lang="de-DE" sz="1800" dirty="0" smtClean="0">
                <a:latin typeface="Helvetica"/>
                <a:cs typeface="Helvetica"/>
              </a:rPr>
              <a:t/>
            </a:r>
            <a:br>
              <a:rPr lang="de-DE" sz="18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249976618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r>
              <a:rPr lang="de-DE" sz="2000" dirty="0" smtClean="0">
                <a:latin typeface="Helvetica"/>
                <a:cs typeface="Helvetica"/>
              </a:rPr>
              <a:t>Länderparlamente mit </a:t>
            </a:r>
            <a:r>
              <a:rPr lang="de-DE" sz="2000" dirty="0" err="1" smtClean="0">
                <a:latin typeface="Helvetica"/>
                <a:cs typeface="Helvetica"/>
              </a:rPr>
              <a:t>AfD</a:t>
            </a:r>
            <a:r>
              <a:rPr lang="de-DE" sz="2000" dirty="0" smtClean="0">
                <a:latin typeface="Helvetica"/>
                <a:cs typeface="Helvetica"/>
              </a:rPr>
              <a:t>-Mandaten</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400" dirty="0">
                <a:latin typeface="Helvetica"/>
                <a:cs typeface="Helvetica"/>
              </a:rPr>
              <a:t/>
            </a:r>
            <a:br>
              <a:rPr lang="de-DE" sz="24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AfD_Landtage.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293" y="1491427"/>
            <a:ext cx="3192809" cy="4320000"/>
          </a:xfrm>
          <a:prstGeom prst="rect">
            <a:avLst/>
          </a:prstGeom>
        </p:spPr>
      </p:pic>
    </p:spTree>
    <p:extLst>
      <p:ext uri="{BB962C8B-B14F-4D97-AF65-F5344CB8AC3E}">
        <p14:creationId xmlns:p14="http://schemas.microsoft.com/office/powerpoint/2010/main" val="25683550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1800" u="sng" dirty="0" smtClean="0">
                <a:latin typeface="Helvetica"/>
                <a:cs typeface="Helvetica"/>
              </a:rPr>
              <a:t>Begriff </a:t>
            </a:r>
            <a:r>
              <a:rPr lang="de-DE" sz="1800" u="sng" dirty="0">
                <a:latin typeface="Helvetica"/>
                <a:cs typeface="Helvetica"/>
              </a:rPr>
              <a:t>der ‚Konservativen Revolution</a:t>
            </a:r>
            <a:r>
              <a:rPr lang="de-DE" sz="1800" u="sng" dirty="0" smtClean="0">
                <a:latin typeface="Helvetica"/>
                <a:cs typeface="Helvetica"/>
              </a:rPr>
              <a:t>‘</a:t>
            </a:r>
            <a:r>
              <a:rPr lang="de-DE" sz="1800" dirty="0" smtClean="0">
                <a:latin typeface="Helvetica"/>
                <a:cs typeface="Helvetica"/>
              </a:rPr>
              <a:t/>
            </a:r>
            <a:br>
              <a:rPr lang="de-DE" sz="1800" dirty="0" smtClean="0">
                <a:latin typeface="Helvetica"/>
                <a:cs typeface="Helvetica"/>
              </a:rPr>
            </a:br>
            <a:r>
              <a:rPr lang="de-DE" sz="1800" b="1" u="sng" dirty="0">
                <a:solidFill>
                  <a:srgbClr val="FF6600"/>
                </a:solidFill>
                <a:latin typeface="Helvetica"/>
                <a:cs typeface="Helvetica"/>
              </a:rPr>
              <a:t/>
            </a:r>
            <a:br>
              <a:rPr lang="de-DE" sz="1800" b="1" u="sng" dirty="0">
                <a:solidFill>
                  <a:srgbClr val="FF6600"/>
                </a:solidFill>
                <a:latin typeface="Helvetica"/>
                <a:cs typeface="Helvetica"/>
              </a:rPr>
            </a:br>
            <a:r>
              <a:rPr lang="de-DE" sz="1800" b="1" u="sng" dirty="0">
                <a:solidFill>
                  <a:srgbClr val="FF6600"/>
                </a:solidFill>
                <a:latin typeface="Helvetica"/>
                <a:cs typeface="Helvetica"/>
              </a:rPr>
              <a:t/>
            </a:r>
            <a:br>
              <a:rPr lang="de-DE" sz="1800" b="1" u="sng" dirty="0">
                <a:solidFill>
                  <a:srgbClr val="FF6600"/>
                </a:solidFill>
                <a:latin typeface="Helvetica"/>
                <a:cs typeface="Helvetica"/>
              </a:rPr>
            </a:br>
            <a:r>
              <a:rPr lang="de-DE" sz="1600" u="sng" dirty="0" smtClean="0">
                <a:solidFill>
                  <a:srgbClr val="FFFFFF"/>
                </a:solidFill>
                <a:latin typeface="Helvetica"/>
                <a:cs typeface="Helvetica"/>
              </a:rPr>
              <a:t>Hugo </a:t>
            </a:r>
            <a:r>
              <a:rPr lang="de-DE" sz="1600" u="sng" dirty="0">
                <a:solidFill>
                  <a:srgbClr val="FFFFFF"/>
                </a:solidFill>
                <a:latin typeface="Helvetica"/>
                <a:cs typeface="Helvetica"/>
              </a:rPr>
              <a:t>von Hofmannsthal</a:t>
            </a:r>
            <a:r>
              <a:rPr lang="de-DE" sz="1600" dirty="0">
                <a:solidFill>
                  <a:srgbClr val="FFFFFF"/>
                </a:solidFill>
                <a:latin typeface="Helvetica"/>
                <a:cs typeface="Helvetica"/>
              </a:rPr>
              <a:t/>
            </a:r>
            <a:br>
              <a:rPr lang="de-DE" sz="1600" dirty="0">
                <a:solidFill>
                  <a:srgbClr val="FFFFFF"/>
                </a:solidFill>
                <a:latin typeface="Helvetica"/>
                <a:cs typeface="Helvetica"/>
              </a:rPr>
            </a:br>
            <a:r>
              <a:rPr lang="de-DE" sz="1600" i="1" dirty="0" smtClean="0">
                <a:solidFill>
                  <a:srgbClr val="FFFFFF"/>
                </a:solidFill>
                <a:latin typeface="Helvetica"/>
                <a:cs typeface="Helvetica"/>
              </a:rPr>
              <a:t>Das </a:t>
            </a:r>
            <a:r>
              <a:rPr lang="de-DE" sz="1600" i="1" dirty="0">
                <a:solidFill>
                  <a:srgbClr val="FFFFFF"/>
                </a:solidFill>
                <a:latin typeface="Helvetica"/>
                <a:cs typeface="Helvetica"/>
              </a:rPr>
              <a:t>Schrifttum als geistiger Raum der Nation</a:t>
            </a:r>
            <a:r>
              <a:rPr lang="de-DE" sz="1600" dirty="0">
                <a:solidFill>
                  <a:srgbClr val="FF6600"/>
                </a:solidFill>
                <a:latin typeface="Helvetica"/>
                <a:cs typeface="Helvetica"/>
              </a:rPr>
              <a:t/>
            </a:r>
            <a:br>
              <a:rPr lang="de-DE" sz="1600" dirty="0">
                <a:solidFill>
                  <a:srgbClr val="FF6600"/>
                </a:solidFill>
                <a:latin typeface="Helvetica"/>
                <a:cs typeface="Helvetica"/>
              </a:rPr>
            </a:br>
            <a:r>
              <a:rPr lang="de-DE" sz="1600" dirty="0">
                <a:solidFill>
                  <a:srgbClr val="FF6600"/>
                </a:solidFill>
                <a:latin typeface="Helvetica"/>
                <a:cs typeface="Helvetica"/>
              </a:rPr>
              <a:t/>
            </a:r>
            <a:br>
              <a:rPr lang="de-DE" sz="1600" dirty="0">
                <a:solidFill>
                  <a:srgbClr val="FF6600"/>
                </a:solidFill>
                <a:latin typeface="Helvetica"/>
                <a:cs typeface="Helvetica"/>
              </a:rPr>
            </a:br>
            <a:r>
              <a:rPr lang="de-DE" sz="1600" dirty="0">
                <a:latin typeface="Helvetica"/>
                <a:cs typeface="Helvetica"/>
              </a:rPr>
              <a:t>Rede, gehalten im Auditorium Maximum der Universität München am 10. Januar 1927</a:t>
            </a:r>
            <a:br>
              <a:rPr lang="de-DE" sz="1600" dirty="0">
                <a:latin typeface="Helvetica"/>
                <a:cs typeface="Helvetica"/>
              </a:rPr>
            </a:br>
            <a:r>
              <a:rPr lang="de-DE" sz="1600" dirty="0">
                <a:latin typeface="Helvetica"/>
                <a:cs typeface="Helvetica"/>
              </a:rPr>
              <a:t/>
            </a:r>
            <a:br>
              <a:rPr lang="de-DE" sz="1600" dirty="0">
                <a:latin typeface="Helvetica"/>
                <a:cs typeface="Helvetica"/>
              </a:rPr>
            </a:br>
            <a:r>
              <a:rPr lang="de-DE" sz="1600" dirty="0">
                <a:latin typeface="Helvetica"/>
                <a:cs typeface="Helvetica"/>
              </a:rPr>
              <a:t>Schlusssatz:</a:t>
            </a:r>
            <a:br>
              <a:rPr lang="de-DE" sz="1600" dirty="0">
                <a:latin typeface="Helvetica"/>
                <a:cs typeface="Helvetica"/>
              </a:rPr>
            </a:br>
            <a:r>
              <a:rPr lang="de-DE" sz="1600" dirty="0">
                <a:latin typeface="Helvetica"/>
                <a:cs typeface="Helvetica"/>
              </a:rPr>
              <a:t>	„Der Prozess, von dem ich rede, ist nichts anderes als eine </a:t>
            </a:r>
            <a:r>
              <a:rPr lang="de-DE" sz="1600" dirty="0">
                <a:solidFill>
                  <a:srgbClr val="FF6600"/>
                </a:solidFill>
                <a:latin typeface="Helvetica"/>
                <a:cs typeface="Helvetica"/>
              </a:rPr>
              <a:t>konservative Revolution </a:t>
            </a:r>
            <a:r>
              <a:rPr lang="de-DE" sz="1600" dirty="0">
                <a:latin typeface="Helvetica"/>
                <a:cs typeface="Helvetica"/>
              </a:rPr>
              <a:t>von 	einem Umfange, wie die europäische Geschichte ihn nicht kennt. Ihr Ziel ist Form, </a:t>
            </a:r>
            <a:r>
              <a:rPr lang="de-DE" sz="1600" dirty="0">
                <a:solidFill>
                  <a:srgbClr val="FF6600"/>
                </a:solidFill>
                <a:latin typeface="Helvetica"/>
                <a:cs typeface="Helvetica"/>
              </a:rPr>
              <a:t>eine 	neue deutsche Wirklichkeit</a:t>
            </a:r>
            <a:r>
              <a:rPr lang="de-DE" sz="1600" dirty="0">
                <a:latin typeface="Helvetica"/>
                <a:cs typeface="Helvetica"/>
              </a:rPr>
              <a:t>, an der die ganze Nation teilnehmen könne.“ </a:t>
            </a:r>
            <a:br>
              <a:rPr lang="de-DE" sz="1600" dirty="0">
                <a:latin typeface="Helvetica"/>
                <a:cs typeface="Helvetica"/>
              </a:rPr>
            </a:br>
            <a:r>
              <a:rPr lang="de-DE" sz="1600" dirty="0">
                <a:latin typeface="Helvetica"/>
                <a:cs typeface="Helvetica"/>
              </a:rPr>
              <a:t/>
            </a:r>
            <a:br>
              <a:rPr lang="de-DE" sz="1600" dirty="0">
                <a:latin typeface="Helvetica"/>
                <a:cs typeface="Helvetica"/>
              </a:rPr>
            </a:br>
            <a:r>
              <a:rPr lang="de-DE" sz="1600" dirty="0">
                <a:latin typeface="Helvetica"/>
                <a:cs typeface="Helvetica"/>
              </a:rPr>
              <a:t/>
            </a:r>
            <a:br>
              <a:rPr lang="de-DE" sz="1600" dirty="0">
                <a:latin typeface="Helvetica"/>
                <a:cs typeface="Helvetica"/>
              </a:rPr>
            </a:br>
            <a:r>
              <a:rPr lang="de-DE" sz="1600" u="sng" dirty="0">
                <a:latin typeface="Helvetica"/>
                <a:cs typeface="Helvetica"/>
              </a:rPr>
              <a:t>Alexander </a:t>
            </a:r>
            <a:r>
              <a:rPr lang="de-DE" sz="1600" u="sng" dirty="0" err="1">
                <a:latin typeface="Helvetica"/>
                <a:cs typeface="Helvetica"/>
              </a:rPr>
              <a:t>Dobrindt</a:t>
            </a:r>
            <a:r>
              <a:rPr lang="de-DE" sz="1600" u="sng" dirty="0">
                <a:latin typeface="Helvetica"/>
                <a:cs typeface="Helvetica"/>
              </a:rPr>
              <a:t> (CSU)</a:t>
            </a:r>
            <a:br>
              <a:rPr lang="de-DE" sz="1600" u="sng" dirty="0">
                <a:latin typeface="Helvetica"/>
                <a:cs typeface="Helvetica"/>
              </a:rPr>
            </a:br>
            <a:r>
              <a:rPr lang="de-DE" sz="1600" dirty="0" smtClean="0">
                <a:latin typeface="Helvetica"/>
                <a:cs typeface="Helvetica"/>
              </a:rPr>
              <a:t>In: </a:t>
            </a:r>
            <a:r>
              <a:rPr lang="de-DE" sz="1600" i="1" dirty="0" smtClean="0">
                <a:latin typeface="Helvetica"/>
                <a:cs typeface="Helvetica"/>
              </a:rPr>
              <a:t>Die </a:t>
            </a:r>
            <a:r>
              <a:rPr lang="de-DE" sz="1600" i="1" dirty="0">
                <a:latin typeface="Helvetica"/>
                <a:cs typeface="Helvetica"/>
              </a:rPr>
              <a:t>Welt</a:t>
            </a:r>
            <a:r>
              <a:rPr lang="de-DE" sz="1600" dirty="0">
                <a:latin typeface="Helvetica"/>
                <a:cs typeface="Helvetica"/>
              </a:rPr>
              <a:t>, 2. März 2018</a:t>
            </a:r>
            <a:br>
              <a:rPr lang="de-DE" sz="1600" dirty="0">
                <a:latin typeface="Helvetica"/>
                <a:cs typeface="Helvetica"/>
              </a:rPr>
            </a:br>
            <a:r>
              <a:rPr lang="de-DE" sz="1600" dirty="0">
                <a:latin typeface="Helvetica"/>
                <a:cs typeface="Helvetica"/>
              </a:rPr>
              <a:t/>
            </a:r>
            <a:br>
              <a:rPr lang="de-DE" sz="1600" dirty="0">
                <a:latin typeface="Helvetica"/>
                <a:cs typeface="Helvetica"/>
              </a:rPr>
            </a:br>
            <a:r>
              <a:rPr lang="de-DE" sz="1600" dirty="0">
                <a:latin typeface="Helvetica"/>
                <a:cs typeface="Helvetica"/>
              </a:rPr>
              <a:t>	„Die linke Geschichte der </a:t>
            </a:r>
            <a:r>
              <a:rPr lang="de-DE" sz="1600" dirty="0">
                <a:solidFill>
                  <a:srgbClr val="FF6600"/>
                </a:solidFill>
                <a:latin typeface="Helvetica"/>
                <a:cs typeface="Helvetica"/>
              </a:rPr>
              <a:t>Achtundsechziger</a:t>
            </a:r>
            <a:r>
              <a:rPr lang="de-DE" sz="1600" dirty="0">
                <a:latin typeface="Helvetica"/>
                <a:cs typeface="Helvetica"/>
              </a:rPr>
              <a:t> ist zu Ende erzählt und hat sich überholt. Was 	wir derzeit erleben, ist eine </a:t>
            </a:r>
            <a:r>
              <a:rPr lang="de-DE" sz="1600" dirty="0">
                <a:solidFill>
                  <a:srgbClr val="FF6600"/>
                </a:solidFill>
                <a:latin typeface="Helvetica"/>
                <a:cs typeface="Helvetica"/>
              </a:rPr>
              <a:t>konservative Revolution </a:t>
            </a:r>
            <a:r>
              <a:rPr lang="de-DE" sz="1600" dirty="0">
                <a:latin typeface="Helvetica"/>
                <a:cs typeface="Helvetica"/>
              </a:rPr>
              <a:t>der Bürger – gewachsen in der Mitte 	unserer </a:t>
            </a:r>
            <a:r>
              <a:rPr lang="de-DE" sz="1600" dirty="0">
                <a:solidFill>
                  <a:srgbClr val="FF6600"/>
                </a:solidFill>
                <a:latin typeface="Helvetica"/>
                <a:cs typeface="Helvetica"/>
              </a:rPr>
              <a:t>Gemeinschaft</a:t>
            </a:r>
            <a:r>
              <a:rPr lang="de-DE" sz="1600" dirty="0">
                <a:latin typeface="Helvetica"/>
                <a:cs typeface="Helvetica"/>
              </a:rPr>
              <a:t>, mit einer Besinnung auf Tradition und Werte. (…) Heimat, 	Sicherheit und Freiheit.“</a:t>
            </a:r>
            <a:br>
              <a:rPr lang="de-DE" sz="1600" dirty="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t>
            </a:r>
            <a:endParaRPr lang="de-DE" sz="1600" dirty="0">
              <a:latin typeface="Helvetica"/>
              <a:cs typeface="Helvetica"/>
            </a:endParaRPr>
          </a:p>
        </p:txBody>
      </p:sp>
    </p:spTree>
    <p:extLst>
      <p:ext uri="{BB962C8B-B14F-4D97-AF65-F5344CB8AC3E}">
        <p14:creationId xmlns:p14="http://schemas.microsoft.com/office/powerpoint/2010/main" val="294349517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200" u="sng" dirty="0" smtClean="0">
                <a:latin typeface="Helvetica"/>
                <a:cs typeface="Helvetica"/>
              </a:rPr>
              <a:t>Björn </a:t>
            </a:r>
            <a:r>
              <a:rPr lang="de-DE" sz="2200" u="sng" dirty="0" err="1" smtClean="0">
                <a:latin typeface="Helvetica"/>
                <a:cs typeface="Helvetica"/>
              </a:rPr>
              <a:t>Höcke</a:t>
            </a:r>
            <a:r>
              <a:rPr lang="de-DE" sz="2200" u="sng" dirty="0" smtClean="0">
                <a:latin typeface="Helvetica"/>
                <a:cs typeface="Helvetica"/>
              </a:rPr>
              <a:t>, </a:t>
            </a:r>
            <a:r>
              <a:rPr lang="de-DE" sz="2200" u="sng" dirty="0" err="1" smtClean="0">
                <a:latin typeface="Helvetica"/>
                <a:cs typeface="Helvetica"/>
              </a:rPr>
              <a:t>AfD</a:t>
            </a: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Rede in Dresden, 17. Januar 2017:</a:t>
            </a:r>
            <a:br>
              <a:rPr lang="de-DE" sz="22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1800" dirty="0" smtClean="0">
                <a:latin typeface="Helvetica"/>
                <a:cs typeface="Helvetica"/>
              </a:rPr>
              <a:t>"</a:t>
            </a:r>
            <a:r>
              <a:rPr lang="de-DE" sz="1800" dirty="0">
                <a:latin typeface="Helvetica"/>
                <a:cs typeface="Helvetica"/>
              </a:rPr>
              <a:t>Wir Deutschen, also unser Volk, sind das einzige Volk der Welt, das sich ein Denkmal der Schande in das Herz seiner Hauptstadt gepflanzt hat</a:t>
            </a:r>
            <a:r>
              <a:rPr lang="de-DE" sz="1800" dirty="0" smtClean="0">
                <a:latin typeface="Helvetica"/>
                <a:cs typeface="Helvetica"/>
              </a:rPr>
              <a:t>.“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„Anstatt </a:t>
            </a:r>
            <a:r>
              <a:rPr lang="de-DE" sz="1800" dirty="0">
                <a:latin typeface="Helvetica"/>
                <a:cs typeface="Helvetica"/>
              </a:rPr>
              <a:t>die nachwachsende Generation mit den großen Wohltätern, den bekannten, weltbewegenden Philosophen, den Musikern, den genialen Entdeckern und Erfindern in Berührung zu bringen, von denen wir ja so viele haben, ... vielleicht mehr als jedes andere Volk auf dieser Welt ..., und anstatt unsere Schüler in den Schulen mit dieser Geschichte in Berührung zu bringen, wird die Geschichte, die deutsche Geschichte, mies und lächerlich </a:t>
            </a:r>
            <a:r>
              <a:rPr lang="de-DE" sz="1800" dirty="0" smtClean="0">
                <a:latin typeface="Helvetica"/>
                <a:cs typeface="Helvetica"/>
              </a:rPr>
              <a:t>gemacht."</a:t>
            </a:r>
            <a:br>
              <a:rPr lang="de-DE" sz="18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182261454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u="sng" dirty="0" err="1" smtClean="0">
                <a:latin typeface="Helvetica"/>
                <a:cs typeface="Helvetica"/>
              </a:rPr>
              <a:t>No</a:t>
            </a:r>
            <a:r>
              <a:rPr lang="de-DE" sz="2400" u="sng" dirty="0" smtClean="0">
                <a:latin typeface="Helvetica"/>
                <a:cs typeface="Helvetica"/>
              </a:rPr>
              <a:t>-</a:t>
            </a:r>
            <a:r>
              <a:rPr lang="de-DE" sz="2400" u="sng" dirty="0" err="1" smtClean="0">
                <a:latin typeface="Helvetica"/>
                <a:cs typeface="Helvetica"/>
              </a:rPr>
              <a:t>go</a:t>
            </a:r>
            <a:r>
              <a:rPr lang="de-DE" sz="2400" u="sng" dirty="0" smtClean="0">
                <a:latin typeface="Helvetica"/>
                <a:cs typeface="Helvetica"/>
              </a:rPr>
              <a:t>-Areas</a:t>
            </a:r>
            <a:r>
              <a:rPr lang="de-DE" sz="2400" dirty="0" smtClean="0">
                <a:latin typeface="Helvetica"/>
                <a:cs typeface="Helvetica"/>
              </a:rPr>
              <a:t>?</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000" dirty="0" smtClean="0">
                <a:latin typeface="Helvetica"/>
                <a:cs typeface="Helvetica"/>
              </a:rPr>
              <a:t>- FRAGE: Wie sieht es vor Ort wirklich aus?</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Ist die Situation im Osten Deutschlands problematischer als im Westen?</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vgl. Duisburg-</a:t>
            </a:r>
            <a:r>
              <a:rPr lang="de-DE" sz="2000" dirty="0" err="1" smtClean="0">
                <a:latin typeface="Helvetica"/>
                <a:cs typeface="Helvetica"/>
              </a:rPr>
              <a:t>Marxloh</a:t>
            </a:r>
            <a:r>
              <a:rPr lang="de-DE" sz="2000" dirty="0" smtClean="0">
                <a:latin typeface="Helvetica"/>
                <a:cs typeface="Helvetica"/>
              </a:rPr>
              <a:t> in NRW!</a:t>
            </a:r>
            <a:r>
              <a:rPr lang="de-DE" sz="2000" dirty="0">
                <a:latin typeface="Helvetica"/>
                <a:cs typeface="Helvetica"/>
              </a:rPr>
              <a:t/>
            </a:r>
            <a:br>
              <a:rPr lang="de-DE" sz="2000" dirty="0">
                <a:latin typeface="Helvetica"/>
                <a:cs typeface="Helvetica"/>
              </a:rPr>
            </a:br>
            <a:r>
              <a:rPr lang="de-DE" sz="2000" dirty="0">
                <a:latin typeface="Helvetica"/>
                <a:cs typeface="Helvetica"/>
              </a:rPr>
              <a:t/>
            </a:r>
            <a:br>
              <a:rPr lang="de-DE" sz="2000" dirty="0">
                <a:latin typeface="Helvetica"/>
                <a:cs typeface="Helvetica"/>
              </a:rPr>
            </a:br>
            <a:r>
              <a:rPr lang="de-DE" sz="2000" dirty="0">
                <a:latin typeface="Helvetica"/>
                <a:cs typeface="Helvetica"/>
              </a:rPr>
              <a:t>	</a:t>
            </a:r>
            <a:r>
              <a:rPr lang="de-DE" sz="1600" dirty="0" smtClean="0">
                <a:latin typeface="Helvetica"/>
                <a:cs typeface="Helvetica"/>
                <a:hlinkClick r:id="rId2"/>
              </a:rPr>
              <a:t>http</a:t>
            </a:r>
            <a:r>
              <a:rPr lang="de-DE" sz="1600" dirty="0">
                <a:latin typeface="Helvetica"/>
                <a:cs typeface="Helvetica"/>
                <a:hlinkClick r:id="rId2"/>
              </a:rPr>
              <a:t>://www.rp-online.de/nrw/staedte/duisburg/kriminalitaet-in-duisburg-marxloh</a:t>
            </a:r>
            <a:r>
              <a:rPr lang="de-DE" sz="1600" dirty="0" smtClean="0">
                <a:latin typeface="Helvetica"/>
                <a:cs typeface="Helvetica"/>
                <a:hlinkClick r:id="rId2"/>
              </a:rPr>
              <a:t>-clans-und-</a:t>
            </a:r>
            <a:r>
              <a:rPr lang="de-DE" sz="1600" dirty="0" smtClean="0">
                <a:latin typeface="Helvetica"/>
                <a:cs typeface="Helvetica"/>
              </a:rPr>
              <a:t>	das</a:t>
            </a:r>
            <a:r>
              <a:rPr lang="de-DE" sz="1600" dirty="0">
                <a:latin typeface="Helvetica"/>
                <a:cs typeface="Helvetica"/>
              </a:rPr>
              <a:t>-gesetz-der-strasse-aid-1.6455035</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00381807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just"/>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u="sng" dirty="0" smtClean="0">
                <a:latin typeface="Helvetica"/>
                <a:cs typeface="Helvetica"/>
              </a:rPr>
              <a:t>Crystal </a:t>
            </a:r>
            <a:r>
              <a:rPr lang="de-DE" sz="2400" u="sng" dirty="0" err="1">
                <a:latin typeface="Helvetica"/>
                <a:cs typeface="Helvetica"/>
              </a:rPr>
              <a:t>M</a:t>
            </a:r>
            <a:r>
              <a:rPr lang="de-DE" sz="2400" u="sng" dirty="0" err="1" smtClean="0">
                <a:latin typeface="Helvetica"/>
                <a:cs typeface="Helvetica"/>
              </a:rPr>
              <a:t>eth</a:t>
            </a:r>
            <a:r>
              <a:rPr lang="de-DE" sz="2400" dirty="0">
                <a:latin typeface="Helvetica"/>
                <a:cs typeface="Helvetica"/>
              </a:rPr>
              <a:t/>
            </a:r>
            <a:br>
              <a:rPr lang="de-DE" sz="2400" dirty="0">
                <a:latin typeface="Helvetica"/>
                <a:cs typeface="Helvetica"/>
              </a:rPr>
            </a:br>
            <a:r>
              <a:rPr lang="de-DE" sz="1800" dirty="0" smtClean="0"/>
              <a:t/>
            </a:r>
            <a:br>
              <a:rPr lang="de-DE" sz="1800" dirty="0" smtClean="0"/>
            </a:br>
            <a:r>
              <a:rPr lang="de-DE" sz="1600" dirty="0" smtClean="0">
                <a:latin typeface="Helvetica"/>
                <a:cs typeface="Helvetica"/>
              </a:rPr>
              <a:t>In </a:t>
            </a:r>
            <a:r>
              <a:rPr lang="de-DE" sz="1600" dirty="0">
                <a:latin typeface="Helvetica"/>
                <a:cs typeface="Helvetica"/>
              </a:rPr>
              <a:t>Sachsen ist die Zahl der Neugeborenen, die Schäden durch Crystal </a:t>
            </a:r>
            <a:r>
              <a:rPr lang="de-DE" sz="1600" dirty="0" err="1">
                <a:latin typeface="Helvetica"/>
                <a:cs typeface="Helvetica"/>
              </a:rPr>
              <a:t>Meth</a:t>
            </a:r>
            <a:r>
              <a:rPr lang="de-DE" sz="1600" dirty="0">
                <a:latin typeface="Helvetica"/>
                <a:cs typeface="Helvetica"/>
              </a:rPr>
              <a:t> haben, in den vergangenen Jahren drastisch gestiegen. Viele Mütter sind sogar bei der Geburt high, berichten die Ärzte.</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err="1" smtClean="0">
                <a:latin typeface="Helvetica"/>
                <a:cs typeface="Helvetica"/>
              </a:rPr>
              <a:t>Methamphetamin</a:t>
            </a:r>
            <a:r>
              <a:rPr lang="de-DE" sz="1600" dirty="0" smtClean="0">
                <a:latin typeface="Helvetica"/>
                <a:cs typeface="Helvetica"/>
              </a:rPr>
              <a:t> (…) ist </a:t>
            </a:r>
            <a:r>
              <a:rPr lang="de-DE" sz="1600" dirty="0">
                <a:latin typeface="Helvetica"/>
                <a:cs typeface="Helvetica"/>
              </a:rPr>
              <a:t>durch die Drogenküchen in der Nachbarschaft bislang vor allem in Sachsen ein Problem. Dort war die Zahl der Konsumenten, die sich hilfesuchend an Beratungsstellen wenden, im vergangenen Jahr mit knapp 5000 </a:t>
            </a:r>
            <a:r>
              <a:rPr lang="de-DE" sz="1600" dirty="0">
                <a:solidFill>
                  <a:srgbClr val="FF6600"/>
                </a:solidFill>
                <a:latin typeface="Helvetica"/>
                <a:cs typeface="Helvetica"/>
              </a:rPr>
              <a:t>vier Mal höher als im Bundesdurchschnitt</a:t>
            </a:r>
            <a:r>
              <a:rPr lang="de-DE" sz="1600" dirty="0">
                <a:latin typeface="Helvetica"/>
                <a:cs typeface="Helvetica"/>
              </a:rPr>
              <a:t>, berichtet die Landesstelle gegen die Suchtgefahren (SLS).</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Dinger </a:t>
            </a:r>
            <a:r>
              <a:rPr lang="de-DE" sz="1600" dirty="0">
                <a:latin typeface="Helvetica"/>
                <a:cs typeface="Helvetica"/>
              </a:rPr>
              <a:t>beobachtet seit einigen Jahren, wie die Zahl der durch die Droge geschädigten Föten und Neugeborenen in dem Bundesland drastisch zunimmt. Im Regierungsbezirk Chemnitz sei die Zahl seit 2007 um knapp </a:t>
            </a:r>
            <a:r>
              <a:rPr lang="de-DE" sz="1600" dirty="0">
                <a:solidFill>
                  <a:srgbClr val="FF6600"/>
                </a:solidFill>
                <a:latin typeface="Helvetica"/>
                <a:cs typeface="Helvetica"/>
              </a:rPr>
              <a:t>400 Prozent </a:t>
            </a:r>
            <a:r>
              <a:rPr lang="de-DE" sz="1600" dirty="0">
                <a:latin typeface="Helvetica"/>
                <a:cs typeface="Helvetica"/>
              </a:rPr>
              <a:t>gestiegen, sagt er, im Regierungsbezirk Leipzig waren es </a:t>
            </a:r>
            <a:r>
              <a:rPr lang="de-DE" sz="1600" dirty="0">
                <a:solidFill>
                  <a:srgbClr val="FF6600"/>
                </a:solidFill>
                <a:latin typeface="Helvetica"/>
                <a:cs typeface="Helvetica"/>
              </a:rPr>
              <a:t>800 Prozent</a:t>
            </a:r>
            <a:r>
              <a:rPr lang="de-DE" sz="1600" dirty="0">
                <a:latin typeface="Helvetica"/>
                <a:cs typeface="Helvetica"/>
              </a:rPr>
              <a:t>, im Regierungsbezirk Dresden sogar </a:t>
            </a:r>
            <a:r>
              <a:rPr lang="de-DE" sz="1600" dirty="0">
                <a:solidFill>
                  <a:srgbClr val="FF6600"/>
                </a:solidFill>
                <a:latin typeface="Helvetica"/>
                <a:cs typeface="Helvetica"/>
              </a:rPr>
              <a:t>1000 Prozent</a:t>
            </a:r>
            <a:r>
              <a:rPr lang="de-DE" sz="1600" dirty="0">
                <a:latin typeface="Helvetica"/>
                <a:cs typeface="Helvetica"/>
              </a:rPr>
              <a:t>. Dort hat sich die Zahl der betroffenen Kinder mehr als verzehnfacht.</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Bei </a:t>
            </a:r>
            <a:r>
              <a:rPr lang="de-DE" sz="1600" dirty="0">
                <a:latin typeface="Helvetica"/>
                <a:cs typeface="Helvetica"/>
              </a:rPr>
              <a:t>den 35.000 Kindern, die im vergangenen Jahr in Sachsen zur Welt kamen, diagnostizierten Ärzte bei 160 bis 180 Schäden durch die Droge. Das seien jedoch nur die nachgewiesenen Fälle, sagt Dinger. Der Arzt geht davon aus, dass man auf die Zahl mindestens 50 Prozent draufschlagen muss</a:t>
            </a:r>
            <a:r>
              <a:rPr lang="de-DE" sz="1600" dirty="0" smtClean="0">
                <a:latin typeface="Helvetica"/>
                <a:cs typeface="Helvetica"/>
              </a:rPr>
              <a:t>.</a:t>
            </a:r>
            <a:r>
              <a:rPr lang="de-DE" sz="1600" dirty="0">
                <a:latin typeface="Helvetica"/>
                <a:cs typeface="Helvetica"/>
              </a:rPr>
              <a:t> </a:t>
            </a:r>
            <a:r>
              <a:rPr lang="de-DE" sz="1600" dirty="0" smtClean="0">
                <a:latin typeface="Helvetica"/>
                <a:cs typeface="Helvetica"/>
              </a:rPr>
              <a:t>(= mehr als 1 %)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100" dirty="0" smtClean="0">
                <a:latin typeface="Helvetica"/>
                <a:cs typeface="Helvetica"/>
              </a:rPr>
              <a:t>http</a:t>
            </a:r>
            <a:r>
              <a:rPr lang="de-DE" sz="1100" dirty="0">
                <a:latin typeface="Helvetica"/>
                <a:cs typeface="Helvetica"/>
              </a:rPr>
              <a:t>://</a:t>
            </a:r>
            <a:r>
              <a:rPr lang="de-DE" sz="1100" dirty="0" err="1">
                <a:latin typeface="Helvetica"/>
                <a:cs typeface="Helvetica"/>
              </a:rPr>
              <a:t>www.spiegel.de</a:t>
            </a:r>
            <a:r>
              <a:rPr lang="de-DE" sz="1100" dirty="0">
                <a:latin typeface="Helvetica"/>
                <a:cs typeface="Helvetica"/>
              </a:rPr>
              <a:t>/</a:t>
            </a:r>
            <a:r>
              <a:rPr lang="de-DE" sz="1100" dirty="0" err="1">
                <a:latin typeface="Helvetica"/>
                <a:cs typeface="Helvetica"/>
              </a:rPr>
              <a:t>gesundheit</a:t>
            </a:r>
            <a:r>
              <a:rPr lang="de-DE" sz="1100" dirty="0">
                <a:latin typeface="Helvetica"/>
                <a:cs typeface="Helvetica"/>
              </a:rPr>
              <a:t>/</a:t>
            </a:r>
            <a:r>
              <a:rPr lang="de-DE" sz="1100" dirty="0" err="1">
                <a:latin typeface="Helvetica"/>
                <a:cs typeface="Helvetica"/>
              </a:rPr>
              <a:t>schwangerschaft</a:t>
            </a:r>
            <a:r>
              <a:rPr lang="de-DE" sz="1100" dirty="0">
                <a:latin typeface="Helvetica"/>
                <a:cs typeface="Helvetica"/>
              </a:rPr>
              <a:t>/crystal-meth-immer-mehr-babys-in-sachsen-betroffen-a-1087370.html</a:t>
            </a:r>
            <a:br>
              <a:rPr lang="de-DE" sz="11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21205276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200" u="sng" dirty="0" smtClean="0">
                <a:latin typeface="Helvetica"/>
                <a:cs typeface="Helvetica"/>
              </a:rPr>
              <a:t>Sorben</a:t>
            </a:r>
            <a:r>
              <a:rPr lang="de-DE" sz="2400" dirty="0" smtClean="0">
                <a:latin typeface="Helvetica"/>
                <a:cs typeface="Helvetica"/>
              </a:rPr>
              <a:t/>
            </a:r>
            <a:br>
              <a:rPr lang="de-DE" sz="2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800" dirty="0" smtClean="0">
                <a:latin typeface="Helvetica"/>
                <a:cs typeface="Helvetica"/>
              </a:rPr>
              <a:t>- westslawisches Volk</a:t>
            </a:r>
            <a:r>
              <a:rPr lang="de-DE" sz="1800" dirty="0">
                <a:latin typeface="Helvetica"/>
                <a:cs typeface="Helvetica"/>
              </a:rPr>
              <a:t> </a:t>
            </a:r>
            <a:r>
              <a:rPr lang="de-DE" sz="1800" dirty="0" smtClean="0">
                <a:latin typeface="Helvetica"/>
                <a:cs typeface="Helvetica"/>
              </a:rPr>
              <a:t>(gleicher Stamm wie Serben!?)</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obersorbisch: </a:t>
            </a:r>
            <a:r>
              <a:rPr lang="de-DE" sz="1800" dirty="0" err="1" smtClean="0">
                <a:solidFill>
                  <a:srgbClr val="FF6600"/>
                </a:solidFill>
                <a:latin typeface="Helvetica"/>
                <a:cs typeface="Helvetica"/>
              </a:rPr>
              <a:t>Serbja</a:t>
            </a:r>
            <a:r>
              <a:rPr lang="de-DE" sz="1800" dirty="0" smtClean="0">
                <a:latin typeface="Helvetica"/>
                <a:cs typeface="Helvetica"/>
              </a:rPr>
              <a:t>, niedersorbisch: </a:t>
            </a:r>
            <a:r>
              <a:rPr lang="de-DE" sz="1800" dirty="0" err="1" smtClean="0">
                <a:solidFill>
                  <a:srgbClr val="FF6600"/>
                </a:solidFill>
                <a:latin typeface="Helvetica"/>
                <a:cs typeface="Helvetica"/>
              </a:rPr>
              <a:t>Serby</a:t>
            </a: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Freistaat Sachsen: Oberlausitz = 40 000</a:t>
            </a:r>
            <a:br>
              <a:rPr lang="de-DE" sz="1800" dirty="0" smtClean="0">
                <a:latin typeface="Helvetica"/>
                <a:cs typeface="Helvetica"/>
              </a:rPr>
            </a:br>
            <a:r>
              <a:rPr lang="de-DE" sz="1800" dirty="0">
                <a:latin typeface="Helvetica"/>
                <a:cs typeface="Helvetica"/>
              </a:rPr>
              <a:t>	</a:t>
            </a:r>
            <a:r>
              <a:rPr lang="de-DE" sz="1800" dirty="0" smtClean="0">
                <a:latin typeface="Helvetica"/>
                <a:cs typeface="Helvetica"/>
              </a:rPr>
              <a:t>- Ministerpräsident Stanislaw Tillich ist Sorbe</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Brandenburg: Niederlausitz = 20 000 (‚Wenden‘, ‚Lausitzer Serben‘)</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anerkannte nationale Minderheit</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Ansiedlung: erste Hälfte 6. Jahrhundert n. Chr.</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7250060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700" dirty="0" smtClean="0">
                <a:latin typeface="Helvetica"/>
                <a:cs typeface="Helvetica"/>
              </a:rPr>
              <a:t>Flagge der Sorben</a:t>
            </a:r>
            <a:r>
              <a:rPr lang="de-DE" sz="2700" dirty="0">
                <a:latin typeface="Helvetica"/>
                <a:cs typeface="Helvetica"/>
              </a:rPr>
              <a:t> </a:t>
            </a:r>
            <a:r>
              <a:rPr lang="de-DE" sz="2700" dirty="0" smtClean="0">
                <a:latin typeface="Helvetica"/>
                <a:cs typeface="Helvetica"/>
              </a:rPr>
              <a:t>(panslawische Farben)</a:t>
            </a:r>
            <a:br>
              <a:rPr lang="de-DE" sz="2700" dirty="0" smtClean="0">
                <a:latin typeface="Helvetica"/>
                <a:cs typeface="Helvetica"/>
              </a:rPr>
            </a:br>
            <a:r>
              <a:rPr lang="de-DE" sz="2700" dirty="0" smtClean="0">
                <a:latin typeface="Helvetica"/>
                <a:cs typeface="Helvetica"/>
              </a:rPr>
              <a:t/>
            </a:r>
            <a:br>
              <a:rPr lang="de-DE" sz="27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p:cNvPicPr>
            <a:picLocks noChangeAspect="1"/>
          </p:cNvPicPr>
          <p:nvPr/>
        </p:nvPicPr>
        <p:blipFill>
          <a:blip r:embed="rId2"/>
          <a:stretch>
            <a:fillRect/>
          </a:stretch>
        </p:blipFill>
        <p:spPr>
          <a:xfrm>
            <a:off x="1962000" y="2159000"/>
            <a:ext cx="5220000" cy="3132000"/>
          </a:xfrm>
          <a:prstGeom prst="rect">
            <a:avLst/>
          </a:prstGeom>
        </p:spPr>
      </p:pic>
    </p:spTree>
    <p:extLst>
      <p:ext uri="{BB962C8B-B14F-4D97-AF65-F5344CB8AC3E}">
        <p14:creationId xmlns:p14="http://schemas.microsoft.com/office/powerpoint/2010/main" val="169557648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u="sng" dirty="0" smtClean="0">
                <a:latin typeface="Helvetica"/>
                <a:cs typeface="Helvetica"/>
              </a:rPr>
              <a:t>Nationale Minderheiten in Deutschland</a:t>
            </a: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t>
            </a:r>
            <a:r>
              <a:rPr lang="de-DE" sz="2000" dirty="0" smtClean="0">
                <a:latin typeface="Helvetica"/>
                <a:cs typeface="Helvetica"/>
              </a:rPr>
              <a:t>Dänische Minderheit: Schleswig-Holstein: 50 000</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t>
            </a:r>
            <a:r>
              <a:rPr lang="de-DE" sz="2000" dirty="0">
                <a:latin typeface="Helvetica"/>
                <a:cs typeface="Helvetica"/>
              </a:rPr>
              <a:t>F</a:t>
            </a:r>
            <a:r>
              <a:rPr lang="de-DE" sz="2000" dirty="0" smtClean="0">
                <a:latin typeface="Helvetica"/>
                <a:cs typeface="Helvetica"/>
              </a:rPr>
              <a:t>riesische Volksgruppe: Niedersachsen: </a:t>
            </a:r>
            <a:r>
              <a:rPr lang="de-DE" sz="2000" dirty="0" err="1" smtClean="0">
                <a:latin typeface="Helvetica"/>
                <a:cs typeface="Helvetica"/>
              </a:rPr>
              <a:t>Saterland</a:t>
            </a:r>
            <a:r>
              <a:rPr lang="de-DE" sz="2000" dirty="0" smtClean="0">
                <a:latin typeface="Helvetica"/>
                <a:cs typeface="Helvetica"/>
              </a:rPr>
              <a:t>: </a:t>
            </a:r>
            <a:r>
              <a:rPr lang="de-DE" sz="2000" dirty="0" err="1" smtClean="0">
                <a:solidFill>
                  <a:srgbClr val="FF6600"/>
                </a:solidFill>
                <a:latin typeface="Helvetica"/>
                <a:cs typeface="Helvetica"/>
              </a:rPr>
              <a:t>Saterfriesen</a:t>
            </a:r>
            <a:r>
              <a:rPr lang="de-DE" sz="2000" dirty="0" smtClean="0">
                <a:latin typeface="Helvetica"/>
                <a:cs typeface="Helvetica"/>
              </a:rPr>
              <a:t>: 1000 bis 2500 (‚Volksgruppe‘)</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Sinti und Roma: 70 000</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Sorben: 60 000 (‚Volk‘)</a:t>
            </a: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22120375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r>
              <a:rPr lang="de-DE" sz="2400" dirty="0">
                <a:latin typeface="Helvetica"/>
                <a:cs typeface="Helvetica"/>
              </a:rPr>
              <a:t/>
            </a:r>
            <a:br>
              <a:rPr lang="de-DE" sz="2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4" name="Bild 3" descr="Treaty_of_Verdun_-_Sorbs_(Sorb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800" y="861731"/>
            <a:ext cx="5702400" cy="4320000"/>
          </a:xfrm>
          <a:prstGeom prst="rect">
            <a:avLst/>
          </a:prstGeom>
        </p:spPr>
      </p:pic>
    </p:spTree>
    <p:extLst>
      <p:ext uri="{BB962C8B-B14F-4D97-AF65-F5344CB8AC3E}">
        <p14:creationId xmlns:p14="http://schemas.microsoft.com/office/powerpoint/2010/main" val="188408174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r>
              <a:rPr lang="de-DE" sz="2400" dirty="0" smtClean="0">
                <a:latin typeface="Helvetica"/>
                <a:cs typeface="Helvetica"/>
              </a:rPr>
              <a:t>Sorben</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000" dirty="0" smtClean="0">
                <a:latin typeface="Helvetica"/>
                <a:cs typeface="Helvetica"/>
              </a:rPr>
              <a:t>Siedlungsgebiet</a:t>
            </a:r>
            <a:r>
              <a:rPr lang="de-DE" sz="2400" dirty="0">
                <a:latin typeface="Helvetica"/>
                <a:cs typeface="Helvetica"/>
              </a:rPr>
              <a:t/>
            </a:r>
            <a:br>
              <a:rPr lang="de-DE" sz="2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Location_LUS2.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239" y="1970619"/>
            <a:ext cx="4061523" cy="3599996"/>
          </a:xfrm>
          <a:prstGeom prst="rect">
            <a:avLst/>
          </a:prstGeom>
        </p:spPr>
      </p:pic>
    </p:spTree>
    <p:extLst>
      <p:ext uri="{BB962C8B-B14F-4D97-AF65-F5344CB8AC3E}">
        <p14:creationId xmlns:p14="http://schemas.microsoft.com/office/powerpoint/2010/main" val="201471710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u="sng" dirty="0" smtClean="0">
                <a:latin typeface="Helvetica"/>
                <a:cs typeface="Helvetica"/>
              </a:rPr>
              <a:t>Sorbisch</a:t>
            </a:r>
            <a:r>
              <a:rPr lang="de-DE" sz="2400" dirty="0">
                <a:latin typeface="Helvetica"/>
                <a:cs typeface="Helvetica"/>
              </a:rPr>
              <a:t/>
            </a:r>
            <a:br>
              <a:rPr lang="de-DE" sz="2400" dirty="0">
                <a:latin typeface="Helvetica"/>
                <a:cs typeface="Helvetica"/>
              </a:rPr>
            </a:br>
            <a:r>
              <a:rPr lang="de-DE" sz="2400" dirty="0">
                <a:latin typeface="Helvetica"/>
                <a:cs typeface="Helvetica"/>
              </a:rPr>
              <a:t/>
            </a:r>
            <a:br>
              <a:rPr lang="de-DE" sz="2400" dirty="0">
                <a:latin typeface="Helvetica"/>
                <a:cs typeface="Helvetica"/>
              </a:rPr>
            </a:br>
            <a:r>
              <a:rPr lang="de-DE" sz="2000" dirty="0" smtClean="0">
                <a:latin typeface="Helvetica"/>
                <a:cs typeface="Helvetica"/>
              </a:rPr>
              <a:t>- 20 000 bis 30 000 aktive Sprecher</a:t>
            </a:r>
            <a:br>
              <a:rPr lang="de-DE" sz="20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t>
            </a:r>
            <a:r>
              <a:rPr lang="de-DE" sz="2000" dirty="0" smtClean="0">
                <a:latin typeface="Helvetica"/>
                <a:cs typeface="Helvetica"/>
              </a:rPr>
              <a:t>Obersorbisch: </a:t>
            </a:r>
            <a:r>
              <a:rPr lang="de-DE" sz="2000" dirty="0" err="1" smtClean="0">
                <a:solidFill>
                  <a:srgbClr val="FF6600"/>
                </a:solidFill>
                <a:latin typeface="Helvetica"/>
                <a:cs typeface="Helvetica"/>
              </a:rPr>
              <a:t>hornjoserbšćina</a:t>
            </a:r>
            <a:r>
              <a:rPr lang="de-DE" sz="2000" dirty="0" smtClean="0">
                <a:latin typeface="Helvetica"/>
                <a:cs typeface="Helvetica"/>
              </a:rPr>
              <a:t>; ähnlich: Tschechisch/Slowakisch</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Niedersorbisch: </a:t>
            </a:r>
            <a:r>
              <a:rPr lang="de-DE" sz="2000" dirty="0" err="1" smtClean="0">
                <a:solidFill>
                  <a:srgbClr val="FF6600"/>
                </a:solidFill>
                <a:latin typeface="Helvetica"/>
                <a:cs typeface="Helvetica"/>
              </a:rPr>
              <a:t>dolnoserbšćina</a:t>
            </a:r>
            <a:r>
              <a:rPr lang="de-DE" sz="2000" dirty="0" smtClean="0">
                <a:latin typeface="Helvetica"/>
                <a:cs typeface="Helvetica"/>
              </a:rPr>
              <a:t>; ähnlich: Polnisch </a:t>
            </a:r>
            <a:br>
              <a:rPr lang="de-DE" sz="2000" dirty="0" smtClean="0">
                <a:latin typeface="Helvetica"/>
                <a:cs typeface="Helvetica"/>
              </a:rPr>
            </a:br>
            <a:r>
              <a:rPr lang="de-DE" sz="2000" dirty="0" smtClean="0">
                <a:latin typeface="Helvetica"/>
                <a:cs typeface="Helvetica"/>
              </a:rPr>
              <a:t>		</a:t>
            </a:r>
            <a:br>
              <a:rPr lang="de-DE" sz="2000" dirty="0" smtClean="0">
                <a:latin typeface="Helvetica"/>
                <a:cs typeface="Helvetica"/>
              </a:rPr>
            </a:br>
            <a:r>
              <a:rPr lang="de-DE" sz="2000" dirty="0">
                <a:latin typeface="Helvetica"/>
                <a:cs typeface="Helvetica"/>
              </a:rPr>
              <a:t>	</a:t>
            </a:r>
            <a:r>
              <a:rPr lang="de-DE" sz="2000" dirty="0" smtClean="0">
                <a:latin typeface="Helvetica"/>
                <a:cs typeface="Helvetica"/>
              </a:rPr>
              <a:t>	= vom Aussterben bedroht: im </a:t>
            </a:r>
            <a:r>
              <a:rPr lang="de-DE" sz="2000" dirty="0">
                <a:latin typeface="Helvetica"/>
                <a:cs typeface="Helvetica"/>
              </a:rPr>
              <a:t>Gegensatz zum </a:t>
            </a:r>
            <a:r>
              <a:rPr lang="de-DE" sz="2000" dirty="0" smtClean="0">
                <a:latin typeface="Helvetica"/>
                <a:cs typeface="Helvetica"/>
              </a:rPr>
              <a:t>Obersorbischen</a:t>
            </a:r>
            <a:r>
              <a:rPr lang="de-DE" sz="2000" dirty="0">
                <a:latin typeface="Helvetica"/>
                <a:cs typeface="Helvetica"/>
              </a:rPr>
              <a:t>,</a:t>
            </a:r>
            <a:r>
              <a:rPr lang="de-DE" sz="2000" dirty="0" smtClean="0">
                <a:latin typeface="Helvetica"/>
                <a:cs typeface="Helvetica"/>
              </a:rPr>
              <a:t> </a:t>
            </a:r>
            <a:br>
              <a:rPr lang="de-DE" sz="2000" dirty="0" smtClean="0">
                <a:latin typeface="Helvetica"/>
                <a:cs typeface="Helvetica"/>
              </a:rPr>
            </a:br>
            <a:r>
              <a:rPr lang="de-DE" sz="2000" dirty="0" smtClean="0">
                <a:latin typeface="Helvetica"/>
                <a:cs typeface="Helvetica"/>
              </a:rPr>
              <a:t>		kein </a:t>
            </a:r>
            <a:r>
              <a:rPr lang="de-DE" sz="2000" dirty="0">
                <a:latin typeface="Helvetica"/>
                <a:cs typeface="Helvetica"/>
              </a:rPr>
              <a:t>stabiles </a:t>
            </a:r>
            <a:r>
              <a:rPr lang="de-DE" sz="2000" dirty="0" smtClean="0">
                <a:latin typeface="Helvetica"/>
                <a:cs typeface="Helvetica"/>
              </a:rPr>
              <a:t>Kernsprachgebiet</a:t>
            </a:r>
            <a:r>
              <a:rPr lang="de-DE" sz="2000" dirty="0">
                <a:latin typeface="Helvetica"/>
                <a:cs typeface="Helvetica"/>
              </a:rPr>
              <a:t>, in dem es Mehrheitssprache ist</a:t>
            </a:r>
            <a:r>
              <a:rPr lang="de-DE" sz="2000" dirty="0" smtClean="0">
                <a:latin typeface="Helvetica"/>
                <a:cs typeface="Helvetica"/>
              </a:rPr>
              <a:t/>
            </a:r>
            <a:br>
              <a:rPr lang="de-DE" sz="20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2000" dirty="0" smtClean="0">
                <a:latin typeface="Helvetica"/>
                <a:cs typeface="Helvetica"/>
              </a:rPr>
              <a:t>- dazwischenliegende sorbische Grenzdialekte</a:t>
            </a:r>
            <a:br>
              <a:rPr lang="de-DE" sz="20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59577934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2"/>
            <a:ext cx="7772400" cy="5829683"/>
          </a:xfrm>
        </p:spPr>
        <p:txBody>
          <a:bodyPr>
            <a:normAutofit/>
          </a:bodyPr>
          <a:lstStyle/>
          <a:p>
            <a:r>
              <a:rPr lang="de-DE" sz="2400" dirty="0" smtClean="0">
                <a:latin typeface="Helvetica"/>
                <a:cs typeface="Helvetica"/>
              </a:rPr>
              <a:t>Bautzen: Obersorbisch</a:t>
            </a: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1024px-Laden_in_der_Bautzener_Karl-Marx-Straß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117" y="1468362"/>
            <a:ext cx="5373766" cy="3600000"/>
          </a:xfrm>
          <a:prstGeom prst="rect">
            <a:avLst/>
          </a:prstGeom>
        </p:spPr>
      </p:pic>
    </p:spTree>
    <p:extLst>
      <p:ext uri="{BB962C8B-B14F-4D97-AF65-F5344CB8AC3E}">
        <p14:creationId xmlns:p14="http://schemas.microsoft.com/office/powerpoint/2010/main" val="11356951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Botho Strauß: </a:t>
            </a:r>
            <a:r>
              <a:rPr lang="de-DE" sz="2000" u="sng" dirty="0">
                <a:latin typeface="Helvetica"/>
                <a:cs typeface="Helvetica"/>
              </a:rPr>
              <a:t>„Anschwellender Bocksgesang</a:t>
            </a:r>
            <a:r>
              <a:rPr lang="de-DE" sz="2000" u="sng" dirty="0" smtClean="0">
                <a:latin typeface="Helvetica"/>
                <a:cs typeface="Helvetica"/>
              </a:rPr>
              <a:t>“</a:t>
            </a:r>
            <a:br>
              <a:rPr lang="de-DE" sz="2000" u="sng" dirty="0" smtClean="0">
                <a:latin typeface="Helvetica"/>
                <a:cs typeface="Helvetica"/>
              </a:rPr>
            </a:br>
            <a:r>
              <a:rPr lang="de-DE" sz="1800" dirty="0" smtClean="0">
                <a:latin typeface="Helvetica"/>
                <a:cs typeface="Helvetica"/>
              </a:rPr>
              <a:t>in: </a:t>
            </a:r>
            <a:r>
              <a:rPr lang="de-DE" sz="1800" i="1" dirty="0" smtClean="0">
                <a:latin typeface="Helvetica"/>
                <a:cs typeface="Helvetica"/>
              </a:rPr>
              <a:t>Der Spiegel</a:t>
            </a:r>
            <a:r>
              <a:rPr lang="de-DE" sz="1800" dirty="0" smtClean="0">
                <a:latin typeface="Helvetica"/>
                <a:cs typeface="Helvetica"/>
              </a:rPr>
              <a:t>,</a:t>
            </a:r>
            <a:r>
              <a:rPr lang="de-DE" sz="1800" i="1" dirty="0" smtClean="0">
                <a:latin typeface="Helvetica"/>
                <a:cs typeface="Helvetica"/>
              </a:rPr>
              <a:t> </a:t>
            </a:r>
            <a:r>
              <a:rPr lang="de-DE" sz="1800" dirty="0" smtClean="0">
                <a:latin typeface="Helvetica"/>
                <a:cs typeface="Helvetica"/>
              </a:rPr>
              <a:t>1993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t>
            </a:r>
            <a:r>
              <a:rPr lang="de-DE" sz="1300" dirty="0" smtClean="0">
                <a:latin typeface="Helvetica"/>
                <a:cs typeface="Helvetica"/>
              </a:rPr>
              <a:t>Quelle: http</a:t>
            </a:r>
            <a:r>
              <a:rPr lang="de-DE" sz="1300" dirty="0">
                <a:latin typeface="Helvetica"/>
                <a:cs typeface="Helvetica"/>
              </a:rPr>
              <a:t>://</a:t>
            </a:r>
            <a:r>
              <a:rPr lang="de-DE" sz="1300" dirty="0" err="1">
                <a:latin typeface="Helvetica"/>
                <a:cs typeface="Helvetica"/>
              </a:rPr>
              <a:t>www.spiegel.de</a:t>
            </a:r>
            <a:r>
              <a:rPr lang="de-DE" sz="1300" dirty="0">
                <a:latin typeface="Helvetica"/>
                <a:cs typeface="Helvetica"/>
              </a:rPr>
              <a:t>/</a:t>
            </a:r>
            <a:r>
              <a:rPr lang="de-DE" sz="1300" dirty="0" err="1">
                <a:latin typeface="Helvetica"/>
                <a:cs typeface="Helvetica"/>
              </a:rPr>
              <a:t>spiegel</a:t>
            </a:r>
            <a:r>
              <a:rPr lang="de-DE" sz="1300" dirty="0">
                <a:latin typeface="Helvetica"/>
                <a:cs typeface="Helvetica"/>
              </a:rPr>
              <a:t>/</a:t>
            </a:r>
            <a:r>
              <a:rPr lang="de-DE" sz="1300" dirty="0" err="1">
                <a:latin typeface="Helvetica"/>
                <a:cs typeface="Helvetica"/>
              </a:rPr>
              <a:t>print</a:t>
            </a:r>
            <a:r>
              <a:rPr lang="de-DE" sz="1300" dirty="0">
                <a:latin typeface="Helvetica"/>
                <a:cs typeface="Helvetica"/>
              </a:rPr>
              <a:t>/d-13681004.html</a:t>
            </a:r>
            <a:r>
              <a:rPr lang="de-DE" sz="1300" dirty="0" smtClean="0">
                <a:latin typeface="Helvetica"/>
                <a:cs typeface="Helvetica"/>
              </a:rPr>
              <a:t/>
            </a:r>
            <a:br>
              <a:rPr lang="de-DE" sz="1300" dirty="0" smtClean="0">
                <a:latin typeface="Helvetica"/>
                <a:cs typeface="Helvetica"/>
              </a:rPr>
            </a:br>
            <a:r>
              <a:rPr lang="de-DE" sz="1300" dirty="0">
                <a:latin typeface="Helvetica"/>
                <a:cs typeface="Helvetica"/>
              </a:rPr>
              <a:t/>
            </a:r>
            <a:br>
              <a:rPr lang="de-DE" sz="13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t>
            </a:r>
            <a:endParaRPr lang="de-DE" sz="1600" dirty="0">
              <a:latin typeface="Helvetica"/>
              <a:cs typeface="Helvetica"/>
            </a:endParaRPr>
          </a:p>
        </p:txBody>
      </p:sp>
      <p:pic>
        <p:nvPicPr>
          <p:cNvPr id="3" name="Bild 2" descr="Bildschirmfoto 2018-04-17 um 09.20.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963" y="1909537"/>
            <a:ext cx="4838074" cy="2880000"/>
          </a:xfrm>
          <a:prstGeom prst="rect">
            <a:avLst/>
          </a:prstGeom>
        </p:spPr>
      </p:pic>
    </p:spTree>
    <p:extLst>
      <p:ext uri="{BB962C8B-B14F-4D97-AF65-F5344CB8AC3E}">
        <p14:creationId xmlns:p14="http://schemas.microsoft.com/office/powerpoint/2010/main" val="29204129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2"/>
            <a:ext cx="7772400" cy="5829683"/>
          </a:xfrm>
        </p:spPr>
        <p:txBody>
          <a:bodyPr>
            <a:normAutofit/>
          </a:bodyPr>
          <a:lstStyle/>
          <a:p>
            <a:r>
              <a:rPr lang="de-DE" sz="2000" dirty="0" smtClean="0">
                <a:latin typeface="Helvetica"/>
                <a:cs typeface="Helvetica"/>
              </a:rPr>
              <a:t>Sorbische Folklore / Trachten </a:t>
            </a: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4" name="Bild 3"/>
          <p:cNvPicPr>
            <a:picLocks noChangeAspect="1"/>
          </p:cNvPicPr>
          <p:nvPr/>
        </p:nvPicPr>
        <p:blipFill>
          <a:blip r:embed="rId2"/>
          <a:stretch>
            <a:fillRect/>
          </a:stretch>
        </p:blipFill>
        <p:spPr>
          <a:xfrm>
            <a:off x="1932001" y="1638301"/>
            <a:ext cx="5279998" cy="3959998"/>
          </a:xfrm>
          <a:prstGeom prst="rect">
            <a:avLst/>
          </a:prstGeom>
        </p:spPr>
      </p:pic>
    </p:spTree>
    <p:extLst>
      <p:ext uri="{BB962C8B-B14F-4D97-AF65-F5344CB8AC3E}">
        <p14:creationId xmlns:p14="http://schemas.microsoft.com/office/powerpoint/2010/main" val="396640206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524933"/>
            <a:ext cx="7772400" cy="5511800"/>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700" u="sng" dirty="0" smtClean="0">
                <a:latin typeface="Helvetica"/>
                <a:cs typeface="Helvetica"/>
              </a:rPr>
              <a:t>Martin Luther</a:t>
            </a:r>
            <a:r>
              <a:rPr lang="de-DE" sz="2700" dirty="0" smtClean="0">
                <a:latin typeface="Helvetica"/>
                <a:cs typeface="Helvetica"/>
              </a:rPr>
              <a:t> (Eisleben 1483 – ebd. 1546)</a:t>
            </a:r>
            <a:br>
              <a:rPr lang="de-DE" sz="2700" dirty="0" smtClean="0">
                <a:latin typeface="Helvetica"/>
                <a:cs typeface="Helvetica"/>
              </a:rPr>
            </a:br>
            <a:r>
              <a:rPr lang="de-DE" sz="2400" dirty="0">
                <a:latin typeface="Helvetica"/>
                <a:cs typeface="Helvetica"/>
              </a:rPr>
              <a:t/>
            </a:r>
            <a:br>
              <a:rPr lang="de-DE" sz="2400" dirty="0">
                <a:latin typeface="Helvetica"/>
                <a:cs typeface="Helvetica"/>
              </a:rPr>
            </a:br>
            <a:r>
              <a:rPr lang="de-DE" sz="2200" dirty="0" smtClean="0">
                <a:solidFill>
                  <a:srgbClr val="FF6600"/>
                </a:solidFill>
                <a:latin typeface="Helvetica"/>
                <a:cs typeface="Helvetica"/>
              </a:rPr>
              <a:t>2017: 500 Jahre Reformation</a:t>
            </a:r>
            <a:r>
              <a:rPr lang="de-DE" sz="2400" dirty="0" smtClean="0">
                <a:solidFill>
                  <a:srgbClr val="FF6600"/>
                </a:solidFill>
                <a:latin typeface="Helvetica"/>
                <a:cs typeface="Helvetica"/>
              </a:rPr>
              <a:t/>
            </a:r>
            <a:br>
              <a:rPr lang="de-DE" sz="2400" dirty="0" smtClean="0">
                <a:solidFill>
                  <a:srgbClr val="FF6600"/>
                </a:solidFill>
                <a:latin typeface="Helvetica"/>
                <a:cs typeface="Helvetica"/>
              </a:rPr>
            </a:br>
            <a:r>
              <a:rPr lang="de-DE" sz="2400" dirty="0" smtClean="0">
                <a:latin typeface="Helvetica"/>
                <a:cs typeface="Helvetica"/>
              </a:rPr>
              <a:t/>
            </a:r>
            <a:br>
              <a:rPr lang="de-DE" sz="2400" dirty="0" smtClean="0">
                <a:latin typeface="Helvetica"/>
                <a:cs typeface="Helvetica"/>
              </a:rPr>
            </a:br>
            <a:r>
              <a:rPr lang="de-DE" sz="2000" u="sng" dirty="0" smtClean="0">
                <a:solidFill>
                  <a:srgbClr val="FF6600"/>
                </a:solidFill>
                <a:latin typeface="Helvetica"/>
                <a:cs typeface="Helvetica"/>
              </a:rPr>
              <a:t>Luther-Städte</a:t>
            </a:r>
            <a:r>
              <a:rPr lang="de-DE" sz="2000" dirty="0">
                <a:latin typeface="Helvetica"/>
                <a:cs typeface="Helvetica"/>
              </a:rPr>
              <a:t/>
            </a:r>
            <a:br>
              <a:rPr lang="de-DE" sz="20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Erfurt: Mönch im Kloster der Augustiner-Eremiten</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Wittenberg: </a:t>
            </a:r>
            <a:r>
              <a:rPr lang="de-DE" sz="1800" dirty="0" smtClean="0">
                <a:solidFill>
                  <a:srgbClr val="FF6600"/>
                </a:solidFill>
                <a:latin typeface="Helvetica"/>
                <a:cs typeface="Helvetica"/>
              </a:rPr>
              <a:t>31. Oktober 1517</a:t>
            </a:r>
            <a:r>
              <a:rPr lang="de-DE" sz="1800" dirty="0" smtClean="0">
                <a:latin typeface="Helvetica"/>
                <a:cs typeface="Helvetica"/>
              </a:rPr>
              <a:t>: Anschlag der 97 Thesen am Hauptportal der Schlosskirche zu Wittenberg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Worms: Reichstag 1521: Verteidigung seiner Theologie – Reaktion: Wormser Edikt = Luther ‚vogelfrei‘</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Eisenach: Wartburg: Versteck Luthers, dort Übertragung des Neuen Testaments</a:t>
            </a:r>
            <a:br>
              <a:rPr lang="de-DE" sz="18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52426588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586990"/>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700" u="sng" dirty="0" smtClean="0">
                <a:latin typeface="Helvetica"/>
                <a:cs typeface="Helvetica"/>
              </a:rPr>
              <a:t>Martin Luther </a:t>
            </a: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1800" u="sng" dirty="0" smtClean="0">
                <a:solidFill>
                  <a:srgbClr val="FF6600"/>
                </a:solidFill>
                <a:latin typeface="Helvetica"/>
                <a:cs typeface="Helvetica"/>
              </a:rPr>
              <a:t>Theologie</a:t>
            </a:r>
            <a:br>
              <a:rPr lang="de-DE" sz="1800" u="sng" dirty="0" smtClean="0">
                <a:solidFill>
                  <a:srgbClr val="FF6600"/>
                </a:solidFill>
                <a:latin typeface="Helvetica"/>
                <a:cs typeface="Helvetica"/>
              </a:rPr>
            </a:br>
            <a:r>
              <a:rPr lang="de-DE" sz="1800" dirty="0" smtClean="0">
                <a:solidFill>
                  <a:srgbClr val="FFFFFF"/>
                </a:solidFill>
                <a:latin typeface="Helvetica"/>
                <a:cs typeface="Helvetica"/>
              </a:rPr>
              <a:t>- </a:t>
            </a:r>
            <a:r>
              <a:rPr lang="de-DE" sz="1800" dirty="0" err="1" smtClean="0">
                <a:solidFill>
                  <a:srgbClr val="FFFFFF"/>
                </a:solidFill>
                <a:latin typeface="Helvetica"/>
                <a:cs typeface="Helvetica"/>
              </a:rPr>
              <a:t>solus</a:t>
            </a:r>
            <a:r>
              <a:rPr lang="de-DE" sz="1800" dirty="0" smtClean="0">
                <a:solidFill>
                  <a:srgbClr val="FFFFFF"/>
                </a:solidFill>
                <a:latin typeface="Helvetica"/>
                <a:cs typeface="Helvetica"/>
              </a:rPr>
              <a:t> Christus</a:t>
            </a:r>
            <a:r>
              <a:rPr lang="de-DE" sz="1800" dirty="0">
                <a:solidFill>
                  <a:srgbClr val="FFFFFF"/>
                </a:solidFill>
                <a:latin typeface="Helvetica"/>
                <a:cs typeface="Helvetica"/>
              </a:rPr>
              <a:t> </a:t>
            </a:r>
            <a:r>
              <a:rPr lang="de-DE" sz="1800" dirty="0" smtClean="0">
                <a:solidFill>
                  <a:srgbClr val="FFFFFF"/>
                </a:solidFill>
                <a:latin typeface="Helvetica"/>
                <a:cs typeface="Helvetica"/>
              </a:rPr>
              <a:t>/ </a:t>
            </a:r>
            <a:r>
              <a:rPr lang="de-DE" sz="1800" dirty="0" err="1" smtClean="0">
                <a:solidFill>
                  <a:srgbClr val="FFFFFF"/>
                </a:solidFill>
                <a:latin typeface="Helvetica"/>
                <a:cs typeface="Helvetica"/>
              </a:rPr>
              <a:t>sola</a:t>
            </a:r>
            <a:r>
              <a:rPr lang="de-DE" sz="1800" dirty="0" smtClean="0">
                <a:solidFill>
                  <a:srgbClr val="FFFFFF"/>
                </a:solidFill>
                <a:latin typeface="Helvetica"/>
                <a:cs typeface="Helvetica"/>
              </a:rPr>
              <a:t> </a:t>
            </a:r>
            <a:r>
              <a:rPr lang="de-DE" sz="1800" dirty="0" err="1" smtClean="0">
                <a:solidFill>
                  <a:srgbClr val="FFFFFF"/>
                </a:solidFill>
                <a:latin typeface="Helvetica"/>
                <a:cs typeface="Helvetica"/>
              </a:rPr>
              <a:t>gratia</a:t>
            </a:r>
            <a:r>
              <a:rPr lang="de-DE" sz="1800" dirty="0" smtClean="0">
                <a:solidFill>
                  <a:srgbClr val="FFFFFF"/>
                </a:solidFill>
                <a:latin typeface="Helvetica"/>
                <a:cs typeface="Helvetica"/>
              </a:rPr>
              <a:t> / </a:t>
            </a:r>
            <a:r>
              <a:rPr lang="de-DE" sz="1800" dirty="0" err="1" smtClean="0">
                <a:solidFill>
                  <a:srgbClr val="FFFFFF"/>
                </a:solidFill>
                <a:latin typeface="Helvetica"/>
                <a:cs typeface="Helvetica"/>
              </a:rPr>
              <a:t>sola</a:t>
            </a:r>
            <a:r>
              <a:rPr lang="de-DE" sz="1800" dirty="0" smtClean="0">
                <a:solidFill>
                  <a:srgbClr val="FFFFFF"/>
                </a:solidFill>
                <a:latin typeface="Helvetica"/>
                <a:cs typeface="Helvetica"/>
              </a:rPr>
              <a:t> </a:t>
            </a:r>
            <a:r>
              <a:rPr lang="de-DE" sz="1800" dirty="0" err="1" smtClean="0">
                <a:solidFill>
                  <a:srgbClr val="FFFFFF"/>
                </a:solidFill>
                <a:latin typeface="Helvetica"/>
                <a:cs typeface="Helvetica"/>
              </a:rPr>
              <a:t>fide</a:t>
            </a:r>
            <a:r>
              <a:rPr lang="de-DE" sz="1800" dirty="0">
                <a:solidFill>
                  <a:srgbClr val="FFFFFF"/>
                </a:solidFill>
                <a:latin typeface="Helvetica"/>
                <a:cs typeface="Helvetica"/>
              </a:rPr>
              <a:t> </a:t>
            </a:r>
            <a:r>
              <a:rPr lang="de-DE" sz="1800" dirty="0" smtClean="0">
                <a:solidFill>
                  <a:srgbClr val="FFFFFF"/>
                </a:solidFill>
                <a:latin typeface="Helvetica"/>
                <a:cs typeface="Helvetica"/>
              </a:rPr>
              <a:t>/ </a:t>
            </a:r>
            <a:r>
              <a:rPr lang="de-DE" sz="1800" dirty="0" err="1" smtClean="0">
                <a:solidFill>
                  <a:srgbClr val="FFFFFF"/>
                </a:solidFill>
                <a:latin typeface="Helvetica"/>
                <a:cs typeface="Helvetica"/>
              </a:rPr>
              <a:t>sola</a:t>
            </a:r>
            <a:r>
              <a:rPr lang="de-DE" sz="1800" dirty="0" smtClean="0">
                <a:solidFill>
                  <a:srgbClr val="FFFFFF"/>
                </a:solidFill>
                <a:latin typeface="Helvetica"/>
                <a:cs typeface="Helvetica"/>
              </a:rPr>
              <a:t> </a:t>
            </a:r>
            <a:r>
              <a:rPr lang="de-DE" sz="1800" dirty="0" err="1" smtClean="0">
                <a:solidFill>
                  <a:srgbClr val="FFFFFF"/>
                </a:solidFill>
                <a:latin typeface="Helvetica"/>
                <a:cs typeface="Helvetica"/>
              </a:rPr>
              <a:t>scriptura</a:t>
            </a:r>
            <a:r>
              <a:rPr lang="de-DE" sz="1800" dirty="0" smtClean="0">
                <a:solidFill>
                  <a:srgbClr val="FFFFFF"/>
                </a:solidFill>
                <a:latin typeface="Helvetica"/>
                <a:cs typeface="Helvetica"/>
              </a:rPr>
              <a:t/>
            </a:r>
            <a:br>
              <a:rPr lang="de-DE" sz="1800" dirty="0" smtClean="0">
                <a:solidFill>
                  <a:srgbClr val="FFFFFF"/>
                </a:solidFill>
                <a:latin typeface="Helvetica"/>
                <a:cs typeface="Helvetica"/>
              </a:rPr>
            </a:br>
            <a:r>
              <a:rPr lang="de-DE" sz="1800" u="sng" dirty="0" smtClean="0">
                <a:solidFill>
                  <a:srgbClr val="FF6600"/>
                </a:solidFill>
                <a:latin typeface="Helvetica"/>
                <a:cs typeface="Helvetica"/>
              </a:rPr>
              <a:t/>
            </a:r>
            <a:br>
              <a:rPr lang="de-DE" sz="1800" u="sng" dirty="0" smtClean="0">
                <a:solidFill>
                  <a:srgbClr val="FF6600"/>
                </a:solidFill>
                <a:latin typeface="Helvetica"/>
                <a:cs typeface="Helvetica"/>
              </a:rPr>
            </a:br>
            <a:r>
              <a:rPr lang="de-DE" sz="1800" u="sng" dirty="0" smtClean="0">
                <a:solidFill>
                  <a:srgbClr val="FF6600"/>
                </a:solidFill>
                <a:latin typeface="Helvetica"/>
                <a:cs typeface="Helvetica"/>
              </a:rPr>
              <a:t/>
            </a:r>
            <a:br>
              <a:rPr lang="de-DE" sz="1800" u="sng" dirty="0" smtClean="0">
                <a:solidFill>
                  <a:srgbClr val="FF6600"/>
                </a:solidFill>
                <a:latin typeface="Helvetica"/>
                <a:cs typeface="Helvetica"/>
              </a:rPr>
            </a:br>
            <a:r>
              <a:rPr lang="de-DE" sz="1800" u="sng" dirty="0" smtClean="0">
                <a:solidFill>
                  <a:srgbClr val="FF6600"/>
                </a:solidFill>
                <a:latin typeface="Helvetica"/>
                <a:cs typeface="Helvetica"/>
              </a:rPr>
              <a:t>Antisemitismus</a:t>
            </a:r>
            <a:r>
              <a:rPr lang="de-DE" sz="1800" dirty="0">
                <a:latin typeface="Helvetica"/>
                <a:cs typeface="Helvetica"/>
              </a:rPr>
              <a:t/>
            </a:r>
            <a:br>
              <a:rPr lang="de-DE" sz="1800" dirty="0">
                <a:latin typeface="Helvetica"/>
                <a:cs typeface="Helvetica"/>
              </a:rPr>
            </a:br>
            <a:r>
              <a:rPr lang="de-DE" sz="1800" dirty="0" smtClean="0">
                <a:latin typeface="Helvetica"/>
                <a:cs typeface="Helvetica"/>
              </a:rPr>
              <a:t>- 1543: „Von den Juden und ihren Lügen“</a:t>
            </a:r>
            <a:br>
              <a:rPr lang="de-DE" sz="1800" dirty="0" smtClean="0">
                <a:latin typeface="Helvetica"/>
                <a:cs typeface="Helvetica"/>
              </a:rPr>
            </a:br>
            <a:r>
              <a:rPr lang="de-DE" sz="1800" dirty="0" smtClean="0">
                <a:latin typeface="Helvetica"/>
                <a:cs typeface="Helvetica"/>
              </a:rPr>
              <a:t>	</a:t>
            </a:r>
            <a:r>
              <a:rPr lang="de-DE" sz="1600" dirty="0" smtClean="0">
                <a:latin typeface="Helvetica"/>
                <a:cs typeface="Helvetica"/>
              </a:rPr>
              <a:t>weitere Schriften; antisemitische Stereotypen, Projektionen, Realitätsverleugnung; 	Wirkung auf modernen Antisemitismus und NS-Ideologie</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u="sng" dirty="0" smtClean="0">
                <a:solidFill>
                  <a:srgbClr val="FF6600"/>
                </a:solidFill>
                <a:latin typeface="Helvetica"/>
                <a:cs typeface="Helvetica"/>
              </a:rPr>
              <a:t>Hexenglauben</a:t>
            </a:r>
            <a:r>
              <a:rPr lang="de-DE" sz="1800" u="sng" dirty="0">
                <a:solidFill>
                  <a:srgbClr val="FF6600"/>
                </a:solidFill>
                <a:latin typeface="Helvetica"/>
                <a:cs typeface="Helvetica"/>
              </a:rPr>
              <a:t/>
            </a:r>
            <a:br>
              <a:rPr lang="de-DE" sz="1800" u="sng" dirty="0">
                <a:solidFill>
                  <a:srgbClr val="FF6600"/>
                </a:solidFill>
                <a:latin typeface="Helvetica"/>
                <a:cs typeface="Helvetica"/>
              </a:rPr>
            </a:br>
            <a:r>
              <a:rPr lang="de-DE" sz="1600" dirty="0" smtClean="0">
                <a:latin typeface="Helvetica"/>
                <a:cs typeface="Helvetica"/>
              </a:rPr>
              <a:t>„</a:t>
            </a:r>
            <a:r>
              <a:rPr lang="de-DE" sz="1600" dirty="0">
                <a:latin typeface="Helvetica"/>
                <a:cs typeface="Helvetica"/>
              </a:rPr>
              <a:t>[…] sie können nämlich Milch, Butter und alles aus einem Haus stehlen; […] Sie können ein Kind verzaubern… Auch können sie geheimnisvolle Krankheiten im menschlichen Knie erzeugen, dass der Körper verzehrt wird; […</a:t>
            </a:r>
            <a:r>
              <a:rPr lang="de-DE" sz="1600" dirty="0" smtClean="0">
                <a:latin typeface="Helvetica"/>
                <a:cs typeface="Helvetica"/>
              </a:rPr>
              <a:t>] </a:t>
            </a:r>
            <a:r>
              <a:rPr lang="de-DE" sz="1600" dirty="0">
                <a:latin typeface="Helvetica"/>
                <a:cs typeface="Helvetica"/>
              </a:rPr>
              <a:t>Die Zauberinnen sollen getötet werden, weil sie Diebe sind, Ehebrecher, Räuber, Mörder… Sie schaden mannigfaltig. Also sollen sie getötet werden, nicht allein weil sie schaden, sondern auch, weil sie Umgang mit dem Satan haben.“</a:t>
            </a:r>
            <a:br>
              <a:rPr lang="de-DE" sz="1600" dirty="0">
                <a:latin typeface="Helvetica"/>
                <a:cs typeface="Helvetica"/>
              </a:rPr>
            </a:br>
            <a:r>
              <a:rPr lang="de-DE" sz="1800" dirty="0">
                <a:latin typeface="Helvetica"/>
                <a:cs typeface="Helvetica"/>
              </a:rPr>
              <a:t/>
            </a:r>
            <a:br>
              <a:rPr lang="de-DE" sz="1800" dirty="0">
                <a:latin typeface="Helvetica"/>
                <a:cs typeface="Helvetica"/>
              </a:rPr>
            </a:br>
            <a:r>
              <a:rPr lang="de-DE" sz="1300" dirty="0">
                <a:latin typeface="Helvetica"/>
                <a:cs typeface="Helvetica"/>
              </a:rPr>
              <a:t/>
            </a:r>
            <a:br>
              <a:rPr lang="de-DE" sz="1300" dirty="0">
                <a:latin typeface="Helvetica"/>
                <a:cs typeface="Helvetica"/>
              </a:rPr>
            </a:br>
            <a:r>
              <a:rPr lang="de-DE" sz="1300" dirty="0" smtClean="0">
                <a:latin typeface="Helvetica"/>
                <a:cs typeface="Helvetica"/>
              </a:rPr>
              <a:t/>
            </a:r>
            <a:br>
              <a:rPr lang="de-DE" sz="13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62489391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u="sng" dirty="0" smtClean="0">
                <a:latin typeface="Helvetica"/>
                <a:cs typeface="Helvetica"/>
              </a:rPr>
              <a:t>Leipzig</a:t>
            </a: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000" dirty="0" smtClean="0">
                <a:latin typeface="Helvetica"/>
                <a:cs typeface="Helvetica"/>
              </a:rPr>
              <a:t>- Montagsdemonstrationen: ab dem 4. September 1989</a:t>
            </a:r>
            <a:br>
              <a:rPr lang="de-DE" sz="2000" dirty="0" smtClean="0">
                <a:latin typeface="Helvetica"/>
                <a:cs typeface="Helvetica"/>
              </a:rPr>
            </a:br>
            <a:r>
              <a:rPr lang="de-DE" sz="2000" dirty="0" smtClean="0">
                <a:latin typeface="Helvetica"/>
                <a:cs typeface="Helvetica"/>
              </a:rPr>
              <a:t>	- </a:t>
            </a:r>
            <a:r>
              <a:rPr lang="de-DE" sz="1800" dirty="0" smtClean="0">
                <a:latin typeface="Helvetica"/>
                <a:cs typeface="Helvetica"/>
              </a:rPr>
              <a:t>Ausgangspunkt: Nikolaikirche</a:t>
            </a:r>
            <a:br>
              <a:rPr lang="de-DE" sz="1800" dirty="0" smtClean="0">
                <a:latin typeface="Helvetica"/>
                <a:cs typeface="Helvetica"/>
              </a:rPr>
            </a:br>
            <a:r>
              <a:rPr lang="de-DE" sz="1800" dirty="0">
                <a:latin typeface="Helvetica"/>
                <a:cs typeface="Helvetica"/>
              </a:rPr>
              <a:t>	</a:t>
            </a:r>
            <a:r>
              <a:rPr lang="de-DE" sz="1800" dirty="0" smtClean="0">
                <a:latin typeface="Helvetica"/>
                <a:cs typeface="Helvetica"/>
              </a:rPr>
              <a:t>- Ruf: „Wir sind das Volk!“</a:t>
            </a:r>
            <a:br>
              <a:rPr lang="de-DE" sz="1800" dirty="0" smtClean="0">
                <a:latin typeface="Helvetica"/>
                <a:cs typeface="Helvetica"/>
              </a:rPr>
            </a:br>
            <a:r>
              <a:rPr lang="de-DE" sz="1800" dirty="0">
                <a:latin typeface="Helvetica"/>
                <a:cs typeface="Helvetica"/>
              </a:rPr>
              <a:t>	</a:t>
            </a:r>
            <a:r>
              <a:rPr lang="de-DE" sz="1800" dirty="0" smtClean="0">
                <a:latin typeface="Helvetica"/>
                <a:cs typeface="Helvetica"/>
              </a:rPr>
              <a:t>- Teilnehmer: 4.9. = 1200 – 9.10. = 130 000 – 6.11. = 500 000</a:t>
            </a:r>
            <a:r>
              <a:rPr lang="de-DE" sz="1800" dirty="0">
                <a:latin typeface="Helvetica"/>
                <a:cs typeface="Helvetica"/>
              </a:rPr>
              <a:t/>
            </a:r>
            <a:br>
              <a:rPr lang="de-DE" sz="1800" dirty="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Nikolaikirche</a:t>
            </a:r>
            <a:br>
              <a:rPr lang="de-DE" sz="2000" dirty="0" smtClean="0">
                <a:latin typeface="Helvetica"/>
                <a:cs typeface="Helvetica"/>
              </a:rPr>
            </a:br>
            <a:r>
              <a:rPr lang="de-DE" sz="2000" dirty="0" smtClean="0">
                <a:latin typeface="Helvetica"/>
                <a:cs typeface="Helvetica"/>
              </a:rPr>
              <a:t>	</a:t>
            </a:r>
            <a:r>
              <a:rPr lang="de-DE" sz="1800" dirty="0" smtClean="0">
                <a:latin typeface="Helvetica"/>
                <a:cs typeface="Helvetica"/>
              </a:rPr>
              <a:t>- Friedensgebete seit</a:t>
            </a:r>
            <a:r>
              <a:rPr lang="de-DE" sz="1800" dirty="0">
                <a:latin typeface="Helvetica"/>
                <a:cs typeface="Helvetica"/>
              </a:rPr>
              <a:t> </a:t>
            </a:r>
            <a:r>
              <a:rPr lang="de-DE" sz="1800" dirty="0" smtClean="0">
                <a:latin typeface="Helvetica"/>
                <a:cs typeface="Helvetica"/>
              </a:rPr>
              <a:t>September 1982</a:t>
            </a:r>
            <a:br>
              <a:rPr lang="de-DE" sz="18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Erich Loest (1926 – 2013): </a:t>
            </a:r>
            <a:r>
              <a:rPr lang="de-DE" sz="2000" i="1" dirty="0" smtClean="0">
                <a:latin typeface="Helvetica"/>
                <a:cs typeface="Helvetica"/>
              </a:rPr>
              <a:t>Nikolaikirche</a:t>
            </a:r>
            <a:r>
              <a:rPr lang="de-DE" sz="2000" dirty="0" smtClean="0">
                <a:latin typeface="Helvetica"/>
                <a:cs typeface="Helvetica"/>
              </a:rPr>
              <a:t> (Roman, 1995)</a:t>
            </a:r>
            <a:br>
              <a:rPr lang="de-DE" sz="20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191657564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Nikolaikirche (Klassizismus)</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Leipzig_Nikolaikirch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000" y="1566334"/>
            <a:ext cx="5280000" cy="3960000"/>
          </a:xfrm>
          <a:prstGeom prst="rect">
            <a:avLst/>
          </a:prstGeom>
        </p:spPr>
      </p:pic>
    </p:spTree>
    <p:extLst>
      <p:ext uri="{BB962C8B-B14F-4D97-AF65-F5344CB8AC3E}">
        <p14:creationId xmlns:p14="http://schemas.microsoft.com/office/powerpoint/2010/main" val="337489026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46667" y="668867"/>
            <a:ext cx="7772400" cy="5178560"/>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u="sng" dirty="0" smtClean="0">
                <a:latin typeface="Helvetica"/>
                <a:cs typeface="Helvetica"/>
              </a:rPr>
              <a:t>Johann Sebastian Bach </a:t>
            </a:r>
            <a:r>
              <a:rPr lang="de-DE" sz="2400" dirty="0" smtClean="0">
                <a:latin typeface="Helvetica"/>
                <a:cs typeface="Helvetica"/>
              </a:rPr>
              <a:t>(Eisenach 1685 – Leipzig 1750)</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1800" dirty="0" smtClean="0">
                <a:latin typeface="Helvetica"/>
                <a:cs typeface="Helvetica"/>
              </a:rPr>
              <a:t>- Erstaufführung der Johannespassion am 7. April 1724 in der Nikolaikirche </a:t>
            </a: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u="sng" dirty="0" smtClean="0">
                <a:solidFill>
                  <a:srgbClr val="FF6600"/>
                </a:solidFill>
                <a:latin typeface="Helvetica"/>
                <a:cs typeface="Helvetica"/>
              </a:rPr>
              <a:t>Bach-Städte</a:t>
            </a: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Weimar: Konzertmeister 1708 – 1717</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Köthen: Kapellmeister 1717 – 1723</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Leipzig: Thomaskantor an der Thomaskirche 1723 – 1750 (in der Thomaskirche begraben)</a:t>
            </a:r>
            <a:br>
              <a:rPr lang="de-DE" sz="20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24832216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u="sng" dirty="0" smtClean="0">
                <a:latin typeface="Helvetica"/>
                <a:cs typeface="Helvetica"/>
              </a:rPr>
              <a:t>Deutsches Literaturinstitut Leipzig</a:t>
            </a:r>
            <a:r>
              <a:rPr lang="de-DE" sz="2400" dirty="0">
                <a:latin typeface="Helvetica"/>
                <a:cs typeface="Helvetica"/>
              </a:rPr>
              <a:t> </a:t>
            </a:r>
            <a:r>
              <a:rPr lang="de-DE" sz="2400" dirty="0" smtClean="0">
                <a:latin typeface="Helvetica"/>
                <a:cs typeface="Helvetica"/>
              </a:rPr>
              <a:t>(DLL)</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1800" dirty="0" smtClean="0">
                <a:latin typeface="Helvetica"/>
                <a:cs typeface="Helvetica"/>
              </a:rPr>
              <a:t>- Lehre seit 1995</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Lehrinhalt: Literarisches Schreiben (vgl. Hildesheim, Wien, Bern)</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 bekannte Absolventen: Kerstin Hensel, Clemens Meyer, </a:t>
            </a:r>
            <a:r>
              <a:rPr lang="de-DE" sz="1800" dirty="0" err="1">
                <a:latin typeface="Helvetica"/>
                <a:cs typeface="Helvetica"/>
              </a:rPr>
              <a:t>Saša</a:t>
            </a:r>
            <a:r>
              <a:rPr lang="de-DE" sz="1800" dirty="0">
                <a:latin typeface="Helvetica"/>
                <a:cs typeface="Helvetica"/>
              </a:rPr>
              <a:t> </a:t>
            </a:r>
            <a:r>
              <a:rPr lang="de-DE" sz="1800" dirty="0" err="1" smtClean="0">
                <a:latin typeface="Helvetica"/>
                <a:cs typeface="Helvetica"/>
              </a:rPr>
              <a:t>Stanišić</a:t>
            </a:r>
            <a:r>
              <a:rPr lang="de-DE" sz="1800" dirty="0" smtClean="0">
                <a:latin typeface="Helvetica"/>
                <a:cs typeface="Helvetica"/>
              </a:rPr>
              <a:t>, </a:t>
            </a:r>
            <a:br>
              <a:rPr lang="de-DE" sz="1800" dirty="0" smtClean="0">
                <a:latin typeface="Helvetica"/>
                <a:cs typeface="Helvetica"/>
              </a:rPr>
            </a:br>
            <a:r>
              <a:rPr lang="de-DE" sz="1800" dirty="0" smtClean="0">
                <a:latin typeface="Helvetica"/>
                <a:cs typeface="Helvetica"/>
              </a:rPr>
              <a:t>	Juli Zeh (geb. in Bonn, Roman </a:t>
            </a:r>
            <a:r>
              <a:rPr lang="de-DE" sz="1800" i="1" dirty="0" smtClean="0">
                <a:latin typeface="Helvetica"/>
                <a:cs typeface="Helvetica"/>
              </a:rPr>
              <a:t>Spieltrieb</a:t>
            </a:r>
            <a:r>
              <a:rPr lang="de-DE" sz="1800" dirty="0" smtClean="0">
                <a:latin typeface="Helvetica"/>
                <a:cs typeface="Helvetica"/>
              </a:rPr>
              <a:t>, 2004)</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Vorgängerinstitution: Institut für Literatur (1955; Johannes-R.-Becher*-Institut)</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400" dirty="0" smtClean="0">
                <a:latin typeface="Helvetica"/>
                <a:cs typeface="Helvetica"/>
              </a:rPr>
              <a:t>		* expressionistischer Lyriker, Kulturminister der DDR, Texter der DDR-Nationalhymne: 			„Auferstanden aus Ruinen“ (‚Becher-Hymne‘)</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t>
            </a:r>
            <a:r>
              <a:rPr lang="de-DE" sz="1800" dirty="0" smtClean="0">
                <a:latin typeface="Helvetica"/>
                <a:cs typeface="Helvetica"/>
              </a:rPr>
              <a:t>- bekannte Absolventen: Ralph Giordano, Sarah Kirsch, Erich Loest</a:t>
            </a:r>
            <a:br>
              <a:rPr lang="de-DE" sz="18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14805797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u="sng" dirty="0" smtClean="0">
                <a:latin typeface="Helvetica"/>
                <a:cs typeface="Helvetica"/>
              </a:rPr>
              <a:t>Malerei</a:t>
            </a: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t>
            </a:r>
            <a:r>
              <a:rPr lang="de-DE" sz="2000" dirty="0" smtClean="0">
                <a:latin typeface="Helvetica"/>
                <a:cs typeface="Helvetica"/>
              </a:rPr>
              <a:t>Leipziger Schule (1970er bis 1980er Jahre)</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1800" dirty="0" smtClean="0">
                <a:latin typeface="Helvetica"/>
                <a:cs typeface="Helvetica"/>
              </a:rPr>
              <a:t>	- gegenständliche Malerei</a:t>
            </a: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Neue Leipziger Schule (1990er Jahre bis heute)</a:t>
            </a: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t>
            </a:r>
            <a:r>
              <a:rPr lang="de-DE" sz="1800" dirty="0" smtClean="0">
                <a:latin typeface="Helvetica"/>
                <a:cs typeface="Helvetica"/>
              </a:rPr>
              <a:t>- dritte Generation der Leipziger Schule</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 verbunden mit der Hochschule für Grafik und Malerei in Leipzig</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 Vertreter: Hans Aichinger (*1959), </a:t>
            </a:r>
            <a:r>
              <a:rPr lang="de-DE" sz="1800" dirty="0" err="1" smtClean="0">
                <a:solidFill>
                  <a:srgbClr val="FF6600"/>
                </a:solidFill>
                <a:latin typeface="Helvetica"/>
                <a:cs typeface="Helvetica"/>
              </a:rPr>
              <a:t>Neo</a:t>
            </a:r>
            <a:r>
              <a:rPr lang="de-DE" sz="1800" dirty="0" smtClean="0">
                <a:solidFill>
                  <a:srgbClr val="FF6600"/>
                </a:solidFill>
                <a:latin typeface="Helvetica"/>
                <a:cs typeface="Helvetica"/>
              </a:rPr>
              <a:t> Rauch (*1960)</a:t>
            </a:r>
            <a:r>
              <a:rPr lang="de-DE" sz="1800" dirty="0" smtClean="0">
                <a:latin typeface="Helvetica"/>
                <a:cs typeface="Helvetica"/>
              </a:rPr>
              <a:t>, Katrin </a:t>
            </a:r>
            <a:r>
              <a:rPr lang="de-DE" sz="1800" dirty="0" err="1" smtClean="0">
                <a:latin typeface="Helvetica"/>
                <a:cs typeface="Helvetica"/>
              </a:rPr>
              <a:t>Heichel</a:t>
            </a:r>
            <a:r>
              <a:rPr lang="de-DE" sz="1800" dirty="0" smtClean="0">
                <a:latin typeface="Helvetica"/>
                <a:cs typeface="Helvetica"/>
              </a:rPr>
              <a:t> (*1972) 	u.a. </a:t>
            </a: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29616591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r>
              <a:rPr lang="de-DE" sz="2400" dirty="0" err="1" smtClean="0">
                <a:latin typeface="Helvetica"/>
                <a:cs typeface="Helvetica"/>
              </a:rPr>
              <a:t>Neo</a:t>
            </a:r>
            <a:r>
              <a:rPr lang="de-DE" sz="2400" dirty="0" smtClean="0">
                <a:latin typeface="Helvetica"/>
                <a:cs typeface="Helvetica"/>
              </a:rPr>
              <a:t> Rauch</a:t>
            </a: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neo-rauch-nicola-graef-102-resimage_v-variantSmall16x9_w-6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000" y="1527430"/>
            <a:ext cx="6400001" cy="3600000"/>
          </a:xfrm>
          <a:prstGeom prst="rect">
            <a:avLst/>
          </a:prstGeom>
        </p:spPr>
      </p:pic>
    </p:spTree>
    <p:extLst>
      <p:ext uri="{BB962C8B-B14F-4D97-AF65-F5344CB8AC3E}">
        <p14:creationId xmlns:p14="http://schemas.microsoft.com/office/powerpoint/2010/main" val="209541204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IMG_484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000" y="1237599"/>
            <a:ext cx="4800000" cy="3600000"/>
          </a:xfrm>
          <a:prstGeom prst="rect">
            <a:avLst/>
          </a:prstGeom>
        </p:spPr>
      </p:pic>
    </p:spTree>
    <p:extLst>
      <p:ext uri="{BB962C8B-B14F-4D97-AF65-F5344CB8AC3E}">
        <p14:creationId xmlns:p14="http://schemas.microsoft.com/office/powerpoint/2010/main" val="22622639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Botho Strauß: „Der letzte Deutsche“</a:t>
            </a:r>
            <a:r>
              <a:rPr lang="de-DE" sz="2000" u="sng" dirty="0">
                <a:latin typeface="Helvetica"/>
                <a:cs typeface="Helvetica"/>
              </a:rPr>
              <a:t/>
            </a:r>
            <a:br>
              <a:rPr lang="de-DE" sz="2000" u="sng" dirty="0">
                <a:latin typeface="Helvetica"/>
                <a:cs typeface="Helvetica"/>
              </a:rPr>
            </a:br>
            <a:r>
              <a:rPr lang="de-DE" sz="1800" dirty="0" smtClean="0">
                <a:latin typeface="Helvetica"/>
                <a:cs typeface="Helvetica"/>
              </a:rPr>
              <a:t>in: </a:t>
            </a:r>
            <a:r>
              <a:rPr lang="de-DE" sz="1800" i="1" dirty="0" smtClean="0">
                <a:latin typeface="Helvetica"/>
                <a:cs typeface="Helvetica"/>
              </a:rPr>
              <a:t>Der Spiegel</a:t>
            </a:r>
            <a:r>
              <a:rPr lang="de-DE" sz="1800" dirty="0" smtClean="0">
                <a:latin typeface="Helvetica"/>
                <a:cs typeface="Helvetica"/>
              </a:rPr>
              <a:t>,</a:t>
            </a:r>
            <a:r>
              <a:rPr lang="de-DE" sz="1800" i="1" dirty="0" smtClean="0">
                <a:latin typeface="Helvetica"/>
                <a:cs typeface="Helvetica"/>
              </a:rPr>
              <a:t> </a:t>
            </a:r>
            <a:r>
              <a:rPr lang="de-DE" sz="1800" dirty="0" smtClean="0">
                <a:latin typeface="Helvetica"/>
                <a:cs typeface="Helvetica"/>
              </a:rPr>
              <a:t>2015</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solidFill>
                  <a:srgbClr val="FF6600"/>
                </a:solidFill>
                <a:latin typeface="Helvetica"/>
                <a:cs typeface="Helvetica"/>
              </a:rPr>
              <a:t>‚Flutung‘ </a:t>
            </a:r>
            <a:r>
              <a:rPr lang="de-DE" sz="1800" dirty="0" smtClean="0">
                <a:latin typeface="Helvetica"/>
                <a:cs typeface="Helvetica"/>
              </a:rPr>
              <a:t>– eines Schiffes mit Wasser, so dass es untergeht</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solidFill>
                  <a:srgbClr val="FF6600"/>
                </a:solidFill>
                <a:latin typeface="Helvetica"/>
                <a:cs typeface="Helvetica"/>
              </a:rPr>
              <a:t>„Geheimes Deutschland“ </a:t>
            </a:r>
            <a:r>
              <a:rPr lang="de-DE" sz="1800" dirty="0" smtClean="0">
                <a:latin typeface="Helvetica"/>
                <a:cs typeface="Helvetica"/>
              </a:rPr>
              <a:t>– elitäre Idee des George-Kreises (Stefan George 1868 – 1933)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300" dirty="0" smtClean="0">
                <a:latin typeface="Helvetica"/>
                <a:cs typeface="Helvetica"/>
              </a:rPr>
              <a:t>Quelle</a:t>
            </a:r>
            <a:r>
              <a:rPr lang="de-DE" sz="1300" dirty="0">
                <a:latin typeface="Helvetica"/>
                <a:cs typeface="Helvetica"/>
              </a:rPr>
              <a:t>: http://</a:t>
            </a:r>
            <a:r>
              <a:rPr lang="de-DE" sz="1300" dirty="0" err="1">
                <a:latin typeface="Helvetica"/>
                <a:cs typeface="Helvetica"/>
              </a:rPr>
              <a:t>magazin.spiegel.de</a:t>
            </a:r>
            <a:r>
              <a:rPr lang="de-DE" sz="1300" dirty="0">
                <a:latin typeface="Helvetica"/>
                <a:cs typeface="Helvetica"/>
              </a:rPr>
              <a:t>/</a:t>
            </a:r>
            <a:r>
              <a:rPr lang="de-DE" sz="1300" dirty="0" err="1">
                <a:latin typeface="Helvetica"/>
                <a:cs typeface="Helvetica"/>
              </a:rPr>
              <a:t>EpubDelivery</a:t>
            </a:r>
            <a:r>
              <a:rPr lang="de-DE" sz="1300" dirty="0">
                <a:latin typeface="Helvetica"/>
                <a:cs typeface="Helvetica"/>
              </a:rPr>
              <a:t>/</a:t>
            </a:r>
            <a:r>
              <a:rPr lang="de-DE" sz="1300" dirty="0" err="1">
                <a:latin typeface="Helvetica"/>
                <a:cs typeface="Helvetica"/>
              </a:rPr>
              <a:t>spiegel</a:t>
            </a:r>
            <a:r>
              <a:rPr lang="de-DE" sz="1300" dirty="0">
                <a:latin typeface="Helvetica"/>
                <a:cs typeface="Helvetica"/>
              </a:rPr>
              <a:t>/</a:t>
            </a:r>
            <a:r>
              <a:rPr lang="de-DE" sz="1300" dirty="0" err="1">
                <a:latin typeface="Helvetica"/>
                <a:cs typeface="Helvetica"/>
              </a:rPr>
              <a:t>pdf</a:t>
            </a:r>
            <a:r>
              <a:rPr lang="de-DE" sz="1300" dirty="0">
                <a:latin typeface="Helvetica"/>
                <a:cs typeface="Helvetica"/>
              </a:rPr>
              <a:t>/139095826</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t>
            </a:r>
            <a:endParaRPr lang="de-DE" sz="1600" dirty="0">
              <a:latin typeface="Helvetica"/>
              <a:cs typeface="Helvetica"/>
            </a:endParaRPr>
          </a:p>
        </p:txBody>
      </p:sp>
      <p:pic>
        <p:nvPicPr>
          <p:cNvPr id="4" name="Bild 3" descr="Bildschirmfoto 2018-04-17 um 15.15.34 Kopi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84" y="1837872"/>
            <a:ext cx="6032432" cy="720000"/>
          </a:xfrm>
          <a:prstGeom prst="rect">
            <a:avLst/>
          </a:prstGeom>
        </p:spPr>
      </p:pic>
      <p:pic>
        <p:nvPicPr>
          <p:cNvPr id="5" name="Bild 4" descr="Bildschirmfoto 2018-04-17 um 15.15.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439" y="3580491"/>
            <a:ext cx="5435122" cy="1080000"/>
          </a:xfrm>
          <a:prstGeom prst="rect">
            <a:avLst/>
          </a:prstGeom>
        </p:spPr>
      </p:pic>
    </p:spTree>
    <p:extLst>
      <p:ext uri="{BB962C8B-B14F-4D97-AF65-F5344CB8AC3E}">
        <p14:creationId xmlns:p14="http://schemas.microsoft.com/office/powerpoint/2010/main" val="286270114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02_114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200" y="808971"/>
            <a:ext cx="5385600" cy="4320000"/>
          </a:xfrm>
          <a:prstGeom prst="rect">
            <a:avLst/>
          </a:prstGeom>
        </p:spPr>
      </p:pic>
    </p:spTree>
    <p:extLst>
      <p:ext uri="{BB962C8B-B14F-4D97-AF65-F5344CB8AC3E}">
        <p14:creationId xmlns:p14="http://schemas.microsoft.com/office/powerpoint/2010/main" val="277128788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u="sng" dirty="0" smtClean="0">
                <a:latin typeface="Helvetica"/>
                <a:cs typeface="Helvetica"/>
              </a:rPr>
              <a:t>Literatur/Philosophie</a:t>
            </a: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1600" dirty="0" smtClean="0">
                <a:solidFill>
                  <a:srgbClr val="FF6600"/>
                </a:solidFill>
                <a:latin typeface="Helvetica"/>
                <a:cs typeface="Helvetica"/>
              </a:rPr>
              <a:t>Brandenburg</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Theodor Fontane (1819 – 1898): </a:t>
            </a:r>
            <a:r>
              <a:rPr lang="de-DE" sz="1600" i="1" dirty="0" smtClean="0">
                <a:latin typeface="Helvetica"/>
                <a:cs typeface="Helvetica"/>
              </a:rPr>
              <a:t>Wanderungen durch die Mark Brandenburg </a:t>
            </a:r>
            <a:r>
              <a:rPr lang="de-DE" sz="1600" dirty="0" smtClean="0">
                <a:latin typeface="Helvetica"/>
                <a:cs typeface="Helvetica"/>
              </a:rPr>
              <a:t>(1862)</a:t>
            </a:r>
            <a:br>
              <a:rPr lang="de-DE" sz="1600" dirty="0" smtClean="0">
                <a:latin typeface="Helvetica"/>
                <a:cs typeface="Helvetica"/>
              </a:rPr>
            </a:br>
            <a:r>
              <a:rPr lang="de-DE" sz="1600" dirty="0" smtClean="0">
                <a:latin typeface="Helvetica"/>
                <a:cs typeface="Helvetica"/>
              </a:rPr>
              <a:t>- Bertolt Brecht (1898 – 1956): </a:t>
            </a:r>
            <a:r>
              <a:rPr lang="de-DE" sz="1600" i="1" dirty="0" err="1" smtClean="0">
                <a:latin typeface="Helvetica"/>
                <a:cs typeface="Helvetica"/>
              </a:rPr>
              <a:t>Buckower</a:t>
            </a:r>
            <a:r>
              <a:rPr lang="de-DE" sz="1600" i="1" dirty="0" smtClean="0">
                <a:latin typeface="Helvetica"/>
                <a:cs typeface="Helvetica"/>
              </a:rPr>
              <a:t> Elegien </a:t>
            </a:r>
            <a:r>
              <a:rPr lang="de-DE" sz="1600" dirty="0" smtClean="0">
                <a:latin typeface="Helvetica"/>
                <a:cs typeface="Helvetica"/>
              </a:rPr>
              <a:t>(1953)</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solidFill>
                  <a:srgbClr val="FF6600"/>
                </a:solidFill>
                <a:latin typeface="Helvetica"/>
                <a:cs typeface="Helvetica"/>
              </a:rPr>
              <a:t>Mecklenburg-Vorpommern</a:t>
            </a:r>
            <a:r>
              <a:rPr lang="de-DE" sz="1600" dirty="0">
                <a:solidFill>
                  <a:srgbClr val="FF6600"/>
                </a:solidFill>
                <a:latin typeface="Helvetica"/>
                <a:cs typeface="Helvetica"/>
              </a:rPr>
              <a:t/>
            </a:r>
            <a:br>
              <a:rPr lang="de-DE" sz="1600" dirty="0">
                <a:solidFill>
                  <a:srgbClr val="FF6600"/>
                </a:solidFill>
                <a:latin typeface="Helvetica"/>
                <a:cs typeface="Helvetica"/>
              </a:rPr>
            </a:br>
            <a:r>
              <a:rPr lang="de-DE" sz="1600" dirty="0" smtClean="0">
                <a:latin typeface="Helvetica"/>
                <a:cs typeface="Helvetica"/>
              </a:rPr>
              <a:t>- Wolfgang Koeppen (Greifswald 1906 – München 1996); Text: </a:t>
            </a:r>
            <a:r>
              <a:rPr lang="de-DE" sz="1600" i="1" dirty="0" smtClean="0">
                <a:latin typeface="Helvetica"/>
                <a:cs typeface="Helvetica"/>
              </a:rPr>
              <a:t>Jugend</a:t>
            </a:r>
            <a:r>
              <a:rPr lang="de-DE" sz="1600" dirty="0" smtClean="0">
                <a:latin typeface="Helvetica"/>
                <a:cs typeface="Helvetica"/>
              </a:rPr>
              <a:t> (1976); Universität Greifswald: Wolfgang-Koeppen-Archiv</a:t>
            </a: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solidFill>
                  <a:srgbClr val="FF6600"/>
                </a:solidFill>
                <a:latin typeface="Helvetica"/>
                <a:cs typeface="Helvetica"/>
              </a:rPr>
              <a:t>Thüringen</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Weimar: Weimarer Klassik: Goethe (ab 1775 am Hof des Herzogtums Sachsen-Weimar-Eisenach, auf Einladung des 18-jährigen Herzogs Karl August), Schiller, Wieland, Herder</a:t>
            </a:r>
            <a:r>
              <a:rPr lang="de-DE" sz="1600" dirty="0">
                <a:latin typeface="Helvetica"/>
                <a:cs typeface="Helvetica"/>
              </a:rPr>
              <a:t/>
            </a:r>
            <a:br>
              <a:rPr lang="de-DE" sz="1600" dirty="0">
                <a:latin typeface="Helvetica"/>
                <a:cs typeface="Helvetica"/>
              </a:rPr>
            </a:br>
            <a:r>
              <a:rPr lang="de-DE" sz="1600" dirty="0" smtClean="0">
                <a:latin typeface="Helvetica"/>
                <a:cs typeface="Helvetica"/>
              </a:rPr>
              <a:t>- Universität Jena: Hegel, Fichte, Schiller, Novalis, Fr. Schlegel; Jenaer Frühromantik</a:t>
            </a: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solidFill>
                  <a:srgbClr val="FF6600"/>
                </a:solidFill>
                <a:latin typeface="Helvetica"/>
                <a:cs typeface="Helvetica"/>
              </a:rPr>
              <a:t>Sachsen</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Karl May (</a:t>
            </a:r>
            <a:r>
              <a:rPr lang="de-DE" sz="1600" dirty="0" err="1" smtClean="0">
                <a:latin typeface="Helvetica"/>
                <a:cs typeface="Helvetica"/>
              </a:rPr>
              <a:t>Ernstthal</a:t>
            </a:r>
            <a:r>
              <a:rPr lang="de-DE" sz="1600" dirty="0" smtClean="0">
                <a:latin typeface="Helvetica"/>
                <a:cs typeface="Helvetica"/>
              </a:rPr>
              <a:t> 1842 – Radebeul 1912); Radebeul: Karl-May-Museum</a:t>
            </a: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solidFill>
                  <a:srgbClr val="FF6600"/>
                </a:solidFill>
                <a:latin typeface="Helvetica"/>
                <a:cs typeface="Helvetica"/>
              </a:rPr>
              <a:t>Sachsen-Anhalt</a:t>
            </a:r>
            <a:br>
              <a:rPr lang="de-DE" sz="1600" dirty="0" smtClean="0">
                <a:solidFill>
                  <a:srgbClr val="FF6600"/>
                </a:solidFill>
                <a:latin typeface="Helvetica"/>
                <a:cs typeface="Helvetica"/>
              </a:rPr>
            </a:br>
            <a:r>
              <a:rPr lang="de-DE" sz="1600" dirty="0" smtClean="0">
                <a:latin typeface="Helvetica"/>
                <a:cs typeface="Helvetica"/>
              </a:rPr>
              <a:t>- Mechthild von Magdeburg (1207 – 1282):</a:t>
            </a:r>
            <a:r>
              <a:rPr lang="de-DE" sz="1600" dirty="0">
                <a:latin typeface="Helvetica"/>
                <a:cs typeface="Helvetica"/>
              </a:rPr>
              <a:t> </a:t>
            </a:r>
            <a:r>
              <a:rPr lang="de-DE" sz="1600" dirty="0" smtClean="0">
                <a:latin typeface="Helvetica"/>
                <a:cs typeface="Helvetica"/>
              </a:rPr>
              <a:t>christliche Mystikerin: </a:t>
            </a:r>
            <a:r>
              <a:rPr lang="de-DE" sz="1600" i="1" dirty="0" smtClean="0">
                <a:latin typeface="Helvetica"/>
                <a:cs typeface="Helvetica"/>
              </a:rPr>
              <a:t>Das fließende Licht der Gottheit </a:t>
            </a:r>
            <a:r>
              <a:rPr lang="de-DE" sz="1600" dirty="0" smtClean="0">
                <a:latin typeface="Helvetica"/>
                <a:cs typeface="Helvetica"/>
              </a:rPr>
              <a:t>(7 Bände): Vermählung der Seele mit Christus</a:t>
            </a:r>
            <a:br>
              <a:rPr lang="de-DE" sz="1600" dirty="0" smtClean="0">
                <a:latin typeface="Helvetica"/>
                <a:cs typeface="Helvetica"/>
              </a:rPr>
            </a:br>
            <a:r>
              <a:rPr lang="de-DE" sz="1600" dirty="0" smtClean="0">
                <a:latin typeface="Helvetica"/>
                <a:cs typeface="Helvetica"/>
              </a:rPr>
              <a:t>- Merseburg: Merseburger Zaubersprüche, althochdeutsch, 10. Jhd.</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20757678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u="sng" dirty="0" smtClean="0">
                <a:latin typeface="Helvetica"/>
                <a:cs typeface="Helvetica"/>
              </a:rPr>
              <a:t>Gegenwartsliteratur Ostdeutschland</a:t>
            </a:r>
            <a:br>
              <a:rPr lang="de-DE" sz="2400" u="sng" dirty="0" smtClean="0">
                <a:latin typeface="Helvetica"/>
                <a:cs typeface="Helvetica"/>
              </a:rPr>
            </a:br>
            <a:r>
              <a:rPr lang="de-DE" sz="2400" u="sng" dirty="0" smtClean="0">
                <a:latin typeface="Helvetica"/>
                <a:cs typeface="Helvetica"/>
              </a:rPr>
              <a:t/>
            </a:r>
            <a:br>
              <a:rPr lang="de-DE" sz="24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1800" dirty="0" smtClean="0">
                <a:latin typeface="Helvetica"/>
                <a:cs typeface="Helvetica"/>
              </a:rPr>
              <a:t>- Ingo Schulze</a:t>
            </a:r>
            <a:r>
              <a:rPr lang="de-DE" sz="1800" dirty="0">
                <a:latin typeface="Helvetica"/>
                <a:cs typeface="Helvetica"/>
              </a:rPr>
              <a:t> </a:t>
            </a:r>
            <a:r>
              <a:rPr lang="de-DE" sz="1800" dirty="0" smtClean="0">
                <a:latin typeface="Helvetica"/>
                <a:cs typeface="Helvetica"/>
              </a:rPr>
              <a:t>(*1962 Dresden)</a:t>
            </a:r>
            <a:br>
              <a:rPr lang="de-DE" sz="1800" dirty="0" smtClean="0">
                <a:latin typeface="Helvetica"/>
                <a:cs typeface="Helvetica"/>
              </a:rPr>
            </a:br>
            <a:r>
              <a:rPr lang="de-DE" sz="1800" dirty="0" smtClean="0">
                <a:latin typeface="Helvetica"/>
                <a:cs typeface="Helvetica"/>
              </a:rPr>
              <a:t>	</a:t>
            </a:r>
            <a:r>
              <a:rPr lang="de-DE" sz="1800" i="1" dirty="0" smtClean="0">
                <a:latin typeface="Helvetica"/>
                <a:cs typeface="Helvetica"/>
              </a:rPr>
              <a:t>Simple </a:t>
            </a:r>
            <a:r>
              <a:rPr lang="de-DE" sz="1800" i="1" dirty="0">
                <a:latin typeface="Helvetica"/>
                <a:cs typeface="Helvetica"/>
              </a:rPr>
              <a:t>Storys. Ein Roman aus der ostdeutschen </a:t>
            </a:r>
            <a:r>
              <a:rPr lang="de-DE" sz="1800" i="1" dirty="0" smtClean="0">
                <a:latin typeface="Helvetica"/>
                <a:cs typeface="Helvetica"/>
              </a:rPr>
              <a:t>Provinz</a:t>
            </a:r>
            <a:r>
              <a:rPr lang="de-DE" sz="1800" i="1" dirty="0">
                <a:latin typeface="Helvetica"/>
                <a:cs typeface="Helvetica"/>
              </a:rPr>
              <a:t> </a:t>
            </a:r>
            <a:r>
              <a:rPr lang="de-DE" sz="1800" dirty="0" smtClean="0">
                <a:latin typeface="Helvetica"/>
                <a:cs typeface="Helvetica"/>
              </a:rPr>
              <a:t>(1998)</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Clemens Meyer (*1977 Halle an der Saale)</a:t>
            </a:r>
            <a:br>
              <a:rPr lang="de-DE" sz="1800" dirty="0" smtClean="0">
                <a:latin typeface="Helvetica"/>
                <a:cs typeface="Helvetica"/>
              </a:rPr>
            </a:br>
            <a:r>
              <a:rPr lang="de-DE" sz="1800" dirty="0">
                <a:latin typeface="Helvetica"/>
                <a:cs typeface="Helvetica"/>
              </a:rPr>
              <a:t>	</a:t>
            </a:r>
            <a:r>
              <a:rPr lang="de-DE" sz="1800" i="1" dirty="0" smtClean="0">
                <a:latin typeface="Helvetica"/>
                <a:cs typeface="Helvetica"/>
              </a:rPr>
              <a:t>Als wir träumten</a:t>
            </a:r>
            <a:r>
              <a:rPr lang="de-DE" sz="1800" i="1" dirty="0">
                <a:latin typeface="Helvetica"/>
                <a:cs typeface="Helvetica"/>
              </a:rPr>
              <a:t> </a:t>
            </a:r>
            <a:r>
              <a:rPr lang="de-DE" sz="1800" dirty="0" smtClean="0">
                <a:latin typeface="Helvetica"/>
                <a:cs typeface="Helvetica"/>
              </a:rPr>
              <a:t>(2006; verfilmt 2014)</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Uwe </a:t>
            </a:r>
            <a:r>
              <a:rPr lang="de-DE" sz="1800" dirty="0" err="1" smtClean="0">
                <a:latin typeface="Helvetica"/>
                <a:cs typeface="Helvetica"/>
              </a:rPr>
              <a:t>Tellkamp</a:t>
            </a:r>
            <a:r>
              <a:rPr lang="de-DE" sz="1800" dirty="0">
                <a:latin typeface="Helvetica"/>
                <a:cs typeface="Helvetica"/>
              </a:rPr>
              <a:t> </a:t>
            </a:r>
            <a:r>
              <a:rPr lang="de-DE" sz="1800" dirty="0" smtClean="0">
                <a:latin typeface="Helvetica"/>
                <a:cs typeface="Helvetica"/>
              </a:rPr>
              <a:t>(*1968 Dresden)	</a:t>
            </a:r>
            <a:br>
              <a:rPr lang="de-DE" sz="1800" dirty="0" smtClean="0">
                <a:latin typeface="Helvetica"/>
                <a:cs typeface="Helvetica"/>
              </a:rPr>
            </a:br>
            <a:r>
              <a:rPr lang="de-DE" sz="1800" dirty="0">
                <a:latin typeface="Helvetica"/>
                <a:cs typeface="Helvetica"/>
              </a:rPr>
              <a:t>	</a:t>
            </a:r>
            <a:r>
              <a:rPr lang="de-DE" sz="1800" i="1" dirty="0" smtClean="0">
                <a:latin typeface="Helvetica"/>
                <a:cs typeface="Helvetica"/>
              </a:rPr>
              <a:t>Der Turm. Geschichte </a:t>
            </a:r>
            <a:r>
              <a:rPr lang="de-DE" sz="1800" i="1" dirty="0">
                <a:latin typeface="Helvetica"/>
                <a:cs typeface="Helvetica"/>
              </a:rPr>
              <a:t>aus einem versunkenen </a:t>
            </a:r>
            <a:r>
              <a:rPr lang="de-DE" sz="1800" i="1" dirty="0" smtClean="0">
                <a:latin typeface="Helvetica"/>
                <a:cs typeface="Helvetica"/>
              </a:rPr>
              <a:t>Land</a:t>
            </a:r>
            <a:r>
              <a:rPr lang="de-DE" sz="1800" i="1" dirty="0">
                <a:latin typeface="Helvetica"/>
                <a:cs typeface="Helvetica"/>
              </a:rPr>
              <a:t> </a:t>
            </a:r>
            <a:r>
              <a:rPr lang="de-DE" sz="1800" dirty="0" smtClean="0">
                <a:latin typeface="Helvetica"/>
                <a:cs typeface="Helvetica"/>
              </a:rPr>
              <a:t>(2009)</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Moritz von Uslar (*1970 Köln)	</a:t>
            </a:r>
            <a:br>
              <a:rPr lang="de-DE" sz="1800" dirty="0" smtClean="0">
                <a:latin typeface="Helvetica"/>
                <a:cs typeface="Helvetica"/>
              </a:rPr>
            </a:br>
            <a:r>
              <a:rPr lang="de-DE" sz="1800" dirty="0" smtClean="0">
                <a:latin typeface="Helvetica"/>
                <a:cs typeface="Helvetica"/>
              </a:rPr>
              <a:t>	</a:t>
            </a:r>
            <a:r>
              <a:rPr lang="de-DE" sz="1800" i="1" dirty="0" smtClean="0">
                <a:latin typeface="Helvetica"/>
                <a:cs typeface="Helvetica"/>
              </a:rPr>
              <a:t>Deutschboden. Eine teilnehmende Beobachtung </a:t>
            </a:r>
            <a:r>
              <a:rPr lang="de-DE" sz="1800" dirty="0" smtClean="0">
                <a:latin typeface="Helvetica"/>
                <a:cs typeface="Helvetica"/>
              </a:rPr>
              <a:t>(2010; verfilmt 2013)</a:t>
            </a:r>
            <a:br>
              <a:rPr lang="de-DE" sz="1800" dirty="0" smtClean="0">
                <a:latin typeface="Helvetica"/>
                <a:cs typeface="Helvetica"/>
              </a:rPr>
            </a:br>
            <a:r>
              <a:rPr lang="de-DE" sz="2000" dirty="0">
                <a:latin typeface="Helvetica"/>
                <a:cs typeface="Helvetica"/>
              </a:rPr>
              <a:t/>
            </a:r>
            <a:br>
              <a:rPr lang="de-DE" sz="2000" dirty="0">
                <a:latin typeface="Helvetica"/>
                <a:cs typeface="Helvetica"/>
              </a:rPr>
            </a:br>
            <a:r>
              <a:rPr lang="de-DE" sz="1400" dirty="0" smtClean="0">
                <a:solidFill>
                  <a:srgbClr val="FF6600"/>
                </a:solidFill>
                <a:latin typeface="Helvetica"/>
                <a:cs typeface="Helvetica"/>
              </a:rPr>
              <a:t/>
            </a:r>
            <a:br>
              <a:rPr lang="de-DE" sz="1400" dirty="0" smtClean="0">
                <a:solidFill>
                  <a:srgbClr val="FF6600"/>
                </a:solidFill>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277769998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u="sng" dirty="0" smtClean="0">
                <a:latin typeface="Helvetica"/>
                <a:cs typeface="Helvetica"/>
              </a:rPr>
              <a:t>Pop-Musik</a:t>
            </a: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000" dirty="0" err="1" smtClean="0">
                <a:solidFill>
                  <a:srgbClr val="FF6600"/>
                </a:solidFill>
                <a:latin typeface="Helvetica"/>
                <a:cs typeface="Helvetica"/>
              </a:rPr>
              <a:t>Puhdys</a:t>
            </a: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1800" dirty="0" smtClean="0">
                <a:latin typeface="Helvetica"/>
                <a:cs typeface="Helvetica"/>
              </a:rPr>
              <a:t>- 1965/1969 – 2014</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- 1965 Udo-Wendel-Combo</a:t>
            </a:r>
            <a:br>
              <a:rPr lang="de-DE" sz="1800" dirty="0" smtClean="0">
                <a:latin typeface="Helvetica"/>
                <a:cs typeface="Helvetica"/>
              </a:rPr>
            </a:br>
            <a:r>
              <a:rPr lang="de-DE" sz="1800" b="1" dirty="0">
                <a:latin typeface="Helvetica"/>
                <a:cs typeface="Helvetica"/>
              </a:rPr>
              <a:t/>
            </a:r>
            <a:br>
              <a:rPr lang="de-DE" sz="1800" b="1" dirty="0">
                <a:latin typeface="Helvetica"/>
                <a:cs typeface="Helvetica"/>
              </a:rPr>
            </a:br>
            <a:r>
              <a:rPr lang="de-DE" sz="1800" dirty="0" smtClean="0">
                <a:latin typeface="Helvetica"/>
                <a:cs typeface="Helvetica"/>
              </a:rPr>
              <a:t>- DDR-Jugendzeitschrift </a:t>
            </a:r>
            <a:r>
              <a:rPr lang="de-DE" sz="1800" i="1" dirty="0" smtClean="0">
                <a:latin typeface="Helvetica"/>
                <a:cs typeface="Helvetica"/>
              </a:rPr>
              <a:t>Neues Leben</a:t>
            </a:r>
            <a:r>
              <a:rPr lang="de-DE" sz="1800" dirty="0" smtClean="0">
                <a:latin typeface="Helvetica"/>
                <a:cs typeface="Helvetica"/>
              </a:rPr>
              <a:t>: 12 x beliebteste Band der DDR</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Album: </a:t>
            </a:r>
            <a:r>
              <a:rPr lang="de-DE" sz="1800" i="1" dirty="0" smtClean="0">
                <a:latin typeface="Helvetica"/>
                <a:cs typeface="Helvetica"/>
              </a:rPr>
              <a:t>Die </a:t>
            </a:r>
            <a:r>
              <a:rPr lang="de-DE" sz="1800" i="1" dirty="0" err="1" smtClean="0">
                <a:latin typeface="Helvetica"/>
                <a:cs typeface="Helvetica"/>
              </a:rPr>
              <a:t>Puhdys</a:t>
            </a:r>
            <a:r>
              <a:rPr lang="de-DE" sz="1800" i="1" dirty="0" smtClean="0">
                <a:latin typeface="Helvetica"/>
                <a:cs typeface="Helvetica"/>
              </a:rPr>
              <a:t> </a:t>
            </a:r>
            <a:r>
              <a:rPr lang="de-DE" sz="1800" dirty="0" smtClean="0">
                <a:latin typeface="Helvetica"/>
                <a:cs typeface="Helvetica"/>
              </a:rPr>
              <a:t>1974 – mit: </a:t>
            </a:r>
            <a:r>
              <a:rPr lang="de-DE" sz="1800" i="1" dirty="0" smtClean="0">
                <a:latin typeface="Helvetica"/>
                <a:cs typeface="Helvetica"/>
              </a:rPr>
              <a:t>Wenn ein Mensch lebt</a:t>
            </a:r>
            <a:br>
              <a:rPr lang="de-DE" sz="1800" i="1" dirty="0" smtClean="0">
                <a:latin typeface="Helvetica"/>
                <a:cs typeface="Helvetica"/>
              </a:rPr>
            </a:br>
            <a:r>
              <a:rPr lang="de-DE" sz="1800" i="1" dirty="0">
                <a:latin typeface="Helvetica"/>
                <a:cs typeface="Helvetica"/>
              </a:rPr>
              <a:t/>
            </a:r>
            <a:br>
              <a:rPr lang="de-DE" sz="1800" i="1" dirty="0">
                <a:latin typeface="Helvetica"/>
                <a:cs typeface="Helvetica"/>
              </a:rPr>
            </a:br>
            <a:r>
              <a:rPr lang="de-DE" sz="1800" dirty="0" smtClean="0">
                <a:latin typeface="Helvetica"/>
                <a:cs typeface="Helvetica"/>
              </a:rPr>
              <a:t>- Singles:</a:t>
            </a:r>
            <a:r>
              <a:rPr lang="de-DE" sz="1800" dirty="0">
                <a:latin typeface="Helvetica"/>
                <a:cs typeface="Helvetica"/>
              </a:rPr>
              <a:t> </a:t>
            </a:r>
            <a:r>
              <a:rPr lang="de-DE" sz="1800" i="1" dirty="0" smtClean="0">
                <a:latin typeface="Helvetica"/>
                <a:cs typeface="Helvetica"/>
              </a:rPr>
              <a:t>Ikarus </a:t>
            </a:r>
            <a:r>
              <a:rPr lang="de-DE" sz="1800" dirty="0" smtClean="0">
                <a:latin typeface="Helvetica"/>
                <a:cs typeface="Helvetica"/>
              </a:rPr>
              <a:t>1973, </a:t>
            </a:r>
            <a:r>
              <a:rPr lang="de-DE" sz="1800" i="1" dirty="0" smtClean="0">
                <a:latin typeface="Helvetica"/>
                <a:cs typeface="Helvetica"/>
              </a:rPr>
              <a:t>Alt wie ein Baum</a:t>
            </a:r>
            <a:r>
              <a:rPr lang="de-DE" sz="1800" dirty="0">
                <a:latin typeface="Helvetica"/>
                <a:cs typeface="Helvetica"/>
              </a:rPr>
              <a:t> </a:t>
            </a:r>
            <a:r>
              <a:rPr lang="de-DE" sz="1800" dirty="0" smtClean="0">
                <a:latin typeface="Helvetica"/>
                <a:cs typeface="Helvetica"/>
              </a:rPr>
              <a:t>1976, </a:t>
            </a:r>
            <a:r>
              <a:rPr lang="de-DE" sz="1800" i="1" dirty="0" smtClean="0">
                <a:latin typeface="Helvetica"/>
                <a:cs typeface="Helvetica"/>
              </a:rPr>
              <a:t>Doch die Gitter schweigen </a:t>
            </a:r>
            <a:r>
              <a:rPr lang="de-DE" sz="1800" dirty="0" smtClean="0">
                <a:latin typeface="Helvetica"/>
                <a:cs typeface="Helvetica"/>
              </a:rPr>
              <a:t>1978 </a:t>
            </a:r>
            <a:r>
              <a:rPr lang="de-DE" sz="1800" dirty="0">
                <a:latin typeface="Helvetica"/>
                <a:cs typeface="Helvetica"/>
              </a:rPr>
              <a:t/>
            </a:r>
            <a:br>
              <a:rPr lang="de-DE" sz="1800" dirty="0">
                <a:latin typeface="Helvetica"/>
                <a:cs typeface="Helvetica"/>
              </a:rPr>
            </a:br>
            <a:r>
              <a:rPr lang="de-DE" sz="1400" dirty="0">
                <a:latin typeface="Helvetica"/>
                <a:cs typeface="Helvetica"/>
              </a:rPr>
              <a:t/>
            </a:r>
            <a:br>
              <a:rPr lang="de-DE" sz="1400" dirty="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a:latin typeface="Helvetica"/>
                <a:cs typeface="Helvetica"/>
              </a:rPr>
              <a:t/>
            </a:r>
            <a:br>
              <a:rPr lang="de-DE" sz="1400" dirty="0">
                <a:latin typeface="Helvetica"/>
                <a:cs typeface="Helvetica"/>
              </a:rPr>
            </a:br>
            <a:r>
              <a:rPr lang="de-DE" sz="1400" dirty="0">
                <a:latin typeface="Helvetica"/>
                <a:cs typeface="Helvetica"/>
              </a:rPr>
              <a:t/>
            </a:r>
            <a:br>
              <a:rPr lang="de-DE" sz="1400" dirty="0">
                <a:latin typeface="Helvetica"/>
                <a:cs typeface="Helvetica"/>
              </a:rPr>
            </a:br>
            <a:r>
              <a:rPr lang="de-DE" sz="1400" dirty="0">
                <a:latin typeface="Helvetica"/>
                <a:cs typeface="Helvetica"/>
              </a:rPr>
              <a:t/>
            </a:r>
            <a:br>
              <a:rPr lang="de-DE" sz="1400" dirty="0">
                <a:latin typeface="Helvetica"/>
                <a:cs typeface="Helvetica"/>
              </a:rPr>
            </a:br>
            <a:r>
              <a:rPr lang="de-DE" sz="1400" dirty="0">
                <a:latin typeface="Helvetica"/>
                <a:cs typeface="Helvetica"/>
              </a:rPr>
              <a:t/>
            </a:r>
            <a:br>
              <a:rPr lang="de-DE" sz="1400" dirty="0">
                <a:latin typeface="Helvetica"/>
                <a:cs typeface="Helvetica"/>
              </a:rPr>
            </a:br>
            <a:r>
              <a:rPr lang="de-DE" sz="1400" dirty="0">
                <a:latin typeface="Helvetica"/>
                <a:cs typeface="Helvetica"/>
              </a:rPr>
              <a:t/>
            </a:r>
            <a:br>
              <a:rPr lang="de-DE" sz="1400" dirty="0">
                <a:latin typeface="Helvetica"/>
                <a:cs typeface="Helvetica"/>
              </a:rPr>
            </a:br>
            <a:r>
              <a:rPr lang="de-DE" sz="1400" dirty="0">
                <a:latin typeface="Helvetica"/>
                <a:cs typeface="Helvetica"/>
              </a:rPr>
              <a:t/>
            </a:r>
            <a:br>
              <a:rPr lang="de-DE" sz="1400" dirty="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18303298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000" u="sng" dirty="0" smtClean="0">
                <a:latin typeface="Helvetica"/>
                <a:cs typeface="Helvetica"/>
              </a:rPr>
              <a:t>Texte </a:t>
            </a:r>
            <a:r>
              <a:rPr lang="de-DE" sz="2000" u="sng" dirty="0">
                <a:latin typeface="Helvetica"/>
                <a:cs typeface="Helvetica"/>
              </a:rPr>
              <a:t>für die mündliche </a:t>
            </a:r>
            <a:r>
              <a:rPr lang="de-DE" sz="2000" u="sng" dirty="0" smtClean="0">
                <a:latin typeface="Helvetica"/>
                <a:cs typeface="Helvetica"/>
              </a:rPr>
              <a:t>Prüfung (zur Auswahl)</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1800" dirty="0" smtClean="0">
                <a:latin typeface="Helvetica"/>
                <a:cs typeface="Helvetica"/>
              </a:rPr>
              <a:t>- </a:t>
            </a:r>
            <a:r>
              <a:rPr lang="de-DE" sz="1800" dirty="0" smtClean="0">
                <a:solidFill>
                  <a:srgbClr val="FF6600"/>
                </a:solidFill>
                <a:latin typeface="Helvetica"/>
                <a:cs typeface="Helvetica"/>
              </a:rPr>
              <a:t>Katrin Hammerstein / Birgit Hofmann</a:t>
            </a:r>
            <a:r>
              <a:rPr lang="de-DE" sz="1800" dirty="0" smtClean="0">
                <a:latin typeface="Helvetica"/>
                <a:cs typeface="Helvetica"/>
              </a:rPr>
              <a:t>: „Wir […] müssen die Vergangenheit annehmen“ – Richard von Weizsäckers Rede zum Kriegsende 1985</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t>
            </a:r>
            <a:r>
              <a:rPr lang="de-DE" sz="1600" dirty="0" smtClean="0">
                <a:latin typeface="Helvetica"/>
                <a:cs typeface="Helvetica"/>
              </a:rPr>
              <a:t>http</a:t>
            </a:r>
            <a:r>
              <a:rPr lang="de-DE" sz="1600" dirty="0">
                <a:latin typeface="Helvetica"/>
                <a:cs typeface="Helvetica"/>
              </a:rPr>
              <a:t>://www.bpb.de/geschichte/zeitgeschichte/deutschlandarchiv/217619</a:t>
            </a:r>
            <a:r>
              <a:rPr lang="de-DE" sz="1600" dirty="0" smtClean="0">
                <a:latin typeface="Helvetica"/>
                <a:cs typeface="Helvetica"/>
              </a:rPr>
              <a:t>/richard</a:t>
            </a:r>
            <a:r>
              <a:rPr lang="de-DE" sz="1600" dirty="0">
                <a:latin typeface="Helvetica"/>
                <a:cs typeface="Helvetica"/>
              </a:rPr>
              <a:t>-von</a:t>
            </a:r>
            <a:r>
              <a:rPr lang="de-DE" sz="1600" dirty="0" smtClean="0">
                <a:latin typeface="Helvetica"/>
                <a:cs typeface="Helvetica"/>
              </a:rPr>
              <a:t>-	weizsaeckers</a:t>
            </a:r>
            <a:r>
              <a:rPr lang="de-DE" sz="1600" dirty="0">
                <a:latin typeface="Helvetica"/>
                <a:cs typeface="Helvetica"/>
              </a:rPr>
              <a:t>-rede-zum-kriegsende-</a:t>
            </a:r>
            <a:r>
              <a:rPr lang="de-DE" sz="1600" dirty="0" smtClean="0">
                <a:latin typeface="Helvetica"/>
                <a:cs typeface="Helvetica"/>
              </a:rPr>
              <a:t>1985</a:t>
            </a:r>
            <a:br>
              <a:rPr lang="de-DE" sz="16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a:latin typeface="Helvetica"/>
                <a:cs typeface="Helvetica"/>
              </a:rPr>
              <a:t>- </a:t>
            </a:r>
            <a:r>
              <a:rPr lang="de-DE" sz="1800" dirty="0" smtClean="0">
                <a:solidFill>
                  <a:srgbClr val="FF6600"/>
                </a:solidFill>
                <a:latin typeface="Helvetica"/>
                <a:cs typeface="Helvetica"/>
              </a:rPr>
              <a:t>Vera </a:t>
            </a:r>
            <a:r>
              <a:rPr lang="de-DE" sz="1800" dirty="0" err="1" smtClean="0">
                <a:solidFill>
                  <a:srgbClr val="FF6600"/>
                </a:solidFill>
                <a:latin typeface="Helvetica"/>
                <a:cs typeface="Helvetica"/>
              </a:rPr>
              <a:t>Hanewinkel</a:t>
            </a:r>
            <a:r>
              <a:rPr lang="de-DE" sz="1800" dirty="0" smtClean="0">
                <a:latin typeface="Helvetica"/>
                <a:cs typeface="Helvetica"/>
              </a:rPr>
              <a:t>: Wie stehen die deutschen Parteien zu den Themen Migration, Integration, Flucht und </a:t>
            </a:r>
            <a:r>
              <a:rPr lang="de-DE" sz="1800" dirty="0">
                <a:latin typeface="Helvetica"/>
                <a:cs typeface="Helvetica"/>
              </a:rPr>
              <a:t>A</a:t>
            </a:r>
            <a:r>
              <a:rPr lang="de-DE" sz="1800" dirty="0" smtClean="0">
                <a:latin typeface="Helvetica"/>
                <a:cs typeface="Helvetica"/>
              </a:rPr>
              <a:t>syl?</a:t>
            </a:r>
            <a:r>
              <a:rPr lang="de-DE" sz="1800" dirty="0">
                <a:latin typeface="Helvetica"/>
                <a:cs typeface="Helvetica"/>
              </a:rPr>
              <a:t/>
            </a:r>
            <a:br>
              <a:rPr lang="de-DE" sz="1800" dirty="0">
                <a:latin typeface="Helvetica"/>
                <a:cs typeface="Helvetica"/>
              </a:rPr>
            </a:br>
            <a:r>
              <a:rPr lang="de-DE" sz="1800" dirty="0">
                <a:latin typeface="Helvetica"/>
                <a:cs typeface="Helvetica"/>
              </a:rPr>
              <a:t>	</a:t>
            </a: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t>
            </a:r>
            <a:r>
              <a:rPr lang="de-DE" sz="1600" dirty="0" smtClean="0">
                <a:latin typeface="Helvetica"/>
                <a:cs typeface="Helvetica"/>
              </a:rPr>
              <a:t>http</a:t>
            </a:r>
            <a:r>
              <a:rPr lang="de-DE" sz="1600" dirty="0">
                <a:latin typeface="Helvetica"/>
                <a:cs typeface="Helvetica"/>
              </a:rPr>
              <a:t>://www.bpb.de/gesellschaft/migration/laenderprofile/255670/parteien-zu</a:t>
            </a:r>
            <a:r>
              <a:rPr lang="de-DE" sz="1600" dirty="0" smtClean="0">
                <a:latin typeface="Helvetica"/>
                <a:cs typeface="Helvetica"/>
              </a:rPr>
              <a:t>-	</a:t>
            </a:r>
            <a:r>
              <a:rPr lang="de-DE" sz="1600" dirty="0" err="1" smtClean="0">
                <a:latin typeface="Helvetica"/>
                <a:cs typeface="Helvetica"/>
              </a:rPr>
              <a:t>migration</a:t>
            </a:r>
            <a:r>
              <a:rPr lang="de-DE" sz="1600" dirty="0">
                <a:latin typeface="Helvetica"/>
                <a:cs typeface="Helvetica"/>
              </a:rPr>
              <a:t>-integration-flucht-und-asyl</a:t>
            </a:r>
            <a:br>
              <a:rPr lang="de-DE" sz="1600" dirty="0">
                <a:latin typeface="Helvetica"/>
                <a:cs typeface="Helvetica"/>
              </a:rPr>
            </a:br>
            <a:r>
              <a:rPr lang="de-DE" sz="1800" dirty="0">
                <a:latin typeface="Helvetica"/>
                <a:cs typeface="Helvetica"/>
              </a:rPr>
              <a:t/>
            </a:r>
            <a:br>
              <a:rPr lang="de-DE" sz="1800" dirty="0">
                <a:latin typeface="Helvetica"/>
                <a:cs typeface="Helvetica"/>
              </a:rPr>
            </a:br>
            <a:r>
              <a:rPr lang="de-DE" sz="1800" dirty="0">
                <a:latin typeface="Helvetica"/>
                <a:cs typeface="Helvetica"/>
              </a:rPr>
              <a:t>- </a:t>
            </a:r>
            <a:r>
              <a:rPr lang="de-DE" sz="1800" dirty="0" err="1" smtClean="0">
                <a:solidFill>
                  <a:srgbClr val="FF6600"/>
                </a:solidFill>
                <a:latin typeface="Helvetica"/>
                <a:cs typeface="Helvetica"/>
              </a:rPr>
              <a:t>Everhart</a:t>
            </a:r>
            <a:r>
              <a:rPr lang="de-DE" sz="1800" dirty="0" smtClean="0">
                <a:solidFill>
                  <a:srgbClr val="FF6600"/>
                </a:solidFill>
                <a:latin typeface="Helvetica"/>
                <a:cs typeface="Helvetica"/>
              </a:rPr>
              <a:t> Holtmann / Tobias </a:t>
            </a:r>
            <a:r>
              <a:rPr lang="de-DE" sz="1800" dirty="0" err="1" smtClean="0">
                <a:solidFill>
                  <a:srgbClr val="FF6600"/>
                </a:solidFill>
                <a:latin typeface="Helvetica"/>
                <a:cs typeface="Helvetica"/>
              </a:rPr>
              <a:t>Jaeck</a:t>
            </a:r>
            <a:r>
              <a:rPr lang="de-DE" sz="1800" dirty="0" smtClean="0">
                <a:latin typeface="Helvetica"/>
                <a:cs typeface="Helvetica"/>
              </a:rPr>
              <a:t>: Was denkt und meint das Volk? Deutschland im dritten Jahrzehnt der Einheit</a:t>
            </a:r>
            <a:r>
              <a:rPr lang="de-DE" sz="1800" dirty="0">
                <a:latin typeface="Helvetica"/>
                <a:cs typeface="Helvetica"/>
              </a:rPr>
              <a:t>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t>
            </a:r>
            <a:r>
              <a:rPr lang="de-DE" sz="1600" dirty="0" smtClean="0">
                <a:latin typeface="Helvetica"/>
                <a:cs typeface="Helvetica"/>
              </a:rPr>
              <a:t>http</a:t>
            </a:r>
            <a:r>
              <a:rPr lang="de-DE" sz="1600" dirty="0">
                <a:latin typeface="Helvetica"/>
                <a:cs typeface="Helvetica"/>
              </a:rPr>
              <a:t>://www.bpb.de/apuz/210548/was-denkt-und-meint-das-volk-deutschland-</a:t>
            </a:r>
            <a:r>
              <a:rPr lang="de-DE" sz="1600" dirty="0" smtClean="0">
                <a:latin typeface="Helvetica"/>
                <a:cs typeface="Helvetica"/>
              </a:rPr>
              <a:t>im</a:t>
            </a:r>
            <a:r>
              <a:rPr lang="de-DE" sz="1600" dirty="0">
                <a:latin typeface="Helvetica"/>
                <a:cs typeface="Helvetica"/>
              </a:rPr>
              <a:t>-dritten</a:t>
            </a:r>
            <a:r>
              <a:rPr lang="de-DE" sz="1600" dirty="0" smtClean="0">
                <a:latin typeface="Helvetica"/>
                <a:cs typeface="Helvetica"/>
              </a:rPr>
              <a:t>-	jahrzehnt</a:t>
            </a:r>
            <a:r>
              <a:rPr lang="de-DE" sz="1600" dirty="0">
                <a:latin typeface="Helvetica"/>
                <a:cs typeface="Helvetica"/>
              </a:rPr>
              <a:t>-der-einheit</a:t>
            </a:r>
            <a:r>
              <a:rPr lang="de-DE" sz="1600" dirty="0" smtClean="0">
                <a:latin typeface="Helvetica"/>
                <a:cs typeface="Helvetica"/>
              </a:rPr>
              <a:t/>
            </a:r>
            <a:br>
              <a:rPr lang="de-DE" sz="16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a:latin typeface="Helvetica"/>
                <a:cs typeface="Helvetica"/>
              </a:rPr>
              <a:t/>
            </a:r>
            <a:br>
              <a:rPr lang="de-DE" sz="1400" dirty="0">
                <a:latin typeface="Helvetica"/>
                <a:cs typeface="Helvetica"/>
              </a:rPr>
            </a:br>
            <a:r>
              <a:rPr lang="de-DE" sz="1400" dirty="0">
                <a:latin typeface="Helvetica"/>
                <a:cs typeface="Helvetica"/>
              </a:rPr>
              <a:t/>
            </a:r>
            <a:br>
              <a:rPr lang="de-DE" sz="1400" dirty="0">
                <a:latin typeface="Helvetica"/>
                <a:cs typeface="Helvetica"/>
              </a:rPr>
            </a:br>
            <a:r>
              <a:rPr lang="de-DE" sz="1400" dirty="0">
                <a:latin typeface="Helvetica"/>
                <a:cs typeface="Helvetica"/>
              </a:rPr>
              <a:t/>
            </a:r>
            <a:br>
              <a:rPr lang="de-DE" sz="1400" dirty="0">
                <a:latin typeface="Helvetica"/>
                <a:cs typeface="Helvetica"/>
              </a:rPr>
            </a:br>
            <a:r>
              <a:rPr lang="de-DE" sz="1400" dirty="0">
                <a:latin typeface="Helvetica"/>
                <a:cs typeface="Helvetica"/>
              </a:rPr>
              <a:t/>
            </a:r>
            <a:br>
              <a:rPr lang="de-DE" sz="1400" dirty="0">
                <a:latin typeface="Helvetica"/>
                <a:cs typeface="Helvetica"/>
              </a:rPr>
            </a:br>
            <a:r>
              <a:rPr lang="de-DE" sz="1400" dirty="0">
                <a:latin typeface="Helvetica"/>
                <a:cs typeface="Helvetica"/>
              </a:rPr>
              <a:t/>
            </a:r>
            <a:br>
              <a:rPr lang="de-DE" sz="1400" dirty="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7579199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pPr algn="l"/>
            <a:r>
              <a:rPr lang="de-DE" sz="1800" u="sng" dirty="0">
                <a:latin typeface="Helvetica"/>
                <a:cs typeface="Helvetica"/>
              </a:rPr>
              <a:t>Botho Strauß: „Der letzte Deutsche“</a:t>
            </a:r>
            <a:br>
              <a:rPr lang="de-DE" sz="1800" u="sng" dirty="0">
                <a:latin typeface="Helvetica"/>
                <a:cs typeface="Helvetica"/>
              </a:rPr>
            </a:br>
            <a:r>
              <a:rPr lang="de-DE" sz="1800" dirty="0">
                <a:latin typeface="Helvetica"/>
                <a:cs typeface="Helvetica"/>
              </a:rPr>
              <a:t>in: </a:t>
            </a:r>
            <a:r>
              <a:rPr lang="de-DE" sz="1800" i="1" dirty="0">
                <a:latin typeface="Helvetica"/>
                <a:cs typeface="Helvetica"/>
              </a:rPr>
              <a:t>Der Spiegel</a:t>
            </a:r>
            <a:r>
              <a:rPr lang="de-DE" sz="1800" dirty="0">
                <a:latin typeface="Helvetica"/>
                <a:cs typeface="Helvetica"/>
              </a:rPr>
              <a:t>,</a:t>
            </a:r>
            <a:r>
              <a:rPr lang="de-DE" sz="1800" i="1" dirty="0">
                <a:latin typeface="Helvetica"/>
                <a:cs typeface="Helvetica"/>
              </a:rPr>
              <a:t> </a:t>
            </a:r>
            <a:r>
              <a:rPr lang="de-DE" sz="1800" dirty="0">
                <a:latin typeface="Helvetica"/>
                <a:cs typeface="Helvetica"/>
              </a:rPr>
              <a:t>2015</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t>
            </a:r>
            <a:r>
              <a:rPr lang="de-DE" sz="1600" dirty="0" smtClean="0">
                <a:latin typeface="Helvetica"/>
                <a:cs typeface="Helvetica"/>
              </a:rPr>
              <a:t>Konstruktion einer ungeteilten = ungebrochenen Erinnerung</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endParaRPr lang="de-DE" sz="1600" dirty="0">
              <a:latin typeface="Helvetica"/>
              <a:cs typeface="Helvetica"/>
            </a:endParaRPr>
          </a:p>
        </p:txBody>
      </p:sp>
      <p:pic>
        <p:nvPicPr>
          <p:cNvPr id="3" name="Bild 2" descr="Bildschirmfoto 2019-04-01 um 08.28.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553" y="2352825"/>
            <a:ext cx="5894895" cy="2880000"/>
          </a:xfrm>
          <a:prstGeom prst="rect">
            <a:avLst/>
          </a:prstGeom>
        </p:spPr>
      </p:pic>
    </p:spTree>
    <p:extLst>
      <p:ext uri="{BB962C8B-B14F-4D97-AF65-F5344CB8AC3E}">
        <p14:creationId xmlns:p14="http://schemas.microsoft.com/office/powerpoint/2010/main" val="18543387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200" u="sng" dirty="0" smtClean="0">
                <a:latin typeface="Helvetica"/>
                <a:cs typeface="Helvetica"/>
              </a:rPr>
              <a:t>Paul Celan: </a:t>
            </a:r>
            <a:r>
              <a:rPr lang="de-DE" sz="2200" i="1" u="sng" dirty="0" smtClean="0">
                <a:latin typeface="Helvetica"/>
                <a:cs typeface="Helvetica"/>
              </a:rPr>
              <a:t>Todesfuge</a:t>
            </a:r>
            <a:r>
              <a:rPr lang="de-DE" sz="2200" u="sng" dirty="0" smtClean="0">
                <a:latin typeface="Helvetica"/>
                <a:cs typeface="Helvetica"/>
              </a:rPr>
              <a:t> (1945), zweite Strophe</a:t>
            </a:r>
            <a:r>
              <a:rPr lang="de-DE" sz="2200" b="1" u="sng" dirty="0">
                <a:solidFill>
                  <a:srgbClr val="FF6600"/>
                </a:solidFill>
                <a:latin typeface="Helvetica"/>
                <a:cs typeface="Helvetica"/>
              </a:rPr>
              <a:t/>
            </a:r>
            <a:br>
              <a:rPr lang="de-DE" sz="2200" b="1" u="sng" dirty="0">
                <a:solidFill>
                  <a:srgbClr val="FF6600"/>
                </a:solidFill>
                <a:latin typeface="Helvetica"/>
                <a:cs typeface="Helvetica"/>
              </a:rPr>
            </a:br>
            <a:r>
              <a:rPr lang="de-DE" sz="2200" b="1" u="sng" dirty="0">
                <a:solidFill>
                  <a:srgbClr val="FF6600"/>
                </a:solidFill>
                <a:latin typeface="Helvetica"/>
                <a:cs typeface="Helvetica"/>
              </a:rPr>
              <a:t/>
            </a:r>
            <a:br>
              <a:rPr lang="de-DE" sz="2200" b="1" u="sng" dirty="0">
                <a:solidFill>
                  <a:srgbClr val="FF6600"/>
                </a:solidFill>
                <a:latin typeface="Helvetica"/>
                <a:cs typeface="Helvetica"/>
              </a:rPr>
            </a:br>
            <a:r>
              <a:rPr lang="de-DE" sz="2200" b="1" u="sng" dirty="0" smtClean="0">
                <a:solidFill>
                  <a:srgbClr val="FF6600"/>
                </a:solidFill>
                <a:latin typeface="Helvetica"/>
                <a:cs typeface="Helvetica"/>
              </a:rPr>
              <a:t/>
            </a:r>
            <a:br>
              <a:rPr lang="de-DE" sz="2200" b="1" u="sng" dirty="0" smtClean="0">
                <a:solidFill>
                  <a:srgbClr val="FF6600"/>
                </a:solidFill>
                <a:latin typeface="Helvetica"/>
                <a:cs typeface="Helvetica"/>
              </a:rPr>
            </a:br>
            <a:r>
              <a:rPr lang="de-DE" sz="1800" dirty="0" smtClean="0">
                <a:latin typeface="Helvetica"/>
                <a:cs typeface="Helvetica"/>
              </a:rPr>
              <a:t>(…)</a:t>
            </a:r>
            <a:br>
              <a:rPr lang="de-DE" sz="1800" dirty="0" smtClean="0">
                <a:latin typeface="Helvetica"/>
                <a:cs typeface="Helvetica"/>
              </a:rPr>
            </a:br>
            <a:r>
              <a:rPr lang="de-DE" sz="1800" u="sng" dirty="0">
                <a:latin typeface="Helvetica"/>
                <a:cs typeface="Helvetica"/>
              </a:rPr>
              <a:t/>
            </a:r>
            <a:br>
              <a:rPr lang="de-DE" sz="1800" u="sng" dirty="0">
                <a:latin typeface="Helvetica"/>
                <a:cs typeface="Helvetica"/>
              </a:rPr>
            </a:br>
            <a:r>
              <a:rPr lang="de-DE" sz="1800" dirty="0" smtClean="0">
                <a:latin typeface="Helvetica"/>
                <a:cs typeface="Helvetica"/>
              </a:rPr>
              <a:t>Schwarze </a:t>
            </a:r>
            <a:r>
              <a:rPr lang="de-DE" sz="1800" dirty="0">
                <a:latin typeface="Helvetica"/>
                <a:cs typeface="Helvetica"/>
              </a:rPr>
              <a:t>Milch der Frühe wir trinken dich nachts</a:t>
            </a:r>
            <a:br>
              <a:rPr lang="de-DE" sz="1800" dirty="0">
                <a:latin typeface="Helvetica"/>
                <a:cs typeface="Helvetica"/>
              </a:rPr>
            </a:br>
            <a:r>
              <a:rPr lang="de-DE" sz="1800" dirty="0">
                <a:latin typeface="Helvetica"/>
                <a:cs typeface="Helvetica"/>
              </a:rPr>
              <a:t>wir trinken dich morgens und mittags wir trinken dich abends</a:t>
            </a:r>
            <a:br>
              <a:rPr lang="de-DE" sz="1800" dirty="0">
                <a:latin typeface="Helvetica"/>
                <a:cs typeface="Helvetica"/>
              </a:rPr>
            </a:br>
            <a:r>
              <a:rPr lang="de-DE" sz="1800" dirty="0" smtClean="0">
                <a:latin typeface="Helvetica"/>
                <a:cs typeface="Helvetica"/>
              </a:rPr>
              <a:t>	wir </a:t>
            </a:r>
            <a:r>
              <a:rPr lang="de-DE" sz="1800" dirty="0">
                <a:latin typeface="Helvetica"/>
                <a:cs typeface="Helvetica"/>
              </a:rPr>
              <a:t>trinken und trinken</a:t>
            </a:r>
            <a:br>
              <a:rPr lang="de-DE" sz="1800" dirty="0">
                <a:latin typeface="Helvetica"/>
                <a:cs typeface="Helvetica"/>
              </a:rPr>
            </a:br>
            <a:r>
              <a:rPr lang="de-DE" sz="1800" dirty="0">
                <a:latin typeface="Helvetica"/>
                <a:cs typeface="Helvetica"/>
              </a:rPr>
              <a:t>Ein Mann wohnt im Haus der spielt mit den Schlangen der schreibt</a:t>
            </a:r>
            <a:br>
              <a:rPr lang="de-DE" sz="1800" dirty="0">
                <a:latin typeface="Helvetica"/>
                <a:cs typeface="Helvetica"/>
              </a:rPr>
            </a:br>
            <a:r>
              <a:rPr lang="de-DE" sz="1800" dirty="0">
                <a:latin typeface="Helvetica"/>
                <a:cs typeface="Helvetica"/>
              </a:rPr>
              <a:t>der schreibt wenn es dunkelt nach Deutschland dein </a:t>
            </a:r>
            <a:r>
              <a:rPr lang="de-DE" sz="1800" dirty="0">
                <a:solidFill>
                  <a:srgbClr val="FF6600"/>
                </a:solidFill>
                <a:latin typeface="Helvetica"/>
                <a:cs typeface="Helvetica"/>
              </a:rPr>
              <a:t>goldenes Haar Margarete</a:t>
            </a:r>
            <a:r>
              <a:rPr lang="de-DE" sz="1800" dirty="0">
                <a:latin typeface="Helvetica"/>
                <a:cs typeface="Helvetica"/>
              </a:rPr>
              <a:t/>
            </a:r>
            <a:br>
              <a:rPr lang="de-DE" sz="1800" dirty="0">
                <a:latin typeface="Helvetica"/>
                <a:cs typeface="Helvetica"/>
              </a:rPr>
            </a:br>
            <a:r>
              <a:rPr lang="de-DE" sz="1800" dirty="0">
                <a:latin typeface="Helvetica"/>
                <a:cs typeface="Helvetica"/>
              </a:rPr>
              <a:t>Dein </a:t>
            </a:r>
            <a:r>
              <a:rPr lang="de-DE" sz="1800" dirty="0" err="1">
                <a:latin typeface="Helvetica"/>
                <a:cs typeface="Helvetica"/>
              </a:rPr>
              <a:t>aschenes</a:t>
            </a:r>
            <a:r>
              <a:rPr lang="de-DE" sz="1800" dirty="0">
                <a:latin typeface="Helvetica"/>
                <a:cs typeface="Helvetica"/>
              </a:rPr>
              <a:t> Haar </a:t>
            </a:r>
            <a:r>
              <a:rPr lang="de-DE" sz="1800" dirty="0" err="1">
                <a:latin typeface="Helvetica"/>
                <a:cs typeface="Helvetica"/>
              </a:rPr>
              <a:t>Sulamith</a:t>
            </a:r>
            <a:r>
              <a:rPr lang="de-DE" sz="1800" dirty="0">
                <a:latin typeface="Helvetica"/>
                <a:cs typeface="Helvetica"/>
              </a:rPr>
              <a:t> wir schaufeln ein Grab in den Lüften da liegt man </a:t>
            </a:r>
            <a:r>
              <a:rPr lang="de-DE" sz="1800" dirty="0" smtClean="0">
                <a:latin typeface="Helvetica"/>
                <a:cs typeface="Helvetica"/>
              </a:rPr>
              <a:t>	nicht eng</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a:t>
            </a:r>
            <a:r>
              <a:rPr lang="de-DE" sz="1800" dirty="0">
                <a:latin typeface="Helvetica"/>
                <a:cs typeface="Helvetica"/>
              </a:rPr>
              <a:t/>
            </a:r>
            <a:br>
              <a:rPr lang="de-DE" sz="1800" dirty="0">
                <a:latin typeface="Helvetica"/>
                <a:cs typeface="Helvetica"/>
              </a:rPr>
            </a:br>
            <a:r>
              <a:rPr lang="de-DE" sz="2000">
                <a:latin typeface="Helvetica"/>
                <a:cs typeface="Helvetica"/>
              </a:rPr>
              <a:t/>
            </a:r>
            <a:br>
              <a:rPr lang="de-DE" sz="2000">
                <a:latin typeface="Helvetica"/>
                <a:cs typeface="Helvetica"/>
              </a:rPr>
            </a:br>
            <a:r>
              <a:rPr lang="de-DE" sz="2000" smtClean="0">
                <a:latin typeface="Helvetica"/>
                <a:cs typeface="Helvetica"/>
              </a:rPr>
              <a:t/>
            </a:r>
            <a:br>
              <a:rPr lang="de-DE" sz="200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t>
            </a:r>
            <a:endParaRPr lang="de-DE" sz="1600" dirty="0">
              <a:latin typeface="Helvetica"/>
              <a:cs typeface="Helvetica"/>
            </a:endParaRPr>
          </a:p>
        </p:txBody>
      </p:sp>
    </p:spTree>
    <p:extLst>
      <p:ext uri="{BB962C8B-B14F-4D97-AF65-F5344CB8AC3E}">
        <p14:creationId xmlns:p14="http://schemas.microsoft.com/office/powerpoint/2010/main" val="21832902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100</Words>
  <Application>Microsoft Macintosh PowerPoint</Application>
  <PresentationFormat>Bildschirmpräsentation (4:3)</PresentationFormat>
  <Paragraphs>74</Paragraphs>
  <Slides>74</Slides>
  <Notes>0</Notes>
  <HiddenSlides>0</HiddenSlides>
  <MMClips>0</MMClips>
  <ScaleCrop>false</ScaleCrop>
  <HeadingPairs>
    <vt:vector size="4" baseType="variant">
      <vt:variant>
        <vt:lpstr>Design</vt:lpstr>
      </vt:variant>
      <vt:variant>
        <vt:i4>1</vt:i4>
      </vt:variant>
      <vt:variant>
        <vt:lpstr>Folientitel</vt:lpstr>
      </vt:variant>
      <vt:variant>
        <vt:i4>74</vt:i4>
      </vt:variant>
    </vt:vector>
  </HeadingPairs>
  <TitlesOfParts>
    <vt:vector size="75" baseType="lpstr">
      <vt:lpstr>Office-Design</vt:lpstr>
      <vt:lpstr>       Debatten / Migration / Neue Bundesländer    Dr. Thomas Schneider Institut für germanische Studien Karls-Universität Prag 2019   Die folgende Präsentation dient nur der Nachbereitung der Landeskunde-Vorlesung  und der Vorbereitung auf die entsprechenden Prüfungen.  Die Präsentation darf weder als Ganzes noch in Teilen  zu anderen Zwecken verwendet werden. © Thomas Schneider       </vt:lpstr>
      <vt:lpstr>       Wichtige gesellschaftliche Debatten der Zeit nach 1990    - Botho Strauß: „Anschwellender Bocksgesang“     - ‚deutsche Leitkultur‘    - Einwanderungsland / Zuwanderung / Staatsangehörigkeit     - Fortbestehen der ‚deutschen Teilung‘: Probleme der neuen  Bundesländer                </vt:lpstr>
      <vt:lpstr>        Botho Strauß (Autor, *1944): „Anschwellender Bocksgesang“   - 1993 in Der Spiegel: Anschwellender Bocksgesang  - 2015 in Der Spiegel: Der letzte Deutsche   - ‚Bocksgesang‘ = gr. Tragödie:     - für eine tragische Auffassung von Geschichte (als Schicksal)     - gegen die Vorstellung eines Fortschritts der Geschichte durch Aufklärung     - vgl. zur geistesgeschichtlichen Wende bzw. Absetzung von 1968 schon   Paare, Passanten = 1981 = Ende des sozialdemokratischen Jahrzehnts               </vt:lpstr>
      <vt:lpstr>       Botho Strauß (Autor, *1944): „Anschwellender Bocksgesang“   - Diskurselemente: Nation, Opfer, Krieg, Soldat, Priester etc.   - Wiederherstellung eines ungebrochenen Bewusstseins einer einheitlichen deutschen Nation – repräsentiert durch eine Elite   - Konstruktion einer deutschen Geistesgeschichte als ideologische Orientierung   - Anschluss an gegenaufklärerische, spätromantische, konservative Gedanken    - Bezugnahme auf Konservative Revolution der Weimarer 1920er Jahre: Stefan George, Hugo von Hofmannsthal, Carl Schmitt, Ernst Jünger u.a.              </vt:lpstr>
      <vt:lpstr>        Begriff der ‚Konservativen Revolution‘   Hugo von Hofmannsthal Das Schrifttum als geistiger Raum der Nation  Rede, gehalten im Auditorium Maximum der Universität München am 10. Januar 1927  Schlusssatz:  „Der Prozess, von dem ich rede, ist nichts anderes als eine konservative Revolution von  einem Umfange, wie die europäische Geschichte ihn nicht kennt. Ihr Ziel ist Form, eine  neue deutsche Wirklichkeit, an der die ganze Nation teilnehmen könne.“    Alexander Dobrindt (CSU) In: Die Welt, 2. März 2018   „Die linke Geschichte der Achtundsechziger ist zu Ende erzählt und hat sich überholt. Was  wir derzeit erleben, ist eine konservative Revolution der Bürger – gewachsen in der Mitte  unserer Gemeinschaft, mit einer Besinnung auf Tradition und Werte. (…) Heimat,  Sicherheit und Freiheit.“             </vt:lpstr>
      <vt:lpstr>    Botho Strauß: „Anschwellender Bocksgesang“ in: Der Spiegel, 1993                    Quelle: http://www.spiegel.de/spiegel/print/d-13681004.html        </vt:lpstr>
      <vt:lpstr>     Botho Strauß: „Der letzte Deutsche“ in: Der Spiegel, 2015  ‚Flutung‘ – eines Schiffes mit Wasser, so dass es untergeht      „Geheimes Deutschland“ – elitäre Idee des George-Kreises (Stefan George 1868 – 1933)         Quelle: http://magazin.spiegel.de/EpubDelivery/spiegel/pdf/139095826          </vt:lpstr>
      <vt:lpstr>Botho Strauß: „Der letzte Deutsche“ in: Der Spiegel, 2015   Konstruktion einer ungeteilten = ungebrochenen Erinnerung               </vt:lpstr>
      <vt:lpstr>        Paul Celan: Todesfuge (1945), zweite Strophe   (…)  Schwarze Milch der Frühe wir trinken dich nachts wir trinken dich morgens und mittags wir trinken dich abends  wir trinken und trinken Ein Mann wohnt im Haus der spielt mit den Schlangen der schreibt der schreibt wenn es dunkelt nach Deutschland dein goldenes Haar Margarete Dein aschenes Haar Sulamith wir schaufeln ein Grab in den Lüften da liegt man  nicht eng  (...)                 </vt:lpstr>
      <vt:lpstr>  Die Debatte um eine ‚deutsche Leitkultur‘ (1)   - 1996:  Bassam Tibi (dt. Politologe): Begriff der „europäischen Leitkultur“    = Vernunft, Demokratie, Laizismus, Pluralismus, Toleranz  - 2000:  Friedrich Merz (CDU): Zuwanderer müssen die „deutsche Leitkultur    respektieren“  - TENDENZ der Argumentation: Integration als Assimilation  - 2017:  Thomas de Maizière (CDU): „Wir sind nicht Burka“ (Bild-Zeitung)  - Kritiker: Jürgen Habermas (Philosoph), Navid Kermani (Autor), Heribert Prantl (Journalist, SZ) u.a.   - N. Kermani: „Vor dem Grundgesetz sind alle gleich, in einer Leitkultur nicht.“     </vt:lpstr>
      <vt:lpstr> Die Debatte um eine ‚deutsche Leitkultur‘ (2)  Thomas de Maizière (CDU, Ex-Innenminister):   Wir sind nicht Burka (Bild-Zeitung / Die Zeit 2017)   Titel in Anspielung auf den Titel der Bild-Zeitung Wir sind Papst bei der Wahl    Benedikts 2005  1.  bestimmte soziale Gewohnheiten (Hand geben, Gesicht zeigen u.A.) 2.  Bildung als Wert 3.  Leistung als Wert 4.  Bewusstsein der eigenen Geschichte 5.  „Wir sind Kulturnation. Kaum ein Land ist so geprägt von Kultur und  Philosophie wie  Deutschland.“ 6.  christliche Prägung + Vorrang des Rechts vor der Religion (Laizismus) 7.  Zivilkultur (Respekt, Toleranz) vs Gewalt 8.  aufgeklärter Patriotismus 9.  Teil des Westens / Europas 10.  „ein gemeinsames kollektives Gedächtnis für Orte und Erinnerungen“   Quelle: http://www.zeit.de/politik/deutschland/2017-04/thomas-demaiziere-innenminister-leitkultur/ komplettansicht  </vt:lpstr>
      <vt:lpstr>     „Deutscher“   Staatsangehörigkeitsgesetz §1  „Deutscher im Sinne dieses Gesetzes ist, wer die deutsche Staatsangehörigkeit  besitzt.“ (vgl. GG Art 116)   Erwerb der deutschen Staatsangehörigkeit  - durch Geburt (kraft Gesetzes): Abstammung: ius sanguinis / Ort: ius solis  - durch Einbürgerung (auf Antrag: Verwaltungsakt)  - „verfestigte Einwanderung“: 8 Jahre in D., ausreichende Deutschkenntnisse  (Regelung seit 2000, rot-grüne Bundesregierung)  - Verkürzung der Frist auf 7 (Integrationskurse) oder 6 (besondere  Integrationsleistungen) Jahre möglich  - grundsätzlich: Aufgabe der bisherigen Staatsbürgerschaft; Ausnahmen: EU, Schweiz u.  Ausnahmen anderer Art  - 2015: 107 181 Einbürgerungen        </vt:lpstr>
      <vt:lpstr>        Doppelte Staatsbürgerschaft   „Doppelpass“ ohne Entscheidungspflicht: Intention = Integration   - Zahl der Personen: ca. 2 Mill. (keine genaue Zahl vorliegend!)   - davon nur ca. 12% Türken!   - bekannte Personen: Giovanni di Lorenzo, Denis Yücel  - bei Geburt  (a) deutscher u. ausländischer Elternteil (keine Entscheidungspflicht)   = Abstammungsprinzip (ius sanguinis) / ca. 80 000/Jahr   (b) zwei ausländische Elternteile, Geburtsort in D. (Entscheidungspflicht unter  bestimmten Bedingungen) / aktuell ca. 600 000    = Geburtsortprinzip (ius soli) – seit 2000  (c) deutsche Eltern bzw. ein ausländischer Elternteil im Ausland / keine Zahl   - durch Einbürgerung   grundsätzlich Aufgabe der bisherigen Staatsbürgerschaft vorgeschrieben, aber (viele)  Ausnahmen   = Beibehaltungsquote (aktuell) ca. 50%            </vt:lpstr>
      <vt:lpstr>        Migration (1)  5 Etappen: Immigration nach Deutschland (BRD)   - DDR: 1966 – 1985: 500 000 Arbeitskräfte aus Vietnam, Polen, Mosambik u.A.   nach 1945:  Integration von ca. 13 Mill. Vertriebenen  1955 – 1973:  Anwerbeabkommen: früher so genannte ‚Gastarbeiter‘   seit 1950:  über 5 Mill. Aussiedler (‚Russlanddeutsche‘),     besonders 1991 – 1995*  1990er:   asylsuchende (Kriegs-)Flüchtlinge: Afrika, Balkan-Kriege*     * s. nächste Folie: Asylkompromiss  seit 2015   so genannte ‚Flüchtlingskrise‘ (auf Begriffe / Metaphern achten!)             </vt:lpstr>
      <vt:lpstr>             Migration (2)   Asylgesetzgebung  GG Art 16a  (1) Politisch Verfolgte genießen Asylrecht.  (2) = Ausnahme: Drittstaatenregelung  (3) = Ausnahme: Staaten ohne politische Verfolgung   Asylkompromiss    = Ergänzung / Relativierung des alten Art. 16, der nun zu Art. 16a mit den  Abs. (2) und (3) wurde   - CDU/CSU, FDP, SPD am 6. 12. 1992; rechtskräftig am 1. Juli 1993  - Der Asylkompromiss war eine parteienübergreifende Reaktion der Politik auf  die steigende Zahl von Gewalttaten gegen Immigranten/Zuwanderer (v.a. in Ostdeutschland); er bewirkte u.A. den Austritt Günter Grass` aus der SPD.                  </vt:lpstr>
      <vt:lpstr> Entwicklung der Migrationspolitik   1955 – 1973   Anwerbung ausländischer Arbeitskräfte 1973 – 1979   Anwerbestopp und Konsolidierung der Ausländerbeschäftigung     (Familiennachzug) 1979 – 1980   konkurrierende Integrationskonzepte – noch kein umfassendes     Konzept 1981 – 1990  Wende: Rückkehrforderungen (CDU/CSU, H. Kohl) 1991 – 1998   Dementi und praktische Akzeptanz der Einwanderungssituation 1998 –    Einwanderungsland?   2000   Novelle des Staatszugehörigkeitsgesetzes (rot-grüne Regierung)  2005   Zuwanderungsgesetz – aber keine Öffnung für neue Zuwanderer  2018   Fachkräfte-Einwanderungsgesetz   Quellen:  http://www.bpb.de/gesellschaft/migration/dossier-migration/56367/migration-1955-2004    http://www.bpb.de/gesellschaft/migration/dossier-migration/56377/migrationspolitik-in-der-brd?p=all  </vt:lpstr>
      <vt:lpstr>Die neuen Bundesländer            </vt:lpstr>
      <vt:lpstr>     Die neuen (Bundes-)Länder geordnet nach Flächengröße  + Regierungsparteien 2017 (Sitze im Landtag/Landtagsmandate)  Brandenburg: SPD (30) / Linke (17) / Dietmar Woidke (SPD) – AfD (10)  Mecklenburg-Vorpommern: SPD (26) / CDU (16) / Manuela Schwesig (SPD) – AfD (18)  Sachsen-Anhalt: CDU (30) / SPD (11) / Grüne (5) / Reiner Haseloff (CDU) – AfD (25)  Freistaat Sachsen: CDU (59) / SPD (18) / Matthias Rößler (CDU) – AfD (14)  Freistaat Thüringen: Linke (28) / SPD (13) / Grüne (6) / Bodo Ramelow (Linke) – AfD (8)           </vt:lpstr>
      <vt:lpstr>     Geschichte  - Gründung der Bundesrepublik Deutschland: 23. Mai 1949  - Gründung der DDR: 7. Oktober 1949   - Länder eingerichtet auf Anordnung der Sowjetischen Militäradministration in Deutschland  - 23. Juli 1952: Abgabe der Befugnisse und Aufgaben der Länder an 15 Bezirke und 217 Kreise  = Abschaffung des Föderalismus = Zentralisierung und Macht-Konzentration  - Ländereinführungsgesetz vom 22. Juli 1990 (noch Volkskammer der DDR): Rekonstitution der Länder zur Wiedervereinigung am 3. Oktober 1990        </vt:lpstr>
      <vt:lpstr>     Beitritt zum Bundesgebiet / Geltung des GG  GG Art. 23 [1992 durch neuen (‚Europa‘-)Art. 23 ersetzt] „Dieses Grundgesetz gilt zunächst im Gebiete der Länder Baden, Bayern, Bremen, Groß-Berlin, Hamburg, Hessen, Niedersachsen, Nordrhein-Westfalen, Rheinland-Pfalz, Schleswig-Holstein, Württemberg-Baden und Württemberg-Hohenzollern. In anderen Teilen Deutschlands ist es nach deren Beitritt in Kraft zu setzen.“   Beitritt der neuen Länder und Ost-Berlins nach Art. 23    statt   Neukonstituierung des deutschen Staates nach Art. 146  GG Art. 146 „Dieses Grundgesetz, das nach Vollendung der Einheit und Freiheit Deutschlands für das gesamte deutsche Volk gilt, verliert seine Gültigkeit an dem Tage, an dem eine Verfassung in Kraft tritt, die von dem deutschen Volke in freier Entscheidung beschlossen worden ist.“   * nach 1990 eingefügt        </vt:lpstr>
      <vt:lpstr>      Bezeichnungen   Für die DDR (1949 – 1990):   SBZ (Sowjetische Besatzungszone), Zone, Ostzone, Drüben,  „DDR“ (BILD-Zeitung)   Für die neuen Länder nach 1990:   Beitrittsgebiet (= juristischer Terminus, einschließlich Berlins), fünf neue  Länder, neue Bundesländer, ostdeutsche Bundesländer, Ostdeutschland, Beitrittsländer, Neufünfland, Ossiland            </vt:lpstr>
      <vt:lpstr>rote Grenzverläufe = nach Wiedervereinigung                       </vt:lpstr>
      <vt:lpstr>Innerdeutsche Grenze: ‚Zonengrenze‘                     </vt:lpstr>
      <vt:lpstr>Todesopfer zwischen 16. August 1961 und 9. November 1989:  mindestens 139 (bis ca. 250)  https://de.wikipedia.org/wiki/Liste_der_Todesopfer_an_der_Berliner_Mauer                  </vt:lpstr>
      <vt:lpstr>Oder-Neiße-Grenze   - Potsdamer Abkommen 2. August 1945:  Grenze Deutschland – Polen   = provisorisch; endgültige verbindliche Festlegung in einer späteren Friedensregelung  - DDR: Görlitzer Abkommen 6. Juli 1950: Anerkennung der Grenze (‚Friedensgrenze‘)  - BRD: Warschauer Vertrag 7. Dezember 1970: Anerkennung der Grenze vorbehaltlich einer  späteren Friedensregelung  - Wiedervereinigung 1990: Siegermächte verlangen die endgültige Anerkennung der Grenze  - Zwei-plus-Vier-Vertrag 12. September 1990  - bilateraler Vertrag Deutschland – Polen 14. November 1990; in Kraft getreten 16. Januar 1992:    = Oder-Neiße-Grenze völkerrechtlich verankert </vt:lpstr>
      <vt:lpstr>Wahlkampf in NRW 1947 (‚Linie‘ statt ‚Grenze‘)             </vt:lpstr>
      <vt:lpstr>Oder-Neiße-Grenze und abgetretene Gebiete              </vt:lpstr>
      <vt:lpstr>      Helmut Kohl (CDU)   - Bundeskanzler von 1982 bis 1998: ‚Kanzler der Einheit‘   - Fernsehansprache zur Einführung der Währungs-, Wirtschafts- und Sozialunion zwischen DDR und BRD am 1. Juli 1990:   „Durch eine gemeinsame Anstrengung wird es uns gelingen,  Mecklenburg-Vorpommern und Sachsen-Anhalt, Brandenburg,  Sachsen und Thüringen schon bald wieder in blühende Landschaften  zu verwandeln, in denen es sich zu leben und zu arbeiten lohnt.“             </vt:lpstr>
      <vt:lpstr>                  Unterschiede Ost-West  Neue Bundesländer  - mehr Singles - weniger Ehrenamtler - mehr Schulabbrecher - mehr Vorbehalte gegen Ausländer - mehr als die Hälfte der Kinder in Kita* (Westen: nur jedes vierte Kind unter drei Jahren in Kita)  * Kita = Kindertagesstätte - religiöse oder kirchliche Bindungen im Osten wesentlich schwächer und seltener als im Westen - Ostdeutsche noch immer weniger zufrieden als Westdeutsche - gehen seltener zur Wahl - verdienen weniger - 34 Prozent von ihnen halten die Westdeutschen für arrogant und eingebildet - fahren doppelt so häufig Skodas (Westler doppelt so häufig BMW)     vgl. http://www.faz.net/aktuell/politik/inland/ost-west-unterschiede-nach-wiedervereinigung- deutschlands-13715180.html                       </vt:lpstr>
      <vt:lpstr>         Probleme der neuen Bundesländer  - negative demografische Entwicklung:   Abwanderung, geringe Geburtenrate (= geringste in der EU), Überalterung   [extrem in der Lausitz / Sachsen: Hoyerswerda bis 2020 ca. minus 50%]  - schwache wirtschaftliche Entwicklung  - hohe Arbeitslosigkeit  - Rechtsextremismus   - Gewalt gegen Ausländer / Asylbewerberheime  - Gewalt gegen Politiker (Sachsen)  - Lehrermangel  - Crystal Meth              </vt:lpstr>
      <vt:lpstr>Schwierigkeiten nach und mit der deutschen Wiedervereinigung  Zentrale Einheitsfeier in Dresden am 3. Oktober 2016                </vt:lpstr>
      <vt:lpstr>         Psychologische Situation   Anja Goerz (Radio-Journalistin rbb): „Der Osten ist ein Gefühl“ (2014)   „(…) die Rückschau fällt durchaus kritisch aus. Die so hochgelobten angeblichen Errungenschaften wie etwa die gute Kitaversorgung oder der große Gemeinschaftsgeist in der DDR haben die Befragten völlig unterschiedlich bewertet, je nachdem, aus was für Familien sie kamen und wie sie erzogen worden sind. Was ich in all meinen Gesprächen aber immer wieder registriert habe, ist dieses Gefühl des Verlustes eines ganzen Landes: Die Menschen aus der DDR vermissen einen Raum für die Erinnerung an ihre Kindheitstage, ihre Jugend, ihr Leben in diesem Land, das es nun nicht mehr gibt. Alle sprechen von einem Gefühl der Zerrissenheit, dass sich nicht recht deuten lässt. Auf der einen Seite endlich in Freiheit, auf der anderen Seite ein unendlicher Verlust.“    http://www.superillu.de/aktuelles/der-osten-ist-ein-gefuehl-die-mauer-den-koepfen              </vt:lpstr>
      <vt:lpstr>            Deutsche Einheit 2017    https://www.youtube.com/watch?v=ulJa1Sfvwsw                             </vt:lpstr>
      <vt:lpstr>              Wirtschaftliche Entwicklung allgemein   - Förderung Ostdeutschlands (Aufbau Ost, Solidarzuschlag u.a.)  - Abwicklung der alten Industrie (Institution: Treuhandanstalt)  - Privatisierung des ‚Volkseigentums‘: 95% an westliche Eigentümer  - geringes Bruttoinlandsprodukt  - hohes Leistungsbilanzdefizit = Importüberschuss (2003: 100 Milliarden Euro)  - Vereinigungsgewinn der alten Bundesländer: 100 Milliarden Euro pro Jahr                   </vt:lpstr>
      <vt:lpstr>Länderfinanzausgleich                   </vt:lpstr>
      <vt:lpstr>Bruttoverdienst Ost/West                   </vt:lpstr>
      <vt:lpstr>XXXXX                 </vt:lpstr>
      <vt:lpstr>                 </vt:lpstr>
      <vt:lpstr>             Gesamtdeutschland Schrumpfung des ländlichen Raums                                 </vt:lpstr>
      <vt:lpstr>                 </vt:lpstr>
      <vt:lpstr>Geschichte                 </vt:lpstr>
      <vt:lpstr>                 </vt:lpstr>
      <vt:lpstr>                   </vt:lpstr>
      <vt:lpstr>         Rassistisch motivierte Gewalttaten  - Hoyerswerda: September 1991  - gegen ein Vertragswohnheim und ein Flüchtlingswohnheim  - etwa 500 Angreifer  - nur 4 (!) Verurteilungen   - Rostock-Lichtenhagen: August 1992  - gegen die Zentrale Aufnahmestelle für Asylbewerber (ZAst) und ein  Wohnheim für ehemalige vietnamesische Vertragsarbeiter    - Rechtsextreme + 3.000 applaudierende Zuschauer, die den Einsatz von Polizei  und Feuerwehr behinderten  - nur 50 (!) Verurteilungen   - https://www.youtube.com/watch?v=PjiOJvBa6CA                 </vt:lpstr>
      <vt:lpstr>Straftaten gegen Flüchtlingsunterkünfte Gesamtdeutschland 2015 = 2 - 3 pro Tag                  </vt:lpstr>
      <vt:lpstr>        Straftaten gegen Flüchtlingsunterkünfte  Gesamtdeutschland 2016 = 10 pro Tag   „Im vergangenen Jahr hat es einem Zeitungsbericht zufolge insgesamt 3533 Angriffe auf Flüchtlinge und Asylunterkünfte gegeben. (…) Zudem gab es 217 Attacken gegen Hilfsorganisationen oder freiwillige Asyl-Helfer. Demnach wurden 2545 Angriffe auf Flüchtlinge außerhalb ihrer Unterkünfte gezählt. Hinzu kommen 988 Angriffe auf Flüchtlingsheime – 2015 hatte es 1031 gegeben. Im gesamten Jahr 2016 wurden bei diesen Delikten 560 Menschen verletzt, darunter 43 Kinder.“   http://www.tagesspiegel.de/politik/gewalt-gegen-asylbewerber-3500-angriffe-auf-fluechtlinge-im-vergangenen-jahr/19443722.html               </vt:lpstr>
      <vt:lpstr>                 </vt:lpstr>
      <vt:lpstr>       Rechtsextreme / rechtspopulistische Organisationen  - NPD Nationaldemokratische Partei Deutschlands; gegründet 1964, ca. 5000 Mitglieder; Verbotsantrag beim Bundesverfassungsgericht im Januar 2017 gescheitert: Partei zwar verfassungsfeindlich, aber keine konkrete Bedrohung für die freiheitlich demokratische Grundordnung   - Pegida Patriotische Europäer gegen die Islamisierung des Abendlands; Demonstrationen in Dresden seit dem 20. Oktober 2014 (Montage!); Teilnehmer aktuell ca. 2000 (?); Facebook 200 000 Likes    - AfD Alternative für Deutschland; gegründet Februar 2013, ca. 25 000 Mitglieder (Frauenanteil 16 %); Vorsitzende: Jörg Meuthen / Alexander Gauland            </vt:lpstr>
      <vt:lpstr>Länderparlamente mit AfD-Mandaten                 </vt:lpstr>
      <vt:lpstr>        Björn Höcke, AfD  Rede in Dresden, 17. Januar 2017:   "Wir Deutschen, also unser Volk, sind das einzige Volk der Welt, das sich ein Denkmal der Schande in das Herz seiner Hauptstadt gepflanzt hat.“    „Anstatt die nachwachsende Generation mit den großen Wohltätern, den bekannten, weltbewegenden Philosophen, den Musikern, den genialen Entdeckern und Erfindern in Berührung zu bringen, von denen wir ja so viele haben, ... vielleicht mehr als jedes andere Volk auf dieser Welt ..., und anstatt unsere Schüler in den Schulen mit dieser Geschichte in Berührung zu bringen, wird die Geschichte, die deutsche Geschichte, mies und lächerlich gemacht."              </vt:lpstr>
      <vt:lpstr>        No-go-Areas?   - FRAGE: Wie sieht es vor Ort wirklich aus?   - Ist die Situation im Osten Deutschlands problematischer als im Westen?   - vgl. Duisburg-Marxloh in NRW!   http://www.rp-online.de/nrw/staedte/duisburg/kriminalitaet-in-duisburg-marxloh-clans-und- das-gesetz-der-strasse-aid-1.6455035               </vt:lpstr>
      <vt:lpstr>        Crystal Meth  In Sachsen ist die Zahl der Neugeborenen, die Schäden durch Crystal Meth haben, in den vergangenen Jahren drastisch gestiegen. Viele Mütter sind sogar bei der Geburt high, berichten die Ärzte.  Methamphetamin (…) ist durch die Drogenküchen in der Nachbarschaft bislang vor allem in Sachsen ein Problem. Dort war die Zahl der Konsumenten, die sich hilfesuchend an Beratungsstellen wenden, im vergangenen Jahr mit knapp 5000 vier Mal höher als im Bundesdurchschnitt, berichtet die Landesstelle gegen die Suchtgefahren (SLS).  Dinger beobachtet seit einigen Jahren, wie die Zahl der durch die Droge geschädigten Föten und Neugeborenen in dem Bundesland drastisch zunimmt. Im Regierungsbezirk Chemnitz sei die Zahl seit 2007 um knapp 400 Prozent gestiegen, sagt er, im Regierungsbezirk Leipzig waren es 800 Prozent, im Regierungsbezirk Dresden sogar 1000 Prozent. Dort hat sich die Zahl der betroffenen Kinder mehr als verzehnfacht.  Bei den 35.000 Kindern, die im vergangenen Jahr in Sachsen zur Welt kamen, diagnostizierten Ärzte bei 160 bis 180 Schäden durch die Droge. Das seien jedoch nur die nachgewiesenen Fälle, sagt Dinger. Der Arzt geht davon aus, dass man auf die Zahl mindestens 50 Prozent draufschlagen muss. (= mehr als 1 %)   http://www.spiegel.de/gesundheit/schwangerschaft/crystal-meth-immer-mehr-babys-in-sachsen-betroffen-a-1087370.html             </vt:lpstr>
      <vt:lpstr>  Sorben   - westslawisches Volk (gleicher Stamm wie Serben!?)  - obersorbisch: Serbja, niedersorbisch: Serby  - Freistaat Sachsen: Oberlausitz = 40 000  - Ministerpräsident Stanislaw Tillich ist Sorbe  - Brandenburg: Niederlausitz = 20 000 (‚Wenden‘, ‚Lausitzer Serben‘)  - anerkannte nationale Minderheit  - Ansiedlung: erste Hälfte 6. Jahrhundert n. Chr.      </vt:lpstr>
      <vt:lpstr>  Flagge der Sorben (panslawische Farben)                </vt:lpstr>
      <vt:lpstr>       Nationale Minderheiten in Deutschland   - Dänische Minderheit: Schleswig-Holstein: 50 000   - Friesische Volksgruppe: Niedersachsen: Saterland: Saterfriesen: 1000 bis 2500 (‚Volksgruppe‘)   - Sinti und Roma: 70 000   - Sorben: 60 000 (‚Volk‘)             </vt:lpstr>
      <vt:lpstr>                 </vt:lpstr>
      <vt:lpstr>Sorben  Siedlungsgebiet                 </vt:lpstr>
      <vt:lpstr>      Sorbisch  - 20 000 bis 30 000 aktive Sprecher  - Obersorbisch: hornjoserbšćina; ähnlich: Tschechisch/Slowakisch   - Niedersorbisch: dolnoserbšćina; ähnlich: Polnisch       = vom Aussterben bedroht: im Gegensatz zum Obersorbischen,    kein stabiles Kernsprachgebiet, in dem es Mehrheitssprache ist    - dazwischenliegende sorbische Grenzdialekte            </vt:lpstr>
      <vt:lpstr>Bautzen: Obersorbisch                    </vt:lpstr>
      <vt:lpstr>Sorbische Folklore / Trachten                     </vt:lpstr>
      <vt:lpstr>     Martin Luther (Eisleben 1483 – ebd. 1546)  2017: 500 Jahre Reformation  Luther-Städte  - Erfurt: Mönch im Kloster der Augustiner-Eremiten  - Wittenberg: 31. Oktober 1517: Anschlag der 97 Thesen am Hauptportal der Schlosskirche zu Wittenberg   - Worms: Reichstag 1521: Verteidigung seiner Theologie – Reaktion: Wormser Edikt = Luther ‚vogelfrei‘  - Eisenach: Wartburg: Versteck Luthers, dort Übertragung des Neuen Testaments          </vt:lpstr>
      <vt:lpstr>     Martin Luther   Theologie - solus Christus / sola gratia / sola fide / sola scriptura   Antisemitismus - 1543: „Von den Juden und ihren Lügen“  weitere Schriften; antisemitische Stereotypen, Projektionen, Realitätsverleugnung;  Wirkung auf modernen Antisemitismus und NS-Ideologie   Hexenglauben „[…] sie können nämlich Milch, Butter und alles aus einem Haus stehlen; […] Sie können ein Kind verzaubern… Auch können sie geheimnisvolle Krankheiten im menschlichen Knie erzeugen, dass der Körper verzehrt wird; […] Die Zauberinnen sollen getötet werden, weil sie Diebe sind, Ehebrecher, Räuber, Mörder… Sie schaden mannigfaltig. Also sollen sie getötet werden, nicht allein weil sie schaden, sondern auch, weil sie Umgang mit dem Satan haben.“          </vt:lpstr>
      <vt:lpstr>      Leipzig   - Montagsdemonstrationen: ab dem 4. September 1989  - Ausgangspunkt: Nikolaikirche  - Ruf: „Wir sind das Volk!“  - Teilnehmer: 4.9. = 1200 – 9.10. = 130 000 – 6.11. = 500 000   - Nikolaikirche  - Friedensgebete seit September 1982   - Erich Loest (1926 – 2013): Nikolaikirche (Roman, 1995)              </vt:lpstr>
      <vt:lpstr>      Nikolaikirche (Klassizismus)                         </vt:lpstr>
      <vt:lpstr>               Johann Sebastian Bach (Eisenach 1685 – Leipzig 1750)  - Erstaufführung der Johannespassion am 7. April 1724 in der Nikolaikirche    Bach-Städte  - Weimar: Konzertmeister 1708 – 1717  - Köthen: Kapellmeister 1717 – 1723  - Leipzig: Thomaskantor an der Thomaskirche 1723 – 1750 (in der Thomaskirche begraben)                       </vt:lpstr>
      <vt:lpstr>   Deutsches Literaturinstitut Leipzig (DLL)  - Lehre seit 1995  - Lehrinhalt: Literarisches Schreiben (vgl. Hildesheim, Wien, Bern)   - bekannte Absolventen: Kerstin Hensel, Clemens Meyer, Saša Stanišić,   Juli Zeh (geb. in Bonn, Roman Spieltrieb, 2004)   - Vorgängerinstitution: Institut für Literatur (1955; Johannes-R.-Becher*-Institut)    * expressionistischer Lyriker, Kulturminister der DDR, Texter der DDR-Nationalhymne:    „Auferstanden aus Ruinen“ (‚Becher-Hymne‘)   - bekannte Absolventen: Ralph Giordano, Sarah Kirsch, Erich Loest       </vt:lpstr>
      <vt:lpstr>     Malerei  - Leipziger Schule (1970er bis 1980er Jahre)   - gegenständliche Malerei   - Neue Leipziger Schule (1990er Jahre bis heute)   - dritte Generation der Leipziger Schule   - verbunden mit der Hochschule für Grafik und Malerei in Leipzig   - Vertreter: Hans Aichinger (*1959), Neo Rauch (*1960), Katrin Heichel (*1972)  u.a.            </vt:lpstr>
      <vt:lpstr>Neo Rauch                   </vt:lpstr>
      <vt:lpstr>                   </vt:lpstr>
      <vt:lpstr>                   </vt:lpstr>
      <vt:lpstr>     Literatur/Philosophie  Brandenburg - Theodor Fontane (1819 – 1898): Wanderungen durch die Mark Brandenburg (1862) - Bertolt Brecht (1898 – 1956): Buckower Elegien (1953)  Mecklenburg-Vorpommern - Wolfgang Koeppen (Greifswald 1906 – München 1996); Text: Jugend (1976); Universität Greifswald: Wolfgang-Koeppen-Archiv  Thüringen - Weimar: Weimarer Klassik: Goethe (ab 1775 am Hof des Herzogtums Sachsen-Weimar-Eisenach, auf Einladung des 18-jährigen Herzogs Karl August), Schiller, Wieland, Herder - Universität Jena: Hegel, Fichte, Schiller, Novalis, Fr. Schlegel; Jenaer Frühromantik  Sachsen - Karl May (Ernstthal 1842 – Radebeul 1912); Radebeul: Karl-May-Museum  Sachsen-Anhalt - Mechthild von Magdeburg (1207 – 1282): christliche Mystikerin: Das fließende Licht der Gottheit (7 Bände): Vermählung der Seele mit Christus - Merseburg: Merseburger Zaubersprüche, althochdeutsch, 10. Jhd.        </vt:lpstr>
      <vt:lpstr>         Gegenwartsliteratur Ostdeutschland   - Ingo Schulze (*1962 Dresden)  Simple Storys. Ein Roman aus der ostdeutschen Provinz (1998)   - Clemens Meyer (*1977 Halle an der Saale)  Als wir träumten (2006; verfilmt 2014)   - Uwe Tellkamp (*1968 Dresden)   Der Turm. Geschichte aus einem versunkenen Land (2009)   - Moritz von Uslar (*1970 Köln)   Deutschboden. Eine teilnehmende Beobachtung (2010; verfilmt 2013)                </vt:lpstr>
      <vt:lpstr>          Pop-Musik  Puhdys  - 1965/1969 – 2014  - 1965 Udo-Wendel-Combo  - DDR-Jugendzeitschrift Neues Leben: 12 x beliebteste Band der DDR  - Album: Die Puhdys 1974 – mit: Wenn ein Mensch lebt  - Singles: Ikarus 1973, Alt wie ein Baum 1976, Doch die Gitter schweigen 1978                       </vt:lpstr>
      <vt:lpstr>           Texte für die mündliche Prüfung (zur Auswahl)  - Katrin Hammerstein / Birgit Hofmann: „Wir […] müssen die Vergangenheit annehmen“ – Richard von Weizsäckers Rede zum Kriegsende 1985   http://www.bpb.de/geschichte/zeitgeschichte/deutschlandarchiv/217619/richard-von- weizsaeckers-rede-zum-kriegsende-1985  - Vera Hanewinkel: Wie stehen die deutschen Parteien zu den Themen Migration, Integration, Flucht und Asyl?    http://www.bpb.de/gesellschaft/migration/laenderprofile/255670/parteien-zu- migration-integration-flucht-und-asyl  - Everhart Holtmann / Tobias Jaeck: Was denkt und meint das Volk? Deutschland im dritten Jahrzehnt der Einheit    http://www.bpb.de/apuz/210548/was-denkt-und-meint-das-volk-deutschland-im-dritten- jahrzehnt-der-einheit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Orte der Roma  in Tschechien</dc:title>
  <dc:creator>Thomas Schneider</dc:creator>
  <cp:lastModifiedBy>Thomas Schneider</cp:lastModifiedBy>
  <cp:revision>265</cp:revision>
  <dcterms:created xsi:type="dcterms:W3CDTF">2014-02-24T07:43:09Z</dcterms:created>
  <dcterms:modified xsi:type="dcterms:W3CDTF">2019-05-06T06:15:25Z</dcterms:modified>
</cp:coreProperties>
</file>