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5"/>
  </p:notesMasterIdLst>
  <p:sldIdLst>
    <p:sldId id="256" r:id="rId2"/>
    <p:sldId id="299" r:id="rId3"/>
    <p:sldId id="308" r:id="rId4"/>
    <p:sldId id="312" r:id="rId5"/>
    <p:sldId id="311" r:id="rId6"/>
    <p:sldId id="301" r:id="rId7"/>
    <p:sldId id="313" r:id="rId8"/>
    <p:sldId id="315" r:id="rId9"/>
    <p:sldId id="314" r:id="rId10"/>
    <p:sldId id="316" r:id="rId11"/>
    <p:sldId id="317" r:id="rId12"/>
    <p:sldId id="309" r:id="rId13"/>
    <p:sldId id="272" r:id="rId14"/>
  </p:sldIdLst>
  <p:sldSz cx="9144000" cy="6858000" type="screen4x3"/>
  <p:notesSz cx="6797675" cy="9926638"/>
  <p:custDataLst>
    <p:tags r:id="rId1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io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400" autoAdjust="0"/>
  </p:normalViewPr>
  <p:slideViewPr>
    <p:cSldViewPr>
      <p:cViewPr varScale="1">
        <p:scale>
          <a:sx n="124" d="100"/>
          <a:sy n="124" d="100"/>
        </p:scale>
        <p:origin x="1356" y="96"/>
      </p:cViewPr>
      <p:guideLst>
        <p:guide orient="horz" pos="379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68C38-A214-4E80-B1E3-D2FE07F8DD81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0B50C-4808-4AAD-8732-12ADE8A5B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Ztlumené efekty: 2,3,4</a:t>
            </a:r>
          </a:p>
          <a:p>
            <a:r>
              <a:rPr lang="cs-CZ" dirty="0"/>
              <a:t>Odstranit srážku kamionu: snímek 8, 1:33 – 1:45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5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6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B824-5E93-4F37-9F9C-7C4FB11BB412}" type="datetime1">
              <a:rPr lang="cs-CZ" smtClean="0"/>
              <a:t>30.11.2021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Obligace - </a:t>
            </a:r>
            <a:r>
              <a:rPr lang="cs-CZ" dirty="0" err="1"/>
              <a:t>kkůlkůlkZáklady</a:t>
            </a:r>
            <a:r>
              <a:rPr lang="cs-CZ" dirty="0"/>
              <a:t>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Bonds – Analysis of the yield curve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08304" y="6172200"/>
            <a:ext cx="1828800" cy="365125"/>
          </a:xfrm>
        </p:spPr>
        <p:txBody>
          <a:bodyPr/>
          <a:lstStyle>
            <a:lvl1pPr>
              <a:defRPr sz="1200" b="1"/>
            </a:lvl1pPr>
          </a:lstStyle>
          <a:p>
            <a:fld id="{DFE5482F-2F05-49C5-9E15-73F945A412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51520" y="210314"/>
            <a:ext cx="6512511" cy="648072"/>
          </a:xfrm>
        </p:spPr>
        <p:txBody>
          <a:bodyPr/>
          <a:lstStyle>
            <a:lvl1pPr marL="0" indent="0" algn="l">
              <a:buFontTx/>
              <a:buNone/>
              <a:defRPr sz="2800"/>
            </a:lvl1pPr>
          </a:lstStyle>
          <a:p>
            <a:r>
              <a:rPr lang="cs-CZ" dirty="0" err="1"/>
              <a:t>vostní</a:t>
            </a:r>
            <a:r>
              <a:rPr lang="cs-CZ" dirty="0"/>
              <a:t> tok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2042512"/>
            <a:ext cx="6400800" cy="347472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06A-B118-4854-A6B1-AD8434D8C8A2}" type="datetime1">
              <a:rPr lang="cs-CZ" smtClean="0"/>
              <a:t>30.11.2021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4245-3440-4804-8040-B2F6C9563C64}" type="datetime1">
              <a:rPr lang="cs-CZ" smtClean="0"/>
              <a:t>30.11.2021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6B96-06F8-4545-9182-889597D673BE}" type="datetime1">
              <a:rPr lang="cs-CZ" smtClean="0"/>
              <a:t>30.11.2021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EDE7-1677-48D5-AEC1-00727E1AD5C8}" type="datetime1">
              <a:rPr lang="cs-CZ" smtClean="0"/>
              <a:t>30.11.2021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CB76-1543-48ED-85A0-8667F9791FC8}" type="datetime1">
              <a:rPr lang="cs-CZ" smtClean="0"/>
              <a:t>30.11.2021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E541-6BD5-44E0-A709-E50ED9825230}" type="datetime1">
              <a:rPr lang="cs-CZ" smtClean="0"/>
              <a:t>30.11.2021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7B65-9542-4BD1-9D5B-317E40607F34}" type="datetime1">
              <a:rPr lang="cs-CZ" smtClean="0"/>
              <a:t>30.11.2021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682813-8C86-44C6-B6BD-1FCF6C787374}" type="datetime1">
              <a:rPr lang="cs-CZ" smtClean="0"/>
              <a:t>30.11.2021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</p:sldLayoutIdLst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u="none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9" Type="http://schemas.openxmlformats.org/officeDocument/2006/relationships/image" Target="../media/image510.png"/><Relationship Id="rId38" Type="http://schemas.openxmlformats.org/officeDocument/2006/relationships/image" Target="../media/image37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7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7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.png"/><Relationship Id="rId10" Type="http://schemas.openxmlformats.org/officeDocument/2006/relationships/image" Target="../media/image5.png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7" Type="http://schemas.openxmlformats.org/officeDocument/2006/relationships/image" Target="../media/image7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0.png"/><Relationship Id="rId1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5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26" Type="http://schemas.openxmlformats.org/officeDocument/2006/relationships/image" Target="../media/image30.png"/><Relationship Id="rId7" Type="http://schemas.openxmlformats.org/officeDocument/2006/relationships/image" Target="../media/image17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5" Type="http://schemas.openxmlformats.org/officeDocument/2006/relationships/image" Target="../media/image34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0.png"/><Relationship Id="rId24" Type="http://schemas.openxmlformats.org/officeDocument/2006/relationships/image" Target="../media/image33.png"/><Relationship Id="rId15" Type="http://schemas.openxmlformats.org/officeDocument/2006/relationships/image" Target="../media/image24.png"/><Relationship Id="rId23" Type="http://schemas.openxmlformats.org/officeDocument/2006/relationships/image" Target="../media/image29.png"/><Relationship Id="rId10" Type="http://schemas.openxmlformats.org/officeDocument/2006/relationships/image" Target="../media/image180.png"/><Relationship Id="rId19" Type="http://schemas.openxmlformats.org/officeDocument/2006/relationships/image" Target="../media/image28.png"/><Relationship Id="rId9" Type="http://schemas.openxmlformats.org/officeDocument/2006/relationships/image" Target="../media/image19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Relationship Id="rId27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9" Type="http://schemas.openxmlformats.org/officeDocument/2006/relationships/image" Target="../media/image45.png"/><Relationship Id="rId34" Type="http://schemas.openxmlformats.org/officeDocument/2006/relationships/image" Target="../media/image37.png"/><Relationship Id="rId42" Type="http://schemas.openxmlformats.org/officeDocument/2006/relationships/image" Target="../media/image47.png"/><Relationship Id="rId33" Type="http://schemas.openxmlformats.org/officeDocument/2006/relationships/image" Target="../media/image36.png"/><Relationship Id="rId38" Type="http://schemas.openxmlformats.org/officeDocument/2006/relationships/image" Target="../media/image371.png"/><Relationship Id="rId29" Type="http://schemas.openxmlformats.org/officeDocument/2006/relationships/image" Target="../media/image39.png"/><Relationship Id="rId41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32" Type="http://schemas.openxmlformats.org/officeDocument/2006/relationships/image" Target="../media/image35.png"/><Relationship Id="rId37" Type="http://schemas.openxmlformats.org/officeDocument/2006/relationships/image" Target="../media/image44.png"/><Relationship Id="rId40" Type="http://schemas.openxmlformats.org/officeDocument/2006/relationships/image" Target="../media/image46.png"/><Relationship Id="rId28" Type="http://schemas.openxmlformats.org/officeDocument/2006/relationships/image" Target="../media/image38.png"/><Relationship Id="rId36" Type="http://schemas.openxmlformats.org/officeDocument/2006/relationships/image" Target="../media/image43.png"/><Relationship Id="rId31" Type="http://schemas.openxmlformats.org/officeDocument/2006/relationships/image" Target="../media/image41.png"/><Relationship Id="rId44" Type="http://schemas.openxmlformats.org/officeDocument/2006/relationships/image" Target="../media/image50.png"/><Relationship Id="rId30" Type="http://schemas.openxmlformats.org/officeDocument/2006/relationships/image" Target="../media/image40.png"/><Relationship Id="rId35" Type="http://schemas.openxmlformats.org/officeDocument/2006/relationships/image" Target="../media/image42.png"/><Relationship Id="rId43" Type="http://schemas.openxmlformats.org/officeDocument/2006/relationships/image" Target="../media/image4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18" Type="http://schemas.openxmlformats.org/officeDocument/2006/relationships/image" Target="../media/image62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17" Type="http://schemas.openxmlformats.org/officeDocument/2006/relationships/image" Target="../media/image61.png"/><Relationship Id="rId16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5.png"/><Relationship Id="rId15" Type="http://schemas.openxmlformats.org/officeDocument/2006/relationships/image" Target="../media/image59.png"/><Relationship Id="rId10" Type="http://schemas.openxmlformats.org/officeDocument/2006/relationships/image" Target="../media/image54.png"/><Relationship Id="rId19" Type="http://schemas.openxmlformats.org/officeDocument/2006/relationships/image" Target="../media/image63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4000" y="2448000"/>
            <a:ext cx="1440000" cy="360000"/>
          </a:xfrm>
        </p:spPr>
        <p:txBody>
          <a:bodyPr/>
          <a:lstStyle/>
          <a:p>
            <a:pPr algn="l"/>
            <a:r>
              <a:rPr lang="en-GB" sz="1800" dirty="0">
                <a:solidFill>
                  <a:srgbClr val="7030A0"/>
                </a:solidFill>
              </a:rPr>
              <a:t>Lesson </a:t>
            </a:r>
            <a:r>
              <a:rPr lang="en-GB" sz="1800" dirty="0" smtClean="0">
                <a:solidFill>
                  <a:srgbClr val="7030A0"/>
                </a:solidFill>
              </a:rPr>
              <a:t>1</a:t>
            </a:r>
            <a:r>
              <a:rPr lang="cs-CZ" sz="1800" dirty="0" smtClean="0">
                <a:solidFill>
                  <a:srgbClr val="7030A0"/>
                </a:solidFill>
              </a:rPr>
              <a:t>7</a:t>
            </a:r>
            <a:endParaRPr lang="en-GB" sz="1800" dirty="0">
              <a:solidFill>
                <a:srgbClr val="7030A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6000" y="2700000"/>
            <a:ext cx="6121316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 smtClean="0">
                <a:solidFill>
                  <a:srgbClr val="7030A0"/>
                </a:solidFill>
              </a:rPr>
              <a:t>Option combinations</a:t>
            </a:r>
            <a:br>
              <a:rPr lang="en-GB" dirty="0" smtClean="0">
                <a:solidFill>
                  <a:srgbClr val="7030A0"/>
                </a:solidFill>
              </a:rPr>
            </a:b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000" y="468000"/>
            <a:ext cx="3600000" cy="86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800" b="1" dirty="0"/>
              <a:t>Institute of Economic Studies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Faculty of Social Sciences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Charles University in Prague</a:t>
            </a:r>
          </a:p>
        </p:txBody>
      </p:sp>
      <p:sp>
        <p:nvSpPr>
          <p:cNvPr id="12" name="Podnadpis 2"/>
          <p:cNvSpPr>
            <a:spLocks noGrp="1"/>
          </p:cNvSpPr>
          <p:nvPr/>
        </p:nvSpPr>
        <p:spPr>
          <a:xfrm>
            <a:off x="5544720" y="5292000"/>
            <a:ext cx="3419768" cy="39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/>
              <a:t>Financial markets instruments </a:t>
            </a:r>
            <a:endParaRPr lang="en-GB" sz="1800" b="1" dirty="0">
              <a:solidFill>
                <a:srgbClr val="C0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40000"/>
            <a:ext cx="1293444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3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 smtClean="0"/>
              <a:t>Option combinations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10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3999" y="144000"/>
            <a:ext cx="4398409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Horizontal spreads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40617"/>
            <a:ext cx="325728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3" name="TextovéPole 112"/>
          <p:cNvSpPr txBox="1"/>
          <p:nvPr/>
        </p:nvSpPr>
        <p:spPr>
          <a:xfrm>
            <a:off x="1187623" y="1258224"/>
            <a:ext cx="770485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Horizontal spreads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combine options of the same type with the same exercise price but different expiry dates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7" name="TextovéPole 136"/>
          <p:cNvSpPr txBox="1"/>
          <p:nvPr/>
        </p:nvSpPr>
        <p:spPr>
          <a:xfrm>
            <a:off x="1187624" y="1814088"/>
            <a:ext cx="777637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Pay-off profile is drawn at o moment when earlier maturing option expires, so the earlier maturing option consists of an intrinsic value only while the later maturing option has also a time value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32" name="Skupina 31"/>
          <p:cNvGrpSpPr/>
          <p:nvPr/>
        </p:nvGrpSpPr>
        <p:grpSpPr>
          <a:xfrm>
            <a:off x="902660" y="2955680"/>
            <a:ext cx="3381308" cy="1650211"/>
            <a:chOff x="899592" y="3140968"/>
            <a:chExt cx="3381308" cy="1650211"/>
          </a:xfrm>
        </p:grpSpPr>
        <p:grpSp>
          <p:nvGrpSpPr>
            <p:cNvPr id="31" name="Skupina 30"/>
            <p:cNvGrpSpPr/>
            <p:nvPr/>
          </p:nvGrpSpPr>
          <p:grpSpPr>
            <a:xfrm>
              <a:off x="899592" y="3140968"/>
              <a:ext cx="3381308" cy="1650211"/>
              <a:chOff x="2054788" y="3140968"/>
              <a:chExt cx="3381308" cy="1650211"/>
            </a:xfrm>
          </p:grpSpPr>
          <p:sp>
            <p:nvSpPr>
              <p:cNvPr id="165" name="Volný tvar 164"/>
              <p:cNvSpPr/>
              <p:nvPr/>
            </p:nvSpPr>
            <p:spPr>
              <a:xfrm>
                <a:off x="3128820" y="3743939"/>
                <a:ext cx="1731212" cy="692782"/>
              </a:xfrm>
              <a:custGeom>
                <a:avLst/>
                <a:gdLst>
                  <a:gd name="connsiteX0" fmla="*/ 0 w 1334124"/>
                  <a:gd name="connsiteY0" fmla="*/ 667062 h 667062"/>
                  <a:gd name="connsiteX1" fmla="*/ 809468 w 1334124"/>
                  <a:gd name="connsiteY1" fmla="*/ 427220 h 667062"/>
                  <a:gd name="connsiteX2" fmla="*/ 1334124 w 1334124"/>
                  <a:gd name="connsiteY2" fmla="*/ 0 h 667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4124" h="667062">
                    <a:moveTo>
                      <a:pt x="0" y="667062"/>
                    </a:moveTo>
                    <a:cubicBezTo>
                      <a:pt x="293557" y="602729"/>
                      <a:pt x="587114" y="538397"/>
                      <a:pt x="809468" y="427220"/>
                    </a:cubicBezTo>
                    <a:cubicBezTo>
                      <a:pt x="1031822" y="316043"/>
                      <a:pt x="1182973" y="158021"/>
                      <a:pt x="1334124" y="0"/>
                    </a:cubicBezTo>
                  </a:path>
                </a:pathLst>
              </a:custGeom>
              <a:noFill/>
              <a:ln w="25400">
                <a:solidFill>
                  <a:schemeClr val="accent4">
                    <a:lumMod val="7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30" name="Skupina 29"/>
              <p:cNvGrpSpPr/>
              <p:nvPr/>
            </p:nvGrpSpPr>
            <p:grpSpPr>
              <a:xfrm>
                <a:off x="2054788" y="3140968"/>
                <a:ext cx="3381308" cy="1650211"/>
                <a:chOff x="2054788" y="3140968"/>
                <a:chExt cx="3381308" cy="1650211"/>
              </a:xfrm>
            </p:grpSpPr>
            <p:grpSp>
              <p:nvGrpSpPr>
                <p:cNvPr id="102" name="Skupina 101"/>
                <p:cNvGrpSpPr/>
                <p:nvPr/>
              </p:nvGrpSpPr>
              <p:grpSpPr>
                <a:xfrm>
                  <a:off x="2773032" y="3140968"/>
                  <a:ext cx="2663064" cy="1650211"/>
                  <a:chOff x="914886" y="4582706"/>
                  <a:chExt cx="2663064" cy="1650211"/>
                </a:xfrm>
              </p:grpSpPr>
              <p:sp>
                <p:nvSpPr>
                  <p:cNvPr id="103" name="TextovéPole 102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/>
                  <p:nvPr/>
                </p:nvSpPr>
                <p:spPr>
                  <a:xfrm>
                    <a:off x="991333" y="4582706"/>
                    <a:ext cx="2249629" cy="24006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lvl="2" algn="ctr">
                      <a:lnSpc>
                        <a:spcPct val="80000"/>
                      </a:lnSpc>
                      <a:buClr>
                        <a:srgbClr val="7030A0"/>
                      </a:buClr>
                      <a:buSzPct val="80000"/>
                    </a:pPr>
                    <a:r>
                      <a:rPr lang="en-GB" sz="1200" b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Horizontal call spread</a:t>
                    </a:r>
                    <a:endParaRPr lang="en-GB" sz="1200" b="1" dirty="0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  <p:grpSp>
                <p:nvGrpSpPr>
                  <p:cNvPr id="104" name="Skupina 103"/>
                  <p:cNvGrpSpPr/>
                  <p:nvPr/>
                </p:nvGrpSpPr>
                <p:grpSpPr>
                  <a:xfrm>
                    <a:off x="914886" y="4840002"/>
                    <a:ext cx="2663064" cy="1392915"/>
                    <a:chOff x="914886" y="4840002"/>
                    <a:chExt cx="2663064" cy="1392915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05" name="TextovéPole 104">
                          <a:extLst>
                            <a:ext uri="{FF2B5EF4-FFF2-40B4-BE49-F238E27FC236}">
                              <a16:creationId xmlns:a16="http://schemas.microsoft.com/office/drawing/2014/main" id="{4DB67B49-6BE4-460E-9AC7-878827710557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3389855" y="5344288"/>
                          <a:ext cx="188095" cy="26205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lIns="0" rIns="0" rtlCol="0">
                          <a:spAutoFit/>
                        </a:bodyPr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100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cs-CZ" sz="11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100" i="1" baseline="-25000" dirty="0"/>
                        </a:p>
                      </p:txBody>
                    </p:sp>
                  </mc:Choice>
                  <mc:Fallback xmlns="">
                    <p:sp>
                      <p:nvSpPr>
                        <p:cNvPr id="61" name="TextovéPole 60">
                          <a:extLst>
                            <a:ext uri="{FF2B5EF4-FFF2-40B4-BE49-F238E27FC236}">
                              <a16:creationId xmlns:a16="http://schemas.microsoft.com/office/drawing/2014/main" id="{4DB67B49-6BE4-460E-9AC7-878827710557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389855" y="5344288"/>
                          <a:ext cx="188095" cy="262059"/>
                        </a:xfrm>
                        <a:prstGeom prst="rect">
                          <a:avLst/>
                        </a:prstGeom>
                        <a:blipFill>
                          <a:blip r:embed="rId38"/>
                          <a:stretch>
                            <a:fillRect l="-19355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cs-CZ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cxnSp>
                  <p:nvCxnSpPr>
                    <p:cNvPr id="106" name="Přímá spojnice 105">
                      <a:extLst>
                        <a:ext uri="{FF2B5EF4-FFF2-40B4-BE49-F238E27FC236}">
                          <a16:creationId xmlns:a16="http://schemas.microsoft.com/office/drawing/2014/main" id="{1A8E3DAD-B6C4-40D4-9CE0-16917D2F95E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1065955" y="4840002"/>
                      <a:ext cx="0" cy="1392915"/>
                    </a:xfrm>
                    <a:prstGeom prst="line">
                      <a:avLst/>
                    </a:prstGeom>
                    <a:ln w="6350"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Přímá spojnice 106">
                      <a:extLst>
                        <a:ext uri="{FF2B5EF4-FFF2-40B4-BE49-F238E27FC236}">
                          <a16:creationId xmlns:a16="http://schemas.microsoft.com/office/drawing/2014/main" id="{906A2621-6FF0-4E69-B93F-0FD3D7509E11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353814" y="5078271"/>
                      <a:ext cx="0" cy="864903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prstDash val="sysDot"/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Přímá spojnice 107">
                      <a:extLst>
                        <a:ext uri="{FF2B5EF4-FFF2-40B4-BE49-F238E27FC236}">
                          <a16:creationId xmlns:a16="http://schemas.microsoft.com/office/drawing/2014/main" id="{366013F4-C598-4589-BCA9-4D63C7A09A98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1070162" y="5401820"/>
                      <a:ext cx="2435713" cy="0"/>
                    </a:xfrm>
                    <a:prstGeom prst="line">
                      <a:avLst/>
                    </a:prstGeom>
                    <a:ln w="6350">
                      <a:solidFill>
                        <a:schemeClr val="accent1"/>
                      </a:solidFill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Přímá spojnice 108">
                      <a:extLst>
                        <a:ext uri="{FF2B5EF4-FFF2-40B4-BE49-F238E27FC236}">
                          <a16:creationId xmlns:a16="http://schemas.microsoft.com/office/drawing/2014/main" id="{F1012CB4-74D9-4DC7-84BD-B0CB720F5659}"/>
                        </a:ext>
                      </a:extLst>
                    </p:cNvPr>
                    <p:cNvCxnSpPr/>
                    <p:nvPr/>
                  </p:nvCxnSpPr>
                  <p:spPr>
                    <a:xfrm flipH="1" flipV="1">
                      <a:off x="2358094" y="5064152"/>
                      <a:ext cx="635341" cy="742690"/>
                    </a:xfrm>
                    <a:prstGeom prst="line">
                      <a:avLst/>
                    </a:prstGeom>
                    <a:ln w="19050">
                      <a:prstDash val="sysDash"/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Přímá spojnice 110">
                      <a:extLst>
                        <a:ext uri="{FF2B5EF4-FFF2-40B4-BE49-F238E27FC236}">
                          <a16:creationId xmlns:a16="http://schemas.microsoft.com/office/drawing/2014/main" id="{F1012CB4-74D9-4DC7-84BD-B0CB720F565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1080853" y="5943174"/>
                      <a:ext cx="1260445" cy="0"/>
                    </a:xfrm>
                    <a:prstGeom prst="line">
                      <a:avLst/>
                    </a:prstGeom>
                    <a:ln w="19050">
                      <a:prstDash val="sysDash"/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" name="Přímá spojnice 118">
                      <a:extLst>
                        <a:ext uri="{FF2B5EF4-FFF2-40B4-BE49-F238E27FC236}">
                          <a16:creationId xmlns:a16="http://schemas.microsoft.com/office/drawing/2014/main" id="{F1012CB4-74D9-4DC7-84BD-B0CB720F565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41298" y="5088732"/>
                      <a:ext cx="862124" cy="862126"/>
                    </a:xfrm>
                    <a:prstGeom prst="line">
                      <a:avLst/>
                    </a:prstGeom>
                    <a:ln w="19050">
                      <a:prstDash val="sysDash"/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3" name="TextovéPole 132">
                      <a:extLst>
                        <a:ext uri="{FF2B5EF4-FFF2-40B4-BE49-F238E27FC236}">
                          <a16:creationId xmlns:a16="http://schemas.microsoft.com/office/drawing/2014/main" id="{08463747-ADBE-47DD-BD10-8F53E025063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14886" y="5920122"/>
                      <a:ext cx="1768232" cy="22159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marL="0" lvl="2" algn="ctr">
                        <a:lnSpc>
                          <a:spcPct val="80000"/>
                        </a:lnSpc>
                        <a:buClr>
                          <a:srgbClr val="7030A0"/>
                        </a:buClr>
                        <a:buSzPct val="80000"/>
                      </a:pPr>
                      <a:r>
                        <a:rPr lang="en-GB" sz="105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a:t>long later-maturing call</a:t>
                      </a:r>
                      <a:endParaRPr lang="en-GB" sz="105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p:txBody>
                </p:sp>
                <p:cxnSp>
                  <p:nvCxnSpPr>
                    <p:cNvPr id="139" name="Přímá spojnice 138"/>
                    <p:cNvCxnSpPr/>
                    <p:nvPr/>
                  </p:nvCxnSpPr>
                  <p:spPr>
                    <a:xfrm>
                      <a:off x="1086165" y="5064152"/>
                      <a:ext cx="1267649" cy="0"/>
                    </a:xfrm>
                    <a:prstGeom prst="line">
                      <a:avLst/>
                    </a:prstGeom>
                    <a:ln w="19050">
                      <a:prstDash val="sysDash"/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40" name="TextovéPole 139">
                          <a:extLst>
                            <a:ext uri="{FF2B5EF4-FFF2-40B4-BE49-F238E27FC236}">
                              <a16:creationId xmlns:a16="http://schemas.microsoft.com/office/drawing/2014/main" id="{1129F341-0890-4352-8ECF-8AB4C01D6AF5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209798" y="5337277"/>
                          <a:ext cx="187089" cy="26122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lIns="0" rIns="0" rtlCol="0">
                          <a:spAutoFit/>
                        </a:bodyPr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1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cs-CZ" sz="11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100" i="1" baseline="-25000" dirty="0"/>
                        </a:p>
                      </p:txBody>
                    </p:sp>
                  </mc:Choice>
                  <mc:Fallback xmlns="">
                    <p:sp>
                      <p:nvSpPr>
                        <p:cNvPr id="140" name="TextovéPole 139">
                          <a:extLst>
                            <a:ext uri="{FF2B5EF4-FFF2-40B4-BE49-F238E27FC236}">
                              <a16:creationId xmlns:a16="http://schemas.microsoft.com/office/drawing/2014/main" id="{1129F341-0890-4352-8ECF-8AB4C01D6AF5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209798" y="5337277"/>
                          <a:ext cx="187089" cy="261225"/>
                        </a:xfrm>
                        <a:prstGeom prst="rect">
                          <a:avLst/>
                        </a:prstGeom>
                        <a:blipFill>
                          <a:blip r:embed="rId39"/>
                          <a:stretch>
                            <a:fillRect l="-12903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cs-CZ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</p:grpSp>
            <p:sp>
              <p:nvSpPr>
                <p:cNvPr id="19" name="Oblouk 18"/>
                <p:cNvSpPr/>
                <p:nvPr/>
              </p:nvSpPr>
              <p:spPr>
                <a:xfrm rot="21026678" flipV="1">
                  <a:off x="2054788" y="3942670"/>
                  <a:ext cx="2142523" cy="165542"/>
                </a:xfrm>
                <a:prstGeom prst="arc">
                  <a:avLst/>
                </a:prstGeom>
                <a:ln w="31750">
                  <a:solidFill>
                    <a:srgbClr val="C00000"/>
                  </a:solidFill>
                  <a:prstDash val="solid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1" name="Volný tvar 20"/>
                <p:cNvSpPr/>
                <p:nvPr/>
              </p:nvSpPr>
              <p:spPr>
                <a:xfrm>
                  <a:off x="4203166" y="3845587"/>
                  <a:ext cx="843299" cy="280739"/>
                </a:xfrm>
                <a:custGeom>
                  <a:avLst/>
                  <a:gdLst>
                    <a:gd name="connsiteX0" fmla="*/ 0 w 683879"/>
                    <a:gd name="connsiteY0" fmla="*/ 0 h 299678"/>
                    <a:gd name="connsiteX1" fmla="*/ 276626 w 683879"/>
                    <a:gd name="connsiteY1" fmla="*/ 207469 h 299678"/>
                    <a:gd name="connsiteX2" fmla="*/ 683879 w 683879"/>
                    <a:gd name="connsiteY2" fmla="*/ 299678 h 2996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83879" h="299678">
                      <a:moveTo>
                        <a:pt x="0" y="0"/>
                      </a:moveTo>
                      <a:cubicBezTo>
                        <a:pt x="81323" y="78761"/>
                        <a:pt x="162646" y="157523"/>
                        <a:pt x="276626" y="207469"/>
                      </a:cubicBezTo>
                      <a:cubicBezTo>
                        <a:pt x="390606" y="257415"/>
                        <a:pt x="537242" y="278546"/>
                        <a:pt x="683879" y="299678"/>
                      </a:cubicBezTo>
                    </a:path>
                  </a:pathLst>
                </a:custGeom>
                <a:ln w="31750">
                  <a:solidFill>
                    <a:srgbClr val="C00000"/>
                  </a:solidFill>
                  <a:prstDash val="solid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69" name="TextovéPole 168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691680" y="3431109"/>
              <a:ext cx="1768232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earlier-maturing call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sp>
        <p:nvSpPr>
          <p:cNvPr id="171" name="TextovéPole 170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4482644" y="3477956"/>
            <a:ext cx="381599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combination is in the money for prices which are close to the exercise price</a:t>
            </a:r>
            <a:endParaRPr lang="en-GB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2" name="TextovéPole 171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4482644" y="3939796"/>
            <a:ext cx="397735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combination is out of the money for prices which are more distant from the exercise price</a:t>
            </a:r>
            <a:endParaRPr lang="en-GB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9" name="TextovéPole 188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4492308" y="3038224"/>
            <a:ext cx="381599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pay-off profile looks like a curved short straddle</a:t>
            </a:r>
            <a:endParaRPr lang="en-GB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06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Option combinations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11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2960750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Covered call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Tlačítko akce: Zvuk 4">
            <a:hlinkClick r:id="" action="ppaction://noaction" highlightClick="1"/>
          </p:cNvPr>
          <p:cNvSpPr/>
          <p:nvPr/>
        </p:nvSpPr>
        <p:spPr>
          <a:xfrm>
            <a:off x="251520" y="883589"/>
            <a:ext cx="432000" cy="3600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cs-CZ" sz="1200" b="1" dirty="0">
                <a:solidFill>
                  <a:srgbClr val="FFFF00"/>
                </a:solidFill>
              </a:rPr>
              <a:t>1</a:t>
            </a:r>
            <a:endParaRPr lang="en-GB" sz="800" dirty="0">
              <a:solidFill>
                <a:srgbClr val="FFFF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226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8" name="TextovéPole 97">
            <a:extLst>
              <a:ext uri="{FF2B5EF4-FFF2-40B4-BE49-F238E27FC236}">
                <a16:creationId xmlns:a16="http://schemas.microsoft.com/office/drawing/2014/main" id="{A5C29000-1273-4C3B-9352-86C21FB676B4}"/>
              </a:ext>
            </a:extLst>
          </p:cNvPr>
          <p:cNvSpPr txBox="1"/>
          <p:nvPr/>
        </p:nvSpPr>
        <p:spPr>
          <a:xfrm>
            <a:off x="1193640" y="1276444"/>
            <a:ext cx="726636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Covered call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is a combination of a short call with long position in its underlying asset (without the offsetting position in the asset the call is called naked)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8" name="TextovéPole 157">
            <a:extLst>
              <a:ext uri="{FF2B5EF4-FFF2-40B4-BE49-F238E27FC236}">
                <a16:creationId xmlns:a16="http://schemas.microsoft.com/office/drawing/2014/main" id="{A5C29000-1273-4C3B-9352-86C21FB676B4}"/>
              </a:ext>
            </a:extLst>
          </p:cNvPr>
          <p:cNvSpPr txBox="1"/>
          <p:nvPr/>
        </p:nvSpPr>
        <p:spPr>
          <a:xfrm>
            <a:off x="1195308" y="2106952"/>
            <a:ext cx="69046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pay-off from covered call gives rise to synthetic short put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2912101" y="2508338"/>
            <a:ext cx="3388091" cy="1553366"/>
            <a:chOff x="2912101" y="2235674"/>
            <a:chExt cx="3388091" cy="15533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TextovéPole 121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5148064" y="3155588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22" name="TextovéPole 121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8064" y="3155588"/>
                  <a:ext cx="188095" cy="262059"/>
                </a:xfrm>
                <a:prstGeom prst="rect">
                  <a:avLst/>
                </a:prstGeom>
                <a:blipFill>
                  <a:blip r:embed="rId7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TextovéPole 122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911412" y="3185092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23" name="TextovéPole 122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1412" y="3185092"/>
                  <a:ext cx="187089" cy="261225"/>
                </a:xfrm>
                <a:prstGeom prst="rect">
                  <a:avLst/>
                </a:prstGeom>
                <a:blipFill>
                  <a:blip r:embed="rId8"/>
                  <a:stretch>
                    <a:fillRect l="-10000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4" name="Přímá spojnice 123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2920544" y="2577161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Přímá spojnice 124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3972884" y="2944730"/>
              <a:ext cx="0" cy="25883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Přímá spojnice 125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2931160" y="3213120"/>
              <a:ext cx="243571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Přímá spojnice 12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2700000">
              <a:off x="3826249" y="3298131"/>
              <a:ext cx="981818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Přímá spojnice 130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492000" y="2535871"/>
              <a:ext cx="1172284" cy="115452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Přímá spojnice 143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272396" y="2943164"/>
              <a:ext cx="702094" cy="702093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ovéPole 149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2941704" y="2235674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Covered at-the-money call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51" name="TextovéPole 150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4476940" y="2590808"/>
              <a:ext cx="797007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stock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52" name="TextovéPole 151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2912101" y="2762139"/>
              <a:ext cx="885406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call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56" name="Přímá spojnice 155"/>
            <p:cNvCxnSpPr/>
            <p:nvPr/>
          </p:nvCxnSpPr>
          <p:spPr>
            <a:xfrm>
              <a:off x="2918668" y="2940882"/>
              <a:ext cx="1054216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Přímá spojnice 15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3980504" y="2950836"/>
              <a:ext cx="1682664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ovéPole 158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4209980" y="2947996"/>
              <a:ext cx="2090212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covered call </a:t>
              </a:r>
              <a:r>
                <a:rPr lang="cs-CZ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(</a:t>
              </a: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synthetic short put</a:t>
              </a:r>
              <a:r>
                <a:rPr lang="cs-CZ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)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sp>
        <p:nvSpPr>
          <p:cNvPr id="161" name="TextovéPole 160"/>
          <p:cNvSpPr txBox="1"/>
          <p:nvPr/>
        </p:nvSpPr>
        <p:spPr>
          <a:xfrm>
            <a:off x="838096" y="4016761"/>
            <a:ext cx="226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Motivation</a:t>
            </a:r>
            <a:r>
              <a:rPr lang="cs-CZ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2" name="TextovéPole 161">
            <a:extLst>
              <a:ext uri="{FF2B5EF4-FFF2-40B4-BE49-F238E27FC236}">
                <a16:creationId xmlns:a16="http://schemas.microsoft.com/office/drawing/2014/main" id="{A5C29000-1273-4C3B-9352-86C21FB676B4}"/>
              </a:ext>
            </a:extLst>
          </p:cNvPr>
          <p:cNvSpPr txBox="1"/>
          <p:nvPr/>
        </p:nvSpPr>
        <p:spPr>
          <a:xfrm>
            <a:off x="1195308" y="4346645"/>
            <a:ext cx="776869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Writer of a call wants to be protected against loss from unfavourable price at the option’s expiry (they would have to purchase the delivered asset at a high price)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7" name="TextovéPole 56">
            <a:extLst>
              <a:ext uri="{FF2B5EF4-FFF2-40B4-BE49-F238E27FC236}">
                <a16:creationId xmlns:a16="http://schemas.microsoft.com/office/drawing/2014/main" id="{A5C29000-1273-4C3B-9352-86C21FB676B4}"/>
              </a:ext>
            </a:extLst>
          </p:cNvPr>
          <p:cNvSpPr txBox="1"/>
          <p:nvPr/>
        </p:nvSpPr>
        <p:spPr>
          <a:xfrm>
            <a:off x="1202992" y="5188186"/>
            <a:ext cx="768948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holder of a stock portfolio wants to raise additional income from selling call options at cost of giving up a potential gain from the appreciation of the stock price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9363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Option combinations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12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2960750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Protective put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226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8" name="TextovéPole 97">
            <a:extLst>
              <a:ext uri="{FF2B5EF4-FFF2-40B4-BE49-F238E27FC236}">
                <a16:creationId xmlns:a16="http://schemas.microsoft.com/office/drawing/2014/main" id="{A5C29000-1273-4C3B-9352-86C21FB676B4}"/>
              </a:ext>
            </a:extLst>
          </p:cNvPr>
          <p:cNvSpPr txBox="1"/>
          <p:nvPr/>
        </p:nvSpPr>
        <p:spPr>
          <a:xfrm>
            <a:off x="1193640" y="1276444"/>
            <a:ext cx="726636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Protective put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is a combination of a long put  with long position in its underlying asset (without the asset the call option is called naked)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8" name="TextovéPole 157">
            <a:extLst>
              <a:ext uri="{FF2B5EF4-FFF2-40B4-BE49-F238E27FC236}">
                <a16:creationId xmlns:a16="http://schemas.microsoft.com/office/drawing/2014/main" id="{A5C29000-1273-4C3B-9352-86C21FB676B4}"/>
              </a:ext>
            </a:extLst>
          </p:cNvPr>
          <p:cNvSpPr txBox="1"/>
          <p:nvPr/>
        </p:nvSpPr>
        <p:spPr>
          <a:xfrm>
            <a:off x="1195308" y="1834288"/>
            <a:ext cx="69046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pay-off from protective put gives rise to synthetic long call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11" name="Skupina 10"/>
          <p:cNvGrpSpPr/>
          <p:nvPr/>
        </p:nvGrpSpPr>
        <p:grpSpPr>
          <a:xfrm>
            <a:off x="2920544" y="2235674"/>
            <a:ext cx="3523664" cy="1529487"/>
            <a:chOff x="2920544" y="2235674"/>
            <a:chExt cx="3523664" cy="15294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TextovéPole 121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5148064" y="3155588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22" name="TextovéPole 121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8064" y="3155588"/>
                  <a:ext cx="188095" cy="262059"/>
                </a:xfrm>
                <a:prstGeom prst="rect">
                  <a:avLst/>
                </a:prstGeom>
                <a:blipFill>
                  <a:blip r:embed="rId7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TextovéPole 122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865487" y="3012320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23" name="TextovéPole 122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5487" y="3012320"/>
                  <a:ext cx="187089" cy="261225"/>
                </a:xfrm>
                <a:prstGeom prst="rect">
                  <a:avLst/>
                </a:prstGeom>
                <a:blipFill>
                  <a:blip r:embed="rId8"/>
                  <a:stretch>
                    <a:fillRect l="-645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4" name="Přímá spojnice 123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2920544" y="2577161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Přímá spojnice 124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3972884" y="3211433"/>
              <a:ext cx="0" cy="25883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Přímá spojnice 125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2931160" y="3213120"/>
              <a:ext cx="243571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Přímá spojnice 12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2700000">
              <a:off x="3139757" y="3143422"/>
              <a:ext cx="981818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Přímá spojnice 130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492000" y="2768412"/>
              <a:ext cx="936165" cy="921979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Přímá spojnice 143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983186" y="2768412"/>
              <a:ext cx="702094" cy="702093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ovéPole 149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2941704" y="2235674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Protective at-the-money put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51" name="TextovéPole 150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569406" y="2767858"/>
              <a:ext cx="797007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stock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52" name="TextovéPole 151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4110958" y="3449329"/>
              <a:ext cx="885406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</a:t>
              </a: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ong put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56" name="Přímá spojnice 155"/>
            <p:cNvCxnSpPr/>
            <p:nvPr/>
          </p:nvCxnSpPr>
          <p:spPr>
            <a:xfrm>
              <a:off x="3970032" y="3477956"/>
              <a:ext cx="1054216" cy="0"/>
            </a:xfrm>
            <a:prstGeom prst="line">
              <a:avLst/>
            </a:prstGeom>
            <a:ln w="19050" cmpd="sng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Přímá spojnice 15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926953" y="3477956"/>
              <a:ext cx="1053615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ovéPole 158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4279136" y="3024965"/>
              <a:ext cx="2165072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protective put (synthetic long call)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sp>
        <p:nvSpPr>
          <p:cNvPr id="161" name="TextovéPole 160"/>
          <p:cNvSpPr txBox="1"/>
          <p:nvPr/>
        </p:nvSpPr>
        <p:spPr>
          <a:xfrm>
            <a:off x="838096" y="3744097"/>
            <a:ext cx="226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Motivation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2" name="TextovéPole 161">
            <a:extLst>
              <a:ext uri="{FF2B5EF4-FFF2-40B4-BE49-F238E27FC236}">
                <a16:creationId xmlns:a16="http://schemas.microsoft.com/office/drawing/2014/main" id="{A5C29000-1273-4C3B-9352-86C21FB676B4}"/>
              </a:ext>
            </a:extLst>
          </p:cNvPr>
          <p:cNvSpPr txBox="1"/>
          <p:nvPr/>
        </p:nvSpPr>
        <p:spPr>
          <a:xfrm>
            <a:off x="1195308" y="4066297"/>
            <a:ext cx="74091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holder of a stock portfolio creates protection against price decline at cost of reduced gain in case of price increase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7" name="TextovéPole 56">
            <a:extLst>
              <a:ext uri="{FF2B5EF4-FFF2-40B4-BE49-F238E27FC236}">
                <a16:creationId xmlns:a16="http://schemas.microsoft.com/office/drawing/2014/main" id="{A5C29000-1273-4C3B-9352-86C21FB676B4}"/>
              </a:ext>
            </a:extLst>
          </p:cNvPr>
          <p:cNvSpPr txBox="1"/>
          <p:nvPr/>
        </p:nvSpPr>
        <p:spPr>
          <a:xfrm>
            <a:off x="1202992" y="4614716"/>
            <a:ext cx="48091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Protective put is called portfolio insurance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9" name="TextovéPole 58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8908" y="4894982"/>
            <a:ext cx="712109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buying the put option = buying insurance policy that reduces total income by a fixed amount if the damage does not occur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0" name="TextovéPole 59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3131" y="5391543"/>
            <a:ext cx="762509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exercising the put option = the insurance company pays out the insurance that limits the suffered loss if a loss event occurs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2984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2000" y="2160000"/>
            <a:ext cx="5976000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See you 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in the next lecture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>
          <a:xfrm>
            <a:off x="180000" y="288000"/>
            <a:ext cx="3600000" cy="360000"/>
          </a:xfrm>
        </p:spPr>
        <p:txBody>
          <a:bodyPr>
            <a:noAutofit/>
          </a:bodyPr>
          <a:lstStyle/>
          <a:p>
            <a:pPr marL="361950" indent="-361950" algn="l">
              <a:spcBef>
                <a:spcPts val="0"/>
              </a:spcBef>
              <a:spcAft>
                <a:spcPts val="0"/>
              </a:spcAft>
            </a:pPr>
            <a:r>
              <a:rPr lang="en-GB" sz="16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©</a:t>
            </a:r>
            <a:r>
              <a:rPr lang="en-GB" sz="18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 O.D. Lecturing Legacy</a:t>
            </a:r>
          </a:p>
        </p:txBody>
      </p:sp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 smtClean="0"/>
              <a:t>1</a:t>
            </a:r>
            <a:r>
              <a:rPr lang="en-US" dirty="0" smtClean="0"/>
              <a:t>2</a:t>
            </a:r>
            <a:endParaRPr lang="cs-CZ" dirty="0"/>
          </a:p>
        </p:txBody>
      </p:sp>
      <p:sp>
        <p:nvSpPr>
          <p:cNvPr id="10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Option combinations</a:t>
            </a:r>
          </a:p>
        </p:txBody>
      </p:sp>
    </p:spTree>
    <p:extLst>
      <p:ext uri="{BB962C8B-B14F-4D97-AF65-F5344CB8AC3E}">
        <p14:creationId xmlns:p14="http://schemas.microsoft.com/office/powerpoint/2010/main" val="105823536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 smtClean="0"/>
              <a:t>Option combinations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298784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Introduction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373955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Payoffs of basic securities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271629"/>
            <a:ext cx="19438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Options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1187624" y="3935998"/>
            <a:ext cx="12777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Bonds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0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78432" y="2586782"/>
            <a:ext cx="19534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Shares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2" name="TextovéPole 61">
            <a:extLst>
              <a:ext uri="{FF2B5EF4-FFF2-40B4-BE49-F238E27FC236}">
                <a16:creationId xmlns:a16="http://schemas.microsoft.com/office/drawing/2014/main" id="{7AED3F95-42B5-4E30-86C6-EE8FE25EA982}"/>
              </a:ext>
            </a:extLst>
          </p:cNvPr>
          <p:cNvSpPr txBox="1"/>
          <p:nvPr/>
        </p:nvSpPr>
        <p:spPr>
          <a:xfrm>
            <a:off x="875648" y="5252060"/>
            <a:ext cx="441643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Payoffs of synthetic securities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9" name="TextovéPole 58">
            <a:extLst>
              <a:ext uri="{FF2B5EF4-FFF2-40B4-BE49-F238E27FC236}">
                <a16:creationId xmlns:a16="http://schemas.microsoft.com/office/drawing/2014/main" id="{C2213C79-ADE1-4C63-AEE6-BED897325BFB}"/>
              </a:ext>
            </a:extLst>
          </p:cNvPr>
          <p:cNvSpPr txBox="1"/>
          <p:nvPr/>
        </p:nvSpPr>
        <p:spPr>
          <a:xfrm>
            <a:off x="1187624" y="5577428"/>
            <a:ext cx="77763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 variety of new profit and loss profiles can be created by combining basic securities in a portfolio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13" name="Skupina 12"/>
          <p:cNvGrpSpPr/>
          <p:nvPr/>
        </p:nvGrpSpPr>
        <p:grpSpPr>
          <a:xfrm>
            <a:off x="1642336" y="1628800"/>
            <a:ext cx="913440" cy="994470"/>
            <a:chOff x="1282296" y="1756589"/>
            <a:chExt cx="913440" cy="994470"/>
          </a:xfrm>
        </p:grpSpPr>
        <p:cxnSp>
          <p:nvCxnSpPr>
            <p:cNvPr id="68" name="Přímá spojnice 67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1282296" y="1973976"/>
              <a:ext cx="0" cy="777083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nice 68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1282916" y="2518800"/>
              <a:ext cx="332564" cy="0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římá spojnice 70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1286503" y="2360304"/>
              <a:ext cx="909233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ovéPole 71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300380" y="1756589"/>
              <a:ext cx="882144" cy="2277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cs-CZ" sz="110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call</a:t>
              </a:r>
              <a:endParaRPr lang="en-GB" sz="11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73" name="Přímá spojnice 7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V="1">
              <a:off x="1601452" y="2019704"/>
              <a:ext cx="503928" cy="503928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4"/>
          <p:cNvGrpSpPr/>
          <p:nvPr/>
        </p:nvGrpSpPr>
        <p:grpSpPr>
          <a:xfrm>
            <a:off x="3122947" y="1628800"/>
            <a:ext cx="913440" cy="994470"/>
            <a:chOff x="2771800" y="1755198"/>
            <a:chExt cx="913440" cy="994470"/>
          </a:xfrm>
        </p:grpSpPr>
        <p:cxnSp>
          <p:nvCxnSpPr>
            <p:cNvPr id="107" name="Přímá spojnice 106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2771800" y="1972585"/>
              <a:ext cx="0" cy="777083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Přímá spojnice 10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772420" y="2179746"/>
              <a:ext cx="332564" cy="0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Přímá spojnice 108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2776007" y="2358913"/>
              <a:ext cx="909233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ovéPole 109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2789884" y="1755198"/>
              <a:ext cx="882144" cy="2277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10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call</a:t>
              </a:r>
              <a:endParaRPr lang="en-GB" sz="11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11" name="Přímá spojnice 110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 flipV="1">
              <a:off x="3106781" y="2179746"/>
              <a:ext cx="503928" cy="503928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Skupina 20"/>
          <p:cNvGrpSpPr/>
          <p:nvPr/>
        </p:nvGrpSpPr>
        <p:grpSpPr>
          <a:xfrm>
            <a:off x="4603558" y="1628800"/>
            <a:ext cx="913440" cy="994470"/>
            <a:chOff x="4162616" y="1628800"/>
            <a:chExt cx="913440" cy="994470"/>
          </a:xfrm>
        </p:grpSpPr>
        <p:cxnSp>
          <p:nvCxnSpPr>
            <p:cNvPr id="115" name="Přímá spojnice 114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4162616" y="1846187"/>
              <a:ext cx="0" cy="777083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Přímá spojnice 115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572000" y="2414746"/>
              <a:ext cx="490844" cy="0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Přímá spojnice 116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4166823" y="2232515"/>
              <a:ext cx="909233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ovéPole 117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4180700" y="1628800"/>
              <a:ext cx="882144" cy="2277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10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put</a:t>
              </a:r>
              <a:endParaRPr lang="en-GB" sz="11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19" name="Přímá spojnice 118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 flipV="1">
              <a:off x="4165198" y="2012285"/>
              <a:ext cx="406802" cy="406802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Skupina 21"/>
          <p:cNvGrpSpPr/>
          <p:nvPr/>
        </p:nvGrpSpPr>
        <p:grpSpPr>
          <a:xfrm>
            <a:off x="6084168" y="1628800"/>
            <a:ext cx="913440" cy="994470"/>
            <a:chOff x="5580112" y="1700808"/>
            <a:chExt cx="913440" cy="994470"/>
          </a:xfrm>
        </p:grpSpPr>
        <p:cxnSp>
          <p:nvCxnSpPr>
            <p:cNvPr id="121" name="Přímá spojnice 120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5580112" y="1918195"/>
              <a:ext cx="0" cy="777083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Přímá spojnice 121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5989496" y="2094870"/>
              <a:ext cx="490844" cy="0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Přímá spojnice 122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5584319" y="2304523"/>
              <a:ext cx="909233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extovéPole 123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5598196" y="1700808"/>
              <a:ext cx="882144" cy="2277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10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put</a:t>
              </a:r>
              <a:endParaRPr lang="en-GB" sz="11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25" name="Přímá spojnice 124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V="1">
              <a:off x="5582694" y="2099661"/>
              <a:ext cx="406802" cy="406802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Skupina 35"/>
          <p:cNvGrpSpPr/>
          <p:nvPr/>
        </p:nvGrpSpPr>
        <p:grpSpPr>
          <a:xfrm>
            <a:off x="1642336" y="2932439"/>
            <a:ext cx="913440" cy="994470"/>
            <a:chOff x="3082496" y="2938586"/>
            <a:chExt cx="913440" cy="994470"/>
          </a:xfrm>
        </p:grpSpPr>
        <p:cxnSp>
          <p:nvCxnSpPr>
            <p:cNvPr id="127" name="Přímá spojnice 126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3082496" y="3155973"/>
              <a:ext cx="0" cy="777083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Přímá spojnice 128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3086703" y="3542301"/>
              <a:ext cx="909233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ovéPole 129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100580" y="2938586"/>
              <a:ext cx="882144" cy="2277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10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stock</a:t>
              </a:r>
              <a:endParaRPr lang="en-GB" sz="11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31" name="Přímá spojnice 130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V="1">
              <a:off x="3165428" y="3201701"/>
              <a:ext cx="701732" cy="701732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Skupina 131"/>
          <p:cNvGrpSpPr/>
          <p:nvPr/>
        </p:nvGrpSpPr>
        <p:grpSpPr>
          <a:xfrm>
            <a:off x="3122947" y="2932439"/>
            <a:ext cx="913440" cy="994470"/>
            <a:chOff x="3082496" y="2938586"/>
            <a:chExt cx="913440" cy="994470"/>
          </a:xfrm>
        </p:grpSpPr>
        <p:cxnSp>
          <p:nvCxnSpPr>
            <p:cNvPr id="133" name="Přímá spojnice 132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3082496" y="3155973"/>
              <a:ext cx="0" cy="777083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Přímá spojnice 133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3086703" y="3542301"/>
              <a:ext cx="909233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TextovéPole 134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100580" y="2938586"/>
              <a:ext cx="882144" cy="2277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10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stock</a:t>
              </a:r>
              <a:endParaRPr lang="en-GB" sz="11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36" name="Přímá spojnice 135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 flipV="1">
              <a:off x="3180796" y="3201701"/>
              <a:ext cx="701732" cy="701732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ovéPole 75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4320000" y="2894464"/>
            <a:ext cx="471601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long stock: a change in </a:t>
            </a:r>
            <a:r>
              <a:rPr lang="cs-CZ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share price changes the payoff from holding the share by the same amount</a:t>
            </a:r>
            <a:endParaRPr lang="en-GB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8" name="TextovéPole 77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4320000" y="3339018"/>
            <a:ext cx="4716016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short stock: a change in </a:t>
            </a:r>
            <a:r>
              <a:rPr lang="cs-CZ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share price changes the payoff from selling the stock short by the same amount but with the opposite sign</a:t>
            </a:r>
            <a:endParaRPr lang="en-GB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1638130" y="4278106"/>
            <a:ext cx="917646" cy="994470"/>
            <a:chOff x="1638130" y="4278106"/>
            <a:chExt cx="917646" cy="994470"/>
          </a:xfrm>
        </p:grpSpPr>
        <p:cxnSp>
          <p:nvCxnSpPr>
            <p:cNvPr id="82" name="Přímá spojnice 81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1642336" y="4495493"/>
              <a:ext cx="0" cy="777083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Přímá spojnice 82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1646543" y="4881821"/>
              <a:ext cx="909233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ovéPole 83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660420" y="4278106"/>
              <a:ext cx="882144" cy="2277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10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</a:t>
              </a:r>
              <a:r>
                <a:rPr lang="cs-CZ" sz="110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bond</a:t>
              </a:r>
              <a:endParaRPr lang="en-GB" sz="11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0" name="Přímá spojnice 9"/>
            <p:cNvCxnSpPr/>
            <p:nvPr/>
          </p:nvCxnSpPr>
          <p:spPr>
            <a:xfrm>
              <a:off x="1638130" y="4656564"/>
              <a:ext cx="904434" cy="0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Skupina 89"/>
          <p:cNvGrpSpPr/>
          <p:nvPr/>
        </p:nvGrpSpPr>
        <p:grpSpPr>
          <a:xfrm>
            <a:off x="3122947" y="4278106"/>
            <a:ext cx="917646" cy="994470"/>
            <a:chOff x="1638130" y="4278106"/>
            <a:chExt cx="917646" cy="994470"/>
          </a:xfrm>
        </p:grpSpPr>
        <p:cxnSp>
          <p:nvCxnSpPr>
            <p:cNvPr id="91" name="Přímá spojnice 90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1642336" y="4495493"/>
              <a:ext cx="0" cy="777083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Přímá spojnice 91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1646543" y="4881821"/>
              <a:ext cx="909233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ovéPole 92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660420" y="4278106"/>
              <a:ext cx="882144" cy="2277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10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bond</a:t>
              </a:r>
              <a:endParaRPr lang="en-GB" sz="11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94" name="Přímá spojnice 93"/>
            <p:cNvCxnSpPr/>
            <p:nvPr/>
          </p:nvCxnSpPr>
          <p:spPr>
            <a:xfrm>
              <a:off x="1638130" y="5092929"/>
              <a:ext cx="904434" cy="0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TextovéPole 97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4320000" y="4253622"/>
            <a:ext cx="471601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long bond: a positive payoff from holding a bond is independent on the size of the share price</a:t>
            </a:r>
            <a:endParaRPr lang="en-GB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9" name="TextovéPole 98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4320000" y="4698176"/>
            <a:ext cx="471601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short bond: a negative payoff from issuing a bond is independent on the size of the share price</a:t>
            </a:r>
            <a:endParaRPr lang="en-GB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61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 smtClean="0"/>
              <a:t>Option combinations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355992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Combinations – straddle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Combinations</a:t>
            </a:r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2092571"/>
            <a:ext cx="22696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3" name="TextovéPole 82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8000" y="1257122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Option combinations called combinations are formed by either all long or all short option positions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5" name="TextovéPole 84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7624" y="2410451"/>
            <a:ext cx="75608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Straddle consists of one call and one put option, written on the same underlying security, with the same exercise prices and the same expiry dates  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14" name="Skupina 13"/>
          <p:cNvGrpSpPr/>
          <p:nvPr/>
        </p:nvGrpSpPr>
        <p:grpSpPr>
          <a:xfrm>
            <a:off x="2338513" y="3331304"/>
            <a:ext cx="2030700" cy="1406715"/>
            <a:chOff x="1605196" y="2727588"/>
            <a:chExt cx="2030700" cy="1406715"/>
          </a:xfrm>
        </p:grpSpPr>
        <p:grpSp>
          <p:nvGrpSpPr>
            <p:cNvPr id="9" name="Skupina 8"/>
            <p:cNvGrpSpPr/>
            <p:nvPr/>
          </p:nvGrpSpPr>
          <p:grpSpPr>
            <a:xfrm>
              <a:off x="1605196" y="2852936"/>
              <a:ext cx="2030700" cy="1281367"/>
              <a:chOff x="1605196" y="2798039"/>
              <a:chExt cx="2030700" cy="128136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9" name="TextovéPole 98">
                    <a:extLst>
                      <a:ext uri="{FF2B5EF4-FFF2-40B4-BE49-F238E27FC236}">
                        <a16:creationId xmlns:a16="http://schemas.microsoft.com/office/drawing/2014/main" id="{4DB67B49-6BE4-460E-9AC7-878827710557}"/>
                      </a:ext>
                    </a:extLst>
                  </p:cNvPr>
                  <p:cNvSpPr txBox="1"/>
                  <p:nvPr/>
                </p:nvSpPr>
                <p:spPr>
                  <a:xfrm>
                    <a:off x="3362245" y="3376466"/>
                    <a:ext cx="188095" cy="262059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oMath>
                      </m:oMathPara>
                    </a14:m>
                    <a:endParaRPr lang="cs-CZ" sz="1100" i="1" baseline="-25000" dirty="0"/>
                  </a:p>
                </p:txBody>
              </p:sp>
            </mc:Choice>
            <mc:Fallback xmlns="">
              <p:sp>
                <p:nvSpPr>
                  <p:cNvPr id="99" name="TextovéPole 98">
                    <a:extLst>
                      <a:ext uri="{FF2B5EF4-FFF2-40B4-BE49-F238E27FC236}">
                        <a16:creationId xmlns:a16="http://schemas.microsoft.com/office/drawing/2014/main" id="{4DB67B49-6BE4-460E-9AC7-87882771055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2245" y="3376466"/>
                    <a:ext cx="188095" cy="26205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19355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0" name="TextovéPole 99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2575060" y="3206681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oMath>
                      </m:oMathPara>
                    </a14:m>
                    <a:endParaRPr lang="cs-CZ" sz="1100" i="1" baseline="-25000" dirty="0"/>
                  </a:p>
                </p:txBody>
              </p:sp>
            </mc:Choice>
            <mc:Fallback xmlns="">
              <p:sp>
                <p:nvSpPr>
                  <p:cNvPr id="100" name="TextovéPole 99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75060" y="3206681"/>
                    <a:ext cx="187089" cy="261225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10000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2" name="Přímá spojnice 101">
                <a:extLst>
                  <a:ext uri="{FF2B5EF4-FFF2-40B4-BE49-F238E27FC236}">
                    <a16:creationId xmlns:a16="http://schemas.microsoft.com/office/drawing/2014/main" id="{1A8E3DAD-B6C4-40D4-9CE0-16917D2F95E3}"/>
                  </a:ext>
                </a:extLst>
              </p:cNvPr>
              <p:cNvCxnSpPr/>
              <p:nvPr/>
            </p:nvCxnSpPr>
            <p:spPr>
              <a:xfrm>
                <a:off x="1607139" y="2798039"/>
                <a:ext cx="6409" cy="1188000"/>
              </a:xfrm>
              <a:prstGeom prst="line">
                <a:avLst/>
              </a:prstGeom>
              <a:ln w="635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Přímá spojnice 102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2627896" y="3765944"/>
                <a:ext cx="1008000" cy="0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Přímá spojnice 103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>
                <a:off x="2624208" y="3429000"/>
                <a:ext cx="0" cy="46692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Přímá spojnice 104">
                <a:extLst>
                  <a:ext uri="{FF2B5EF4-FFF2-40B4-BE49-F238E27FC236}">
                    <a16:creationId xmlns:a16="http://schemas.microsoft.com/office/drawing/2014/main" id="{366013F4-C598-4589-BCA9-4D63C7A09A98}"/>
                  </a:ext>
                </a:extLst>
              </p:cNvPr>
              <p:cNvCxnSpPr/>
              <p:nvPr/>
            </p:nvCxnSpPr>
            <p:spPr>
              <a:xfrm>
                <a:off x="1617755" y="3433998"/>
                <a:ext cx="1923273" cy="0"/>
              </a:xfrm>
              <a:prstGeom prst="line">
                <a:avLst/>
              </a:prstGeom>
              <a:ln w="635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Přímá spojnice 106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 rot="2700000">
                <a:off x="1693822" y="3394030"/>
                <a:ext cx="1080000" cy="0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Přímá spojnice 107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1605196" y="3588256"/>
                <a:ext cx="1019012" cy="0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římá spojnice 87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 rot="18900000" flipH="1">
                <a:off x="2466958" y="3208486"/>
                <a:ext cx="1080000" cy="0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Přímá spojnice 108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 rot="18900000" flipH="1">
                <a:off x="2462002" y="3543598"/>
                <a:ext cx="1080000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Přímá spojnice 127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 rot="2700000">
                <a:off x="1692774" y="3539406"/>
                <a:ext cx="1080000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9" name="TextovéPole 128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2105060" y="2727588"/>
              <a:ext cx="1083805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straddle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30" name="TextovéPole 129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2930799" y="3825958"/>
              <a:ext cx="690429" cy="2277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put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31" name="TextovéPole 130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657008" y="3652644"/>
              <a:ext cx="690429" cy="2277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call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5027941" y="3335033"/>
            <a:ext cx="2234643" cy="1480993"/>
            <a:chOff x="4661912" y="2746557"/>
            <a:chExt cx="2234643" cy="14809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TextovéPole 136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6458589" y="3442712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37" name="TextovéPole 136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8589" y="3442712"/>
                  <a:ext cx="188095" cy="262059"/>
                </a:xfrm>
                <a:prstGeom prst="rect">
                  <a:avLst/>
                </a:prstGeom>
                <a:blipFill>
                  <a:blip r:embed="rId10"/>
                  <a:stretch>
                    <a:fillRect l="-2333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9" name="Přímá spojnice 138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4703483" y="2864285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Přímá spojnice 139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V="1">
              <a:off x="5724240" y="3122300"/>
              <a:ext cx="1008000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Přímá spojnice 140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5720552" y="3019812"/>
              <a:ext cx="0" cy="46692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Přímá spojnice 141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4714099" y="3500244"/>
              <a:ext cx="192327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Přímá spojnice 14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18900000" flipV="1">
              <a:off x="4797786" y="3507566"/>
              <a:ext cx="1080000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Přímá spojnice 143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V="1">
              <a:off x="4701540" y="3315464"/>
              <a:ext cx="1019012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Přímá spojnice 144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2700000" flipH="1" flipV="1">
              <a:off x="5563302" y="3687550"/>
              <a:ext cx="1080000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Přímá spojnice 145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2700000" flipH="1" flipV="1">
              <a:off x="5565966" y="3369102"/>
              <a:ext cx="1080000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Přímá spojnice 14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18900000" flipV="1">
              <a:off x="4796738" y="3364910"/>
              <a:ext cx="1080000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ovéPole 133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5117584" y="2746557"/>
              <a:ext cx="1197848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straddle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35" name="TextovéPole 134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6095723" y="3100012"/>
              <a:ext cx="800832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put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36" name="TextovéPole 135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4661912" y="3122300"/>
              <a:ext cx="730724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call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9" name="TextovéPole 148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5643719" y="3459235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49" name="TextovéPole 148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43719" y="3459235"/>
                  <a:ext cx="187089" cy="261225"/>
                </a:xfrm>
                <a:prstGeom prst="rect">
                  <a:avLst/>
                </a:prstGeom>
                <a:blipFill>
                  <a:blip r:embed="rId11"/>
                  <a:stretch>
                    <a:fillRect l="-645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0" name="TextovéPole 149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475656" y="4940563"/>
            <a:ext cx="743206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long straddle bets on a greater price change independently on its direction at a cost of higher initial expenditure (two options have to be purchased) 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1" name="TextovéPole 150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483124" y="5448561"/>
            <a:ext cx="71416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short straddle generates an income from collected option premiums and bets on low price volatility of the underlying asset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5" name="TextovéPole 154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68956" y="4667771"/>
            <a:ext cx="19646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Properties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8" name="TextovéPole 67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7624" y="1809090"/>
            <a:ext cx="48221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Examples: straddle, strangle, strip, strap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17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 smtClean="0"/>
              <a:t>Option combinations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72938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Combinations – strangle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22696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3" name="TextovéPole 82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8000" y="1257122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Strangle consists of one call and one put on the same security, with the same expiry date but different exercise prices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5" name="TextovéPole 84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7624" y="1814344"/>
            <a:ext cx="77763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Long strangle is constructed from long option positions and short strangle from short option positions (it is a mirror image of long strangle) 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0" name="TextovéPole 149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3127" y="4222699"/>
            <a:ext cx="737935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Long strangle also bets on a greater price change independently on its direction; it is cheaper to buy (long calls with higher exercise prices are cheaper) but greater price movements are needed to get into the in-the-money region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5" name="TextovéPole 154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68955" y="3935528"/>
            <a:ext cx="344798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Comparison with straddle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1930189" y="2457761"/>
            <a:ext cx="2583882" cy="1406715"/>
            <a:chOff x="2915883" y="2014790"/>
            <a:chExt cx="2583882" cy="140671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ovéPole 98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5248068" y="2718565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99" name="TextovéPole 98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8068" y="2718565"/>
                  <a:ext cx="188095" cy="262059"/>
                </a:xfrm>
                <a:prstGeom prst="rect">
                  <a:avLst/>
                </a:prstGeom>
                <a:blipFill>
                  <a:blip r:embed="rId7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ovéPole 99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586748" y="2556000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00" name="TextovéPole 99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86748" y="2556000"/>
                  <a:ext cx="187089" cy="261225"/>
                </a:xfrm>
                <a:prstGeom prst="rect">
                  <a:avLst/>
                </a:prstGeom>
                <a:blipFill>
                  <a:blip r:embed="rId13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2" name="Přímá spojnice 101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2917759" y="2140138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Přímá spojnice 10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3632793" y="3085558"/>
              <a:ext cx="1475813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Přímá spojnice 103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3635896" y="2771099"/>
              <a:ext cx="0" cy="46692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Přímá spojnice 104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2928375" y="2776097"/>
              <a:ext cx="243571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Přímá spojnice 10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2700000">
              <a:off x="2806933" y="2736129"/>
              <a:ext cx="981818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Přímá spojnice 10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915883" y="2930355"/>
              <a:ext cx="1641127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Přímá spojnice 8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18900000" flipH="1">
              <a:off x="4401833" y="2550585"/>
              <a:ext cx="1080000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Přímá spojnice 108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18900000" flipH="1">
              <a:off x="4419765" y="2885697"/>
              <a:ext cx="1080000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Přímá spojnice 12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2700000">
              <a:off x="2708131" y="2881505"/>
              <a:ext cx="1080000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ovéPole 128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616971" y="2014790"/>
              <a:ext cx="1083805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strangle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30" name="TextovéPole 129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2961036" y="2268000"/>
              <a:ext cx="690429" cy="2277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put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31" name="TextovéPole 130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4474236" y="2267766"/>
              <a:ext cx="690429" cy="2277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call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69" name="Přímá spojnice 68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4564505" y="2780928"/>
              <a:ext cx="0" cy="46692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římá spojnice 69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3647682" y="3277489"/>
              <a:ext cx="926375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ovéPole 70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4510259" y="2556000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71" name="TextovéPole 70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10259" y="2556000"/>
                  <a:ext cx="187089" cy="261225"/>
                </a:xfrm>
                <a:prstGeom prst="rect">
                  <a:avLst/>
                </a:prstGeom>
                <a:blipFill>
                  <a:blip r:embed="rId14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2" name="Skupina 71"/>
          <p:cNvGrpSpPr/>
          <p:nvPr/>
        </p:nvGrpSpPr>
        <p:grpSpPr>
          <a:xfrm>
            <a:off x="5072239" y="2454333"/>
            <a:ext cx="2474574" cy="1313348"/>
            <a:chOff x="2917759" y="2014790"/>
            <a:chExt cx="2474574" cy="13133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ovéPole 72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5204238" y="2557409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73" name="TextovéPole 72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04238" y="2557409"/>
                  <a:ext cx="188095" cy="262059"/>
                </a:xfrm>
                <a:prstGeom prst="rect">
                  <a:avLst/>
                </a:prstGeom>
                <a:blipFill>
                  <a:blip r:embed="rId7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ovéPole 7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586748" y="2724723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74" name="TextovéPole 7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86748" y="2724723"/>
                  <a:ext cx="187089" cy="261225"/>
                </a:xfrm>
                <a:prstGeom prst="rect">
                  <a:avLst/>
                </a:prstGeom>
                <a:blipFill>
                  <a:blip r:embed="rId15"/>
                  <a:stretch>
                    <a:fillRect l="-2333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5" name="Přímá spojnice 74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2917759" y="2140138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nice 76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3635896" y="2306504"/>
              <a:ext cx="0" cy="46692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Přímá spojnice 77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2928375" y="2776097"/>
              <a:ext cx="243571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Přímá spojnice 81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2950681" y="2276872"/>
              <a:ext cx="708704" cy="708704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římá spojnice 83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2700000">
              <a:off x="4433911" y="2658710"/>
              <a:ext cx="1080000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ovéPole 85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411533" y="2014790"/>
              <a:ext cx="1306730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strangle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90" name="Přímá spojnice 89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4572000" y="2299357"/>
              <a:ext cx="0" cy="46692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Přímá spojnice 90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3647682" y="2284367"/>
              <a:ext cx="926375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TextovéPole 91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4510259" y="2723405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92" name="TextovéPole 91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10259" y="2723405"/>
                  <a:ext cx="187089" cy="261225"/>
                </a:xfrm>
                <a:prstGeom prst="rect">
                  <a:avLst/>
                </a:prstGeom>
                <a:blipFill>
                  <a:blip r:embed="rId16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3" name="TextovéPole 92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468161" y="4971148"/>
            <a:ext cx="742432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Short strangle bets on limited price volatility; it remains in a profit over a wider range of price movements but generates lower initial income (by selling a cheaper call with higher exercise price)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55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 smtClean="0"/>
              <a:t>Option combinations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364104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Combinations – strap and strip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22696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3" name="TextovéPole 82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8000" y="1257122"/>
            <a:ext cx="781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Strap consists of two calls and one put on the same security, with the same expiry date and the same exercise prices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0" name="TextovéPole 149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3127" y="4417583"/>
            <a:ext cx="737935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Straps and strips have steeper rising arm (the right one for strap and the left one for strip)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5" name="TextovéPole 154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68955" y="4138032"/>
            <a:ext cx="344798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Comparison with straddle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3" name="TextovéPole 92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468160" y="4922500"/>
            <a:ext cx="74958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 steeper arm allows straps and strips to become earlier in-the-money but these combinations are more expensive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11" name="Skupina 10"/>
          <p:cNvGrpSpPr/>
          <p:nvPr/>
        </p:nvGrpSpPr>
        <p:grpSpPr>
          <a:xfrm>
            <a:off x="2060147" y="2597838"/>
            <a:ext cx="2303449" cy="1479234"/>
            <a:chOff x="1895171" y="2166764"/>
            <a:chExt cx="2303449" cy="147923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ovéPole 78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3650277" y="2908639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79" name="TextovéPole 78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0277" y="2908639"/>
                  <a:ext cx="188095" cy="262059"/>
                </a:xfrm>
                <a:prstGeom prst="rect">
                  <a:avLst/>
                </a:prstGeom>
                <a:blipFill>
                  <a:blip r:embed="rId7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ovéPole 79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2863092" y="2738854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80" name="TextovéPole 79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63092" y="2738854"/>
                  <a:ext cx="187089" cy="261225"/>
                </a:xfrm>
                <a:prstGeom prst="rect">
                  <a:avLst/>
                </a:prstGeom>
                <a:blipFill>
                  <a:blip r:embed="rId8"/>
                  <a:stretch>
                    <a:fillRect l="-10000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1" name="Přímá spojnice 80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1895171" y="2330212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Přímá spojnice 8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915928" y="3182260"/>
              <a:ext cx="1008000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Přímá spojnice 88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2912240" y="2976246"/>
              <a:ext cx="0" cy="513622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Přímá spojnice 93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1905787" y="2966171"/>
              <a:ext cx="192327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Přímá spojnice 94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2700000">
              <a:off x="1981854" y="2810346"/>
              <a:ext cx="1080000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Přímá spojnice 95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1900848" y="3120429"/>
              <a:ext cx="1019012" cy="0"/>
            </a:xfrm>
            <a:prstGeom prst="line">
              <a:avLst/>
            </a:prstGeom>
            <a:ln w="12700">
              <a:solidFill>
                <a:srgbClr val="00B050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Přímá spojnice 9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18900000" flipH="1">
              <a:off x="2754990" y="2740659"/>
              <a:ext cx="1080000" cy="0"/>
            </a:xfrm>
            <a:prstGeom prst="line">
              <a:avLst/>
            </a:prstGeom>
            <a:ln w="12700">
              <a:solidFill>
                <a:srgbClr val="00B050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Přímá spojnice 9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2905392" y="2444930"/>
              <a:ext cx="459172" cy="1058058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Přímá spojnice 100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2700000">
              <a:off x="1980806" y="3105998"/>
              <a:ext cx="1080000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ovéPole 66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2393092" y="2166764"/>
              <a:ext cx="1083805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strap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68" name="TextovéPole 67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119771" y="3167256"/>
              <a:ext cx="777105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1 long put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06" name="Přímá spojnice 105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1900209" y="3272829"/>
              <a:ext cx="1019012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Přímá spojnice 109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2908196" y="2461953"/>
              <a:ext cx="360040" cy="828059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ovéPole 110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394092" y="2530313"/>
              <a:ext cx="804528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1 long call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12" name="TextovéPole 111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946940" y="3267597"/>
              <a:ext cx="881628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2 long calls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13" name="Přímá spojnice 112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3059832" y="2968615"/>
              <a:ext cx="0" cy="217825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TextovéPole 113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7624" y="1804273"/>
            <a:ext cx="781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Strip consists of one call and two puts on the same security, with the same expiry date and the same exercise prices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22" name="Skupina 21"/>
          <p:cNvGrpSpPr/>
          <p:nvPr/>
        </p:nvGrpSpPr>
        <p:grpSpPr>
          <a:xfrm>
            <a:off x="5220072" y="2594620"/>
            <a:ext cx="2303449" cy="1404727"/>
            <a:chOff x="5004855" y="2670820"/>
            <a:chExt cx="2303449" cy="14047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TextovéPole 115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6759961" y="3412695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16" name="TextovéPole 115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9961" y="3412695"/>
                  <a:ext cx="188095" cy="262059"/>
                </a:xfrm>
                <a:prstGeom prst="rect">
                  <a:avLst/>
                </a:prstGeom>
                <a:blipFill>
                  <a:blip r:embed="rId9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TextovéPole 116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5972776" y="3242910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17" name="TextovéPole 116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2776" y="3242910"/>
                  <a:ext cx="187089" cy="261225"/>
                </a:xfrm>
                <a:prstGeom prst="rect">
                  <a:avLst/>
                </a:prstGeom>
                <a:blipFill>
                  <a:blip r:embed="rId10"/>
                  <a:stretch>
                    <a:fillRect l="-645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8" name="Přímá spojnice 117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5004855" y="2834268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Přímá spojnice 118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6025612" y="3686316"/>
              <a:ext cx="1008000" cy="0"/>
            </a:xfrm>
            <a:prstGeom prst="line">
              <a:avLst/>
            </a:prstGeom>
            <a:ln w="12700">
              <a:solidFill>
                <a:srgbClr val="00B050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Přímá spojnice 119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6021924" y="3482372"/>
              <a:ext cx="0" cy="564984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Přímá spojnice 120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5015471" y="3470227"/>
              <a:ext cx="192327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Přímá spojnice 121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2700000">
              <a:off x="5091538" y="3314402"/>
              <a:ext cx="1080000" cy="0"/>
            </a:xfrm>
            <a:prstGeom prst="line">
              <a:avLst/>
            </a:prstGeom>
            <a:ln w="12700">
              <a:solidFill>
                <a:schemeClr val="accent3">
                  <a:lumMod val="50000"/>
                </a:schemeClr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Přímá spojnice 12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5010532" y="3624485"/>
              <a:ext cx="1019012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Přímá spojnice 123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18900000" flipH="1">
              <a:off x="5864674" y="3244715"/>
              <a:ext cx="1080000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Přímá spojnice 125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5466576" y="3095248"/>
              <a:ext cx="553128" cy="980299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ovéPole 126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5502776" y="2670820"/>
              <a:ext cx="1083805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strip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32" name="TextovéPole 131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6383755" y="3656072"/>
              <a:ext cx="777105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1 long put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35" name="TextovéPole 134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6503776" y="3034369"/>
              <a:ext cx="804528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1 long call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37" name="Přímá spojnice 136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5764128" y="3466129"/>
              <a:ext cx="0" cy="163655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Přímá spojnice 13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6012160" y="3904868"/>
              <a:ext cx="1008000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Přímá spojnice 138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5466576" y="2893027"/>
              <a:ext cx="555272" cy="1008953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TextovéPole 139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5510769" y="2974092"/>
              <a:ext cx="892364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2 long puts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41" name="Přímá spojnice 140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18900000" flipH="1">
              <a:off x="5864674" y="3695234"/>
              <a:ext cx="1080000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6" name="TextovéPole 145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498640" y="5428893"/>
            <a:ext cx="74958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By combining options with different exercise prices a steeper-arm strangle can be created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75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 smtClean="0"/>
              <a:t>Option combinations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148080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Spreads 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522016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187623" y="4850940"/>
            <a:ext cx="770485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To be long in a spread (buying the spead) means to be long in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more expensive option and short in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cheaper option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8" name="TextovéPole 67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2102120"/>
            <a:ext cx="741606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vertical (cylinder) spread combines options with the same expiry date but different exercise prices 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1187623" y="1258224"/>
            <a:ext cx="777637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Spreads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combine options with the opposite positions (long with short, short with long)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3" name="TextovéPole 62">
            <a:extLst>
              <a:ext uri="{FF2B5EF4-FFF2-40B4-BE49-F238E27FC236}">
                <a16:creationId xmlns:a16="http://schemas.microsoft.com/office/drawing/2014/main" id="{112C2A93-710C-43A2-8B31-C5D10344C836}"/>
              </a:ext>
            </a:extLst>
          </p:cNvPr>
          <p:cNvSpPr txBox="1"/>
          <p:nvPr/>
        </p:nvSpPr>
        <p:spPr>
          <a:xfrm>
            <a:off x="1944000" y="2590688"/>
            <a:ext cx="122413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rgbClr val="7030A0"/>
              </a:buClr>
              <a:buSzPct val="100000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vertical bull</a:t>
            </a:r>
            <a:endParaRPr lang="en-GB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1" name="TextovéPole 90">
            <a:extLst>
              <a:ext uri="{FF2B5EF4-FFF2-40B4-BE49-F238E27FC236}">
                <a16:creationId xmlns:a16="http://schemas.microsoft.com/office/drawing/2014/main" id="{3B2D848F-0F85-43DE-B979-92E15EF0C158}"/>
              </a:ext>
            </a:extLst>
          </p:cNvPr>
          <p:cNvSpPr txBox="1"/>
          <p:nvPr/>
        </p:nvSpPr>
        <p:spPr>
          <a:xfrm>
            <a:off x="1193640" y="1811236"/>
            <a:ext cx="27302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Types of spreads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99656" y="5393416"/>
            <a:ext cx="7308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To be short in a spread (selling the spead) means to be short in more expensive option and long in cheaper option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0" name="TextovéPole 69"/>
          <p:cNvSpPr txBox="1"/>
          <p:nvPr/>
        </p:nvSpPr>
        <p:spPr>
          <a:xfrm>
            <a:off x="864000" y="4526386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Terminology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1" name="TextovéPole 70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09564" y="4265212"/>
            <a:ext cx="450259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spreads of two spreads (butterfly, condor)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2" name="TextovéPole 61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4076" y="3284984"/>
            <a:ext cx="741606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horizontal (calendar) spread combines options with the same exercise price but different expiry dates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4" name="TextovéPole 63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8908" y="3776524"/>
            <a:ext cx="741606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diagonal spread combines options with different exercise price and different expiry dates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5" name="TextovéPole 64">
            <a:extLst>
              <a:ext uri="{FF2B5EF4-FFF2-40B4-BE49-F238E27FC236}">
                <a16:creationId xmlns:a16="http://schemas.microsoft.com/office/drawing/2014/main" id="{112C2A93-710C-43A2-8B31-C5D10344C836}"/>
              </a:ext>
            </a:extLst>
          </p:cNvPr>
          <p:cNvSpPr txBox="1"/>
          <p:nvPr/>
        </p:nvSpPr>
        <p:spPr>
          <a:xfrm>
            <a:off x="3226900" y="2592000"/>
            <a:ext cx="122413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rgbClr val="7030A0"/>
              </a:buClr>
              <a:buSzPct val="100000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vertical bear</a:t>
            </a:r>
            <a:endParaRPr lang="en-GB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Volný tvar 6"/>
          <p:cNvSpPr>
            <a:spLocks noChangeAspect="1"/>
          </p:cNvSpPr>
          <p:nvPr/>
        </p:nvSpPr>
        <p:spPr>
          <a:xfrm>
            <a:off x="3329644" y="2926901"/>
            <a:ext cx="1095226" cy="357308"/>
          </a:xfrm>
          <a:custGeom>
            <a:avLst/>
            <a:gdLst>
              <a:gd name="connsiteX0" fmla="*/ 0 w 2166898"/>
              <a:gd name="connsiteY0" fmla="*/ 0 h 706931"/>
              <a:gd name="connsiteX1" fmla="*/ 722299 w 2166898"/>
              <a:gd name="connsiteY1" fmla="*/ 0 h 706931"/>
              <a:gd name="connsiteX2" fmla="*/ 1429230 w 2166898"/>
              <a:gd name="connsiteY2" fmla="*/ 706931 h 706931"/>
              <a:gd name="connsiteX3" fmla="*/ 2166898 w 2166898"/>
              <a:gd name="connsiteY3" fmla="*/ 706931 h 706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6898" h="706931">
                <a:moveTo>
                  <a:pt x="0" y="0"/>
                </a:moveTo>
                <a:lnTo>
                  <a:pt x="722299" y="0"/>
                </a:lnTo>
                <a:lnTo>
                  <a:pt x="1429230" y="706931"/>
                </a:lnTo>
                <a:lnTo>
                  <a:pt x="2166898" y="70693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Volný tvar 65"/>
          <p:cNvSpPr>
            <a:spLocks noChangeAspect="1"/>
          </p:cNvSpPr>
          <p:nvPr/>
        </p:nvSpPr>
        <p:spPr>
          <a:xfrm flipH="1">
            <a:off x="1993100" y="2924944"/>
            <a:ext cx="1095226" cy="357308"/>
          </a:xfrm>
          <a:custGeom>
            <a:avLst/>
            <a:gdLst>
              <a:gd name="connsiteX0" fmla="*/ 0 w 2166898"/>
              <a:gd name="connsiteY0" fmla="*/ 0 h 706931"/>
              <a:gd name="connsiteX1" fmla="*/ 722299 w 2166898"/>
              <a:gd name="connsiteY1" fmla="*/ 0 h 706931"/>
              <a:gd name="connsiteX2" fmla="*/ 1429230 w 2166898"/>
              <a:gd name="connsiteY2" fmla="*/ 706931 h 706931"/>
              <a:gd name="connsiteX3" fmla="*/ 2166898 w 2166898"/>
              <a:gd name="connsiteY3" fmla="*/ 706931 h 706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6898" h="706931">
                <a:moveTo>
                  <a:pt x="0" y="0"/>
                </a:moveTo>
                <a:lnTo>
                  <a:pt x="722299" y="0"/>
                </a:lnTo>
                <a:lnTo>
                  <a:pt x="1429230" y="706931"/>
                </a:lnTo>
                <a:lnTo>
                  <a:pt x="2166898" y="70693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TextovéPole 66">
            <a:extLst>
              <a:ext uri="{FF2B5EF4-FFF2-40B4-BE49-F238E27FC236}">
                <a16:creationId xmlns:a16="http://schemas.microsoft.com/office/drawing/2014/main" id="{112C2A93-710C-43A2-8B31-C5D10344C836}"/>
              </a:ext>
            </a:extLst>
          </p:cNvPr>
          <p:cNvSpPr txBox="1"/>
          <p:nvPr/>
        </p:nvSpPr>
        <p:spPr>
          <a:xfrm>
            <a:off x="4716016" y="2592000"/>
            <a:ext cx="184147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rgbClr val="7030A0"/>
              </a:buClr>
              <a:buSzPct val="100000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rotated vertical bull</a:t>
            </a:r>
            <a:endParaRPr lang="en-GB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9" name="TextovéPole 68">
            <a:extLst>
              <a:ext uri="{FF2B5EF4-FFF2-40B4-BE49-F238E27FC236}">
                <a16:creationId xmlns:a16="http://schemas.microsoft.com/office/drawing/2014/main" id="{112C2A93-710C-43A2-8B31-C5D10344C836}"/>
              </a:ext>
            </a:extLst>
          </p:cNvPr>
          <p:cNvSpPr txBox="1"/>
          <p:nvPr/>
        </p:nvSpPr>
        <p:spPr>
          <a:xfrm>
            <a:off x="6341464" y="2592000"/>
            <a:ext cx="184147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rgbClr val="7030A0"/>
              </a:buClr>
              <a:buSzPct val="100000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rotated vertical bear</a:t>
            </a:r>
            <a:endParaRPr lang="en-GB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Volný tvar 16"/>
          <p:cNvSpPr>
            <a:spLocks noChangeAspect="1"/>
          </p:cNvSpPr>
          <p:nvPr/>
        </p:nvSpPr>
        <p:spPr>
          <a:xfrm>
            <a:off x="5289861" y="2926924"/>
            <a:ext cx="722299" cy="357308"/>
          </a:xfrm>
          <a:custGeom>
            <a:avLst/>
            <a:gdLst>
              <a:gd name="connsiteX0" fmla="*/ 0 w 1444598"/>
              <a:gd name="connsiteY0" fmla="*/ 714615 h 714615"/>
              <a:gd name="connsiteX1" fmla="*/ 338097 w 1444598"/>
              <a:gd name="connsiteY1" fmla="*/ 376518 h 714615"/>
              <a:gd name="connsiteX2" fmla="*/ 1068080 w 1444598"/>
              <a:gd name="connsiteY2" fmla="*/ 376518 h 714615"/>
              <a:gd name="connsiteX3" fmla="*/ 1444598 w 1444598"/>
              <a:gd name="connsiteY3" fmla="*/ 0 h 714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4598" h="714615">
                <a:moveTo>
                  <a:pt x="0" y="714615"/>
                </a:moveTo>
                <a:lnTo>
                  <a:pt x="338097" y="376518"/>
                </a:lnTo>
                <a:lnTo>
                  <a:pt x="1068080" y="376518"/>
                </a:lnTo>
                <a:lnTo>
                  <a:pt x="1444598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Volný tvar 78"/>
          <p:cNvSpPr>
            <a:spLocks noChangeAspect="1"/>
          </p:cNvSpPr>
          <p:nvPr/>
        </p:nvSpPr>
        <p:spPr>
          <a:xfrm flipH="1">
            <a:off x="6876256" y="2922092"/>
            <a:ext cx="722299" cy="357308"/>
          </a:xfrm>
          <a:custGeom>
            <a:avLst/>
            <a:gdLst>
              <a:gd name="connsiteX0" fmla="*/ 0 w 1444598"/>
              <a:gd name="connsiteY0" fmla="*/ 714615 h 714615"/>
              <a:gd name="connsiteX1" fmla="*/ 338097 w 1444598"/>
              <a:gd name="connsiteY1" fmla="*/ 376518 h 714615"/>
              <a:gd name="connsiteX2" fmla="*/ 1068080 w 1444598"/>
              <a:gd name="connsiteY2" fmla="*/ 376518 h 714615"/>
              <a:gd name="connsiteX3" fmla="*/ 1444598 w 1444598"/>
              <a:gd name="connsiteY3" fmla="*/ 0 h 714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4598" h="714615">
                <a:moveTo>
                  <a:pt x="0" y="714615"/>
                </a:moveTo>
                <a:lnTo>
                  <a:pt x="338097" y="376518"/>
                </a:lnTo>
                <a:lnTo>
                  <a:pt x="1068080" y="376518"/>
                </a:lnTo>
                <a:lnTo>
                  <a:pt x="1444598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59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 smtClean="0"/>
              <a:t>Option combinations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3707920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Vertical spreads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325728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Vertical bull spreads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0" name="TextovéPole 69"/>
          <p:cNvSpPr txBox="1"/>
          <p:nvPr/>
        </p:nvSpPr>
        <p:spPr>
          <a:xfrm>
            <a:off x="864000" y="3410528"/>
            <a:ext cx="345838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Vertical bear spread</a:t>
            </a:r>
            <a:r>
              <a:rPr lang="cs-CZ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2" name="TextovéPole 61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7200000" y="1484784"/>
            <a:ext cx="180020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rising middle segment flanked by horizontal lines</a:t>
            </a:r>
            <a:endParaRPr lang="en-GB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32" name="Skupina 31"/>
          <p:cNvGrpSpPr/>
          <p:nvPr/>
        </p:nvGrpSpPr>
        <p:grpSpPr>
          <a:xfrm>
            <a:off x="1023059" y="1326616"/>
            <a:ext cx="2547396" cy="1622522"/>
            <a:chOff x="1738183" y="2247548"/>
            <a:chExt cx="2547396" cy="16225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ovéPole 60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4097484" y="3236618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61" name="TextovéPole 60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7484" y="3236618"/>
                  <a:ext cx="188095" cy="262059"/>
                </a:xfrm>
                <a:prstGeom prst="rect">
                  <a:avLst/>
                </a:prstGeom>
                <a:blipFill>
                  <a:blip r:embed="rId6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ovéPole 71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2436164" y="3074053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72" name="TextovéPole 71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6164" y="3074053"/>
                  <a:ext cx="187089" cy="261225"/>
                </a:xfrm>
                <a:prstGeom prst="rect">
                  <a:avLst/>
                </a:prstGeom>
                <a:blipFill>
                  <a:blip r:embed="rId7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3" name="Přímá spojnice 72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1767175" y="2658191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Přímá spojnice 74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2485312" y="3298633"/>
              <a:ext cx="0" cy="504404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Přímá spojnice 75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1777791" y="3294150"/>
              <a:ext cx="243571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nice 7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2700000">
              <a:off x="3271937" y="3379161"/>
              <a:ext cx="981818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Přímá spojnice 7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1765299" y="3803037"/>
              <a:ext cx="729085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Přímá spojnice 79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2483769" y="2495429"/>
              <a:ext cx="1322917" cy="1322918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Přímá spojnice 80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2483768" y="2609222"/>
              <a:ext cx="922341" cy="922341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ovéPole 82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788335" y="2247548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vertical bull call spread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ovéPole 83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1738183" y="3606057"/>
                  <a:ext cx="797007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long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cs-CZ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call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84" name="TextovéPole 83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38183" y="3606057"/>
                  <a:ext cx="797007" cy="221599"/>
                </a:xfrm>
                <a:prstGeom prst="rect">
                  <a:avLst/>
                </a:prstGeom>
                <a:blipFill>
                  <a:blip r:embed="rId8"/>
                  <a:stretch>
                    <a:fillRect t="-10811" b="-1351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ovéPole 84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1758732" y="2843169"/>
                  <a:ext cx="885406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short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call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85" name="TextovéPole 84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8732" y="2843169"/>
                  <a:ext cx="885406" cy="221599"/>
                </a:xfrm>
                <a:prstGeom prst="rect">
                  <a:avLst/>
                </a:prstGeom>
                <a:blipFill>
                  <a:blip r:embed="rId9"/>
                  <a:stretch>
                    <a:fillRect t="-10811" b="-1351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6" name="Přímá spojnice 85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3413921" y="2656666"/>
              <a:ext cx="0" cy="62784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Přímá spojnice 8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1771308" y="3533751"/>
              <a:ext cx="712460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TextovéPole 87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359675" y="3255415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88" name="TextovéPole 87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9675" y="3255415"/>
                  <a:ext cx="187089" cy="261225"/>
                </a:xfrm>
                <a:prstGeom prst="rect">
                  <a:avLst/>
                </a:prstGeom>
                <a:blipFill>
                  <a:blip r:embed="rId10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Přímá spojnice 17"/>
            <p:cNvCxnSpPr/>
            <p:nvPr/>
          </p:nvCxnSpPr>
          <p:spPr>
            <a:xfrm>
              <a:off x="1765299" y="3021912"/>
              <a:ext cx="1648622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Přímá spojnice 89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3408824" y="2617863"/>
              <a:ext cx="712460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Skupina 110"/>
          <p:cNvGrpSpPr/>
          <p:nvPr/>
        </p:nvGrpSpPr>
        <p:grpSpPr>
          <a:xfrm>
            <a:off x="4536000" y="1326616"/>
            <a:ext cx="2519761" cy="1598643"/>
            <a:chOff x="4651094" y="1412776"/>
            <a:chExt cx="2519761" cy="15986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TextovéPole 92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6982760" y="2401846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93" name="TextovéPole 92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2760" y="2401846"/>
                  <a:ext cx="188095" cy="262059"/>
                </a:xfrm>
                <a:prstGeom prst="rect">
                  <a:avLst/>
                </a:prstGeom>
                <a:blipFill>
                  <a:blip r:embed="rId6"/>
                  <a:stretch>
                    <a:fillRect l="-2333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TextovéPole 9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5321440" y="2239281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94" name="TextovéPole 9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1440" y="2239281"/>
                  <a:ext cx="187089" cy="261225"/>
                </a:xfrm>
                <a:prstGeom prst="rect">
                  <a:avLst/>
                </a:prstGeom>
                <a:blipFill>
                  <a:blip r:embed="rId7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5" name="Přímá spojnice 94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4652451" y="1823419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Přímá spojnice 95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5314876" y="2463861"/>
              <a:ext cx="0" cy="432727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Přímá spojnice 96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4663067" y="2459378"/>
              <a:ext cx="243571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Přímá spojnice 9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651094" y="1916493"/>
              <a:ext cx="679545" cy="679545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Přímá spojnice 98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6314047" y="1788056"/>
              <a:ext cx="729085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Přímá spojnice 99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5076829" y="1785833"/>
              <a:ext cx="1225585" cy="1225586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Přímá spojnice 100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5310460" y="1934181"/>
              <a:ext cx="975586" cy="975587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ovéPole 101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4673611" y="1412776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vertical bull put spread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TextovéPole 102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5796136" y="2585844"/>
                  <a:ext cx="810467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long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put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03" name="TextovéPole 102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6136" y="2585844"/>
                  <a:ext cx="810467" cy="221599"/>
                </a:xfrm>
                <a:prstGeom prst="rect">
                  <a:avLst/>
                </a:prstGeom>
                <a:blipFill>
                  <a:blip r:embed="rId11"/>
                  <a:stretch>
                    <a:fillRect t="-11111" b="-1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TextovéPole 103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6182133" y="1607223"/>
                  <a:ext cx="959786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short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cs-CZ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 </a:t>
                  </a:r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put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04" name="TextovéPole 103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82133" y="1607223"/>
                  <a:ext cx="959786" cy="221599"/>
                </a:xfrm>
                <a:prstGeom prst="rect">
                  <a:avLst/>
                </a:prstGeom>
                <a:blipFill>
                  <a:blip r:embed="rId12"/>
                  <a:stretch>
                    <a:fillRect t="-13889" b="-1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5" name="Přímá spojnice 104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6299197" y="1814469"/>
              <a:ext cx="0" cy="62784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Přímá spojnice 105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656584" y="2896588"/>
              <a:ext cx="664856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ovéPole 106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6336391" y="2249575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07" name="TextovéPole 106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36391" y="2249575"/>
                  <a:ext cx="187089" cy="261225"/>
                </a:xfrm>
                <a:prstGeom prst="rect">
                  <a:avLst/>
                </a:prstGeom>
                <a:blipFill>
                  <a:blip r:embed="rId10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8" name="Přímá spojnice 107"/>
            <p:cNvCxnSpPr/>
            <p:nvPr/>
          </p:nvCxnSpPr>
          <p:spPr>
            <a:xfrm>
              <a:off x="5325988" y="2583636"/>
              <a:ext cx="1648622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Přímá spojnice 108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6294100" y="1927424"/>
              <a:ext cx="712460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Skupina 13"/>
          <p:cNvGrpSpPr/>
          <p:nvPr/>
        </p:nvGrpSpPr>
        <p:grpSpPr>
          <a:xfrm>
            <a:off x="1002860" y="3802344"/>
            <a:ext cx="2573737" cy="1776755"/>
            <a:chOff x="1002860" y="4077072"/>
            <a:chExt cx="2573737" cy="1776755"/>
          </a:xfrm>
        </p:grpSpPr>
        <p:sp>
          <p:nvSpPr>
            <p:cNvPr id="123" name="TextovéPole 122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074868" y="4077072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vertical bear call spread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pSp>
          <p:nvGrpSpPr>
            <p:cNvPr id="13" name="Skupina 12"/>
            <p:cNvGrpSpPr/>
            <p:nvPr/>
          </p:nvGrpSpPr>
          <p:grpSpPr>
            <a:xfrm>
              <a:off x="1002860" y="4357289"/>
              <a:ext cx="2573737" cy="1496538"/>
              <a:chOff x="1356758" y="4596758"/>
              <a:chExt cx="2573737" cy="149653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4" name="TextovéPole 113">
                    <a:extLst>
                      <a:ext uri="{FF2B5EF4-FFF2-40B4-BE49-F238E27FC236}">
                        <a16:creationId xmlns:a16="http://schemas.microsoft.com/office/drawing/2014/main" id="{4DB67B49-6BE4-460E-9AC7-878827710557}"/>
                      </a:ext>
                    </a:extLst>
                  </p:cNvPr>
                  <p:cNvSpPr txBox="1"/>
                  <p:nvPr/>
                </p:nvSpPr>
                <p:spPr>
                  <a:xfrm>
                    <a:off x="3742400" y="5212776"/>
                    <a:ext cx="188095" cy="262059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oMath>
                      </m:oMathPara>
                    </a14:m>
                    <a:endParaRPr lang="cs-CZ" sz="1100" i="1" baseline="-25000" dirty="0"/>
                  </a:p>
                </p:txBody>
              </p:sp>
            </mc:Choice>
            <mc:Fallback xmlns="">
              <p:sp>
                <p:nvSpPr>
                  <p:cNvPr id="114" name="TextovéPole 113">
                    <a:extLst>
                      <a:ext uri="{FF2B5EF4-FFF2-40B4-BE49-F238E27FC236}">
                        <a16:creationId xmlns:a16="http://schemas.microsoft.com/office/drawing/2014/main" id="{4DB67B49-6BE4-460E-9AC7-87882771055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42400" y="5212776"/>
                    <a:ext cx="188095" cy="262059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l="-19355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5" name="TextovéPole 114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2081080" y="5216932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cs-CZ" sz="1100" i="1" baseline="-25000" dirty="0"/>
                  </a:p>
                </p:txBody>
              </p:sp>
            </mc:Choice>
            <mc:Fallback xmlns="">
              <p:sp>
                <p:nvSpPr>
                  <p:cNvPr id="115" name="TextovéPole 114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81080" y="5216932"/>
                    <a:ext cx="187089" cy="261225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l="-22581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6" name="Přímá spojnice 115">
                <a:extLst>
                  <a:ext uri="{FF2B5EF4-FFF2-40B4-BE49-F238E27FC236}">
                    <a16:creationId xmlns:a16="http://schemas.microsoft.com/office/drawing/2014/main" id="{1A8E3DAD-B6C4-40D4-9CE0-16917D2F95E3}"/>
                  </a:ext>
                </a:extLst>
              </p:cNvPr>
              <p:cNvCxnSpPr/>
              <p:nvPr/>
            </p:nvCxnSpPr>
            <p:spPr>
              <a:xfrm>
                <a:off x="1412091" y="4634349"/>
                <a:ext cx="6409" cy="1188000"/>
              </a:xfrm>
              <a:prstGeom prst="line">
                <a:avLst/>
              </a:prstGeom>
              <a:ln w="635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Přímá spojnice 116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>
                <a:off x="2141031" y="4772034"/>
                <a:ext cx="0" cy="50440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Přímá spojnice 117">
                <a:extLst>
                  <a:ext uri="{FF2B5EF4-FFF2-40B4-BE49-F238E27FC236}">
                    <a16:creationId xmlns:a16="http://schemas.microsoft.com/office/drawing/2014/main" id="{366013F4-C598-4589-BCA9-4D63C7A09A98}"/>
                  </a:ext>
                </a:extLst>
              </p:cNvPr>
              <p:cNvCxnSpPr/>
              <p:nvPr/>
            </p:nvCxnSpPr>
            <p:spPr>
              <a:xfrm>
                <a:off x="1422707" y="5270308"/>
                <a:ext cx="2435713" cy="0"/>
              </a:xfrm>
              <a:prstGeom prst="line">
                <a:avLst/>
              </a:prstGeom>
              <a:ln w="635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Přímá spojnice 118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2147174" y="4773608"/>
                <a:ext cx="1319688" cy="1319688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Přímá spojnice 119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1410215" y="4776503"/>
                <a:ext cx="729085" cy="0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Přímá spojnice 120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 flipH="1">
                <a:off x="3059307" y="4781522"/>
                <a:ext cx="778112" cy="778114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Přímá spojnice 121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2136499" y="5075502"/>
                <a:ext cx="922341" cy="922341"/>
              </a:xfrm>
              <a:prstGeom prst="line">
                <a:avLst/>
              </a:prstGeom>
              <a:ln w="31750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4" name="TextovéPole 123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/>
                  <p:nvPr/>
                </p:nvSpPr>
                <p:spPr>
                  <a:xfrm>
                    <a:off x="1732428" y="5556599"/>
                    <a:ext cx="854218" cy="2215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lvl="2" algn="ctr">
                      <a:lnSpc>
                        <a:spcPct val="80000"/>
                      </a:lnSpc>
                      <a:buClr>
                        <a:srgbClr val="7030A0"/>
                      </a:buClr>
                      <a:buSzPct val="80000"/>
                    </a:pPr>
                    <a:r>
                      <a:rPr lang="en-GB" sz="105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long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GB" sz="105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</m:ctrlPr>
                          </m:sSubPr>
                          <m:e>
                            <m:r>
                              <a:rPr lang="cs-CZ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2</m:t>
                            </m:r>
                          </m:sub>
                        </m:sSub>
                      </m:oMath>
                    </a14:m>
                    <a:r>
                      <a:rPr lang="cs-CZ" sz="105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call</a:t>
                    </a:r>
                    <a:endPara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24" name="TextovéPole 123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32428" y="5556599"/>
                    <a:ext cx="854218" cy="221599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t="-10811" b="-13514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5" name="TextovéPole 124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/>
                  <p:nvPr/>
                </p:nvSpPr>
                <p:spPr>
                  <a:xfrm>
                    <a:off x="1356758" y="4596758"/>
                    <a:ext cx="864521" cy="2215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lvl="2" algn="ctr">
                      <a:lnSpc>
                        <a:spcPct val="80000"/>
                      </a:lnSpc>
                      <a:buClr>
                        <a:srgbClr val="7030A0"/>
                      </a:buClr>
                      <a:buSzPct val="80000"/>
                    </a:pPr>
                    <a:r>
                      <a:rPr lang="en-GB" sz="105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short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GB" sz="105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</m:ctrlPr>
                          </m:sSubPr>
                          <m:e>
                            <m:r>
                              <a:rPr lang="cs-CZ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en-GB" sz="105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call</a:t>
                    </a:r>
                    <a:endPara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25" name="TextovéPole 124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56758" y="4596758"/>
                    <a:ext cx="864521" cy="221599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t="-10811" b="-13514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26" name="Přímá spojnice 125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>
                <a:off x="3058837" y="5263991"/>
                <a:ext cx="0" cy="733852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Přímá spojnice 126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1416224" y="5080195"/>
                <a:ext cx="712460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8" name="TextovéPole 127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3004591" y="5047782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cs-CZ" sz="1100" i="1" baseline="-25000" dirty="0"/>
                  </a:p>
                </p:txBody>
              </p:sp>
            </mc:Choice>
            <mc:Fallback xmlns="">
              <p:sp>
                <p:nvSpPr>
                  <p:cNvPr id="128" name="TextovéPole 127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04591" y="5047782"/>
                    <a:ext cx="187089" cy="261225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 l="-22581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29" name="Přímá spojnice 128"/>
              <p:cNvCxnSpPr/>
              <p:nvPr/>
            </p:nvCxnSpPr>
            <p:spPr>
              <a:xfrm>
                <a:off x="1410215" y="5550165"/>
                <a:ext cx="1648622" cy="0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Přímá spojnice 129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3061555" y="5996039"/>
                <a:ext cx="712460" cy="0"/>
              </a:xfrm>
              <a:prstGeom prst="line">
                <a:avLst/>
              </a:prstGeom>
              <a:ln w="31750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6" name="TextovéPole 135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7200000" y="2137837"/>
            <a:ext cx="1848298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combination can be created by call or put options</a:t>
            </a:r>
            <a:endParaRPr lang="en-GB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ovéPole 109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972000" y="2910987"/>
                <a:ext cx="347115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100000"/>
                </a:pPr>
                <a:r>
                  <a:rPr lang="en-GB" sz="1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Cheaper protection against the falling price but capped gain when the price rises (</a:t>
                </a:r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vis-a-vis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</m:ctrlPr>
                      </m:sSubPr>
                      <m:e>
                        <m: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m:t>𝑋</m:t>
                        </m:r>
                      </m:e>
                      <m:sub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call)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0" name="TextovéPole 109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000" y="2910987"/>
                <a:ext cx="3471153" cy="461665"/>
              </a:xfrm>
              <a:prstGeom prst="rect">
                <a:avLst/>
              </a:prstGeom>
              <a:blipFill>
                <a:blip r:embed="rId18"/>
                <a:stretch>
                  <a:fillRect t="-1333" b="-10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ovéPole 111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4427984" y="2904815"/>
                <a:ext cx="3203496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100000"/>
                </a:pPr>
                <a:r>
                  <a:rPr lang="en-GB" sz="1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Limited loss when the price falls but less income when the price rises (vis-a-vis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</m:ctrlPr>
                      </m:sSubPr>
                      <m:e>
                        <m: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m:t>𝑋</m:t>
                        </m:r>
                      </m:e>
                      <m:sub>
                        <m: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2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put)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2" name="TextovéPole 111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904815"/>
                <a:ext cx="3203496" cy="461665"/>
              </a:xfrm>
              <a:prstGeom prst="rect">
                <a:avLst/>
              </a:prstGeom>
              <a:blipFill>
                <a:blip r:embed="rId19"/>
                <a:stretch>
                  <a:fillRect t="-1333" b="-10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Skupina 25"/>
          <p:cNvGrpSpPr/>
          <p:nvPr/>
        </p:nvGrpSpPr>
        <p:grpSpPr>
          <a:xfrm>
            <a:off x="4536000" y="3803507"/>
            <a:ext cx="2518404" cy="1795124"/>
            <a:chOff x="3845462" y="3968825"/>
            <a:chExt cx="2518404" cy="17951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TextovéPole 136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6175771" y="4957895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37" name="TextovéPole 136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5771" y="4957895"/>
                  <a:ext cx="188095" cy="262059"/>
                </a:xfrm>
                <a:prstGeom prst="rect">
                  <a:avLst/>
                </a:prstGeom>
                <a:blipFill>
                  <a:blip r:embed="rId22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8" name="TextovéPole 137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4459244" y="4960144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38" name="TextovéPole 137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9244" y="4960144"/>
                  <a:ext cx="187089" cy="261225"/>
                </a:xfrm>
                <a:prstGeom prst="rect">
                  <a:avLst/>
                </a:prstGeom>
                <a:blipFill>
                  <a:blip r:embed="rId14"/>
                  <a:stretch>
                    <a:fillRect l="-2666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9" name="Přímá spojnice 138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3845462" y="4379468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Přímá spojnice 140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3856078" y="5015427"/>
              <a:ext cx="243571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Přímá spojnice 141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024400" y="4255694"/>
              <a:ext cx="1469747" cy="1469747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Přímá spojnice 14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5493371" y="5717094"/>
              <a:ext cx="662805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Přímá spojnice 143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923928" y="4872729"/>
              <a:ext cx="585329" cy="585328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Přímá spojnice 144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525241" y="4596889"/>
              <a:ext cx="975586" cy="975587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xtovéPole 145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866622" y="3968825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vertical bear put spread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TextovéPole 146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5466280" y="5542350"/>
                  <a:ext cx="810467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long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put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47" name="TextovéPole 146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6280" y="5542350"/>
                  <a:ext cx="810467" cy="221599"/>
                </a:xfrm>
                <a:prstGeom prst="rect">
                  <a:avLst/>
                </a:prstGeom>
                <a:blipFill>
                  <a:blip r:embed="rId23"/>
                  <a:stretch>
                    <a:fillRect t="-11111" b="-1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TextovéPole 147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5167124" y="4688309"/>
                  <a:ext cx="846709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short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put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48" name="TextovéPole 147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67124" y="4688309"/>
                  <a:ext cx="846709" cy="221599"/>
                </a:xfrm>
                <a:prstGeom prst="rect">
                  <a:avLst/>
                </a:prstGeom>
                <a:blipFill>
                  <a:blip r:embed="rId24"/>
                  <a:stretch>
                    <a:fillRect t="-13889" b="-1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9" name="Přímá spojnice 148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4523437" y="4604573"/>
              <a:ext cx="0" cy="417365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Přímá spojnice 149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3849595" y="4606246"/>
              <a:ext cx="664856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1" name="TextovéPole 150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5434423" y="4805624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51" name="TextovéPole 150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4423" y="4805624"/>
                  <a:ext cx="187089" cy="261225"/>
                </a:xfrm>
                <a:prstGeom prst="rect">
                  <a:avLst/>
                </a:prstGeom>
                <a:blipFill>
                  <a:blip r:embed="rId25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2" name="Přímá spojnice 151"/>
            <p:cNvCxnSpPr/>
            <p:nvPr/>
          </p:nvCxnSpPr>
          <p:spPr>
            <a:xfrm>
              <a:off x="4524857" y="4871960"/>
              <a:ext cx="1648622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Přímá spojnice 15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5494926" y="5565533"/>
              <a:ext cx="712460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>
              <a:off x="5492474" y="5026283"/>
              <a:ext cx="0" cy="682798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" name="TextovéPole 154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7200000" y="3861048"/>
            <a:ext cx="180000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falling middle segment flanked </a:t>
            </a:r>
            <a:r>
              <a:rPr lang="cs-CZ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 horizontal lines</a:t>
            </a:r>
            <a:endParaRPr lang="en-GB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6" name="TextovéPole 155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7200000" y="4516935"/>
            <a:ext cx="180000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combination can be created by call or put options</a:t>
            </a:r>
            <a:endParaRPr lang="en-GB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ovéPole 156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971999" y="5613411"/>
                <a:ext cx="3108951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100000"/>
                </a:pPr>
                <a:r>
                  <a:rPr lang="en-GB" sz="1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Limited loss when the price rises but lower income when the price falls </a:t>
                </a:r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(vis-a-vis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</m:ctrlPr>
                      </m:sSubPr>
                      <m:e>
                        <m: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m:t>𝑋</m:t>
                        </m:r>
                      </m:e>
                      <m:sub>
                        <m: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call</a:t>
                </a:r>
                <a:r>
                  <a:rPr lang="en-GB" sz="12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)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7" name="TextovéPole 156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999" y="5613411"/>
                <a:ext cx="3108951" cy="461665"/>
              </a:xfrm>
              <a:prstGeom prst="rect">
                <a:avLst/>
              </a:prstGeom>
              <a:blipFill>
                <a:blip r:embed="rId26"/>
                <a:stretch>
                  <a:fillRect t="-1316" b="-92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ovéPole 157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4427999" y="5613411"/>
                <a:ext cx="3384361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100000"/>
                </a:pPr>
                <a:r>
                  <a:rPr lang="en-GB" sz="1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Cheaper protection against the rising price but capped gain when the price falls (</a:t>
                </a:r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vis-a-vis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</m:ctrlPr>
                      </m:sSubPr>
                      <m:e>
                        <m: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m:t>𝑋</m:t>
                        </m:r>
                      </m:e>
                      <m:sub>
                        <m: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put</a:t>
                </a:r>
                <a:r>
                  <a:rPr lang="en-GB" sz="12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)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8" name="TextovéPole 157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99" y="5613411"/>
                <a:ext cx="3384361" cy="461665"/>
              </a:xfrm>
              <a:prstGeom prst="rect">
                <a:avLst/>
              </a:prstGeom>
              <a:blipFill>
                <a:blip r:embed="rId27"/>
                <a:stretch>
                  <a:fillRect t="-1316" b="-92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230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 smtClean="0"/>
              <a:t>Option combinations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3999" y="144000"/>
            <a:ext cx="4398409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Rotated vertical spreads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40617"/>
            <a:ext cx="325728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0" name="TextovéPole 69"/>
          <p:cNvSpPr txBox="1"/>
          <p:nvPr/>
        </p:nvSpPr>
        <p:spPr>
          <a:xfrm>
            <a:off x="864000" y="3889344"/>
            <a:ext cx="392402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Synthetic futures contracts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0" name="TextovéPole 109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964316" y="3665935"/>
            <a:ext cx="712799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  <a:buSzPct val="100000"/>
            </a:pPr>
            <a:r>
              <a:rPr lang="en-GB" sz="1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combination intends to profit from a zone of price stability in otherwise bullish of bear market</a:t>
            </a:r>
            <a:endParaRPr lang="en-GB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3" name="TextovéPole 112"/>
          <p:cNvSpPr txBox="1"/>
          <p:nvPr/>
        </p:nvSpPr>
        <p:spPr>
          <a:xfrm>
            <a:off x="1187623" y="1258224"/>
            <a:ext cx="7776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Rotated vertical spread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combines the opposite positions of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call and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put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28" name="Skupina 27"/>
          <p:cNvGrpSpPr/>
          <p:nvPr/>
        </p:nvGrpSpPr>
        <p:grpSpPr>
          <a:xfrm>
            <a:off x="1056317" y="2171276"/>
            <a:ext cx="2583892" cy="1505808"/>
            <a:chOff x="1056317" y="1881657"/>
            <a:chExt cx="2583892" cy="1505808"/>
          </a:xfrm>
        </p:grpSpPr>
        <p:sp>
          <p:nvSpPr>
            <p:cNvPr id="123" name="TextovéPole 122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074868" y="1881657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Rotated vertical bull spread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TextovéPole 113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3388502" y="2777892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14" name="TextovéPole 113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88502" y="2777892"/>
                  <a:ext cx="188095" cy="262059"/>
                </a:xfrm>
                <a:prstGeom prst="rect">
                  <a:avLst/>
                </a:prstGeom>
                <a:blipFill>
                  <a:blip r:embed="rId28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TextovéPole 114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1727182" y="2782048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15" name="TextovéPole 114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7182" y="2782048"/>
                  <a:ext cx="187089" cy="261225"/>
                </a:xfrm>
                <a:prstGeom prst="rect">
                  <a:avLst/>
                </a:prstGeom>
                <a:blipFill>
                  <a:blip r:embed="rId29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6" name="Přímá spojnice 115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1058193" y="2199465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Přímá spojnice 116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1787133" y="2337150"/>
              <a:ext cx="0" cy="504404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Přímá spojnice 117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1068809" y="2835424"/>
              <a:ext cx="243571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Přímá spojnice 119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1788271" y="2341619"/>
              <a:ext cx="1851938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Přímá spojnice 120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2697595" y="2197765"/>
              <a:ext cx="934799" cy="934802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4" name="TextovéPole 123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1557542" y="3106347"/>
                  <a:ext cx="854218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long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cs-CZ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call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24" name="TextovéPole 123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7542" y="3106347"/>
                  <a:ext cx="854218" cy="221599"/>
                </a:xfrm>
                <a:prstGeom prst="rect">
                  <a:avLst/>
                </a:prstGeom>
                <a:blipFill>
                  <a:blip r:embed="rId30"/>
                  <a:stretch>
                    <a:fillRect t="-13889" b="-1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5" name="TextovéPole 124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1986971" y="2155908"/>
                  <a:ext cx="864521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short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cs-CZ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put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25" name="TextovéPole 124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6971" y="2155908"/>
                  <a:ext cx="864521" cy="221599"/>
                </a:xfrm>
                <a:prstGeom prst="rect">
                  <a:avLst/>
                </a:prstGeom>
                <a:blipFill>
                  <a:blip r:embed="rId31"/>
                  <a:stretch>
                    <a:fillRect t="-13889" b="-1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6" name="Přímá spojnice 125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2704939" y="2618692"/>
              <a:ext cx="0" cy="49658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Přímá spojnice 12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1763688" y="2629943"/>
              <a:ext cx="941721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TextovéPole 127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2535362" y="2780928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28" name="TextovéPole 127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5362" y="2780928"/>
                  <a:ext cx="187089" cy="261225"/>
                </a:xfrm>
                <a:prstGeom prst="rect">
                  <a:avLst/>
                </a:prstGeom>
                <a:blipFill>
                  <a:blip r:embed="rId32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9" name="Přímá spojnice 128"/>
            <p:cNvCxnSpPr/>
            <p:nvPr/>
          </p:nvCxnSpPr>
          <p:spPr>
            <a:xfrm>
              <a:off x="1056317" y="3115281"/>
              <a:ext cx="1648622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Přímá spojnice 130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1073211" y="2353042"/>
              <a:ext cx="714921" cy="714923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Přímá spojnice 131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1115616" y="2616712"/>
              <a:ext cx="671124" cy="671125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Přímá spojnice 133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2701582" y="2155908"/>
              <a:ext cx="469551" cy="469551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5"/>
          <p:cNvGrpSpPr/>
          <p:nvPr/>
        </p:nvGrpSpPr>
        <p:grpSpPr>
          <a:xfrm>
            <a:off x="4501256" y="2172863"/>
            <a:ext cx="2519016" cy="1505808"/>
            <a:chOff x="4501256" y="2486697"/>
            <a:chExt cx="2519016" cy="1505808"/>
          </a:xfrm>
        </p:grpSpPr>
        <p:sp>
          <p:nvSpPr>
            <p:cNvPr id="130" name="TextovéPole 129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4518543" y="2486697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Rotated vertical bear spread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" name="TextovéPole 134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6832177" y="3382932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35" name="TextovéPole 134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32177" y="3382932"/>
                  <a:ext cx="188095" cy="262059"/>
                </a:xfrm>
                <a:prstGeom prst="rect">
                  <a:avLst/>
                </a:prstGeom>
                <a:blipFill>
                  <a:blip r:embed="rId33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4" name="TextovéPole 17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5264637" y="3387088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74" name="TextovéPole 17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64637" y="3387088"/>
                  <a:ext cx="187089" cy="261225"/>
                </a:xfrm>
                <a:prstGeom prst="rect">
                  <a:avLst/>
                </a:prstGeom>
                <a:blipFill>
                  <a:blip r:embed="rId34"/>
                  <a:stretch>
                    <a:fillRect l="-2666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5" name="Přímá spojnice 174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4501868" y="2804505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Přímá spojnice 175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5230939" y="3226408"/>
              <a:ext cx="0" cy="504404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Přímá spojnice 176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4512484" y="3440464"/>
              <a:ext cx="243571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Přímá spojnice 17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515360" y="2946659"/>
              <a:ext cx="1641458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Přímá spojnice 178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6149085" y="2946191"/>
              <a:ext cx="657704" cy="657706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0" name="TextovéPole 179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5538625" y="3711387"/>
                  <a:ext cx="854218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long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cs-CZ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put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80" name="TextovéPole 179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38625" y="3711387"/>
                  <a:ext cx="854218" cy="221599"/>
                </a:xfrm>
                <a:prstGeom prst="rect">
                  <a:avLst/>
                </a:prstGeom>
                <a:blipFill>
                  <a:blip r:embed="rId35"/>
                  <a:stretch>
                    <a:fillRect t="-10811" b="-1351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1" name="TextovéPole 180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5066568" y="2760948"/>
                  <a:ext cx="864521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short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cs-CZ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call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81" name="TextovéPole 180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6568" y="2760948"/>
                  <a:ext cx="864521" cy="221599"/>
                </a:xfrm>
                <a:prstGeom prst="rect">
                  <a:avLst/>
                </a:prstGeom>
                <a:blipFill>
                  <a:blip r:embed="rId36"/>
                  <a:stretch>
                    <a:fillRect t="-10811" b="-1351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2" name="Přímá spojnice 181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6148614" y="2936965"/>
              <a:ext cx="0" cy="49658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Přímá spojnice 18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5242353" y="3234983"/>
              <a:ext cx="902904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4" name="TextovéPole 18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6088447" y="3385968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84" name="TextovéPole 18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88447" y="3385968"/>
                  <a:ext cx="187089" cy="261225"/>
                </a:xfrm>
                <a:prstGeom prst="rect">
                  <a:avLst/>
                </a:prstGeom>
                <a:blipFill>
                  <a:blip r:embed="rId37"/>
                  <a:stretch>
                    <a:fillRect l="-23333" r="-333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5" name="Přímá spojnice 184"/>
            <p:cNvCxnSpPr/>
            <p:nvPr/>
          </p:nvCxnSpPr>
          <p:spPr>
            <a:xfrm>
              <a:off x="5227887" y="3727118"/>
              <a:ext cx="1648622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Přímá spojnice 185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501256" y="3013868"/>
              <a:ext cx="714921" cy="714923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Přímá spojnice 18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559291" y="2559360"/>
              <a:ext cx="671124" cy="671125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Přímá spojnice 18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6145257" y="3227980"/>
              <a:ext cx="469551" cy="469551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4"/>
          <p:cNvGrpSpPr/>
          <p:nvPr/>
        </p:nvGrpSpPr>
        <p:grpSpPr>
          <a:xfrm>
            <a:off x="1065485" y="4885866"/>
            <a:ext cx="2512465" cy="1255993"/>
            <a:chOff x="1065485" y="4654714"/>
            <a:chExt cx="2512465" cy="1255993"/>
          </a:xfrm>
        </p:grpSpPr>
        <p:sp>
          <p:nvSpPr>
            <p:cNvPr id="83" name="TextovéPole 82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080706" y="4654714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synthetic futures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pSp>
          <p:nvGrpSpPr>
            <p:cNvPr id="12" name="Skupina 11"/>
            <p:cNvGrpSpPr/>
            <p:nvPr/>
          </p:nvGrpSpPr>
          <p:grpSpPr>
            <a:xfrm>
              <a:off x="1065485" y="4869160"/>
              <a:ext cx="2512465" cy="1041547"/>
              <a:chOff x="1065485" y="4869160"/>
              <a:chExt cx="2512465" cy="104154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TextovéPole 60">
                    <a:extLst>
                      <a:ext uri="{FF2B5EF4-FFF2-40B4-BE49-F238E27FC236}">
                        <a16:creationId xmlns:a16="http://schemas.microsoft.com/office/drawing/2014/main" id="{4DB67B49-6BE4-460E-9AC7-878827710557}"/>
                      </a:ext>
                    </a:extLst>
                  </p:cNvPr>
                  <p:cNvSpPr txBox="1"/>
                  <p:nvPr/>
                </p:nvSpPr>
                <p:spPr>
                  <a:xfrm>
                    <a:off x="3389855" y="5344288"/>
                    <a:ext cx="188095" cy="262059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oMath>
                      </m:oMathPara>
                    </a14:m>
                    <a:endParaRPr lang="cs-CZ" sz="1100" i="1" baseline="-25000" dirty="0"/>
                  </a:p>
                </p:txBody>
              </p:sp>
            </mc:Choice>
            <mc:Fallback xmlns="">
              <p:sp>
                <p:nvSpPr>
                  <p:cNvPr id="61" name="TextovéPole 60">
                    <a:extLst>
                      <a:ext uri="{FF2B5EF4-FFF2-40B4-BE49-F238E27FC236}">
                        <a16:creationId xmlns:a16="http://schemas.microsoft.com/office/drawing/2014/main" id="{4DB67B49-6BE4-460E-9AC7-87882771055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89855" y="5344288"/>
                    <a:ext cx="188095" cy="262059"/>
                  </a:xfrm>
                  <a:prstGeom prst="rect">
                    <a:avLst/>
                  </a:prstGeom>
                  <a:blipFill>
                    <a:blip r:embed="rId38"/>
                    <a:stretch>
                      <a:fillRect l="-19355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3" name="Přímá spojnice 72">
                <a:extLst>
                  <a:ext uri="{FF2B5EF4-FFF2-40B4-BE49-F238E27FC236}">
                    <a16:creationId xmlns:a16="http://schemas.microsoft.com/office/drawing/2014/main" id="{1A8E3DAD-B6C4-40D4-9CE0-16917D2F95E3}"/>
                  </a:ext>
                </a:extLst>
              </p:cNvPr>
              <p:cNvCxnSpPr/>
              <p:nvPr/>
            </p:nvCxnSpPr>
            <p:spPr>
              <a:xfrm>
                <a:off x="1065955" y="4959255"/>
                <a:ext cx="0" cy="922629"/>
              </a:xfrm>
              <a:prstGeom prst="line">
                <a:avLst/>
              </a:prstGeom>
              <a:ln w="635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Přímá spojnice 74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>
                <a:off x="2138968" y="5277632"/>
                <a:ext cx="0" cy="50440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>
                <a:extLst>
                  <a:ext uri="{FF2B5EF4-FFF2-40B4-BE49-F238E27FC236}">
                    <a16:creationId xmlns:a16="http://schemas.microsoft.com/office/drawing/2014/main" id="{366013F4-C598-4589-BCA9-4D63C7A09A98}"/>
                  </a:ext>
                </a:extLst>
              </p:cNvPr>
              <p:cNvCxnSpPr/>
              <p:nvPr/>
            </p:nvCxnSpPr>
            <p:spPr>
              <a:xfrm>
                <a:off x="1070162" y="5401820"/>
                <a:ext cx="2435713" cy="0"/>
              </a:xfrm>
              <a:prstGeom prst="line">
                <a:avLst/>
              </a:prstGeom>
              <a:ln w="635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76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 flipH="1">
                <a:off x="1605331" y="5305189"/>
                <a:ext cx="517996" cy="605518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1065485" y="5778683"/>
                <a:ext cx="1066058" cy="0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 flipH="1">
                <a:off x="2131490" y="4931867"/>
                <a:ext cx="862124" cy="862126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 flipH="1">
                <a:off x="1914939" y="4869160"/>
                <a:ext cx="998339" cy="998339"/>
              </a:xfrm>
              <a:prstGeom prst="line">
                <a:avLst/>
              </a:prstGeom>
              <a:ln w="31750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TextovéPole 83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/>
                  <p:nvPr/>
                </p:nvSpPr>
                <p:spPr>
                  <a:xfrm>
                    <a:off x="2367961" y="5471608"/>
                    <a:ext cx="797007" cy="2215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lvl="2" algn="ctr">
                      <a:lnSpc>
                        <a:spcPct val="80000"/>
                      </a:lnSpc>
                      <a:buClr>
                        <a:srgbClr val="7030A0"/>
                      </a:buClr>
                      <a:buSzPct val="80000"/>
                    </a:pPr>
                    <a:r>
                      <a:rPr lang="en-GB" sz="105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long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GB" sz="105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</m:ctrlPr>
                          </m:sSubPr>
                          <m:e>
                            <m:r>
                              <a:rPr lang="cs-CZ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 </m:t>
                            </m:r>
                          </m:sub>
                        </m:sSub>
                      </m:oMath>
                    </a14:m>
                    <a:r>
                      <a:rPr lang="cs-CZ" sz="105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call</a:t>
                    </a:r>
                    <a:endPara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84" name="TextovéPole 83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67961" y="5471608"/>
                    <a:ext cx="797007" cy="221599"/>
                  </a:xfrm>
                  <a:prstGeom prst="rect">
                    <a:avLst/>
                  </a:prstGeom>
                  <a:blipFill>
                    <a:blip r:embed="rId39"/>
                    <a:stretch>
                      <a:fillRect t="-10811" b="-13514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5" name="TextovéPole 84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/>
                  <p:nvPr/>
                </p:nvSpPr>
                <p:spPr>
                  <a:xfrm>
                    <a:off x="1065883" y="5452076"/>
                    <a:ext cx="885406" cy="2215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lvl="2" algn="ctr">
                      <a:lnSpc>
                        <a:spcPct val="80000"/>
                      </a:lnSpc>
                      <a:buClr>
                        <a:srgbClr val="7030A0"/>
                      </a:buClr>
                      <a:buSzPct val="80000"/>
                    </a:pPr>
                    <a:r>
                      <a:rPr lang="en-GB" sz="105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short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GB" sz="105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</m:ctrlPr>
                          </m:sSubPr>
                          <m:e>
                            <m:r>
                              <a:rPr lang="cs-CZ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 </m:t>
                            </m:r>
                          </m:sub>
                        </m:sSub>
                      </m:oMath>
                    </a14:m>
                    <a:r>
                      <a:rPr lang="cs-CZ" sz="105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put</a:t>
                    </a:r>
                    <a:endPara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85" name="TextovéPole 84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5883" y="5452076"/>
                    <a:ext cx="885406" cy="221599"/>
                  </a:xfrm>
                  <a:prstGeom prst="rect">
                    <a:avLst/>
                  </a:prstGeom>
                  <a:blipFill>
                    <a:blip r:embed="rId40"/>
                    <a:stretch>
                      <a:fillRect t="-10811" b="-13514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8" name="Přímá spojnice 17"/>
              <p:cNvCxnSpPr/>
              <p:nvPr/>
            </p:nvCxnSpPr>
            <p:spPr>
              <a:xfrm>
                <a:off x="2136221" y="5294812"/>
                <a:ext cx="1267649" cy="0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6" name="TextovéPole 135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1981609" y="5347558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</m:oMath>
                      </m:oMathPara>
                    </a14:m>
                    <a:endParaRPr lang="cs-CZ" sz="1100" i="1" baseline="-25000" dirty="0"/>
                  </a:p>
                </p:txBody>
              </p:sp>
            </mc:Choice>
            <mc:Fallback xmlns="">
              <p:sp>
                <p:nvSpPr>
                  <p:cNvPr id="136" name="TextovéPole 135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81609" y="5347558"/>
                    <a:ext cx="187089" cy="261225"/>
                  </a:xfrm>
                  <a:prstGeom prst="rect">
                    <a:avLst/>
                  </a:prstGeom>
                  <a:blipFill>
                    <a:blip r:embed="rId41"/>
                    <a:stretch>
                      <a:fillRect l="-12903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73" name="Skupina 172"/>
          <p:cNvGrpSpPr/>
          <p:nvPr/>
        </p:nvGrpSpPr>
        <p:grpSpPr>
          <a:xfrm>
            <a:off x="4443614" y="4892605"/>
            <a:ext cx="2588480" cy="1249001"/>
            <a:chOff x="989470" y="4540647"/>
            <a:chExt cx="2588480" cy="1249001"/>
          </a:xfrm>
        </p:grpSpPr>
        <p:sp>
          <p:nvSpPr>
            <p:cNvPr id="190" name="TextovéPole 189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080706" y="4540647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synthetic futures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pSp>
          <p:nvGrpSpPr>
            <p:cNvPr id="191" name="Skupina 190"/>
            <p:cNvGrpSpPr/>
            <p:nvPr/>
          </p:nvGrpSpPr>
          <p:grpSpPr>
            <a:xfrm>
              <a:off x="989470" y="4761547"/>
              <a:ext cx="2588480" cy="1028101"/>
              <a:chOff x="989470" y="4761547"/>
              <a:chExt cx="2588480" cy="102810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2" name="TextovéPole 191">
                    <a:extLst>
                      <a:ext uri="{FF2B5EF4-FFF2-40B4-BE49-F238E27FC236}">
                        <a16:creationId xmlns:a16="http://schemas.microsoft.com/office/drawing/2014/main" id="{4DB67B49-6BE4-460E-9AC7-878827710557}"/>
                      </a:ext>
                    </a:extLst>
                  </p:cNvPr>
                  <p:cNvSpPr txBox="1"/>
                  <p:nvPr/>
                </p:nvSpPr>
                <p:spPr>
                  <a:xfrm>
                    <a:off x="3389855" y="5344288"/>
                    <a:ext cx="188095" cy="262059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oMath>
                      </m:oMathPara>
                    </a14:m>
                    <a:endParaRPr lang="cs-CZ" sz="1100" i="1" baseline="-25000" dirty="0"/>
                  </a:p>
                </p:txBody>
              </p:sp>
            </mc:Choice>
            <mc:Fallback xmlns="">
              <p:sp>
                <p:nvSpPr>
                  <p:cNvPr id="192" name="TextovéPole 191">
                    <a:extLst>
                      <a:ext uri="{FF2B5EF4-FFF2-40B4-BE49-F238E27FC236}">
                        <a16:creationId xmlns:a16="http://schemas.microsoft.com/office/drawing/2014/main" id="{4DB67B49-6BE4-460E-9AC7-87882771055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89855" y="5344288"/>
                    <a:ext cx="188095" cy="262059"/>
                  </a:xfrm>
                  <a:prstGeom prst="rect">
                    <a:avLst/>
                  </a:prstGeom>
                  <a:blipFill>
                    <a:blip r:embed="rId38"/>
                    <a:stretch>
                      <a:fillRect l="-23333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93" name="Přímá spojnice 192">
                <a:extLst>
                  <a:ext uri="{FF2B5EF4-FFF2-40B4-BE49-F238E27FC236}">
                    <a16:creationId xmlns:a16="http://schemas.microsoft.com/office/drawing/2014/main" id="{1A8E3DAD-B6C4-40D4-9CE0-16917D2F95E3}"/>
                  </a:ext>
                </a:extLst>
              </p:cNvPr>
              <p:cNvCxnSpPr/>
              <p:nvPr/>
            </p:nvCxnSpPr>
            <p:spPr>
              <a:xfrm>
                <a:off x="1059546" y="4761547"/>
                <a:ext cx="0" cy="896525"/>
              </a:xfrm>
              <a:prstGeom prst="line">
                <a:avLst/>
              </a:prstGeom>
              <a:ln w="635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Přímá spojnice 193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>
                <a:off x="2138968" y="5009677"/>
                <a:ext cx="0" cy="592325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Přímá spojnice 194">
                <a:extLst>
                  <a:ext uri="{FF2B5EF4-FFF2-40B4-BE49-F238E27FC236}">
                    <a16:creationId xmlns:a16="http://schemas.microsoft.com/office/drawing/2014/main" id="{366013F4-C598-4589-BCA9-4D63C7A09A98}"/>
                  </a:ext>
                </a:extLst>
              </p:cNvPr>
              <p:cNvCxnSpPr/>
              <p:nvPr/>
            </p:nvCxnSpPr>
            <p:spPr>
              <a:xfrm>
                <a:off x="1070162" y="5401820"/>
                <a:ext cx="2435713" cy="0"/>
              </a:xfrm>
              <a:prstGeom prst="line">
                <a:avLst/>
              </a:prstGeom>
              <a:ln w="635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Přímá spojnice 195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1396267" y="4871027"/>
                <a:ext cx="727059" cy="727059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Přímá spojnice 196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1065485" y="5008352"/>
                <a:ext cx="1066058" cy="0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Přímá spojnice 197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2139304" y="5002945"/>
                <a:ext cx="757381" cy="757382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Přímá spojnice 198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1776140" y="4835228"/>
                <a:ext cx="954419" cy="954420"/>
              </a:xfrm>
              <a:prstGeom prst="line">
                <a:avLst/>
              </a:prstGeom>
              <a:ln w="31750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0" name="TextovéPole 199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/>
                  <p:nvPr/>
                </p:nvSpPr>
                <p:spPr>
                  <a:xfrm>
                    <a:off x="2301881" y="5083079"/>
                    <a:ext cx="835077" cy="2215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lvl="2" algn="ctr">
                      <a:lnSpc>
                        <a:spcPct val="80000"/>
                      </a:lnSpc>
                      <a:buClr>
                        <a:srgbClr val="7030A0"/>
                      </a:buClr>
                      <a:buSzPct val="80000"/>
                    </a:pPr>
                    <a:r>
                      <a:rPr lang="en-GB" sz="105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short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GB" sz="105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</m:ctrlPr>
                          </m:sSubPr>
                          <m:e>
                            <m:r>
                              <a:rPr lang="en-GB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𝑋</m:t>
                            </m:r>
                          </m:e>
                          <m:sub>
                            <m:r>
                              <a:rPr lang="en-GB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 </m:t>
                            </m:r>
                          </m:sub>
                        </m:sSub>
                      </m:oMath>
                    </a14:m>
                    <a:r>
                      <a:rPr lang="en-GB" sz="105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call</a:t>
                    </a:r>
                    <a:endPara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00" name="TextovéPole 199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01881" y="5083079"/>
                    <a:ext cx="835077" cy="221599"/>
                  </a:xfrm>
                  <a:prstGeom prst="rect">
                    <a:avLst/>
                  </a:prstGeom>
                  <a:blipFill>
                    <a:blip r:embed="rId42"/>
                    <a:stretch>
                      <a:fillRect t="-13889" b="-16667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1" name="TextovéPole 200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/>
                  <p:nvPr/>
                </p:nvSpPr>
                <p:spPr>
                  <a:xfrm>
                    <a:off x="989470" y="5152847"/>
                    <a:ext cx="885406" cy="2215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lvl="2" algn="ctr">
                      <a:lnSpc>
                        <a:spcPct val="80000"/>
                      </a:lnSpc>
                      <a:buClr>
                        <a:srgbClr val="7030A0"/>
                      </a:buClr>
                      <a:buSzPct val="80000"/>
                    </a:pPr>
                    <a:r>
                      <a:rPr lang="cs-CZ" sz="105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long</a:t>
                    </a:r>
                    <a:r>
                      <a:rPr lang="en-GB" sz="105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GB" sz="105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</m:ctrlPr>
                          </m:sSubPr>
                          <m:e>
                            <m:r>
                              <a:rPr lang="cs-CZ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 </m:t>
                            </m:r>
                          </m:sub>
                        </m:sSub>
                      </m:oMath>
                    </a14:m>
                    <a:r>
                      <a:rPr lang="cs-CZ" sz="105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put</a:t>
                    </a:r>
                    <a:endPara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01" name="TextovéPole 200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89470" y="5152847"/>
                    <a:ext cx="885406" cy="221599"/>
                  </a:xfrm>
                  <a:prstGeom prst="rect">
                    <a:avLst/>
                  </a:prstGeom>
                  <a:blipFill>
                    <a:blip r:embed="rId43"/>
                    <a:stretch>
                      <a:fillRect t="-11111" b="-16667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02" name="Přímá spojnice 201"/>
              <p:cNvCxnSpPr/>
              <p:nvPr/>
            </p:nvCxnSpPr>
            <p:spPr>
              <a:xfrm>
                <a:off x="2120853" y="5602198"/>
                <a:ext cx="1267649" cy="0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4" name="TextovéPole 203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2007079" y="5207552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</m:oMath>
                      </m:oMathPara>
                    </a14:m>
                    <a:endParaRPr lang="cs-CZ" sz="1100" i="1" baseline="-25000" dirty="0"/>
                  </a:p>
                </p:txBody>
              </p:sp>
            </mc:Choice>
            <mc:Fallback xmlns="">
              <p:sp>
                <p:nvSpPr>
                  <p:cNvPr id="204" name="TextovéPole 203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07079" y="5207552"/>
                    <a:ext cx="187089" cy="261225"/>
                  </a:xfrm>
                  <a:prstGeom prst="rect">
                    <a:avLst/>
                  </a:prstGeom>
                  <a:blipFill>
                    <a:blip r:embed="rId44"/>
                    <a:stretch>
                      <a:fillRect l="-12903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12" name="TextovéPole 111"/>
          <p:cNvSpPr txBox="1"/>
          <p:nvPr/>
        </p:nvSpPr>
        <p:spPr>
          <a:xfrm>
            <a:off x="1188111" y="1536592"/>
            <a:ext cx="777637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pay-off profile consists of a horizontal middle segment flanked by rising or declining lines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7" name="TextovéPole 136"/>
          <p:cNvSpPr txBox="1"/>
          <p:nvPr/>
        </p:nvSpPr>
        <p:spPr>
          <a:xfrm>
            <a:off x="1187624" y="4200152"/>
            <a:ext cx="777637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Rotated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vertical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spread with one exercise price replicates the pay-off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profile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of a long or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short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futures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contract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19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 smtClean="0"/>
              <a:t>Option combinations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9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220088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Butterfly and condor spreads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Tlačítko akce: Zvuk 4">
            <a:hlinkClick r:id="" action="ppaction://noaction" highlightClick="1"/>
          </p:cNvPr>
          <p:cNvSpPr/>
          <p:nvPr/>
        </p:nvSpPr>
        <p:spPr>
          <a:xfrm>
            <a:off x="251520" y="883589"/>
            <a:ext cx="432000" cy="3600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cs-CZ" sz="1200" b="1" dirty="0">
                <a:solidFill>
                  <a:srgbClr val="FFFF00"/>
                </a:solidFill>
              </a:rPr>
              <a:t>1</a:t>
            </a:r>
            <a:endParaRPr lang="en-GB" sz="800" dirty="0">
              <a:solidFill>
                <a:srgbClr val="FFFF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Butterfly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187623" y="4181060"/>
            <a:ext cx="7956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Condor is a spread of two spreads with two different middle exercise prices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1187623" y="1258224"/>
            <a:ext cx="756084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Butterfly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is a spread of two spreads (long vertical bull spread and short vertical bear spread) with common middle exercise price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1" name="TextovéPole 90">
            <a:extLst>
              <a:ext uri="{FF2B5EF4-FFF2-40B4-BE49-F238E27FC236}">
                <a16:creationId xmlns:a16="http://schemas.microsoft.com/office/drawing/2014/main" id="{3B2D848F-0F85-43DE-B979-92E15EF0C158}"/>
              </a:ext>
            </a:extLst>
          </p:cNvPr>
          <p:cNvSpPr txBox="1"/>
          <p:nvPr/>
        </p:nvSpPr>
        <p:spPr>
          <a:xfrm>
            <a:off x="1193640" y="1811236"/>
            <a:ext cx="762636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combination can be created by using call options (butterfly call spread) or put options (butterfly put spread)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0" name="TextovéPole 69"/>
          <p:cNvSpPr txBox="1"/>
          <p:nvPr/>
        </p:nvSpPr>
        <p:spPr>
          <a:xfrm>
            <a:off x="864000" y="3856506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Condor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27" name="Skupina 26"/>
          <p:cNvGrpSpPr/>
          <p:nvPr/>
        </p:nvGrpSpPr>
        <p:grpSpPr>
          <a:xfrm>
            <a:off x="2411760" y="2426964"/>
            <a:ext cx="4910700" cy="1571586"/>
            <a:chOff x="2510884" y="2698458"/>
            <a:chExt cx="4910700" cy="15715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ovéPole 60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6012160" y="3405948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61" name="TextovéPole 60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2160" y="3405948"/>
                  <a:ext cx="188095" cy="262059"/>
                </a:xfrm>
                <a:prstGeom prst="rect">
                  <a:avLst/>
                </a:prstGeom>
                <a:blipFill>
                  <a:blip r:embed="rId7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ovéPole 65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181749" y="3425071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66" name="TextovéPole 65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81749" y="3425071"/>
                  <a:ext cx="187089" cy="261225"/>
                </a:xfrm>
                <a:prstGeom prst="rect">
                  <a:avLst/>
                </a:prstGeom>
                <a:blipFill>
                  <a:blip r:embed="rId8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2" name="Přímá spojnice 71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2512760" y="3009209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Přímá spojnice 72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3230897" y="3649651"/>
              <a:ext cx="0" cy="504404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římá spojnice 73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2523376" y="3645168"/>
              <a:ext cx="3776816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Přímá spojnice 74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161306" y="3383054"/>
              <a:ext cx="872550" cy="87255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Přímá spojnice 75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510884" y="4161739"/>
              <a:ext cx="716016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nice 7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229355" y="3244309"/>
              <a:ext cx="925054" cy="925056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Přímá spojnice 7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229353" y="2972295"/>
              <a:ext cx="922341" cy="922341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ovéPole 78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029935" y="2698458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Butterfly call spread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ovéPole 80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4952002" y="4048445"/>
                  <a:ext cx="2469582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short vertical bear call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(</m:t>
                          </m:r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2</m:t>
                          </m:r>
                        </m:sub>
                      </m:sSub>
                      <m:r>
                        <a:rPr lang="en-GB" sz="10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m:t>,</m:t>
                      </m:r>
                      <m:sSub>
                        <m:sSubPr>
                          <m:ctrlP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3</m:t>
                          </m:r>
                        </m:sub>
                      </m:sSub>
                      <m:r>
                        <a:rPr lang="en-GB" sz="10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m:t>)</m:t>
                      </m:r>
                    </m:oMath>
                  </a14:m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 spread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81" name="TextovéPole 80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2002" y="4048445"/>
                  <a:ext cx="2469582" cy="221599"/>
                </a:xfrm>
                <a:prstGeom prst="rect">
                  <a:avLst/>
                </a:prstGeom>
                <a:blipFill>
                  <a:blip r:embed="rId9"/>
                  <a:stretch>
                    <a:fillRect t="-13889" b="-1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2" name="Přímá spojnice 81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4151822" y="3007350"/>
              <a:ext cx="0" cy="634854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Přímá spojnice 8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516893" y="3894636"/>
              <a:ext cx="712460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ovéPole 8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4089892" y="3583381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84" name="TextovéPole 8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89892" y="3583381"/>
                  <a:ext cx="187089" cy="261225"/>
                </a:xfrm>
                <a:prstGeom prst="rect">
                  <a:avLst/>
                </a:prstGeom>
                <a:blipFill>
                  <a:blip r:embed="rId10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5" name="Přímá spojnice 84"/>
            <p:cNvCxnSpPr/>
            <p:nvPr/>
          </p:nvCxnSpPr>
          <p:spPr>
            <a:xfrm>
              <a:off x="2510884" y="3372930"/>
              <a:ext cx="1648622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Přímá spojnice 85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5050152" y="3861048"/>
              <a:ext cx="1113708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ovéPole 86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4945607" y="3419367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87" name="TextovéPole 86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5607" y="3419367"/>
                  <a:ext cx="187089" cy="261225"/>
                </a:xfrm>
                <a:prstGeom prst="rect">
                  <a:avLst/>
                </a:prstGeom>
                <a:blipFill>
                  <a:blip r:embed="rId11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8" name="Přímá spojnice 87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5037636" y="3652852"/>
              <a:ext cx="0" cy="583604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Přímá spojnice 88"/>
            <p:cNvCxnSpPr/>
            <p:nvPr/>
          </p:nvCxnSpPr>
          <p:spPr>
            <a:xfrm>
              <a:off x="5034784" y="4239308"/>
              <a:ext cx="1648622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Přímá spojnice 89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147636" y="3246564"/>
              <a:ext cx="2440588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TextovéPole 91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4299336" y="3055701"/>
                  <a:ext cx="2376264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long vertical bull call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 </m:t>
                          </m:r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(</m:t>
                          </m:r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1</m:t>
                          </m:r>
                        </m:sub>
                      </m:sSub>
                      <m:r>
                        <a:rPr lang="en-GB" sz="10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m:t>,</m:t>
                      </m:r>
                      <m:sSub>
                        <m:sSubPr>
                          <m:ctrlP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2</m:t>
                          </m:r>
                        </m:sub>
                      </m:sSub>
                      <m:r>
                        <a:rPr lang="en-GB" sz="10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m:t>)</m:t>
                      </m:r>
                    </m:oMath>
                  </a14:m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 spread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92" name="TextovéPole 91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99336" y="3055701"/>
                  <a:ext cx="2376264" cy="221599"/>
                </a:xfrm>
                <a:prstGeom prst="rect">
                  <a:avLst/>
                </a:prstGeom>
                <a:blipFill>
                  <a:blip r:embed="rId12"/>
                  <a:stretch>
                    <a:fillRect t="-13889" b="-1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4" name="Přímá spojnice 93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146031" y="2975147"/>
              <a:ext cx="892511" cy="892511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Skupina 9"/>
          <p:cNvGrpSpPr/>
          <p:nvPr/>
        </p:nvGrpSpPr>
        <p:grpSpPr>
          <a:xfrm>
            <a:off x="2411760" y="4470774"/>
            <a:ext cx="4703232" cy="1594638"/>
            <a:chOff x="2506820" y="4593718"/>
            <a:chExt cx="4703232" cy="15946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TextovéPole 96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6008096" y="5262788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97" name="TextovéPole 96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8096" y="5262788"/>
                  <a:ext cx="188095" cy="262059"/>
                </a:xfrm>
                <a:prstGeom prst="rect">
                  <a:avLst/>
                </a:prstGeom>
                <a:blipFill>
                  <a:blip r:embed="rId13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TextovéPole 97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177685" y="5281911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98" name="TextovéPole 97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7685" y="5281911"/>
                  <a:ext cx="187089" cy="261225"/>
                </a:xfrm>
                <a:prstGeom prst="rect">
                  <a:avLst/>
                </a:prstGeom>
                <a:blipFill>
                  <a:blip r:embed="rId14"/>
                  <a:stretch>
                    <a:fillRect l="-2666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9" name="Přímá spojnice 98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2508696" y="4866049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Přímá spojnice 99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3219149" y="5506491"/>
              <a:ext cx="0" cy="504404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Přímá spojnice 100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2519312" y="5502008"/>
              <a:ext cx="3776816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Přímá spojnice 101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3923928" y="5239894"/>
              <a:ext cx="925410" cy="92541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Přímá spojnice 10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506820" y="6026263"/>
              <a:ext cx="716016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Přímá spojnice 103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219216" y="4920225"/>
              <a:ext cx="1096023" cy="1113664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Přímá spojnice 104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225290" y="5051596"/>
              <a:ext cx="699879" cy="69988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ovéPole 105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025871" y="4593718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Condor call spread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ovéPole 106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4740470" y="5966757"/>
                  <a:ext cx="2469582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short vertical bear call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(</m:t>
                          </m:r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2</m:t>
                          </m:r>
                        </m:sub>
                      </m:sSub>
                      <m:r>
                        <a:rPr lang="en-GB" sz="10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m:t>,</m:t>
                      </m:r>
                      <m:sSub>
                        <m:sSubPr>
                          <m:ctrlP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4</m:t>
                          </m:r>
                        </m:sub>
                      </m:sSub>
                      <m:r>
                        <a:rPr lang="en-GB" sz="10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m:t>)</m:t>
                      </m:r>
                    </m:oMath>
                  </a14:m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 spread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07" name="TextovéPole 106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0470" y="5966757"/>
                  <a:ext cx="2469582" cy="221599"/>
                </a:xfrm>
                <a:prstGeom prst="rect">
                  <a:avLst/>
                </a:prstGeom>
                <a:blipFill>
                  <a:blip r:embed="rId15"/>
                  <a:stretch>
                    <a:fillRect t="-13889" b="-1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8" name="Přímá spojnice 107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3923928" y="5064702"/>
              <a:ext cx="0" cy="433614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Přímá spojnice 108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512829" y="5751476"/>
              <a:ext cx="712460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TextovéPole 109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874972" y="5440221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10" name="TextovéPole 109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4972" y="5440221"/>
                  <a:ext cx="187089" cy="261225"/>
                </a:xfrm>
                <a:prstGeom prst="rect">
                  <a:avLst/>
                </a:prstGeom>
                <a:blipFill>
                  <a:blip r:embed="rId16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1" name="Přímá spojnice 110"/>
            <p:cNvCxnSpPr/>
            <p:nvPr/>
          </p:nvCxnSpPr>
          <p:spPr>
            <a:xfrm>
              <a:off x="2515105" y="5229770"/>
              <a:ext cx="1401261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Přímá spojnice 111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860032" y="5573872"/>
              <a:ext cx="1113708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TextovéPole 112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4803392" y="5279059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13" name="TextovéPole 112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3392" y="5279059"/>
                  <a:ext cx="187089" cy="261225"/>
                </a:xfrm>
                <a:prstGeom prst="rect">
                  <a:avLst/>
                </a:prstGeom>
                <a:blipFill>
                  <a:blip r:embed="rId17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4" name="Přímá spojnice 113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4855200" y="5509692"/>
              <a:ext cx="0" cy="655612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Přímá spojnice 114"/>
            <p:cNvCxnSpPr/>
            <p:nvPr/>
          </p:nvCxnSpPr>
          <p:spPr>
            <a:xfrm>
              <a:off x="4860032" y="6165304"/>
              <a:ext cx="1913480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Přímá spojnice 115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332924" y="4911304"/>
              <a:ext cx="2440588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TextovéPole 116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4363660" y="4884528"/>
                  <a:ext cx="2376264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long vertical bull call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 </m:t>
                          </m:r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(</m:t>
                          </m:r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1</m:t>
                          </m:r>
                        </m:sub>
                      </m:sSub>
                      <m:r>
                        <a:rPr lang="en-GB" sz="10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m:t>,</m:t>
                      </m:r>
                      <m:sSub>
                        <m:sSubPr>
                          <m:ctrlP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3</m:t>
                          </m:r>
                        </m:sub>
                      </m:sSub>
                      <m:r>
                        <a:rPr lang="en-GB" sz="10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m:t>)</m:t>
                      </m:r>
                    </m:oMath>
                  </a14:m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 spread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17" name="TextovéPole 116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3660" y="4884528"/>
                  <a:ext cx="2376264" cy="221599"/>
                </a:xfrm>
                <a:prstGeom prst="rect">
                  <a:avLst/>
                </a:prstGeom>
                <a:blipFill>
                  <a:blip r:embed="rId18"/>
                  <a:stretch>
                    <a:fillRect t="-11111" b="-1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8" name="Přímá spojnice 11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327561" y="5051937"/>
              <a:ext cx="521935" cy="521935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TextovéPole 118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4283968" y="5437540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19" name="TextovéPole 118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3968" y="5437540"/>
                  <a:ext cx="187089" cy="261225"/>
                </a:xfrm>
                <a:prstGeom prst="rect">
                  <a:avLst/>
                </a:prstGeom>
                <a:blipFill>
                  <a:blip r:embed="rId19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0" name="Přímá spojnice 119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4332924" y="4918988"/>
              <a:ext cx="0" cy="585026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Přímá spojnice 124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3926779" y="5051596"/>
              <a:ext cx="396000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5088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Essentials of bond pricing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Straight bond&amp;quot;&quot;/&gt;&lt;property id=&quot;20307&quot; value=&quot;260&quot;/&gt;&lt;/object&gt;&lt;object type=&quot;3&quot; unique_id=&quot;10005&quot;&gt;&lt;property id=&quot;20148&quot; value=&quot;5&quot;/&gt;&lt;property id=&quot;20300&quot; value=&quot;Slide 3 - &amp;quot;Diversities in bond contracts (1)&amp;quot;&quot;/&gt;&lt;property id=&quot;20307&quot; value=&quot;262&quot;/&gt;&lt;/object&gt;&lt;object type=&quot;3&quot; unique_id=&quot;10006&quot;&gt;&lt;property id=&quot;20148&quot; value=&quot;5&quot;/&gt;&lt;property id=&quot;20300&quot; value=&quot;Slide 4 - &amp;quot;Diversities in bond contracts (2)&amp;quot;&quot;/&gt;&lt;property id=&quot;20307&quot; value=&quot;263&quot;/&gt;&lt;/object&gt;&lt;object type=&quot;3&quot; unique_id=&quot;10007&quot;&gt;&lt;property id=&quot;20148&quot; value=&quot;5&quot;/&gt;&lt;property id=&quot;20300&quot; value=&quot;Slide 5 - &amp;quot;Underlying principles of pricing&amp;quot;&quot;/&gt;&lt;property id=&quot;20307&quot; value=&quot;270&quot;/&gt;&lt;/object&gt;&lt;object type=&quot;3&quot; unique_id=&quot;10008&quot;&gt;&lt;property id=&quot;20148&quot; value=&quot;5&quot;/&gt;&lt;property id=&quot;20300&quot; value=&quot;Slide 6 - &amp;quot;Discounting conventions (1)&amp;quot;&quot;/&gt;&lt;property id=&quot;20307&quot; value=&quot;265&quot;/&gt;&lt;/object&gt;&lt;object type=&quot;3&quot; unique_id=&quot;10009&quot;&gt;&lt;property id=&quot;20148&quot; value=&quot;5&quot;/&gt;&lt;property id=&quot;20300&quot; value=&quot;Slide 7 - &amp;quot;Discounting conventions (2)&amp;quot;&quot;/&gt;&lt;property id=&quot;20307&quot; value=&quot;266&quot;/&gt;&lt;/object&gt;&lt;object type=&quot;3&quot; unique_id=&quot;10010&quot;&gt;&lt;property id=&quot;20148&quot; value=&quot;5&quot;/&gt;&lt;property id=&quot;20300&quot; value=&quot;Slide 8 - &amp;quot;Clean and full price&amp;quot;&quot;/&gt;&lt;property id=&quot;20307&quot; value=&quot;267&quot;/&gt;&lt;/object&gt;&lt;object type=&quot;3&quot; unique_id=&quot;10011&quot;&gt;&lt;property id=&quot;20148&quot; value=&quot;5&quot;/&gt;&lt;property id=&quot;20300&quot; value=&quot;Slide 9 - &amp;quot;Price-yield relationship&amp;quot;&quot;/&gt;&lt;property id=&quot;20307&quot; value=&quot;261&quot;/&gt;&lt;/object&gt;&lt;object type=&quot;3&quot; unique_id=&quot;10012&quot;&gt;&lt;property id=&quot;20148&quot; value=&quot;5&quot;/&gt;&lt;property id=&quot;20300&quot; value=&quot;Slide 10 - &amp;quot;Price–maturity relationship&amp;quot;&quot;/&gt;&lt;property id=&quot;20307&quot; value=&quot;269&quot;/&gt;&lt;/object&gt;&lt;object type=&quot;3&quot; unique_id=&quot;10013&quot;&gt;&lt;property id=&quot;20148&quot; value=&quot;5&quot;/&gt;&lt;property id=&quot;20300&quot; value=&quot;Slide 11 - &amp;quot;Yield to maturity&amp;quot;&quot;/&gt;&lt;property id=&quot;20307&quot; value=&quot;268&quot;/&gt;&lt;/object&gt;&lt;object type=&quot;3&quot; unique_id=&quot;10014&quot;&gt;&lt;property id=&quot;20148&quot; value=&quot;5&quot;/&gt;&lt;property id=&quot;20300&quot; value=&quot;Slide 12 - &amp;quot;Other yield measures&amp;quot;&quot;/&gt;&lt;property id=&quot;20307&quot; value=&quot;271&quot;/&gt;&lt;/object&gt;&lt;object type=&quot;3&quot; unique_id=&quot;10015&quot;&gt;&lt;property id=&quot;20148&quot; value=&quot;5&quot;/&gt;&lt;property id=&quot;20300&quot; value=&quot;Slide 13 - &amp;quot;See you  in the next lecture&amp;quot;&quot;/&gt;&lt;property id=&quot;20307&quot; value=&quot;272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MI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lnDef>
      <a:spPr>
        <a:ln w="25400">
          <a:headEnd type="none" w="lg" len="med"/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1600" i="1" smtClean="0">
            <a:latin typeface="Cambria Math"/>
            <a:ea typeface="Cambria Math" panose="020405030504060302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29941</TotalTime>
  <Words>1809</Words>
  <Application>Microsoft Office PowerPoint</Application>
  <PresentationFormat>Předvádění na obrazovce (4:3)</PresentationFormat>
  <Paragraphs>253</Paragraphs>
  <Slides>13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2" baseType="lpstr">
      <vt:lpstr>Algerian</vt:lpstr>
      <vt:lpstr>Calibri</vt:lpstr>
      <vt:lpstr>Cambria Math</vt:lpstr>
      <vt:lpstr>Georgia</vt:lpstr>
      <vt:lpstr>Tahoma</vt:lpstr>
      <vt:lpstr>Trebuchet MS</vt:lpstr>
      <vt:lpstr>Wingdings</vt:lpstr>
      <vt:lpstr>Wingdings 2</vt:lpstr>
      <vt:lpstr>FMI</vt:lpstr>
      <vt:lpstr>Option combinations </vt:lpstr>
      <vt:lpstr>Introduction</vt:lpstr>
      <vt:lpstr>Combinations – straddle</vt:lpstr>
      <vt:lpstr>Combinations – strangle</vt:lpstr>
      <vt:lpstr>Combinations – strap and strip</vt:lpstr>
      <vt:lpstr>Spreads  </vt:lpstr>
      <vt:lpstr>Vertical spreads </vt:lpstr>
      <vt:lpstr>Rotated vertical spreads </vt:lpstr>
      <vt:lpstr>Butterfly and condor spreads </vt:lpstr>
      <vt:lpstr>Horizontal spreads</vt:lpstr>
      <vt:lpstr>Covered call</vt:lpstr>
      <vt:lpstr>Protective put</vt:lpstr>
      <vt:lpstr>See you  in the 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Essentials of bond pricing</dc:title>
  <dc:subject>FI - TALKING SLIDES</dc:subject>
  <dc:creator>Oldřich DĚDEK</dc:creator>
  <cp:keywords>pptxFI_TSL01</cp:keywords>
  <dc:description>Financial markets instruments</dc:description>
  <cp:lastModifiedBy>Dědek Oldřich</cp:lastModifiedBy>
  <cp:revision>2647</cp:revision>
  <cp:lastPrinted>2020-10-16T12:18:24Z</cp:lastPrinted>
  <dcterms:created xsi:type="dcterms:W3CDTF">2014-05-11T12:40:16Z</dcterms:created>
  <dcterms:modified xsi:type="dcterms:W3CDTF">2021-11-30T10:10:13Z</dcterms:modified>
  <cp:category>O.D. Lecturing Legacy</cp:category>
  <cp:contentStatus>OD Web</cp:contentStatus>
</cp:coreProperties>
</file>