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95" r:id="rId3"/>
    <p:sldId id="274" r:id="rId4"/>
    <p:sldId id="391" r:id="rId5"/>
    <p:sldId id="337" r:id="rId6"/>
    <p:sldId id="368" r:id="rId7"/>
    <p:sldId id="385" r:id="rId8"/>
    <p:sldId id="346" r:id="rId9"/>
    <p:sldId id="347" r:id="rId10"/>
    <p:sldId id="359" r:id="rId11"/>
    <p:sldId id="384" r:id="rId12"/>
    <p:sldId id="348" r:id="rId13"/>
    <p:sldId id="392" r:id="rId14"/>
    <p:sldId id="349" r:id="rId15"/>
    <p:sldId id="378" r:id="rId16"/>
    <p:sldId id="336" r:id="rId17"/>
    <p:sldId id="338" r:id="rId18"/>
    <p:sldId id="388" r:id="rId19"/>
    <p:sldId id="389" r:id="rId20"/>
    <p:sldId id="339" r:id="rId21"/>
    <p:sldId id="390" r:id="rId22"/>
    <p:sldId id="332" r:id="rId23"/>
    <p:sldId id="340" r:id="rId24"/>
    <p:sldId id="342" r:id="rId25"/>
    <p:sldId id="341" r:id="rId26"/>
    <p:sldId id="393" r:id="rId27"/>
    <p:sldId id="344" r:id="rId28"/>
    <p:sldId id="350" r:id="rId29"/>
    <p:sldId id="364" r:id="rId30"/>
    <p:sldId id="363" r:id="rId31"/>
    <p:sldId id="365" r:id="rId32"/>
    <p:sldId id="367" r:id="rId33"/>
    <p:sldId id="387" r:id="rId34"/>
    <p:sldId id="394" r:id="rId35"/>
    <p:sldId id="357" r:id="rId36"/>
    <p:sldId id="343" r:id="rId37"/>
    <p:sldId id="379" r:id="rId38"/>
    <p:sldId id="331" r:id="rId39"/>
    <p:sldId id="380" r:id="rId40"/>
    <p:sldId id="354" r:id="rId41"/>
    <p:sldId id="362" r:id="rId42"/>
    <p:sldId id="369" r:id="rId43"/>
    <p:sldId id="370" r:id="rId44"/>
    <p:sldId id="334" r:id="rId45"/>
    <p:sldId id="381" r:id="rId46"/>
    <p:sldId id="382" r:id="rId47"/>
    <p:sldId id="373" r:id="rId48"/>
    <p:sldId id="374" r:id="rId49"/>
    <p:sldId id="383" r:id="rId50"/>
    <p:sldId id="377" r:id="rId51"/>
    <p:sldId id="366" r:id="rId52"/>
    <p:sldId id="375" r:id="rId53"/>
    <p:sldId id="376" r:id="rId54"/>
    <p:sldId id="352" r:id="rId55"/>
    <p:sldId id="353" r:id="rId56"/>
    <p:sldId id="358" r:id="rId57"/>
    <p:sldId id="360" r:id="rId58"/>
    <p:sldId id="361" r:id="rId59"/>
    <p:sldId id="396" r:id="rId6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1568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5347-E0D9-D849-BF56-11A0E78F7862}" type="datetimeFigureOut">
              <a:rPr lang="de-DE" smtClean="0"/>
              <a:t>06.05.19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712E9-B69D-2B49-86D9-F484F4F545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57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5347-E0D9-D849-BF56-11A0E78F7862}" type="datetimeFigureOut">
              <a:rPr lang="de-DE" smtClean="0"/>
              <a:t>06.05.19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712E9-B69D-2B49-86D9-F484F4F545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1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5347-E0D9-D849-BF56-11A0E78F7862}" type="datetimeFigureOut">
              <a:rPr lang="de-DE" smtClean="0"/>
              <a:t>06.05.19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712E9-B69D-2B49-86D9-F484F4F545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84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5347-E0D9-D849-BF56-11A0E78F7862}" type="datetimeFigureOut">
              <a:rPr lang="de-DE" smtClean="0"/>
              <a:t>06.05.19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712E9-B69D-2B49-86D9-F484F4F545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40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5347-E0D9-D849-BF56-11A0E78F7862}" type="datetimeFigureOut">
              <a:rPr lang="de-DE" smtClean="0"/>
              <a:t>06.05.19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712E9-B69D-2B49-86D9-F484F4F545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0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5347-E0D9-D849-BF56-11A0E78F7862}" type="datetimeFigureOut">
              <a:rPr lang="de-DE" smtClean="0"/>
              <a:t>06.05.19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712E9-B69D-2B49-86D9-F484F4F545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707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5347-E0D9-D849-BF56-11A0E78F7862}" type="datetimeFigureOut">
              <a:rPr lang="de-DE" smtClean="0"/>
              <a:t>06.05.19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712E9-B69D-2B49-86D9-F484F4F545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787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5347-E0D9-D849-BF56-11A0E78F7862}" type="datetimeFigureOut">
              <a:rPr lang="de-DE" smtClean="0"/>
              <a:t>06.05.19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712E9-B69D-2B49-86D9-F484F4F545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5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5347-E0D9-D849-BF56-11A0E78F7862}" type="datetimeFigureOut">
              <a:rPr lang="de-DE" smtClean="0"/>
              <a:t>06.05.19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712E9-B69D-2B49-86D9-F484F4F545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346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5347-E0D9-D849-BF56-11A0E78F7862}" type="datetimeFigureOut">
              <a:rPr lang="de-DE" smtClean="0"/>
              <a:t>06.05.19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712E9-B69D-2B49-86D9-F484F4F545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3923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5347-E0D9-D849-BF56-11A0E78F7862}" type="datetimeFigureOut">
              <a:rPr lang="de-DE" smtClean="0"/>
              <a:t>06.05.19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712E9-B69D-2B49-86D9-F484F4F545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87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F5347-E0D9-D849-BF56-11A0E78F7862}" type="datetimeFigureOut">
              <a:rPr lang="de-DE" smtClean="0"/>
              <a:t>06.05.19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712E9-B69D-2B49-86D9-F484F4F545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904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1ynd3eyojGs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E3-UfPCubs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ijcx5BFi3a4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KEQaXHlqFsI" TargetMode="External"/><Relationship Id="rId3" Type="http://schemas.openxmlformats.org/officeDocument/2006/relationships/hyperlink" Target="https://www.youtube.com/watch?v=6ekEBsiEpd8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2b8Inrh3HwE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G2zxjkmS9C4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nitiative-rasa.ch/de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735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2400" i="1" dirty="0" smtClean="0">
                <a:latin typeface="Helvetica"/>
                <a:cs typeface="Helvetica"/>
              </a:rPr>
              <a:t/>
            </a:r>
            <a:br>
              <a:rPr lang="de-DE" sz="2400" i="1" dirty="0" smtClean="0">
                <a:latin typeface="Helvetica"/>
                <a:cs typeface="Helvetica"/>
              </a:rPr>
            </a:br>
            <a:r>
              <a:rPr lang="de-DE" sz="2400" i="1" dirty="0" smtClean="0">
                <a:latin typeface="Helvetica"/>
                <a:cs typeface="Helvetica"/>
              </a:rPr>
              <a:t/>
            </a:r>
            <a:br>
              <a:rPr lang="de-DE" sz="2400" i="1" dirty="0" smtClean="0">
                <a:latin typeface="Helvetica"/>
                <a:cs typeface="Helvetica"/>
              </a:rPr>
            </a:br>
            <a:r>
              <a:rPr lang="de-DE" sz="2400" i="1" dirty="0" smtClean="0">
                <a:latin typeface="Helvetica"/>
                <a:cs typeface="Helvetica"/>
              </a:rPr>
              <a:t/>
            </a:r>
            <a:br>
              <a:rPr lang="de-DE" sz="2400" i="1" dirty="0" smtClean="0">
                <a:latin typeface="Helvetica"/>
                <a:cs typeface="Helvetica"/>
              </a:rPr>
            </a:br>
            <a:r>
              <a:rPr lang="de-DE" sz="2400" i="1" dirty="0" smtClean="0">
                <a:latin typeface="Helvetica"/>
                <a:cs typeface="Helvetica"/>
              </a:rPr>
              <a:t/>
            </a:r>
            <a:br>
              <a:rPr lang="de-DE" sz="2400" i="1" dirty="0" smtClean="0">
                <a:latin typeface="Helvetica"/>
                <a:cs typeface="Helvetica"/>
              </a:rPr>
            </a:br>
            <a:r>
              <a:rPr lang="de-DE" sz="2400" i="1" dirty="0">
                <a:latin typeface="Helvetica"/>
                <a:cs typeface="Helvetica"/>
              </a:rPr>
              <a:t/>
            </a:r>
            <a:br>
              <a:rPr lang="de-DE" sz="2400" i="1" dirty="0">
                <a:latin typeface="Helvetica"/>
                <a:cs typeface="Helvetica"/>
              </a:rPr>
            </a:br>
            <a:r>
              <a:rPr lang="de-DE" sz="2400" i="1" dirty="0" smtClean="0">
                <a:latin typeface="Helvetica"/>
                <a:cs typeface="Helvetica"/>
              </a:rPr>
              <a:t/>
            </a:r>
            <a:br>
              <a:rPr lang="de-DE" sz="2400" i="1" dirty="0" smtClean="0">
                <a:latin typeface="Helvetica"/>
                <a:cs typeface="Helvetica"/>
              </a:rPr>
            </a:br>
            <a:r>
              <a:rPr lang="de-DE" sz="2400" i="1" dirty="0">
                <a:latin typeface="Helvetica"/>
                <a:cs typeface="Helvetica"/>
              </a:rPr>
              <a:t/>
            </a:r>
            <a:br>
              <a:rPr lang="de-DE" sz="2400" i="1" dirty="0">
                <a:latin typeface="Helvetica"/>
                <a:cs typeface="Helvetica"/>
              </a:rPr>
            </a:br>
            <a:r>
              <a:rPr lang="de-DE" sz="2400" i="1" dirty="0" smtClean="0">
                <a:latin typeface="Helvetica"/>
                <a:cs typeface="Helvetica"/>
              </a:rPr>
              <a:t/>
            </a:r>
            <a:br>
              <a:rPr lang="de-DE" sz="2400" i="1" dirty="0" smtClean="0">
                <a:latin typeface="Helvetica"/>
                <a:cs typeface="Helvetica"/>
              </a:rPr>
            </a:br>
            <a:r>
              <a:rPr lang="de-DE" sz="2400" i="1" dirty="0" smtClean="0">
                <a:latin typeface="Helvetica"/>
                <a:cs typeface="Helvetica"/>
              </a:rPr>
              <a:t/>
            </a:r>
            <a:br>
              <a:rPr lang="de-DE" sz="2400" i="1" dirty="0" smtClean="0">
                <a:latin typeface="Helvetica"/>
                <a:cs typeface="Helvetica"/>
              </a:rPr>
            </a:br>
            <a:r>
              <a:rPr lang="de-DE" sz="3600" dirty="0" smtClean="0">
                <a:latin typeface="Helvetica"/>
                <a:cs typeface="Helvetica"/>
              </a:rPr>
              <a:t>Die Schweiz</a:t>
            </a: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Dr</a:t>
            </a:r>
            <a:r>
              <a:rPr lang="de-DE" sz="1800" dirty="0">
                <a:latin typeface="Helvetica"/>
                <a:cs typeface="Helvetica"/>
              </a:rPr>
              <a:t>. Thomas Schneider</a:t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Institut für germanische Studien</a:t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Karls-Universität Prag</a:t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2019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Die folgende Präsentation dient nur der Nachbereitung der Landeskunde-Vorlesung </a:t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und der Vorbereitung auf die entsprechenden Prüfungen. </a:t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Die Präsentation darf weder als Ganzes noch in Teilen </a:t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zu anderen Zwecken verwendet werden.</a:t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© Thomas Schneider</a:t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endParaRPr lang="de-DE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3068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4" name="Bild 3" descr="1024px-SprachenSchwei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02" y="1008496"/>
            <a:ext cx="6239997" cy="46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/>
          </a:bodyPr>
          <a:lstStyle/>
          <a:p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Rätoromanisch</a:t>
            </a: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 </a:t>
            </a:r>
            <a:r>
              <a:rPr lang="de-DE" sz="1600" dirty="0" err="1" smtClean="0">
                <a:latin typeface="Helvetica"/>
                <a:cs typeface="Helvetica"/>
              </a:rPr>
              <a:t>Raetier</a:t>
            </a:r>
            <a:r>
              <a:rPr lang="de-DE" sz="1600" dirty="0" smtClean="0">
                <a:latin typeface="Helvetica"/>
                <a:cs typeface="Helvetica"/>
              </a:rPr>
              <a:t> = keltischer Stamm, Ostschweiz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/>
              <a:t/>
            </a:r>
            <a:br>
              <a:rPr lang="de-DE" sz="1800" dirty="0"/>
            </a:br>
            <a:r>
              <a:rPr lang="de-DE" sz="1800" u="sng" dirty="0">
                <a:hlinkClick r:id="rId2"/>
              </a:rPr>
              <a:t>https://www.youtube.com/watch?v=1ynd3eyojGs</a:t>
            </a:r>
            <a:r>
              <a:rPr lang="de-DE" sz="1800" dirty="0"/>
              <a:t>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endParaRPr lang="de-DE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03559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Schweizerdeutsch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err="1" smtClean="0">
                <a:solidFill>
                  <a:srgbClr val="FF6600"/>
                </a:solidFill>
                <a:latin typeface="Helvetica"/>
                <a:cs typeface="Helvetica"/>
              </a:rPr>
              <a:t>Schwizerdütsch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Unterscheidung: Schweizerdeutsch – Schweizer Hochdeutsch 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Schweizer </a:t>
            </a:r>
            <a:r>
              <a:rPr lang="de-DE" sz="1800" dirty="0">
                <a:latin typeface="Helvetica"/>
                <a:cs typeface="Helvetica"/>
              </a:rPr>
              <a:t>Hochdeutsch </a:t>
            </a:r>
            <a:r>
              <a:rPr lang="de-DE" sz="1800" dirty="0" smtClean="0">
                <a:latin typeface="Helvetica"/>
                <a:cs typeface="Helvetica"/>
              </a:rPr>
              <a:t>= schweizerische Variante des Standarddeutschen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alemannische Dialekte (</a:t>
            </a:r>
            <a:r>
              <a:rPr lang="de-DE" sz="1800" dirty="0" err="1" smtClean="0">
                <a:latin typeface="Helvetica"/>
                <a:cs typeface="Helvetica"/>
              </a:rPr>
              <a:t>Alamannen</a:t>
            </a:r>
            <a:r>
              <a:rPr lang="de-DE" sz="1800" dirty="0" smtClean="0">
                <a:latin typeface="Helvetica"/>
                <a:cs typeface="Helvetica"/>
              </a:rPr>
              <a:t>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Dialektkontinuum zu den anderen alemannischen Dialekten (Elsass, Baden-Württemberg u.a.)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Hunderte von Mundarten = Verständigungsprobleme der Schweizer untereinander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4028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>Zentraleuropa spätes 5. Jhd.</a:t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Central_Europe_End_5th_Century_Ger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65" y="1444564"/>
            <a:ext cx="5904000" cy="414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Merkmale des Schweizerdeutschen</a:t>
            </a: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keine nhd. </a:t>
            </a:r>
            <a:r>
              <a:rPr lang="de-DE" sz="1800" dirty="0" err="1" smtClean="0">
                <a:latin typeface="Helvetica"/>
                <a:cs typeface="Helvetica"/>
              </a:rPr>
              <a:t>Monophtongierung</a:t>
            </a:r>
            <a:r>
              <a:rPr lang="de-DE" sz="1800" dirty="0" smtClean="0">
                <a:latin typeface="Helvetica"/>
                <a:cs typeface="Helvetica"/>
              </a:rPr>
              <a:t> und </a:t>
            </a:r>
            <a:r>
              <a:rPr lang="de-DE" sz="1800" dirty="0" err="1" smtClean="0">
                <a:latin typeface="Helvetica"/>
                <a:cs typeface="Helvetica"/>
              </a:rPr>
              <a:t>Diphtongierung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(Ausnahmen!)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mhd.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err="1" smtClean="0">
                <a:latin typeface="Helvetica"/>
                <a:cs typeface="Helvetica"/>
              </a:rPr>
              <a:t>Monophtonge</a:t>
            </a:r>
            <a:r>
              <a:rPr lang="de-DE" sz="1800" dirty="0" smtClean="0">
                <a:latin typeface="Helvetica"/>
                <a:cs typeface="Helvetica"/>
              </a:rPr>
              <a:t>: weit = </a:t>
            </a:r>
            <a:r>
              <a:rPr lang="de-DE" sz="1800" dirty="0" err="1" smtClean="0">
                <a:latin typeface="Helvetica"/>
                <a:cs typeface="Helvetica"/>
              </a:rPr>
              <a:t>wiit</a:t>
            </a:r>
            <a:r>
              <a:rPr lang="de-DE" sz="1800" dirty="0" smtClean="0">
                <a:latin typeface="Helvetica"/>
                <a:cs typeface="Helvetica"/>
              </a:rPr>
              <a:t>, Haus = </a:t>
            </a:r>
            <a:r>
              <a:rPr lang="de-DE" sz="1800" dirty="0" err="1" smtClean="0">
                <a:latin typeface="Helvetica"/>
                <a:cs typeface="Helvetica"/>
              </a:rPr>
              <a:t>Huus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mhd</a:t>
            </a:r>
            <a:r>
              <a:rPr lang="de-DE" sz="1800" dirty="0">
                <a:latin typeface="Helvetica"/>
                <a:cs typeface="Helvetica"/>
              </a:rPr>
              <a:t>.</a:t>
            </a:r>
            <a:r>
              <a:rPr lang="de-DE" sz="1800" dirty="0" smtClean="0">
                <a:latin typeface="Helvetica"/>
                <a:cs typeface="Helvetica"/>
              </a:rPr>
              <a:t> </a:t>
            </a:r>
            <a:r>
              <a:rPr lang="de-DE" sz="1800" dirty="0" err="1" smtClean="0">
                <a:latin typeface="Helvetica"/>
                <a:cs typeface="Helvetica"/>
              </a:rPr>
              <a:t>Diphtonge</a:t>
            </a:r>
            <a:r>
              <a:rPr lang="de-DE" sz="1800" dirty="0" smtClean="0">
                <a:latin typeface="Helvetica"/>
                <a:cs typeface="Helvetica"/>
              </a:rPr>
              <a:t>: lieb = li–</a:t>
            </a:r>
            <a:r>
              <a:rPr lang="de-DE" sz="1800" dirty="0" err="1" smtClean="0">
                <a:latin typeface="Helvetica"/>
                <a:cs typeface="Helvetica"/>
              </a:rPr>
              <a:t>eb</a:t>
            </a:r>
            <a:r>
              <a:rPr lang="de-DE" sz="1800" dirty="0" smtClean="0">
                <a:latin typeface="Helvetica"/>
                <a:cs typeface="Helvetica"/>
              </a:rPr>
              <a:t>, Müsli = </a:t>
            </a:r>
            <a:r>
              <a:rPr lang="de-DE" sz="1800" dirty="0" err="1" smtClean="0">
                <a:latin typeface="Helvetica"/>
                <a:cs typeface="Helvetica"/>
              </a:rPr>
              <a:t>Mü</a:t>
            </a:r>
            <a:r>
              <a:rPr lang="de-DE" sz="1800" dirty="0" smtClean="0">
                <a:latin typeface="Helvetica"/>
                <a:cs typeface="Helvetica"/>
              </a:rPr>
              <a:t>–</a:t>
            </a:r>
            <a:r>
              <a:rPr lang="de-DE" sz="1800" dirty="0" err="1" smtClean="0">
                <a:latin typeface="Helvetica"/>
                <a:cs typeface="Helvetica"/>
              </a:rPr>
              <a:t>esli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hochalemannisch: Kunst = K[</a:t>
            </a:r>
            <a:r>
              <a:rPr lang="de-DE" sz="1800" dirty="0" err="1">
                <a:latin typeface="Helvetica"/>
                <a:cs typeface="Helvetica"/>
              </a:rPr>
              <a:t>c</a:t>
            </a:r>
            <a:r>
              <a:rPr lang="de-DE" sz="1800" dirty="0" err="1" smtClean="0">
                <a:latin typeface="Helvetica"/>
                <a:cs typeface="Helvetica"/>
              </a:rPr>
              <a:t>h</a:t>
            </a:r>
            <a:r>
              <a:rPr lang="de-DE" sz="1800" dirty="0" smtClean="0">
                <a:latin typeface="Helvetica"/>
                <a:cs typeface="Helvetica"/>
              </a:rPr>
              <a:t>]</a:t>
            </a:r>
            <a:r>
              <a:rPr lang="de-DE" sz="1800" dirty="0" err="1" smtClean="0">
                <a:latin typeface="Helvetica"/>
                <a:cs typeface="Helvetica"/>
              </a:rPr>
              <a:t>unst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err="1" smtClean="0">
                <a:latin typeface="Helvetica"/>
                <a:cs typeface="Helvetica"/>
              </a:rPr>
              <a:t>ch</a:t>
            </a:r>
            <a:r>
              <a:rPr lang="de-DE" sz="1800" dirty="0" smtClean="0">
                <a:latin typeface="Helvetica"/>
                <a:cs typeface="Helvetica"/>
              </a:rPr>
              <a:t> = velar (Gaumensegellaut): nichtig = </a:t>
            </a:r>
            <a:r>
              <a:rPr lang="de-DE" sz="1800" dirty="0" err="1" smtClean="0">
                <a:latin typeface="Helvetica"/>
                <a:cs typeface="Helvetica"/>
              </a:rPr>
              <a:t>ni</a:t>
            </a:r>
            <a:r>
              <a:rPr lang="de-DE" sz="1800" dirty="0" smtClean="0">
                <a:latin typeface="Helvetica"/>
                <a:cs typeface="Helvetica"/>
              </a:rPr>
              <a:t>[x]</a:t>
            </a:r>
            <a:r>
              <a:rPr lang="de-DE" sz="1800" dirty="0" err="1" smtClean="0">
                <a:latin typeface="Helvetica"/>
                <a:cs typeface="Helvetica"/>
              </a:rPr>
              <a:t>tig</a:t>
            </a:r>
            <a:r>
              <a:rPr lang="de-DE" sz="1800" dirty="0" smtClean="0">
                <a:latin typeface="Helvetica"/>
                <a:cs typeface="Helvetica"/>
              </a:rPr>
              <a:t>[x]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Betonung häufiger auf erster Silbe: </a:t>
            </a:r>
            <a:r>
              <a:rPr lang="de-DE" sz="1800" u="sng" dirty="0" smtClean="0">
                <a:latin typeface="Helvetica"/>
                <a:cs typeface="Helvetica"/>
              </a:rPr>
              <a:t>U</a:t>
            </a:r>
            <a:r>
              <a:rPr lang="de-DE" sz="1800" dirty="0" smtClean="0">
                <a:latin typeface="Helvetica"/>
                <a:cs typeface="Helvetica"/>
              </a:rPr>
              <a:t>SA, </a:t>
            </a:r>
            <a:r>
              <a:rPr lang="de-DE" sz="1800" u="sng" dirty="0" err="1" smtClean="0">
                <a:latin typeface="Helvetica"/>
                <a:cs typeface="Helvetica"/>
              </a:rPr>
              <a:t>Fon</a:t>
            </a:r>
            <a:r>
              <a:rPr lang="de-DE" sz="1800" dirty="0" err="1" smtClean="0">
                <a:latin typeface="Helvetica"/>
                <a:cs typeface="Helvetica"/>
              </a:rPr>
              <a:t>du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Verkleinerungsformen: </a:t>
            </a:r>
            <a:r>
              <a:rPr lang="de-DE" sz="1800" dirty="0" err="1" smtClean="0">
                <a:latin typeface="Helvetica"/>
                <a:cs typeface="Helvetica"/>
              </a:rPr>
              <a:t>Hündli</a:t>
            </a:r>
            <a:r>
              <a:rPr lang="de-DE" sz="1800" dirty="0" smtClean="0">
                <a:latin typeface="Helvetica"/>
                <a:cs typeface="Helvetica"/>
              </a:rPr>
              <a:t>, </a:t>
            </a:r>
            <a:r>
              <a:rPr lang="de-DE" sz="1800" dirty="0" err="1" smtClean="0">
                <a:latin typeface="Helvetica"/>
                <a:cs typeface="Helvetica"/>
              </a:rPr>
              <a:t>Hündeli</a:t>
            </a:r>
            <a:r>
              <a:rPr lang="de-DE" sz="1800" dirty="0" smtClean="0">
                <a:latin typeface="Helvetica"/>
                <a:cs typeface="Helvetica"/>
              </a:rPr>
              <a:t>, </a:t>
            </a:r>
            <a:r>
              <a:rPr lang="de-DE" sz="1800" dirty="0" err="1" smtClean="0">
                <a:latin typeface="Helvetica"/>
                <a:cs typeface="Helvetica"/>
              </a:rPr>
              <a:t>Hundeli</a:t>
            </a:r>
            <a:r>
              <a:rPr lang="de-DE" sz="1800" dirty="0" smtClean="0">
                <a:latin typeface="Helvetica"/>
                <a:cs typeface="Helvetica"/>
              </a:rPr>
              <a:t>; </a:t>
            </a:r>
            <a:r>
              <a:rPr lang="de-DE" sz="1800" dirty="0" err="1" smtClean="0">
                <a:latin typeface="Helvetica"/>
                <a:cs typeface="Helvetica"/>
              </a:rPr>
              <a:t>schlaaffe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= </a:t>
            </a:r>
            <a:r>
              <a:rPr lang="de-DE" sz="1800" dirty="0" err="1" smtClean="0">
                <a:latin typeface="Helvetica"/>
                <a:cs typeface="Helvetica"/>
              </a:rPr>
              <a:t>schlääffele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Wortschatz: Unordnung = Puff, Bordell; Kellnerin = Serviertochter; parkieren; verunfallt; innert; ich habe kalt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3717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Schweizerdeutsch</a:t>
            </a: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u="sng" dirty="0" smtClean="0">
                <a:solidFill>
                  <a:srgbClr val="FFFFFF"/>
                </a:solidFill>
                <a:hlinkClick r:id="rId2"/>
              </a:rPr>
              <a:t>https</a:t>
            </a:r>
            <a:r>
              <a:rPr lang="de-DE" sz="2000" u="sng" dirty="0">
                <a:solidFill>
                  <a:srgbClr val="FFFFFF"/>
                </a:solidFill>
                <a:hlinkClick r:id="rId2"/>
              </a:rPr>
              <a:t>://www.youtube.com/watch?v=E3-UfPCubsE</a:t>
            </a:r>
            <a:r>
              <a:rPr lang="de-DE" sz="2000" dirty="0">
                <a:solidFill>
                  <a:srgbClr val="FFFFFF"/>
                </a:solidFill>
              </a:rPr>
              <a:t/>
            </a:r>
            <a:br>
              <a:rPr lang="de-DE" sz="2000" dirty="0">
                <a:solidFill>
                  <a:srgbClr val="FFFFFF"/>
                </a:solidFill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342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u="sng" dirty="0" smtClean="0">
                <a:latin typeface="Helvetica"/>
                <a:cs typeface="Helvetica"/>
              </a:rPr>
              <a:t>Geschichte</a:t>
            </a: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Gründungsmythos</a:t>
            </a:r>
            <a:r>
              <a:rPr lang="de-DE" sz="1800" dirty="0" smtClean="0">
                <a:latin typeface="Helvetica"/>
                <a:cs typeface="Helvetica"/>
              </a:rPr>
              <a:t>: 1</a:t>
            </a:r>
            <a:r>
              <a:rPr lang="de-DE" sz="1800" dirty="0">
                <a:latin typeface="Helvetica"/>
                <a:cs typeface="Helvetica"/>
              </a:rPr>
              <a:t>. August 1291 nach Legende als </a:t>
            </a:r>
            <a:r>
              <a:rPr lang="de-DE" sz="1800" dirty="0" smtClean="0">
                <a:latin typeface="Helvetica"/>
                <a:cs typeface="Helvetica"/>
              </a:rPr>
              <a:t>‚Ewiger Bund‘ = Rütlischwur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= Eid</a:t>
            </a:r>
            <a:r>
              <a:rPr lang="de-DE" sz="1800" dirty="0">
                <a:solidFill>
                  <a:srgbClr val="FF6600"/>
                </a:solidFill>
                <a:latin typeface="Helvetica"/>
                <a:cs typeface="Helvetica"/>
              </a:rPr>
              <a:t>-Genossenschaft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/>
            </a:r>
            <a:b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Differenzen mit Habsburg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(spätestens seit 1314)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- 1499 Schwabenkrieg (Schweizer Krieg, </a:t>
            </a:r>
            <a:r>
              <a:rPr lang="de-DE" sz="1800" dirty="0" err="1" smtClean="0">
                <a:latin typeface="Helvetica"/>
                <a:cs typeface="Helvetica"/>
              </a:rPr>
              <a:t>Engadiner</a:t>
            </a:r>
            <a:r>
              <a:rPr lang="de-DE" sz="1800" dirty="0" smtClean="0">
                <a:latin typeface="Helvetica"/>
                <a:cs typeface="Helvetica"/>
              </a:rPr>
              <a:t> Krieg) und </a:t>
            </a:r>
            <a:r>
              <a:rPr lang="de-DE" sz="1800" u="sng" dirty="0" smtClean="0">
                <a:latin typeface="Helvetica"/>
                <a:cs typeface="Helvetica"/>
              </a:rPr>
              <a:t>faktische</a:t>
            </a:r>
            <a:r>
              <a:rPr lang="de-DE" sz="1800" dirty="0" smtClean="0">
                <a:latin typeface="Helvetica"/>
                <a:cs typeface="Helvetica"/>
              </a:rPr>
              <a:t> </a:t>
            </a:r>
            <a:r>
              <a:rPr lang="de-DE" sz="1800" dirty="0">
                <a:latin typeface="Helvetica"/>
                <a:cs typeface="Helvetica"/>
              </a:rPr>
              <a:t>Ablösung vom </a:t>
            </a:r>
            <a:r>
              <a:rPr lang="de-DE" sz="1800" dirty="0" smtClean="0">
                <a:latin typeface="Helvetica"/>
                <a:cs typeface="Helvetica"/>
              </a:rPr>
              <a:t>Heiligen Römischen Reich im Frieden zu Basel 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1647 </a:t>
            </a:r>
            <a:r>
              <a:rPr lang="de-DE" sz="1800" dirty="0" err="1" smtClean="0">
                <a:latin typeface="Helvetica"/>
                <a:cs typeface="Helvetica"/>
              </a:rPr>
              <a:t>Defensionale</a:t>
            </a:r>
            <a:r>
              <a:rPr lang="de-DE" sz="1800" dirty="0" smtClean="0">
                <a:latin typeface="Helvetica"/>
                <a:cs typeface="Helvetica"/>
              </a:rPr>
              <a:t> von Wil: „immerwährende bewaffnete Neutralität“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+ 1815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1648</a:t>
            </a:r>
            <a:r>
              <a:rPr lang="de-DE" sz="1800" dirty="0" smtClean="0">
                <a:latin typeface="Helvetica"/>
                <a:cs typeface="Helvetica"/>
              </a:rPr>
              <a:t> </a:t>
            </a:r>
            <a:r>
              <a:rPr lang="de-DE" sz="1800" u="sng" dirty="0">
                <a:latin typeface="Helvetica"/>
                <a:cs typeface="Helvetica"/>
              </a:rPr>
              <a:t>juristische</a:t>
            </a:r>
            <a:r>
              <a:rPr lang="de-DE" sz="1800" dirty="0">
                <a:latin typeface="Helvetica"/>
                <a:cs typeface="Helvetica"/>
              </a:rPr>
              <a:t> Trennung vom Heiligen Römischen Reich </a:t>
            </a:r>
            <a:r>
              <a:rPr lang="de-DE" sz="1800" dirty="0" smtClean="0">
                <a:latin typeface="Helvetica"/>
                <a:cs typeface="Helvetica"/>
              </a:rPr>
              <a:t>im Westfälischen Frieden 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- 1798: Franzosen: „Helvetische Republik“: Modernisierung, Vereinheitlichung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- 12</a:t>
            </a:r>
            <a:r>
              <a:rPr lang="de-DE" sz="1800" dirty="0">
                <a:latin typeface="Helvetica"/>
                <a:cs typeface="Helvetica"/>
              </a:rPr>
              <a:t>. September </a:t>
            </a:r>
            <a:r>
              <a:rPr lang="de-DE" sz="1800" dirty="0" smtClean="0">
                <a:latin typeface="Helvetica"/>
                <a:cs typeface="Helvetica"/>
              </a:rPr>
              <a:t>1848: moderner </a:t>
            </a:r>
            <a:r>
              <a:rPr lang="de-DE" sz="1800" dirty="0">
                <a:latin typeface="Helvetica"/>
                <a:cs typeface="Helvetica"/>
              </a:rPr>
              <a:t>Bundesstaat in der heutigen Form</a:t>
            </a:r>
            <a:r>
              <a:rPr lang="de-DE" sz="1800" dirty="0"/>
              <a:t>	</a:t>
            </a:r>
            <a:br>
              <a:rPr lang="de-DE" sz="1800" dirty="0"/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0368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u="sng" dirty="0" smtClean="0">
                <a:latin typeface="Helvetica"/>
                <a:cs typeface="Helvetica"/>
              </a:rPr>
              <a:t>Eidgenossenschaft</a:t>
            </a: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drei Urkantone bzw. Waldstätte: Uri,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Schwyz</a:t>
            </a:r>
            <a:r>
              <a:rPr lang="de-DE" sz="1800" dirty="0" smtClean="0">
                <a:latin typeface="Helvetica"/>
                <a:cs typeface="Helvetica"/>
              </a:rPr>
              <a:t>, Unterwalden (Obwalden + Nidwalden)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- 1291 (Anfang August):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Bundesbrief</a:t>
            </a:r>
            <a:r>
              <a:rPr lang="de-DE" sz="1800" dirty="0" smtClean="0">
                <a:latin typeface="Helvetica"/>
                <a:cs typeface="Helvetica"/>
              </a:rPr>
              <a:t>: Bund zum Schutz ihrer „alten Freiheiten“	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	</a:t>
            </a:r>
            <a:r>
              <a:rPr lang="de-DE" sz="1800" dirty="0" smtClean="0">
                <a:latin typeface="Helvetica"/>
                <a:cs typeface="Helvetica"/>
              </a:rPr>
              <a:t>= Nationalfeiertag: 1. August (seit dem 19. Jhd.)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Legende: Beschwörung (Schwur, Eid) des Bundesbriefes auf dem </a:t>
            </a:r>
            <a:r>
              <a:rPr lang="de-DE" sz="1800" dirty="0" err="1" smtClean="0">
                <a:solidFill>
                  <a:srgbClr val="FF6600"/>
                </a:solidFill>
                <a:latin typeface="Helvetica"/>
                <a:cs typeface="Helvetica"/>
              </a:rPr>
              <a:t>Rütli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/>
            </a:r>
            <a:b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err="1" smtClean="0">
                <a:latin typeface="Helvetica"/>
                <a:cs typeface="Helvetica"/>
              </a:rPr>
              <a:t>Rütli</a:t>
            </a:r>
            <a:r>
              <a:rPr lang="de-DE" sz="1800" dirty="0" smtClean="0">
                <a:latin typeface="Helvetica"/>
                <a:cs typeface="Helvetica"/>
              </a:rPr>
              <a:t>: Bergwiese im Kanton Uri: „kleine Rodung“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2323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Bundesbrief / Alte Eidgenossenschaft</a:t>
            </a: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Bundesbrief Anfang August 1291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Führungseliten der drei Urkantone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Rechtsdokument nach dem Tod des deutschen Königs Rudolf I. von Habsburg: 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	</a:t>
            </a:r>
            <a:r>
              <a:rPr lang="de-DE" sz="1800" dirty="0" smtClean="0">
                <a:latin typeface="Helvetica"/>
                <a:cs typeface="Helvetica"/>
              </a:rPr>
              <a:t>	Fokus auf Rechtssicherheit / Landfrieden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	</a:t>
            </a:r>
            <a:r>
              <a:rPr lang="de-DE" sz="1300" dirty="0" smtClean="0">
                <a:latin typeface="Helvetica"/>
                <a:cs typeface="Helvetica"/>
              </a:rPr>
              <a:t>- Anfang des Textes: „In </a:t>
            </a:r>
            <a:r>
              <a:rPr lang="de-DE" sz="1300" dirty="0">
                <a:latin typeface="Helvetica"/>
                <a:cs typeface="Helvetica"/>
              </a:rPr>
              <a:t>Gottes Namen. Amen. Das öffentliche Ansehen und Wohl erfordert, dass </a:t>
            </a:r>
            <a:r>
              <a:rPr lang="de-DE" sz="1300" dirty="0" smtClean="0">
                <a:latin typeface="Helvetica"/>
                <a:cs typeface="Helvetica"/>
              </a:rPr>
              <a:t>	Friedensordnungen </a:t>
            </a:r>
            <a:r>
              <a:rPr lang="de-DE" sz="1300" dirty="0">
                <a:latin typeface="Helvetica"/>
                <a:cs typeface="Helvetica"/>
              </a:rPr>
              <a:t>dauernde Geltung gegeben werde. – Darum haben alle Leute der Talschaft Uri, </a:t>
            </a:r>
            <a:r>
              <a:rPr lang="de-DE" sz="1300" dirty="0" smtClean="0">
                <a:latin typeface="Helvetica"/>
                <a:cs typeface="Helvetica"/>
              </a:rPr>
              <a:t>die	Gesamtheit </a:t>
            </a:r>
            <a:r>
              <a:rPr lang="de-DE" sz="1300" dirty="0">
                <a:latin typeface="Helvetica"/>
                <a:cs typeface="Helvetica"/>
              </a:rPr>
              <a:t>des Tales Schwyz und die Gemeinde der Leute der unteren Talschaft von </a:t>
            </a:r>
            <a:r>
              <a:rPr lang="de-DE" sz="1300" dirty="0" smtClean="0">
                <a:latin typeface="Helvetica"/>
                <a:cs typeface="Helvetica"/>
              </a:rPr>
              <a:t>Unterwalden (…).“</a:t>
            </a:r>
            <a:br>
              <a:rPr lang="de-DE" sz="13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Alte Eidgenossenschaft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- 13./14. Jahrhundert bis Einmarsch der Franzosen 1798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(Helvetische Republik)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	</a:t>
            </a:r>
            <a:r>
              <a:rPr lang="de-DE" sz="1800" dirty="0" smtClean="0">
                <a:latin typeface="Helvetica"/>
                <a:cs typeface="Helvetica"/>
              </a:rPr>
              <a:t>- Entwicklung des ‚Bundesgeflechts‘: drei Urkantone / </a:t>
            </a:r>
            <a:r>
              <a:rPr lang="de-DE" sz="1800" dirty="0" smtClean="0">
                <a:latin typeface="Helvetica"/>
                <a:cs typeface="Helvetica"/>
              </a:rPr>
              <a:t>acht </a:t>
            </a:r>
            <a:r>
              <a:rPr lang="de-DE" sz="1800" dirty="0" smtClean="0">
                <a:latin typeface="Helvetica"/>
                <a:cs typeface="Helvetica"/>
              </a:rPr>
              <a:t>/ </a:t>
            </a:r>
            <a:r>
              <a:rPr lang="de-DE" sz="1800" dirty="0" smtClean="0">
                <a:latin typeface="Helvetica"/>
                <a:cs typeface="Helvetica"/>
              </a:rPr>
              <a:t>dreizehn </a:t>
            </a:r>
            <a:r>
              <a:rPr lang="de-DE" sz="1800" dirty="0" smtClean="0">
                <a:latin typeface="Helvetica"/>
                <a:cs typeface="Helvetica"/>
              </a:rPr>
              <a:t>Alte Orte 	(etc.)</a:t>
            </a: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6441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700" dirty="0" smtClean="0">
                <a:latin typeface="Helvetica"/>
                <a:cs typeface="Helvetica"/>
              </a:rPr>
              <a:t>Bundesbrief von 1291</a:t>
            </a:r>
            <a:r>
              <a:rPr lang="de-DE" sz="2200" dirty="0" smtClean="0">
                <a:latin typeface="Helvetica"/>
                <a:cs typeface="Helvetica"/>
              </a:rPr>
              <a:t> </a:t>
            </a: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800px-Bundesbri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43" y="1719582"/>
            <a:ext cx="4493614" cy="39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735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2400" i="1" dirty="0" smtClean="0">
                <a:latin typeface="Helvetica"/>
                <a:cs typeface="Helvetica"/>
              </a:rPr>
              <a:t/>
            </a:r>
            <a:br>
              <a:rPr lang="de-DE" sz="2400" i="1" dirty="0" smtClean="0">
                <a:latin typeface="Helvetica"/>
                <a:cs typeface="Helvetica"/>
              </a:rPr>
            </a:br>
            <a:r>
              <a:rPr lang="de-DE" sz="2400" i="1" dirty="0" smtClean="0">
                <a:latin typeface="Helvetica"/>
                <a:cs typeface="Helvetica"/>
              </a:rPr>
              <a:t/>
            </a:r>
            <a:br>
              <a:rPr lang="de-DE" sz="2400" i="1" dirty="0" smtClean="0">
                <a:latin typeface="Helvetica"/>
                <a:cs typeface="Helvetica"/>
              </a:rPr>
            </a:br>
            <a:r>
              <a:rPr lang="de-DE" sz="2400" i="1" dirty="0" smtClean="0">
                <a:latin typeface="Helvetica"/>
                <a:cs typeface="Helvetica"/>
              </a:rPr>
              <a:t/>
            </a:r>
            <a:br>
              <a:rPr lang="de-DE" sz="2400" i="1" dirty="0" smtClean="0">
                <a:latin typeface="Helvetica"/>
                <a:cs typeface="Helvetica"/>
              </a:rPr>
            </a:br>
            <a:r>
              <a:rPr lang="de-DE" sz="3600" dirty="0" smtClean="0">
                <a:latin typeface="Helvetica"/>
                <a:cs typeface="Helvetica"/>
              </a:rPr>
              <a:t>Die Schweizerfahne</a:t>
            </a: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endParaRPr lang="de-DE" sz="2800" dirty="0">
              <a:latin typeface="Helvetica"/>
              <a:cs typeface="Helvetica"/>
            </a:endParaRPr>
          </a:p>
        </p:txBody>
      </p:sp>
      <p:pic>
        <p:nvPicPr>
          <p:cNvPr id="3" name="Bild 2" descr="800px-Flag_of_Switzer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00" y="1656694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2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578524"/>
          </a:xfrm>
        </p:spPr>
        <p:txBody>
          <a:bodyPr>
            <a:normAutofit fontScale="90000"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>Die Schweiz um 1200</a:t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4" name="Bild 3" descr="1024px-Schweiz_Frühmia_Adel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13" y="1483419"/>
            <a:ext cx="6612375" cy="43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3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578524"/>
          </a:xfrm>
        </p:spPr>
        <p:txBody>
          <a:bodyPr>
            <a:normAutofit fontScale="90000"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>Territoriale Entwicklung</a:t>
            </a:r>
            <a:r>
              <a:rPr lang="de-DE" sz="2400" dirty="0">
                <a:latin typeface="Helvetica"/>
                <a:cs typeface="Helvetica"/>
              </a:rPr>
              <a:t> </a:t>
            </a:r>
            <a:r>
              <a:rPr lang="de-DE" sz="2400" dirty="0" smtClean="0">
                <a:latin typeface="Helvetica"/>
                <a:cs typeface="Helvetica"/>
              </a:rPr>
              <a:t>1291 – 1797</a:t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Territoriale-Entwicklung-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97" y="1468163"/>
            <a:ext cx="5578406" cy="43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4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/>
          </a:bodyPr>
          <a:lstStyle/>
          <a:p>
            <a:r>
              <a:rPr lang="de-DE" sz="2400" dirty="0" err="1" smtClean="0">
                <a:latin typeface="Helvetica"/>
                <a:cs typeface="Helvetica"/>
              </a:rPr>
              <a:t>Rütli</a:t>
            </a: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4" name="Bild 3" descr="Bildschirmfoto 2017-04-30 um 09.43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31" y="1417838"/>
            <a:ext cx="6652938" cy="431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46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/>
          </a:bodyPr>
          <a:lstStyle/>
          <a:p>
            <a:r>
              <a:rPr lang="de-DE" sz="2400" dirty="0" err="1" smtClean="0">
                <a:latin typeface="Helvetica"/>
                <a:cs typeface="Helvetica"/>
              </a:rPr>
              <a:t>Rütliwiese</a:t>
            </a: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00" y="145236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Helvetica"/>
                <a:cs typeface="Helvetica"/>
              </a:rPr>
              <a:t>Johann Heinrich </a:t>
            </a:r>
            <a:r>
              <a:rPr lang="de-DE" sz="2400" dirty="0" smtClean="0">
                <a:latin typeface="Helvetica"/>
                <a:cs typeface="Helvetica"/>
              </a:rPr>
              <a:t>Füssli: Rütlischwur </a:t>
            </a: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4" name="Bild 3" descr="800px-Johann_Heinrich_Füssli_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1" y="1465961"/>
            <a:ext cx="2879999" cy="43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5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u="sng" dirty="0" smtClean="0">
                <a:latin typeface="Helvetica"/>
                <a:cs typeface="Helvetica"/>
              </a:rPr>
              <a:t>Wilhelm Tell</a:t>
            </a: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legendärer Schweizer Freiheitskämpfer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smtClean="0">
                <a:latin typeface="Helvetica"/>
                <a:cs typeface="Helvetica"/>
              </a:rPr>
              <a:t>/ Nationalheld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>- Ort, Zeit!!??</a:t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Erwähnungen seit dem 15. Jhd.</a:t>
            </a: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</a:t>
            </a:r>
            <a:r>
              <a:rPr lang="de-DE" sz="2000" dirty="0" err="1" smtClean="0">
                <a:latin typeface="Helvetica"/>
                <a:cs typeface="Helvetica"/>
              </a:rPr>
              <a:t>Russ</a:t>
            </a:r>
            <a:r>
              <a:rPr lang="de-DE" sz="2000" dirty="0" smtClean="0">
                <a:latin typeface="Helvetica"/>
                <a:cs typeface="Helvetica"/>
              </a:rPr>
              <a:t>/</a:t>
            </a:r>
            <a:r>
              <a:rPr lang="de-DE" sz="2000" dirty="0" err="1" smtClean="0">
                <a:latin typeface="Helvetica"/>
                <a:cs typeface="Helvetica"/>
              </a:rPr>
              <a:t>Etterlin</a:t>
            </a:r>
            <a:r>
              <a:rPr lang="de-DE" sz="2000" dirty="0" smtClean="0">
                <a:latin typeface="Helvetica"/>
                <a:cs typeface="Helvetica"/>
              </a:rPr>
              <a:t>: </a:t>
            </a:r>
            <a:r>
              <a:rPr lang="de-DE" sz="2000" i="1" dirty="0" smtClean="0">
                <a:latin typeface="Helvetica"/>
                <a:cs typeface="Helvetica"/>
              </a:rPr>
              <a:t>Luzerner Chroniken </a:t>
            </a:r>
            <a:r>
              <a:rPr lang="de-DE" sz="2000" dirty="0" smtClean="0">
                <a:latin typeface="Helvetica"/>
                <a:cs typeface="Helvetica"/>
              </a:rPr>
              <a:t>1507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Wilhelm Tell </a:t>
            </a:r>
            <a:r>
              <a:rPr lang="de-DE" sz="2000" dirty="0" err="1" smtClean="0">
                <a:latin typeface="Helvetica"/>
                <a:cs typeface="Helvetica"/>
              </a:rPr>
              <a:t>vs</a:t>
            </a:r>
            <a:r>
              <a:rPr lang="de-DE" sz="2000" dirty="0" smtClean="0">
                <a:latin typeface="Helvetica"/>
                <a:cs typeface="Helvetica"/>
              </a:rPr>
              <a:t> habsburgischer Landvogt Hermann </a:t>
            </a:r>
            <a:r>
              <a:rPr lang="de-DE" sz="2000" dirty="0" err="1" smtClean="0">
                <a:latin typeface="Helvetica"/>
                <a:cs typeface="Helvetica"/>
              </a:rPr>
              <a:t>Gessler</a:t>
            </a:r>
            <a:r>
              <a:rPr lang="de-DE" sz="2000" dirty="0" smtClean="0">
                <a:latin typeface="Helvetica"/>
                <a:cs typeface="Helvetica"/>
              </a:rPr>
              <a:t> (fiktiv): 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Hut, Apfelschuss, Tyrannenmord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smtClean="0">
                <a:latin typeface="Helvetica"/>
                <a:cs typeface="Helvetica"/>
              </a:rPr>
              <a:t>(Hohle Gasse)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der Legende nach </a:t>
            </a:r>
            <a:r>
              <a:rPr lang="de-DE" sz="2000" dirty="0" smtClean="0">
                <a:solidFill>
                  <a:srgbClr val="FF6600"/>
                </a:solidFill>
                <a:latin typeface="Helvetica"/>
                <a:cs typeface="Helvetica"/>
              </a:rPr>
              <a:t>vor 1291</a:t>
            </a:r>
            <a:br>
              <a:rPr lang="de-DE" sz="2000" dirty="0" smtClean="0">
                <a:solidFill>
                  <a:srgbClr val="FF6600"/>
                </a:solidFill>
                <a:latin typeface="Helvetica"/>
                <a:cs typeface="Helvetica"/>
              </a:rPr>
            </a:br>
            <a:r>
              <a:rPr lang="de-DE" sz="1600" dirty="0">
                <a:solidFill>
                  <a:srgbClr val="FF6600"/>
                </a:solidFill>
                <a:latin typeface="Helvetica"/>
                <a:cs typeface="Helvetica"/>
              </a:rPr>
              <a:t/>
            </a:r>
            <a:br>
              <a:rPr lang="de-DE" sz="1600" dirty="0">
                <a:solidFill>
                  <a:srgbClr val="FF6600"/>
                </a:solidFill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8509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>Wilhelm Tell (Altdorf)</a:t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600" dirty="0">
                <a:solidFill>
                  <a:srgbClr val="FF6600"/>
                </a:solidFill>
                <a:latin typeface="Helvetica"/>
                <a:cs typeface="Helvetica"/>
              </a:rPr>
              <a:t/>
            </a:r>
            <a:br>
              <a:rPr lang="de-DE" sz="1600" dirty="0">
                <a:solidFill>
                  <a:srgbClr val="FF6600"/>
                </a:solidFill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800px-Wilhelm_Tell_Denkmal_Altdorf_um_190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40" y="1868562"/>
            <a:ext cx="2917120" cy="39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1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Friedrich Schiller: Wilhelm Tell (1804)</a:t>
            </a:r>
            <a:br>
              <a:rPr lang="de-DE" sz="2200" u="sng" dirty="0" smtClean="0">
                <a:latin typeface="Helvetica"/>
                <a:cs typeface="Helvetica"/>
              </a:rPr>
            </a:br>
            <a:r>
              <a:rPr lang="de-DE" sz="2400" u="sng" dirty="0" smtClean="0">
                <a:latin typeface="Helvetica"/>
                <a:cs typeface="Helvetica"/>
              </a:rPr>
              <a:t/>
            </a:r>
            <a:br>
              <a:rPr lang="de-DE" sz="2400" u="sng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Uraufführung 17. März 1804 am Weimarer Hoftheater (Regie: J.W. v. Goethe, damaliger Intendant des Theaters)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Verbindung von Tell- und </a:t>
            </a:r>
            <a:r>
              <a:rPr lang="de-DE" sz="1600" dirty="0" err="1" smtClean="0">
                <a:latin typeface="Helvetica"/>
                <a:cs typeface="Helvetica"/>
              </a:rPr>
              <a:t>Rütli</a:t>
            </a:r>
            <a:r>
              <a:rPr lang="de-DE" sz="1600" dirty="0" smtClean="0">
                <a:latin typeface="Helvetica"/>
                <a:cs typeface="Helvetica"/>
              </a:rPr>
              <a:t>-Mythos (+ Liebesgeschichte)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Basis: </a:t>
            </a:r>
            <a:r>
              <a:rPr lang="de-DE" sz="1600" dirty="0" err="1" smtClean="0">
                <a:latin typeface="Helvetica"/>
                <a:cs typeface="Helvetica"/>
              </a:rPr>
              <a:t>Aegidius</a:t>
            </a:r>
            <a:r>
              <a:rPr lang="de-DE" sz="1600" dirty="0" smtClean="0">
                <a:latin typeface="Helvetica"/>
                <a:cs typeface="Helvetica"/>
              </a:rPr>
              <a:t> Tschudi: Schweizer Chronik (1736)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Freiheitskampf der Schweizer </a:t>
            </a:r>
            <a:r>
              <a:rPr lang="de-DE" sz="1600" dirty="0" err="1" smtClean="0">
                <a:latin typeface="Helvetica"/>
                <a:cs typeface="Helvetica"/>
              </a:rPr>
              <a:t>vs</a:t>
            </a:r>
            <a:r>
              <a:rPr lang="de-DE" sz="1600" dirty="0" smtClean="0">
                <a:latin typeface="Helvetica"/>
                <a:cs typeface="Helvetica"/>
              </a:rPr>
              <a:t> Habsburg (Vögte): natürliche, unschuldige Freiheit des Volkes/Volkshelden </a:t>
            </a:r>
            <a:r>
              <a:rPr lang="de-DE" sz="1600" dirty="0" err="1" smtClean="0">
                <a:latin typeface="Helvetica"/>
                <a:cs typeface="Helvetica"/>
              </a:rPr>
              <a:t>vs</a:t>
            </a:r>
            <a:r>
              <a:rPr lang="de-DE" sz="1600" dirty="0" smtClean="0">
                <a:latin typeface="Helvetica"/>
                <a:cs typeface="Helvetica"/>
              </a:rPr>
              <a:t> widernatürliche, perverse Macht (Apfelschuss); Referenz 1789: Jakobiner beriefen sich auf den Tell-Mythos; Bezug zur „Erklärung der Menschenrechte“ 1789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NS-Rezeption des Stückes: zunächst häufig aufgeführt; Goebbels: „Führerdrama“; auch wegen Beifall des Publikums beim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smtClean="0">
                <a:latin typeface="Helvetica"/>
                <a:cs typeface="Helvetica"/>
              </a:rPr>
              <a:t>Tyrannenmord ab Juni 1941 von Hitler verboten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982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/>
          </a:bodyPr>
          <a:lstStyle/>
          <a:p>
            <a:r>
              <a:rPr lang="de-DE" sz="2000" dirty="0" smtClean="0">
                <a:latin typeface="Helvetica"/>
                <a:cs typeface="Helvetica"/>
              </a:rPr>
              <a:t>Politisches System: Souverän = „</a:t>
            </a:r>
            <a:r>
              <a:rPr lang="de-DE" sz="2000" dirty="0" smtClean="0">
                <a:solidFill>
                  <a:srgbClr val="FF6600"/>
                </a:solidFill>
                <a:latin typeface="Helvetica"/>
                <a:cs typeface="Helvetica"/>
              </a:rPr>
              <a:t>Aktiv</a:t>
            </a:r>
            <a:r>
              <a:rPr lang="de-DE" sz="2000" dirty="0" smtClean="0">
                <a:latin typeface="Helvetica"/>
                <a:cs typeface="Helvetica"/>
              </a:rPr>
              <a:t>bürger“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982" y="1435101"/>
            <a:ext cx="6294036" cy="43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8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713990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Politisches System (1)</a:t>
            </a:r>
            <a:br>
              <a:rPr lang="de-DE" sz="2200" u="sng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err="1" smtClean="0">
                <a:latin typeface="Helvetica"/>
                <a:cs typeface="Helvetica"/>
              </a:rPr>
              <a:t>Direktorialsystem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	</a:t>
            </a:r>
            <a:r>
              <a:rPr lang="de-DE" sz="1800" dirty="0" smtClean="0">
                <a:latin typeface="Helvetica"/>
                <a:cs typeface="Helvetica"/>
              </a:rPr>
              <a:t>= Regierung kollegiales Organ der Exekutive, vom Parlament  	(Bundesversammlung) gewählt, aber nicht vom Parlament abhängig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Bundesversammlung: Zweikammerparlament aus Nationalrat + Ständerat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Bundesrat = kollektives Staatsoberhaupt und Bundesregierung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	</a:t>
            </a:r>
            <a:r>
              <a:rPr lang="de-DE" sz="1600" dirty="0" smtClean="0">
                <a:latin typeface="Helvetica"/>
                <a:cs typeface="Helvetica"/>
              </a:rPr>
              <a:t>(nicht verwechseln: </a:t>
            </a:r>
            <a:r>
              <a:rPr lang="de-DE" sz="1600" u="sng" dirty="0" smtClean="0">
                <a:latin typeface="Helvetica"/>
                <a:cs typeface="Helvetica"/>
              </a:rPr>
              <a:t>dt. Bundesrat</a:t>
            </a:r>
            <a:r>
              <a:rPr lang="de-DE" sz="1600" dirty="0" smtClean="0">
                <a:latin typeface="Helvetica"/>
                <a:cs typeface="Helvetica"/>
              </a:rPr>
              <a:t> entspricht </a:t>
            </a:r>
            <a:r>
              <a:rPr lang="de-DE" sz="1600" u="sng" dirty="0" smtClean="0">
                <a:latin typeface="Helvetica"/>
                <a:cs typeface="Helvetica"/>
              </a:rPr>
              <a:t>schw. Ständerat</a:t>
            </a:r>
            <a:r>
              <a:rPr lang="de-DE" sz="1600" dirty="0" smtClean="0">
                <a:latin typeface="Helvetica"/>
                <a:cs typeface="Helvetica"/>
              </a:rPr>
              <a:t>)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Bundesstaat: Föderalismus: Ständerat 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Föderalismus: starkes Subsidiaritätsprinzip (vgl. BRD)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direkte Demokratie</a:t>
            </a:r>
            <a:r>
              <a:rPr lang="de-DE" sz="1800" dirty="0" smtClean="0">
                <a:latin typeface="Helvetica"/>
                <a:cs typeface="Helvetica"/>
              </a:rPr>
              <a:t>: Volksinitiative und Referendum 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6448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Bezeichnungen</a:t>
            </a: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deutsch: Schweizerische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Eid</a:t>
            </a:r>
            <a:r>
              <a:rPr lang="de-DE" sz="1800" dirty="0" smtClean="0">
                <a:solidFill>
                  <a:srgbClr val="FFFF00"/>
                </a:solidFill>
                <a:latin typeface="Helvetica"/>
                <a:cs typeface="Helvetica"/>
              </a:rPr>
              <a:t>genossenschaft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französisch: </a:t>
            </a:r>
            <a:r>
              <a:rPr lang="de-DE" sz="1800" dirty="0" err="1" smtClean="0">
                <a:latin typeface="Helvetica"/>
                <a:cs typeface="Helvetica"/>
              </a:rPr>
              <a:t>Confédération</a:t>
            </a:r>
            <a:r>
              <a:rPr lang="de-DE" sz="1800" dirty="0" smtClean="0">
                <a:latin typeface="Helvetica"/>
                <a:cs typeface="Helvetica"/>
              </a:rPr>
              <a:t> Suisse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italienisch: </a:t>
            </a:r>
            <a:r>
              <a:rPr lang="de-DE" sz="1800" dirty="0" err="1" smtClean="0">
                <a:latin typeface="Helvetica"/>
                <a:cs typeface="Helvetica"/>
              </a:rPr>
              <a:t>Confederazione</a:t>
            </a:r>
            <a:r>
              <a:rPr lang="de-DE" sz="1800" dirty="0" smtClean="0">
                <a:latin typeface="Helvetica"/>
                <a:cs typeface="Helvetica"/>
              </a:rPr>
              <a:t> </a:t>
            </a:r>
            <a:r>
              <a:rPr lang="de-DE" sz="1800" dirty="0" err="1" smtClean="0">
                <a:latin typeface="Helvetica"/>
                <a:cs typeface="Helvetica"/>
              </a:rPr>
              <a:t>Svizzera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rätoromanisch: </a:t>
            </a:r>
            <a:r>
              <a:rPr lang="de-DE" sz="1800" dirty="0" err="1" smtClean="0">
                <a:latin typeface="Helvetica"/>
                <a:cs typeface="Helvetica"/>
              </a:rPr>
              <a:t>Confederazium</a:t>
            </a:r>
            <a:r>
              <a:rPr lang="de-DE" sz="1800" dirty="0" smtClean="0">
                <a:latin typeface="Helvetica"/>
                <a:cs typeface="Helvetica"/>
              </a:rPr>
              <a:t> </a:t>
            </a:r>
            <a:r>
              <a:rPr lang="de-DE" sz="1800" dirty="0" err="1" smtClean="0">
                <a:latin typeface="Helvetica"/>
                <a:cs typeface="Helvetica"/>
              </a:rPr>
              <a:t>Svizra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lateinisch (neutral): </a:t>
            </a:r>
            <a:r>
              <a:rPr lang="de-DE" sz="1800" dirty="0" err="1" smtClean="0">
                <a:latin typeface="Helvetica"/>
                <a:cs typeface="Helvetica"/>
              </a:rPr>
              <a:t>Confoederatio</a:t>
            </a:r>
            <a:r>
              <a:rPr lang="de-DE" sz="1800" dirty="0" smtClean="0">
                <a:latin typeface="Helvetica"/>
                <a:cs typeface="Helvetica"/>
              </a:rPr>
              <a:t> </a:t>
            </a:r>
            <a:r>
              <a:rPr lang="de-DE" sz="1800" dirty="0" err="1" smtClean="0">
                <a:latin typeface="Helvetica"/>
                <a:cs typeface="Helvetica"/>
              </a:rPr>
              <a:t>Helvetica</a:t>
            </a:r>
            <a:r>
              <a:rPr lang="de-DE" sz="1800" dirty="0" smtClean="0">
                <a:latin typeface="Helvetica"/>
                <a:cs typeface="Helvetica"/>
              </a:rPr>
              <a:t> =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CH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Helvetier</a:t>
            </a:r>
            <a:r>
              <a:rPr lang="de-DE" sz="1800" dirty="0" smtClean="0">
                <a:latin typeface="Helvetica"/>
                <a:cs typeface="Helvetica"/>
              </a:rPr>
              <a:t> = keltischer Stamm (Eisenzeit: </a:t>
            </a:r>
            <a:r>
              <a:rPr lang="de-DE" sz="1800" dirty="0" err="1" smtClean="0">
                <a:latin typeface="Helvetica"/>
                <a:cs typeface="Helvetica"/>
              </a:rPr>
              <a:t>Latènekultur</a:t>
            </a:r>
            <a:r>
              <a:rPr lang="de-DE" sz="1800" dirty="0" smtClean="0">
                <a:latin typeface="Helvetica"/>
                <a:cs typeface="Helvetica"/>
              </a:rPr>
              <a:t>: La </a:t>
            </a:r>
            <a:r>
              <a:rPr lang="de-DE" sz="1800" dirty="0" err="1" smtClean="0">
                <a:latin typeface="Helvetica"/>
                <a:cs typeface="Helvetica"/>
              </a:rPr>
              <a:t>Tène</a:t>
            </a:r>
            <a:r>
              <a:rPr lang="de-DE" sz="1800" dirty="0" smtClean="0">
                <a:latin typeface="Helvetica"/>
                <a:cs typeface="Helvetica"/>
              </a:rPr>
              <a:t> am 	</a:t>
            </a:r>
            <a:r>
              <a:rPr lang="de-DE" sz="1800" dirty="0" err="1" smtClean="0">
                <a:latin typeface="Helvetica"/>
                <a:cs typeface="Helvetica"/>
              </a:rPr>
              <a:t>Neuenburgersee</a:t>
            </a:r>
            <a:r>
              <a:rPr lang="de-DE" sz="1800" dirty="0" smtClean="0">
                <a:latin typeface="Helvetica"/>
                <a:cs typeface="Helvetica"/>
              </a:rPr>
              <a:t>)</a:t>
            </a: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2947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2"/>
            <a:ext cx="7772400" cy="5595457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Politisches System (2) </a:t>
            </a:r>
            <a:r>
              <a:rPr lang="de-DE" sz="2400" u="sng" dirty="0">
                <a:latin typeface="Helvetica"/>
                <a:cs typeface="Helvetica"/>
              </a:rPr>
              <a:t/>
            </a:r>
            <a:br>
              <a:rPr lang="de-DE" sz="2400" u="sng" dirty="0">
                <a:latin typeface="Helvetica"/>
                <a:cs typeface="Helvetica"/>
              </a:rPr>
            </a:br>
            <a:r>
              <a:rPr lang="de-DE" sz="2400" u="sng" dirty="0" smtClean="0">
                <a:latin typeface="Helvetica"/>
                <a:cs typeface="Helvetica"/>
              </a:rPr>
              <a:t/>
            </a:r>
            <a:br>
              <a:rPr lang="de-DE" sz="2400" u="sng" dirty="0" smtClean="0">
                <a:latin typeface="Helvetica"/>
                <a:cs typeface="Helvetica"/>
              </a:rPr>
            </a:br>
            <a:r>
              <a:rPr lang="de-DE" sz="2000" u="sng" dirty="0" smtClean="0">
                <a:latin typeface="Helvetica"/>
                <a:cs typeface="Helvetica"/>
              </a:rPr>
              <a:t>Hintergründe des genossenschaftlichen Staatsverständnisses</a:t>
            </a: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Geschichte der Schweizerischen Eidgenossenschaft: 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keine ethnische, sprachliche, kulturelle, konfessionelle Einheit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bis 1848 heterogenes Bündnis von Kleinrepubliken (vgl. Deutschland)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- 1848: „Schweizerische Bundesverfassung“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Selbstverständnis als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Willensnatio</a:t>
            </a:r>
            <a:r>
              <a:rPr lang="de-DE" sz="1800" dirty="0">
                <a:solidFill>
                  <a:srgbClr val="FF6600"/>
                </a:solidFill>
                <a:latin typeface="Helvetica"/>
                <a:cs typeface="Helvetica"/>
              </a:rPr>
              <a:t>n</a:t>
            </a:r>
            <a:r>
              <a:rPr lang="de-DE" sz="1800" dirty="0" smtClean="0">
                <a:latin typeface="Helvetica"/>
                <a:cs typeface="Helvetica"/>
              </a:rPr>
              <a:t>: aus </a:t>
            </a:r>
            <a:r>
              <a:rPr lang="de-DE" sz="1800" dirty="0">
                <a:latin typeface="Helvetica"/>
                <a:cs typeface="Helvetica"/>
              </a:rPr>
              <a:t>dem freien Willen </a:t>
            </a:r>
            <a:r>
              <a:rPr lang="de-DE" sz="1800" dirty="0" smtClean="0">
                <a:latin typeface="Helvetica"/>
                <a:cs typeface="Helvetica"/>
              </a:rPr>
              <a:t>der Bürger </a:t>
            </a:r>
            <a:r>
              <a:rPr lang="de-DE" sz="1800" dirty="0">
                <a:latin typeface="Helvetica"/>
                <a:cs typeface="Helvetica"/>
              </a:rPr>
              <a:t>zusammengeschlossenes </a:t>
            </a:r>
            <a:r>
              <a:rPr lang="de-DE" sz="1800" dirty="0" smtClean="0">
                <a:latin typeface="Helvetica"/>
                <a:cs typeface="Helvetica"/>
              </a:rPr>
              <a:t>Gemeinwesen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Praxis: ständige Einbeziehung möglichst aller Bürger/innen in den politischen Prozess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genossenschaftlich-demokratische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Gründungsmythen</a:t>
            </a:r>
            <a:r>
              <a:rPr lang="de-DE" sz="1800" dirty="0" smtClean="0">
                <a:latin typeface="Helvetica"/>
                <a:cs typeface="Helvetica"/>
              </a:rPr>
              <a:t>: Wilhelm </a:t>
            </a:r>
            <a:r>
              <a:rPr lang="de-DE" sz="1800" dirty="0">
                <a:latin typeface="Helvetica"/>
                <a:cs typeface="Helvetica"/>
              </a:rPr>
              <a:t>Tell </a:t>
            </a:r>
            <a:r>
              <a:rPr lang="de-DE" sz="1800" dirty="0" smtClean="0">
                <a:latin typeface="Helvetica"/>
                <a:cs typeface="Helvetica"/>
              </a:rPr>
              <a:t>/ Rütlischwur 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3981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Politisches System (3)</a:t>
            </a:r>
            <a:br>
              <a:rPr lang="de-DE" sz="2200" u="sng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Nationalrat = Volksvertretung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Ständerat = Kantonsvertretung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	- NR/SR: bei Differenzen: Differenzbereinigungsverfahren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</a:t>
            </a:r>
            <a:r>
              <a:rPr lang="de-DE" sz="1600" dirty="0" smtClean="0">
                <a:solidFill>
                  <a:srgbClr val="FF6600"/>
                </a:solidFill>
                <a:latin typeface="Helvetica"/>
                <a:cs typeface="Helvetica"/>
              </a:rPr>
              <a:t>formal höchste Person im Staat</a:t>
            </a:r>
            <a:r>
              <a:rPr lang="de-DE" sz="1600" dirty="0" smtClean="0">
                <a:latin typeface="Helvetica"/>
                <a:cs typeface="Helvetica"/>
              </a:rPr>
              <a:t>: Präsident des Nationalrats (</a:t>
            </a:r>
            <a:r>
              <a:rPr lang="de-DE" sz="1600" dirty="0" err="1" smtClean="0">
                <a:latin typeface="Helvetica"/>
                <a:cs typeface="Helvetica"/>
              </a:rPr>
              <a:t>repr</a:t>
            </a:r>
            <a:r>
              <a:rPr lang="de-DE" sz="1600" dirty="0" smtClean="0">
                <a:latin typeface="Helvetica"/>
                <a:cs typeface="Helvetica"/>
              </a:rPr>
              <a:t>. das ganze Volk)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Bundesversammlung = Milizparlament: Räte nicht hauptberuflich (keine Bezahlung)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</a:t>
            </a:r>
            <a:r>
              <a:rPr lang="de-DE" sz="1600" dirty="0" smtClean="0">
                <a:solidFill>
                  <a:srgbClr val="FF6600"/>
                </a:solidFill>
                <a:latin typeface="Helvetica"/>
                <a:cs typeface="Helvetica"/>
              </a:rPr>
              <a:t>Bundesrat</a:t>
            </a:r>
            <a:r>
              <a:rPr lang="de-DE" sz="1600" dirty="0" smtClean="0">
                <a:latin typeface="Helvetica"/>
                <a:cs typeface="Helvetica"/>
              </a:rPr>
              <a:t> = Bundesregierung: 7 gleichberechtigte Mitglieder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smtClean="0">
                <a:latin typeface="Helvetica"/>
                <a:cs typeface="Helvetica"/>
              </a:rPr>
              <a:t>(die den einzelnen Departementen = Ministerien vorstehen) = Kollegialitätsprinzip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</a:t>
            </a:r>
            <a:r>
              <a:rPr lang="de-DE" sz="1600" dirty="0" smtClean="0">
                <a:solidFill>
                  <a:srgbClr val="FF6600"/>
                </a:solidFill>
                <a:latin typeface="Helvetica"/>
                <a:cs typeface="Helvetica"/>
              </a:rPr>
              <a:t>Bundespräsident ist nicht Staatsoberhaupt</a:t>
            </a:r>
            <a:r>
              <a:rPr lang="de-DE" sz="1600" dirty="0" smtClean="0">
                <a:latin typeface="Helvetica"/>
                <a:cs typeface="Helvetica"/>
              </a:rPr>
              <a:t>, sondern </a:t>
            </a:r>
            <a:r>
              <a:rPr lang="de-DE" sz="1600" dirty="0" err="1" smtClean="0">
                <a:latin typeface="Helvetica"/>
                <a:cs typeface="Helvetica"/>
              </a:rPr>
              <a:t>primus</a:t>
            </a:r>
            <a:r>
              <a:rPr lang="de-DE" sz="1600" dirty="0" smtClean="0">
                <a:latin typeface="Helvetica"/>
                <a:cs typeface="Helvetica"/>
              </a:rPr>
              <a:t> </a:t>
            </a:r>
            <a:r>
              <a:rPr lang="de-DE" sz="1600" dirty="0" err="1" smtClean="0">
                <a:latin typeface="Helvetica"/>
                <a:cs typeface="Helvetica"/>
              </a:rPr>
              <a:t>inter</a:t>
            </a:r>
            <a:r>
              <a:rPr lang="de-DE" sz="1600" dirty="0" smtClean="0">
                <a:latin typeface="Helvetica"/>
                <a:cs typeface="Helvetica"/>
              </a:rPr>
              <a:t> </a:t>
            </a:r>
            <a:r>
              <a:rPr lang="de-DE" sz="1600" dirty="0" err="1" smtClean="0">
                <a:latin typeface="Helvetica"/>
                <a:cs typeface="Helvetica"/>
              </a:rPr>
              <a:t>pares</a:t>
            </a:r>
            <a:r>
              <a:rPr lang="de-DE" sz="1600" dirty="0" smtClean="0">
                <a:latin typeface="Helvetica"/>
                <a:cs typeface="Helvetica"/>
              </a:rPr>
              <a:t> (und selbst auch </a:t>
            </a:r>
            <a:r>
              <a:rPr lang="de-DE" sz="1600" dirty="0" err="1" smtClean="0">
                <a:latin typeface="Helvetica"/>
                <a:cs typeface="Helvetica"/>
              </a:rPr>
              <a:t>Departementsvorsteher</a:t>
            </a:r>
            <a:r>
              <a:rPr lang="de-DE" sz="1600" dirty="0" smtClean="0">
                <a:latin typeface="Helvetica"/>
                <a:cs typeface="Helvetica"/>
              </a:rPr>
              <a:t>)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Kantone: Parlamente = Kantonsrat</a:t>
            </a:r>
            <a:r>
              <a:rPr lang="de-DE" sz="1600" dirty="0" smtClean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de-DE" sz="1600" dirty="0">
                <a:latin typeface="Helvetica"/>
                <a:cs typeface="Helvetica"/>
              </a:rPr>
              <a:t>(</a:t>
            </a:r>
            <a:r>
              <a:rPr lang="de-DE" sz="1600" dirty="0" smtClean="0">
                <a:latin typeface="Helvetica"/>
                <a:cs typeface="Helvetica"/>
              </a:rPr>
              <a:t>Mitglieder direkt vom Volk gewählt); Exekutive = Regierungsrat (ebenfalls Kollegialitätsprinzip</a:t>
            </a:r>
            <a:r>
              <a:rPr lang="de-DE" sz="1600" dirty="0">
                <a:latin typeface="Helvetica"/>
                <a:cs typeface="Helvetica"/>
              </a:rPr>
              <a:t>)</a:t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70061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Politisches System (4)</a:t>
            </a:r>
            <a:br>
              <a:rPr lang="de-DE" sz="2200" u="sng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>Direkte Demokratie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smtClean="0">
                <a:solidFill>
                  <a:srgbClr val="FFFF00"/>
                </a:solidFill>
                <a:latin typeface="Helvetica"/>
                <a:cs typeface="Helvetica"/>
              </a:rPr>
              <a:t>Bundesebene</a:t>
            </a:r>
            <a:r>
              <a:rPr lang="de-DE" sz="1800" dirty="0" smtClean="0">
                <a:latin typeface="Helvetica"/>
                <a:cs typeface="Helvetica"/>
              </a:rPr>
              <a:t> 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Initiativrecht</a:t>
            </a:r>
            <a:r>
              <a:rPr lang="de-DE" sz="1800" dirty="0" smtClean="0">
                <a:latin typeface="Helvetica"/>
                <a:cs typeface="Helvetica"/>
              </a:rPr>
              <a:t>: Volksinitiative: Volksentscheid: Verfassungsinitiative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Referendumsrecht</a:t>
            </a:r>
            <a:r>
              <a:rPr lang="de-DE" sz="1800" dirty="0" smtClean="0">
                <a:latin typeface="Helvetica"/>
                <a:cs typeface="Helvetica"/>
              </a:rPr>
              <a:t>: Aufhebung/Bestätigung von Parlamentsentscheiden ex 	</a:t>
            </a:r>
            <a:r>
              <a:rPr lang="de-DE" sz="1800" dirty="0" err="1" smtClean="0">
                <a:latin typeface="Helvetica"/>
                <a:cs typeface="Helvetica"/>
              </a:rPr>
              <a:t>post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(bei Verfassungsänderung obligatorisch, bei Gesetzen fakultativ)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smtClean="0">
                <a:solidFill>
                  <a:srgbClr val="FFFF00"/>
                </a:solidFill>
                <a:latin typeface="Helvetica"/>
                <a:cs typeface="Helvetica"/>
              </a:rPr>
              <a:t>kantonale Ebene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noch weitergehende Mitwirkungsrechte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	</a:t>
            </a: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Gesetzesinitiative</a:t>
            </a:r>
            <a:r>
              <a:rPr lang="de-DE" sz="1800" dirty="0" smtClean="0">
                <a:latin typeface="Helvetica"/>
                <a:cs typeface="Helvetica"/>
              </a:rPr>
              <a:t>/-referendum; Finanzreferendum etc.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smtClean="0">
                <a:solidFill>
                  <a:srgbClr val="FFFF00"/>
                </a:solidFill>
                <a:latin typeface="Helvetica"/>
                <a:cs typeface="Helvetica"/>
              </a:rPr>
              <a:t>Gemeindeebene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Versammlungsdemokratie </a:t>
            </a:r>
            <a:r>
              <a:rPr lang="de-DE" sz="1800" dirty="0" smtClean="0">
                <a:latin typeface="Helvetica"/>
                <a:cs typeface="Helvetica"/>
              </a:rPr>
              <a:t>(Gemeinden unter 5000 Einwohner): 	</a:t>
            </a:r>
            <a:r>
              <a:rPr lang="de-DE" sz="1800" dirty="0" smtClean="0">
                <a:latin typeface="Helvetica"/>
                <a:cs typeface="Helvetica"/>
              </a:rPr>
              <a:t>	Gemeindeversammlung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ursprüngliche Versammlungsdemokratie kantonal noch in Appenzell 	Innerrhoden und Glarus: Institution der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Landsgemeinde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(1x pro Jahr)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= </a:t>
            </a:r>
            <a:r>
              <a:rPr lang="de-DE" sz="1800" dirty="0" smtClean="0">
                <a:latin typeface="Helvetica"/>
                <a:cs typeface="Helvetica"/>
              </a:rPr>
              <a:t>höchste </a:t>
            </a:r>
            <a:r>
              <a:rPr lang="de-DE" sz="1800" dirty="0" smtClean="0">
                <a:latin typeface="Helvetica"/>
                <a:cs typeface="Helvetica"/>
              </a:rPr>
              <a:t>Instanz</a:t>
            </a: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8132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9667" y="449743"/>
            <a:ext cx="7772400" cy="5397684"/>
          </a:xfrm>
        </p:spPr>
        <p:txBody>
          <a:bodyPr>
            <a:normAutofit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>Glarus: </a:t>
            </a:r>
            <a:r>
              <a:rPr lang="de-DE" sz="2400" smtClean="0">
                <a:latin typeface="Helvetica"/>
                <a:cs typeface="Helvetica"/>
              </a:rPr>
              <a:t>Landsgemeinde </a:t>
            </a:r>
            <a:br>
              <a:rPr lang="de-DE" sz="2400" smtClean="0">
                <a:latin typeface="Helvetica"/>
                <a:cs typeface="Helvetica"/>
              </a:rPr>
            </a:br>
            <a:r>
              <a:rPr lang="de-DE" sz="2400">
                <a:latin typeface="Helvetica"/>
                <a:cs typeface="Helvetica"/>
              </a:rPr>
              <a:t/>
            </a:r>
            <a:br>
              <a:rPr lang="de-DE" sz="240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Landsgemeinde_Glarus,_2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63" y="1416193"/>
            <a:ext cx="6497274" cy="43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>Appenzell Innerrhoden</a:t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>Eintrittsberechtigung in den ‚Ring‘: Degen (‚Seitengewehr‘)</a:t>
            </a:r>
            <a:r>
              <a:rPr lang="de-DE" sz="2200" dirty="0">
                <a:latin typeface="Helvetica"/>
                <a:cs typeface="Helvetica"/>
              </a:rPr>
              <a:t/>
            </a:r>
            <a:br>
              <a:rPr lang="de-DE" sz="2200" dirty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800px-Mit_Säbel_zur_Landsgemein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80" y="1963421"/>
            <a:ext cx="2530541" cy="37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Parteien (wichtigste) – Sitze im Nationalrat (insg. 200)</a:t>
            </a:r>
            <a:br>
              <a:rPr lang="de-DE" sz="2200" u="sng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Schweizerische Volkspartei (SVP)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– 65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</a:t>
            </a:r>
            <a:r>
              <a:rPr lang="de-DE" sz="1600" dirty="0" smtClean="0">
                <a:latin typeface="Helvetica"/>
                <a:cs typeface="Helvetica"/>
              </a:rPr>
              <a:t>= rechtspopulistisch</a:t>
            </a:r>
            <a:r>
              <a:rPr lang="de-DE" sz="1600" dirty="0">
                <a:latin typeface="Helvetica"/>
                <a:cs typeface="Helvetica"/>
              </a:rPr>
              <a:t>, nationalkonservativ, teils wirtschaftsliberal, </a:t>
            </a:r>
            <a:r>
              <a:rPr lang="de-DE" sz="1600" dirty="0" smtClean="0">
                <a:latin typeface="Helvetica"/>
                <a:cs typeface="Helvetica"/>
              </a:rPr>
              <a:t>isolationistisch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Sozialdemokratische Partei der Schweiz (SP) – 43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</a:t>
            </a:r>
            <a:r>
              <a:rPr lang="de-DE" sz="1600" dirty="0" smtClean="0">
                <a:latin typeface="Helvetica"/>
                <a:cs typeface="Helvetica"/>
              </a:rPr>
              <a:t>= für </a:t>
            </a:r>
            <a:r>
              <a:rPr lang="de-DE" sz="1600" dirty="0">
                <a:latin typeface="Helvetica"/>
                <a:cs typeface="Helvetica"/>
              </a:rPr>
              <a:t>starken Sozialstaat, ökologisch, gesellschaftsliberal, </a:t>
            </a:r>
            <a:r>
              <a:rPr lang="de-DE" sz="1600" dirty="0" smtClean="0">
                <a:latin typeface="Helvetica"/>
                <a:cs typeface="Helvetica"/>
              </a:rPr>
              <a:t>link</a:t>
            </a:r>
            <a:r>
              <a:rPr lang="de-DE" sz="1600" dirty="0">
                <a:latin typeface="Helvetica"/>
                <a:cs typeface="Helvetica"/>
              </a:rPr>
              <a:t>s</a:t>
            </a: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err="1" smtClean="0">
                <a:latin typeface="Helvetica"/>
                <a:cs typeface="Helvetica"/>
              </a:rPr>
              <a:t>Christlichdemokratische</a:t>
            </a:r>
            <a:r>
              <a:rPr lang="de-DE" sz="1800" dirty="0" smtClean="0">
                <a:latin typeface="Helvetica"/>
                <a:cs typeface="Helvetica"/>
              </a:rPr>
              <a:t> Volkspartei (CVP) – 27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</a:t>
            </a:r>
            <a:r>
              <a:rPr lang="de-DE" sz="1600" dirty="0" smtClean="0">
                <a:latin typeface="Helvetica"/>
                <a:cs typeface="Helvetica"/>
              </a:rPr>
              <a:t>= bürgerlich</a:t>
            </a:r>
            <a:r>
              <a:rPr lang="de-DE" sz="1600" dirty="0">
                <a:latin typeface="Helvetica"/>
                <a:cs typeface="Helvetica"/>
              </a:rPr>
              <a:t>, breites Spektrum von leicht links der Mitte bis klar </a:t>
            </a:r>
            <a:r>
              <a:rPr lang="de-DE" sz="1600" dirty="0" smtClean="0">
                <a:latin typeface="Helvetica"/>
                <a:cs typeface="Helvetica"/>
              </a:rPr>
              <a:t>rechts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>
                <a:latin typeface="Helvetica"/>
                <a:cs typeface="Helvetica"/>
              </a:rPr>
              <a:t>FDP. Die Liberalen (FDP) </a:t>
            </a:r>
            <a:r>
              <a:rPr lang="de-DE" sz="1800" dirty="0" smtClean="0">
                <a:latin typeface="Helvetica"/>
                <a:cs typeface="Helvetica"/>
              </a:rPr>
              <a:t>– </a:t>
            </a:r>
            <a:r>
              <a:rPr lang="de-DE" sz="1800" dirty="0">
                <a:latin typeface="Helvetica"/>
                <a:cs typeface="Helvetica"/>
              </a:rPr>
              <a:t>33</a:t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	</a:t>
            </a:r>
            <a:r>
              <a:rPr lang="de-DE" sz="1600" dirty="0" smtClean="0">
                <a:latin typeface="Helvetica"/>
                <a:cs typeface="Helvetica"/>
              </a:rPr>
              <a:t>= bürgerlich</a:t>
            </a:r>
            <a:r>
              <a:rPr lang="de-DE" sz="1600" dirty="0">
                <a:latin typeface="Helvetica"/>
                <a:cs typeface="Helvetica"/>
              </a:rPr>
              <a:t>, wirtschaftsliberal, gesellschaftsliberal, Mitte-</a:t>
            </a:r>
            <a:r>
              <a:rPr lang="de-DE" sz="1600" dirty="0" smtClean="0">
                <a:latin typeface="Helvetica"/>
                <a:cs typeface="Helvetica"/>
              </a:rPr>
              <a:t>rechts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Grüne Partei der Schweiz (GPS) – 11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</a:t>
            </a:r>
            <a:r>
              <a:rPr lang="de-DE" sz="1600" dirty="0" smtClean="0">
                <a:latin typeface="Helvetica"/>
                <a:cs typeface="Helvetica"/>
              </a:rPr>
              <a:t>= ökologisch</a:t>
            </a:r>
            <a:r>
              <a:rPr lang="de-DE" sz="1600" dirty="0">
                <a:latin typeface="Helvetica"/>
                <a:cs typeface="Helvetica"/>
              </a:rPr>
              <a:t>, pazifistisch, feministisch, gesellschaftsliberal, links</a:t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3827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/>
          </a:bodyPr>
          <a:lstStyle/>
          <a:p>
            <a:r>
              <a:rPr lang="de-DE" sz="2000" u="sng" dirty="0" smtClean="0">
                <a:latin typeface="Helvetica"/>
                <a:cs typeface="Helvetica"/>
              </a:rPr>
              <a:t>Föderalismus</a:t>
            </a: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hlinkClick r:id="rId2"/>
              </a:rPr>
              <a:t>https://www.youtube.com/watch?v=ijcx5BFi3a4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8485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u="sng" dirty="0" smtClean="0">
                <a:latin typeface="Helvetica"/>
                <a:cs typeface="Helvetica"/>
              </a:rPr>
              <a:t>Föderalismus</a:t>
            </a: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Aufteilung der Verantwortung zwischen Bund, Kantonen und Gemeinden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Kantone: Polizei, Schulwesen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kantonale Unterschiede der Schulsysteme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Kantone legen Aufgaben der Gemeinden fest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pro: Entscheidungen vor Ort; Kreativität</a:t>
            </a: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contra: Heterogenität der Lösungen: ‚Kantönligeist‘ (Beispiele: Unterschiede im Fremdsprachenunterricht, Höhe von Stipendien)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9450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/>
          </a:bodyPr>
          <a:lstStyle/>
          <a:p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u="sng" dirty="0" smtClean="0">
                <a:latin typeface="Helvetica"/>
                <a:cs typeface="Helvetica"/>
              </a:rPr>
              <a:t>Die Schweiz und die EU</a:t>
            </a:r>
            <a:r>
              <a:rPr lang="de-DE" sz="2000" u="sng" dirty="0">
                <a:latin typeface="Helvetica"/>
                <a:cs typeface="Helvetica"/>
              </a:rPr>
              <a:t> </a:t>
            </a: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800" dirty="0">
                <a:hlinkClick r:id="rId2"/>
              </a:rPr>
              <a:t>https://</a:t>
            </a:r>
            <a:r>
              <a:rPr lang="de-DE" sz="1800" dirty="0" smtClean="0">
                <a:hlinkClick r:id="rId2"/>
              </a:rPr>
              <a:t>www.youtube.com</a:t>
            </a:r>
            <a:r>
              <a:rPr lang="de-DE" sz="1800" dirty="0">
                <a:hlinkClick r:id="rId2"/>
              </a:rPr>
              <a:t>/watch?v=KEQaXHlqFsI</a:t>
            </a:r>
            <a:r>
              <a:rPr lang="de-DE" sz="1800" dirty="0"/>
              <a:t>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>
                <a:hlinkClick r:id="rId3"/>
              </a:rPr>
              <a:t>https://www.youtube.com/watch?v=6ekEBsiEpd8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smtClean="0"/>
              <a:t/>
            </a:r>
            <a:br>
              <a:rPr lang="de-DE" sz="1600" dirty="0" smtClean="0"/>
            </a:b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1230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/>
          </a:bodyPr>
          <a:lstStyle/>
          <a:p>
            <a:pPr algn="l"/>
            <a:r>
              <a:rPr lang="de-DE" sz="1800" u="sng" dirty="0" smtClean="0">
                <a:latin typeface="Helvetica"/>
                <a:cs typeface="Helvetica"/>
              </a:rPr>
              <a:t>Die Schweiz und die EU</a:t>
            </a:r>
            <a:r>
              <a:rPr lang="de-DE" sz="1800" u="sng" dirty="0">
                <a:latin typeface="Helvetica"/>
                <a:cs typeface="Helvetica"/>
              </a:rPr>
              <a:t> </a:t>
            </a:r>
            <a:r>
              <a:rPr lang="de-DE" sz="1800" u="sng" dirty="0" smtClean="0">
                <a:latin typeface="Helvetica"/>
                <a:cs typeface="Helvetica"/>
              </a:rPr>
              <a:t>(1)</a:t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kein Mitglied der EU, aber enge Zusammenarbeit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bilaterale Verträge I und II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Möglichkeit, im europäischen Binnenmarkt zu handeln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smtClean="0">
                <a:latin typeface="Helvetica"/>
                <a:cs typeface="Helvetica"/>
              </a:rPr>
              <a:t>2001 Ablehnung eines EU-Beitritts, aber mehrfache Befürwortung der bilateralen Verträge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	- Position 1: Fortführung und Ausweitung der bilateralen Verträge: Bedeutung 	der EU für die Wirtschaft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	- Position 2: Betonung der Unabhängigkeit der Schweiz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smtClean="0">
                <a:latin typeface="Helvetica"/>
                <a:cs typeface="Helvetica"/>
              </a:rPr>
              <a:t>von Europa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	- Position 3: Beitritt zur EU; Hinweis auf faktisch schon bestehende 	Zugehörigkeit (Gesetze, Rechte)</a:t>
            </a: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3399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700" dirty="0" smtClean="0">
                <a:latin typeface="Helvetica"/>
                <a:cs typeface="Helvetica"/>
              </a:rPr>
              <a:t>Helvetia</a:t>
            </a:r>
            <a:r>
              <a:rPr lang="de-DE" sz="2200" dirty="0" smtClean="0">
                <a:latin typeface="Helvetica"/>
                <a:cs typeface="Helvetica"/>
              </a:rPr>
              <a:t> </a:t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(seit dem 17. Jhd., hier auf Zweifrankenstück)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220px-Zweifranken_(cropped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49" y="1981206"/>
            <a:ext cx="3583702" cy="359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000" u="sng" dirty="0" smtClean="0">
                <a:latin typeface="Helvetica"/>
                <a:cs typeface="Helvetica"/>
              </a:rPr>
              <a:t>Die Schweiz und die EU (2)</a:t>
            </a: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Zusammenarbeit: Wirtschaft, Forschung und Bildung, Politik, Kultur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Absatz von über 50% aller Produkte in der EU: einheitliche Regelungen mit der EU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keine Wirtschaftsgrenzen: EU-Produkte dürfen ohne Prüfung oder Zölle in der Schweiz verkauft werden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gemeinsame Forschungsprojekte</a:t>
            </a: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Schengen-Abkommen: </a:t>
            </a:r>
            <a:r>
              <a:rPr lang="de-DE" sz="1600" dirty="0" smtClean="0">
                <a:solidFill>
                  <a:srgbClr val="FF6600"/>
                </a:solidFill>
                <a:latin typeface="Helvetica"/>
                <a:cs typeface="Helvetica"/>
              </a:rPr>
              <a:t>Schengen-Raum</a:t>
            </a: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aktuell starke Diskussion der zukünftigen Zusammenarbeit</a:t>
            </a: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7678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Wichtigste Probleme</a:t>
            </a:r>
            <a:r>
              <a:rPr lang="de-DE" sz="2200" u="sng" dirty="0">
                <a:latin typeface="Helvetica"/>
                <a:cs typeface="Helvetica"/>
              </a:rPr>
              <a:t> </a:t>
            </a:r>
            <a:r>
              <a:rPr lang="de-DE" sz="2200" u="sng" dirty="0" smtClean="0">
                <a:latin typeface="Helvetica"/>
                <a:cs typeface="Helvetica"/>
              </a:rPr>
              <a:t>der Schweiz</a:t>
            </a: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000" u="sng" dirty="0" smtClean="0">
                <a:latin typeface="Helvetica"/>
                <a:cs typeface="Helvetica"/>
              </a:rPr>
              <a:t>Umfrage Juli 2016 (</a:t>
            </a:r>
            <a:r>
              <a:rPr lang="de-DE" sz="2000" u="sng" dirty="0" err="1" smtClean="0">
                <a:latin typeface="Helvetica"/>
                <a:cs typeface="Helvetica"/>
              </a:rPr>
              <a:t>statista</a:t>
            </a:r>
            <a:r>
              <a:rPr lang="de-DE" sz="2000" u="sng" dirty="0" smtClean="0">
                <a:latin typeface="Helvetica"/>
                <a:cs typeface="Helvetica"/>
              </a:rPr>
              <a:t>)</a:t>
            </a:r>
            <a:br>
              <a:rPr lang="de-DE" sz="2000" u="sng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err="1" smtClean="0">
                <a:latin typeface="Helvetica"/>
                <a:cs typeface="Helvetica"/>
              </a:rPr>
              <a:t>AusländerInnen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		36%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	[Jugendliche 45%]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Altersvorsorge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		28%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Arbeitslosigkeit 		26% 	[Arbeitslosenquote März 2017 = 3,4%]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							 [Deutschland März 2017 = 6,2%]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Flüchtlinge / Asyl 		26%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Jugendarbeitslosigkeit 	25%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EU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				22%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9004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‚Problem </a:t>
            </a:r>
            <a:r>
              <a:rPr lang="de-DE" sz="2200" u="sng" dirty="0" err="1" smtClean="0">
                <a:latin typeface="Helvetica"/>
                <a:cs typeface="Helvetica"/>
              </a:rPr>
              <a:t>AusländerInnen</a:t>
            </a:r>
            <a:r>
              <a:rPr lang="de-DE" sz="2200" u="sng" dirty="0" smtClean="0">
                <a:latin typeface="Helvetica"/>
                <a:cs typeface="Helvetica"/>
              </a:rPr>
              <a:t>‘</a:t>
            </a:r>
            <a:br>
              <a:rPr lang="de-DE" sz="2200" u="sng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err="1" smtClean="0">
                <a:latin typeface="Helvetica"/>
                <a:cs typeface="Helvetica"/>
              </a:rPr>
              <a:t>AusländerInnen</a:t>
            </a:r>
            <a:r>
              <a:rPr lang="de-DE" sz="1800" dirty="0" smtClean="0">
                <a:latin typeface="Helvetica"/>
                <a:cs typeface="Helvetica"/>
              </a:rPr>
              <a:t>: größtes Problem </a:t>
            </a:r>
            <a:r>
              <a:rPr lang="de-DE" sz="1800" dirty="0">
                <a:latin typeface="Helvetica"/>
                <a:cs typeface="Helvetica"/>
              </a:rPr>
              <a:t>für </a:t>
            </a:r>
            <a:r>
              <a:rPr lang="de-DE" sz="1800" dirty="0">
                <a:solidFill>
                  <a:srgbClr val="FF6600"/>
                </a:solidFill>
                <a:latin typeface="Helvetica"/>
                <a:cs typeface="Helvetica"/>
              </a:rPr>
              <a:t>36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% der Gesamtbevölkerung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err="1">
                <a:latin typeface="Helvetica"/>
                <a:cs typeface="Helvetica"/>
              </a:rPr>
              <a:t>AusländerInnen</a:t>
            </a:r>
            <a:r>
              <a:rPr lang="de-DE" sz="1800" dirty="0">
                <a:latin typeface="Helvetica"/>
                <a:cs typeface="Helvetica"/>
              </a:rPr>
              <a:t>: größtes Problem für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45% der Jugendlichen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/>
            </a:r>
            <a:b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</a:br>
            <a:r>
              <a:rPr lang="de-DE" sz="1800" dirty="0">
                <a:solidFill>
                  <a:srgbClr val="FF6600"/>
                </a:solidFill>
                <a:latin typeface="Helvetica"/>
                <a:cs typeface="Helvetica"/>
              </a:rPr>
              <a:t/>
            </a:r>
            <a:br>
              <a:rPr lang="de-DE" sz="1800" dirty="0">
                <a:solidFill>
                  <a:srgbClr val="FF6600"/>
                </a:solidFill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Bevölkerungsanteil 2017: ca. 2 Millionen </a:t>
            </a:r>
            <a:r>
              <a:rPr lang="de-DE" sz="1800" dirty="0" err="1" smtClean="0">
                <a:latin typeface="Helvetica"/>
                <a:cs typeface="Helvetica"/>
              </a:rPr>
              <a:t>AusländerInnen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Einwanderung seit drei Jahren rückläufig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/ Auswanderung nimmt zu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Einwanderungsgründe: Arbeit 47%; Familiennachzug 31%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Mehrheit der </a:t>
            </a:r>
            <a:r>
              <a:rPr lang="de-DE" sz="1800" dirty="0" err="1" smtClean="0">
                <a:latin typeface="Helvetica"/>
                <a:cs typeface="Helvetica"/>
              </a:rPr>
              <a:t>AusländerInnen</a:t>
            </a:r>
            <a:r>
              <a:rPr lang="de-DE" sz="1800" dirty="0" smtClean="0">
                <a:latin typeface="Helvetica"/>
                <a:cs typeface="Helvetica"/>
              </a:rPr>
              <a:t> aus EU/EFTA: ca. 1,4 Millionen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6767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>‚Problem‘ </a:t>
            </a:r>
            <a:r>
              <a:rPr lang="de-DE" sz="2200" dirty="0" err="1" smtClean="0">
                <a:latin typeface="Helvetica"/>
                <a:cs typeface="Helvetica"/>
              </a:rPr>
              <a:t>AusländerInnen</a:t>
            </a: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>
                <a:latin typeface="Helvetica"/>
                <a:cs typeface="Helvetica"/>
              </a:rPr>
              <a:t/>
            </a:r>
            <a:br>
              <a:rPr lang="de-DE" sz="22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infografik_1882_Auslaenderanteil_in_der_Schweiz_und_ihren_Nachbarstaaten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38" y="1533761"/>
            <a:ext cx="5810524" cy="41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000" u="sng" dirty="0" smtClean="0">
                <a:latin typeface="Helvetica"/>
                <a:cs typeface="Helvetica"/>
              </a:rPr>
              <a:t>Migration</a:t>
            </a: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hlinkClick r:id="rId2"/>
              </a:rPr>
              <a:t>https://www.youtube.com/watch?v=2b8Inrh3HwE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2293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u="sng" dirty="0" smtClean="0">
                <a:latin typeface="Helvetica"/>
                <a:cs typeface="Helvetica"/>
              </a:rPr>
              <a:t>Immigration</a:t>
            </a: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Personen aus EU und </a:t>
            </a:r>
            <a:r>
              <a:rPr lang="de-DE" sz="2000" dirty="0">
                <a:latin typeface="Helvetica"/>
                <a:cs typeface="Helvetica"/>
              </a:rPr>
              <a:t>EFTA : </a:t>
            </a:r>
            <a:r>
              <a:rPr lang="de-DE" sz="2000" dirty="0" smtClean="0">
                <a:latin typeface="Helvetica"/>
                <a:cs typeface="Helvetica"/>
              </a:rPr>
              <a:t>Personenfreizügigkeit (Wohnen, Arbeiten)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>	</a:t>
            </a:r>
            <a:r>
              <a:rPr lang="de-DE" sz="1800" dirty="0" smtClean="0">
                <a:latin typeface="Helvetica"/>
                <a:cs typeface="Helvetica"/>
              </a:rPr>
              <a:t>EFTA = European Free Trade </a:t>
            </a:r>
            <a:r>
              <a:rPr lang="de-DE" sz="1800" dirty="0" err="1" smtClean="0">
                <a:latin typeface="Helvetica"/>
                <a:cs typeface="Helvetica"/>
              </a:rPr>
              <a:t>Association</a:t>
            </a:r>
            <a:r>
              <a:rPr lang="de-DE" sz="1800" dirty="0" smtClean="0">
                <a:latin typeface="Helvetica"/>
                <a:cs typeface="Helvetica"/>
              </a:rPr>
              <a:t>: Europäische Freihandelsassoziation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= 1960 gegründet; seit 1995: Island, Liechtenstein, Norwegen, Schweiz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Regelung für Personen aus Drittstaaten: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>	</a:t>
            </a:r>
            <a:r>
              <a:rPr lang="de-DE" sz="2000" dirty="0" smtClean="0">
                <a:latin typeface="Helvetica"/>
                <a:cs typeface="Helvetica"/>
              </a:rPr>
              <a:t>1.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smtClean="0">
                <a:latin typeface="Helvetica"/>
                <a:cs typeface="Helvetica"/>
              </a:rPr>
              <a:t>gute Ausbildung; langjährige Berufserfahrung</a:t>
            </a: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	2.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smtClean="0">
                <a:latin typeface="Helvetica"/>
                <a:cs typeface="Helvetica"/>
              </a:rPr>
              <a:t>Bevorzugung von Schweizern, EU, EFTA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smtClean="0">
                <a:latin typeface="Helvetica"/>
                <a:cs typeface="Helvetica"/>
              </a:rPr>
              <a:t>bei Stellenvergabe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	3.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smtClean="0">
                <a:latin typeface="Helvetica"/>
                <a:cs typeface="Helvetica"/>
              </a:rPr>
              <a:t>Jahreskontingente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Asylsuchende: Asylgesetzgebung</a:t>
            </a: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9553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u="sng" dirty="0" smtClean="0">
                <a:latin typeface="Helvetica"/>
                <a:cs typeface="Helvetica"/>
              </a:rPr>
              <a:t>Schweizer über Ausländer</a:t>
            </a: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000" u="sng" dirty="0" smtClean="0">
                <a:hlinkClick r:id="rId2"/>
              </a:rPr>
              <a:t>https</a:t>
            </a:r>
            <a:r>
              <a:rPr lang="de-DE" sz="2000" u="sng" dirty="0">
                <a:hlinkClick r:id="rId2"/>
              </a:rPr>
              <a:t>://www.youtube.com/watch?v=G2zxjkmS9C4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0696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>Masseneinwanderungsinitiative 2014</a:t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>
                <a:latin typeface="Helvetica"/>
                <a:cs typeface="Helvetica"/>
              </a:rPr>
              <a:t/>
            </a:r>
            <a:br>
              <a:rPr lang="de-DE" sz="2200" dirty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> </a:t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</a:t>
            </a: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2-formatOrig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99" y="1524957"/>
            <a:ext cx="5953003" cy="39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3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u="sng" dirty="0" smtClean="0">
                <a:latin typeface="Helvetica"/>
                <a:cs typeface="Helvetica"/>
              </a:rPr>
              <a:t>Masseneinwanderungsinitiative</a:t>
            </a: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Februar 2014: Volksinitiative „Gegen Masseneinwanderung“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</a:t>
            </a:r>
            <a:r>
              <a:rPr lang="de-DE" sz="1800" dirty="0">
                <a:latin typeface="Helvetica"/>
                <a:cs typeface="Helvetica"/>
              </a:rPr>
              <a:t>Jahreskontingente für </a:t>
            </a:r>
            <a:r>
              <a:rPr lang="de-DE" sz="1800" u="sng" dirty="0">
                <a:latin typeface="Helvetica"/>
                <a:cs typeface="Helvetica"/>
              </a:rPr>
              <a:t>alle</a:t>
            </a:r>
            <a:r>
              <a:rPr lang="de-DE" sz="1800" dirty="0">
                <a:latin typeface="Helvetica"/>
                <a:cs typeface="Helvetica"/>
              </a:rPr>
              <a:t> Gruppen von Einwanderern</a:t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	</a:t>
            </a: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>
                <a:latin typeface="Helvetica"/>
                <a:cs typeface="Helvetica"/>
              </a:rPr>
              <a:t>Konflikt mit der Personenfreizügigkeit (EU, EFTA): Kontingente!?</a:t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Volksinitiative der SVP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Ablehnung durch fast alle anderen Parteien sowie Nationalrat, Ständerat, Bundesrat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Annahme der Initiative: Volksmehr 50,3%, Ständemehr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12,5/2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Volksinitiative </a:t>
            </a:r>
            <a:r>
              <a:rPr lang="de-DE" sz="1800" dirty="0">
                <a:latin typeface="Helvetica"/>
                <a:cs typeface="Helvetica"/>
              </a:rPr>
              <a:t>gegen die </a:t>
            </a:r>
            <a:r>
              <a:rPr lang="de-DE" sz="1800" dirty="0" smtClean="0">
                <a:latin typeface="Helvetica"/>
                <a:cs typeface="Helvetica"/>
              </a:rPr>
              <a:t>Masseneinwanderungsinitiative: „Raus aus den Sackgassen“: </a:t>
            </a:r>
            <a:r>
              <a:rPr lang="de-DE" sz="1800" dirty="0">
                <a:latin typeface="Helvetica"/>
                <a:cs typeface="Helvetica"/>
                <a:hlinkClick r:id="rId2"/>
              </a:rPr>
              <a:t>http://www.initiative-rasa.ch/</a:t>
            </a:r>
            <a:r>
              <a:rPr lang="de-DE" sz="1800" dirty="0" smtClean="0">
                <a:latin typeface="Helvetica"/>
                <a:cs typeface="Helvetica"/>
                <a:hlinkClick r:id="rId2"/>
              </a:rPr>
              <a:t>de</a:t>
            </a:r>
            <a:r>
              <a:rPr lang="de-DE" sz="1800" dirty="0" smtClean="0">
                <a:latin typeface="Helvetica"/>
                <a:cs typeface="Helvetica"/>
              </a:rPr>
              <a:t>: Umsetzung durch Bundesversammlung: keine Kontingente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- Was gilt?</a:t>
            </a:r>
            <a:b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4889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626533"/>
            <a:ext cx="7772400" cy="5220893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u="sng" dirty="0" smtClean="0">
                <a:latin typeface="Helvetica"/>
                <a:cs typeface="Helvetica"/>
              </a:rPr>
              <a:t>Masseneinwanderungsinitiative: Reaktionen</a:t>
            </a:r>
            <a:br>
              <a:rPr lang="de-DE" sz="2400" u="sng" dirty="0" smtClean="0">
                <a:latin typeface="Helvetica"/>
                <a:cs typeface="Helvetica"/>
              </a:rPr>
            </a:br>
            <a:r>
              <a:rPr lang="de-DE" sz="2400" u="sng" dirty="0" smtClean="0">
                <a:latin typeface="Helvetica"/>
                <a:cs typeface="Helvetica"/>
              </a:rPr>
              <a:t/>
            </a:r>
            <a:br>
              <a:rPr lang="de-DE" sz="2400" u="sng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EU: Verletzung des freien Personenverkehrs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Ergebnis wäre ein eingeschränkter Personenverkehr für EU-Bürger in der Schweiz bei Freizügigkeit der Schweizer in der EU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Insistenz der EU auf den vier Grundfreiheiten (Personen, Waren, Dienstleistungen, Kapital)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vgl. </a:t>
            </a:r>
            <a:r>
              <a:rPr lang="de-DE" sz="1800" dirty="0" err="1" smtClean="0">
                <a:latin typeface="Helvetica"/>
                <a:cs typeface="Helvetica"/>
              </a:rPr>
              <a:t>Brexit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Konsequenzen von Seiten der EU: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Aussetzung von gemeinsamen Forschungsprojekten (</a:t>
            </a:r>
            <a:r>
              <a:rPr lang="de-DE" sz="1800" dirty="0" err="1" smtClean="0">
                <a:latin typeface="Helvetica"/>
                <a:cs typeface="Helvetica"/>
              </a:rPr>
              <a:t>Horizon</a:t>
            </a:r>
            <a:r>
              <a:rPr lang="de-DE" sz="1800" dirty="0" smtClean="0">
                <a:latin typeface="Helvetica"/>
                <a:cs typeface="Helvetica"/>
              </a:rPr>
              <a:t> 2020)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- Aussetzung von Erasmus+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9818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Allgemeines</a:t>
            </a: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Amtssprachen: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Deutsch, Französisch, Italienisch, Rätoromanisch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- 26 Kantone: 20 Kantone + 6 Halbkantone (2 Sitze / 1 Sitz im Ständerat)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Hauptstadt: de jure keine, de facto Bern = ‚Bundesstadt‘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Regierungssitz: Bern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Staatsform: föderale Republik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</a:t>
            </a:r>
            <a:r>
              <a:rPr lang="de-DE" sz="1800" dirty="0" err="1" smtClean="0">
                <a:latin typeface="Helvetica"/>
                <a:cs typeface="Helvetica"/>
              </a:rPr>
              <a:t>Confoederatio</a:t>
            </a:r>
            <a:r>
              <a:rPr lang="de-DE" sz="1800" dirty="0" smtClean="0">
                <a:latin typeface="Helvetica"/>
                <a:cs typeface="Helvetica"/>
              </a:rPr>
              <a:t> </a:t>
            </a:r>
            <a:r>
              <a:rPr lang="de-DE" sz="1800" dirty="0" err="1" smtClean="0">
                <a:latin typeface="Helvetica"/>
                <a:cs typeface="Helvetica"/>
              </a:rPr>
              <a:t>helvetica</a:t>
            </a:r>
            <a:r>
              <a:rPr lang="de-DE" sz="1800" dirty="0" smtClean="0">
                <a:latin typeface="Helvetica"/>
                <a:cs typeface="Helvetica"/>
              </a:rPr>
              <a:t>: </a:t>
            </a:r>
            <a:r>
              <a:rPr lang="de-DE" sz="1800" dirty="0" err="1" smtClean="0">
                <a:latin typeface="Helvetica"/>
                <a:cs typeface="Helvetica"/>
              </a:rPr>
              <a:t>foedus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= lat. Bund, Bündnis, Vertrag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Staatsoberhaupt</a:t>
            </a:r>
            <a:r>
              <a:rPr lang="de-DE" sz="1800" dirty="0">
                <a:latin typeface="Helvetica"/>
                <a:cs typeface="Helvetica"/>
              </a:rPr>
              <a:t>: Bundesrat </a:t>
            </a:r>
            <a:r>
              <a:rPr lang="de-DE" sz="1800" dirty="0" smtClean="0">
                <a:latin typeface="Helvetica"/>
                <a:cs typeface="Helvetica"/>
              </a:rPr>
              <a:t>(kollektiv)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Regierungschef: inexistent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Einwohnerzahl: ca. 8,3 Millionen – davon 2 Millionen Ausländer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3387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700" dirty="0" smtClean="0">
                <a:latin typeface="Helvetica"/>
                <a:cs typeface="Helvetica"/>
              </a:rPr>
              <a:t>Konfessionen</a:t>
            </a: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statCH_popK1400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44" y="1722967"/>
            <a:ext cx="6255513" cy="39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0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Calvinismus: Genf</a:t>
            </a: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Johannes Calvin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smtClean="0">
                <a:latin typeface="Helvetica"/>
                <a:cs typeface="Helvetica"/>
              </a:rPr>
              <a:t>(1509 – 1564)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Hauptwerk: </a:t>
            </a:r>
            <a:r>
              <a:rPr lang="de-DE" sz="1600" dirty="0" err="1" smtClean="0">
                <a:latin typeface="Helvetica"/>
                <a:cs typeface="Helvetica"/>
              </a:rPr>
              <a:t>Institutio</a:t>
            </a:r>
            <a:r>
              <a:rPr lang="de-DE" sz="1600" dirty="0" smtClean="0">
                <a:latin typeface="Helvetica"/>
                <a:cs typeface="Helvetica"/>
              </a:rPr>
              <a:t> </a:t>
            </a:r>
            <a:r>
              <a:rPr lang="de-DE" sz="1600" dirty="0" err="1" smtClean="0">
                <a:latin typeface="Helvetica"/>
                <a:cs typeface="Helvetica"/>
              </a:rPr>
              <a:t>Christianae</a:t>
            </a:r>
            <a:r>
              <a:rPr lang="de-DE" sz="1600" dirty="0" smtClean="0">
                <a:latin typeface="Helvetica"/>
                <a:cs typeface="Helvetica"/>
              </a:rPr>
              <a:t> </a:t>
            </a:r>
            <a:r>
              <a:rPr lang="de-DE" sz="1600" dirty="0" err="1" smtClean="0">
                <a:latin typeface="Helvetica"/>
                <a:cs typeface="Helvetica"/>
              </a:rPr>
              <a:t>Religionis</a:t>
            </a:r>
            <a:r>
              <a:rPr lang="de-DE" sz="1600" dirty="0" smtClean="0">
                <a:latin typeface="Helvetica"/>
                <a:cs typeface="Helvetica"/>
              </a:rPr>
              <a:t> (1535 ff.)</a:t>
            </a: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- 1536: </a:t>
            </a:r>
            <a:r>
              <a:rPr lang="de-DE" sz="1600" dirty="0" smtClean="0">
                <a:solidFill>
                  <a:srgbClr val="FF6600"/>
                </a:solidFill>
                <a:latin typeface="Helvetica"/>
                <a:cs typeface="Helvetica"/>
              </a:rPr>
              <a:t>Helvetisches Bekenntnis</a:t>
            </a:r>
            <a:r>
              <a:rPr lang="de-DE" sz="1600" dirty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de-DE" sz="1600" dirty="0" smtClean="0">
                <a:latin typeface="Helvetica"/>
                <a:cs typeface="Helvetica"/>
              </a:rPr>
              <a:t>(reformierte Kirche): Calvinisten und Zwinglianer (Ulrich Zwingli)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</a:t>
            </a:r>
            <a:r>
              <a:rPr lang="de-DE" sz="1600" dirty="0" smtClean="0">
                <a:solidFill>
                  <a:srgbClr val="FF6600"/>
                </a:solidFill>
                <a:latin typeface="Helvetica"/>
                <a:cs typeface="Helvetica"/>
              </a:rPr>
              <a:t>Durchsetzung der calvinistischen „Kirchenzucht“ in Genf</a:t>
            </a:r>
            <a:r>
              <a:rPr lang="de-DE" sz="1600" dirty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de-DE" sz="1600" dirty="0" smtClean="0">
                <a:solidFill>
                  <a:srgbClr val="FF6600"/>
                </a:solidFill>
                <a:latin typeface="Helvetica"/>
                <a:cs typeface="Helvetica"/>
              </a:rPr>
              <a:t>ab 1540</a:t>
            </a:r>
            <a:br>
              <a:rPr lang="de-DE" sz="1600" dirty="0" smtClean="0">
                <a:solidFill>
                  <a:srgbClr val="FF6600"/>
                </a:solidFill>
                <a:latin typeface="Helvetica"/>
                <a:cs typeface="Helvetica"/>
              </a:rPr>
            </a:br>
            <a:r>
              <a:rPr lang="de-DE" sz="1600" dirty="0" smtClean="0">
                <a:solidFill>
                  <a:srgbClr val="FF6600"/>
                </a:solidFill>
                <a:latin typeface="Helvetica"/>
                <a:cs typeface="Helvetica"/>
              </a:rPr>
              <a:t/>
            </a:r>
            <a:br>
              <a:rPr lang="de-DE" sz="1600" dirty="0" smtClean="0">
                <a:solidFill>
                  <a:srgbClr val="FF6600"/>
                </a:solidFill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Calvinistische Verbrechen:</a:t>
            </a: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	- Verfolgung, Bestrafung, Folterung, Ermordung Andersgläubiger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	- Hexenverfolgung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smtClean="0">
                <a:latin typeface="Helvetica"/>
                <a:cs typeface="Helvetica"/>
              </a:rPr>
              <a:t>(Exodus 22,17: </a:t>
            </a:r>
            <a:r>
              <a:rPr lang="de-DE" sz="1600" dirty="0" err="1" smtClean="0">
                <a:latin typeface="Helvetica"/>
                <a:cs typeface="Helvetica"/>
              </a:rPr>
              <a:t>sola</a:t>
            </a:r>
            <a:r>
              <a:rPr lang="de-DE" sz="1600" dirty="0" smtClean="0">
                <a:latin typeface="Helvetica"/>
                <a:cs typeface="Helvetica"/>
              </a:rPr>
              <a:t> </a:t>
            </a:r>
            <a:r>
              <a:rPr lang="de-DE" sz="1600" dirty="0" err="1" smtClean="0">
                <a:latin typeface="Helvetica"/>
                <a:cs typeface="Helvetica"/>
              </a:rPr>
              <a:t>scriptura</a:t>
            </a:r>
            <a:r>
              <a:rPr lang="de-DE" sz="1600" dirty="0" smtClean="0">
                <a:latin typeface="Helvetica"/>
                <a:cs typeface="Helvetica"/>
              </a:rPr>
              <a:t>!)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	- 1545: Folterung und Verbrennung von 34 Personen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>	</a:t>
            </a:r>
            <a:r>
              <a:rPr lang="de-DE" sz="1600" dirty="0" smtClean="0">
                <a:latin typeface="Helvetica"/>
                <a:cs typeface="Helvetica"/>
              </a:rPr>
              <a:t>- 1553: Arzt und Theologe Michael Servetus verbrannt</a:t>
            </a: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Stefan Zweig: </a:t>
            </a:r>
            <a:r>
              <a:rPr lang="de-DE" sz="1600" i="1" dirty="0" err="1" smtClean="0">
                <a:latin typeface="Helvetica"/>
                <a:cs typeface="Helvetica"/>
              </a:rPr>
              <a:t>Castellio</a:t>
            </a:r>
            <a:r>
              <a:rPr lang="de-DE" sz="1600" i="1" dirty="0" smtClean="0">
                <a:latin typeface="Helvetica"/>
                <a:cs typeface="Helvetica"/>
              </a:rPr>
              <a:t> gegen Calvin oder Ein Gewissen gegen die Gewalt </a:t>
            </a:r>
            <a:r>
              <a:rPr lang="de-DE" sz="1600" dirty="0" smtClean="0">
                <a:latin typeface="Helvetica"/>
                <a:cs typeface="Helvetica"/>
              </a:rPr>
              <a:t>(1936)</a:t>
            </a: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9280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Elemente des Calvinismus</a:t>
            </a: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Basis (vgl. Luther): </a:t>
            </a:r>
            <a:r>
              <a:rPr lang="de-DE" sz="1800" dirty="0" err="1" smtClean="0">
                <a:latin typeface="Helvetica"/>
                <a:cs typeface="Helvetica"/>
              </a:rPr>
              <a:t>sola</a:t>
            </a:r>
            <a:r>
              <a:rPr lang="de-DE" sz="1800" dirty="0" smtClean="0">
                <a:latin typeface="Helvetica"/>
                <a:cs typeface="Helvetica"/>
              </a:rPr>
              <a:t> </a:t>
            </a:r>
            <a:r>
              <a:rPr lang="de-DE" sz="1800" dirty="0" err="1" smtClean="0">
                <a:latin typeface="Helvetica"/>
                <a:cs typeface="Helvetica"/>
              </a:rPr>
              <a:t>scriptura</a:t>
            </a:r>
            <a:r>
              <a:rPr lang="de-DE" sz="1800" dirty="0" smtClean="0">
                <a:latin typeface="Helvetica"/>
                <a:cs typeface="Helvetica"/>
              </a:rPr>
              <a:t>, </a:t>
            </a:r>
            <a:r>
              <a:rPr lang="de-DE" sz="1800" dirty="0" err="1" smtClean="0">
                <a:latin typeface="Helvetica"/>
                <a:cs typeface="Helvetica"/>
              </a:rPr>
              <a:t>solus</a:t>
            </a:r>
            <a:r>
              <a:rPr lang="de-DE" sz="1800" dirty="0" smtClean="0">
                <a:latin typeface="Helvetica"/>
                <a:cs typeface="Helvetica"/>
              </a:rPr>
              <a:t> Christus, </a:t>
            </a:r>
            <a:r>
              <a:rPr lang="de-DE" sz="1800" dirty="0" err="1" smtClean="0">
                <a:latin typeface="Helvetica"/>
                <a:cs typeface="Helvetica"/>
              </a:rPr>
              <a:t>sola</a:t>
            </a:r>
            <a:r>
              <a:rPr lang="de-DE" sz="1800" dirty="0" smtClean="0">
                <a:latin typeface="Helvetica"/>
                <a:cs typeface="Helvetica"/>
              </a:rPr>
              <a:t> </a:t>
            </a:r>
            <a:r>
              <a:rPr lang="de-DE" sz="1800" dirty="0" err="1" smtClean="0">
                <a:latin typeface="Helvetica"/>
                <a:cs typeface="Helvetica"/>
              </a:rPr>
              <a:t>fide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u="sng" dirty="0" smtClean="0">
                <a:latin typeface="Helvetica"/>
                <a:cs typeface="Helvetica"/>
              </a:rPr>
              <a:t>aber nicht</a:t>
            </a:r>
            <a:r>
              <a:rPr lang="de-DE" sz="1800" dirty="0" smtClean="0">
                <a:latin typeface="Helvetica"/>
                <a:cs typeface="Helvetica"/>
              </a:rPr>
              <a:t>: </a:t>
            </a:r>
            <a:r>
              <a:rPr lang="de-DE" sz="1800" dirty="0" err="1" smtClean="0">
                <a:latin typeface="Helvetica"/>
                <a:cs typeface="Helvetica"/>
              </a:rPr>
              <a:t>sola</a:t>
            </a:r>
            <a:r>
              <a:rPr lang="de-DE" sz="1800" dirty="0" smtClean="0">
                <a:latin typeface="Helvetica"/>
                <a:cs typeface="Helvetica"/>
              </a:rPr>
              <a:t> </a:t>
            </a:r>
            <a:r>
              <a:rPr lang="de-DE" sz="1800" dirty="0" err="1" smtClean="0">
                <a:latin typeface="Helvetica"/>
                <a:cs typeface="Helvetica"/>
              </a:rPr>
              <a:t>gratia</a:t>
            </a:r>
            <a:r>
              <a:rPr lang="de-DE" sz="1800" dirty="0" smtClean="0">
                <a:latin typeface="Helvetica"/>
                <a:cs typeface="Helvetica"/>
              </a:rPr>
              <a:t>, da Errettung durch Gott vorherbestimmt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= PRÄDESTINATIONSLEHRE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1. völlige Verderbtheit des Menschen 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2. bedingungslose Erwählung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	</a:t>
            </a:r>
            <a:r>
              <a:rPr lang="de-DE" sz="1800" dirty="0" smtClean="0">
                <a:latin typeface="Helvetica"/>
                <a:cs typeface="Helvetica"/>
              </a:rPr>
              <a:t>= Scheidung in Erlöste und Verdammte schon vor der Erschaffung der Welt 	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3. begrenzte Versöhnung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= </a:t>
            </a:r>
            <a:r>
              <a:rPr lang="de-DE" sz="1800" dirty="0" err="1" smtClean="0">
                <a:latin typeface="Helvetica"/>
                <a:cs typeface="Helvetica"/>
              </a:rPr>
              <a:t>Heilstat</a:t>
            </a:r>
            <a:r>
              <a:rPr lang="de-DE" sz="1800" dirty="0" smtClean="0">
                <a:latin typeface="Helvetica"/>
                <a:cs typeface="Helvetica"/>
              </a:rPr>
              <a:t> Jesu Christi (Kreuzestod) nur für auserwählte Sünder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4. unwiderstehliche Gnade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5. Beharrlichkeit der Heiligen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+ Kirchenzucht, Askese, Arbeitsethik (vgl.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Max Weber</a:t>
            </a:r>
            <a:r>
              <a:rPr lang="de-DE" sz="1800" dirty="0" smtClean="0">
                <a:latin typeface="Helvetica"/>
                <a:cs typeface="Helvetica"/>
              </a:rPr>
              <a:t>)</a:t>
            </a: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2515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635000"/>
            <a:ext cx="7772400" cy="5212426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Wichtige Autoren</a:t>
            </a:r>
            <a:br>
              <a:rPr lang="de-DE" sz="2200" u="sng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- Jeremias </a:t>
            </a:r>
            <a:r>
              <a:rPr lang="de-DE" sz="1800" dirty="0" err="1">
                <a:solidFill>
                  <a:srgbClr val="FF6600"/>
                </a:solidFill>
                <a:latin typeface="Helvetica"/>
                <a:cs typeface="Helvetica"/>
              </a:rPr>
              <a:t>Gotthelf</a:t>
            </a:r>
            <a:r>
              <a:rPr lang="de-DE" sz="1800" dirty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de-DE" sz="1800" dirty="0">
                <a:latin typeface="Helvetica"/>
                <a:cs typeface="Helvetica"/>
              </a:rPr>
              <a:t>(1797 – 1854</a:t>
            </a:r>
            <a:r>
              <a:rPr lang="de-DE" sz="1800" dirty="0" smtClean="0">
                <a:latin typeface="Helvetica"/>
                <a:cs typeface="Helvetica"/>
              </a:rPr>
              <a:t>): </a:t>
            </a:r>
            <a:r>
              <a:rPr lang="de-DE" sz="1800" i="1" dirty="0" smtClean="0">
                <a:latin typeface="Helvetica"/>
                <a:cs typeface="Helvetica"/>
              </a:rPr>
              <a:t>Die schwarze Spinne </a:t>
            </a:r>
            <a:r>
              <a:rPr lang="de-DE" sz="1800" dirty="0" smtClean="0">
                <a:latin typeface="Helvetica"/>
                <a:cs typeface="Helvetica"/>
              </a:rPr>
              <a:t>(1842)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>
                <a:latin typeface="Helvetica"/>
                <a:cs typeface="Helvetica"/>
              </a:rPr>
              <a:t>Gottfried </a:t>
            </a:r>
            <a:r>
              <a:rPr lang="de-DE" sz="1800" dirty="0">
                <a:solidFill>
                  <a:srgbClr val="FF6600"/>
                </a:solidFill>
                <a:latin typeface="Helvetica"/>
                <a:cs typeface="Helvetica"/>
              </a:rPr>
              <a:t>Keller</a:t>
            </a:r>
            <a:r>
              <a:rPr lang="de-DE" sz="1800" dirty="0">
                <a:latin typeface="Helvetica"/>
                <a:cs typeface="Helvetica"/>
              </a:rPr>
              <a:t> (1819 – 1890</a:t>
            </a:r>
            <a:r>
              <a:rPr lang="de-DE" sz="1800" dirty="0" smtClean="0">
                <a:latin typeface="Helvetica"/>
                <a:cs typeface="Helvetica"/>
              </a:rPr>
              <a:t>): </a:t>
            </a:r>
            <a:r>
              <a:rPr lang="de-DE" sz="1800" i="1" dirty="0" smtClean="0">
                <a:latin typeface="Helvetica"/>
                <a:cs typeface="Helvetica"/>
              </a:rPr>
              <a:t>Der grüne Heinrich </a:t>
            </a:r>
            <a:r>
              <a:rPr lang="de-DE" sz="1800" dirty="0" smtClean="0">
                <a:latin typeface="Helvetica"/>
                <a:cs typeface="Helvetica"/>
              </a:rPr>
              <a:t>(1855)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Conrad Ferdinand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Meyer</a:t>
            </a:r>
            <a:r>
              <a:rPr lang="de-DE" sz="1800" dirty="0" smtClean="0">
                <a:latin typeface="Helvetica"/>
                <a:cs typeface="Helvetica"/>
              </a:rPr>
              <a:t> (1825 – 1898): Novellen / Lyrik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	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= Realismus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Robert Walser (1878 – 1956): </a:t>
            </a:r>
            <a:r>
              <a:rPr lang="de-DE" sz="1800" i="1" dirty="0" smtClean="0">
                <a:latin typeface="Helvetica"/>
                <a:cs typeface="Helvetica"/>
              </a:rPr>
              <a:t>Jakob von Gunten </a:t>
            </a:r>
            <a:r>
              <a:rPr lang="de-DE" sz="1800" dirty="0" smtClean="0">
                <a:latin typeface="Helvetica"/>
                <a:cs typeface="Helvetica"/>
              </a:rPr>
              <a:t>(1908)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>
                <a:latin typeface="Helvetica"/>
                <a:cs typeface="Helvetica"/>
              </a:rPr>
              <a:t>Max Frisch (1911 – 1991</a:t>
            </a:r>
            <a:r>
              <a:rPr lang="de-DE" sz="1800" dirty="0" smtClean="0">
                <a:latin typeface="Helvetica"/>
                <a:cs typeface="Helvetica"/>
              </a:rPr>
              <a:t>): </a:t>
            </a:r>
            <a:r>
              <a:rPr lang="de-DE" sz="1800" i="1" dirty="0" smtClean="0">
                <a:latin typeface="Helvetica"/>
                <a:cs typeface="Helvetica"/>
              </a:rPr>
              <a:t>Homo </a:t>
            </a:r>
            <a:r>
              <a:rPr lang="de-DE" sz="1800" i="1" dirty="0" err="1" smtClean="0">
                <a:latin typeface="Helvetica"/>
                <a:cs typeface="Helvetica"/>
              </a:rPr>
              <a:t>faber</a:t>
            </a:r>
            <a:r>
              <a:rPr lang="de-DE" sz="1800" i="1" dirty="0" smtClean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(1957), </a:t>
            </a:r>
            <a:r>
              <a:rPr lang="de-DE" sz="1800" i="1" dirty="0" smtClean="0">
                <a:latin typeface="Helvetica"/>
                <a:cs typeface="Helvetica"/>
              </a:rPr>
              <a:t>Andorra</a:t>
            </a:r>
            <a:r>
              <a:rPr lang="de-DE" sz="1800" dirty="0" smtClean="0">
                <a:latin typeface="Helvetica"/>
                <a:cs typeface="Helvetica"/>
              </a:rPr>
              <a:t> (1961)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Friedrich Dürrenmatt (1921 – 1990): </a:t>
            </a:r>
            <a:r>
              <a:rPr lang="de-DE" sz="1800" i="1" dirty="0" smtClean="0">
                <a:latin typeface="Helvetica"/>
                <a:cs typeface="Helvetica"/>
              </a:rPr>
              <a:t>Die Physiker </a:t>
            </a:r>
            <a:r>
              <a:rPr lang="de-DE" sz="1800" dirty="0" smtClean="0">
                <a:latin typeface="Helvetica"/>
                <a:cs typeface="Helvetica"/>
              </a:rPr>
              <a:t>(1962)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Adolf Muschg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(*1934)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Peter Bichsel (*1935)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1113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609599"/>
            <a:ext cx="7772400" cy="5237827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Literatur: Zürich</a:t>
            </a:r>
            <a:br>
              <a:rPr lang="de-DE" sz="2200" u="sng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>Dada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- 1916: Hugo Ball u.a.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Cabaret Voltaire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>James Joyce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(1882 – 1941)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- 1915 – 1920 und 1940 – 1941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Arbeit am </a:t>
            </a:r>
            <a:r>
              <a:rPr lang="de-DE" sz="1800" i="1" dirty="0" smtClean="0">
                <a:latin typeface="Helvetica"/>
                <a:cs typeface="Helvetica"/>
              </a:rPr>
              <a:t>Ulysses</a:t>
            </a:r>
            <a:r>
              <a:rPr lang="de-DE" sz="1800" dirty="0" smtClean="0">
                <a:latin typeface="Helvetica"/>
                <a:cs typeface="Helvetica"/>
              </a:rPr>
              <a:t> (erschienen 1922)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>Thomas Mann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(1875 – 1955)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- 1933 – 1938 in Küsnacht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- 1952 – 1955 Kilchberg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1391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541867"/>
            <a:ext cx="7772400" cy="5305560"/>
          </a:xfrm>
        </p:spPr>
        <p:txBody>
          <a:bodyPr>
            <a:normAutofit fontScale="90000"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700" dirty="0" smtClean="0">
                <a:latin typeface="Helvetica"/>
                <a:cs typeface="Helvetica"/>
              </a:rPr>
              <a:t>Grab von James Joyce</a:t>
            </a:r>
            <a:r>
              <a:rPr lang="de-DE" sz="2700" dirty="0">
                <a:latin typeface="Helvetica"/>
                <a:cs typeface="Helvetica"/>
              </a:rPr>
              <a:t> </a:t>
            </a:r>
            <a:r>
              <a:rPr lang="de-DE" sz="2700" dirty="0" smtClean="0">
                <a:latin typeface="Helvetica"/>
                <a:cs typeface="Helvetica"/>
              </a:rPr>
              <a:t>in Zürich</a:t>
            </a:r>
            <a:br>
              <a:rPr lang="de-DE" sz="27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500" y="1491427"/>
            <a:ext cx="3267000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3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626533"/>
            <a:ext cx="7772400" cy="5220894"/>
          </a:xfrm>
        </p:spPr>
        <p:txBody>
          <a:bodyPr>
            <a:normAutofit fontScale="90000"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700" dirty="0">
                <a:latin typeface="Helvetica"/>
                <a:cs typeface="Helvetica"/>
              </a:rPr>
              <a:t>Villa </a:t>
            </a:r>
            <a:r>
              <a:rPr lang="de-DE" sz="2700" dirty="0" smtClean="0">
                <a:latin typeface="Helvetica"/>
                <a:cs typeface="Helvetica"/>
              </a:rPr>
              <a:t>von Thomas Mann in Kilchberg am Zürichsee</a:t>
            </a:r>
            <a:br>
              <a:rPr lang="de-DE" sz="27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1280px-Thomas_Manns_Haus_in_Kilchberg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20" y="1442764"/>
            <a:ext cx="5518560" cy="43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6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558799"/>
            <a:ext cx="7772400" cy="5288627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200" u="sng" dirty="0" smtClean="0">
                <a:latin typeface="Helvetica"/>
                <a:cs typeface="Helvetica"/>
              </a:rPr>
              <a:t>Mary Shelley (geb. Godwin, 1757 – 1851)</a:t>
            </a:r>
            <a:r>
              <a:rPr lang="de-DE" sz="2200" dirty="0" smtClean="0">
                <a:latin typeface="Helvetica"/>
                <a:cs typeface="Helvetica"/>
              </a:rPr>
              <a:t>:</a:t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i="1" dirty="0" smtClean="0">
                <a:latin typeface="Helvetica"/>
                <a:cs typeface="Helvetica"/>
              </a:rPr>
              <a:t>Frankenstein </a:t>
            </a:r>
            <a:r>
              <a:rPr lang="de-DE" sz="2200" i="1" dirty="0" err="1" smtClean="0">
                <a:latin typeface="Helvetica"/>
                <a:cs typeface="Helvetica"/>
              </a:rPr>
              <a:t>or</a:t>
            </a:r>
            <a:r>
              <a:rPr lang="de-DE" sz="2200" i="1" dirty="0" smtClean="0">
                <a:latin typeface="Helvetica"/>
                <a:cs typeface="Helvetica"/>
              </a:rPr>
              <a:t> The Modern Prometheus</a:t>
            </a:r>
            <a:r>
              <a:rPr lang="de-DE" sz="2200" dirty="0">
                <a:latin typeface="Helvetica"/>
                <a:cs typeface="Helvetica"/>
              </a:rPr>
              <a:t> </a:t>
            </a:r>
            <a:r>
              <a:rPr lang="de-DE" sz="2200" dirty="0" smtClean="0">
                <a:latin typeface="Helvetica"/>
                <a:cs typeface="Helvetica"/>
              </a:rPr>
              <a:t>(1818)</a:t>
            </a:r>
            <a:r>
              <a:rPr lang="de-DE" sz="2200" dirty="0">
                <a:latin typeface="Helvetica"/>
                <a:cs typeface="Helvetica"/>
              </a:rPr>
              <a:t/>
            </a:r>
            <a:br>
              <a:rPr lang="de-DE" sz="2200" dirty="0">
                <a:latin typeface="Helvetica"/>
                <a:cs typeface="Helvetica"/>
              </a:rPr>
            </a:br>
            <a:r>
              <a:rPr lang="de-DE" sz="2200" dirty="0" smtClean="0">
                <a:latin typeface="Helvetica"/>
                <a:cs typeface="Helvetica"/>
              </a:rPr>
              <a:t/>
            </a:r>
            <a:br>
              <a:rPr lang="de-DE" sz="2200" dirty="0" smtClean="0">
                <a:latin typeface="Helvetica"/>
                <a:cs typeface="Helvetica"/>
              </a:rPr>
            </a:br>
            <a:r>
              <a:rPr lang="de-DE" sz="2200" dirty="0">
                <a:latin typeface="Helvetica"/>
                <a:cs typeface="Helvetica"/>
              </a:rPr>
              <a:t/>
            </a:r>
            <a:br>
              <a:rPr lang="de-DE" sz="22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Mai 1816: Reise an den </a:t>
            </a:r>
            <a:r>
              <a:rPr lang="de-DE" sz="1800" dirty="0" err="1" smtClean="0">
                <a:solidFill>
                  <a:srgbClr val="FF6600"/>
                </a:solidFill>
                <a:latin typeface="Helvetica"/>
                <a:cs typeface="Helvetica"/>
              </a:rPr>
              <a:t>Genfersee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mit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Percy Shelley und Claire </a:t>
            </a:r>
            <a:r>
              <a:rPr lang="de-DE" sz="1800" dirty="0" err="1" smtClean="0">
                <a:latin typeface="Helvetica"/>
                <a:cs typeface="Helvetica"/>
              </a:rPr>
              <a:t>Clairmont</a:t>
            </a:r>
            <a:r>
              <a:rPr lang="de-DE" sz="1800" dirty="0" smtClean="0">
                <a:latin typeface="Helvetica"/>
                <a:cs typeface="Helvetica"/>
              </a:rPr>
              <a:t>; dort Treffen mit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Lord Byron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Beobachtung der berühmten Dichter durch andere Sommergäste per Teleskop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schlechtes Wetter, Gespräche im Haus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über Erasmus Darwin, dessen angebliche Belebung toter Materie, künstliches Leben; gegenseitiges Vorlesen von Schauergeschichten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Vorschlag Byrons, dass jeder zur Unterhaltung eine Schauergeschichte schreiben solle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Wachtraum Mary </a:t>
            </a:r>
            <a:r>
              <a:rPr lang="de-DE" sz="1800" dirty="0" err="1" smtClean="0">
                <a:latin typeface="Helvetica"/>
                <a:cs typeface="Helvetica"/>
              </a:rPr>
              <a:t>Shelley‘s</a:t>
            </a:r>
            <a:r>
              <a:rPr lang="de-DE" sz="1800" dirty="0" smtClean="0">
                <a:latin typeface="Helvetica"/>
                <a:cs typeface="Helvetica"/>
              </a:rPr>
              <a:t>: „</a:t>
            </a:r>
            <a:r>
              <a:rPr lang="de-DE" sz="1800" i="1" dirty="0" smtClean="0">
                <a:latin typeface="Helvetica"/>
                <a:cs typeface="Helvetica"/>
              </a:rPr>
              <a:t>(</a:t>
            </a:r>
            <a:r>
              <a:rPr lang="de-DE" sz="1800" i="1" dirty="0">
                <a:latin typeface="Helvetica"/>
                <a:cs typeface="Helvetica"/>
              </a:rPr>
              <a:t>…) ich sah den bleichen Schüler unheiliger Künste neben dem Ding knien, das er zusammengesetzt hatte. </a:t>
            </a:r>
            <a:r>
              <a:rPr lang="de-DE" sz="1800" dirty="0" smtClean="0">
                <a:latin typeface="Helvetica"/>
                <a:cs typeface="Helvetica"/>
              </a:rPr>
              <a:t>(…)“</a:t>
            </a: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5983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634999"/>
            <a:ext cx="7772400" cy="5212427"/>
          </a:xfrm>
        </p:spPr>
        <p:txBody>
          <a:bodyPr>
            <a:normAutofit fontScale="90000"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700" dirty="0" smtClean="0">
                <a:latin typeface="Helvetica"/>
                <a:cs typeface="Helvetica"/>
              </a:rPr>
              <a:t>Genf: „Byron-Wiese“</a:t>
            </a:r>
            <a:br>
              <a:rPr lang="de-DE" sz="27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800px-Diodati_frankenstein120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241" y="1298827"/>
            <a:ext cx="331351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0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634999"/>
            <a:ext cx="7772400" cy="5212427"/>
          </a:xfrm>
        </p:spPr>
        <p:txBody>
          <a:bodyPr>
            <a:normAutofit fontScale="90000"/>
          </a:bodyPr>
          <a:lstStyle/>
          <a:p>
            <a:pPr algn="l"/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u="sng" dirty="0" smtClean="0">
                <a:latin typeface="Helvetica"/>
                <a:cs typeface="Helvetica"/>
              </a:rPr>
              <a:t>Texte </a:t>
            </a:r>
            <a:r>
              <a:rPr lang="de-DE" sz="2000" u="sng" dirty="0">
                <a:latin typeface="Helvetica"/>
                <a:cs typeface="Helvetica"/>
              </a:rPr>
              <a:t>für die mündliche Prüfung (zur Auswahl)</a:t>
            </a:r>
            <a:br>
              <a:rPr lang="de-DE" sz="2000" u="sng" dirty="0">
                <a:latin typeface="Helvetica"/>
                <a:cs typeface="Helvetica"/>
              </a:rPr>
            </a:br>
            <a:r>
              <a:rPr lang="de-DE" sz="1800" u="sng" dirty="0">
                <a:latin typeface="Helvetica"/>
                <a:cs typeface="Helvetica"/>
              </a:rPr>
              <a:t/>
            </a:r>
            <a:br>
              <a:rPr lang="de-DE" sz="1800" u="sng" dirty="0">
                <a:latin typeface="Helvetica"/>
                <a:cs typeface="Helvetica"/>
              </a:rPr>
            </a:br>
            <a:r>
              <a:rPr lang="de-DE" sz="1800" u="sng" dirty="0" smtClean="0">
                <a:latin typeface="Helvetica"/>
                <a:cs typeface="Helvetica"/>
              </a:rPr>
              <a:t/>
            </a:r>
            <a:br>
              <a:rPr lang="de-DE" sz="1800" u="sng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Thomas </a:t>
            </a:r>
            <a:r>
              <a:rPr lang="de-DE" sz="1800" dirty="0" err="1" smtClean="0">
                <a:solidFill>
                  <a:srgbClr val="FF6600"/>
                </a:solidFill>
                <a:latin typeface="Helvetica"/>
                <a:cs typeface="Helvetica"/>
              </a:rPr>
              <a:t>Gerlinger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 / Renate Reiter</a:t>
            </a:r>
            <a:r>
              <a:rPr lang="de-DE" sz="1800" dirty="0" smtClean="0">
                <a:latin typeface="Helvetica"/>
                <a:cs typeface="Helvetica"/>
              </a:rPr>
              <a:t>: Kleine Landeskunde der Schweiz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	</a:t>
            </a:r>
            <a:r>
              <a:rPr lang="de-DE" sz="1600" dirty="0">
                <a:latin typeface="Helvetica"/>
                <a:cs typeface="Helvetica"/>
              </a:rPr>
              <a:t>http://</a:t>
            </a:r>
            <a:r>
              <a:rPr lang="de-DE" sz="1600" dirty="0" err="1">
                <a:latin typeface="Helvetica"/>
                <a:cs typeface="Helvetica"/>
              </a:rPr>
              <a:t>www.bpb.de</a:t>
            </a:r>
            <a:r>
              <a:rPr lang="de-DE" sz="1600" dirty="0">
                <a:latin typeface="Helvetica"/>
                <a:cs typeface="Helvetica"/>
              </a:rPr>
              <a:t>/</a:t>
            </a:r>
            <a:r>
              <a:rPr lang="de-DE" sz="1600" dirty="0" err="1">
                <a:latin typeface="Helvetica"/>
                <a:cs typeface="Helvetica"/>
              </a:rPr>
              <a:t>politik</a:t>
            </a:r>
            <a:r>
              <a:rPr lang="de-DE" sz="1600" dirty="0">
                <a:latin typeface="Helvetica"/>
                <a:cs typeface="Helvetica"/>
              </a:rPr>
              <a:t>/</a:t>
            </a:r>
            <a:r>
              <a:rPr lang="de-DE" sz="1600" dirty="0" err="1">
                <a:latin typeface="Helvetica"/>
                <a:cs typeface="Helvetica"/>
              </a:rPr>
              <a:t>innenpolitik</a:t>
            </a:r>
            <a:r>
              <a:rPr lang="de-DE" sz="1600" dirty="0">
                <a:latin typeface="Helvetica"/>
                <a:cs typeface="Helvetica"/>
              </a:rPr>
              <a:t>/</a:t>
            </a:r>
            <a:r>
              <a:rPr lang="de-DE" sz="1600" dirty="0" err="1">
                <a:latin typeface="Helvetica"/>
                <a:cs typeface="Helvetica"/>
              </a:rPr>
              <a:t>gesundheitspolitik</a:t>
            </a:r>
            <a:r>
              <a:rPr lang="de-DE" sz="1600" dirty="0">
                <a:latin typeface="Helvetica"/>
                <a:cs typeface="Helvetica"/>
              </a:rPr>
              <a:t>/72947/</a:t>
            </a:r>
            <a:r>
              <a:rPr lang="de-DE" sz="1600" dirty="0" err="1" smtClean="0">
                <a:latin typeface="Helvetica"/>
                <a:cs typeface="Helvetica"/>
              </a:rPr>
              <a:t>landeskunde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- </a:t>
            </a:r>
            <a:r>
              <a:rPr lang="de-DE" sz="1800" dirty="0">
                <a:solidFill>
                  <a:srgbClr val="FF6600"/>
                </a:solidFill>
                <a:latin typeface="Helvetica"/>
                <a:cs typeface="Helvetica"/>
              </a:rPr>
              <a:t>Kerstin </a:t>
            </a:r>
            <a:r>
              <a:rPr lang="de-DE" sz="1800" dirty="0" err="1">
                <a:solidFill>
                  <a:srgbClr val="FF6600"/>
                </a:solidFill>
                <a:latin typeface="Helvetica"/>
                <a:cs typeface="Helvetica"/>
              </a:rPr>
              <a:t>Hilt</a:t>
            </a:r>
            <a:r>
              <a:rPr lang="de-DE" sz="1800" dirty="0">
                <a:latin typeface="Helvetica"/>
                <a:cs typeface="Helvetica"/>
              </a:rPr>
              <a:t>: Direkte Demokratie in der Schweiz</a:t>
            </a: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	</a:t>
            </a:r>
            <a:r>
              <a:rPr lang="de-DE" sz="1600" dirty="0" smtClean="0">
                <a:latin typeface="Helvetica"/>
                <a:cs typeface="Helvetica"/>
              </a:rPr>
              <a:t>https</a:t>
            </a:r>
            <a:r>
              <a:rPr lang="de-DE" sz="1600" dirty="0">
                <a:latin typeface="Helvetica"/>
                <a:cs typeface="Helvetica"/>
              </a:rPr>
              <a:t>://www.planet-wissen.de/kultur/mitteleuropa</a:t>
            </a:r>
            <a:r>
              <a:rPr lang="de-DE" sz="1600" dirty="0" smtClean="0">
                <a:latin typeface="Helvetica"/>
                <a:cs typeface="Helvetica"/>
              </a:rPr>
              <a:t>/urlaubsland_schweiz/	pwiedirektedemokratieinderschweiz100</a:t>
            </a:r>
            <a:r>
              <a:rPr lang="de-DE" sz="1600" dirty="0">
                <a:latin typeface="Helvetica"/>
                <a:cs typeface="Helvetica"/>
              </a:rPr>
              <a:t>.html</a:t>
            </a: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- </a:t>
            </a:r>
            <a:r>
              <a:rPr lang="de-DE" sz="1800" dirty="0" smtClean="0">
                <a:solidFill>
                  <a:srgbClr val="FF6600"/>
                </a:solidFill>
                <a:latin typeface="Helvetica"/>
                <a:cs typeface="Helvetica"/>
              </a:rPr>
              <a:t>Noemi Carrel</a:t>
            </a:r>
            <a:r>
              <a:rPr lang="de-DE" sz="1800" dirty="0" smtClean="0">
                <a:latin typeface="Helvetica"/>
                <a:cs typeface="Helvetica"/>
              </a:rPr>
              <a:t>: Hintergrundinformationen [zur Migration in der Schweiz]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	</a:t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	</a:t>
            </a:r>
            <a:r>
              <a:rPr lang="de-DE" sz="1600" dirty="0">
                <a:latin typeface="Helvetica"/>
                <a:cs typeface="Helvetica"/>
              </a:rPr>
              <a:t>http://</a:t>
            </a:r>
            <a:r>
              <a:rPr lang="de-DE" sz="1600" dirty="0" err="1">
                <a:latin typeface="Helvetica"/>
                <a:cs typeface="Helvetica"/>
              </a:rPr>
              <a:t>www.bpb.de</a:t>
            </a:r>
            <a:r>
              <a:rPr lang="de-DE" sz="1600" dirty="0">
                <a:latin typeface="Helvetica"/>
                <a:cs typeface="Helvetica"/>
              </a:rPr>
              <a:t>/</a:t>
            </a:r>
            <a:r>
              <a:rPr lang="de-DE" sz="1600" dirty="0" err="1">
                <a:latin typeface="Helvetica"/>
                <a:cs typeface="Helvetica"/>
              </a:rPr>
              <a:t>gesellschaft</a:t>
            </a:r>
            <a:r>
              <a:rPr lang="de-DE" sz="1600" dirty="0">
                <a:latin typeface="Helvetica"/>
                <a:cs typeface="Helvetica"/>
              </a:rPr>
              <a:t>/</a:t>
            </a:r>
            <a:r>
              <a:rPr lang="de-DE" sz="1600" dirty="0" err="1">
                <a:latin typeface="Helvetica"/>
                <a:cs typeface="Helvetica"/>
              </a:rPr>
              <a:t>migration</a:t>
            </a:r>
            <a:r>
              <a:rPr lang="de-DE" sz="1600" dirty="0">
                <a:latin typeface="Helvetica"/>
                <a:cs typeface="Helvetica"/>
              </a:rPr>
              <a:t>/</a:t>
            </a:r>
            <a:r>
              <a:rPr lang="de-DE" sz="1600" dirty="0" err="1">
                <a:latin typeface="Helvetica"/>
                <a:cs typeface="Helvetica"/>
              </a:rPr>
              <a:t>laenderprofile</a:t>
            </a:r>
            <a:r>
              <a:rPr lang="de-DE" sz="1600" dirty="0">
                <a:latin typeface="Helvetica"/>
                <a:cs typeface="Helvetica"/>
              </a:rPr>
              <a:t>/139680/</a:t>
            </a:r>
            <a:r>
              <a:rPr lang="de-DE" sz="1600" dirty="0" err="1" smtClean="0">
                <a:latin typeface="Helvetica"/>
                <a:cs typeface="Helvetica"/>
              </a:rPr>
              <a:t>hintergrundinformationen</a:t>
            </a: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1368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9667" y="449743"/>
            <a:ext cx="7772400" cy="5397684"/>
          </a:xfrm>
        </p:spPr>
        <p:txBody>
          <a:bodyPr>
            <a:normAutofit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>Bern: Bundeshaus (‚</a:t>
            </a:r>
            <a:r>
              <a:rPr lang="de-DE" sz="2400" dirty="0" err="1" smtClean="0">
                <a:latin typeface="Helvetica"/>
                <a:cs typeface="Helvetica"/>
              </a:rPr>
              <a:t>Curia</a:t>
            </a:r>
            <a:r>
              <a:rPr lang="de-DE" sz="2400" dirty="0" smtClean="0">
                <a:latin typeface="Helvetica"/>
                <a:cs typeface="Helvetica"/>
              </a:rPr>
              <a:t>‘)</a:t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 smtClean="0">
                <a:latin typeface="Helvetica"/>
                <a:cs typeface="Helvetica"/>
              </a:rPr>
              <a:t/>
            </a:r>
            <a:br>
              <a:rPr lang="de-DE" sz="2400" dirty="0" smtClean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/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4" name="Bild 3" descr="Bundeshaus_Bern_2009,_Flooff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85" y="1450552"/>
            <a:ext cx="655943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0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2700" dirty="0" smtClean="0">
                <a:latin typeface="Helvetica"/>
                <a:cs typeface="Helvetica"/>
              </a:rPr>
              <a:t>Schweiz: Kantone</a:t>
            </a:r>
            <a:br>
              <a:rPr lang="de-DE" sz="27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Grosse-Gesetzesunterschiede-in-Kanton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44" y="1451227"/>
            <a:ext cx="643031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4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/>
          </a:bodyPr>
          <a:lstStyle/>
          <a:p>
            <a:pPr algn="l"/>
            <a:r>
              <a:rPr lang="de-DE" sz="2000" u="sng" dirty="0" smtClean="0">
                <a:latin typeface="Helvetica"/>
                <a:cs typeface="Helvetica"/>
              </a:rPr>
              <a:t>Sprachen</a:t>
            </a: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Amtssprachen: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smtClean="0">
                <a:latin typeface="Helvetica"/>
                <a:cs typeface="Helvetica"/>
              </a:rPr>
              <a:t>Deutsch, Französisch, Italienisch, Rätoromanisch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vier Landeskulturen und Sprachregionen: </a:t>
            </a: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	Deutschschweiz, </a:t>
            </a:r>
            <a:r>
              <a:rPr lang="de-DE" sz="1600" dirty="0" err="1" smtClean="0">
                <a:latin typeface="Helvetica"/>
                <a:cs typeface="Helvetica"/>
              </a:rPr>
              <a:t>Romandie</a:t>
            </a:r>
            <a:r>
              <a:rPr lang="de-DE" sz="1600" dirty="0" smtClean="0">
                <a:latin typeface="Helvetica"/>
                <a:cs typeface="Helvetica"/>
              </a:rPr>
              <a:t>, italienische Schweiz, rätoromanische Schweiz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Deutsch: </a:t>
            </a:r>
            <a:r>
              <a:rPr lang="de-DE" sz="1600" dirty="0" smtClean="0">
                <a:solidFill>
                  <a:srgbClr val="FF6600"/>
                </a:solidFill>
                <a:latin typeface="Helvetica"/>
                <a:cs typeface="Helvetica"/>
              </a:rPr>
              <a:t>17 Kantone </a:t>
            </a:r>
            <a:r>
              <a:rPr lang="de-DE" sz="1600" dirty="0" smtClean="0">
                <a:latin typeface="Helvetica"/>
                <a:cs typeface="Helvetica"/>
              </a:rPr>
              <a:t>/ 66% der Einwohner / 73% der Schweizer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Französisch: 23% der Einwohner / 23% der Schweizer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Italienisch: 8% der Einwohner / 6% der Schweizer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Rätoromanisch: 0,6% der Einwohner / 0,7% der Schweizer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	= Graubünden: </a:t>
            </a:r>
            <a:r>
              <a:rPr lang="de-DE" sz="1600" dirty="0" err="1" smtClean="0">
                <a:latin typeface="Helvetica"/>
                <a:cs typeface="Helvetica"/>
              </a:rPr>
              <a:t>Bündnerromanisch</a:t>
            </a:r>
            <a:r>
              <a:rPr lang="de-DE" sz="1600" dirty="0" smtClean="0">
                <a:latin typeface="Helvetica"/>
                <a:cs typeface="Helvetica"/>
              </a:rPr>
              <a:t>: Rumantsch</a:t>
            </a:r>
            <a:r>
              <a:rPr lang="de-DE" sz="1600" dirty="0">
                <a:latin typeface="Helvetica"/>
                <a:cs typeface="Helvetica"/>
              </a:rPr>
              <a:t>, Romontsch, </a:t>
            </a:r>
            <a:r>
              <a:rPr lang="de-DE" sz="1600" dirty="0" smtClean="0">
                <a:latin typeface="Helvetica"/>
                <a:cs typeface="Helvetica"/>
              </a:rPr>
              <a:t>Rumauntsch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3303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7400" y="449743"/>
            <a:ext cx="7772400" cy="5397684"/>
          </a:xfrm>
        </p:spPr>
        <p:txBody>
          <a:bodyPr>
            <a:normAutofit fontScale="90000"/>
          </a:bodyPr>
          <a:lstStyle/>
          <a:p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>Deutschschweiz, </a:t>
            </a:r>
            <a:r>
              <a:rPr lang="de-DE" sz="1800" dirty="0" err="1" smtClean="0">
                <a:latin typeface="Helvetica"/>
                <a:cs typeface="Helvetica"/>
              </a:rPr>
              <a:t>Romandie</a:t>
            </a:r>
            <a:r>
              <a:rPr lang="de-DE" sz="1800" dirty="0" smtClean="0">
                <a:latin typeface="Helvetica"/>
                <a:cs typeface="Helvetica"/>
              </a:rPr>
              <a:t>, italienische Schweiz, rätoromanische Schweiz</a:t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/>
            </a: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r>
              <a:rPr lang="de-DE" sz="1800" dirty="0" smtClean="0">
                <a:latin typeface="Helvetica"/>
                <a:cs typeface="Helvetica"/>
              </a:rPr>
              <a:t/>
            </a:r>
            <a:br>
              <a:rPr lang="de-DE" sz="18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3" name="Bild 2" descr="Sprachen_CH_2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627295"/>
            <a:ext cx="6480000" cy="39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62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Macintosh PowerPoint</Application>
  <PresentationFormat>Bildschirmpräsentation (4:3)</PresentationFormat>
  <Paragraphs>59</Paragraphs>
  <Slides>59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60" baseType="lpstr">
      <vt:lpstr>Office-Design</vt:lpstr>
      <vt:lpstr>         Die Schweiz   Dr. Thomas Schneider Institut für germanische Studien Karls-Universität Prag 2019   Die folgende Präsentation dient nur der Nachbereitung der Landeskunde-Vorlesung  und der Vorbereitung auf die entsprechenden Prüfungen.  Die Präsentation darf weder als Ganzes noch in Teilen  zu anderen Zwecken verwendet werden. © Thomas Schneider        </vt:lpstr>
      <vt:lpstr>   Die Schweizerfahne                </vt:lpstr>
      <vt:lpstr>  Bezeichnungen   - deutsch: Schweizerische Eidgenossenschaft   - französisch: Confédération Suisse   - italienisch: Confederazione Svizzera   - rätoromanisch: Confederazium Svizra   - lateinisch (neutral): Confoederatio Helvetica = CH   Helvetier = keltischer Stamm (Eisenzeit: Latènekultur: La Tène am  Neuenburgersee)   </vt:lpstr>
      <vt:lpstr>  Helvetia   (seit dem 17. Jhd., hier auf Zweifrankenstück)                     </vt:lpstr>
      <vt:lpstr>   Allgemeines   - Amtssprachen: Deutsch, Französisch, Italienisch, Rätoromanisch  - 26 Kantone: 20 Kantone + 6 Halbkantone (2 Sitze / 1 Sitz im Ständerat)  - Hauptstadt: de jure keine, de facto Bern = ‚Bundesstadt‘  - Regierungssitz: Bern  - Staatsform: föderale Republik  Confoederatio helvetica: foedus = lat. Bund, Bündnis, Vertrag  - Staatsoberhaupt: Bundesrat (kollektiv)  - Regierungschef: inexistent  - Einwohnerzahl: ca. 8,3 Millionen – davon 2 Millionen Ausländer    </vt:lpstr>
      <vt:lpstr>Bern: Bundeshaus (‚Curia‘)              </vt:lpstr>
      <vt:lpstr>  Schweiz: Kantone                        </vt:lpstr>
      <vt:lpstr>Sprachen   - Amtssprachen: Deutsch, Französisch, Italienisch, Rätoromanisch  - vier Landeskulturen und Sprachregionen:   Deutschschweiz, Romandie, italienische Schweiz, rätoromanische Schweiz  - Deutsch: 17 Kantone / 66% der Einwohner / 73% der Schweizer  - Französisch: 23% der Einwohner / 23% der Schweizer  - Italienisch: 8% der Einwohner / 6% der Schweizer  - Rätoromanisch: 0,6% der Einwohner / 0,7% der Schweizer  = Graubünden: Bündnerromanisch: Rumantsch, Romontsch, Rumauntsch  </vt:lpstr>
      <vt:lpstr>  Deutschschweiz, Romandie, italienische Schweiz, rätoromanische Schweiz                    </vt:lpstr>
      <vt:lpstr>                     </vt:lpstr>
      <vt:lpstr>   Rätoromanisch   Raetier = keltischer Stamm, Ostschweiz   https://www.youtube.com/watch?v=1ynd3eyojGs           </vt:lpstr>
      <vt:lpstr>    Schweizerdeutsch   - Schwizerdütsch   - Unterscheidung: Schweizerdeutsch – Schweizer Hochdeutsch    - Schweizer Hochdeutsch = schweizerische Variante des Standarddeutschen   - alemannische Dialekte (Alamannen)   - Dialektkontinuum zu den anderen alemannischen Dialekten (Elsass, Baden-Württemberg u.a.)   - Hunderte von Mundarten = Verständigungsprobleme der Schweizer untereinander     </vt:lpstr>
      <vt:lpstr>   Zentraleuropa spätes 5. Jhd.                      </vt:lpstr>
      <vt:lpstr>    Merkmale des Schweizerdeutschen   - keine nhd. Monophtongierung und Diphtongierung (Ausnahmen!)   - mhd. Monophtonge: weit = wiit, Haus = Huus   - mhd. Diphtonge: lieb = li–eb, Müsli = Mü–esli  - hochalemannisch: Kunst = K[ch]unst  - ch = velar (Gaumensegellaut): nichtig = ni[x]tig[x]  - Betonung häufiger auf erster Silbe: USA, Fondu  - Verkleinerungsformen: Hündli, Hündeli, Hundeli; schlaaffe = schlääffele  - Wortschatz: Unordnung = Puff, Bordell; Kellnerin = Serviertochter; parkieren; verunfallt; innert; ich habe kalt    </vt:lpstr>
      <vt:lpstr>    Schweizerdeutsch    https://www.youtube.com/watch?v=E3-UfPCubsE              </vt:lpstr>
      <vt:lpstr>     Geschichte  - Gründungsmythos: 1. August 1291 nach Legende als ‚Ewiger Bund‘ = Rütlischwur   = Eid-Genossenschaft   - Differenzen mit Habsburg (spätestens seit 1314)  - 1499 Schwabenkrieg (Schweizer Krieg, Engadiner Krieg) und faktische Ablösung vom Heiligen Römischen Reich im Frieden zu Basel   - 1647 Defensionale von Wil: „immerwährende bewaffnete Neutralität“ + 1815  - 1648 juristische Trennung vom Heiligen Römischen Reich im Westfälischen Frieden   - 1798: Franzosen: „Helvetische Republik“: Modernisierung, Vereinheitlichung  - 12. September 1848: moderner Bundesstaat in der heutigen Form         </vt:lpstr>
      <vt:lpstr>     Eidgenossenschaft   - drei Urkantone bzw. Waldstätte: Uri, Schwyz, Unterwalden (Obwalden + Nidwalden)   - 1291 (Anfang August): Bundesbrief: Bund zum Schutz ihrer „alten Freiheiten“    = Nationalfeiertag: 1. August (seit dem 19. Jhd.)   - Legende: Beschwörung (Schwur, Eid) des Bundesbriefes auf dem Rütli   - Rütli: Bergwiese im Kanton Uri: „kleine Rodung“          </vt:lpstr>
      <vt:lpstr>      Bundesbrief / Alte Eidgenossenschaft  - Bundesbrief Anfang August 1291   - Führungseliten der drei Urkantone   - Rechtsdokument nach dem Tod des deutschen Königs Rudolf I. von Habsburg:    Fokus auf Rechtssicherheit / Landfrieden   - Anfang des Textes: „In Gottes Namen. Amen. Das öffentliche Ansehen und Wohl erfordert, dass  Friedensordnungen dauernde Geltung gegeben werde. – Darum haben alle Leute der Talschaft Uri, die Gesamtheit des Tales Schwyz und die Gemeinde der Leute der unteren Talschaft von Unterwalden (…).“   - Alte Eidgenossenschaft   - 13./14. Jahrhundert bis Einmarsch der Franzosen 1798 (Helvetische Republik)     - Entwicklung des ‚Bundesgeflechts‘: drei Urkantone / acht / dreizehn Alte Orte  (etc.)          </vt:lpstr>
      <vt:lpstr>      Bundesbrief von 1291                               </vt:lpstr>
      <vt:lpstr>     Die Schweiz um 1200                       </vt:lpstr>
      <vt:lpstr>   Territoriale Entwicklung 1291 – 1797                     </vt:lpstr>
      <vt:lpstr>Rütli               </vt:lpstr>
      <vt:lpstr>Rütliwiese               </vt:lpstr>
      <vt:lpstr>Johann Heinrich Füssli: Rütlischwur                </vt:lpstr>
      <vt:lpstr>  Wilhelm Tell   - legendärer Schweizer Freiheitskämpfer / Nationalheld  - Ort, Zeit!!??  - Erwähnungen seit dem 15. Jhd.  - Russ/Etterlin: Luzerner Chroniken 1507  - Wilhelm Tell vs habsburgischer Landvogt Hermann Gessler (fiktiv):  Hut, Apfelschuss, Tyrannenmord (Hohle Gasse)  - der Legende nach vor 1291     </vt:lpstr>
      <vt:lpstr> Wilhelm Tell (Altdorf)               </vt:lpstr>
      <vt:lpstr>    Friedrich Schiller: Wilhelm Tell (1804)  - Uraufführung 17. März 1804 am Weimarer Hoftheater (Regie: J.W. v. Goethe, damaliger Intendant des Theaters)   - Verbindung von Tell- und Rütli-Mythos (+ Liebesgeschichte)   - Basis: Aegidius Tschudi: Schweizer Chronik (1736)   - Freiheitskampf der Schweizer vs Habsburg (Vögte): natürliche, unschuldige Freiheit des Volkes/Volkshelden vs widernatürliche, perverse Macht (Apfelschuss); Referenz 1789: Jakobiner beriefen sich auf den Tell-Mythos; Bezug zur „Erklärung der Menschenrechte“ 1789   - NS-Rezeption des Stückes: zunächst häufig aufgeführt; Goebbels: „Führerdrama“; auch wegen Beifall des Publikums beim Tyrannenmord ab Juni 1941 von Hitler verboten       </vt:lpstr>
      <vt:lpstr>Politisches System: Souverän = „Aktivbürger“                 </vt:lpstr>
      <vt:lpstr>  Politisches System (1)  - Direktorialsystem  = Regierung kollegiales Organ der Exekutive, vom Parlament   (Bundesversammlung) gewählt, aber nicht vom Parlament abhängig  - Bundesversammlung: Zweikammerparlament aus Nationalrat + Ständerat  - Bundesrat = kollektives Staatsoberhaupt und Bundesregierung  (nicht verwechseln: dt. Bundesrat entspricht schw. Ständerat)  - Bundesstaat: Föderalismus: Ständerat   - Föderalismus: starkes Subsidiaritätsprinzip (vgl. BRD)  - direkte Demokratie: Volksinitiative und Referendum      </vt:lpstr>
      <vt:lpstr>      Politisches System (2)   Hintergründe des genossenschaftlichen Staatsverständnisses  - Geschichte der Schweizerischen Eidgenossenschaft:   keine ethnische, sprachliche, kulturelle, konfessionelle Einheit  - bis 1848 heterogenes Bündnis von Kleinrepubliken (vgl. Deutschland)  - 1848: „Schweizerische Bundesverfassung“  - Selbstverständnis als Willensnation: aus dem freien Willen der Bürger zusammengeschlossenes Gemeinwesen  - Praxis: ständige Einbeziehung möglichst aller Bürger/innen in den politischen Prozess  - genossenschaftlich-demokratische Gründungsmythen: Wilhelm Tell / Rütlischwur           </vt:lpstr>
      <vt:lpstr>  Politisches System (3)  - Nationalrat = Volksvertretung  - Ständerat = Kantonsvertretung   - NR/SR: bei Differenzen: Differenzbereinigungsverfahren  - formal höchste Person im Staat: Präsident des Nationalrats (repr. das ganze Volk)  - Bundesversammlung = Milizparlament: Räte nicht hauptberuflich (keine Bezahlung)  - Bundesrat = Bundesregierung: 7 gleichberechtigte Mitglieder (die den einzelnen Departementen = Ministerien vorstehen) = Kollegialitätsprinzip  - Bundespräsident ist nicht Staatsoberhaupt, sondern primus inter pares (und selbst auch Departementsvorsteher)  - Kantone: Parlamente = Kantonsrat (Mitglieder direkt vom Volk gewählt); Exekutive = Regierungsrat (ebenfalls Kollegialitätsprinzip)   </vt:lpstr>
      <vt:lpstr> Politisches System (4)  Direkte Demokratie  - Bundesebene   - Initiativrecht: Volksinitiative: Volksentscheid: Verfassungsinitiative  - Referendumsrecht: Aufhebung/Bestätigung von Parlamentsentscheiden ex  post (bei Verfassungsänderung obligatorisch, bei Gesetzen fakultativ)  - kantonale Ebene  - noch weitergehende Mitwirkungsrechte  - Gesetzesinitiative/-referendum; Finanzreferendum etc.  - Gemeindeebene  - Versammlungsdemokratie (Gemeinden unter 5000 Einwohner):   Gemeindeversammlung  - ursprüngliche Versammlungsdemokratie kantonal noch in Appenzell  Innerrhoden und Glarus: Institution der Landsgemeinde (1x pro Jahr)   = höchste Instanz   </vt:lpstr>
      <vt:lpstr>Glarus: Landsgemeinde              </vt:lpstr>
      <vt:lpstr> Appenzell Innerrhoden  Eintrittsberechtigung in den ‚Ring‘: Degen (‚Seitengewehr‘)                 </vt:lpstr>
      <vt:lpstr>     Parteien (wichtigste) – Sitze im Nationalrat (insg. 200)   - Schweizerische Volkspartei (SVP) – 65  = rechtspopulistisch, nationalkonservativ, teils wirtschaftsliberal, isolationistisch   - Sozialdemokratische Partei der Schweiz (SP) – 43  = für starken Sozialstaat, ökologisch, gesellschaftsliberal, links   - Christlichdemokratische Volkspartei (CVP) – 27  = bürgerlich, breites Spektrum von leicht links der Mitte bis klar rechts   - FDP. Die Liberalen (FDP) – 33  = bürgerlich, wirtschaftsliberal, gesellschaftsliberal, Mitte-rechts   - Grüne Partei der Schweiz (GPS) – 11  = ökologisch, pazifistisch, feministisch, gesellschaftsliberal, links     </vt:lpstr>
      <vt:lpstr>Föderalismus   https://www.youtube.com/watch?v=ijcx5BFi3a4         </vt:lpstr>
      <vt:lpstr> Föderalismus   - Aufteilung der Verantwortung zwischen Bund, Kantonen und Gemeinden  - Kantone: Polizei, Schulwesen  - kantonale Unterschiede der Schulsysteme  - Kantone legen Aufgaben der Gemeinden fest  - pro: Entscheidungen vor Ort; Kreativität  - contra: Heterogenität der Lösungen: ‚Kantönligeist‘ (Beispiele: Unterschiede im Fremdsprachenunterricht, Höhe von Stipendien)   </vt:lpstr>
      <vt:lpstr>  Die Schweiz und die EU     https://www.youtube.com/watch?v=KEQaXHlqFsI     https://www.youtube.com/watch?v=6ekEBsiEpd8        </vt:lpstr>
      <vt:lpstr>Die Schweiz und die EU (1)  - kein Mitglied der EU, aber enge Zusammenarbeit  - bilaterale Verträge I und II  - Möglichkeit, im europäischen Binnenmarkt zu handeln  - 2001 Ablehnung eines EU-Beitritts, aber mehrfache Befürwortung der bilateralen Verträge   - Position 1: Fortführung und Ausweitung der bilateralen Verträge: Bedeutung  der EU für die Wirtschaft   - Position 2: Betonung der Unabhängigkeit der Schweiz von Europa   - Position 3: Beitritt zur EU; Hinweis auf faktisch schon bestehende  Zugehörigkeit (Gesetze, Rechte)</vt:lpstr>
      <vt:lpstr> Die Schweiz und die EU (2)   - Zusammenarbeit: Wirtschaft, Forschung und Bildung, Politik, Kultur  - Absatz von über 50% aller Produkte in der EU: einheitliche Regelungen mit der EU  - keine Wirtschaftsgrenzen: EU-Produkte dürfen ohne Prüfung oder Zölle in der Schweiz verkauft werden  - gemeinsame Forschungsprojekte  - Schengen-Abkommen: Schengen-Raum  - aktuell starke Diskussion der zukünftigen Zusammenarbeit   </vt:lpstr>
      <vt:lpstr> Wichtigste Probleme der Schweiz   Umfrage Juli 2016 (statista)  - AusländerInnen   36%  [Jugendliche 45%]  - Altersvorsorge   28%  - Arbeitslosigkeit   26%  [Arbeitslosenquote März 2017 = 3,4%]          [Deutschland März 2017 = 6,2%]  - Flüchtlinge / Asyl   26%  - Jugendarbeitslosigkeit  25%  - EU     22%   </vt:lpstr>
      <vt:lpstr>   ‚Problem AusländerInnen‘   - AusländerInnen: größtes Problem für 36% der Gesamtbevölkerung  - AusländerInnen: größtes Problem für 45% der Jugendlichen    - Bevölkerungsanteil 2017: ca. 2 Millionen AusländerInnen  - Einwanderung seit drei Jahren rückläufig / Auswanderung nimmt zu  - Einwanderungsgründe: Arbeit 47%; Familiennachzug 31%  - Mehrheit der AusländerInnen aus EU/EFTA: ca. 1,4 Millionen      </vt:lpstr>
      <vt:lpstr>   ‚Problem‘ AusländerInnen                  </vt:lpstr>
      <vt:lpstr> Migration    https://www.youtube.com/watch?v=2b8Inrh3HwE         </vt:lpstr>
      <vt:lpstr> Immigration   - Personen aus EU und EFTA : Personenfreizügigkeit (Wohnen, Arbeiten)   EFTA = European Free Trade Association: Europäische Freihandelsassoziation  = 1960 gegründet; seit 1995: Island, Liechtenstein, Norwegen, Schweiz  - Regelung für Personen aus Drittstaaten:   1. gute Ausbildung; langjährige Berufserfahrung  2. Bevorzugung von Schweizern, EU, EFTA bei Stellenvergabe  3. Jahreskontingente  - Asylsuchende: Asylgesetzgebung    </vt:lpstr>
      <vt:lpstr>   Schweizer über Ausländer    https://www.youtube.com/watch?v=G2zxjkmS9C4              </vt:lpstr>
      <vt:lpstr>  Masseneinwanderungsinitiative 2014                        </vt:lpstr>
      <vt:lpstr>      Masseneinwanderungsinitiative  - Februar 2014: Volksinitiative „Gegen Masseneinwanderung“   - Jahreskontingente für alle Gruppen von Einwanderern  - Konflikt mit der Personenfreizügigkeit (EU, EFTA): Kontingente!?  - Volksinitiative der SVP  - Ablehnung durch fast alle anderen Parteien sowie Nationalrat, Ständerat, Bundesrat  - Annahme der Initiative: Volksmehr 50,3%, Ständemehr 12,5/2  - Volksinitiative gegen die Masseneinwanderungsinitiative: „Raus aus den Sackgassen“: http://www.initiative-rasa.ch/de: Umsetzung durch Bundesversammlung: keine Kontingente  - Was gilt?          </vt:lpstr>
      <vt:lpstr>         Masseneinwanderungsinitiative: Reaktionen   - EU: Verletzung des freien Personenverkehrs  - Ergebnis wäre ein eingeschränkter Personenverkehr für EU-Bürger in der Schweiz bei Freizügigkeit der Schweizer in der EU  - Insistenz der EU auf den vier Grundfreiheiten (Personen, Waren, Dienstleistungen, Kapital)   - vgl. Brexit  - Konsequenzen von Seiten der EU:   - Aussetzung von gemeinsamen Forschungsprojekten (Horizon 2020)   - Aussetzung von Erasmus+               </vt:lpstr>
      <vt:lpstr>    Konfessionen                   </vt:lpstr>
      <vt:lpstr> Calvinismus: Genf  - Johannes Calvin (1509 – 1564)  - Hauptwerk: Institutio Christianae Religionis (1535 ff.)  - 1536: Helvetisches Bekenntnis (reformierte Kirche): Calvinisten und Zwinglianer (Ulrich Zwingli)  - Durchsetzung der calvinistischen „Kirchenzucht“ in Genf ab 1540  - Calvinistische Verbrechen:   - Verfolgung, Bestrafung, Folterung, Ermordung Andersgläubiger  - Hexenverfolgung (Exodus 22,17: sola scriptura!)  - 1545: Folterung und Verbrennung von 34 Personen  - 1553: Arzt und Theologe Michael Servetus verbrannt   - Stefan Zweig: Castellio gegen Calvin oder Ein Gewissen gegen die Gewalt (1936)  </vt:lpstr>
      <vt:lpstr>   Elemente des Calvinismus   - Basis (vgl. Luther): sola scriptura, solus Christus, sola fide  - aber nicht: sola gratia, da Errettung durch Gott vorherbestimmt   = PRÄDESTINATIONSLEHRE  1. völlige Verderbtheit des Menschen  2. bedingungslose Erwählung  = Scheidung in Erlöste und Verdammte schon vor der Erschaffung der Welt   3. begrenzte Versöhnung  = Heilstat Jesu Christi (Kreuzestod) nur für auserwählte Sünder 4. unwiderstehliche Gnade 5. Beharrlichkeit der Heiligen  + Kirchenzucht, Askese, Arbeitsethik (vgl. Max Weber)   </vt:lpstr>
      <vt:lpstr>      Wichtige Autoren  - Jeremias Gotthelf (1797 – 1854): Die schwarze Spinne (1842)  - Gottfried Keller (1819 – 1890): Der grüne Heinrich (1855)  - Conrad Ferdinand Meyer (1825 – 1898): Novellen / Lyrik   = Realismus  - Robert Walser (1878 – 1956): Jakob von Gunten (1908)  - Max Frisch (1911 – 1991): Homo faber (1957), Andorra (1961)  - Friedrich Dürrenmatt (1921 – 1990): Die Physiker (1962)  - Adolf Muschg (*1934)  - Peter Bichsel (*1935)         </vt:lpstr>
      <vt:lpstr>          Literatur: Zürich   Dada  - 1916: Hugo Ball u.a. - Cabaret Voltaire   James Joyce (1882 – 1941)  - 1915 – 1920 und 1940 – 1941 - Arbeit am Ulysses (erschienen 1922)   Thomas Mann (1875 – 1955)  - 1933 – 1938 in Küsnacht - 1952 – 1955 Kilchberg                </vt:lpstr>
      <vt:lpstr>           Grab von James Joyce in Zürich                                 </vt:lpstr>
      <vt:lpstr>           Villa von Thomas Mann in Kilchberg am Zürichsee                                 </vt:lpstr>
      <vt:lpstr>           Mary Shelley (geb. Godwin, 1757 – 1851): Frankenstein or The Modern Prometheus (1818)   - Mai 1816: Reise an den Genfersee mit Percy Shelley und Claire Clairmont; dort Treffen mit Lord Byron  - Beobachtung der berühmten Dichter durch andere Sommergäste per Teleskop  - schlechtes Wetter, Gespräche im Haus über Erasmus Darwin, dessen angebliche Belebung toter Materie, künstliches Leben; gegenseitiges Vorlesen von Schauergeschichten  - Vorschlag Byrons, dass jeder zur Unterhaltung eine Schauergeschichte schreiben solle  - Wachtraum Mary Shelley‘s: „(…) ich sah den bleichen Schüler unheiliger Künste neben dem Ding knien, das er zusammengesetzt hatte. (…)“                </vt:lpstr>
      <vt:lpstr>           Genf: „Byron-Wiese“                                  </vt:lpstr>
      <vt:lpstr>            Texte für die mündliche Prüfung (zur Auswahl)   - Thomas Gerlinger / Renate Reiter: Kleine Landeskunde der Schweiz   http://www.bpb.de/politik/innenpolitik/gesundheitspolitik/72947/landeskunde   - Kerstin Hilt: Direkte Demokratie in der Schweiz   https://www.planet-wissen.de/kultur/mitteleuropa/urlaubsland_schweiz/ pwiedirektedemokratieinderschweiz100.html   - Noemi Carrel: Hintergrundinformationen [zur Migration in der Schweiz]    http://www.bpb.de/gesellschaft/migration/laenderprofile/139680/hintergrundinformationen               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Orte der Roma  in Tschechien</dc:title>
  <dc:creator>Thomas Schneider</dc:creator>
  <cp:lastModifiedBy>Thomas Schneider</cp:lastModifiedBy>
  <cp:revision>314</cp:revision>
  <dcterms:created xsi:type="dcterms:W3CDTF">2014-02-24T07:43:09Z</dcterms:created>
  <dcterms:modified xsi:type="dcterms:W3CDTF">2019-05-06T07:24:21Z</dcterms:modified>
</cp:coreProperties>
</file>