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046465DB-7E18-457E-8418-0777D5C17F8B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39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58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50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95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95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59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31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2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99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8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1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656CF-C214-4D12-8651-8BCCAB049E02}" type="datetimeFigureOut">
              <a:rPr lang="cs-CZ" smtClean="0"/>
              <a:t>24.2.2014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1D38-DBD6-4DDF-BC7B-E7B7B9E73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97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060849"/>
            <a:ext cx="9144000" cy="720079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1/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b="1" dirty="0"/>
              <a:t>	Definice diplomacie; její místo v mezinárodních vztazích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	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dirty="0" smtClean="0"/>
              <a:t>	</a:t>
            </a:r>
            <a:r>
              <a:rPr lang="cs-CZ" dirty="0" smtClean="0">
                <a:solidFill>
                  <a:schemeClr val="tx1"/>
                </a:solidFill>
              </a:rPr>
              <a:t>- mezinárodní vztahy - zahraniční politika - diplomacie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	- historický exkurz do vývoje mezinárodních vztahů a 	  diplomacie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	- Vídeňské úmluvy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		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620688"/>
          </a:xfrm>
        </p:spPr>
        <p:txBody>
          <a:bodyPr>
            <a:noAutofit/>
          </a:bodyPr>
          <a:lstStyle/>
          <a:p>
            <a:pPr algn="just"/>
            <a:r>
              <a:rPr lang="cs-CZ" sz="3200" b="1" dirty="0" smtClean="0"/>
              <a:t>Mezinárodní vztahy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 marL="198900" indent="0">
              <a:buNone/>
            </a:pPr>
            <a:endParaRPr lang="cs-CZ" sz="2400" smtClean="0"/>
          </a:p>
          <a:p>
            <a:pPr marL="198900" indent="0">
              <a:buNone/>
            </a:pPr>
            <a:r>
              <a:rPr lang="cs-CZ" sz="2400" smtClean="0"/>
              <a:t>  </a:t>
            </a:r>
            <a:r>
              <a:rPr lang="cs-CZ" sz="2400" dirty="0" smtClean="0"/>
              <a:t>souhrn všech společenských vztahů mezi státy </a:t>
            </a:r>
          </a:p>
          <a:p>
            <a:pPr marL="0" indent="0">
              <a:buNone/>
            </a:pPr>
            <a:r>
              <a:rPr lang="cs-CZ" sz="2400" dirty="0" smtClean="0"/>
              <a:t>     (politické, hospodářské, sociální, vojenské, kulturní,</a:t>
            </a:r>
          </a:p>
          <a:p>
            <a:pPr marL="0" indent="0">
              <a:buNone/>
            </a:pPr>
            <a:r>
              <a:rPr lang="cs-CZ" sz="2400" dirty="0" smtClean="0"/>
              <a:t>     vědecké, …)</a:t>
            </a:r>
          </a:p>
          <a:p>
            <a:pPr>
              <a:buFontTx/>
              <a:buChar char="-"/>
            </a:pPr>
            <a:r>
              <a:rPr lang="cs-CZ" sz="2400" dirty="0" smtClean="0"/>
              <a:t>rozumíme </a:t>
            </a:r>
            <a:r>
              <a:rPr lang="cs-CZ" sz="2400" dirty="0"/>
              <a:t>jimi bilaterální i multilaterální vztahy mezi </a:t>
            </a:r>
            <a:r>
              <a:rPr lang="cs-CZ" sz="2400" dirty="0" smtClean="0"/>
              <a:t>státy, tzn. </a:t>
            </a:r>
            <a:r>
              <a:rPr lang="cs-CZ" sz="2400" dirty="0"/>
              <a:t>i vztahy s mezinárodními organizacemi (vč. </a:t>
            </a:r>
            <a:r>
              <a:rPr lang="cs-CZ" sz="2400" dirty="0" err="1"/>
              <a:t>NGO´s</a:t>
            </a:r>
            <a:r>
              <a:rPr lang="cs-CZ" sz="2400" dirty="0" smtClean="0"/>
              <a:t>)</a:t>
            </a:r>
          </a:p>
          <a:p>
            <a:pPr>
              <a:buFontTx/>
              <a:buChar char="-"/>
            </a:pPr>
            <a:r>
              <a:rPr lang="cs-CZ" sz="2400" dirty="0" smtClean="0"/>
              <a:t>jejich tvůrci a nositelé nejsou zdaleka jen státní instituce, ale i jiné organizace, spolky; i jednotlivci</a:t>
            </a:r>
          </a:p>
          <a:p>
            <a:pPr>
              <a:buFontTx/>
              <a:buChar char="-"/>
            </a:pPr>
            <a:r>
              <a:rPr lang="cs-CZ" sz="2400" dirty="0"/>
              <a:t>j</a:t>
            </a:r>
            <a:r>
              <a:rPr lang="cs-CZ" sz="2400" dirty="0" smtClean="0"/>
              <a:t>ejich struktura a charakter se mění v čase (historický a společenský vývoj)</a:t>
            </a:r>
          </a:p>
          <a:p>
            <a:pPr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4195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476672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200" b="1" dirty="0" smtClean="0"/>
              <a:t>Zahraniční politika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200" dirty="0" smtClean="0"/>
              <a:t>ta část mezinárodních vztahů, v níž </a:t>
            </a:r>
            <a:r>
              <a:rPr lang="cs-CZ" sz="2200" u="sng" dirty="0" smtClean="0"/>
              <a:t>státy vyvíjejí činnost</a:t>
            </a:r>
            <a:r>
              <a:rPr lang="cs-CZ" sz="2200" dirty="0" smtClean="0"/>
              <a:t> zaměřenou na zabezpečování svých zájmů vůči zahraničí (oficiální charakter)</a:t>
            </a:r>
          </a:p>
          <a:p>
            <a:pPr>
              <a:buFontTx/>
              <a:buChar char="-"/>
            </a:pPr>
            <a:r>
              <a:rPr lang="cs-CZ" sz="2200" dirty="0" smtClean="0"/>
              <a:t>je propojena s vnitřní politikou státu</a:t>
            </a:r>
          </a:p>
          <a:p>
            <a:pPr>
              <a:buFontTx/>
              <a:buChar char="-"/>
            </a:pPr>
            <a:r>
              <a:rPr lang="cs-CZ" sz="2200" dirty="0" smtClean="0"/>
              <a:t>vychází převážně z </a:t>
            </a:r>
            <a:r>
              <a:rPr lang="cs-CZ" sz="2200" u="sng" dirty="0" smtClean="0"/>
              <a:t>národních zájmů</a:t>
            </a:r>
            <a:r>
              <a:rPr lang="cs-CZ" sz="2200" dirty="0" smtClean="0"/>
              <a:t> (historická, geografická aj. podmíněnost)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    //obecně 3 základní národní zájmy:</a:t>
            </a:r>
          </a:p>
          <a:p>
            <a:pPr marL="0" indent="0">
              <a:lnSpc>
                <a:spcPts val="1500"/>
              </a:lnSpc>
              <a:buNone/>
            </a:pPr>
            <a:r>
              <a:rPr lang="cs-CZ" sz="2200" dirty="0" smtClean="0"/>
              <a:t>     • ochrana územní integrita země (vč. ochrany životů občanů),</a:t>
            </a:r>
          </a:p>
          <a:p>
            <a:pPr marL="0" indent="0">
              <a:lnSpc>
                <a:spcPts val="1500"/>
              </a:lnSpc>
              <a:buNone/>
            </a:pPr>
            <a:r>
              <a:rPr lang="cs-CZ" sz="2200" dirty="0"/>
              <a:t> </a:t>
            </a:r>
            <a:r>
              <a:rPr lang="cs-CZ" sz="2200" dirty="0" smtClean="0"/>
              <a:t>    • ochrana sebeurčení,</a:t>
            </a:r>
          </a:p>
          <a:p>
            <a:pPr marL="0" indent="0">
              <a:lnSpc>
                <a:spcPts val="1500"/>
              </a:lnSpc>
              <a:buNone/>
            </a:pPr>
            <a:r>
              <a:rPr lang="cs-CZ" sz="2200" dirty="0" smtClean="0"/>
              <a:t>     • zajišťování ekonomického blahobytu</a:t>
            </a:r>
          </a:p>
          <a:p>
            <a:pPr marL="0" indent="0">
              <a:lnSpc>
                <a:spcPts val="1500"/>
              </a:lnSpc>
              <a:buNone/>
            </a:pPr>
            <a:r>
              <a:rPr lang="cs-CZ" sz="2200" dirty="0" smtClean="0"/>
              <a:t>     - kromě toho mohou existovat různé specifické národní zájmy (např. přístup</a:t>
            </a:r>
          </a:p>
          <a:p>
            <a:pPr marL="0" indent="0">
              <a:lnSpc>
                <a:spcPts val="1500"/>
              </a:lnSpc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k vodním zdrojům, přístup k moři aj. dopravním cestám, expanze </a:t>
            </a:r>
            <a:r>
              <a:rPr lang="en-US" sz="2200" dirty="0" smtClean="0"/>
              <a:t>[</a:t>
            </a:r>
            <a:r>
              <a:rPr lang="en-US" sz="2200" dirty="0" err="1" smtClean="0"/>
              <a:t>Rusko</a:t>
            </a:r>
            <a:r>
              <a:rPr lang="en-US" sz="2200" dirty="0" smtClean="0"/>
              <a:t>]</a:t>
            </a:r>
            <a:r>
              <a:rPr lang="cs-CZ" sz="2200" dirty="0" smtClean="0"/>
              <a:t>, </a:t>
            </a:r>
          </a:p>
          <a:p>
            <a:pPr marL="0" indent="0">
              <a:lnSpc>
                <a:spcPts val="1500"/>
              </a:lnSpc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dynastické zájmy panovníků, atd.)</a:t>
            </a:r>
          </a:p>
          <a:p>
            <a:pPr>
              <a:buFontTx/>
              <a:buChar char="-"/>
            </a:pPr>
            <a:r>
              <a:rPr lang="cs-CZ" sz="2200" u="sng" dirty="0" smtClean="0"/>
              <a:t>hlavní oblasti </a:t>
            </a:r>
            <a:r>
              <a:rPr lang="cs-CZ" sz="2200" dirty="0" smtClean="0"/>
              <a:t>zahraniční politiky státu: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• </a:t>
            </a:r>
            <a:r>
              <a:rPr lang="cs-CZ" sz="2200" dirty="0"/>
              <a:t>vojenská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     • </a:t>
            </a:r>
            <a:r>
              <a:rPr lang="cs-CZ" sz="2200" dirty="0"/>
              <a:t>ekonomická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• </a:t>
            </a:r>
            <a:r>
              <a:rPr lang="cs-CZ" sz="2200" dirty="0"/>
              <a:t>kulturní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• </a:t>
            </a:r>
            <a:r>
              <a:rPr lang="cs-CZ" sz="2200" dirty="0"/>
              <a:t>vědeckotechnická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• </a:t>
            </a:r>
            <a:r>
              <a:rPr lang="cs-CZ" sz="2200" u="sng" dirty="0" smtClean="0"/>
              <a:t>politicko-diplomatická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623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80920" cy="548680"/>
          </a:xfrm>
        </p:spPr>
        <p:txBody>
          <a:bodyPr>
            <a:noAutofit/>
          </a:bodyPr>
          <a:lstStyle/>
          <a:p>
            <a:pPr algn="just"/>
            <a:r>
              <a:rPr lang="cs-CZ" sz="3200" b="1" dirty="0" smtClean="0"/>
              <a:t>Diplomacie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25000" lnSpcReduction="20000"/>
          </a:bodyPr>
          <a:lstStyle/>
          <a:p>
            <a:pPr marL="0" lvl="8" indent="0">
              <a:buNone/>
            </a:pPr>
            <a:r>
              <a:rPr lang="cs-CZ" sz="9600" dirty="0" smtClean="0"/>
              <a:t>-     oficiální </a:t>
            </a:r>
            <a:r>
              <a:rPr lang="cs-CZ" sz="9600" dirty="0"/>
              <a:t>činnost, která směřuje k </a:t>
            </a:r>
            <a:r>
              <a:rPr lang="cs-CZ" sz="9600" u="sng" dirty="0"/>
              <a:t>zabezpečování </a:t>
            </a:r>
            <a:r>
              <a:rPr lang="cs-CZ" sz="9600" u="sng" dirty="0" smtClean="0"/>
              <a:t>zahraniční</a:t>
            </a:r>
          </a:p>
          <a:p>
            <a:pPr marL="0" lvl="8" indent="0">
              <a:buNone/>
            </a:pPr>
            <a:r>
              <a:rPr lang="cs-CZ" sz="9600" dirty="0"/>
              <a:t>     </a:t>
            </a:r>
            <a:r>
              <a:rPr lang="cs-CZ" sz="9600" dirty="0" smtClean="0"/>
              <a:t>  </a:t>
            </a:r>
            <a:r>
              <a:rPr lang="cs-CZ" sz="9600" u="sng" dirty="0"/>
              <a:t>politiky státu</a:t>
            </a:r>
          </a:p>
          <a:p>
            <a:pPr marL="0" lvl="8" indent="0">
              <a:buNone/>
            </a:pPr>
            <a:r>
              <a:rPr lang="cs-CZ" sz="9600" dirty="0" smtClean="0"/>
              <a:t>-     </a:t>
            </a:r>
            <a:r>
              <a:rPr lang="cs-CZ" sz="9600" u="sng" dirty="0" smtClean="0"/>
              <a:t>hlavní </a:t>
            </a:r>
            <a:r>
              <a:rPr lang="cs-CZ" sz="9600" u="sng" dirty="0"/>
              <a:t>nástroj</a:t>
            </a:r>
            <a:r>
              <a:rPr lang="cs-CZ" sz="9600" dirty="0"/>
              <a:t> zahraniční politiky státu (politická zadání</a:t>
            </a:r>
            <a:r>
              <a:rPr lang="cs-CZ" sz="9600" dirty="0" smtClean="0"/>
              <a:t>);</a:t>
            </a:r>
            <a:r>
              <a:rPr lang="cs-CZ" sz="9600" i="1" dirty="0" smtClean="0"/>
              <a:t> dočasně</a:t>
            </a:r>
          </a:p>
          <a:p>
            <a:pPr marL="0" lvl="8" indent="0">
              <a:buNone/>
            </a:pPr>
            <a:r>
              <a:rPr lang="cs-CZ" sz="9600" i="1" dirty="0" smtClean="0"/>
              <a:t>      může být hl. nástrojem něco jiného – především vojenská síla</a:t>
            </a:r>
            <a:endParaRPr lang="cs-CZ" sz="9600" dirty="0"/>
          </a:p>
          <a:p>
            <a:pPr marL="0" indent="0">
              <a:buNone/>
            </a:pPr>
            <a:r>
              <a:rPr lang="cs-CZ" sz="9600" dirty="0" smtClean="0"/>
              <a:t>-     metodou </a:t>
            </a:r>
            <a:r>
              <a:rPr lang="cs-CZ" sz="9600" dirty="0"/>
              <a:t>a podstatou diplomacie je </a:t>
            </a:r>
            <a:r>
              <a:rPr lang="cs-CZ" sz="9600" u="sng" dirty="0"/>
              <a:t>vyjednávání</a:t>
            </a:r>
            <a:endParaRPr lang="cs-CZ" sz="9600" u="sng" dirty="0" smtClean="0"/>
          </a:p>
          <a:p>
            <a:pPr>
              <a:buFontTx/>
              <a:buChar char="-"/>
            </a:pPr>
            <a:r>
              <a:rPr lang="cs-CZ" sz="9600" dirty="0" smtClean="0"/>
              <a:t> prováděna pověřenými orgány (hlava státu, vláda, ministerstvo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 zahraničních věcí, parlament, diplomatičtí zástupci – dlouhodobí, ad 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 hoc, …)</a:t>
            </a:r>
          </a:p>
          <a:p>
            <a:pPr>
              <a:buFontTx/>
              <a:buChar char="-"/>
            </a:pPr>
            <a:r>
              <a:rPr lang="cs-CZ" sz="9600" dirty="0" smtClean="0"/>
              <a:t> </a:t>
            </a:r>
            <a:r>
              <a:rPr lang="cs-CZ" sz="9600" u="sng" dirty="0" smtClean="0"/>
              <a:t>5 hlavních činností</a:t>
            </a:r>
            <a:r>
              <a:rPr lang="cs-CZ" sz="9600" dirty="0" smtClean="0"/>
              <a:t> diplomacie: 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 • vyjednávání (klíčové)</a:t>
            </a:r>
          </a:p>
          <a:p>
            <a:pPr marL="0" indent="0">
              <a:buNone/>
            </a:pPr>
            <a:r>
              <a:rPr lang="cs-CZ" sz="9600" dirty="0" smtClean="0"/>
              <a:t>      • reprezentace (+ propagace země)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 • získávání informací</a:t>
            </a:r>
          </a:p>
          <a:p>
            <a:pPr marL="0" indent="0">
              <a:buNone/>
            </a:pPr>
            <a:r>
              <a:rPr lang="cs-CZ" sz="9600" dirty="0" smtClean="0"/>
              <a:t>      • interpretace získaných informací</a:t>
            </a:r>
          </a:p>
          <a:p>
            <a:pPr marL="0" indent="0">
              <a:buNone/>
            </a:pPr>
            <a:r>
              <a:rPr lang="cs-CZ" sz="9600" dirty="0" smtClean="0"/>
              <a:t>      • konzulární služby (ochrana občanů v zahraničí, agenda  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    spjatá s pobytem cizinců v určitém státě - víza)</a:t>
            </a:r>
          </a:p>
          <a:p>
            <a:pPr>
              <a:buFontTx/>
              <a:buChar char="-"/>
            </a:pPr>
            <a:r>
              <a:rPr lang="cs-CZ" sz="9600" smtClean="0"/>
              <a:t>Diplomacie </a:t>
            </a:r>
            <a:r>
              <a:rPr lang="cs-CZ" sz="9600" dirty="0" smtClean="0"/>
              <a:t>se zabývá všemi oblastmi zahraniční politiky </a:t>
            </a:r>
            <a:r>
              <a:rPr lang="cs-CZ" sz="9600" smtClean="0"/>
              <a:t>(včetně vojenské)</a:t>
            </a:r>
            <a:endParaRPr lang="cs-CZ" sz="9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0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Autofit/>
          </a:bodyPr>
          <a:lstStyle/>
          <a:p>
            <a:pPr algn="just"/>
            <a:r>
              <a:rPr lang="cs-CZ" sz="3200" b="1" dirty="0" smtClean="0"/>
              <a:t>Z historie mezinárodních vztahů a diplomacie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55272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se vznikem států, bezprostřední sousedé (Sumerové: hraniční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smlouva mezi městy </a:t>
            </a:r>
            <a:r>
              <a:rPr lang="cs-CZ" sz="2400" dirty="0" err="1" smtClean="0"/>
              <a:t>Lagaš</a:t>
            </a:r>
            <a:r>
              <a:rPr lang="cs-CZ" sz="2400" dirty="0" smtClean="0"/>
              <a:t> a </a:t>
            </a:r>
            <a:r>
              <a:rPr lang="cs-CZ" sz="2400" dirty="0" err="1" smtClean="0"/>
              <a:t>Umma</a:t>
            </a:r>
            <a:r>
              <a:rPr lang="cs-CZ" sz="2400" dirty="0" smtClean="0"/>
              <a:t> z r. 2600 př.n.l.)</a:t>
            </a:r>
          </a:p>
          <a:p>
            <a:pPr>
              <a:buFontTx/>
              <a:buChar char="-"/>
            </a:pPr>
            <a:r>
              <a:rPr lang="cs-CZ" sz="2400" dirty="0" smtClean="0"/>
              <a:t>vznik velkých států – ideje o nadřazenosti, vztahy mezi </a:t>
            </a:r>
            <a:r>
              <a:rPr lang="cs-CZ" sz="2400" dirty="0" err="1" smtClean="0"/>
              <a:t>nesousedy</a:t>
            </a:r>
            <a:r>
              <a:rPr lang="cs-CZ" sz="2400" dirty="0" smtClean="0"/>
              <a:t> (smlouva o míru a spojenectví, </a:t>
            </a:r>
            <a:r>
              <a:rPr lang="cs-CZ" sz="2400" dirty="0" err="1" smtClean="0"/>
              <a:t>Ramesse</a:t>
            </a:r>
            <a:r>
              <a:rPr lang="cs-CZ" sz="2400" dirty="0" smtClean="0"/>
              <a:t> II., Egypt – </a:t>
            </a:r>
            <a:r>
              <a:rPr lang="cs-CZ" sz="2400" dirty="0" err="1" smtClean="0"/>
              <a:t>Chattušil</a:t>
            </a:r>
            <a:r>
              <a:rPr lang="cs-CZ" sz="2400" dirty="0" smtClean="0"/>
              <a:t> III., Chetitská říše; 1273 př.n.l.; znění v OSN N.Y.)</a:t>
            </a:r>
          </a:p>
          <a:p>
            <a:pPr>
              <a:buFontTx/>
              <a:buChar char="-"/>
            </a:pPr>
            <a:r>
              <a:rPr lang="cs-CZ" sz="2400" dirty="0" smtClean="0"/>
              <a:t>poslové = první „vyslanci“</a:t>
            </a:r>
          </a:p>
          <a:p>
            <a:pPr>
              <a:buFontTx/>
              <a:buChar char="-"/>
            </a:pPr>
            <a:r>
              <a:rPr lang="cs-CZ" sz="2400" dirty="0" smtClean="0"/>
              <a:t>postupná (pomalá) kultivace výběru poslů a zacházení s nimi v přijímající zemi</a:t>
            </a:r>
          </a:p>
          <a:p>
            <a:pPr>
              <a:buFontTx/>
              <a:buChar char="-"/>
            </a:pPr>
            <a:r>
              <a:rPr lang="cs-CZ" sz="2400" dirty="0" smtClean="0"/>
              <a:t>dochované dokumenty se spíše zabývají zahraniční politikou a korespondencí mezi panovníky než kodifikací diplomacie, ale postupně se objevují  také  (procesní pravidla při výběru čínských poslů, 5. stol. př.n.l.; starověký Řím; Lex </a:t>
            </a:r>
            <a:r>
              <a:rPr lang="cs-CZ" sz="2400" dirty="0" err="1" smtClean="0"/>
              <a:t>Salica</a:t>
            </a:r>
            <a:r>
              <a:rPr lang="cs-CZ" sz="2400" dirty="0" smtClean="0"/>
              <a:t>, Frankové, 6. stol. n.l. – nedotknutelnost vyslanců, výkupné; Kniha obřadů, Byzantská říše, 10. stol. n.l.; …)</a:t>
            </a:r>
          </a:p>
          <a:p>
            <a:pPr>
              <a:buFontTx/>
              <a:buChar char="-"/>
            </a:pPr>
            <a:r>
              <a:rPr lang="cs-CZ" sz="2400" dirty="0" smtClean="0"/>
              <a:t>po dlouhou dobu diplomacie </a:t>
            </a:r>
            <a:r>
              <a:rPr lang="cs-CZ" sz="2400" u="sng" dirty="0" smtClean="0"/>
              <a:t>ad hoc</a:t>
            </a:r>
            <a:r>
              <a:rPr lang="cs-CZ" sz="2400" dirty="0" smtClean="0"/>
              <a:t> činností (po splnění úkolu se vyslanci vraceli domů)</a:t>
            </a:r>
          </a:p>
          <a:p>
            <a:pPr marL="0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96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200" b="1" dirty="0" smtClean="0"/>
              <a:t>… historie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r>
              <a:rPr lang="cs-CZ" sz="9600" dirty="0" smtClean="0"/>
              <a:t>první </a:t>
            </a:r>
            <a:r>
              <a:rPr lang="cs-CZ" sz="9600" u="sng" dirty="0" smtClean="0"/>
              <a:t>stálá diplomatická mise</a:t>
            </a:r>
            <a:r>
              <a:rPr lang="cs-CZ" sz="9600" dirty="0" smtClean="0"/>
              <a:t>: milánská v Janově, 1455</a:t>
            </a:r>
          </a:p>
          <a:p>
            <a:pPr>
              <a:buFontTx/>
              <a:buChar char="-"/>
            </a:pPr>
            <a:r>
              <a:rPr lang="cs-CZ" sz="9600" dirty="0" smtClean="0"/>
              <a:t>řadu </a:t>
            </a:r>
            <a:r>
              <a:rPr lang="cs-CZ" sz="9600" dirty="0"/>
              <a:t>prvních misí zřídil Vatikán v katolických </a:t>
            </a:r>
            <a:r>
              <a:rPr lang="cs-CZ" sz="9600" dirty="0" smtClean="0"/>
              <a:t>zemích</a:t>
            </a:r>
          </a:p>
          <a:p>
            <a:pPr>
              <a:buFontTx/>
              <a:buChar char="-"/>
            </a:pPr>
            <a:r>
              <a:rPr lang="cs-CZ" sz="9600" dirty="0" smtClean="0"/>
              <a:t>O rozvoj diplomacie se na konci středověku a počátku novověku v Evropě postaraly hlavně italské státy a tehdejší velmoci</a:t>
            </a:r>
          </a:p>
          <a:p>
            <a:pPr>
              <a:buFontTx/>
              <a:buChar char="-"/>
            </a:pPr>
            <a:r>
              <a:rPr lang="cs-CZ" sz="9600" dirty="0" smtClean="0"/>
              <a:t>v té době začínají postupně vznikat centrální úřady pro posuzování zahraničních záležitostí (</a:t>
            </a:r>
            <a:r>
              <a:rPr lang="cs-CZ" sz="9600" u="sng" dirty="0" smtClean="0"/>
              <a:t>ministerstva zahraničních věcí</a:t>
            </a:r>
            <a:r>
              <a:rPr lang="cs-CZ" sz="9600" dirty="0" smtClean="0"/>
              <a:t>)</a:t>
            </a:r>
          </a:p>
          <a:p>
            <a:pPr>
              <a:buFontTx/>
              <a:buChar char="-"/>
            </a:pPr>
            <a:r>
              <a:rPr lang="cs-CZ" sz="9600" dirty="0" smtClean="0"/>
              <a:t>Po celou historii </a:t>
            </a:r>
            <a:r>
              <a:rPr lang="cs-CZ" sz="9600" u="sng" dirty="0" smtClean="0"/>
              <a:t>diplomacie</a:t>
            </a:r>
            <a:r>
              <a:rPr lang="cs-CZ" sz="9600" dirty="0" smtClean="0"/>
              <a:t> však jde o jakýsi </a:t>
            </a:r>
            <a:r>
              <a:rPr lang="cs-CZ" sz="9600" u="sng" dirty="0" smtClean="0"/>
              <a:t>přímý vztah vládců zemí</a:t>
            </a:r>
          </a:p>
          <a:p>
            <a:pPr>
              <a:buFontTx/>
              <a:buChar char="-"/>
            </a:pPr>
            <a:r>
              <a:rPr lang="cs-CZ" sz="9600" u="sng" dirty="0" smtClean="0"/>
              <a:t>Vídeňský kongres, 1815</a:t>
            </a:r>
            <a:r>
              <a:rPr lang="cs-CZ" sz="9600" dirty="0" smtClean="0"/>
              <a:t>: zvláštní příloha závěrečného aktu tzv. Vídeňský reglement (</a:t>
            </a:r>
            <a:r>
              <a:rPr lang="cs-CZ" sz="9600" dirty="0" err="1" smtClean="0"/>
              <a:t>Réglement</a:t>
            </a:r>
            <a:r>
              <a:rPr lang="cs-CZ" sz="9600" dirty="0" smtClean="0"/>
              <a:t> de </a:t>
            </a:r>
            <a:r>
              <a:rPr lang="cs-CZ" sz="9600" dirty="0" err="1" smtClean="0"/>
              <a:t>Vienne</a:t>
            </a:r>
            <a:r>
              <a:rPr lang="cs-CZ" sz="9600" dirty="0" smtClean="0"/>
              <a:t> de 1815 </a:t>
            </a:r>
            <a:r>
              <a:rPr lang="cs-CZ" sz="9600" dirty="0" err="1" smtClean="0"/>
              <a:t>sur</a:t>
            </a:r>
            <a:r>
              <a:rPr lang="cs-CZ" sz="9600" dirty="0" smtClean="0"/>
              <a:t> </a:t>
            </a:r>
            <a:r>
              <a:rPr lang="cs-CZ" sz="9600" dirty="0" err="1" smtClean="0"/>
              <a:t>le</a:t>
            </a:r>
            <a:r>
              <a:rPr lang="cs-CZ" sz="9600" dirty="0" smtClean="0"/>
              <a:t> </a:t>
            </a:r>
            <a:r>
              <a:rPr lang="cs-CZ" sz="9600" dirty="0" err="1" smtClean="0"/>
              <a:t>rang</a:t>
            </a:r>
            <a:r>
              <a:rPr lang="cs-CZ" sz="9600" dirty="0" smtClean="0"/>
              <a:t> des </a:t>
            </a:r>
            <a:r>
              <a:rPr lang="cs-CZ" sz="9600" dirty="0" err="1" smtClean="0"/>
              <a:t>agents</a:t>
            </a:r>
            <a:r>
              <a:rPr lang="cs-CZ" sz="9600" dirty="0" smtClean="0"/>
              <a:t> </a:t>
            </a:r>
            <a:r>
              <a:rPr lang="cs-CZ" sz="9600" dirty="0" err="1" smtClean="0"/>
              <a:t>diplomatiques</a:t>
            </a:r>
            <a:r>
              <a:rPr lang="cs-CZ" sz="9600" dirty="0" smtClean="0"/>
              <a:t>) – ustanoveny třídy diplomatických představitelů. Záměr: vyhnout se sporům diplomatů o ceremoniální pořadí (pocty)</a:t>
            </a:r>
          </a:p>
          <a:p>
            <a:pPr>
              <a:buFontTx/>
              <a:buChar char="-"/>
            </a:pPr>
            <a:r>
              <a:rPr lang="cs-CZ" sz="9600" dirty="0" smtClean="0"/>
              <a:t>Francie jako první sloučila diplomatickou a konzulární službu (1880), následovaly Německo (1919), USA (1924), Velká Británie (1943)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7077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3200" b="1" dirty="0" smtClean="0"/>
              <a:t>Vídeňská úmluva o diplomatických stycích (VÚD)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4461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/>
              <a:t>Novelizace Vídeňského reglementu po téměř 150 letech</a:t>
            </a:r>
          </a:p>
          <a:p>
            <a:pPr>
              <a:buFontTx/>
              <a:buChar char="-"/>
            </a:pPr>
            <a:r>
              <a:rPr lang="cs-CZ" sz="2400" dirty="0" smtClean="0"/>
              <a:t>1946: Úmluva o výsadách a imunitách Organizace spojených národů</a:t>
            </a:r>
          </a:p>
          <a:p>
            <a:pPr>
              <a:buFontTx/>
              <a:buChar char="-"/>
            </a:pPr>
            <a:r>
              <a:rPr lang="cs-CZ" sz="2400" dirty="0" smtClean="0"/>
              <a:t>1947: vznikla Komise pro mezinárodní právo</a:t>
            </a:r>
          </a:p>
          <a:p>
            <a:pPr>
              <a:buFontTx/>
              <a:buChar char="-"/>
            </a:pPr>
            <a:r>
              <a:rPr lang="cs-CZ" sz="2400" dirty="0" smtClean="0"/>
              <a:t>1961: Vídeňská úmluva o diplomatických </a:t>
            </a:r>
            <a:r>
              <a:rPr lang="en-US" sz="2400" dirty="0" err="1" smtClean="0"/>
              <a:t>st</a:t>
            </a:r>
            <a:r>
              <a:rPr lang="cs-CZ" sz="2400" dirty="0" err="1" smtClean="0"/>
              <a:t>ycích</a:t>
            </a:r>
            <a:r>
              <a:rPr lang="cs-CZ" sz="2400" dirty="0" smtClean="0"/>
              <a:t> (platnost od 1964)</a:t>
            </a:r>
          </a:p>
          <a:p>
            <a:pPr>
              <a:buFontTx/>
              <a:buChar char="-"/>
            </a:pPr>
            <a:r>
              <a:rPr lang="cs-CZ" sz="2400" dirty="0" smtClean="0"/>
              <a:t>1963: Vídeňská úmluva o konzulárních stycích - VÚK (první kodifikační dokument pro konzulární styky; platnost od 1967). </a:t>
            </a:r>
            <a:r>
              <a:rPr lang="cs-CZ" sz="2400" smtClean="0"/>
              <a:t>VÚK </a:t>
            </a:r>
            <a:r>
              <a:rPr lang="cs-CZ" sz="2400" dirty="0"/>
              <a:t>vychází z VÚD, kopíruje její obsah; ale řeší i specifika konzulárních styků</a:t>
            </a:r>
          </a:p>
          <a:p>
            <a:pPr>
              <a:buFontTx/>
              <a:buChar char="-"/>
            </a:pPr>
            <a:r>
              <a:rPr lang="cs-CZ" sz="2400" smtClean="0"/>
              <a:t>VÚD </a:t>
            </a:r>
            <a:r>
              <a:rPr lang="cs-CZ" sz="2400" dirty="0" smtClean="0"/>
              <a:t>definuje diplomatické mise, členy personálu mise, povinnosti a práva vysílajícího, přijímajícího, event. třetího státu, imunity a výsady misí a jejich pracovníků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53381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758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 1/  Definice diplomacie; její místo v mezinárodních vztazích   </vt:lpstr>
      <vt:lpstr>Mezinárodní vztahy</vt:lpstr>
      <vt:lpstr>Zahraniční politika</vt:lpstr>
      <vt:lpstr>Diplomacie</vt:lpstr>
      <vt:lpstr>Z historie mezinárodních vztahů a diplomacie</vt:lpstr>
      <vt:lpstr>… historie</vt:lpstr>
      <vt:lpstr>Vídeňská úmluva o diplomatických stycích (VÚD)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Týden 2/6.10.  Definice diplomacie; její místo v mezinárodních vztazích</dc:title>
  <dc:creator>Miloš Lexa</dc:creator>
  <cp:lastModifiedBy>Miloš Lexa</cp:lastModifiedBy>
  <cp:revision>80</cp:revision>
  <cp:lastPrinted>2011-10-05T06:08:11Z</cp:lastPrinted>
  <dcterms:created xsi:type="dcterms:W3CDTF">2011-09-02T15:56:14Z</dcterms:created>
  <dcterms:modified xsi:type="dcterms:W3CDTF">2014-02-24T19:27:44Z</dcterms:modified>
</cp:coreProperties>
</file>