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handoutMasterIdLst>
    <p:handoutMasterId r:id="rId16"/>
  </p:handoutMasterIdLst>
  <p:sldIdLst>
    <p:sldId id="256" r:id="rId2"/>
    <p:sldId id="344" r:id="rId3"/>
    <p:sldId id="346" r:id="rId4"/>
    <p:sldId id="324" r:id="rId5"/>
    <p:sldId id="347" r:id="rId6"/>
    <p:sldId id="351" r:id="rId7"/>
    <p:sldId id="349" r:id="rId8"/>
    <p:sldId id="352" r:id="rId9"/>
    <p:sldId id="354" r:id="rId10"/>
    <p:sldId id="356" r:id="rId11"/>
    <p:sldId id="348" r:id="rId12"/>
    <p:sldId id="355" r:id="rId13"/>
    <p:sldId id="350" r:id="rId14"/>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1" autoAdjust="0"/>
    <p:restoredTop sz="94622"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11/25/2023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11/25/2023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2</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12</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13</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3</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5</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6</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7</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8</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9</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10</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11</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reedom_of_speech"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en.wikipedia.org/wiki/Freedom_of_speech_by_countr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Pornography" TargetMode="External"/><Relationship Id="rId3" Type="http://schemas.openxmlformats.org/officeDocument/2006/relationships/hyperlink" Target="https://en.wikipedia.org/wiki/Censorship" TargetMode="External"/><Relationship Id="rId7" Type="http://schemas.openxmlformats.org/officeDocument/2006/relationships/hyperlink" Target="https://en.wikipedia.org/wiki/Obscenity"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en.wikipedia.org/wiki/National_security" TargetMode="External"/><Relationship Id="rId5" Type="http://schemas.openxmlformats.org/officeDocument/2006/relationships/hyperlink" Target="https://en.wikipedia.org/wiki/Newspaper" TargetMode="External"/><Relationship Id="rId10" Type="http://schemas.openxmlformats.org/officeDocument/2006/relationships/hyperlink" Target="https://en.wikipedia.org/wiki/Defamation" TargetMode="External"/><Relationship Id="rId4" Type="http://schemas.openxmlformats.org/officeDocument/2006/relationships/hyperlink" Target="https://bigthink.com/thinking/is-speech-violence/" TargetMode="External"/><Relationship Id="rId9" Type="http://schemas.openxmlformats.org/officeDocument/2006/relationships/hyperlink" Target="https://en.wikipedia.org/wiki/Hate_speech"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Shouting_fire_in_a_crowded_theater" TargetMode="External"/><Relationship Id="rId3" Type="http://schemas.openxmlformats.org/officeDocument/2006/relationships/hyperlink" Target="https://en.wikipedia.org/wiki/Speech_crimes" TargetMode="External"/><Relationship Id="rId7" Type="http://schemas.openxmlformats.org/officeDocument/2006/relationships/hyperlink" Target="https://en.wikipedia.org/wiki/Jurisprudenc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en.wikipedia.org/wiki/Freedom_of_expression" TargetMode="External"/><Relationship Id="rId11" Type="http://schemas.openxmlformats.org/officeDocument/2006/relationships/hyperlink" Target="https://www.un.org/sg/en/content/sg/speeches/2019-06-18/un-strategy-and-plan-of-action-hate-speech-press-remarks" TargetMode="External"/><Relationship Id="rId5" Type="http://schemas.openxmlformats.org/officeDocument/2006/relationships/hyperlink" Target="https://en.wikipedia.org/wiki/Freedom_of_speech" TargetMode="External"/><Relationship Id="rId10" Type="http://schemas.openxmlformats.org/officeDocument/2006/relationships/hyperlink" Target="https://www.un.org/en/hate-speech/un-strategy-and-plan-of-action-on-hate-speech" TargetMode="External"/><Relationship Id="rId4" Type="http://schemas.openxmlformats.org/officeDocument/2006/relationships/hyperlink" Target="https://en.wikipedia.org/wiki/Speech" TargetMode="External"/><Relationship Id="rId9" Type="http://schemas.openxmlformats.org/officeDocument/2006/relationships/hyperlink" Target="https://en.wikipedia.org/wiki/Practical_jok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ted.com/talks/ozlem_cekic_why_i_have_coffee_with_people_who_send_me_hate_mail?subtitle=en"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en.wikipedia.org/wiki/Amartya_Sen" TargetMode="External"/><Relationship Id="rId4" Type="http://schemas.openxmlformats.org/officeDocument/2006/relationships/hyperlink" Target="https://psycnet.apa.org/record/2006-22883-00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Jeremy_Bentham" TargetMode="External"/><Relationship Id="rId13" Type="http://schemas.openxmlformats.org/officeDocument/2006/relationships/hyperlink" Target="https://en.wikipedia.org/wiki/Henry_Hunt_(politician)" TargetMode="External"/><Relationship Id="rId3" Type="http://schemas.openxmlformats.org/officeDocument/2006/relationships/hyperlink" Target="https://en.wikipedia.org/wiki/John_Stuart_Mill" TargetMode="External"/><Relationship Id="rId7" Type="http://schemas.openxmlformats.org/officeDocument/2006/relationships/hyperlink" Target="https://en.wikipedia.org/wiki/Utilitarianism" TargetMode="External"/><Relationship Id="rId12" Type="http://schemas.openxmlformats.org/officeDocument/2006/relationships/hyperlink" Target="https://en.wikipedia.org/wiki/Women's_suffrag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n.wikipedia.org/wiki/Social_control" TargetMode="External"/><Relationship Id="rId11" Type="http://schemas.openxmlformats.org/officeDocument/2006/relationships/hyperlink" Target="https://en.wikipedia.org/wiki/The_Subjection_of_Women" TargetMode="External"/><Relationship Id="rId5" Type="http://schemas.openxmlformats.org/officeDocument/2006/relationships/hyperlink" Target="https://en.wikipedia.org/wiki/Liberty" TargetMode="External"/><Relationship Id="rId10" Type="http://schemas.openxmlformats.org/officeDocument/2006/relationships/hyperlink" Target="https://en.wikipedia.org/wiki/Feminist_literature" TargetMode="External"/><Relationship Id="rId4" Type="http://schemas.openxmlformats.org/officeDocument/2006/relationships/hyperlink" Target="https://en.wikipedia.org/wiki/Stanford_Encyclopedia_of_Philosophy" TargetMode="External"/><Relationship Id="rId9" Type="http://schemas.openxmlformats.org/officeDocument/2006/relationships/hyperlink" Target="https://en.wikipedia.org/wiki/Liberal_Party_(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On_Liberty"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d.com/talks/keith_chen_could_your_language_affect_your_ability_to_save_mone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peech_act" TargetMode="External"/><Relationship Id="rId7" Type="http://schemas.openxmlformats.org/officeDocument/2006/relationships/hyperlink" Target="https://en.wikipedia.org/wiki/Speech_act#cite_note-:0-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en.wikipedia.org/wiki/Utterance" TargetMode="External"/><Relationship Id="rId5" Type="http://schemas.openxmlformats.org/officeDocument/2006/relationships/hyperlink" Target="https://en.wikipedia.org/wiki/Linguistics" TargetMode="External"/><Relationship Id="rId4" Type="http://schemas.openxmlformats.org/officeDocument/2006/relationships/hyperlink" Target="https://en.wikipedia.org/wiki/Philosophy_of_languag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Universal_Declaration_of_Human_Rights" TargetMode="External"/><Relationship Id="rId3" Type="http://schemas.openxmlformats.org/officeDocument/2006/relationships/hyperlink" Target="https://en.wikipedia.org/wiki/Freedom_of_speech" TargetMode="External"/><Relationship Id="rId7" Type="http://schemas.openxmlformats.org/officeDocument/2006/relationships/hyperlink" Target="https://en.wikipedia.org/wiki/Human_right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en.wikipedia.org/wiki/Rights" TargetMode="External"/><Relationship Id="rId11" Type="http://schemas.openxmlformats.org/officeDocument/2006/relationships/hyperlink" Target="https://en.wikipedia.org/wiki/Constitutional_law" TargetMode="External"/><Relationship Id="rId5" Type="http://schemas.openxmlformats.org/officeDocument/2006/relationships/hyperlink" Target="https://en.wikipedia.org/wiki/Censorship" TargetMode="External"/><Relationship Id="rId10" Type="http://schemas.openxmlformats.org/officeDocument/2006/relationships/hyperlink" Target="https://en.wikipedia.org/wiki/United_Nations" TargetMode="External"/><Relationship Id="rId4" Type="http://schemas.openxmlformats.org/officeDocument/2006/relationships/hyperlink" Target="https://en.wikipedia.org/wiki/Freedom" TargetMode="External"/><Relationship Id="rId9" Type="http://schemas.openxmlformats.org/officeDocument/2006/relationships/hyperlink" Target="https://en.wikipedia.org/wiki/International_human_rights_law"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reedom_of_speech"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en.wikipedia.org/wiki/Alexander_Meiklejohn" TargetMode="External"/><Relationship Id="rId4" Type="http://schemas.openxmlformats.org/officeDocument/2006/relationships/hyperlink" Target="https://en.wikipedia.org/wiki/Democrac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Freedom_of_speech"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en.wikipedia.org/wiki/Constitution_of_the_Czech_Republic" TargetMode="External"/><Relationship Id="rId5" Type="http://schemas.openxmlformats.org/officeDocument/2006/relationships/hyperlink" Target="https://en.wikipedia.org/wiki/Charter_of_Fundamental_Rights_and_Basic_Freedoms" TargetMode="External"/><Relationship Id="rId4" Type="http://schemas.openxmlformats.org/officeDocument/2006/relationships/hyperlink" Target="https://en.wikipedia.org/wiki/Freedom_of_speech_by_count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72008"/>
          </a:xfrm>
        </p:spPr>
        <p:txBody>
          <a:bodyPr>
            <a:normAutofit fontScale="90000"/>
          </a:bodyPr>
          <a:lstStyle/>
          <a:p>
            <a:pPr algn="l"/>
            <a:r>
              <a:rPr lang="cs-CZ" dirty="0" smtClean="0"/>
              <a:t> </a:t>
            </a:r>
            <a:endParaRPr lang="en-US" dirty="0"/>
          </a:p>
        </p:txBody>
      </p:sp>
      <p:sp>
        <p:nvSpPr>
          <p:cNvPr id="115718" name="Rectangle 6"/>
          <p:cNvSpPr>
            <a:spLocks noGrp="1" noChangeArrowheads="1"/>
          </p:cNvSpPr>
          <p:nvPr>
            <p:ph type="subTitle" idx="1"/>
          </p:nvPr>
        </p:nvSpPr>
        <p:spPr>
          <a:xfrm>
            <a:off x="0" y="188640"/>
            <a:ext cx="9144000" cy="6669360"/>
          </a:xfrm>
        </p:spPr>
        <p:txBody>
          <a:bodyPr>
            <a:normAutofit/>
          </a:bodyPr>
          <a:lstStyle/>
          <a:p>
            <a:pPr algn="ctr"/>
            <a:endParaRPr lang="cs-CZ" sz="3200" dirty="0" smtClean="0"/>
          </a:p>
          <a:p>
            <a:pPr algn="ctr"/>
            <a:endParaRPr lang="cs-CZ" sz="3200" dirty="0"/>
          </a:p>
          <a:p>
            <a:pPr algn="ctr"/>
            <a:r>
              <a:rPr lang="cs-CZ" sz="4800" dirty="0" err="1" smtClean="0"/>
              <a:t>Language</a:t>
            </a:r>
            <a:r>
              <a:rPr lang="cs-CZ" sz="4800" dirty="0" smtClean="0"/>
              <a:t> </a:t>
            </a:r>
            <a:endParaRPr lang="cs-CZ" sz="4800" dirty="0"/>
          </a:p>
          <a:p>
            <a:pPr algn="ctr"/>
            <a:r>
              <a:rPr lang="cs-CZ" sz="4800" dirty="0" err="1" smtClean="0"/>
              <a:t>Freedom</a:t>
            </a:r>
            <a:r>
              <a:rPr lang="cs-CZ" sz="4800" dirty="0" smtClean="0"/>
              <a:t> </a:t>
            </a:r>
            <a:r>
              <a:rPr lang="cs-CZ" sz="4800" dirty="0" err="1" smtClean="0"/>
              <a:t>of</a:t>
            </a:r>
            <a:r>
              <a:rPr lang="cs-CZ" sz="4800" dirty="0" smtClean="0"/>
              <a:t> </a:t>
            </a:r>
            <a:r>
              <a:rPr lang="cs-CZ" sz="4800" dirty="0" err="1" smtClean="0"/>
              <a:t>Speech</a:t>
            </a:r>
            <a:endParaRPr lang="cs-CZ" sz="4800" dirty="0"/>
          </a:p>
          <a:p>
            <a:pPr algn="ctr"/>
            <a:r>
              <a:rPr lang="cs-CZ" sz="4800" dirty="0" err="1" smtClean="0"/>
              <a:t>Censorship</a:t>
            </a:r>
            <a:r>
              <a:rPr lang="cs-CZ" sz="4800" dirty="0" smtClean="0"/>
              <a:t> </a:t>
            </a:r>
          </a:p>
          <a:p>
            <a:pPr algn="ctr"/>
            <a:r>
              <a:rPr lang="cs-CZ" sz="4800" dirty="0" err="1" smtClean="0"/>
              <a:t>Hate</a:t>
            </a:r>
            <a:r>
              <a:rPr lang="cs-CZ" sz="4800" dirty="0" smtClean="0"/>
              <a:t> </a:t>
            </a:r>
            <a:r>
              <a:rPr lang="cs-CZ" sz="4800" dirty="0" err="1" smtClean="0"/>
              <a:t>Speech</a:t>
            </a:r>
            <a:r>
              <a:rPr lang="cs-CZ" sz="4800" dirty="0" smtClean="0"/>
              <a:t> and </a:t>
            </a:r>
            <a:r>
              <a:rPr lang="cs-CZ" sz="4800" dirty="0" err="1" smtClean="0"/>
              <a:t>Violence</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hlinkClick r:id="rId3"/>
              </a:rPr>
              <a:t>Freedom</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of</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Speech</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836712"/>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sz="2000" dirty="0">
                <a:hlinkClick r:id="rId4"/>
              </a:rPr>
              <a:t>Freedom of </a:t>
            </a:r>
            <a:r>
              <a:rPr lang="en-US" sz="2000" dirty="0" smtClean="0">
                <a:hlinkClick r:id="rId4"/>
              </a:rPr>
              <a:t>speech</a:t>
            </a:r>
            <a:r>
              <a:rPr lang="cs-CZ" sz="2000" dirty="0" smtClean="0">
                <a:hlinkClick r:id="rId4"/>
              </a:rPr>
              <a:t> by country</a:t>
            </a:r>
            <a:endParaRPr lang="cs-CZ" sz="2000" dirty="0" smtClean="0"/>
          </a:p>
          <a:p>
            <a:endParaRPr lang="cs-CZ" sz="2000" dirty="0" smtClean="0"/>
          </a:p>
          <a:p>
            <a:r>
              <a:rPr lang="en-US" sz="1800" b="1" dirty="0" smtClean="0"/>
              <a:t>Czech </a:t>
            </a:r>
            <a:r>
              <a:rPr lang="en-US" sz="1800" b="1" dirty="0"/>
              <a:t>Republic</a:t>
            </a:r>
          </a:p>
          <a:p>
            <a:r>
              <a:rPr lang="en-US" sz="1800" dirty="0"/>
              <a:t>Specific limitations of the freedom of speech within the meaning of Article 17(4) may be found in the Criminal Code as well in other enactments. These include the prohibition of: </a:t>
            </a:r>
          </a:p>
          <a:p>
            <a:pPr marL="1084263" lvl="1" indent="-342900">
              <a:buFont typeface="Wingdings" panose="05000000000000000000" pitchFamily="2" charset="2"/>
              <a:buChar char="q"/>
            </a:pPr>
            <a:r>
              <a:rPr lang="en-US" sz="1800" dirty="0"/>
              <a:t>unauthorized handling of personal information (Article 180 of the Criminal Code</a:t>
            </a:r>
            <a:r>
              <a:rPr lang="en-US" sz="1800" dirty="0" smtClean="0"/>
              <a:t>),</a:t>
            </a:r>
            <a:r>
              <a:rPr lang="en-US" sz="1800" baseline="30000" dirty="0" smtClean="0"/>
              <a:t>[</a:t>
            </a:r>
            <a:r>
              <a:rPr lang="en-US" sz="1800" dirty="0" smtClean="0"/>
              <a:t>which </a:t>
            </a:r>
            <a:r>
              <a:rPr lang="en-US" sz="1800" dirty="0"/>
              <a:t>protects the right to privacy,</a:t>
            </a:r>
          </a:p>
          <a:p>
            <a:pPr marL="1084263" lvl="1" indent="-342900">
              <a:buFont typeface="Wingdings" panose="05000000000000000000" pitchFamily="2" charset="2"/>
              <a:buChar char="q"/>
            </a:pPr>
            <a:r>
              <a:rPr lang="en-US" sz="1800" dirty="0"/>
              <a:t>defamation (Article 184 of the Criminal Code</a:t>
            </a:r>
            <a:r>
              <a:rPr lang="en-US" sz="1800" dirty="0" smtClean="0"/>
              <a:t>),</a:t>
            </a:r>
            <a:endParaRPr lang="en-US" sz="1800" dirty="0"/>
          </a:p>
          <a:p>
            <a:pPr marL="1084263" lvl="1" indent="-342900">
              <a:buFont typeface="Wingdings" panose="05000000000000000000" pitchFamily="2" charset="2"/>
              <a:buChar char="q"/>
            </a:pPr>
            <a:r>
              <a:rPr lang="en-US" sz="1800" dirty="0"/>
              <a:t>dissemination of pornography depicting disrespect to a human, abuse of an animal, or dissemination of any pornography to children (Article 191 of the Criminal Code</a:t>
            </a:r>
            <a:r>
              <a:rPr lang="en-US" sz="1800" dirty="0" smtClean="0"/>
              <a:t>),</a:t>
            </a:r>
            <a:endParaRPr lang="en-US" sz="1800" dirty="0"/>
          </a:p>
          <a:p>
            <a:pPr marL="1084263" lvl="1" indent="-342900">
              <a:buFont typeface="Wingdings" panose="05000000000000000000" pitchFamily="2" charset="2"/>
              <a:buChar char="q"/>
            </a:pPr>
            <a:r>
              <a:rPr lang="en-US" sz="1800" dirty="0"/>
              <a:t>seducing to use or propagation of use of addictive substances other than alcohol (Article 287 of the Criminal Code</a:t>
            </a:r>
            <a:r>
              <a:rPr lang="en-US" sz="1800" dirty="0" smtClean="0"/>
              <a:t>),</a:t>
            </a:r>
            <a:r>
              <a:rPr lang="cs-CZ" sz="1800" baseline="30000" dirty="0"/>
              <a:t> </a:t>
            </a:r>
            <a:r>
              <a:rPr lang="en-US" sz="1800" dirty="0" smtClean="0"/>
              <a:t>which </a:t>
            </a:r>
            <a:r>
              <a:rPr lang="en-US" sz="1800" dirty="0"/>
              <a:t>protects public health,</a:t>
            </a:r>
          </a:p>
          <a:p>
            <a:pPr marL="1084263" lvl="1" indent="-342900">
              <a:buFont typeface="Wingdings" panose="05000000000000000000" pitchFamily="2" charset="2"/>
              <a:buChar char="q"/>
            </a:pPr>
            <a:r>
              <a:rPr lang="en-US" sz="1800" dirty="0"/>
              <a:t>denigration of a nation, race, ethnic or other group of people (Article 355 of the Criminal Code</a:t>
            </a:r>
            <a:r>
              <a:rPr lang="en-US" sz="1800" dirty="0" smtClean="0"/>
              <a:t>), </a:t>
            </a:r>
            <a:r>
              <a:rPr lang="en-US" sz="1800" dirty="0"/>
              <a:t>i.e. hate speech,</a:t>
            </a:r>
          </a:p>
          <a:p>
            <a:pPr marL="1084263" lvl="1" indent="-342900">
              <a:buFont typeface="Wingdings" panose="05000000000000000000" pitchFamily="2" charset="2"/>
              <a:buChar char="q"/>
            </a:pPr>
            <a:r>
              <a:rPr lang="en-US" sz="1800" dirty="0"/>
              <a:t>inciting of hatred towards a group of people or inciting limitation of their civil rights (Article 356 of the Criminal Code</a:t>
            </a:r>
            <a:r>
              <a:rPr lang="en-US" sz="1800" dirty="0" smtClean="0"/>
              <a:t>),</a:t>
            </a:r>
            <a:endParaRPr lang="cs-CZ" sz="1800" dirty="0" smtClean="0"/>
          </a:p>
          <a:p>
            <a:pPr marL="1084263" lvl="1" indent="-342900">
              <a:buFont typeface="Wingdings" panose="05000000000000000000" pitchFamily="2" charset="2"/>
              <a:buChar char="q"/>
            </a:pPr>
            <a:endParaRPr lang="cs-CZ" sz="1800" baseline="30000" dirty="0"/>
          </a:p>
          <a:p>
            <a:pPr marL="1084263" lvl="1" indent="-342900">
              <a:buFont typeface="Wingdings" panose="05000000000000000000" pitchFamily="2" charset="2"/>
              <a:buChar char="q"/>
            </a:pPr>
            <a:r>
              <a:rPr lang="cs-CZ" sz="1800" baseline="30000" dirty="0" smtClean="0"/>
              <a:t>………</a:t>
            </a:r>
          </a:p>
          <a:p>
            <a:pPr lvl="1" indent="0"/>
            <a:r>
              <a:rPr lang="cs-CZ" b="1" dirty="0" err="1" smtClean="0">
                <a:effectLst>
                  <a:outerShdw blurRad="38100" dist="38100" dir="2700000" algn="tl">
                    <a:srgbClr val="000000"/>
                  </a:outerShdw>
                </a:effectLst>
              </a:rPr>
              <a:t>Question</a:t>
            </a:r>
            <a:r>
              <a:rPr lang="cs-CZ" b="1" dirty="0">
                <a:effectLst>
                  <a:outerShdw blurRad="38100" dist="38100" dir="2700000" algn="tl">
                    <a:srgbClr val="000000"/>
                  </a:outerShdw>
                </a:effectLst>
              </a:rPr>
              <a:t>: </a:t>
            </a:r>
            <a:r>
              <a:rPr lang="cs-CZ" b="1" dirty="0" err="1" smtClean="0">
                <a:effectLst>
                  <a:outerShdw blurRad="38100" dist="38100" dir="2700000" algn="tl">
                    <a:srgbClr val="000000"/>
                  </a:outerShdw>
                </a:effectLst>
              </a:rPr>
              <a:t>What</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is</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your</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evaluation</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of</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the</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specific</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limitations</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Why</a:t>
            </a:r>
            <a:r>
              <a:rPr lang="cs-CZ" b="1" dirty="0" smtClean="0">
                <a:effectLst>
                  <a:outerShdw blurRad="38100" dist="38100" dir="2700000" algn="tl">
                    <a:srgbClr val="000000"/>
                  </a:outerShdw>
                </a:effectLst>
              </a:rPr>
              <a:t>?</a:t>
            </a:r>
            <a:endParaRPr lang="cs-CZ" b="1" dirty="0">
              <a:effectLst>
                <a:outerShdw blurRad="38100" dist="38100" dir="2700000" algn="tl">
                  <a:srgbClr val="000000"/>
                </a:outerShdw>
              </a:effectLst>
            </a:endParaRPr>
          </a:p>
          <a:p>
            <a:pPr lvl="1" indent="0"/>
            <a:endParaRPr lang="cs-CZ" sz="1800" baseline="30000" dirty="0" smtClean="0"/>
          </a:p>
        </p:txBody>
      </p:sp>
    </p:spTree>
    <p:extLst>
      <p:ext uri="{BB962C8B-B14F-4D97-AF65-F5344CB8AC3E}">
        <p14:creationId xmlns:p14="http://schemas.microsoft.com/office/powerpoint/2010/main" val="2503493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hlinkClick r:id="rId3"/>
              </a:rPr>
              <a:t>Censorship</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endParaRPr lang="cs-CZ" dirty="0" smtClean="0">
              <a:hlinkClick r:id="rId4"/>
            </a:endParaRPr>
          </a:p>
          <a:p>
            <a:pPr marL="342900" indent="-342900">
              <a:buFont typeface="Wingdings" panose="05000000000000000000" pitchFamily="2" charset="2"/>
              <a:buChar char="q"/>
            </a:pPr>
            <a:r>
              <a:rPr lang="en-US" dirty="0"/>
              <a:t>General censorship occurs in a variety of different media, including speech, books, music, films, and other arts, </a:t>
            </a:r>
            <a:r>
              <a:rPr lang="en-US" dirty="0">
                <a:hlinkClick r:id="rId5" tooltip="Newspaper"/>
              </a:rPr>
              <a:t>the press</a:t>
            </a:r>
            <a:r>
              <a:rPr lang="en-US" dirty="0"/>
              <a:t>, radio, television, and the Internet for a variety of claimed reasons including </a:t>
            </a:r>
            <a:r>
              <a:rPr lang="en-US" dirty="0">
                <a:hlinkClick r:id="rId6" tooltip="National security"/>
              </a:rPr>
              <a:t>national security</a:t>
            </a:r>
            <a:r>
              <a:rPr lang="en-US" dirty="0"/>
              <a:t>, to control </a:t>
            </a:r>
            <a:r>
              <a:rPr lang="en-US" dirty="0">
                <a:hlinkClick r:id="rId7" tooltip="Obscenity"/>
              </a:rPr>
              <a:t>obscenity</a:t>
            </a:r>
            <a:r>
              <a:rPr lang="en-US" dirty="0"/>
              <a:t>, </a:t>
            </a:r>
            <a:r>
              <a:rPr lang="en-US" dirty="0">
                <a:hlinkClick r:id="rId8" tooltip="Pornography"/>
              </a:rPr>
              <a:t>pornography</a:t>
            </a:r>
            <a:r>
              <a:rPr lang="en-US" dirty="0"/>
              <a:t>, and </a:t>
            </a:r>
            <a:r>
              <a:rPr lang="en-US" dirty="0">
                <a:hlinkClick r:id="rId9" tooltip="Hate speech"/>
              </a:rPr>
              <a:t>hate speech</a:t>
            </a:r>
            <a:r>
              <a:rPr lang="en-US" dirty="0"/>
              <a:t>, to protect children or other vulnerable groups, to promote or restrict political or religious views, and to prevent </a:t>
            </a:r>
            <a:r>
              <a:rPr lang="en-US" dirty="0">
                <a:hlinkClick r:id="rId10" tooltip="Defamation"/>
              </a:rPr>
              <a:t>slander</a:t>
            </a:r>
            <a:r>
              <a:rPr lang="en-US" dirty="0"/>
              <a:t> and </a:t>
            </a:r>
            <a:r>
              <a:rPr lang="en-US" dirty="0">
                <a:hlinkClick r:id="rId10" tooltip="Defamation"/>
              </a:rPr>
              <a:t>libel</a:t>
            </a:r>
            <a:r>
              <a:rPr lang="en-US" dirty="0"/>
              <a:t>. </a:t>
            </a:r>
          </a:p>
          <a:p>
            <a:pPr marL="342900" indent="-342900">
              <a:buFont typeface="Wingdings" panose="05000000000000000000" pitchFamily="2" charset="2"/>
              <a:buChar char="q"/>
            </a:pPr>
            <a:r>
              <a:rPr lang="en-US" dirty="0"/>
              <a:t>Direct censorship may or may not be legal, depending on the type, location, and content. Many countries provide strong protections against censorship by law, but none of these protections are absolute and frequently a claim of necessity to balance conflicting rights is made, in order to determine what could and could not be censored. There are no laws against self-censorship. </a:t>
            </a:r>
          </a:p>
          <a:p>
            <a:pPr marL="342900" indent="-342900">
              <a:buFont typeface="Wingdings" panose="05000000000000000000" pitchFamily="2" charset="2"/>
              <a:buChar char="q"/>
            </a:pPr>
            <a:endParaRPr lang="cs-CZ" dirty="0">
              <a:hlinkClick r:id="rId4"/>
            </a:endParaRPr>
          </a:p>
          <a:p>
            <a:pPr marL="342900" indent="-342900">
              <a:buFont typeface="Wingdings" panose="05000000000000000000" pitchFamily="2" charset="2"/>
              <a:buChar char="q"/>
            </a:pPr>
            <a:endParaRPr lang="cs-CZ" dirty="0" smtClean="0">
              <a:hlinkClick r:id="rId4"/>
            </a:endParaRPr>
          </a:p>
          <a:p>
            <a:pPr marL="342900" indent="-342900">
              <a:buFont typeface="Wingdings" panose="05000000000000000000" pitchFamily="2" charset="2"/>
              <a:buChar char="q"/>
            </a:pPr>
            <a:endParaRPr lang="cs-CZ" dirty="0">
              <a:hlinkClick r:id="rId4"/>
            </a:endParaRPr>
          </a:p>
          <a:p>
            <a:endParaRPr lang="cs-CZ" dirty="0" smtClean="0">
              <a:hlinkClick r:id="rId4"/>
            </a:endParaRPr>
          </a:p>
          <a:p>
            <a:endParaRPr lang="cs-CZ" dirty="0">
              <a:hlinkClick r:id="rId4"/>
            </a:endParaRPr>
          </a:p>
          <a:p>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632340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Hare</a:t>
            </a:r>
            <a:r>
              <a:rPr lang="cs-CZ" sz="3600" b="1" dirty="0" smtClean="0">
                <a:solidFill>
                  <a:srgbClr val="E5E5FF"/>
                </a:solidFill>
                <a:effectLst>
                  <a:outerShdw blurRad="38100" dist="38100" dir="2700000" algn="tl">
                    <a:srgbClr val="000000"/>
                  </a:outerShdw>
                </a:effectLst>
              </a:rPr>
              <a:t> </a:t>
            </a:r>
            <a:r>
              <a:rPr lang="cs-CZ" sz="3600" b="1" dirty="0" err="1" smtClean="0">
                <a:solidFill>
                  <a:srgbClr val="E5E5FF"/>
                </a:solidFill>
                <a:effectLst>
                  <a:outerShdw blurRad="38100" dist="38100" dir="2700000" algn="tl">
                    <a:srgbClr val="000000"/>
                  </a:outerShdw>
                </a:effectLst>
              </a:rPr>
              <a:t>Speech</a:t>
            </a:r>
            <a:r>
              <a:rPr lang="cs-CZ" sz="3600" b="1" dirty="0" smtClean="0">
                <a:solidFill>
                  <a:srgbClr val="E5E5FF"/>
                </a:solidFill>
                <a:effectLst>
                  <a:outerShdw blurRad="38100" dist="38100" dir="2700000" algn="tl">
                    <a:srgbClr val="000000"/>
                  </a:outerShdw>
                </a:effectLst>
              </a:rPr>
              <a:t> and </a:t>
            </a:r>
            <a:r>
              <a:rPr lang="cs-CZ" sz="3600" b="1" dirty="0" err="1" smtClean="0">
                <a:solidFill>
                  <a:srgbClr val="E5E5FF"/>
                </a:solidFill>
                <a:effectLst>
                  <a:outerShdw blurRad="38100" dist="38100" dir="2700000" algn="tl">
                    <a:srgbClr val="000000"/>
                  </a:outerShdw>
                </a:effectLst>
              </a:rPr>
              <a:t>Violence</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289830" y="836712"/>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cs-CZ" sz="2000" b="1" dirty="0" err="1" smtClean="0">
                <a:hlinkClick r:id="rId3"/>
              </a:rPr>
              <a:t>Speech</a:t>
            </a:r>
            <a:r>
              <a:rPr lang="cs-CZ" sz="2000" b="1" dirty="0" smtClean="0">
                <a:hlinkClick r:id="rId3"/>
              </a:rPr>
              <a:t> </a:t>
            </a:r>
            <a:r>
              <a:rPr lang="cs-CZ" sz="2000" b="1" dirty="0" err="1" smtClean="0">
                <a:hlinkClick r:id="rId3"/>
              </a:rPr>
              <a:t>crimes</a:t>
            </a:r>
            <a:endParaRPr lang="cs-CZ" sz="2000" b="1" dirty="0" smtClean="0"/>
          </a:p>
          <a:p>
            <a:endParaRPr lang="cs-CZ" sz="2000" b="1" dirty="0"/>
          </a:p>
          <a:p>
            <a:r>
              <a:rPr lang="en-US" sz="2000" b="1" dirty="0" smtClean="0"/>
              <a:t>Speech </a:t>
            </a:r>
            <a:r>
              <a:rPr lang="en-US" sz="2000" b="1" dirty="0"/>
              <a:t>crimes</a:t>
            </a:r>
            <a:r>
              <a:rPr lang="en-US" sz="2000" dirty="0"/>
              <a:t> are certain kinds of </a:t>
            </a:r>
            <a:r>
              <a:rPr lang="en-US" sz="2000" dirty="0">
                <a:hlinkClick r:id="rId4" tooltip="Speech"/>
              </a:rPr>
              <a:t>speech</a:t>
            </a:r>
            <a:r>
              <a:rPr lang="en-US" sz="2000" dirty="0"/>
              <a:t> that are criminalized by promulgated laws or rules. </a:t>
            </a:r>
            <a:r>
              <a:rPr lang="en-US" sz="2000" b="1" dirty="0"/>
              <a:t>Criminal speech</a:t>
            </a:r>
            <a:r>
              <a:rPr lang="en-US" sz="2000" dirty="0"/>
              <a:t> is a direct preemptive restriction on </a:t>
            </a:r>
            <a:r>
              <a:rPr lang="en-US" sz="2000" dirty="0">
                <a:hlinkClick r:id="rId5" tooltip="Freedom of speech"/>
              </a:rPr>
              <a:t>freedom of speech</a:t>
            </a:r>
            <a:r>
              <a:rPr lang="en-US" sz="2000" dirty="0"/>
              <a:t>, and the broader concept of </a:t>
            </a:r>
            <a:r>
              <a:rPr lang="en-US" sz="2000" dirty="0">
                <a:hlinkClick r:id="rId6" tooltip="Freedom of expression"/>
              </a:rPr>
              <a:t>freedom of expression</a:t>
            </a:r>
            <a:r>
              <a:rPr lang="en-US" sz="2000" dirty="0"/>
              <a:t>. </a:t>
            </a:r>
          </a:p>
          <a:p>
            <a:r>
              <a:rPr lang="en-US" sz="2000" dirty="0"/>
              <a:t>Laws vary by country in accordance with the legal principles that form the basis of their system of </a:t>
            </a:r>
            <a:r>
              <a:rPr lang="en-US" sz="2000" dirty="0">
                <a:hlinkClick r:id="rId7" tooltip="Jurisprudence"/>
              </a:rPr>
              <a:t>jurisprudence</a:t>
            </a:r>
            <a:r>
              <a:rPr lang="en-US" sz="2000" dirty="0"/>
              <a:t>. Prohibitions on </a:t>
            </a:r>
            <a:r>
              <a:rPr lang="en-US" sz="2000" dirty="0">
                <a:hlinkClick r:id="rId8" tooltip="Shouting fire in a crowded theater"/>
              </a:rPr>
              <a:t>shouting fire in a crowded theater</a:t>
            </a:r>
            <a:r>
              <a:rPr lang="en-US" sz="2000" dirty="0"/>
              <a:t> (as a </a:t>
            </a:r>
            <a:r>
              <a:rPr lang="en-US" sz="2000" dirty="0">
                <a:hlinkClick r:id="rId9" tooltip="Practical joke"/>
              </a:rPr>
              <a:t>practical joke</a:t>
            </a:r>
            <a:r>
              <a:rPr lang="en-US" sz="2000" dirty="0"/>
              <a:t>, not as a warning) are not considered controversial in any country, given the potential for imminent harm. </a:t>
            </a:r>
            <a:endParaRPr lang="cs-CZ" sz="2000" dirty="0" smtClean="0"/>
          </a:p>
          <a:p>
            <a:endParaRPr lang="cs-CZ" sz="2000" dirty="0"/>
          </a:p>
          <a:p>
            <a:r>
              <a:rPr lang="cs-CZ" sz="2000" dirty="0" err="1" smtClean="0">
                <a:hlinkClick r:id="rId10"/>
              </a:rPr>
              <a:t>Hate</a:t>
            </a:r>
            <a:r>
              <a:rPr lang="cs-CZ" sz="2000" dirty="0" smtClean="0">
                <a:hlinkClick r:id="rId10"/>
              </a:rPr>
              <a:t> </a:t>
            </a:r>
            <a:r>
              <a:rPr lang="cs-CZ" sz="2000" dirty="0" err="1" smtClean="0">
                <a:hlinkClick r:id="rId10"/>
              </a:rPr>
              <a:t>speech</a:t>
            </a:r>
            <a:r>
              <a:rPr lang="cs-CZ" sz="2000" dirty="0" smtClean="0"/>
              <a:t> (</a:t>
            </a:r>
            <a:r>
              <a:rPr lang="cs-CZ" sz="2000" dirty="0" err="1" smtClean="0"/>
              <a:t>Is</a:t>
            </a:r>
            <a:r>
              <a:rPr lang="cs-CZ" sz="2000" dirty="0" smtClean="0"/>
              <a:t> </a:t>
            </a:r>
            <a:r>
              <a:rPr lang="cs-CZ" sz="2000" dirty="0" err="1" smtClean="0"/>
              <a:t>it</a:t>
            </a:r>
            <a:r>
              <a:rPr lang="cs-CZ" sz="2000" dirty="0" smtClean="0"/>
              <a:t> a </a:t>
            </a:r>
            <a:r>
              <a:rPr lang="cs-CZ" sz="2000" dirty="0" err="1" smtClean="0"/>
              <a:t>speech</a:t>
            </a:r>
            <a:r>
              <a:rPr lang="cs-CZ" sz="2000" dirty="0" smtClean="0"/>
              <a:t> </a:t>
            </a:r>
            <a:r>
              <a:rPr lang="cs-CZ" sz="2000" dirty="0" err="1" smtClean="0"/>
              <a:t>crime</a:t>
            </a:r>
            <a:r>
              <a:rPr lang="cs-CZ" sz="2000" dirty="0" smtClean="0"/>
              <a:t>?)</a:t>
            </a:r>
          </a:p>
          <a:p>
            <a:endParaRPr lang="cs-CZ" sz="2000" dirty="0"/>
          </a:p>
          <a:p>
            <a:r>
              <a:rPr lang="en-US" sz="2000" b="1" dirty="0"/>
              <a:t>“Addressing hate speech does not mean limiting or prohibiting freedom of speech. It means keeping hate speech from escalating into something more dangerous, particularly incitement to discrimination, hostility and violence, which is prohibited under international law.” — United Nations Secretary-General </a:t>
            </a:r>
            <a:r>
              <a:rPr lang="en-US" sz="2000" b="1" dirty="0" err="1"/>
              <a:t>António</a:t>
            </a:r>
            <a:r>
              <a:rPr lang="en-US" sz="2000" b="1" dirty="0"/>
              <a:t> </a:t>
            </a:r>
            <a:r>
              <a:rPr lang="en-US" sz="2000" b="1" dirty="0" err="1"/>
              <a:t>Guterres</a:t>
            </a:r>
            <a:r>
              <a:rPr lang="en-US" sz="2000" b="1" dirty="0"/>
              <a:t>, </a:t>
            </a:r>
            <a:r>
              <a:rPr lang="en-US" sz="2000" b="1" dirty="0">
                <a:hlinkClick r:id="rId11"/>
              </a:rPr>
              <a:t>May 2019</a:t>
            </a:r>
            <a:endParaRPr lang="en-US" sz="2000" b="1" dirty="0"/>
          </a:p>
          <a:p>
            <a:r>
              <a:rPr lang="en-US" sz="2000" b="1" dirty="0"/>
              <a:t> </a:t>
            </a:r>
          </a:p>
          <a:p>
            <a:endParaRPr lang="en-US" sz="2000" dirty="0"/>
          </a:p>
        </p:txBody>
      </p:sp>
    </p:spTree>
    <p:extLst>
      <p:ext uri="{BB962C8B-B14F-4D97-AF65-F5344CB8AC3E}">
        <p14:creationId xmlns:p14="http://schemas.microsoft.com/office/powerpoint/2010/main" val="34501294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Hate</a:t>
            </a:r>
            <a:r>
              <a:rPr lang="cs-CZ" sz="3600" b="1" dirty="0" smtClean="0">
                <a:solidFill>
                  <a:srgbClr val="E5E5FF"/>
                </a:solidFill>
                <a:effectLst>
                  <a:outerShdw blurRad="38100" dist="38100" dir="2700000" algn="tl">
                    <a:srgbClr val="000000"/>
                  </a:outerShdw>
                </a:effectLst>
              </a:rPr>
              <a:t> </a:t>
            </a:r>
            <a:r>
              <a:rPr lang="cs-CZ" sz="3600" b="1" dirty="0" err="1" smtClean="0">
                <a:solidFill>
                  <a:srgbClr val="E5E5FF"/>
                </a:solidFill>
                <a:effectLst>
                  <a:outerShdw blurRad="38100" dist="38100" dir="2700000" algn="tl">
                    <a:srgbClr val="000000"/>
                  </a:outerShdw>
                </a:effectLst>
              </a:rPr>
              <a:t>speech</a:t>
            </a:r>
            <a:r>
              <a:rPr lang="cs-CZ" sz="3600" b="1" dirty="0" smtClean="0">
                <a:solidFill>
                  <a:srgbClr val="E5E5FF"/>
                </a:solidFill>
                <a:effectLst>
                  <a:outerShdw blurRad="38100" dist="38100" dir="2700000" algn="tl">
                    <a:srgbClr val="000000"/>
                  </a:outerShdw>
                </a:effectLst>
              </a:rPr>
              <a:t> and </a:t>
            </a:r>
            <a:r>
              <a:rPr lang="cs-CZ" sz="3600" b="1" dirty="0" err="1" smtClean="0">
                <a:solidFill>
                  <a:srgbClr val="E5E5FF"/>
                </a:solidFill>
                <a:effectLst>
                  <a:outerShdw blurRad="38100" dist="38100" dir="2700000" algn="tl">
                    <a:srgbClr val="000000"/>
                  </a:outerShdw>
                </a:effectLst>
              </a:rPr>
              <a:t>violence</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endParaRPr lang="cs-CZ" dirty="0" smtClean="0">
              <a:hlinkClick r:id="rId3"/>
            </a:endParaRPr>
          </a:p>
          <a:p>
            <a:r>
              <a:rPr lang="cs-CZ" dirty="0" err="1" smtClean="0">
                <a:hlinkClick r:id="rId4"/>
              </a:rPr>
              <a:t>Amartya</a:t>
            </a:r>
            <a:r>
              <a:rPr lang="cs-CZ" dirty="0" smtClean="0">
                <a:hlinkClick r:id="rId4"/>
              </a:rPr>
              <a:t> Sen: Identity and </a:t>
            </a:r>
            <a:r>
              <a:rPr lang="cs-CZ" dirty="0" err="1" smtClean="0">
                <a:hlinkClick r:id="rId4"/>
              </a:rPr>
              <a:t>Violence</a:t>
            </a:r>
            <a:r>
              <a:rPr lang="cs-CZ" dirty="0" smtClean="0">
                <a:hlinkClick r:id="rId4"/>
              </a:rPr>
              <a:t>. </a:t>
            </a:r>
            <a:r>
              <a:rPr lang="cs-CZ" dirty="0" err="1" smtClean="0">
                <a:hlinkClick r:id="rId4"/>
              </a:rPr>
              <a:t>The</a:t>
            </a:r>
            <a:r>
              <a:rPr lang="cs-CZ" dirty="0" smtClean="0">
                <a:hlinkClick r:id="rId4"/>
              </a:rPr>
              <a:t> </a:t>
            </a:r>
            <a:r>
              <a:rPr lang="cs-CZ" dirty="0" err="1" smtClean="0">
                <a:hlinkClick r:id="rId4"/>
              </a:rPr>
              <a:t>Illusion</a:t>
            </a:r>
            <a:r>
              <a:rPr lang="cs-CZ" dirty="0" smtClean="0">
                <a:hlinkClick r:id="rId4"/>
              </a:rPr>
              <a:t> </a:t>
            </a:r>
            <a:r>
              <a:rPr lang="cs-CZ" dirty="0" err="1" smtClean="0">
                <a:hlinkClick r:id="rId4"/>
              </a:rPr>
              <a:t>of</a:t>
            </a:r>
            <a:r>
              <a:rPr lang="cs-CZ" dirty="0" smtClean="0">
                <a:hlinkClick r:id="rId4"/>
              </a:rPr>
              <a:t> </a:t>
            </a:r>
            <a:r>
              <a:rPr lang="cs-CZ" dirty="0" err="1" smtClean="0">
                <a:hlinkClick r:id="rId4"/>
              </a:rPr>
              <a:t>Destiny</a:t>
            </a:r>
            <a:endParaRPr lang="cs-CZ" dirty="0" smtClean="0"/>
          </a:p>
          <a:p>
            <a:endParaRPr lang="cs-CZ" dirty="0">
              <a:hlinkClick r:id="rId3"/>
            </a:endParaRPr>
          </a:p>
          <a:p>
            <a:pPr lvl="1"/>
            <a:r>
              <a:rPr lang="cs-CZ" dirty="0" err="1" smtClean="0">
                <a:hlinkClick r:id="rId5"/>
              </a:rPr>
              <a:t>Amartya</a:t>
            </a:r>
            <a:r>
              <a:rPr lang="cs-CZ" dirty="0" smtClean="0">
                <a:hlinkClick r:id="rId5"/>
              </a:rPr>
              <a:t> Sen</a:t>
            </a:r>
            <a:r>
              <a:rPr lang="cs-CZ" dirty="0"/>
              <a:t> </a:t>
            </a:r>
            <a:r>
              <a:rPr lang="cs-CZ" dirty="0" smtClean="0"/>
              <a:t>(1933 -  ): Nobel </a:t>
            </a:r>
            <a:r>
              <a:rPr lang="cs-CZ" dirty="0" err="1" smtClean="0"/>
              <a:t>Price</a:t>
            </a:r>
            <a:r>
              <a:rPr lang="cs-CZ" dirty="0" smtClean="0"/>
              <a:t> in </a:t>
            </a:r>
            <a:r>
              <a:rPr lang="cs-CZ" dirty="0" err="1" smtClean="0"/>
              <a:t>economics</a:t>
            </a:r>
            <a:r>
              <a:rPr lang="cs-CZ" dirty="0" smtClean="0"/>
              <a:t> in 1998</a:t>
            </a:r>
            <a:endParaRPr lang="cs-CZ" dirty="0">
              <a:hlinkClick r:id="rId3"/>
            </a:endParaRPr>
          </a:p>
          <a:p>
            <a:endParaRPr lang="cs-CZ" dirty="0" smtClean="0">
              <a:hlinkClick r:id="rId3"/>
            </a:endParaRPr>
          </a:p>
          <a:p>
            <a:endParaRPr lang="cs-CZ" dirty="0">
              <a:hlinkClick r:id="rId3"/>
            </a:endParaRPr>
          </a:p>
          <a:p>
            <a:endParaRPr lang="cs-CZ" dirty="0" smtClean="0">
              <a:hlinkClick r:id="rId3"/>
            </a:endParaRPr>
          </a:p>
          <a:p>
            <a:endParaRPr lang="cs-CZ" dirty="0">
              <a:hlinkClick r:id="rId3"/>
            </a:endParaRPr>
          </a:p>
          <a:p>
            <a:r>
              <a:rPr lang="cs-CZ" dirty="0" err="1" smtClean="0">
                <a:hlinkClick r:id="rId3"/>
              </a:rPr>
              <a:t>Why</a:t>
            </a:r>
            <a:r>
              <a:rPr lang="cs-CZ" dirty="0" smtClean="0">
                <a:hlinkClick r:id="rId3"/>
              </a:rPr>
              <a:t> I </a:t>
            </a:r>
            <a:r>
              <a:rPr lang="cs-CZ" dirty="0" err="1" smtClean="0">
                <a:hlinkClick r:id="rId3"/>
              </a:rPr>
              <a:t>have</a:t>
            </a:r>
            <a:r>
              <a:rPr lang="cs-CZ" dirty="0" smtClean="0">
                <a:hlinkClick r:id="rId3"/>
              </a:rPr>
              <a:t> </a:t>
            </a:r>
            <a:r>
              <a:rPr lang="cs-CZ" dirty="0" err="1" smtClean="0">
                <a:hlinkClick r:id="rId3"/>
              </a:rPr>
              <a:t>coffeee</a:t>
            </a:r>
            <a:r>
              <a:rPr lang="cs-CZ" dirty="0" smtClean="0">
                <a:hlinkClick r:id="rId3"/>
              </a:rPr>
              <a:t> </a:t>
            </a:r>
            <a:r>
              <a:rPr lang="cs-CZ" dirty="0" err="1" smtClean="0">
                <a:hlinkClick r:id="rId3"/>
              </a:rPr>
              <a:t>with</a:t>
            </a:r>
            <a:r>
              <a:rPr lang="cs-CZ" dirty="0" smtClean="0">
                <a:hlinkClick r:id="rId3"/>
              </a:rPr>
              <a:t> </a:t>
            </a:r>
            <a:r>
              <a:rPr lang="cs-CZ" dirty="0" err="1" smtClean="0">
                <a:hlinkClick r:id="rId3"/>
              </a:rPr>
              <a:t>people</a:t>
            </a:r>
            <a:r>
              <a:rPr lang="cs-CZ" dirty="0" smtClean="0">
                <a:hlinkClick r:id="rId3"/>
              </a:rPr>
              <a:t> </a:t>
            </a:r>
            <a:r>
              <a:rPr lang="cs-CZ" dirty="0" err="1" smtClean="0">
                <a:hlinkClick r:id="rId3"/>
              </a:rPr>
              <a:t>who</a:t>
            </a:r>
            <a:r>
              <a:rPr lang="cs-CZ" dirty="0" smtClean="0">
                <a:hlinkClick r:id="rId3"/>
              </a:rPr>
              <a:t> </a:t>
            </a:r>
            <a:r>
              <a:rPr lang="cs-CZ" dirty="0" err="1" smtClean="0">
                <a:hlinkClick r:id="rId3"/>
              </a:rPr>
              <a:t>send</a:t>
            </a:r>
            <a:r>
              <a:rPr lang="cs-CZ" dirty="0" smtClean="0">
                <a:hlinkClick r:id="rId3"/>
              </a:rPr>
              <a:t> </a:t>
            </a:r>
            <a:r>
              <a:rPr lang="cs-CZ" dirty="0" err="1" smtClean="0">
                <a:hlinkClick r:id="rId3"/>
              </a:rPr>
              <a:t>me</a:t>
            </a:r>
            <a:r>
              <a:rPr lang="cs-CZ" dirty="0" smtClean="0">
                <a:hlinkClick r:id="rId3"/>
              </a:rPr>
              <a:t> </a:t>
            </a:r>
            <a:r>
              <a:rPr lang="cs-CZ" dirty="0" err="1" smtClean="0">
                <a:hlinkClick r:id="rId3"/>
              </a:rPr>
              <a:t>hate</a:t>
            </a:r>
            <a:r>
              <a:rPr lang="cs-CZ" dirty="0" smtClean="0">
                <a:hlinkClick r:id="rId3"/>
              </a:rPr>
              <a:t> mail</a:t>
            </a:r>
            <a:endParaRPr lang="cs-CZ" dirty="0">
              <a:hlinkClick r:id="rId3"/>
            </a:endParaRPr>
          </a:p>
          <a:p>
            <a:endParaRPr lang="cs-CZ" dirty="0" smtClean="0">
              <a:effectLst>
                <a:outerShdw blurRad="38100" dist="38100" dir="2700000" algn="tl">
                  <a:srgbClr val="000000"/>
                </a:outerShdw>
              </a:effectLst>
              <a:hlinkClick r:id="rId3"/>
            </a:endParaRPr>
          </a:p>
        </p:txBody>
      </p:sp>
    </p:spTree>
    <p:extLst>
      <p:ext uri="{BB962C8B-B14F-4D97-AF65-F5344CB8AC3E}">
        <p14:creationId xmlns:p14="http://schemas.microsoft.com/office/powerpoint/2010/main" val="1648608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John Stuart Mill: On Liberty. Chapters 1 and 2. </a:t>
            </a:r>
            <a:endParaRPr lang="cs-CZ" sz="3600" dirty="0"/>
          </a:p>
          <a:p>
            <a:r>
              <a:rPr lang="cs-CZ" dirty="0" smtClean="0"/>
              <a:t/>
            </a:r>
            <a:br>
              <a:rPr lang="cs-CZ" dirty="0" smtClean="0"/>
            </a:br>
            <a:r>
              <a:rPr lang="cs-CZ" dirty="0" smtClean="0">
                <a:hlinkClick r:id="rId3"/>
              </a:rPr>
              <a:t>John </a:t>
            </a:r>
            <a:r>
              <a:rPr lang="cs-CZ" dirty="0" err="1" smtClean="0">
                <a:hlinkClick r:id="rId3"/>
              </a:rPr>
              <a:t>Stuart</a:t>
            </a:r>
            <a:r>
              <a:rPr lang="cs-CZ" dirty="0" smtClean="0">
                <a:hlinkClick r:id="rId3"/>
              </a:rPr>
              <a:t> </a:t>
            </a:r>
            <a:r>
              <a:rPr lang="cs-CZ" dirty="0" err="1" smtClean="0">
                <a:hlinkClick r:id="rId3"/>
              </a:rPr>
              <a:t>Mill</a:t>
            </a:r>
            <a:r>
              <a:rPr lang="cs-CZ" dirty="0" smtClean="0">
                <a:hlinkClick r:id="rId3"/>
              </a:rPr>
              <a:t> </a:t>
            </a:r>
            <a:r>
              <a:rPr lang="cs-CZ" dirty="0" smtClean="0"/>
              <a:t>(1806 – 1873)</a:t>
            </a:r>
          </a:p>
          <a:p>
            <a:endParaRPr lang="cs-CZ" dirty="0" smtClean="0"/>
          </a:p>
          <a:p>
            <a:pPr marL="342900" indent="-342900">
              <a:buFont typeface="Wingdings" panose="05000000000000000000" pitchFamily="2" charset="2"/>
              <a:buChar char="q"/>
            </a:pPr>
            <a:r>
              <a:rPr lang="en-US" dirty="0"/>
              <a:t>Dubbed "the most influential English-speaking philosopher of the nineteenth century" by the </a:t>
            </a:r>
            <a:r>
              <a:rPr lang="en-US" i="1" dirty="0">
                <a:hlinkClick r:id="rId4" tooltip="Stanford Encyclopedia of Philosophy"/>
              </a:rPr>
              <a:t>Stanford Encyclopedia of </a:t>
            </a:r>
            <a:r>
              <a:rPr lang="en-US" i="1" dirty="0" smtClean="0">
                <a:hlinkClick r:id="rId4" tooltip="Stanford Encyclopedia of Philosophy"/>
              </a:rPr>
              <a:t>Philosophy</a:t>
            </a:r>
            <a:r>
              <a:rPr lang="en-US" dirty="0" smtClean="0"/>
              <a:t>,</a:t>
            </a:r>
            <a:r>
              <a:rPr lang="cs-CZ" baseline="30000" dirty="0"/>
              <a:t> </a:t>
            </a:r>
            <a:r>
              <a:rPr lang="en-US" dirty="0" smtClean="0"/>
              <a:t>he </a:t>
            </a:r>
            <a:r>
              <a:rPr lang="en-US" dirty="0"/>
              <a:t>conceived of </a:t>
            </a:r>
            <a:r>
              <a:rPr lang="en-US" dirty="0">
                <a:hlinkClick r:id="rId5" tooltip="Liberty"/>
              </a:rPr>
              <a:t>liberty</a:t>
            </a:r>
            <a:r>
              <a:rPr lang="en-US" dirty="0"/>
              <a:t> as justifying the freedom of the individual in opposition to unlimited state and </a:t>
            </a:r>
            <a:r>
              <a:rPr lang="en-US" dirty="0">
                <a:hlinkClick r:id="rId6" tooltip="Social control"/>
              </a:rPr>
              <a:t>social control</a:t>
            </a:r>
            <a:r>
              <a:rPr lang="en-US" dirty="0" smtClean="0"/>
              <a:t>. </a:t>
            </a:r>
            <a:endParaRPr lang="en-US" dirty="0"/>
          </a:p>
          <a:p>
            <a:pPr marL="342900" indent="-342900">
              <a:buFont typeface="Wingdings" panose="05000000000000000000" pitchFamily="2" charset="2"/>
              <a:buChar char="q"/>
            </a:pPr>
            <a:r>
              <a:rPr lang="en-US" dirty="0"/>
              <a:t>Mill was a proponent of </a:t>
            </a:r>
            <a:r>
              <a:rPr lang="en-US" dirty="0">
                <a:hlinkClick r:id="rId7" tooltip="Utilitarianism"/>
              </a:rPr>
              <a:t>utilitarianism</a:t>
            </a:r>
            <a:r>
              <a:rPr lang="en-US" dirty="0"/>
              <a:t>, an ethical theory developed by his predecessor </a:t>
            </a:r>
            <a:r>
              <a:rPr lang="en-US" dirty="0">
                <a:hlinkClick r:id="rId8" tooltip="Jeremy Bentham"/>
              </a:rPr>
              <a:t>Jeremy </a:t>
            </a:r>
            <a:r>
              <a:rPr lang="en-US" dirty="0" smtClean="0">
                <a:hlinkClick r:id="rId8" tooltip="Jeremy Bentham"/>
              </a:rPr>
              <a:t>Bentham</a:t>
            </a:r>
            <a:endParaRPr lang="cs-CZ" dirty="0" smtClean="0"/>
          </a:p>
          <a:p>
            <a:pPr marL="342900" indent="-342900">
              <a:buFont typeface="Wingdings" panose="05000000000000000000" pitchFamily="2" charset="2"/>
              <a:buChar char="q"/>
            </a:pPr>
            <a:r>
              <a:rPr lang="en-US" dirty="0" smtClean="0"/>
              <a:t>A </a:t>
            </a:r>
            <a:r>
              <a:rPr lang="en-US" dirty="0"/>
              <a:t>member of the </a:t>
            </a:r>
            <a:r>
              <a:rPr lang="en-US" dirty="0">
                <a:hlinkClick r:id="rId9" tooltip="Liberal Party (UK)"/>
              </a:rPr>
              <a:t>Liberal Party</a:t>
            </a:r>
            <a:r>
              <a:rPr lang="en-US" dirty="0"/>
              <a:t> and author of the early </a:t>
            </a:r>
            <a:r>
              <a:rPr lang="en-US" dirty="0">
                <a:hlinkClick r:id="rId10" tooltip="Feminist literature"/>
              </a:rPr>
              <a:t>feminist work</a:t>
            </a:r>
            <a:r>
              <a:rPr lang="en-US" dirty="0"/>
              <a:t> </a:t>
            </a:r>
            <a:r>
              <a:rPr lang="en-US" i="1" dirty="0">
                <a:hlinkClick r:id="rId11" tooltip="The Subjection of Women"/>
              </a:rPr>
              <a:t>The Subjection of Women</a:t>
            </a:r>
            <a:r>
              <a:rPr lang="en-US" dirty="0"/>
              <a:t>, Mill was also the second member of Parliament to call for </a:t>
            </a:r>
            <a:r>
              <a:rPr lang="en-US" dirty="0">
                <a:hlinkClick r:id="rId12" tooltip="Women's suffrage"/>
              </a:rPr>
              <a:t>women's suffrage</a:t>
            </a:r>
            <a:r>
              <a:rPr lang="en-US" dirty="0"/>
              <a:t> after </a:t>
            </a:r>
            <a:r>
              <a:rPr lang="en-US" dirty="0">
                <a:hlinkClick r:id="rId13" tooltip="Henry Hunt (politician)"/>
              </a:rPr>
              <a:t>Henry Hunt</a:t>
            </a:r>
            <a:r>
              <a:rPr lang="en-US" dirty="0"/>
              <a:t> in 1832</a:t>
            </a:r>
            <a:r>
              <a:rPr lang="en-US" dirty="0" smtClean="0"/>
              <a:t>. </a:t>
            </a:r>
            <a:endParaRPr lang="en-US" dirty="0"/>
          </a:p>
          <a:p>
            <a:pPr marL="342900" indent="-342900">
              <a:buFont typeface="Wingdings" panose="05000000000000000000" pitchFamily="2" charset="2"/>
              <a:buChar char="q"/>
            </a:pP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377112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John Stuart Mill: On Liberty. Chapters 1 and 2. </a:t>
            </a:r>
            <a:endParaRPr lang="cs-CZ" sz="3600" dirty="0"/>
          </a:p>
          <a:p>
            <a:r>
              <a:rPr lang="cs-CZ" dirty="0" smtClean="0"/>
              <a:t/>
            </a:r>
            <a:br>
              <a:rPr lang="cs-CZ" dirty="0" smtClean="0"/>
            </a:br>
            <a:r>
              <a:rPr lang="cs-CZ" dirty="0" smtClean="0">
                <a:hlinkClick r:id="rId3"/>
              </a:rPr>
              <a:t>On </a:t>
            </a:r>
            <a:r>
              <a:rPr lang="cs-CZ" dirty="0" err="1" smtClean="0">
                <a:hlinkClick r:id="rId3"/>
              </a:rPr>
              <a:t>Liberty</a:t>
            </a:r>
            <a:r>
              <a:rPr lang="cs-CZ" dirty="0" smtClean="0">
                <a:hlinkClick r:id="rId3"/>
              </a:rPr>
              <a:t> </a:t>
            </a:r>
            <a:r>
              <a:rPr lang="cs-CZ" dirty="0" smtClean="0"/>
              <a:t>(1859)</a:t>
            </a:r>
          </a:p>
          <a:p>
            <a:endParaRPr lang="cs-CZ" dirty="0" smtClean="0"/>
          </a:p>
          <a:p>
            <a:r>
              <a:rPr lang="en-US" dirty="0"/>
              <a:t>After suffering a mental breakdown and eventually meeting and subsequently marrying </a:t>
            </a:r>
            <a:r>
              <a:rPr lang="en-US" dirty="0" smtClean="0"/>
              <a:t>Harriet</a:t>
            </a:r>
            <a:r>
              <a:rPr lang="cs-CZ" dirty="0" smtClean="0"/>
              <a:t> </a:t>
            </a:r>
            <a:r>
              <a:rPr lang="cs-CZ" dirty="0" err="1" smtClean="0"/>
              <a:t>Taylorm</a:t>
            </a:r>
            <a:r>
              <a:rPr lang="en-US" dirty="0" smtClean="0"/>
              <a:t> </a:t>
            </a:r>
            <a:r>
              <a:rPr lang="en-US" dirty="0"/>
              <a:t>Mill changed many of his beliefs on moral life and women's rights. Mill states that </a:t>
            </a:r>
            <a:r>
              <a:rPr lang="en-US" i="1" dirty="0"/>
              <a:t>On Liberty</a:t>
            </a:r>
            <a:r>
              <a:rPr lang="en-US" dirty="0"/>
              <a:t> "was more directly and literally our joint production than anything else which bears my name." </a:t>
            </a:r>
            <a:endParaRPr lang="cs-CZ" dirty="0" smtClean="0"/>
          </a:p>
          <a:p>
            <a:pPr marL="342900" indent="-342900">
              <a:buFont typeface="Wingdings" panose="05000000000000000000" pitchFamily="2" charset="2"/>
              <a:buChar char="q"/>
            </a:pP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573707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14883" y="-11310"/>
            <a:ext cx="9108504" cy="854546"/>
          </a:xfrm>
        </p:spPr>
        <p:txBody>
          <a:bodyPr>
            <a:normAutofit/>
          </a:bodyPr>
          <a:lstStyle/>
          <a:p>
            <a:pPr algn="ctr"/>
            <a:r>
              <a:rPr lang="cs-CZ" dirty="0" err="1" smtClean="0"/>
              <a:t>Outline</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514350" indent="-514350">
              <a:buFont typeface="+mj-lt"/>
              <a:buAutoNum type="arabicPeriod"/>
            </a:pPr>
            <a:endParaRPr lang="cs-CZ" dirty="0"/>
          </a:p>
        </p:txBody>
      </p:sp>
      <p:sp>
        <p:nvSpPr>
          <p:cNvPr id="2" name="Obdélník 1"/>
          <p:cNvSpPr/>
          <p:nvPr/>
        </p:nvSpPr>
        <p:spPr>
          <a:xfrm>
            <a:off x="251520" y="764704"/>
            <a:ext cx="8640960" cy="3508653"/>
          </a:xfrm>
          <a:prstGeom prst="rect">
            <a:avLst/>
          </a:prstGeom>
        </p:spPr>
        <p:txBody>
          <a:bodyPr wrap="square">
            <a:spAutoFit/>
          </a:bodyPr>
          <a:lstStyle/>
          <a:p>
            <a:pPr marL="514350" lvl="0" indent="-514350">
              <a:buFont typeface="Wingdings" panose="05000000000000000000" pitchFamily="2" charset="2"/>
              <a:buChar char="v"/>
            </a:pPr>
            <a:r>
              <a:rPr lang="cs-CZ" sz="6000" dirty="0" smtClean="0"/>
              <a:t> </a:t>
            </a:r>
            <a:r>
              <a:rPr lang="cs-CZ" sz="5400" dirty="0" err="1" smtClean="0"/>
              <a:t>Language</a:t>
            </a:r>
            <a:endParaRPr lang="cs-CZ" sz="5400" dirty="0" smtClean="0"/>
          </a:p>
          <a:p>
            <a:pPr marL="514350" lvl="0" indent="-514350">
              <a:buFont typeface="Wingdings" panose="05000000000000000000" pitchFamily="2" charset="2"/>
              <a:buChar char="v"/>
            </a:pPr>
            <a:r>
              <a:rPr lang="cs-CZ" sz="5400" dirty="0" smtClean="0"/>
              <a:t> </a:t>
            </a:r>
            <a:r>
              <a:rPr lang="cs-CZ" sz="5400" dirty="0" err="1" smtClean="0"/>
              <a:t>Freedom</a:t>
            </a:r>
            <a:r>
              <a:rPr lang="cs-CZ" sz="5400" dirty="0" smtClean="0"/>
              <a:t> </a:t>
            </a:r>
            <a:r>
              <a:rPr lang="cs-CZ" sz="5400" dirty="0" err="1" smtClean="0"/>
              <a:t>of</a:t>
            </a:r>
            <a:r>
              <a:rPr lang="cs-CZ" sz="5400" dirty="0" smtClean="0"/>
              <a:t> </a:t>
            </a:r>
            <a:r>
              <a:rPr lang="cs-CZ" sz="5400" dirty="0" err="1" smtClean="0"/>
              <a:t>Speech</a:t>
            </a:r>
            <a:endParaRPr lang="cs-CZ" sz="5400" dirty="0" smtClean="0"/>
          </a:p>
          <a:p>
            <a:pPr marL="514350" lvl="0" indent="-514350">
              <a:buFont typeface="Wingdings" panose="05000000000000000000" pitchFamily="2" charset="2"/>
              <a:buChar char="v"/>
            </a:pPr>
            <a:r>
              <a:rPr lang="cs-CZ" sz="5400" dirty="0"/>
              <a:t> </a:t>
            </a:r>
            <a:r>
              <a:rPr lang="cs-CZ" sz="5400" dirty="0" err="1" smtClean="0"/>
              <a:t>Censorship</a:t>
            </a:r>
            <a:endParaRPr lang="cs-CZ" sz="5400" dirty="0" smtClean="0"/>
          </a:p>
          <a:p>
            <a:pPr marL="514350" lvl="0" indent="-514350">
              <a:buFont typeface="Wingdings" panose="05000000000000000000" pitchFamily="2" charset="2"/>
              <a:buChar char="v"/>
            </a:pPr>
            <a:r>
              <a:rPr lang="cs-CZ" sz="5400" dirty="0"/>
              <a:t> </a:t>
            </a:r>
            <a:r>
              <a:rPr lang="cs-CZ" sz="5400" dirty="0" err="1" smtClean="0"/>
              <a:t>Hate</a:t>
            </a:r>
            <a:r>
              <a:rPr lang="cs-CZ" sz="5400" dirty="0" smtClean="0"/>
              <a:t> </a:t>
            </a:r>
            <a:r>
              <a:rPr lang="cs-CZ" sz="5400" dirty="0" err="1" smtClean="0"/>
              <a:t>Speech</a:t>
            </a:r>
            <a:r>
              <a:rPr lang="cs-CZ" sz="5400" dirty="0" smtClean="0"/>
              <a:t> and </a:t>
            </a:r>
            <a:r>
              <a:rPr lang="cs-CZ" sz="5400" dirty="0" err="1" smtClean="0"/>
              <a:t>Violence</a:t>
            </a:r>
            <a:endParaRPr lang="cs-CZ" sz="5400" dirty="0"/>
          </a:p>
        </p:txBody>
      </p:sp>
    </p:spTree>
    <p:extLst>
      <p:ext uri="{BB962C8B-B14F-4D97-AF65-F5344CB8AC3E}">
        <p14:creationId xmlns:p14="http://schemas.microsoft.com/office/powerpoint/2010/main" val="359283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Language</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0910"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cs-CZ" dirty="0" err="1" smtClean="0">
                <a:hlinkClick r:id="rId3"/>
              </a:rPr>
              <a:t>Can</a:t>
            </a:r>
            <a:r>
              <a:rPr lang="cs-CZ" dirty="0" smtClean="0">
                <a:hlinkClick r:id="rId3"/>
              </a:rPr>
              <a:t> </a:t>
            </a:r>
            <a:r>
              <a:rPr lang="cs-CZ" dirty="0" err="1" smtClean="0">
                <a:hlinkClick r:id="rId3"/>
              </a:rPr>
              <a:t>your</a:t>
            </a:r>
            <a:r>
              <a:rPr lang="cs-CZ" dirty="0" smtClean="0">
                <a:hlinkClick r:id="rId3"/>
              </a:rPr>
              <a:t> </a:t>
            </a:r>
            <a:r>
              <a:rPr lang="cs-CZ" dirty="0" err="1" smtClean="0">
                <a:hlinkClick r:id="rId3"/>
              </a:rPr>
              <a:t>language</a:t>
            </a:r>
            <a:r>
              <a:rPr lang="cs-CZ" dirty="0" smtClean="0">
                <a:hlinkClick r:id="rId3"/>
              </a:rPr>
              <a:t> </a:t>
            </a:r>
            <a:r>
              <a:rPr lang="cs-CZ" dirty="0" err="1" smtClean="0">
                <a:hlinkClick r:id="rId3"/>
              </a:rPr>
              <a:t>affect</a:t>
            </a:r>
            <a:r>
              <a:rPr lang="cs-CZ" dirty="0" smtClean="0">
                <a:hlinkClick r:id="rId3"/>
              </a:rPr>
              <a:t> </a:t>
            </a:r>
            <a:r>
              <a:rPr lang="cs-CZ" dirty="0" err="1" smtClean="0">
                <a:hlinkClick r:id="rId3"/>
              </a:rPr>
              <a:t>your</a:t>
            </a:r>
            <a:r>
              <a:rPr lang="cs-CZ" dirty="0" smtClean="0">
                <a:hlinkClick r:id="rId3"/>
              </a:rPr>
              <a:t> </a:t>
            </a:r>
            <a:r>
              <a:rPr lang="cs-CZ" dirty="0" err="1" smtClean="0">
                <a:hlinkClick r:id="rId3"/>
              </a:rPr>
              <a:t>ability</a:t>
            </a:r>
            <a:r>
              <a:rPr lang="cs-CZ" dirty="0" smtClean="0">
                <a:hlinkClick r:id="rId3"/>
              </a:rPr>
              <a:t> to </a:t>
            </a:r>
            <a:r>
              <a:rPr lang="cs-CZ" dirty="0" err="1" smtClean="0">
                <a:hlinkClick r:id="rId3"/>
              </a:rPr>
              <a:t>save</a:t>
            </a:r>
            <a:r>
              <a:rPr lang="cs-CZ" dirty="0" smtClean="0">
                <a:hlinkClick r:id="rId3"/>
              </a:rPr>
              <a:t> </a:t>
            </a:r>
            <a:r>
              <a:rPr lang="cs-CZ" dirty="0" err="1" smtClean="0">
                <a:hlinkClick r:id="rId3"/>
              </a:rPr>
              <a:t>money</a:t>
            </a:r>
            <a:r>
              <a:rPr lang="cs-CZ" dirty="0" smtClean="0">
                <a:hlinkClick r:id="rId3"/>
              </a:rPr>
              <a:t>?</a:t>
            </a:r>
            <a:endParaRPr lang="cs-CZ" dirty="0" smtClean="0"/>
          </a:p>
          <a:p>
            <a:endParaRPr lang="cs-CZ" dirty="0">
              <a:effectLst>
                <a:outerShdw blurRad="38100" dist="38100" dir="2700000" algn="tl">
                  <a:srgbClr val="000000"/>
                </a:outerShdw>
              </a:effectLst>
            </a:endParaRPr>
          </a:p>
          <a:p>
            <a:endParaRPr lang="cs-CZ" dirty="0" smtClean="0">
              <a:effectLst>
                <a:outerShdw blurRad="38100" dist="38100" dir="2700000" algn="tl">
                  <a:srgbClr val="000000"/>
                </a:outerShdw>
              </a:effectLst>
            </a:endParaRPr>
          </a:p>
          <a:p>
            <a:r>
              <a:rPr lang="cs-CZ" dirty="0" err="1" smtClean="0">
                <a:effectLst>
                  <a:outerShdw blurRad="38100" dist="38100" dir="2700000" algn="tl">
                    <a:srgbClr val="000000"/>
                  </a:outerShdw>
                </a:effectLst>
              </a:rPr>
              <a:t>This</a:t>
            </a:r>
            <a:r>
              <a:rPr lang="cs-CZ" dirty="0" smtClean="0">
                <a:effectLst>
                  <a:outerShdw blurRad="38100" dist="38100" dir="2700000" algn="tl">
                    <a:srgbClr val="000000"/>
                  </a:outerShdw>
                </a:effectLst>
              </a:rPr>
              <a:t> video </a:t>
            </a:r>
            <a:r>
              <a:rPr lang="cs-CZ" dirty="0" err="1" smtClean="0">
                <a:effectLst>
                  <a:outerShdw blurRad="38100" dist="38100" dir="2700000" algn="tl">
                    <a:srgbClr val="000000"/>
                  </a:outerShdw>
                </a:effectLst>
              </a:rPr>
              <a:t>describes</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an</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analysis</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that</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concludes</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that</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our</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language</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really</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does</a:t>
            </a:r>
            <a:r>
              <a:rPr lang="cs-CZ" dirty="0" smtClean="0">
                <a:effectLst>
                  <a:outerShdw blurRad="38100" dist="38100" dir="2700000" algn="tl">
                    <a:srgbClr val="000000"/>
                  </a:outerShdw>
                </a:effectLst>
              </a:rPr>
              <a:t> </a:t>
            </a:r>
            <a:r>
              <a:rPr lang="cs-CZ" dirty="0" err="1" smtClean="0">
                <a:effectLst>
                  <a:outerShdw blurRad="38100" dist="38100" dir="2700000" algn="tl">
                    <a:srgbClr val="000000"/>
                  </a:outerShdw>
                </a:effectLst>
              </a:rPr>
              <a:t>it</a:t>
            </a:r>
            <a:r>
              <a:rPr lang="cs-CZ"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980449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Language</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0910"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cs-CZ" sz="2000" dirty="0" err="1" smtClean="0">
                <a:hlinkClick r:id="rId3"/>
              </a:rPr>
              <a:t>Speech</a:t>
            </a:r>
            <a:r>
              <a:rPr lang="cs-CZ" sz="2000" dirty="0" smtClean="0">
                <a:hlinkClick r:id="rId3"/>
              </a:rPr>
              <a:t> </a:t>
            </a:r>
            <a:r>
              <a:rPr lang="cs-CZ" sz="2000" dirty="0" err="1" smtClean="0">
                <a:hlinkClick r:id="rId3"/>
              </a:rPr>
              <a:t>act</a:t>
            </a:r>
            <a:endParaRPr lang="cs-CZ" sz="2000" dirty="0">
              <a:effectLst>
                <a:outerShdw blurRad="38100" dist="38100" dir="2700000" algn="tl">
                  <a:srgbClr val="000000"/>
                </a:outerShdw>
              </a:effectLst>
            </a:endParaRPr>
          </a:p>
          <a:p>
            <a:pPr marL="285750" indent="-285750">
              <a:buFont typeface="Wingdings" panose="05000000000000000000" pitchFamily="2" charset="2"/>
              <a:buChar char="q"/>
            </a:pPr>
            <a:r>
              <a:rPr lang="en-US" sz="2000" dirty="0"/>
              <a:t>In the </a:t>
            </a:r>
            <a:r>
              <a:rPr lang="en-US" sz="2000" dirty="0">
                <a:hlinkClick r:id="rId4" tooltip="Philosophy of language"/>
              </a:rPr>
              <a:t>philosophy of language</a:t>
            </a:r>
            <a:r>
              <a:rPr lang="en-US" sz="2000" dirty="0"/>
              <a:t> and </a:t>
            </a:r>
            <a:r>
              <a:rPr lang="en-US" sz="2000" dirty="0">
                <a:hlinkClick r:id="rId5" tooltip="Linguistics"/>
              </a:rPr>
              <a:t>linguistics</a:t>
            </a:r>
            <a:r>
              <a:rPr lang="en-US" sz="2000" dirty="0"/>
              <a:t>, </a:t>
            </a:r>
            <a:r>
              <a:rPr lang="en-US" sz="2000" b="1" dirty="0"/>
              <a:t>speech act</a:t>
            </a:r>
            <a:r>
              <a:rPr lang="en-US" sz="2000" dirty="0"/>
              <a:t> is something expressed by an individual that not only presents information but performs an action as well</a:t>
            </a:r>
            <a:r>
              <a:rPr lang="en-US" sz="2000" dirty="0" smtClean="0"/>
              <a:t>.</a:t>
            </a:r>
            <a:endParaRPr lang="cs-CZ" sz="2000" dirty="0" smtClean="0"/>
          </a:p>
          <a:p>
            <a:pPr marL="285750" indent="-285750">
              <a:buFont typeface="Wingdings" panose="05000000000000000000" pitchFamily="2" charset="2"/>
              <a:buChar char="q"/>
            </a:pPr>
            <a:r>
              <a:rPr lang="en-US" sz="2000" dirty="0"/>
              <a:t>Speech acts can be </a:t>
            </a:r>
            <a:r>
              <a:rPr lang="en-US" sz="2000" dirty="0" err="1"/>
              <a:t>analysed</a:t>
            </a:r>
            <a:r>
              <a:rPr lang="en-US" sz="2000" dirty="0"/>
              <a:t> on multiple levels: </a:t>
            </a:r>
          </a:p>
          <a:p>
            <a:pPr marL="1027113" lvl="1" indent="-285750">
              <a:buFont typeface="Wingdings" panose="05000000000000000000" pitchFamily="2" charset="2"/>
              <a:buChar char="q"/>
            </a:pPr>
            <a:r>
              <a:rPr lang="en-US" sz="2000" dirty="0"/>
              <a:t>A </a:t>
            </a:r>
            <a:r>
              <a:rPr lang="en-US" sz="2000" b="1" dirty="0" err="1"/>
              <a:t>locutionary</a:t>
            </a:r>
            <a:r>
              <a:rPr lang="en-US" sz="2000" b="1" dirty="0"/>
              <a:t> act</a:t>
            </a:r>
            <a:r>
              <a:rPr lang="en-US" sz="2000" dirty="0"/>
              <a:t>: the performance of an </a:t>
            </a:r>
            <a:r>
              <a:rPr lang="en-US" sz="2000" dirty="0">
                <a:hlinkClick r:id="rId6" tooltip="Utterance"/>
              </a:rPr>
              <a:t>utterance</a:t>
            </a:r>
            <a:r>
              <a:rPr lang="en-US" sz="2000" dirty="0"/>
              <a:t>: the actual utterance and its apparent meaning, comprising any and all of its verbal, social, and rhetorical meanings, all of which correspond to the verbal, syntactic and semantic aspects of any meaningful utterance;</a:t>
            </a:r>
          </a:p>
          <a:p>
            <a:pPr marL="1027113" lvl="1" indent="-285750">
              <a:buFont typeface="Wingdings" panose="05000000000000000000" pitchFamily="2" charset="2"/>
              <a:buChar char="q"/>
            </a:pPr>
            <a:r>
              <a:rPr lang="en-US" sz="2000" dirty="0"/>
              <a:t>an </a:t>
            </a:r>
            <a:r>
              <a:rPr lang="en-US" sz="2000" b="1" dirty="0"/>
              <a:t>illocutionary act</a:t>
            </a:r>
            <a:r>
              <a:rPr lang="en-US" sz="2000" dirty="0"/>
              <a:t>: the active result of the implied request or meaning presented by the </a:t>
            </a:r>
            <a:r>
              <a:rPr lang="en-US" sz="2000" dirty="0" err="1"/>
              <a:t>locutionary</a:t>
            </a:r>
            <a:r>
              <a:rPr lang="en-US" sz="2000" dirty="0"/>
              <a:t> act. For example, if the </a:t>
            </a:r>
            <a:r>
              <a:rPr lang="en-US" sz="2000" dirty="0" err="1"/>
              <a:t>locutionary</a:t>
            </a:r>
            <a:r>
              <a:rPr lang="en-US" sz="2000" dirty="0"/>
              <a:t> act in an interaction is the question "Is there any salt?" the implied illocutionary request is "Please pass the salt to me." or at least "I wish to add salt to my meal.";</a:t>
            </a:r>
          </a:p>
          <a:p>
            <a:pPr marL="1027113" lvl="1" indent="-285750">
              <a:buFont typeface="Wingdings" panose="05000000000000000000" pitchFamily="2" charset="2"/>
              <a:buChar char="q"/>
            </a:pPr>
            <a:r>
              <a:rPr lang="en-US" sz="2000" dirty="0"/>
              <a:t>and under certain conditions a further </a:t>
            </a:r>
            <a:r>
              <a:rPr lang="en-US" sz="2000" b="1" dirty="0" err="1"/>
              <a:t>perlocutionary</a:t>
            </a:r>
            <a:r>
              <a:rPr lang="en-US" sz="2000" b="1" dirty="0"/>
              <a:t> act</a:t>
            </a:r>
            <a:r>
              <a:rPr lang="en-US" sz="2000" dirty="0"/>
              <a:t>: the actual effect of the </a:t>
            </a:r>
            <a:r>
              <a:rPr lang="en-US" sz="2000" dirty="0" err="1"/>
              <a:t>locutionary</a:t>
            </a:r>
            <a:r>
              <a:rPr lang="en-US" sz="2000" dirty="0"/>
              <a:t> and illocutionary acts, such as persuading, convincing, scaring, enlightening, inspiring, or otherwise getting someone to do or realize something, whether intended or not.</a:t>
            </a:r>
            <a:r>
              <a:rPr lang="en-US" sz="2000" baseline="30000" dirty="0">
                <a:hlinkClick r:id="rId7"/>
              </a:rPr>
              <a:t>[1]</a:t>
            </a:r>
            <a:endParaRPr lang="en-US" sz="2000" dirty="0"/>
          </a:p>
          <a:p>
            <a:pPr marL="1027113" lvl="1" indent="-285750">
              <a:buFont typeface="Wingdings" panose="05000000000000000000" pitchFamily="2" charset="2"/>
              <a:buChar char="q"/>
            </a:pPr>
            <a:r>
              <a:rPr lang="en-US" sz="2000" dirty="0"/>
              <a:t>Additionally, a </a:t>
            </a:r>
            <a:r>
              <a:rPr lang="en-US" sz="2000" b="1" dirty="0" err="1"/>
              <a:t>metalocutionary</a:t>
            </a:r>
            <a:r>
              <a:rPr lang="en-US" sz="2000" b="1" dirty="0"/>
              <a:t> act</a:t>
            </a:r>
            <a:r>
              <a:rPr lang="en-US" sz="2000" dirty="0"/>
              <a:t> </a:t>
            </a:r>
            <a:r>
              <a:rPr lang="cs-CZ" sz="2000" dirty="0" smtClean="0"/>
              <a:t>….</a:t>
            </a:r>
            <a:endParaRPr lang="en-US" sz="2000" dirty="0"/>
          </a:p>
          <a:p>
            <a:pPr marL="1084263" lvl="1" indent="-342900">
              <a:buFont typeface="Wingdings" panose="05000000000000000000" pitchFamily="2" charset="2"/>
              <a:buChar char="q"/>
            </a:pPr>
            <a:endParaRPr lang="cs-CZ" sz="20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523103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hlinkClick r:id="rId3"/>
              </a:rPr>
              <a:t>Freedom</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of</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Speech</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b="1" dirty="0"/>
              <a:t>Freedom of speech</a:t>
            </a:r>
            <a:r>
              <a:rPr lang="en-US" dirty="0"/>
              <a:t> is a principle that supports the </a:t>
            </a:r>
            <a:r>
              <a:rPr lang="en-US" dirty="0">
                <a:hlinkClick r:id="rId4" tooltip="Freedom"/>
              </a:rPr>
              <a:t>freedom</a:t>
            </a:r>
            <a:r>
              <a:rPr lang="en-US" dirty="0"/>
              <a:t> of an individual or a community to articulate their opinions and ideas without fear of retaliation, </a:t>
            </a:r>
            <a:r>
              <a:rPr lang="en-US" dirty="0">
                <a:hlinkClick r:id="rId5" tooltip="Censorship"/>
              </a:rPr>
              <a:t>censorship</a:t>
            </a:r>
            <a:r>
              <a:rPr lang="en-US" dirty="0"/>
              <a:t>, or legal sanction. The </a:t>
            </a:r>
            <a:r>
              <a:rPr lang="en-US" dirty="0">
                <a:hlinkClick r:id="rId6" tooltip="Rights"/>
              </a:rPr>
              <a:t>right</a:t>
            </a:r>
            <a:r>
              <a:rPr lang="en-US" dirty="0"/>
              <a:t> to </a:t>
            </a:r>
            <a:r>
              <a:rPr lang="en-US" b="1" dirty="0"/>
              <a:t>freedom of expression</a:t>
            </a:r>
            <a:r>
              <a:rPr lang="en-US" dirty="0"/>
              <a:t> has been </a:t>
            </a:r>
            <a:r>
              <a:rPr lang="en-US" dirty="0" err="1"/>
              <a:t>recognised</a:t>
            </a:r>
            <a:r>
              <a:rPr lang="en-US" dirty="0"/>
              <a:t> as a </a:t>
            </a:r>
            <a:r>
              <a:rPr lang="en-US" dirty="0">
                <a:hlinkClick r:id="rId7" tooltip="Human rights"/>
              </a:rPr>
              <a:t>human right</a:t>
            </a:r>
            <a:r>
              <a:rPr lang="en-US" dirty="0"/>
              <a:t> in the </a:t>
            </a:r>
            <a:r>
              <a:rPr lang="en-US" dirty="0">
                <a:hlinkClick r:id="rId8" tooltip="Universal Declaration of Human Rights"/>
              </a:rPr>
              <a:t>Universal Declaration of Human Rights</a:t>
            </a:r>
            <a:r>
              <a:rPr lang="en-US" dirty="0"/>
              <a:t> and </a:t>
            </a:r>
            <a:r>
              <a:rPr lang="en-US" dirty="0">
                <a:hlinkClick r:id="rId9" tooltip="International human rights law"/>
              </a:rPr>
              <a:t>international human rights law</a:t>
            </a:r>
            <a:r>
              <a:rPr lang="en-US" dirty="0"/>
              <a:t> by the </a:t>
            </a:r>
            <a:r>
              <a:rPr lang="en-US" dirty="0">
                <a:hlinkClick r:id="rId10" tooltip="United Nations"/>
              </a:rPr>
              <a:t>United Nations</a:t>
            </a:r>
            <a:r>
              <a:rPr lang="en-US" dirty="0"/>
              <a:t>. Many countries have </a:t>
            </a:r>
            <a:r>
              <a:rPr lang="en-US" dirty="0">
                <a:hlinkClick r:id="rId11" tooltip="Constitutional law"/>
              </a:rPr>
              <a:t>constitutional law</a:t>
            </a:r>
            <a:r>
              <a:rPr lang="en-US" dirty="0"/>
              <a:t> that protects free speech. Terms like </a:t>
            </a:r>
            <a:r>
              <a:rPr lang="en-US" i="1" dirty="0"/>
              <a:t>free speech</a:t>
            </a:r>
            <a:r>
              <a:rPr lang="en-US" dirty="0"/>
              <a:t>, </a:t>
            </a:r>
            <a:r>
              <a:rPr lang="en-US" i="1" dirty="0"/>
              <a:t>freedom of speech,</a:t>
            </a:r>
            <a:r>
              <a:rPr lang="en-US" dirty="0"/>
              <a:t> and </a:t>
            </a:r>
            <a:r>
              <a:rPr lang="en-US" i="1" dirty="0"/>
              <a:t>freedom of expression</a:t>
            </a:r>
            <a:r>
              <a:rPr lang="en-US" dirty="0"/>
              <a:t> are used interchangeably in political discourse. However, in a legal sense, the freedom of expression includes any activity of seeking, receiving, and imparting information or ideas, regardless of the medium used. </a:t>
            </a: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089497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hlinkClick r:id="rId3"/>
              </a:rPr>
              <a:t>Freedom</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of</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Speech</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Freedom of speech is understood to be fundamental in a democracy. The norms on limiting freedom of expression mean that public debate may not be completely suppressed even in times of </a:t>
            </a:r>
            <a:r>
              <a:rPr lang="en-US" dirty="0" smtClean="0"/>
              <a:t>emergency.</a:t>
            </a:r>
            <a:r>
              <a:rPr lang="cs-CZ" baseline="30000" dirty="0"/>
              <a:t> </a:t>
            </a:r>
            <a:r>
              <a:rPr lang="en-US" dirty="0" smtClean="0"/>
              <a:t>One </a:t>
            </a:r>
            <a:r>
              <a:rPr lang="en-US" dirty="0"/>
              <a:t>of the most notable proponents of the link between freedom of speech and </a:t>
            </a:r>
            <a:r>
              <a:rPr lang="en-US" dirty="0">
                <a:hlinkClick r:id="rId4" tooltip="Democracy"/>
              </a:rPr>
              <a:t>democracy</a:t>
            </a:r>
            <a:r>
              <a:rPr lang="en-US" dirty="0"/>
              <a:t> is </a:t>
            </a:r>
            <a:r>
              <a:rPr lang="en-US" dirty="0">
                <a:hlinkClick r:id="rId5" tooltip="Alexander Meiklejohn"/>
              </a:rPr>
              <a:t>Alexander </a:t>
            </a:r>
            <a:r>
              <a:rPr lang="en-US" dirty="0" err="1">
                <a:hlinkClick r:id="rId5" tooltip="Alexander Meiklejohn"/>
              </a:rPr>
              <a:t>Meiklejohn</a:t>
            </a:r>
            <a:r>
              <a:rPr lang="en-US" dirty="0"/>
              <a:t>. He has argued that the concept of democracy is that of self-government by the people. For such a system to work, an informed electorate is necessary. In order to be appropriately knowledgeable, there must be no constraints on the free flow of information and ideas. According to </a:t>
            </a:r>
            <a:r>
              <a:rPr lang="en-US" dirty="0" err="1"/>
              <a:t>Meiklejohn</a:t>
            </a:r>
            <a:r>
              <a:rPr lang="en-US" dirty="0"/>
              <a:t>, democracy will not be true to its essential ideal if those in power can manipulate the electorate by withholding information and stifling criticism. </a:t>
            </a:r>
            <a:r>
              <a:rPr lang="en-US" dirty="0" err="1"/>
              <a:t>Meiklejohn</a:t>
            </a:r>
            <a:r>
              <a:rPr lang="en-US" dirty="0"/>
              <a:t> acknowledges that the desire to manipulate opinion can stem from the motive of seeking to benefit society. However, he argues, choosing manipulation negates, in its means, the democratic ideal.</a:t>
            </a: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2589587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hlinkClick r:id="rId3"/>
              </a:rPr>
              <a:t>Freedom</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of</a:t>
            </a:r>
            <a:r>
              <a:rPr lang="cs-CZ" sz="3600" b="1" dirty="0" smtClean="0">
                <a:solidFill>
                  <a:srgbClr val="E5E5FF"/>
                </a:solidFill>
                <a:effectLst>
                  <a:outerShdw blurRad="38100" dist="38100" dir="2700000" algn="tl">
                    <a:srgbClr val="000000"/>
                  </a:outerShdw>
                </a:effectLst>
                <a:hlinkClick r:id="rId3"/>
              </a:rPr>
              <a:t> </a:t>
            </a:r>
            <a:r>
              <a:rPr lang="cs-CZ" sz="3600" b="1" dirty="0" err="1" smtClean="0">
                <a:solidFill>
                  <a:srgbClr val="E5E5FF"/>
                </a:solidFill>
                <a:effectLst>
                  <a:outerShdw blurRad="38100" dist="38100" dir="2700000" algn="tl">
                    <a:srgbClr val="000000"/>
                  </a:outerShdw>
                </a:effectLst>
                <a:hlinkClick r:id="rId3"/>
              </a:rPr>
              <a:t>Speech</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305146" y="836712"/>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sz="2000" dirty="0">
                <a:hlinkClick r:id="rId4"/>
              </a:rPr>
              <a:t>Freedom of </a:t>
            </a:r>
            <a:r>
              <a:rPr lang="en-US" sz="2000" dirty="0" smtClean="0">
                <a:hlinkClick r:id="rId4"/>
              </a:rPr>
              <a:t>speech</a:t>
            </a:r>
            <a:r>
              <a:rPr lang="cs-CZ" sz="2000" dirty="0" smtClean="0">
                <a:hlinkClick r:id="rId4"/>
              </a:rPr>
              <a:t> by country</a:t>
            </a:r>
            <a:endParaRPr lang="cs-CZ" sz="2000" dirty="0" smtClean="0"/>
          </a:p>
          <a:p>
            <a:endParaRPr lang="cs-CZ" sz="2000" dirty="0" smtClean="0"/>
          </a:p>
          <a:p>
            <a:r>
              <a:rPr lang="en-US" sz="2000" b="1" dirty="0" smtClean="0"/>
              <a:t>Czech </a:t>
            </a:r>
            <a:r>
              <a:rPr lang="en-US" sz="2000" b="1" dirty="0"/>
              <a:t>Republic</a:t>
            </a:r>
          </a:p>
          <a:p>
            <a:r>
              <a:rPr lang="en-US" sz="2000" dirty="0" smtClean="0"/>
              <a:t>Freedom </a:t>
            </a:r>
            <a:r>
              <a:rPr lang="en-US" sz="2000" dirty="0"/>
              <a:t>of speech in the Czech Republic is guaranteed by the Czech </a:t>
            </a:r>
            <a:r>
              <a:rPr lang="en-US" sz="2000" dirty="0">
                <a:hlinkClick r:id="rId5" tooltip="Charter of Fundamental Rights and Basic Freedoms"/>
              </a:rPr>
              <a:t>Charter of Fundamental Rights and Basic Freedoms</a:t>
            </a:r>
            <a:r>
              <a:rPr lang="en-US" sz="2000" dirty="0"/>
              <a:t>, which has the same legal standing as the </a:t>
            </a:r>
            <a:r>
              <a:rPr lang="en-US" sz="2000" dirty="0">
                <a:hlinkClick r:id="rId6" tooltip="Constitution of the Czech Republic"/>
              </a:rPr>
              <a:t>Czech Constitution</a:t>
            </a:r>
            <a:r>
              <a:rPr lang="en-US" sz="2000" dirty="0"/>
              <a:t>. It is the first freedom of the charter's second division - political rights. It reads as follows</a:t>
            </a:r>
            <a:r>
              <a:rPr lang="en-US" sz="2000" dirty="0" smtClean="0"/>
              <a:t>: </a:t>
            </a:r>
            <a:endParaRPr lang="en-US" sz="2000" dirty="0"/>
          </a:p>
          <a:p>
            <a:r>
              <a:rPr lang="en-US" sz="2000" b="1" dirty="0"/>
              <a:t>Article 17</a:t>
            </a:r>
            <a:r>
              <a:rPr lang="en-US" sz="2000" dirty="0"/>
              <a:t> </a:t>
            </a:r>
            <a:endParaRPr lang="cs-CZ" sz="2000" dirty="0" smtClean="0"/>
          </a:p>
          <a:p>
            <a:pPr marL="457200" indent="-457200">
              <a:buAutoNum type="arabicParenBoth"/>
            </a:pPr>
            <a:r>
              <a:rPr lang="en-US" sz="2000" dirty="0" smtClean="0"/>
              <a:t>The </a:t>
            </a:r>
            <a:r>
              <a:rPr lang="en-US" sz="2000" dirty="0"/>
              <a:t>freedom of expression and the right to information are guaranteed. </a:t>
            </a:r>
            <a:endParaRPr lang="cs-CZ" sz="2000" dirty="0" smtClean="0"/>
          </a:p>
          <a:p>
            <a:pPr marL="457200" indent="-457200">
              <a:buAutoNum type="arabicParenBoth"/>
            </a:pPr>
            <a:r>
              <a:rPr lang="en-US" sz="2000" dirty="0" smtClean="0"/>
              <a:t>Everyone </a:t>
            </a:r>
            <a:r>
              <a:rPr lang="en-US" sz="2000" dirty="0"/>
              <a:t>has the right to express their opinion in speech, in writing, in the press, in pictures, or in any other form, as well as freely to seek, receive, and disseminate ideas and information irrespective of the frontiers of the State. </a:t>
            </a:r>
            <a:endParaRPr lang="cs-CZ" sz="2000" dirty="0" smtClean="0"/>
          </a:p>
          <a:p>
            <a:r>
              <a:rPr lang="en-US" sz="2000" dirty="0" smtClean="0"/>
              <a:t>(</a:t>
            </a:r>
            <a:r>
              <a:rPr lang="en-US" sz="2000" dirty="0"/>
              <a:t>3) Censorship is not permitted. </a:t>
            </a:r>
            <a:endParaRPr lang="cs-CZ" sz="2000" dirty="0" smtClean="0"/>
          </a:p>
          <a:p>
            <a:r>
              <a:rPr lang="en-US" sz="2000" dirty="0" smtClean="0"/>
              <a:t>(</a:t>
            </a:r>
            <a:r>
              <a:rPr lang="en-US" sz="2000" dirty="0"/>
              <a:t>4) The freedom of expression and the right to seek and disseminate information </a:t>
            </a:r>
            <a:r>
              <a:rPr lang="en-US" sz="2000" i="1" dirty="0"/>
              <a:t>may be limited by law in the case of measures necessary in a democratic society for protecting the rights and freedoms of others, the security of the State, public security, public health, and morals</a:t>
            </a:r>
            <a:r>
              <a:rPr lang="en-US" sz="2000" i="1" dirty="0" smtClean="0"/>
              <a:t>.</a:t>
            </a:r>
            <a:endParaRPr lang="cs-CZ" sz="2000" i="1" dirty="0" smtClean="0"/>
          </a:p>
          <a:p>
            <a:r>
              <a:rPr lang="cs-CZ" sz="2000" i="1" dirty="0" smtClean="0">
                <a:effectLst>
                  <a:outerShdw blurRad="38100" dist="38100" dir="2700000" algn="tl">
                    <a:srgbClr val="000000"/>
                  </a:outerShdw>
                </a:effectLst>
              </a:rPr>
              <a:t>……</a:t>
            </a:r>
          </a:p>
          <a:p>
            <a:endParaRPr lang="cs-CZ" sz="2000" i="1" dirty="0">
              <a:effectLst>
                <a:outerShdw blurRad="38100" dist="38100" dir="2700000" algn="tl">
                  <a:srgbClr val="000000"/>
                </a:outerShdw>
              </a:effectLst>
            </a:endParaRPr>
          </a:p>
          <a:p>
            <a:r>
              <a:rPr lang="cs-CZ" b="1" dirty="0" err="1" smtClean="0">
                <a:effectLst>
                  <a:outerShdw blurRad="38100" dist="38100" dir="2700000" algn="tl">
                    <a:srgbClr val="000000"/>
                  </a:outerShdw>
                </a:effectLst>
              </a:rPr>
              <a:t>Question</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What</a:t>
            </a:r>
            <a:r>
              <a:rPr lang="cs-CZ" b="1" dirty="0" smtClean="0">
                <a:effectLst>
                  <a:outerShdw blurRad="38100" dist="38100" dir="2700000" algn="tl">
                    <a:srgbClr val="000000"/>
                  </a:outerShdw>
                </a:effectLst>
              </a:rPr>
              <a:t> are </a:t>
            </a:r>
            <a:r>
              <a:rPr lang="cs-CZ" b="1" dirty="0" err="1" smtClean="0">
                <a:effectLst>
                  <a:outerShdw blurRad="38100" dist="38100" dir="2700000" algn="tl">
                    <a:srgbClr val="000000"/>
                  </a:outerShdw>
                </a:effectLst>
              </a:rPr>
              <a:t>the</a:t>
            </a:r>
            <a:r>
              <a:rPr lang="cs-CZ" b="1" dirty="0" smtClean="0">
                <a:effectLst>
                  <a:outerShdw blurRad="38100" dist="38100" dir="2700000" algn="tl">
                    <a:srgbClr val="000000"/>
                  </a:outerShdw>
                </a:effectLst>
              </a:rPr>
              <a:t> pros and </a:t>
            </a:r>
            <a:r>
              <a:rPr lang="cs-CZ" b="1" dirty="0" err="1" smtClean="0">
                <a:effectLst>
                  <a:outerShdw blurRad="38100" dist="38100" dir="2700000" algn="tl">
                    <a:srgbClr val="000000"/>
                  </a:outerShdw>
                </a:effectLst>
              </a:rPr>
              <a:t>cons</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of</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each</a:t>
            </a:r>
            <a:r>
              <a:rPr lang="cs-CZ" b="1" dirty="0" smtClean="0">
                <a:effectLst>
                  <a:outerShdw blurRad="38100" dist="38100" dir="2700000" algn="tl">
                    <a:srgbClr val="000000"/>
                  </a:outerShdw>
                </a:effectLst>
              </a:rPr>
              <a:t> </a:t>
            </a:r>
            <a:r>
              <a:rPr lang="cs-CZ" b="1" dirty="0" err="1" smtClean="0">
                <a:effectLst>
                  <a:outerShdw blurRad="38100" dist="38100" dir="2700000" algn="tl">
                    <a:srgbClr val="000000"/>
                  </a:outerShdw>
                </a:effectLst>
              </a:rPr>
              <a:t>paragraph</a:t>
            </a:r>
            <a:r>
              <a:rPr lang="cs-CZ"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0818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2796</TotalTime>
  <Words>1336</Words>
  <Application>Microsoft Office PowerPoint</Application>
  <PresentationFormat>Předvádění na obrazovce (4:3)</PresentationFormat>
  <Paragraphs>118</Paragraphs>
  <Slides>13</Slides>
  <Notes>11</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Tok</vt:lpstr>
      <vt:lpstr> </vt:lpstr>
      <vt:lpstr>Prezentace aplikace PowerPoint</vt:lpstr>
      <vt:lpstr>Prezentace aplikace PowerPoint</vt:lpstr>
      <vt:lpstr>Outline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PC</cp:lastModifiedBy>
  <cp:revision>220</cp:revision>
  <dcterms:created xsi:type="dcterms:W3CDTF">2003-12-01T09:44:04Z</dcterms:created>
  <dcterms:modified xsi:type="dcterms:W3CDTF">2023-11-25T10:15:11Z</dcterms:modified>
</cp:coreProperties>
</file>