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3"/>
  </p:notesMasterIdLst>
  <p:sldIdLst>
    <p:sldId id="287" r:id="rId2"/>
    <p:sldId id="288" r:id="rId3"/>
    <p:sldId id="289" r:id="rId4"/>
    <p:sldId id="290" r:id="rId5"/>
    <p:sldId id="291" r:id="rId6"/>
    <p:sldId id="315" r:id="rId7"/>
    <p:sldId id="313" r:id="rId8"/>
    <p:sldId id="312" r:id="rId9"/>
    <p:sldId id="292" r:id="rId10"/>
    <p:sldId id="293" r:id="rId11"/>
    <p:sldId id="316" r:id="rId12"/>
    <p:sldId id="294" r:id="rId13"/>
    <p:sldId id="295" r:id="rId14"/>
    <p:sldId id="319" r:id="rId15"/>
    <p:sldId id="317" r:id="rId16"/>
    <p:sldId id="320" r:id="rId17"/>
    <p:sldId id="296" r:id="rId18"/>
    <p:sldId id="321" r:id="rId19"/>
    <p:sldId id="318" r:id="rId20"/>
    <p:sldId id="297" r:id="rId21"/>
    <p:sldId id="298" r:id="rId22"/>
    <p:sldId id="308" r:id="rId23"/>
    <p:sldId id="309" r:id="rId24"/>
    <p:sldId id="310" r:id="rId25"/>
    <p:sldId id="299" r:id="rId26"/>
    <p:sldId id="300" r:id="rId27"/>
    <p:sldId id="301" r:id="rId28"/>
    <p:sldId id="302" r:id="rId29"/>
    <p:sldId id="303" r:id="rId30"/>
    <p:sldId id="305" r:id="rId31"/>
    <p:sldId id="306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70" autoAdjust="0"/>
  </p:normalViewPr>
  <p:slideViewPr>
    <p:cSldViewPr snapToGrid="0">
      <p:cViewPr varScale="1">
        <p:scale>
          <a:sx n="96" d="100"/>
          <a:sy n="96" d="100"/>
        </p:scale>
        <p:origin x="35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31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94092-7CBC-4E62-B0CB-83FECA35A840}" type="datetimeFigureOut">
              <a:rPr lang="cs-CZ" smtClean="0"/>
              <a:t>20.03.2025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98340-E308-47B2-B4CD-3BEB981007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726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87633-33C7-20FA-7C59-5F611A0C2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D489EE-EAFC-0C10-B8CF-4D15EE07D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FF3826-A09E-F5D0-65C9-E3CEFBBF1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2F5174-3B8F-4B84-A373-1A492030A85F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BF6296-0F2E-5682-F5F0-5ED966D2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F2638F-55D6-8E01-C14D-7FB2DC4F0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0FDA4-1CDD-4510-A69D-D1ADD7BA19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18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5090D-5B93-120E-3A69-C5B02B7F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5FFF14-CAE5-DD3F-A78C-6F6D33E40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548FCD-F730-6E52-0D93-4307391B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3F7CE9-ADC5-4853-96FB-303AA4D39115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1FC7F-524A-7BC3-F138-1E627BC3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D4B490-AD9A-ADE4-DA8F-AD23C4F3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34BA9-78A1-4A72-B645-EB1ECE26FA1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88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459A170-CF0E-A43C-B56E-4C77503EE8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871F3C-5D30-689B-FE7D-25EF959E6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E87BCF-A719-5C2D-1B43-F004552A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EE7566-1911-4460-8F8C-D1D06EFDDC96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978F3E-DBEB-A2BD-E60D-BEB04517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F3C8E2-B896-E696-801E-13B20FC7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39504-DFA0-4A86-B549-A442DAD666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05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E8CFE-514D-B7B0-5B67-E59FF2D9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30F793-69E9-66E5-73DA-CB4038961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FCF9D7-371F-1598-7722-824AE52AF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2939E-8FB9-47AB-9A1A-9AC9149F1CAC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5B3BB4-9910-4D20-ABFE-0D90C7A81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EE10D9-2D0F-56CB-5C81-EEF53E158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B142A-95F2-4710-AE06-1C2568A669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10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F6A2E0-D759-25F1-1839-490E622B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3476FD-E46F-8D4D-50A0-D8E11E84B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6423F0-FA1E-CF99-BC11-466297F1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2939E-8FB9-47AB-9A1A-9AC9149F1CAC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BC5A70-3E6E-CDFA-347A-20A39D3B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CBDA58-2EA2-202B-B4C4-12ADF0420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B142A-95F2-4710-AE06-1C2568A669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808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D63F0-681F-E43B-438E-04C25A172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B9DE2F-9778-49F1-441E-471FF0C32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EA12A8-B1A1-6798-87E0-892D168FC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D45AF7-5CB2-A067-BD95-F016BE11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70CFB-10BD-451B-8FD5-5FA7EE5A1527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E7E384-6ADA-38FA-9CCE-872E6905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498133-6887-91ED-4597-A2A87202C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9100C-39DC-48C1-B32A-9C3DBA74E2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98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8CAA1-400B-B70E-EC18-2F0892F14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867EE5-2E1E-3521-FC0F-1A26A7EBB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8DBDEE-3E5E-9A55-BE9F-A9BA113C4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03B9BD-A424-4022-E442-A2027EEDB5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4007A1-2A98-67EC-D1F0-581A8B662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0E65A04-F3B8-4B73-59EA-1BD1DA756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364C46-CC49-4833-B921-E09234BEAB5B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E5137DE-9928-1E7C-4358-2F70E7406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7C9FA8A-3542-1F62-E66F-B1460CA5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82F7E-7A1C-4155-AD7B-898E284606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92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2ECA3-820E-47AB-317E-810A8545D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6D16A63-92AA-6856-BA36-72C417BC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62939E-8FB9-47AB-9A1A-9AC9149F1CAC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0BA48B-DD29-3D1D-1D21-000DDD004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D4BCE48-A9F8-CFDC-8B34-A4E0AD871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B142A-95F2-4710-AE06-1C2568A669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86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B8EA06-41A7-A144-CAFD-72D37368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FD38AA-FA12-4ED0-BC71-764E01DE49F5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63F73D5-B9DC-D95A-971D-44104694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29CD7B-021D-78D7-95BB-57E8A5D8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8033E-D7BC-45F2-A97F-244FD3545B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81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95ECC-3E93-0203-372D-42AE97578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15EEBB-8992-8FC5-9458-CF8A224AC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75CDC5-444B-2F19-C025-AE0FC1307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EF58FF-86A8-58CD-9A7E-8214478A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511AEB-43DD-4EC8-BA51-A6116C9DB0D4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3A6BE8-F390-2F8B-5671-020BF8657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536702-9223-0151-4B96-8407B7B5F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E9F8A-5D6F-477B-99F0-312C2262BC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58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A8CFA-1867-9EDF-4020-A9B55E42F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1604D9-3F90-FAD0-DEA0-385D7BD110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1EA5B8-BB35-1494-512C-2C764F146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581893-F71C-DEE3-9473-72B82997D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329855-90DB-4225-A2F6-50AF07FA1535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4870C0-8E01-896C-68D7-8F51D3D3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EBB03B-4FE0-EC42-B8F0-5D392E48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1104F-267B-4112-BD38-958ACF99E6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29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C022067-7140-77F3-C835-13C4CB71D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B81D03-BECC-FC89-E607-C7C16811E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4B32BE-0B15-85C6-237B-82094B37E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2A62939E-8FB9-47AB-9A1A-9AC9149F1CAC}" type="datetimeFigureOut">
              <a:rPr lang="cs-CZ" smtClean="0"/>
              <a:pPr>
                <a:defRPr/>
              </a:pPr>
              <a:t>20.03.2025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30771F-CFFA-8938-CFAD-97BA21F0A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2CD8F3-3ED2-CB4B-A4CB-C219D2F53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99EB142A-95F2-4710-AE06-1C2568A669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19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rgbClr val="002060"/>
                </a:solidFill>
              </a:rPr>
              <a:t>Pronomen II</a:t>
            </a:r>
            <a:endParaRPr lang="cs-CZ" dirty="0"/>
          </a:p>
        </p:txBody>
      </p:sp>
      <p:sp>
        <p:nvSpPr>
          <p:cNvPr id="44034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3200" b="1" dirty="0"/>
              <a:t>GRAMMATIK DER DEUTSCHEN GEGENWARTSSPRACHE I</a:t>
            </a:r>
          </a:p>
          <a:p>
            <a:pPr eaLnBrk="1" hangingPunct="1"/>
            <a:r>
              <a:rPr lang="cs-CZ" sz="3000" dirty="0"/>
              <a:t>Martin Šemelík, Ph.D. </a:t>
            </a:r>
          </a:p>
          <a:p>
            <a:pPr eaLnBrk="1" hangingPunct="1"/>
            <a:r>
              <a:rPr lang="cs-CZ" sz="3000" dirty="0" err="1"/>
              <a:t>Sommersemester</a:t>
            </a:r>
            <a:r>
              <a:rPr lang="cs-CZ" sz="3000" dirty="0"/>
              <a:t>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(a) </a:t>
            </a:r>
            <a:r>
              <a:rPr lang="cs-CZ" b="1" dirty="0" err="1"/>
              <a:t>Prowort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b="1" dirty="0" err="1"/>
              <a:t>Hauptfunktion</a:t>
            </a:r>
            <a:r>
              <a:rPr lang="cs-CZ" b="1" dirty="0"/>
              <a:t>: </a:t>
            </a:r>
            <a:r>
              <a:rPr lang="cs-CZ" b="1" dirty="0" err="1"/>
              <a:t>weist</a:t>
            </a:r>
            <a:r>
              <a:rPr lang="cs-CZ" b="1" dirty="0"/>
              <a:t> </a:t>
            </a:r>
            <a:r>
              <a:rPr lang="cs-CZ" b="1" dirty="0" err="1"/>
              <a:t>auf</a:t>
            </a:r>
            <a:r>
              <a:rPr lang="cs-CZ" b="1" dirty="0"/>
              <a:t> </a:t>
            </a:r>
            <a:r>
              <a:rPr lang="cs-CZ" b="1" dirty="0" err="1"/>
              <a:t>ein</a:t>
            </a:r>
            <a:r>
              <a:rPr lang="cs-CZ" b="1" dirty="0"/>
              <a:t> </a:t>
            </a:r>
            <a:r>
              <a:rPr lang="cs-CZ" b="1" dirty="0" err="1"/>
              <a:t>vorerwähntes</a:t>
            </a:r>
            <a:r>
              <a:rPr lang="cs-CZ" b="1" dirty="0"/>
              <a:t> </a:t>
            </a:r>
            <a:r>
              <a:rPr lang="cs-CZ" b="1" dirty="0" err="1"/>
              <a:t>Subst</a:t>
            </a:r>
            <a:r>
              <a:rPr lang="cs-CZ" b="1" dirty="0"/>
              <a:t>.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Sg</a:t>
            </a:r>
            <a:r>
              <a:rPr lang="cs-CZ" b="1" dirty="0"/>
              <a:t>. </a:t>
            </a:r>
            <a:r>
              <a:rPr lang="cs-CZ" b="1" dirty="0" err="1"/>
              <a:t>Neutr</a:t>
            </a:r>
            <a:r>
              <a:rPr lang="cs-CZ" b="1" dirty="0"/>
              <a:t>. </a:t>
            </a:r>
            <a:r>
              <a:rPr lang="cs-CZ" b="1" dirty="0" err="1"/>
              <a:t>zurück</a:t>
            </a:r>
            <a:r>
              <a:rPr lang="cs-CZ" b="1" dirty="0"/>
              <a:t> (</a:t>
            </a:r>
            <a:r>
              <a:rPr lang="cs-CZ" b="1" dirty="0" err="1"/>
              <a:t>anaphorisches</a:t>
            </a:r>
            <a:r>
              <a:rPr lang="cs-CZ" b="1" dirty="0"/>
              <a:t> Pronomen)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syntaktisch</a:t>
            </a:r>
            <a:r>
              <a:rPr lang="cs-CZ" dirty="0"/>
              <a:t>: </a:t>
            </a:r>
            <a:r>
              <a:rPr lang="cs-CZ" dirty="0" err="1"/>
              <a:t>vertritt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Satz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Nominativsubjekt</a:t>
            </a:r>
            <a:r>
              <a:rPr lang="cs-CZ" dirty="0"/>
              <a:t> (a) oder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Akkusativobjekt</a:t>
            </a:r>
            <a:r>
              <a:rPr lang="cs-CZ" dirty="0"/>
              <a:t> (b):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Haus</a:t>
            </a:r>
            <a:r>
              <a:rPr lang="cs-CZ" i="1" dirty="0"/>
              <a:t> </a:t>
            </a:r>
            <a:r>
              <a:rPr lang="cs-CZ" i="1" dirty="0" err="1"/>
              <a:t>kostet</a:t>
            </a:r>
            <a:r>
              <a:rPr lang="cs-CZ" i="1" dirty="0"/>
              <a:t> </a:t>
            </a:r>
            <a:r>
              <a:rPr lang="cs-CZ" i="1" dirty="0" err="1"/>
              <a:t>viel</a:t>
            </a:r>
            <a:r>
              <a:rPr lang="cs-CZ" i="1" dirty="0"/>
              <a:t> </a:t>
            </a:r>
            <a:r>
              <a:rPr lang="cs-CZ" i="1" dirty="0" err="1"/>
              <a:t>Geld</a:t>
            </a:r>
            <a:r>
              <a:rPr lang="cs-CZ" i="1" dirty="0"/>
              <a:t>. Es </a:t>
            </a:r>
            <a:r>
              <a:rPr lang="cs-CZ" i="1" dirty="0" err="1"/>
              <a:t>kostet</a:t>
            </a:r>
            <a:r>
              <a:rPr lang="cs-CZ" i="1" dirty="0"/>
              <a:t> </a:t>
            </a:r>
            <a:r>
              <a:rPr lang="cs-CZ" i="1" dirty="0" err="1"/>
              <a:t>viel</a:t>
            </a:r>
            <a:r>
              <a:rPr lang="cs-CZ" i="1" dirty="0"/>
              <a:t> </a:t>
            </a:r>
            <a:r>
              <a:rPr lang="cs-CZ" i="1" dirty="0" err="1"/>
              <a:t>Geld</a:t>
            </a:r>
            <a:r>
              <a:rPr lang="cs-CZ" i="1" dirty="0"/>
              <a:t>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-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ersten</a:t>
            </a:r>
            <a:r>
              <a:rPr lang="cs-CZ" dirty="0"/>
              <a:t> Stelle oder in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dirty="0" err="1"/>
              <a:t>auch</a:t>
            </a:r>
            <a:r>
              <a:rPr lang="cs-CZ" i="1" dirty="0"/>
              <a:t> </a:t>
            </a:r>
            <a:r>
              <a:rPr lang="cs-CZ" i="1" dirty="0" err="1"/>
              <a:t>Viel</a:t>
            </a:r>
            <a:r>
              <a:rPr lang="cs-CZ" i="1" dirty="0"/>
              <a:t> </a:t>
            </a:r>
            <a:r>
              <a:rPr lang="cs-CZ" i="1" dirty="0" err="1"/>
              <a:t>Geld</a:t>
            </a:r>
            <a:r>
              <a:rPr lang="cs-CZ" i="1" dirty="0"/>
              <a:t> </a:t>
            </a:r>
            <a:r>
              <a:rPr lang="cs-CZ" i="1" dirty="0" err="1"/>
              <a:t>kostet</a:t>
            </a:r>
            <a:r>
              <a:rPr lang="cs-CZ" i="1" dirty="0"/>
              <a:t> es. 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Haus</a:t>
            </a:r>
            <a:r>
              <a:rPr lang="cs-CZ" i="1" dirty="0"/>
              <a:t> </a:t>
            </a:r>
            <a:r>
              <a:rPr lang="cs-CZ" i="1" dirty="0" err="1"/>
              <a:t>kaufen</a:t>
            </a:r>
            <a:r>
              <a:rPr lang="cs-CZ" i="1" dirty="0"/>
              <a:t>.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will</a:t>
            </a:r>
            <a:r>
              <a:rPr lang="cs-CZ" i="1" dirty="0"/>
              <a:t> es </a:t>
            </a:r>
            <a:r>
              <a:rPr lang="cs-CZ" i="1" dirty="0" err="1"/>
              <a:t>kaufen</a:t>
            </a:r>
            <a:r>
              <a:rPr lang="cs-CZ" i="1" dirty="0"/>
              <a:t>. 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i="1" dirty="0"/>
              <a:t>-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i="1" strike="sngStrike" dirty="0"/>
              <a:t>Es </a:t>
            </a:r>
            <a:r>
              <a:rPr lang="cs-CZ" i="1" strike="sngStrike" dirty="0" err="1"/>
              <a:t>will</a:t>
            </a:r>
            <a:r>
              <a:rPr lang="cs-CZ" i="1" strike="sngStrike" dirty="0"/>
              <a:t> </a:t>
            </a:r>
            <a:r>
              <a:rPr lang="cs-CZ" i="1" strike="sngStrike" dirty="0" err="1"/>
              <a:t>sie</a:t>
            </a:r>
            <a:r>
              <a:rPr lang="cs-CZ" i="1" strike="sngStrike" dirty="0"/>
              <a:t> </a:t>
            </a:r>
            <a:r>
              <a:rPr lang="cs-CZ" i="1" strike="sngStrike" dirty="0" err="1"/>
              <a:t>kaufen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weitere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:</a:t>
            </a:r>
          </a:p>
          <a:p>
            <a:pPr eaLnBrk="1" hangingPunct="1"/>
            <a:r>
              <a:rPr lang="cs-CZ" b="1" dirty="0"/>
              <a:t>(a) </a:t>
            </a:r>
            <a:r>
              <a:rPr lang="cs-CZ" b="1" dirty="0" err="1"/>
              <a:t>weist</a:t>
            </a:r>
            <a:r>
              <a:rPr lang="cs-CZ" b="1" dirty="0"/>
              <a:t> </a:t>
            </a:r>
            <a:r>
              <a:rPr lang="cs-CZ" b="1" dirty="0" err="1"/>
              <a:t>auf</a:t>
            </a:r>
            <a:r>
              <a:rPr lang="cs-CZ" b="1" dirty="0"/>
              <a:t> </a:t>
            </a:r>
            <a:r>
              <a:rPr lang="cs-CZ" b="1" dirty="0" err="1"/>
              <a:t>ein</a:t>
            </a:r>
            <a:r>
              <a:rPr lang="cs-CZ" b="1" dirty="0"/>
              <a:t> </a:t>
            </a:r>
            <a:r>
              <a:rPr lang="cs-CZ" b="1" dirty="0" err="1"/>
              <a:t>vorerwähntes</a:t>
            </a:r>
            <a:r>
              <a:rPr lang="cs-CZ" b="1" dirty="0"/>
              <a:t> </a:t>
            </a:r>
            <a:r>
              <a:rPr lang="cs-CZ" b="1" dirty="0" err="1"/>
              <a:t>Vollverb</a:t>
            </a:r>
            <a:r>
              <a:rPr lang="cs-CZ" b="1" dirty="0"/>
              <a:t> </a:t>
            </a:r>
            <a:r>
              <a:rPr lang="cs-CZ" b="1" dirty="0" err="1"/>
              <a:t>bzw</a:t>
            </a:r>
            <a:r>
              <a:rPr lang="cs-CZ" b="1" dirty="0"/>
              <a:t>. </a:t>
            </a:r>
            <a:r>
              <a:rPr lang="cs-CZ" b="1" dirty="0" err="1"/>
              <a:t>auf</a:t>
            </a:r>
            <a:r>
              <a:rPr lang="cs-CZ" b="1" dirty="0"/>
              <a:t> den </a:t>
            </a:r>
            <a:r>
              <a:rPr lang="cs-CZ" b="1" dirty="0" err="1"/>
              <a:t>ganzen</a:t>
            </a:r>
            <a:r>
              <a:rPr lang="cs-CZ" b="1" dirty="0"/>
              <a:t> </a:t>
            </a:r>
            <a:r>
              <a:rPr lang="cs-CZ" b="1" dirty="0" err="1"/>
              <a:t>Satz</a:t>
            </a:r>
            <a:r>
              <a:rPr lang="cs-CZ" b="1" dirty="0"/>
              <a:t> </a:t>
            </a:r>
            <a:r>
              <a:rPr lang="cs-CZ" b="1" dirty="0" err="1"/>
              <a:t>zurück</a:t>
            </a:r>
            <a:r>
              <a:rPr lang="cs-CZ" dirty="0"/>
              <a:t>: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wollte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Prüfung</a:t>
            </a:r>
            <a:r>
              <a:rPr lang="cs-CZ" i="1" dirty="0"/>
              <a:t>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Eins</a:t>
            </a:r>
            <a:r>
              <a:rPr lang="cs-CZ" i="1" dirty="0"/>
              <a:t> </a:t>
            </a:r>
            <a:r>
              <a:rPr lang="cs-CZ" i="1" dirty="0" err="1"/>
              <a:t>bestehen</a:t>
            </a:r>
            <a:r>
              <a:rPr lang="cs-CZ" i="1" dirty="0"/>
              <a:t>. 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gelungen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r>
              <a:rPr lang="cs-CZ" b="1" dirty="0"/>
              <a:t>(b) </a:t>
            </a:r>
            <a:r>
              <a:rPr lang="cs-CZ" b="1" dirty="0" err="1"/>
              <a:t>weist</a:t>
            </a:r>
            <a:r>
              <a:rPr lang="cs-CZ" b="1" dirty="0"/>
              <a:t> </a:t>
            </a:r>
            <a:r>
              <a:rPr lang="cs-CZ" b="1" dirty="0" err="1"/>
              <a:t>auf</a:t>
            </a:r>
            <a:r>
              <a:rPr lang="cs-CZ" b="1" dirty="0"/>
              <a:t> </a:t>
            </a:r>
            <a:r>
              <a:rPr lang="cs-CZ" b="1" dirty="0" err="1"/>
              <a:t>ein</a:t>
            </a:r>
            <a:r>
              <a:rPr lang="cs-CZ" b="1" dirty="0"/>
              <a:t> </a:t>
            </a:r>
            <a:r>
              <a:rPr lang="cs-CZ" b="1" dirty="0" err="1"/>
              <a:t>vorerwähntes</a:t>
            </a:r>
            <a:r>
              <a:rPr lang="cs-CZ" b="1" dirty="0"/>
              <a:t> </a:t>
            </a:r>
            <a:r>
              <a:rPr lang="cs-CZ" b="1" dirty="0" err="1"/>
              <a:t>prädikatives</a:t>
            </a:r>
            <a:r>
              <a:rPr lang="cs-CZ" b="1" dirty="0"/>
              <a:t> Adjektiv oder </a:t>
            </a:r>
            <a:r>
              <a:rPr lang="cs-CZ" b="1" dirty="0" err="1"/>
              <a:t>Subst</a:t>
            </a:r>
            <a:r>
              <a:rPr lang="cs-CZ" b="1" dirty="0"/>
              <a:t>.: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waren</a:t>
            </a:r>
            <a:r>
              <a:rPr lang="cs-CZ" i="1" dirty="0"/>
              <a:t> von der </a:t>
            </a:r>
            <a:r>
              <a:rPr lang="cs-CZ" i="1" dirty="0" err="1"/>
              <a:t>Wanderung</a:t>
            </a:r>
            <a:r>
              <a:rPr lang="cs-CZ" i="1" dirty="0"/>
              <a:t> </a:t>
            </a:r>
            <a:r>
              <a:rPr lang="cs-CZ" i="1" dirty="0" err="1"/>
              <a:t>müde</a:t>
            </a:r>
            <a:r>
              <a:rPr lang="cs-CZ" i="1" dirty="0"/>
              <a:t>.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müde</a:t>
            </a:r>
            <a:r>
              <a:rPr lang="cs-CZ" i="1" dirty="0"/>
              <a:t>./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es </a:t>
            </a:r>
            <a:r>
              <a:rPr lang="cs-CZ" i="1" dirty="0" err="1"/>
              <a:t>nicht</a:t>
            </a:r>
            <a:r>
              <a:rPr lang="cs-CZ" i="1" dirty="0"/>
              <a:t>. // Der Vater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Arzt</a:t>
            </a:r>
            <a:r>
              <a:rPr lang="cs-CZ" i="1" dirty="0"/>
              <a:t>. Der </a:t>
            </a:r>
            <a:r>
              <a:rPr lang="cs-CZ" i="1" dirty="0" err="1"/>
              <a:t>Sohn</a:t>
            </a:r>
            <a:r>
              <a:rPr lang="cs-CZ" i="1" dirty="0"/>
              <a:t> </a:t>
            </a:r>
            <a:r>
              <a:rPr lang="cs-CZ" i="1" dirty="0" err="1"/>
              <a:t>wird</a:t>
            </a:r>
            <a:r>
              <a:rPr lang="cs-CZ" i="1" dirty="0"/>
              <a:t> </a:t>
            </a:r>
            <a:r>
              <a:rPr lang="cs-CZ" i="1" dirty="0" err="1"/>
              <a:t>auch</a:t>
            </a:r>
            <a:r>
              <a:rPr lang="cs-CZ" i="1" dirty="0"/>
              <a:t> </a:t>
            </a:r>
            <a:r>
              <a:rPr lang="cs-CZ" i="1" dirty="0" err="1"/>
              <a:t>Arzt</a:t>
            </a:r>
            <a:r>
              <a:rPr lang="cs-CZ" i="1" dirty="0"/>
              <a:t>. / Der </a:t>
            </a:r>
            <a:r>
              <a:rPr lang="cs-CZ" i="1" dirty="0" err="1"/>
              <a:t>Sohn</a:t>
            </a:r>
            <a:r>
              <a:rPr lang="cs-CZ" i="1" dirty="0"/>
              <a:t> </a:t>
            </a:r>
            <a:r>
              <a:rPr lang="cs-CZ" i="1" dirty="0" err="1"/>
              <a:t>wird</a:t>
            </a:r>
            <a:r>
              <a:rPr lang="cs-CZ" i="1" dirty="0"/>
              <a:t> es </a:t>
            </a:r>
            <a:r>
              <a:rPr lang="cs-CZ" i="1" dirty="0" err="1"/>
              <a:t>auch</a:t>
            </a:r>
            <a:r>
              <a:rPr lang="cs-CZ" i="1" dirty="0"/>
              <a:t>. </a:t>
            </a:r>
            <a:endParaRPr lang="cs-CZ" dirty="0"/>
          </a:p>
          <a:p>
            <a:pPr eaLnBrk="1" hangingPunct="1"/>
            <a:r>
              <a:rPr lang="cs-CZ" dirty="0"/>
              <a:t>Bei </a:t>
            </a:r>
            <a:r>
              <a:rPr lang="cs-CZ" dirty="0" err="1"/>
              <a:t>Kopulaverben</a:t>
            </a:r>
            <a:r>
              <a:rPr lang="cs-CZ" dirty="0"/>
              <a:t> </a:t>
            </a:r>
            <a:r>
              <a:rPr lang="cs-CZ" dirty="0" err="1"/>
              <a:t>kongruiert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finite</a:t>
            </a:r>
            <a:r>
              <a:rPr lang="cs-CZ" dirty="0"/>
              <a:t> Verb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/>
              <a:t>es</a:t>
            </a:r>
            <a:r>
              <a:rPr lang="cs-CZ" dirty="0"/>
              <a:t>, </a:t>
            </a:r>
            <a:r>
              <a:rPr lang="cs-CZ" dirty="0" err="1"/>
              <a:t>sondern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Subjekt: </a:t>
            </a:r>
            <a:r>
              <a:rPr lang="cs-CZ" i="1" dirty="0"/>
              <a:t>Er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müde</a:t>
            </a:r>
            <a:r>
              <a:rPr lang="cs-CZ" i="1" dirty="0"/>
              <a:t>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anderen</a:t>
            </a:r>
            <a:r>
              <a:rPr lang="cs-CZ" i="1" dirty="0"/>
              <a:t> </a:t>
            </a:r>
            <a:r>
              <a:rPr lang="cs-CZ" i="1" dirty="0" err="1"/>
              <a:t>waren</a:t>
            </a:r>
            <a:r>
              <a:rPr lang="cs-CZ" i="1" dirty="0"/>
              <a:t> es </a:t>
            </a:r>
            <a:r>
              <a:rPr lang="cs-CZ" i="1" dirty="0" err="1"/>
              <a:t>nicht</a:t>
            </a:r>
            <a:r>
              <a:rPr lang="cs-CZ" i="1" dirty="0"/>
              <a:t>.</a:t>
            </a:r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(b) </a:t>
            </a:r>
            <a:r>
              <a:rPr lang="cs-CZ" b="1" dirty="0" err="1"/>
              <a:t>Platzhalter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Aussagesatz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ging</a:t>
            </a:r>
            <a:r>
              <a:rPr lang="cs-CZ" i="1" dirty="0"/>
              <a:t>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Jäger</a:t>
            </a:r>
            <a:r>
              <a:rPr lang="cs-CZ" i="1" dirty="0"/>
              <a:t> in den </a:t>
            </a:r>
            <a:r>
              <a:rPr lang="cs-CZ" i="1" dirty="0" err="1"/>
              <a:t>Wald</a:t>
            </a:r>
            <a:r>
              <a:rPr lang="cs-CZ" i="1" dirty="0"/>
              <a:t> </a:t>
            </a:r>
            <a:r>
              <a:rPr lang="cs-CZ" i="1" dirty="0" err="1"/>
              <a:t>jagen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Erststelle</a:t>
            </a:r>
            <a:r>
              <a:rPr lang="cs-CZ" dirty="0"/>
              <a:t> vor dem </a:t>
            </a:r>
            <a:r>
              <a:rPr lang="cs-CZ" dirty="0" err="1"/>
              <a:t>finiten</a:t>
            </a:r>
            <a:r>
              <a:rPr lang="cs-CZ" dirty="0"/>
              <a:t> Verb (</a:t>
            </a:r>
            <a:r>
              <a:rPr lang="cs-CZ" dirty="0" err="1"/>
              <a:t>Thema-Position</a:t>
            </a:r>
            <a:r>
              <a:rPr lang="cs-CZ" dirty="0"/>
              <a:t>)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dirty="0" err="1"/>
              <a:t>ermöglicht</a:t>
            </a:r>
            <a:r>
              <a:rPr lang="cs-CZ" dirty="0"/>
              <a:t> dem </a:t>
            </a:r>
            <a:r>
              <a:rPr lang="cs-CZ" dirty="0" err="1"/>
              <a:t>Satzglied</a:t>
            </a:r>
            <a:r>
              <a:rPr lang="cs-CZ" dirty="0"/>
              <a:t>,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Erststelle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fakultative</a:t>
            </a:r>
            <a:r>
              <a:rPr lang="cs-CZ" dirty="0"/>
              <a:t> </a:t>
            </a:r>
            <a:r>
              <a:rPr lang="cs-CZ" dirty="0" err="1"/>
              <a:t>Normstelle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(Subjekt oder </a:t>
            </a:r>
            <a:r>
              <a:rPr lang="cs-CZ" dirty="0" err="1"/>
              <a:t>Adverbialbestimmung</a:t>
            </a:r>
            <a:r>
              <a:rPr lang="cs-CZ" dirty="0"/>
              <a:t>), </a:t>
            </a:r>
            <a:r>
              <a:rPr lang="cs-CZ" dirty="0" err="1"/>
              <a:t>eine</a:t>
            </a:r>
            <a:r>
              <a:rPr lang="cs-CZ" dirty="0"/>
              <a:t> Stelle nach dem </a:t>
            </a:r>
            <a:r>
              <a:rPr lang="cs-CZ" dirty="0" err="1"/>
              <a:t>finiten</a:t>
            </a:r>
            <a:r>
              <a:rPr lang="cs-CZ" dirty="0"/>
              <a:t> Verb (</a:t>
            </a:r>
            <a:r>
              <a:rPr lang="cs-CZ" dirty="0" err="1"/>
              <a:t>Rhema-Position</a:t>
            </a:r>
            <a:r>
              <a:rPr lang="cs-CZ" dirty="0"/>
              <a:t>):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Unfall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passiert</a:t>
            </a:r>
            <a:r>
              <a:rPr lang="cs-CZ" i="1" dirty="0"/>
              <a:t>. 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ein</a:t>
            </a:r>
            <a:r>
              <a:rPr lang="cs-CZ" i="1" dirty="0"/>
              <a:t> </a:t>
            </a:r>
            <a:r>
              <a:rPr lang="cs-CZ" i="1" dirty="0" err="1"/>
              <a:t>Unfall</a:t>
            </a:r>
            <a:r>
              <a:rPr lang="cs-CZ" i="1" dirty="0"/>
              <a:t> </a:t>
            </a:r>
            <a:r>
              <a:rPr lang="cs-CZ" i="1" dirty="0" err="1"/>
              <a:t>passiert</a:t>
            </a:r>
            <a:r>
              <a:rPr lang="cs-CZ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reine</a:t>
            </a:r>
            <a:r>
              <a:rPr lang="cs-CZ" dirty="0"/>
              <a:t> </a:t>
            </a:r>
            <a:r>
              <a:rPr lang="cs-CZ" dirty="0" err="1"/>
              <a:t>Stellungsfunktion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„</a:t>
            </a:r>
            <a:r>
              <a:rPr lang="cs-CZ" dirty="0" err="1"/>
              <a:t>Null-Thema</a:t>
            </a:r>
            <a:r>
              <a:rPr lang="cs-CZ" dirty="0"/>
              <a:t>“,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Erststellung</a:t>
            </a:r>
            <a:r>
              <a:rPr lang="cs-CZ" dirty="0"/>
              <a:t> </a:t>
            </a:r>
            <a:r>
              <a:rPr lang="cs-CZ" dirty="0" err="1"/>
              <a:t>möglich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Kongruenz</a:t>
            </a:r>
            <a:r>
              <a:rPr lang="cs-CZ" dirty="0"/>
              <a:t>,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finite</a:t>
            </a:r>
            <a:r>
              <a:rPr lang="cs-CZ" dirty="0"/>
              <a:t> Verb </a:t>
            </a:r>
            <a:r>
              <a:rPr lang="cs-CZ" dirty="0" err="1"/>
              <a:t>kongruiert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Subst</a:t>
            </a:r>
            <a:r>
              <a:rPr lang="cs-CZ" dirty="0"/>
              <a:t>.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Nom</a:t>
            </a:r>
            <a:r>
              <a:rPr lang="cs-CZ" dirty="0"/>
              <a:t>. (dem Subjekt): </a:t>
            </a:r>
            <a:r>
              <a:rPr lang="cs-CZ" i="1" dirty="0"/>
              <a:t>Es </a:t>
            </a:r>
            <a:r>
              <a:rPr lang="cs-CZ" i="1" dirty="0" err="1"/>
              <a:t>haben</a:t>
            </a:r>
            <a:r>
              <a:rPr lang="cs-CZ" i="1" dirty="0"/>
              <a:t>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Schüler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dem </a:t>
            </a:r>
            <a:r>
              <a:rPr lang="cs-CZ" i="1" dirty="0" err="1"/>
              <a:t>Ausflug</a:t>
            </a:r>
            <a:r>
              <a:rPr lang="cs-CZ" i="1" dirty="0"/>
              <a:t> </a:t>
            </a:r>
            <a:r>
              <a:rPr lang="cs-CZ" i="1" dirty="0" err="1"/>
              <a:t>teilgenommen</a:t>
            </a:r>
            <a:r>
              <a:rPr lang="cs-CZ" i="1" dirty="0"/>
              <a:t>.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(c) </a:t>
            </a:r>
            <a:r>
              <a:rPr lang="cs-CZ" b="1" dirty="0" err="1"/>
              <a:t>Korrelat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de-DE" dirty="0"/>
              <a:t>Korrelat</a:t>
            </a:r>
            <a:r>
              <a:rPr lang="cs-CZ" dirty="0"/>
              <a:t> –</a:t>
            </a:r>
            <a:r>
              <a:rPr lang="de-DE" dirty="0"/>
              <a:t> </a:t>
            </a:r>
            <a:r>
              <a:rPr lang="cs-CZ" dirty="0"/>
              <a:t>lat.</a:t>
            </a:r>
            <a:r>
              <a:rPr lang="de-DE" dirty="0"/>
              <a:t> </a:t>
            </a:r>
            <a:r>
              <a:rPr lang="de-DE" i="1" dirty="0" err="1"/>
              <a:t>correlatio</a:t>
            </a:r>
            <a:r>
              <a:rPr lang="de-DE" dirty="0"/>
              <a:t> für „Wechselbeziehung“ aus lat. </a:t>
            </a:r>
            <a:r>
              <a:rPr lang="de-DE" i="1" dirty="0" err="1"/>
              <a:t>con</a:t>
            </a:r>
            <a:r>
              <a:rPr lang="de-DE" i="1" dirty="0"/>
              <a:t> </a:t>
            </a:r>
            <a:r>
              <a:rPr lang="de-DE" i="1" dirty="0" err="1"/>
              <a:t>referre</a:t>
            </a:r>
            <a:r>
              <a:rPr lang="de-DE" i="1" dirty="0"/>
              <a:t> </a:t>
            </a:r>
            <a:r>
              <a:rPr lang="de-DE" dirty="0"/>
              <a:t>„mit auf etwas beziehen“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E</a:t>
            </a:r>
            <a:r>
              <a:rPr lang="de-DE" dirty="0" err="1"/>
              <a:t>lement</a:t>
            </a:r>
            <a:r>
              <a:rPr lang="de-DE" dirty="0"/>
              <a:t>, das im Kernbereich eines Satzgefüges den ausgelagerten</a:t>
            </a:r>
            <a:r>
              <a:rPr lang="cs-CZ" dirty="0"/>
              <a:t> </a:t>
            </a:r>
            <a:r>
              <a:rPr lang="cs-CZ" dirty="0" err="1"/>
              <a:t>Nebensatz</a:t>
            </a:r>
            <a:r>
              <a:rPr lang="de-DE" dirty="0"/>
              <a:t> vertritt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Funktion</a:t>
            </a:r>
            <a:r>
              <a:rPr lang="cs-CZ" dirty="0"/>
              <a:t>: </a:t>
            </a:r>
            <a:r>
              <a:rPr lang="cs-CZ" dirty="0" err="1"/>
              <a:t>weist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einen</a:t>
            </a:r>
            <a:r>
              <a:rPr lang="cs-CZ" dirty="0"/>
              <a:t> Subjekt- (a) oder </a:t>
            </a:r>
            <a:r>
              <a:rPr lang="cs-CZ" dirty="0" err="1"/>
              <a:t>Objektsatz</a:t>
            </a:r>
            <a:r>
              <a:rPr lang="cs-CZ" dirty="0"/>
              <a:t> (b)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Nachsatz</a:t>
            </a:r>
            <a:r>
              <a:rPr lang="cs-CZ" dirty="0"/>
              <a:t> </a:t>
            </a:r>
            <a:r>
              <a:rPr lang="cs-CZ" dirty="0" err="1"/>
              <a:t>voraus</a:t>
            </a:r>
            <a:r>
              <a:rPr lang="cs-CZ" dirty="0"/>
              <a:t> (</a:t>
            </a:r>
            <a:r>
              <a:rPr lang="cs-CZ" dirty="0" err="1"/>
              <a:t>kataphorisches</a:t>
            </a:r>
            <a:r>
              <a:rPr lang="cs-CZ" dirty="0"/>
              <a:t> Pronomen):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i="1" dirty="0"/>
              <a:t>Es </a:t>
            </a:r>
            <a:r>
              <a:rPr lang="cs-CZ" i="1" dirty="0" err="1"/>
              <a:t>freut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.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bedauere</a:t>
            </a:r>
            <a:r>
              <a:rPr lang="cs-CZ" i="1" dirty="0"/>
              <a:t> es,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kommen</a:t>
            </a:r>
            <a:r>
              <a:rPr lang="cs-CZ" i="1" dirty="0"/>
              <a:t> </a:t>
            </a:r>
            <a:r>
              <a:rPr lang="cs-CZ" i="1" dirty="0" err="1"/>
              <a:t>kannst</a:t>
            </a:r>
            <a:r>
              <a:rPr lang="cs-CZ" i="1" dirty="0"/>
              <a:t>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135EC-5593-ABB9-430F-20C09678A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C7D11-BAFE-4599-AF11-1824843D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4C0849-A922-7F7D-3DC7-05697A47E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Subjektsatz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erster</a:t>
            </a:r>
            <a:r>
              <a:rPr lang="cs-CZ" dirty="0"/>
              <a:t> Stelle oder in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freut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.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freut</a:t>
            </a:r>
            <a:r>
              <a:rPr lang="cs-CZ" i="1" dirty="0"/>
              <a:t> es,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Objektsatz</a:t>
            </a:r>
            <a:r>
              <a:rPr lang="cs-CZ" dirty="0"/>
              <a:t>: </a:t>
            </a:r>
            <a:r>
              <a:rPr lang="cs-CZ" i="1" dirty="0"/>
              <a:t>es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bedauere</a:t>
            </a:r>
            <a:r>
              <a:rPr lang="cs-CZ" i="1" dirty="0"/>
              <a:t> es,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kommen</a:t>
            </a:r>
            <a:r>
              <a:rPr lang="cs-CZ" i="1" dirty="0"/>
              <a:t> </a:t>
            </a:r>
            <a:r>
              <a:rPr lang="cs-CZ" i="1" dirty="0" err="1"/>
              <a:t>kannst</a:t>
            </a:r>
            <a:r>
              <a:rPr lang="cs-CZ" i="1" dirty="0"/>
              <a:t>. </a:t>
            </a:r>
            <a:r>
              <a:rPr lang="cs-CZ" i="1" strike="sngStrike" dirty="0"/>
              <a:t>Es </a:t>
            </a:r>
            <a:r>
              <a:rPr lang="cs-CZ" i="1" strike="sngStrike" dirty="0" err="1"/>
              <a:t>bedauere</a:t>
            </a:r>
            <a:r>
              <a:rPr lang="cs-CZ" i="1" strike="sngStrike" dirty="0"/>
              <a:t> </a:t>
            </a:r>
            <a:r>
              <a:rPr lang="cs-CZ" i="1" strike="sngStrike" dirty="0" err="1"/>
              <a:t>ich</a:t>
            </a:r>
            <a:r>
              <a:rPr lang="cs-CZ" i="1" strike="sngStrike" dirty="0"/>
              <a:t>, </a:t>
            </a:r>
            <a:r>
              <a:rPr lang="cs-CZ" i="1" strike="sngStrike" dirty="0" err="1"/>
              <a:t>dass</a:t>
            </a:r>
            <a:r>
              <a:rPr lang="cs-CZ" i="1" strike="sngStrike" dirty="0"/>
              <a:t> </a:t>
            </a:r>
            <a:r>
              <a:rPr lang="cs-CZ" i="1" strike="sngStrike" dirty="0" err="1"/>
              <a:t>du</a:t>
            </a:r>
            <a:r>
              <a:rPr lang="cs-CZ" i="1" strike="sngStrike" dirty="0"/>
              <a:t> </a:t>
            </a:r>
            <a:r>
              <a:rPr lang="cs-CZ" i="1" strike="sngStrike" dirty="0" err="1"/>
              <a:t>nicht</a:t>
            </a:r>
            <a:r>
              <a:rPr lang="cs-CZ" i="1" strike="sngStrike" dirty="0"/>
              <a:t> </a:t>
            </a:r>
            <a:r>
              <a:rPr lang="cs-CZ" i="1" strike="sngStrike" dirty="0" err="1"/>
              <a:t>kommen</a:t>
            </a:r>
            <a:r>
              <a:rPr lang="cs-CZ" i="1" strike="sngStrike" dirty="0"/>
              <a:t> </a:t>
            </a:r>
            <a:r>
              <a:rPr lang="cs-CZ" i="1" strike="sngStrike" dirty="0" err="1"/>
              <a:t>kannst</a:t>
            </a:r>
            <a:r>
              <a:rPr lang="cs-CZ" i="1" strike="sngStrike" dirty="0"/>
              <a:t>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737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Korrelat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: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(a) </a:t>
            </a:r>
            <a:r>
              <a:rPr lang="cs-CZ" dirty="0" err="1"/>
              <a:t>obligatorisch</a:t>
            </a:r>
            <a:r>
              <a:rPr lang="cs-CZ" dirty="0"/>
              <a:t>: </a:t>
            </a:r>
            <a:r>
              <a:rPr lang="cs-CZ" i="1" dirty="0"/>
              <a:t>Er </a:t>
            </a:r>
            <a:r>
              <a:rPr lang="cs-CZ" i="1" dirty="0" err="1"/>
              <a:t>hat</a:t>
            </a:r>
            <a:r>
              <a:rPr lang="cs-CZ" i="1" dirty="0"/>
              <a:t> es </a:t>
            </a:r>
            <a:r>
              <a:rPr lang="cs-CZ" i="1" dirty="0" err="1"/>
              <a:t>übernommen</a:t>
            </a:r>
            <a:r>
              <a:rPr lang="cs-CZ" i="1" dirty="0"/>
              <a:t>, </a:t>
            </a:r>
            <a:r>
              <a:rPr lang="cs-CZ" i="1" dirty="0" err="1"/>
              <a:t>alle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informieren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(b) </a:t>
            </a:r>
            <a:r>
              <a:rPr lang="cs-CZ" dirty="0" err="1"/>
              <a:t>fakultativ</a:t>
            </a:r>
            <a:r>
              <a:rPr lang="cs-CZ" dirty="0"/>
              <a:t>: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erfährt</a:t>
            </a:r>
            <a:r>
              <a:rPr lang="cs-CZ" i="1" dirty="0"/>
              <a:t> (es) </a:t>
            </a:r>
            <a:r>
              <a:rPr lang="cs-CZ" i="1" dirty="0" err="1"/>
              <a:t>erst</a:t>
            </a:r>
            <a:r>
              <a:rPr lang="cs-CZ" i="1" dirty="0"/>
              <a:t> </a:t>
            </a:r>
            <a:r>
              <a:rPr lang="cs-CZ" i="1" dirty="0" err="1"/>
              <a:t>morgen</a:t>
            </a:r>
            <a:r>
              <a:rPr lang="cs-CZ" i="1" dirty="0"/>
              <a:t>, ob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auch</a:t>
            </a:r>
            <a:r>
              <a:rPr lang="cs-CZ" i="1" dirty="0"/>
              <a:t> </a:t>
            </a:r>
            <a:r>
              <a:rPr lang="cs-CZ" i="1" dirty="0" err="1"/>
              <a:t>mündlich</a:t>
            </a:r>
            <a:r>
              <a:rPr lang="cs-CZ" i="1" dirty="0"/>
              <a:t> </a:t>
            </a:r>
            <a:r>
              <a:rPr lang="cs-CZ" i="1" dirty="0" err="1"/>
              <a:t>geprüft</a:t>
            </a:r>
            <a:r>
              <a:rPr lang="cs-CZ" i="1" dirty="0"/>
              <a:t> </a:t>
            </a:r>
            <a:r>
              <a:rPr lang="cs-CZ" i="1" dirty="0" err="1"/>
              <a:t>wird</a:t>
            </a:r>
            <a:r>
              <a:rPr lang="cs-CZ" i="1" dirty="0"/>
              <a:t>. 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(c)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zulässig</a:t>
            </a:r>
            <a:r>
              <a:rPr lang="cs-CZ" dirty="0"/>
              <a:t>: </a:t>
            </a:r>
            <a:r>
              <a:rPr lang="cs-CZ" i="1" dirty="0"/>
              <a:t>Er </a:t>
            </a:r>
            <a:r>
              <a:rPr lang="cs-CZ" i="1" dirty="0" err="1"/>
              <a:t>hofft</a:t>
            </a:r>
            <a:r>
              <a:rPr lang="cs-CZ" i="1" dirty="0"/>
              <a:t>,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seine</a:t>
            </a:r>
            <a:r>
              <a:rPr lang="cs-CZ" i="1" dirty="0"/>
              <a:t> </a:t>
            </a:r>
            <a:r>
              <a:rPr lang="cs-CZ" i="1" dirty="0" err="1"/>
              <a:t>Dissertation</a:t>
            </a:r>
            <a:r>
              <a:rPr lang="cs-CZ" i="1" dirty="0"/>
              <a:t> </a:t>
            </a:r>
            <a:r>
              <a:rPr lang="cs-CZ" i="1" dirty="0" err="1"/>
              <a:t>bald</a:t>
            </a:r>
            <a:r>
              <a:rPr lang="cs-CZ" i="1" dirty="0"/>
              <a:t> </a:t>
            </a:r>
            <a:r>
              <a:rPr lang="cs-CZ" i="1" dirty="0" err="1"/>
              <a:t>abschließen</a:t>
            </a:r>
            <a:r>
              <a:rPr lang="cs-CZ" i="1" dirty="0"/>
              <a:t> kann. * Er </a:t>
            </a:r>
            <a:r>
              <a:rPr lang="cs-CZ" i="1" dirty="0" err="1"/>
              <a:t>hofft</a:t>
            </a:r>
            <a:r>
              <a:rPr lang="cs-CZ" i="1" dirty="0"/>
              <a:t> es, </a:t>
            </a:r>
            <a:r>
              <a:rPr lang="cs-CZ" i="1" dirty="0" err="1"/>
              <a:t>dass</a:t>
            </a:r>
            <a:r>
              <a:rPr lang="cs-CZ" i="1" dirty="0"/>
              <a:t>…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b="1" u="sng" dirty="0"/>
              <a:t>NB: </a:t>
            </a:r>
            <a:r>
              <a:rPr lang="cs-CZ" b="1" u="sng" dirty="0" err="1"/>
              <a:t>Zum</a:t>
            </a:r>
            <a:r>
              <a:rPr lang="cs-CZ" b="1" u="sng" dirty="0"/>
              <a:t> </a:t>
            </a:r>
            <a:r>
              <a:rPr lang="cs-CZ" b="1" u="sng" dirty="0" err="1"/>
              <a:t>Teil</a:t>
            </a:r>
            <a:r>
              <a:rPr lang="cs-CZ" b="1" u="sng" dirty="0"/>
              <a:t> </a:t>
            </a:r>
            <a:r>
              <a:rPr lang="cs-CZ" b="1" u="sng" dirty="0" err="1"/>
              <a:t>Schwankungen</a:t>
            </a:r>
            <a:r>
              <a:rPr lang="cs-CZ" b="1" u="sng" dirty="0"/>
              <a:t>! (</a:t>
            </a:r>
            <a:r>
              <a:rPr lang="cs-CZ" b="1" u="sng" dirty="0" err="1"/>
              <a:t>Nebensatz</a:t>
            </a:r>
            <a:r>
              <a:rPr lang="cs-CZ" b="1" u="sng" dirty="0"/>
              <a:t> vs. </a:t>
            </a:r>
            <a:r>
              <a:rPr lang="cs-CZ" b="1" u="sng" dirty="0" err="1"/>
              <a:t>Infinitivkonstruktion</a:t>
            </a:r>
            <a:r>
              <a:rPr lang="cs-CZ" b="1" u="sng" dirty="0"/>
              <a:t>, </a:t>
            </a:r>
            <a:r>
              <a:rPr lang="cs-CZ" b="1" u="sng" dirty="0" err="1"/>
              <a:t>vgl</a:t>
            </a:r>
            <a:r>
              <a:rPr lang="cs-CZ" b="1" u="sng" dirty="0"/>
              <a:t>. Štícha 2003 </a:t>
            </a:r>
            <a:r>
              <a:rPr lang="cs-CZ" b="1" u="sng" dirty="0" err="1"/>
              <a:t>und</a:t>
            </a:r>
            <a:r>
              <a:rPr lang="cs-CZ" b="1" u="sng" dirty="0"/>
              <a:t> </a:t>
            </a:r>
            <a:r>
              <a:rPr lang="cs-CZ" b="1" u="sng" dirty="0" err="1"/>
              <a:t>Engel</a:t>
            </a:r>
            <a:r>
              <a:rPr lang="cs-CZ" b="1" u="sng" dirty="0"/>
              <a:t> 2004)</a:t>
            </a:r>
          </a:p>
          <a:p>
            <a:pPr marL="182880" indent="-182880" eaLnBrk="1" fontAlgn="auto" hangingPunct="1">
              <a:defRPr/>
            </a:pPr>
            <a:r>
              <a:rPr lang="cs-CZ" i="1" dirty="0" err="1"/>
              <a:t>das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Korrelat</a:t>
            </a:r>
            <a:r>
              <a:rPr lang="cs-CZ" dirty="0"/>
              <a:t>: Subjekt- oder </a:t>
            </a:r>
            <a:r>
              <a:rPr lang="cs-CZ" dirty="0" err="1"/>
              <a:t>Objektsatz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Vordersatz</a:t>
            </a:r>
            <a:r>
              <a:rPr lang="cs-CZ" dirty="0"/>
              <a:t> (</a:t>
            </a:r>
            <a:r>
              <a:rPr lang="cs-CZ" dirty="0" err="1"/>
              <a:t>zurückweisendes</a:t>
            </a:r>
            <a:r>
              <a:rPr lang="cs-CZ" dirty="0"/>
              <a:t> </a:t>
            </a:r>
            <a:r>
              <a:rPr lang="cs-CZ" dirty="0" err="1"/>
              <a:t>Korrelat</a:t>
            </a:r>
            <a:r>
              <a:rPr lang="cs-CZ" dirty="0"/>
              <a:t>):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, (</a:t>
            </a:r>
            <a:r>
              <a:rPr lang="cs-CZ" i="1" dirty="0" err="1"/>
              <a:t>das</a:t>
            </a:r>
            <a:r>
              <a:rPr lang="cs-CZ" i="1" dirty="0"/>
              <a:t>) </a:t>
            </a:r>
            <a:r>
              <a:rPr lang="cs-CZ" i="1" dirty="0" err="1"/>
              <a:t>freut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. //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kommen</a:t>
            </a:r>
            <a:r>
              <a:rPr lang="cs-CZ" i="1" dirty="0"/>
              <a:t> </a:t>
            </a:r>
            <a:r>
              <a:rPr lang="cs-CZ" i="1" dirty="0" err="1"/>
              <a:t>kannst</a:t>
            </a:r>
            <a:r>
              <a:rPr lang="cs-CZ" i="1" dirty="0"/>
              <a:t>, (</a:t>
            </a:r>
            <a:r>
              <a:rPr lang="cs-CZ" i="1" dirty="0" err="1"/>
              <a:t>das</a:t>
            </a:r>
            <a:r>
              <a:rPr lang="cs-CZ" i="1" dirty="0"/>
              <a:t>) </a:t>
            </a:r>
            <a:r>
              <a:rPr lang="cs-CZ" i="1" dirty="0" err="1"/>
              <a:t>bedauere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0E0029-A942-D546-5CDC-5B564086A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55004-0B27-158E-396A-491D098CC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495BE7-B092-937C-D609-C58D29FB8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i="1" dirty="0" err="1"/>
              <a:t>das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Korrelat</a:t>
            </a:r>
            <a:r>
              <a:rPr lang="cs-CZ" dirty="0"/>
              <a:t>: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 Subjekt- oder </a:t>
            </a:r>
            <a:r>
              <a:rPr lang="cs-CZ" dirty="0" err="1"/>
              <a:t>Objektsatz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Vordersatz</a:t>
            </a:r>
            <a:r>
              <a:rPr lang="cs-CZ" dirty="0"/>
              <a:t> (</a:t>
            </a:r>
            <a:r>
              <a:rPr lang="cs-CZ" dirty="0" err="1"/>
              <a:t>zurückweisendes</a:t>
            </a:r>
            <a:r>
              <a:rPr lang="cs-CZ" dirty="0"/>
              <a:t> </a:t>
            </a:r>
            <a:r>
              <a:rPr lang="cs-CZ" dirty="0" err="1"/>
              <a:t>Korrelat</a:t>
            </a:r>
            <a:r>
              <a:rPr lang="cs-CZ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getroffen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, (</a:t>
            </a:r>
            <a:r>
              <a:rPr lang="cs-CZ" i="1" dirty="0" err="1"/>
              <a:t>das</a:t>
            </a:r>
            <a:r>
              <a:rPr lang="cs-CZ" i="1" dirty="0"/>
              <a:t>) </a:t>
            </a:r>
            <a:r>
              <a:rPr lang="cs-CZ" i="1" dirty="0" err="1"/>
              <a:t>freut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i="1" dirty="0"/>
              <a:t> </a:t>
            </a:r>
            <a:r>
              <a:rPr lang="cs-CZ" i="1" dirty="0" err="1"/>
              <a:t>Dass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kommen</a:t>
            </a:r>
            <a:r>
              <a:rPr lang="cs-CZ" i="1" dirty="0"/>
              <a:t> </a:t>
            </a:r>
            <a:r>
              <a:rPr lang="cs-CZ" i="1" dirty="0" err="1"/>
              <a:t>kannst</a:t>
            </a:r>
            <a:r>
              <a:rPr lang="cs-CZ" i="1" dirty="0"/>
              <a:t>, (</a:t>
            </a:r>
            <a:r>
              <a:rPr lang="cs-CZ" i="1" dirty="0" err="1"/>
              <a:t>das</a:t>
            </a:r>
            <a:r>
              <a:rPr lang="cs-CZ" i="1" dirty="0"/>
              <a:t>) </a:t>
            </a:r>
            <a:r>
              <a:rPr lang="cs-CZ" i="1" dirty="0" err="1"/>
              <a:t>bedauere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.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15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(d) </a:t>
            </a:r>
            <a:r>
              <a:rPr lang="cs-CZ" b="1" dirty="0" err="1"/>
              <a:t>formales</a:t>
            </a:r>
            <a:r>
              <a:rPr lang="cs-CZ" b="1" dirty="0"/>
              <a:t> Subjekt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das</a:t>
            </a:r>
            <a:r>
              <a:rPr lang="cs-CZ" dirty="0"/>
              <a:t> Subjekt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syntaktisch</a:t>
            </a:r>
            <a:r>
              <a:rPr lang="cs-CZ" dirty="0"/>
              <a:t> (</a:t>
            </a:r>
            <a:r>
              <a:rPr lang="cs-CZ" dirty="0" err="1"/>
              <a:t>formal</a:t>
            </a:r>
            <a:r>
              <a:rPr lang="cs-CZ" dirty="0"/>
              <a:t>)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Satzglied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verstehen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es </a:t>
            </a:r>
            <a:r>
              <a:rPr lang="cs-CZ" dirty="0" err="1"/>
              <a:t>entspricht</a:t>
            </a:r>
            <a:r>
              <a:rPr lang="cs-CZ" dirty="0"/>
              <a:t> </a:t>
            </a:r>
            <a:r>
              <a:rPr lang="cs-CZ" dirty="0" err="1"/>
              <a:t>ihm</a:t>
            </a:r>
            <a:r>
              <a:rPr lang="cs-CZ" dirty="0"/>
              <a:t>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semantische</a:t>
            </a:r>
            <a:r>
              <a:rPr lang="cs-CZ" dirty="0"/>
              <a:t> </a:t>
            </a:r>
            <a:r>
              <a:rPr lang="cs-CZ" dirty="0" err="1"/>
              <a:t>Rolle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Erststellung</a:t>
            </a:r>
            <a:r>
              <a:rPr lang="cs-CZ" dirty="0"/>
              <a:t> oder </a:t>
            </a:r>
            <a:r>
              <a:rPr lang="cs-CZ" dirty="0" err="1"/>
              <a:t>Binnenstellung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Verben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/>
              <a:t>es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formalem</a:t>
            </a:r>
            <a:r>
              <a:rPr lang="cs-CZ" dirty="0"/>
              <a:t> Subjekt: </a:t>
            </a:r>
            <a:r>
              <a:rPr lang="cs-CZ" dirty="0" err="1"/>
              <a:t>keine</a:t>
            </a:r>
            <a:r>
              <a:rPr lang="cs-CZ" dirty="0"/>
              <a:t> </a:t>
            </a:r>
            <a:r>
              <a:rPr lang="cs-CZ" dirty="0" err="1"/>
              <a:t>einheitliche</a:t>
            </a:r>
            <a:r>
              <a:rPr lang="cs-CZ" dirty="0"/>
              <a:t> </a:t>
            </a:r>
            <a:r>
              <a:rPr lang="cs-CZ" dirty="0" err="1"/>
              <a:t>Gruppe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/>
              <a:t>nach der </a:t>
            </a:r>
            <a:r>
              <a:rPr lang="cs-CZ" dirty="0" err="1"/>
              <a:t>Bedeutung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Zahl</a:t>
            </a:r>
            <a:r>
              <a:rPr lang="cs-CZ" dirty="0"/>
              <a:t>/Art der </a:t>
            </a:r>
            <a:r>
              <a:rPr lang="cs-CZ" dirty="0" err="1"/>
              <a:t>Ergänzungen</a:t>
            </a:r>
            <a:r>
              <a:rPr lang="cs-CZ" dirty="0"/>
              <a:t> </a:t>
            </a:r>
            <a:r>
              <a:rPr lang="cs-CZ" dirty="0" err="1"/>
              <a:t>vier</a:t>
            </a:r>
            <a:r>
              <a:rPr lang="cs-CZ" dirty="0"/>
              <a:t> </a:t>
            </a:r>
            <a:r>
              <a:rPr lang="cs-CZ" dirty="0" err="1"/>
              <a:t>Grundgruppen</a:t>
            </a:r>
            <a:r>
              <a:rPr lang="cs-CZ" dirty="0"/>
              <a:t>: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EB7AD-19B0-ACAF-DC23-CFCDAACC6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A80C3-634E-65DE-3825-EF5ECF878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A62D95-8042-43E7-4926-B5C5E35B7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/>
              <a:t>nach der </a:t>
            </a:r>
            <a:r>
              <a:rPr lang="cs-CZ" dirty="0" err="1"/>
              <a:t>Bedeutung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Zahl</a:t>
            </a:r>
            <a:r>
              <a:rPr lang="cs-CZ" dirty="0"/>
              <a:t>/Art der </a:t>
            </a:r>
            <a:r>
              <a:rPr lang="cs-CZ" dirty="0" err="1"/>
              <a:t>Ergänzungen</a:t>
            </a:r>
            <a:r>
              <a:rPr lang="cs-CZ" dirty="0"/>
              <a:t> </a:t>
            </a:r>
            <a:r>
              <a:rPr lang="cs-CZ" dirty="0" err="1"/>
              <a:t>vier</a:t>
            </a:r>
            <a:r>
              <a:rPr lang="cs-CZ" dirty="0"/>
              <a:t> </a:t>
            </a:r>
            <a:r>
              <a:rPr lang="cs-CZ" dirty="0" err="1"/>
              <a:t>Grundgruppen</a:t>
            </a:r>
            <a:r>
              <a:rPr lang="cs-CZ" dirty="0"/>
              <a:t>:</a:t>
            </a:r>
          </a:p>
          <a:p>
            <a:pPr marL="182880" indent="-182880" eaLnBrk="1" fontAlgn="auto" hangingPunct="1">
              <a:defRPr/>
            </a:pPr>
            <a:r>
              <a:rPr lang="cs-CZ" b="1" dirty="0"/>
              <a:t>1. </a:t>
            </a:r>
            <a:r>
              <a:rPr lang="cs-CZ" b="1" dirty="0" err="1"/>
              <a:t>Vollverben</a:t>
            </a:r>
            <a:r>
              <a:rPr lang="cs-CZ" b="1" dirty="0"/>
              <a:t> ohne </a:t>
            </a:r>
            <a:r>
              <a:rPr lang="cs-CZ" b="1" dirty="0" err="1"/>
              <a:t>Ergänzung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b="1" dirty="0"/>
              <a:t>2. </a:t>
            </a:r>
            <a:r>
              <a:rPr lang="cs-CZ" b="1" dirty="0" err="1"/>
              <a:t>Kopulaverben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Adjektiv</a:t>
            </a:r>
          </a:p>
          <a:p>
            <a:pPr marL="182880" indent="-182880" eaLnBrk="1" fontAlgn="auto" hangingPunct="1">
              <a:defRPr/>
            </a:pPr>
            <a:r>
              <a:rPr lang="cs-CZ" b="1" dirty="0"/>
              <a:t>3. </a:t>
            </a:r>
            <a:r>
              <a:rPr lang="cs-CZ" b="1" dirty="0" err="1"/>
              <a:t>Vollverben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Ergänzung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Dat. oder </a:t>
            </a:r>
            <a:r>
              <a:rPr lang="cs-CZ" b="1" dirty="0" err="1"/>
              <a:t>Akk</a:t>
            </a:r>
            <a:r>
              <a:rPr lang="cs-CZ" b="1" dirty="0"/>
              <a:t>.</a:t>
            </a:r>
          </a:p>
          <a:p>
            <a:pPr marL="182880" indent="-182880" eaLnBrk="1" fontAlgn="auto" hangingPunct="1">
              <a:defRPr/>
            </a:pPr>
            <a:r>
              <a:rPr lang="cs-CZ" b="1" dirty="0"/>
              <a:t>4. </a:t>
            </a:r>
            <a:r>
              <a:rPr lang="cs-CZ" b="1" dirty="0" err="1"/>
              <a:t>Kopulaverben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Adj</a:t>
            </a:r>
            <a:r>
              <a:rPr lang="cs-CZ" b="1" dirty="0"/>
              <a:t>.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Personenangabe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Dativ</a:t>
            </a:r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88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1. </a:t>
            </a:r>
            <a:r>
              <a:rPr lang="cs-CZ" b="1" dirty="0" err="1"/>
              <a:t>Vollverben</a:t>
            </a:r>
            <a:r>
              <a:rPr lang="cs-CZ" b="1" dirty="0"/>
              <a:t> ohne </a:t>
            </a:r>
            <a:r>
              <a:rPr lang="cs-CZ" b="1" dirty="0" err="1"/>
              <a:t>Ergänzung</a:t>
            </a:r>
            <a:r>
              <a:rPr lang="cs-CZ" dirty="0"/>
              <a:t>: </a:t>
            </a:r>
            <a:r>
              <a:rPr lang="cs-CZ" dirty="0" err="1"/>
              <a:t>Naturerscheinungen</a:t>
            </a:r>
            <a:r>
              <a:rPr lang="cs-CZ" dirty="0"/>
              <a:t> (</a:t>
            </a:r>
            <a:r>
              <a:rPr lang="cs-CZ" dirty="0" err="1"/>
              <a:t>unpersönliche</a:t>
            </a:r>
            <a:r>
              <a:rPr lang="cs-CZ" dirty="0"/>
              <a:t> Verben)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Geräusche</a:t>
            </a:r>
            <a:r>
              <a:rPr lang="cs-CZ" dirty="0"/>
              <a:t> (</a:t>
            </a:r>
            <a:r>
              <a:rPr lang="cs-CZ" dirty="0" err="1"/>
              <a:t>unpersönlich</a:t>
            </a:r>
            <a:r>
              <a:rPr lang="cs-CZ" dirty="0"/>
              <a:t> </a:t>
            </a:r>
            <a:r>
              <a:rPr lang="cs-CZ" dirty="0" err="1"/>
              <a:t>gebrauchte</a:t>
            </a:r>
            <a:r>
              <a:rPr lang="cs-CZ" dirty="0"/>
              <a:t> </a:t>
            </a:r>
            <a:r>
              <a:rPr lang="cs-CZ" dirty="0" err="1"/>
              <a:t>persönliche</a:t>
            </a:r>
            <a:r>
              <a:rPr lang="cs-CZ" dirty="0"/>
              <a:t> Verben): </a:t>
            </a:r>
            <a:r>
              <a:rPr lang="cs-CZ" i="1" dirty="0"/>
              <a:t>Es </a:t>
            </a:r>
            <a:r>
              <a:rPr lang="cs-CZ" i="1" dirty="0" err="1"/>
              <a:t>schneit</a:t>
            </a:r>
            <a:r>
              <a:rPr lang="cs-CZ" i="1" dirty="0"/>
              <a:t> </a:t>
            </a:r>
            <a:r>
              <a:rPr lang="cs-CZ" i="1" dirty="0" err="1"/>
              <a:t>schon</a:t>
            </a:r>
            <a:r>
              <a:rPr lang="cs-CZ" i="1" dirty="0"/>
              <a:t> </a:t>
            </a:r>
            <a:r>
              <a:rPr lang="cs-CZ" i="1" dirty="0" err="1"/>
              <a:t>seit</a:t>
            </a:r>
            <a:r>
              <a:rPr lang="cs-CZ" i="1" dirty="0"/>
              <a:t> </a:t>
            </a:r>
            <a:r>
              <a:rPr lang="cs-CZ" i="1" dirty="0" err="1"/>
              <a:t>Stunden</a:t>
            </a:r>
            <a:r>
              <a:rPr lang="cs-CZ" i="1" dirty="0"/>
              <a:t>. // Es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der </a:t>
            </a:r>
            <a:r>
              <a:rPr lang="cs-CZ" i="1" dirty="0" err="1"/>
              <a:t>Tür</a:t>
            </a:r>
            <a:r>
              <a:rPr lang="cs-CZ" i="1" dirty="0"/>
              <a:t> </a:t>
            </a:r>
            <a:r>
              <a:rPr lang="cs-CZ" i="1" dirty="0" err="1"/>
              <a:t>geläutet</a:t>
            </a:r>
            <a:r>
              <a:rPr lang="cs-CZ" i="1" dirty="0"/>
              <a:t>. // </a:t>
            </a:r>
            <a:r>
              <a:rPr lang="cs-CZ" i="1" dirty="0" err="1"/>
              <a:t>blitzen</a:t>
            </a:r>
            <a:r>
              <a:rPr lang="cs-CZ" i="1" dirty="0"/>
              <a:t>, </a:t>
            </a:r>
            <a:r>
              <a:rPr lang="cs-CZ" i="1" dirty="0" err="1"/>
              <a:t>dämmern</a:t>
            </a:r>
            <a:r>
              <a:rPr lang="cs-CZ" i="1" dirty="0"/>
              <a:t>, </a:t>
            </a:r>
            <a:r>
              <a:rPr lang="cs-CZ" i="1" dirty="0" err="1"/>
              <a:t>donnern</a:t>
            </a:r>
            <a:r>
              <a:rPr lang="cs-CZ" i="1" dirty="0"/>
              <a:t>, </a:t>
            </a:r>
            <a:r>
              <a:rPr lang="cs-CZ" i="1" dirty="0" err="1"/>
              <a:t>dunkeln</a:t>
            </a:r>
            <a:r>
              <a:rPr lang="cs-CZ" i="1" dirty="0"/>
              <a:t>, </a:t>
            </a:r>
            <a:r>
              <a:rPr lang="cs-CZ" i="1" dirty="0" err="1"/>
              <a:t>grünen</a:t>
            </a:r>
            <a:r>
              <a:rPr lang="cs-CZ" i="1" dirty="0"/>
              <a:t>, </a:t>
            </a:r>
            <a:r>
              <a:rPr lang="cs-CZ" i="1" dirty="0" err="1"/>
              <a:t>hageln</a:t>
            </a:r>
            <a:r>
              <a:rPr lang="cs-CZ" i="1" dirty="0"/>
              <a:t>, </a:t>
            </a:r>
            <a:r>
              <a:rPr lang="cs-CZ" i="1" dirty="0" err="1"/>
              <a:t>nieseln</a:t>
            </a:r>
            <a:r>
              <a:rPr lang="cs-CZ" i="1" dirty="0"/>
              <a:t>, </a:t>
            </a:r>
            <a:r>
              <a:rPr lang="cs-CZ" i="1" dirty="0" err="1"/>
              <a:t>regnen</a:t>
            </a:r>
            <a:r>
              <a:rPr lang="cs-CZ" i="1" dirty="0"/>
              <a:t>, </a:t>
            </a:r>
            <a:r>
              <a:rPr lang="cs-CZ" i="1" dirty="0" err="1"/>
              <a:t>tagen</a:t>
            </a:r>
            <a:r>
              <a:rPr lang="cs-CZ" i="1" dirty="0"/>
              <a:t>, </a:t>
            </a:r>
            <a:r>
              <a:rPr lang="cs-CZ" i="1" dirty="0" err="1"/>
              <a:t>tauen</a:t>
            </a:r>
            <a:r>
              <a:rPr lang="cs-CZ" i="1" dirty="0"/>
              <a:t> // </a:t>
            </a:r>
            <a:r>
              <a:rPr lang="cs-CZ" i="1" dirty="0" err="1"/>
              <a:t>brausen</a:t>
            </a:r>
            <a:r>
              <a:rPr lang="cs-CZ" i="1" dirty="0"/>
              <a:t>, </a:t>
            </a:r>
            <a:r>
              <a:rPr lang="cs-CZ" i="1" dirty="0" err="1"/>
              <a:t>klopfen</a:t>
            </a:r>
            <a:r>
              <a:rPr lang="cs-CZ" i="1" dirty="0"/>
              <a:t>, </a:t>
            </a:r>
            <a:r>
              <a:rPr lang="cs-CZ" i="1" dirty="0" err="1"/>
              <a:t>krachen</a:t>
            </a:r>
            <a:r>
              <a:rPr lang="cs-CZ" i="1" dirty="0"/>
              <a:t>, </a:t>
            </a:r>
            <a:r>
              <a:rPr lang="cs-CZ" i="1" dirty="0" err="1"/>
              <a:t>rauschen</a:t>
            </a:r>
            <a:r>
              <a:rPr lang="cs-CZ" i="1" dirty="0"/>
              <a:t>, </a:t>
            </a:r>
            <a:r>
              <a:rPr lang="cs-CZ" i="1" dirty="0" err="1"/>
              <a:t>zischen</a:t>
            </a:r>
            <a:r>
              <a:rPr lang="cs-CZ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2. </a:t>
            </a:r>
            <a:r>
              <a:rPr lang="cs-CZ" b="1" dirty="0" err="1"/>
              <a:t>Kopulaverben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Adj</a:t>
            </a:r>
            <a:r>
              <a:rPr lang="cs-CZ" dirty="0"/>
              <a:t>.: </a:t>
            </a:r>
            <a:r>
              <a:rPr lang="cs-CZ" dirty="0" err="1"/>
              <a:t>Adj</a:t>
            </a:r>
            <a:r>
              <a:rPr lang="cs-CZ" dirty="0"/>
              <a:t>. der </a:t>
            </a:r>
            <a:r>
              <a:rPr lang="cs-CZ" dirty="0" err="1"/>
              <a:t>Sinneswahrnehmung</a:t>
            </a:r>
            <a:r>
              <a:rPr lang="cs-CZ" dirty="0"/>
              <a:t> (a) oder </a:t>
            </a:r>
            <a:r>
              <a:rPr lang="cs-CZ" dirty="0" err="1"/>
              <a:t>Zeitangaben</a:t>
            </a:r>
            <a:r>
              <a:rPr lang="cs-CZ" dirty="0"/>
              <a:t> (b): (a) </a:t>
            </a:r>
            <a:r>
              <a:rPr lang="cs-CZ" i="1" dirty="0"/>
              <a:t>Es </a:t>
            </a:r>
            <a:r>
              <a:rPr lang="cs-CZ" i="1" dirty="0" err="1"/>
              <a:t>wurde</a:t>
            </a:r>
            <a:r>
              <a:rPr lang="cs-CZ" i="1" dirty="0"/>
              <a:t> </a:t>
            </a:r>
            <a:r>
              <a:rPr lang="cs-CZ" i="1" dirty="0" err="1"/>
              <a:t>am</a:t>
            </a:r>
            <a:r>
              <a:rPr lang="cs-CZ" i="1" dirty="0"/>
              <a:t> </a:t>
            </a:r>
            <a:r>
              <a:rPr lang="cs-CZ" i="1" dirty="0" err="1"/>
              <a:t>Abend</a:t>
            </a:r>
            <a:r>
              <a:rPr lang="cs-CZ" i="1" dirty="0"/>
              <a:t> </a:t>
            </a:r>
            <a:r>
              <a:rPr lang="cs-CZ" i="1" dirty="0" err="1"/>
              <a:t>sehr</a:t>
            </a:r>
            <a:r>
              <a:rPr lang="cs-CZ" i="1" dirty="0"/>
              <a:t> </a:t>
            </a:r>
            <a:r>
              <a:rPr lang="cs-CZ" i="1" dirty="0" err="1"/>
              <a:t>kühl</a:t>
            </a:r>
            <a:r>
              <a:rPr lang="cs-CZ" i="1" dirty="0"/>
              <a:t>. // </a:t>
            </a:r>
            <a:r>
              <a:rPr lang="cs-CZ" i="1" dirty="0" err="1"/>
              <a:t>dunkel</a:t>
            </a:r>
            <a:r>
              <a:rPr lang="cs-CZ" i="1" dirty="0"/>
              <a:t>, </a:t>
            </a:r>
            <a:r>
              <a:rPr lang="cs-CZ" i="1" dirty="0" err="1"/>
              <a:t>hell</a:t>
            </a:r>
            <a:r>
              <a:rPr lang="cs-CZ" i="1" dirty="0"/>
              <a:t>, </a:t>
            </a:r>
            <a:r>
              <a:rPr lang="cs-CZ" i="1" dirty="0" err="1"/>
              <a:t>kalt</a:t>
            </a:r>
            <a:r>
              <a:rPr lang="cs-CZ" i="1" dirty="0"/>
              <a:t>, </a:t>
            </a:r>
            <a:r>
              <a:rPr lang="cs-CZ" i="1" dirty="0" err="1"/>
              <a:t>warm</a:t>
            </a:r>
            <a:r>
              <a:rPr lang="cs-CZ" i="1" dirty="0"/>
              <a:t>, </a:t>
            </a:r>
            <a:r>
              <a:rPr lang="cs-CZ" i="1" dirty="0" err="1"/>
              <a:t>heiß</a:t>
            </a:r>
            <a:r>
              <a:rPr lang="cs-CZ" i="1" dirty="0"/>
              <a:t>, </a:t>
            </a:r>
            <a:r>
              <a:rPr lang="cs-CZ" i="1" dirty="0" err="1"/>
              <a:t>laut</a:t>
            </a:r>
            <a:r>
              <a:rPr lang="cs-CZ" i="1" dirty="0"/>
              <a:t>, </a:t>
            </a:r>
            <a:r>
              <a:rPr lang="cs-CZ" i="1" dirty="0" err="1"/>
              <a:t>still</a:t>
            </a:r>
            <a:r>
              <a:rPr lang="cs-CZ" i="1" dirty="0"/>
              <a:t>  </a:t>
            </a:r>
            <a:r>
              <a:rPr lang="cs-CZ" dirty="0"/>
              <a:t>(b) </a:t>
            </a:r>
            <a:r>
              <a:rPr lang="cs-CZ" i="1" dirty="0"/>
              <a:t>Es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jetzt</a:t>
            </a:r>
            <a:r>
              <a:rPr lang="cs-CZ" i="1" dirty="0"/>
              <a:t> </a:t>
            </a:r>
            <a:r>
              <a:rPr lang="cs-CZ" i="1" dirty="0" err="1"/>
              <a:t>schon</a:t>
            </a:r>
            <a:r>
              <a:rPr lang="cs-CZ" i="1" dirty="0"/>
              <a:t> </a:t>
            </a:r>
            <a:r>
              <a:rPr lang="cs-CZ" i="1" dirty="0" err="1"/>
              <a:t>spät</a:t>
            </a:r>
            <a:r>
              <a:rPr lang="cs-CZ" i="1" dirty="0"/>
              <a:t>. // </a:t>
            </a:r>
            <a:r>
              <a:rPr lang="cs-CZ" i="1" dirty="0" err="1"/>
              <a:t>früh</a:t>
            </a:r>
            <a:r>
              <a:rPr lang="cs-CZ" i="1" dirty="0"/>
              <a:t>, </a:t>
            </a:r>
            <a:r>
              <a:rPr lang="cs-CZ" i="1" dirty="0" err="1"/>
              <a:t>zeitig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Gliederung</a:t>
            </a:r>
            <a:r>
              <a:rPr lang="cs-CZ" dirty="0"/>
              <a:t> </a:t>
            </a:r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 err="1"/>
              <a:t>Pronominaladverb</a:t>
            </a:r>
            <a:endParaRPr lang="cs-CZ" sz="2400" dirty="0"/>
          </a:p>
          <a:p>
            <a:pPr eaLnBrk="1" hangingPunct="1"/>
            <a:r>
              <a:rPr lang="cs-CZ" sz="2400" dirty="0" err="1"/>
              <a:t>Pronominalform</a:t>
            </a:r>
            <a:r>
              <a:rPr lang="cs-CZ" sz="2400" dirty="0"/>
              <a:t> </a:t>
            </a:r>
            <a:r>
              <a:rPr lang="cs-CZ" sz="2400" i="1" dirty="0"/>
              <a:t>es</a:t>
            </a:r>
            <a:endParaRPr lang="cs-CZ" sz="2400" dirty="0"/>
          </a:p>
          <a:p>
            <a:pPr eaLnBrk="1" hangingPunct="1"/>
            <a:r>
              <a:rPr lang="cs-CZ" sz="2400" dirty="0" err="1"/>
              <a:t>Diachrone</a:t>
            </a:r>
            <a:r>
              <a:rPr lang="cs-CZ" sz="2400" dirty="0"/>
              <a:t> Aspekte</a:t>
            </a:r>
          </a:p>
          <a:p>
            <a:pPr eaLnBrk="1" hangingPunct="1"/>
            <a:r>
              <a:rPr lang="cs-CZ" sz="2400" dirty="0" err="1"/>
              <a:t>Pronomina</a:t>
            </a:r>
            <a:r>
              <a:rPr lang="cs-CZ" sz="2400" dirty="0"/>
              <a:t> </a:t>
            </a:r>
            <a:r>
              <a:rPr lang="cs-CZ" sz="2400" dirty="0" err="1"/>
              <a:t>aus</a:t>
            </a:r>
            <a:r>
              <a:rPr lang="cs-CZ" sz="2400" dirty="0"/>
              <a:t> </a:t>
            </a:r>
            <a:r>
              <a:rPr lang="cs-CZ" sz="2400" dirty="0" err="1"/>
              <a:t>kontrastiver</a:t>
            </a:r>
            <a:r>
              <a:rPr lang="cs-CZ" sz="2400" dirty="0"/>
              <a:t> </a:t>
            </a:r>
            <a:r>
              <a:rPr lang="cs-CZ" sz="2400" dirty="0" err="1"/>
              <a:t>Sicht</a:t>
            </a:r>
            <a:endParaRPr lang="cs-CZ" sz="2400" dirty="0"/>
          </a:p>
          <a:p>
            <a:pPr eaLnBrk="1" hangingPunct="1"/>
            <a:r>
              <a:rPr lang="cs-CZ" sz="2400" dirty="0"/>
              <a:t>Literatur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3. </a:t>
            </a:r>
            <a:r>
              <a:rPr lang="cs-CZ" b="1" dirty="0" err="1"/>
              <a:t>Vollverben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Ergänzung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Dat. oder </a:t>
            </a:r>
            <a:r>
              <a:rPr lang="cs-CZ" b="1" dirty="0" err="1"/>
              <a:t>Akk</a:t>
            </a:r>
            <a:r>
              <a:rPr lang="cs-CZ" b="1" dirty="0"/>
              <a:t>.: </a:t>
            </a:r>
            <a:r>
              <a:rPr lang="cs-CZ" dirty="0"/>
              <a:t>Verben,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zusätzliche</a:t>
            </a:r>
            <a:r>
              <a:rPr lang="cs-CZ" dirty="0"/>
              <a:t> </a:t>
            </a:r>
            <a:r>
              <a:rPr lang="cs-CZ" dirty="0" err="1"/>
              <a:t>Personenangabe</a:t>
            </a:r>
            <a:r>
              <a:rPr lang="cs-CZ" dirty="0"/>
              <a:t> </a:t>
            </a:r>
            <a:r>
              <a:rPr lang="cs-CZ" dirty="0" err="1"/>
              <a:t>verlangen</a:t>
            </a:r>
            <a:r>
              <a:rPr lang="cs-CZ" dirty="0"/>
              <a:t>, </a:t>
            </a:r>
            <a:r>
              <a:rPr lang="cs-CZ" dirty="0" err="1"/>
              <a:t>mit</a:t>
            </a:r>
            <a:r>
              <a:rPr lang="cs-CZ" dirty="0"/>
              <a:t> der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logische</a:t>
            </a:r>
            <a:r>
              <a:rPr lang="cs-CZ" dirty="0"/>
              <a:t> Subjekt des </a:t>
            </a:r>
            <a:r>
              <a:rPr lang="cs-CZ" dirty="0" err="1"/>
              <a:t>Satzes</a:t>
            </a:r>
            <a:r>
              <a:rPr lang="cs-CZ" dirty="0"/>
              <a:t> </a:t>
            </a:r>
            <a:r>
              <a:rPr lang="cs-CZ" dirty="0" err="1"/>
              <a:t>ausgedrückt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;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einigen</a:t>
            </a:r>
            <a:r>
              <a:rPr lang="cs-CZ" dirty="0"/>
              <a:t> Verben </a:t>
            </a:r>
            <a:r>
              <a:rPr lang="cs-CZ" dirty="0" err="1"/>
              <a:t>ist</a:t>
            </a:r>
            <a:r>
              <a:rPr lang="cs-CZ" i="1" dirty="0"/>
              <a:t> es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 </a:t>
            </a:r>
            <a:r>
              <a:rPr lang="cs-CZ" dirty="0" err="1"/>
              <a:t>möglich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geht</a:t>
            </a:r>
            <a:r>
              <a:rPr lang="cs-CZ" i="1" dirty="0"/>
              <a:t> </a:t>
            </a:r>
            <a:r>
              <a:rPr lang="cs-CZ" i="1" dirty="0" err="1"/>
              <a:t>ihm</a:t>
            </a:r>
            <a:r>
              <a:rPr lang="cs-CZ" i="1" dirty="0"/>
              <a:t> gut. Es </a:t>
            </a:r>
            <a:r>
              <a:rPr lang="cs-CZ" i="1" dirty="0" err="1"/>
              <a:t>schwindelte</a:t>
            </a:r>
            <a:r>
              <a:rPr lang="cs-CZ" i="1" dirty="0"/>
              <a:t> </a:t>
            </a:r>
            <a:r>
              <a:rPr lang="cs-CZ" i="1" dirty="0" err="1"/>
              <a:t>ihr</a:t>
            </a:r>
            <a:r>
              <a:rPr lang="cs-CZ" i="1" dirty="0"/>
              <a:t>./</a:t>
            </a:r>
            <a:r>
              <a:rPr lang="cs-CZ" i="1" dirty="0" err="1"/>
              <a:t>Ihr</a:t>
            </a:r>
            <a:r>
              <a:rPr lang="cs-CZ" i="1" dirty="0"/>
              <a:t> </a:t>
            </a:r>
            <a:r>
              <a:rPr lang="cs-CZ" i="1" dirty="0" err="1"/>
              <a:t>schwindelte</a:t>
            </a:r>
            <a:r>
              <a:rPr lang="cs-CZ" i="1" dirty="0"/>
              <a:t> (es). Es </a:t>
            </a:r>
            <a:r>
              <a:rPr lang="cs-CZ" i="1" dirty="0" err="1"/>
              <a:t>juckte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. Es </a:t>
            </a:r>
            <a:r>
              <a:rPr lang="cs-CZ" i="1" dirty="0" err="1"/>
              <a:t>fror</a:t>
            </a:r>
            <a:r>
              <a:rPr lang="cs-CZ" i="1" dirty="0"/>
              <a:t>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Besucher</a:t>
            </a:r>
            <a:r>
              <a:rPr lang="cs-CZ" i="1" dirty="0"/>
              <a:t>./Die </a:t>
            </a:r>
            <a:r>
              <a:rPr lang="cs-CZ" i="1" dirty="0" err="1"/>
              <a:t>Besucher</a:t>
            </a:r>
            <a:r>
              <a:rPr lang="cs-CZ" i="1" dirty="0"/>
              <a:t> </a:t>
            </a:r>
            <a:r>
              <a:rPr lang="cs-CZ" i="1" dirty="0" err="1"/>
              <a:t>fror</a:t>
            </a:r>
            <a:r>
              <a:rPr lang="cs-CZ" i="1" dirty="0"/>
              <a:t> (es). Es </a:t>
            </a:r>
            <a:r>
              <a:rPr lang="cs-CZ" i="1" dirty="0" err="1"/>
              <a:t>ekelte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/</a:t>
            </a:r>
            <a:r>
              <a:rPr lang="cs-CZ" i="1" dirty="0" err="1"/>
              <a:t>ihr</a:t>
            </a:r>
            <a:r>
              <a:rPr lang="cs-CZ" i="1" dirty="0"/>
              <a:t> (vor der </a:t>
            </a:r>
            <a:r>
              <a:rPr lang="cs-CZ" i="1" dirty="0" err="1"/>
              <a:t>Spinne</a:t>
            </a:r>
            <a:r>
              <a:rPr lang="cs-CZ" i="1" dirty="0"/>
              <a:t>). Es </a:t>
            </a:r>
            <a:r>
              <a:rPr lang="cs-CZ" i="1" dirty="0" err="1"/>
              <a:t>schauderte</a:t>
            </a:r>
            <a:r>
              <a:rPr lang="cs-CZ" i="1" dirty="0"/>
              <a:t> </a:t>
            </a:r>
            <a:r>
              <a:rPr lang="cs-CZ" i="1" dirty="0" err="1"/>
              <a:t>ihm</a:t>
            </a:r>
            <a:r>
              <a:rPr lang="cs-CZ" i="1" dirty="0"/>
              <a:t>/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bei</a:t>
            </a:r>
            <a:r>
              <a:rPr lang="cs-CZ" i="1" dirty="0"/>
              <a:t> dem </a:t>
            </a:r>
            <a:r>
              <a:rPr lang="cs-CZ" i="1" dirty="0" err="1"/>
              <a:t>Gedanken</a:t>
            </a:r>
            <a:r>
              <a:rPr lang="cs-CZ" i="1" dirty="0"/>
              <a:t>./Bei dem </a:t>
            </a:r>
            <a:r>
              <a:rPr lang="cs-CZ" i="1" dirty="0" err="1"/>
              <a:t>Gedanken</a:t>
            </a:r>
            <a:r>
              <a:rPr lang="cs-CZ" i="1" dirty="0"/>
              <a:t> </a:t>
            </a:r>
            <a:r>
              <a:rPr lang="cs-CZ" i="1" dirty="0" err="1"/>
              <a:t>schauderte</a:t>
            </a:r>
            <a:r>
              <a:rPr lang="cs-CZ" i="1" dirty="0"/>
              <a:t> (es) </a:t>
            </a:r>
            <a:r>
              <a:rPr lang="cs-CZ" i="1" dirty="0" err="1"/>
              <a:t>ihm</a:t>
            </a:r>
            <a:r>
              <a:rPr lang="cs-CZ" i="1" dirty="0"/>
              <a:t>/</a:t>
            </a:r>
            <a:r>
              <a:rPr lang="cs-CZ" i="1" dirty="0" err="1"/>
              <a:t>ihn</a:t>
            </a:r>
            <a:r>
              <a:rPr lang="cs-CZ" i="1" dirty="0"/>
              <a:t>. 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4. </a:t>
            </a:r>
            <a:r>
              <a:rPr lang="cs-CZ" b="1" dirty="0" err="1"/>
              <a:t>Kopulaverben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</a:t>
            </a:r>
            <a:r>
              <a:rPr lang="cs-CZ" b="1" dirty="0" err="1"/>
              <a:t>Adj</a:t>
            </a:r>
            <a:r>
              <a:rPr lang="cs-CZ" b="1" dirty="0"/>
              <a:t>.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Personenangabe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Dativ: </a:t>
            </a:r>
            <a:r>
              <a:rPr lang="cs-CZ" dirty="0" err="1"/>
              <a:t>Adj</a:t>
            </a:r>
            <a:r>
              <a:rPr lang="cs-CZ" dirty="0"/>
              <a:t>.,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menschliche</a:t>
            </a:r>
            <a:r>
              <a:rPr lang="cs-CZ" dirty="0"/>
              <a:t> </a:t>
            </a:r>
            <a:r>
              <a:rPr lang="cs-CZ" dirty="0" err="1"/>
              <a:t>Befindlichkeit</a:t>
            </a:r>
            <a:r>
              <a:rPr lang="cs-CZ" dirty="0"/>
              <a:t> </a:t>
            </a:r>
            <a:r>
              <a:rPr lang="cs-CZ" dirty="0" err="1"/>
              <a:t>ausdrücken</a:t>
            </a:r>
            <a:r>
              <a:rPr lang="cs-CZ" dirty="0"/>
              <a:t>; </a:t>
            </a:r>
            <a:r>
              <a:rPr lang="cs-CZ" i="1" dirty="0"/>
              <a:t>es</a:t>
            </a:r>
            <a:r>
              <a:rPr lang="cs-CZ" dirty="0"/>
              <a:t> in </a:t>
            </a:r>
            <a:r>
              <a:rPr lang="cs-CZ" dirty="0" err="1"/>
              <a:t>Binnenstellung</a:t>
            </a:r>
            <a:r>
              <a:rPr lang="cs-CZ" dirty="0"/>
              <a:t> </a:t>
            </a:r>
            <a:r>
              <a:rPr lang="cs-CZ" dirty="0" err="1"/>
              <a:t>möglich</a:t>
            </a:r>
            <a:r>
              <a:rPr lang="cs-CZ" dirty="0"/>
              <a:t>: </a:t>
            </a:r>
            <a:r>
              <a:rPr lang="cs-CZ" i="1" dirty="0"/>
              <a:t>Es </a:t>
            </a:r>
            <a:r>
              <a:rPr lang="cs-CZ" i="1" dirty="0" err="1"/>
              <a:t>wurde</a:t>
            </a:r>
            <a:r>
              <a:rPr lang="cs-CZ" i="1" dirty="0"/>
              <a:t> </a:t>
            </a:r>
            <a:r>
              <a:rPr lang="cs-CZ" i="1" dirty="0" err="1"/>
              <a:t>mir</a:t>
            </a:r>
            <a:r>
              <a:rPr lang="cs-CZ" i="1" dirty="0"/>
              <a:t> </a:t>
            </a:r>
            <a:r>
              <a:rPr lang="cs-CZ" i="1" dirty="0" err="1"/>
              <a:t>schlecht</a:t>
            </a:r>
            <a:r>
              <a:rPr lang="cs-CZ" i="1" dirty="0"/>
              <a:t>./Mir </a:t>
            </a:r>
            <a:r>
              <a:rPr lang="cs-CZ" i="1" dirty="0" err="1"/>
              <a:t>wurde</a:t>
            </a:r>
            <a:r>
              <a:rPr lang="cs-CZ" i="1" dirty="0"/>
              <a:t> (es) </a:t>
            </a:r>
            <a:r>
              <a:rPr lang="cs-CZ" i="1" dirty="0" err="1"/>
              <a:t>schlecht</a:t>
            </a:r>
            <a:r>
              <a:rPr lang="cs-CZ" i="1" dirty="0"/>
              <a:t>. // </a:t>
            </a:r>
            <a:r>
              <a:rPr lang="cs-CZ" i="1" dirty="0" err="1"/>
              <a:t>warm</a:t>
            </a:r>
            <a:r>
              <a:rPr lang="cs-CZ" i="1" dirty="0"/>
              <a:t>, </a:t>
            </a:r>
            <a:r>
              <a:rPr lang="cs-CZ" i="1" dirty="0" err="1"/>
              <a:t>angst</a:t>
            </a:r>
            <a:r>
              <a:rPr lang="cs-CZ" i="1" dirty="0"/>
              <a:t>, </a:t>
            </a:r>
            <a:r>
              <a:rPr lang="cs-CZ" i="1" dirty="0" err="1"/>
              <a:t>bange</a:t>
            </a:r>
            <a:r>
              <a:rPr lang="cs-CZ" i="1" dirty="0"/>
              <a:t>, </a:t>
            </a:r>
            <a:r>
              <a:rPr lang="cs-CZ" i="1" dirty="0" err="1"/>
              <a:t>übel</a:t>
            </a:r>
            <a:r>
              <a:rPr lang="cs-CZ" i="1" dirty="0"/>
              <a:t> 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(e) </a:t>
            </a:r>
            <a:r>
              <a:rPr lang="cs-CZ" b="1" dirty="0" err="1"/>
              <a:t>formales</a:t>
            </a:r>
            <a:r>
              <a:rPr lang="cs-CZ" b="1" dirty="0"/>
              <a:t> Objekt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feste</a:t>
            </a:r>
            <a:r>
              <a:rPr lang="cs-CZ" dirty="0"/>
              <a:t> </a:t>
            </a:r>
            <a:r>
              <a:rPr lang="cs-CZ" dirty="0" err="1"/>
              <a:t>Wendungen</a:t>
            </a:r>
            <a:r>
              <a:rPr lang="cs-CZ" dirty="0"/>
              <a:t> (</a:t>
            </a:r>
            <a:r>
              <a:rPr lang="cs-CZ" dirty="0" err="1"/>
              <a:t>Phraseme</a:t>
            </a:r>
            <a:r>
              <a:rPr lang="cs-CZ" dirty="0"/>
              <a:t>): </a:t>
            </a:r>
            <a:r>
              <a:rPr lang="cs-CZ" i="1" dirty="0"/>
              <a:t>es jemandem3 </a:t>
            </a:r>
            <a:r>
              <a:rPr lang="cs-CZ" i="1" dirty="0" err="1"/>
              <a:t>antun</a:t>
            </a:r>
            <a:r>
              <a:rPr lang="cs-CZ" i="1" dirty="0"/>
              <a:t>, es </a:t>
            </a:r>
            <a:r>
              <a:rPr lang="cs-CZ" i="1" dirty="0" err="1"/>
              <a:t>auf</a:t>
            </a:r>
            <a:r>
              <a:rPr lang="cs-CZ" i="1" dirty="0"/>
              <a:t> etwas4 </a:t>
            </a:r>
            <a:r>
              <a:rPr lang="cs-CZ" i="1" dirty="0" err="1"/>
              <a:t>abgesehen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, es </a:t>
            </a:r>
            <a:r>
              <a:rPr lang="cs-CZ" i="1" dirty="0" err="1"/>
              <a:t>auf</a:t>
            </a:r>
            <a:r>
              <a:rPr lang="cs-CZ" i="1" dirty="0"/>
              <a:t> etwas4 </a:t>
            </a:r>
            <a:r>
              <a:rPr lang="cs-CZ" i="1" dirty="0" err="1"/>
              <a:t>ankommen</a:t>
            </a:r>
            <a:r>
              <a:rPr lang="cs-CZ" i="1" dirty="0"/>
              <a:t> </a:t>
            </a:r>
            <a:r>
              <a:rPr lang="cs-CZ" i="1" dirty="0" err="1"/>
              <a:t>lassen</a:t>
            </a:r>
            <a:r>
              <a:rPr lang="cs-CZ" i="1" dirty="0"/>
              <a:t>, es </a:t>
            </a:r>
            <a:r>
              <a:rPr lang="cs-CZ" i="1" dirty="0" err="1"/>
              <a:t>auf</a:t>
            </a:r>
            <a:r>
              <a:rPr lang="cs-CZ" i="1" dirty="0"/>
              <a:t> etwas4 </a:t>
            </a:r>
            <a:r>
              <a:rPr lang="cs-CZ" i="1" dirty="0" err="1"/>
              <a:t>anlegen</a:t>
            </a:r>
            <a:r>
              <a:rPr lang="cs-CZ" i="1" dirty="0"/>
              <a:t>, es </a:t>
            </a:r>
            <a:r>
              <a:rPr lang="cs-CZ" i="1" dirty="0" err="1"/>
              <a:t>mit</a:t>
            </a:r>
            <a:r>
              <a:rPr lang="cs-CZ" i="1" dirty="0"/>
              <a:t> jemandem3 (</a:t>
            </a:r>
            <a:r>
              <a:rPr lang="cs-CZ" i="1" dirty="0" err="1"/>
              <a:t>nicht</a:t>
            </a:r>
            <a:r>
              <a:rPr lang="cs-CZ" i="1" dirty="0"/>
              <a:t>) </a:t>
            </a:r>
            <a:r>
              <a:rPr lang="cs-CZ" i="1" dirty="0" err="1"/>
              <a:t>aufnehmen</a:t>
            </a:r>
            <a:r>
              <a:rPr lang="cs-CZ" i="1" dirty="0"/>
              <a:t> (</a:t>
            </a:r>
            <a:r>
              <a:rPr lang="cs-CZ" i="1" dirty="0" err="1"/>
              <a:t>können</a:t>
            </a:r>
            <a:r>
              <a:rPr lang="cs-CZ" i="1" dirty="0"/>
              <a:t>), es </a:t>
            </a:r>
            <a:r>
              <a:rPr lang="cs-CZ" i="1" dirty="0" err="1"/>
              <a:t>mit</a:t>
            </a:r>
            <a:r>
              <a:rPr lang="cs-CZ" i="1" dirty="0"/>
              <a:t> jemandem3 </a:t>
            </a:r>
            <a:r>
              <a:rPr lang="cs-CZ" i="1" dirty="0" err="1"/>
              <a:t>zu</a:t>
            </a:r>
            <a:r>
              <a:rPr lang="cs-CZ" i="1" dirty="0"/>
              <a:t> tun </a:t>
            </a:r>
            <a:r>
              <a:rPr lang="cs-CZ" i="1" dirty="0" err="1"/>
              <a:t>bekommen</a:t>
            </a:r>
            <a:r>
              <a:rPr lang="cs-CZ" i="1" dirty="0"/>
              <a:t>, es </a:t>
            </a:r>
            <a:r>
              <a:rPr lang="cs-CZ" i="1" dirty="0" err="1"/>
              <a:t>zu</a:t>
            </a:r>
            <a:r>
              <a:rPr lang="cs-CZ" i="1" dirty="0"/>
              <a:t> etwas3/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</a:t>
            </a:r>
            <a:r>
              <a:rPr lang="cs-CZ" i="1" dirty="0" err="1"/>
              <a:t>bringen</a:t>
            </a:r>
            <a:r>
              <a:rPr lang="cs-CZ" i="1" dirty="0"/>
              <a:t>, es </a:t>
            </a:r>
            <a:r>
              <a:rPr lang="cs-CZ" i="1" dirty="0" err="1"/>
              <a:t>eilig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, es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leicht</a:t>
            </a:r>
            <a:r>
              <a:rPr lang="cs-CZ" i="1" dirty="0"/>
              <a:t>/</a:t>
            </a:r>
            <a:r>
              <a:rPr lang="cs-CZ" i="1" dirty="0" err="1"/>
              <a:t>schwer</a:t>
            </a:r>
            <a:r>
              <a:rPr lang="cs-CZ" i="1" dirty="0"/>
              <a:t> machen, es gut </a:t>
            </a:r>
            <a:r>
              <a:rPr lang="cs-CZ" i="1" dirty="0" err="1"/>
              <a:t>mit</a:t>
            </a:r>
            <a:r>
              <a:rPr lang="cs-CZ" i="1" dirty="0"/>
              <a:t> jemandem3 </a:t>
            </a:r>
            <a:r>
              <a:rPr lang="cs-CZ" i="1" dirty="0" err="1"/>
              <a:t>meinen</a:t>
            </a:r>
            <a:r>
              <a:rPr lang="cs-CZ" dirty="0"/>
              <a:t> </a:t>
            </a:r>
            <a:r>
              <a:rPr lang="cs-CZ" dirty="0" err="1"/>
              <a:t>usw</a:t>
            </a:r>
            <a:r>
              <a:rPr lang="cs-CZ" dirty="0"/>
              <a:t>.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Diachrone</a:t>
            </a:r>
            <a:r>
              <a:rPr lang="cs-CZ" b="1" dirty="0"/>
              <a:t> Aspekte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(a) </a:t>
            </a:r>
            <a:r>
              <a:rPr lang="cs-CZ" b="1" dirty="0" err="1"/>
              <a:t>Personalpronomina</a:t>
            </a:r>
            <a:r>
              <a:rPr lang="cs-CZ" b="1" dirty="0"/>
              <a:t>: </a:t>
            </a:r>
            <a:r>
              <a:rPr lang="de-DE" b="1" dirty="0"/>
              <a:t>Höflichkeitsformen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Laufe der </a:t>
            </a:r>
            <a:r>
              <a:rPr lang="cs-CZ" b="1" dirty="0" err="1"/>
              <a:t>Jahrhunderte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de-DE" i="1" dirty="0" err="1"/>
              <a:t>ir</a:t>
            </a:r>
            <a:r>
              <a:rPr lang="de-DE" i="1" dirty="0"/>
              <a:t> </a:t>
            </a:r>
            <a:r>
              <a:rPr lang="de-DE" dirty="0"/>
              <a:t>(</a:t>
            </a:r>
            <a:r>
              <a:rPr lang="cs-CZ" dirty="0"/>
              <a:t>„</a:t>
            </a:r>
            <a:r>
              <a:rPr lang="de-DE" dirty="0"/>
              <a:t>ihr</a:t>
            </a:r>
            <a:r>
              <a:rPr lang="cs-CZ" dirty="0"/>
              <a:t>“</a:t>
            </a:r>
            <a:r>
              <a:rPr lang="de-DE" dirty="0"/>
              <a:t>) seit dem 9. Jh. (Otfrid von Weißenburg): die angesprochene Person behandelt, als ob sie nicht eine, sondern mehrere Personen sei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 err="1"/>
              <a:t>fnhd</a:t>
            </a:r>
            <a:r>
              <a:rPr lang="de-DE" dirty="0"/>
              <a:t>: 3. P. </a:t>
            </a:r>
            <a:r>
              <a:rPr lang="de-DE" dirty="0" err="1"/>
              <a:t>Sg</a:t>
            </a:r>
            <a:r>
              <a:rPr lang="cs-CZ" dirty="0"/>
              <a:t>.</a:t>
            </a:r>
            <a:r>
              <a:rPr lang="de-DE" dirty="0"/>
              <a:t>: </a:t>
            </a:r>
            <a:r>
              <a:rPr lang="de-DE" i="1" dirty="0"/>
              <a:t>Der Herr Pfarrer hört ja wohl, dass ich ein Christ bin. </a:t>
            </a:r>
            <a:r>
              <a:rPr lang="de-DE" dirty="0"/>
              <a:t>(</a:t>
            </a:r>
            <a:r>
              <a:rPr lang="de-DE" dirty="0" err="1"/>
              <a:t>Simplicissimus</a:t>
            </a:r>
            <a:r>
              <a:rPr lang="de-DE" dirty="0"/>
              <a:t>) (vornehmes, hochgestelltes Sprechen): die spezifisch höfliche Konnotation hat sich im Laufe der Zeit abgeschwächt, durch </a:t>
            </a:r>
            <a:r>
              <a:rPr lang="de-DE" i="1" dirty="0"/>
              <a:t>Sie</a:t>
            </a:r>
            <a:r>
              <a:rPr lang="de-DE" dirty="0"/>
              <a:t> ersetzt (die 3. P. </a:t>
            </a:r>
            <a:r>
              <a:rPr lang="de-DE" dirty="0" err="1"/>
              <a:t>Sg</a:t>
            </a:r>
            <a:r>
              <a:rPr lang="de-DE" dirty="0"/>
              <a:t>. einige Zeit beibehalten als Anrede für Bedienstete u. a.)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nhd. </a:t>
            </a:r>
            <a:r>
              <a:rPr lang="cs-CZ" i="1" dirty="0" err="1"/>
              <a:t>Sie</a:t>
            </a:r>
            <a:r>
              <a:rPr lang="de-DE" dirty="0"/>
              <a:t> der Anrede: stand urspr. als Pronomen der 3. P. neben einem im 16. Jh. für hoch gestellte Personen aufgekommenen pluralischen Titel – z. B. </a:t>
            </a:r>
            <a:r>
              <a:rPr lang="cs-CZ" i="1" dirty="0" err="1"/>
              <a:t>Euer</a:t>
            </a:r>
            <a:r>
              <a:rPr lang="cs-CZ" i="1" dirty="0"/>
              <a:t> </a:t>
            </a:r>
            <a:r>
              <a:rPr lang="cs-CZ" i="1" dirty="0" err="1"/>
              <a:t>Gnaden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...,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...</a:t>
            </a:r>
            <a:r>
              <a:rPr lang="de-DE" dirty="0"/>
              <a:t>; seit dem 17. Jh. </a:t>
            </a:r>
            <a:r>
              <a:rPr lang="cs-CZ" i="1" dirty="0" err="1"/>
              <a:t>Sie</a:t>
            </a:r>
            <a:r>
              <a:rPr lang="de-DE" dirty="0"/>
              <a:t> auch ohne vorherige Nennung des Titels gebraucht, im 18. Jh. als Anrede unter Adligen u. Bürgern von Stand neben dem älteren </a:t>
            </a:r>
            <a:r>
              <a:rPr lang="cs-CZ" i="1" dirty="0" err="1"/>
              <a:t>Ihr</a:t>
            </a:r>
            <a:r>
              <a:rPr lang="de-DE" dirty="0"/>
              <a:t> allgemein üblich u. groß geschrieben.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Diachrone</a:t>
            </a:r>
            <a:r>
              <a:rPr lang="cs-CZ" b="1" dirty="0"/>
              <a:t> Aspekte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(b) </a:t>
            </a:r>
            <a:r>
              <a:rPr lang="cs-CZ" b="1" i="1" dirty="0"/>
              <a:t>man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dem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 von </a:t>
            </a:r>
            <a:r>
              <a:rPr lang="cs-CZ" i="1" dirty="0"/>
              <a:t>Mann</a:t>
            </a:r>
            <a:r>
              <a:rPr lang="cs-CZ" dirty="0"/>
              <a:t> </a:t>
            </a:r>
            <a:r>
              <a:rPr lang="cs-CZ" dirty="0" err="1"/>
              <a:t>entwickelt</a:t>
            </a:r>
            <a:r>
              <a:rPr lang="cs-CZ" dirty="0"/>
              <a:t>; </a:t>
            </a:r>
            <a:r>
              <a:rPr lang="cs-CZ" dirty="0" err="1"/>
              <a:t>ähnliche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Französischen</a:t>
            </a:r>
            <a:r>
              <a:rPr lang="cs-CZ" dirty="0"/>
              <a:t>: </a:t>
            </a:r>
            <a:r>
              <a:rPr lang="cs-CZ" i="1" dirty="0"/>
              <a:t>on</a:t>
            </a:r>
            <a:r>
              <a:rPr lang="cs-CZ" dirty="0"/>
              <a:t> („man“)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i="1" dirty="0" err="1"/>
              <a:t>homme</a:t>
            </a:r>
            <a:r>
              <a:rPr lang="cs-CZ" dirty="0"/>
              <a:t> („Mann“, „</a:t>
            </a:r>
            <a:r>
              <a:rPr lang="cs-CZ" dirty="0" err="1"/>
              <a:t>Mensch</a:t>
            </a:r>
            <a:r>
              <a:rPr lang="cs-CZ" dirty="0"/>
              <a:t>“) </a:t>
            </a:r>
            <a:r>
              <a:rPr lang="cs-CZ" dirty="0" err="1"/>
              <a:t>zu</a:t>
            </a:r>
            <a:r>
              <a:rPr lang="cs-CZ" dirty="0"/>
              <a:t> lat. </a:t>
            </a:r>
            <a:r>
              <a:rPr lang="cs-CZ" i="1" dirty="0"/>
              <a:t>homo</a:t>
            </a:r>
            <a:r>
              <a:rPr lang="cs-CZ" dirty="0"/>
              <a:t> („Mann“, „</a:t>
            </a:r>
            <a:r>
              <a:rPr lang="cs-CZ" dirty="0" err="1"/>
              <a:t>Mensch</a:t>
            </a:r>
            <a:r>
              <a:rPr lang="cs-CZ" dirty="0"/>
              <a:t>“)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zunächst</a:t>
            </a:r>
            <a:r>
              <a:rPr lang="cs-CZ" dirty="0"/>
              <a:t> „</a:t>
            </a:r>
            <a:r>
              <a:rPr lang="cs-CZ" dirty="0" err="1"/>
              <a:t>irgendein</a:t>
            </a:r>
            <a:r>
              <a:rPr lang="cs-CZ" dirty="0"/>
              <a:t> </a:t>
            </a:r>
            <a:r>
              <a:rPr lang="cs-CZ" dirty="0" err="1"/>
              <a:t>Mensch</a:t>
            </a:r>
            <a:r>
              <a:rPr lang="cs-CZ" dirty="0"/>
              <a:t>“, </a:t>
            </a:r>
            <a:r>
              <a:rPr lang="cs-CZ" dirty="0" err="1"/>
              <a:t>dann</a:t>
            </a:r>
            <a:r>
              <a:rPr lang="cs-CZ" dirty="0"/>
              <a:t> „</a:t>
            </a:r>
            <a:r>
              <a:rPr lang="cs-CZ" dirty="0" err="1"/>
              <a:t>jeder</a:t>
            </a:r>
            <a:r>
              <a:rPr lang="cs-CZ" dirty="0"/>
              <a:t> </a:t>
            </a:r>
            <a:r>
              <a:rPr lang="cs-CZ" dirty="0" err="1"/>
              <a:t>beliebige</a:t>
            </a:r>
            <a:r>
              <a:rPr lang="cs-CZ" dirty="0"/>
              <a:t> </a:t>
            </a:r>
            <a:r>
              <a:rPr lang="cs-CZ" dirty="0" err="1"/>
              <a:t>Mensch</a:t>
            </a:r>
            <a:r>
              <a:rPr lang="cs-CZ" dirty="0"/>
              <a:t>“;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identisch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norddt</a:t>
            </a:r>
            <a:r>
              <a:rPr lang="cs-CZ" dirty="0"/>
              <a:t>. </a:t>
            </a:r>
            <a:r>
              <a:rPr lang="cs-CZ" dirty="0" err="1"/>
              <a:t>ugs</a:t>
            </a:r>
            <a:r>
              <a:rPr lang="cs-CZ" dirty="0"/>
              <a:t>. </a:t>
            </a:r>
            <a:r>
              <a:rPr lang="cs-CZ" i="1" dirty="0"/>
              <a:t>man</a:t>
            </a:r>
            <a:r>
              <a:rPr lang="cs-CZ" dirty="0"/>
              <a:t> </a:t>
            </a:r>
            <a:r>
              <a:rPr lang="cs-CZ" dirty="0" err="1"/>
              <a:t>etwa</a:t>
            </a:r>
            <a:r>
              <a:rPr lang="cs-CZ" dirty="0"/>
              <a:t> in </a:t>
            </a:r>
            <a:r>
              <a:rPr lang="cs-CZ" i="1" dirty="0" err="1"/>
              <a:t>Lass</a:t>
            </a:r>
            <a:r>
              <a:rPr lang="cs-CZ" i="1" dirty="0"/>
              <a:t> es man gut </a:t>
            </a:r>
            <a:r>
              <a:rPr lang="cs-CZ" i="1" dirty="0" err="1"/>
              <a:t>sein</a:t>
            </a:r>
            <a:r>
              <a:rPr lang="cs-CZ" i="1" dirty="0"/>
              <a:t>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(c) </a:t>
            </a: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historisch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Neutrum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</a:t>
            </a:r>
            <a:r>
              <a:rPr lang="cs-CZ" i="1" dirty="0"/>
              <a:t>es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Ursache</a:t>
            </a:r>
            <a:r>
              <a:rPr lang="cs-CZ" dirty="0"/>
              <a:t> der </a:t>
            </a:r>
            <a:r>
              <a:rPr lang="cs-CZ" dirty="0" err="1"/>
              <a:t>vielseitigen</a:t>
            </a:r>
            <a:r>
              <a:rPr lang="cs-CZ" dirty="0"/>
              <a:t> </a:t>
            </a:r>
            <a:r>
              <a:rPr lang="cs-CZ" dirty="0" err="1"/>
              <a:t>Verwendung</a:t>
            </a:r>
            <a:r>
              <a:rPr lang="cs-CZ" dirty="0"/>
              <a:t> des </a:t>
            </a:r>
            <a:r>
              <a:rPr lang="cs-CZ" dirty="0" err="1"/>
              <a:t>heutigen</a:t>
            </a:r>
            <a:r>
              <a:rPr lang="cs-CZ" dirty="0"/>
              <a:t> </a:t>
            </a:r>
            <a:r>
              <a:rPr lang="cs-CZ" i="1" dirty="0"/>
              <a:t>es</a:t>
            </a:r>
            <a:r>
              <a:rPr lang="cs-CZ" dirty="0"/>
              <a:t>: </a:t>
            </a:r>
            <a:r>
              <a:rPr lang="cs-CZ" dirty="0" err="1"/>
              <a:t>Schreibungszusammenfall</a:t>
            </a:r>
            <a:r>
              <a:rPr lang="cs-CZ" dirty="0"/>
              <a:t> von altem </a:t>
            </a:r>
            <a:r>
              <a:rPr lang="cs-CZ" i="1" dirty="0" err="1"/>
              <a:t>ez</a:t>
            </a:r>
            <a:r>
              <a:rPr lang="cs-CZ" dirty="0"/>
              <a:t> (</a:t>
            </a:r>
            <a:r>
              <a:rPr lang="cs-CZ" dirty="0" err="1"/>
              <a:t>ursprünglich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Akk</a:t>
            </a:r>
            <a:r>
              <a:rPr lang="cs-CZ" dirty="0"/>
              <a:t>.) </a:t>
            </a:r>
            <a:r>
              <a:rPr lang="cs-CZ" dirty="0" err="1"/>
              <a:t>und</a:t>
            </a:r>
            <a:r>
              <a:rPr lang="cs-CZ" dirty="0"/>
              <a:t> altem </a:t>
            </a:r>
            <a:r>
              <a:rPr lang="cs-CZ" i="1" dirty="0"/>
              <a:t>es</a:t>
            </a:r>
            <a:r>
              <a:rPr lang="cs-CZ" dirty="0"/>
              <a:t> (</a:t>
            </a:r>
            <a:r>
              <a:rPr lang="cs-CZ" dirty="0" err="1"/>
              <a:t>ursprünglich</a:t>
            </a:r>
            <a:r>
              <a:rPr lang="cs-CZ" dirty="0"/>
              <a:t> </a:t>
            </a:r>
            <a:r>
              <a:rPr lang="cs-CZ" dirty="0" err="1"/>
              <a:t>nur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den Gen.)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Diachrone</a:t>
            </a:r>
            <a:r>
              <a:rPr lang="cs-CZ" b="1" dirty="0"/>
              <a:t> Aspekte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(d)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einfache</a:t>
            </a:r>
            <a:r>
              <a:rPr lang="cs-CZ" b="1" dirty="0"/>
              <a:t> </a:t>
            </a:r>
            <a:r>
              <a:rPr lang="cs-CZ" b="1" dirty="0" err="1"/>
              <a:t>Demonstrativpronomen</a:t>
            </a:r>
            <a:r>
              <a:rPr lang="cs-CZ" b="1" dirty="0"/>
              <a:t>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Entwicklung</a:t>
            </a:r>
            <a:r>
              <a:rPr lang="cs-CZ" dirty="0"/>
              <a:t> des </a:t>
            </a:r>
            <a:r>
              <a:rPr lang="cs-CZ" dirty="0" err="1"/>
              <a:t>bestimmten</a:t>
            </a:r>
            <a:r>
              <a:rPr lang="cs-CZ" dirty="0"/>
              <a:t> </a:t>
            </a:r>
            <a:r>
              <a:rPr lang="cs-CZ" dirty="0" err="1"/>
              <a:t>Artikels</a:t>
            </a:r>
            <a:r>
              <a:rPr lang="cs-CZ" dirty="0"/>
              <a:t>: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Ahd</a:t>
            </a:r>
            <a:r>
              <a:rPr lang="cs-CZ" dirty="0"/>
              <a:t>. in Gang </a:t>
            </a:r>
            <a:r>
              <a:rPr lang="cs-CZ" dirty="0" err="1"/>
              <a:t>gesetzt</a:t>
            </a:r>
            <a:r>
              <a:rPr lang="cs-CZ" dirty="0"/>
              <a:t>; </a:t>
            </a:r>
            <a:r>
              <a:rPr lang="cs-CZ" dirty="0" err="1"/>
              <a:t>Definitheit</a:t>
            </a:r>
            <a:r>
              <a:rPr lang="cs-CZ" dirty="0"/>
              <a:t>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grammatikalisiert</a:t>
            </a:r>
            <a:r>
              <a:rPr lang="cs-CZ" dirty="0"/>
              <a:t>, </a:t>
            </a:r>
            <a:r>
              <a:rPr lang="cs-CZ" dirty="0" err="1"/>
              <a:t>aus</a:t>
            </a:r>
            <a:r>
              <a:rPr lang="cs-CZ" dirty="0"/>
              <a:t> dem Kontext </a:t>
            </a:r>
            <a:r>
              <a:rPr lang="cs-CZ" dirty="0" err="1"/>
              <a:t>erschließbar</a:t>
            </a:r>
            <a:r>
              <a:rPr lang="cs-CZ" dirty="0"/>
              <a:t>: </a:t>
            </a:r>
            <a:r>
              <a:rPr lang="cs-CZ" i="1" dirty="0" err="1"/>
              <a:t>dhazs</a:t>
            </a:r>
            <a:r>
              <a:rPr lang="cs-CZ" i="1" dirty="0"/>
              <a:t> fater </a:t>
            </a:r>
            <a:r>
              <a:rPr lang="cs-CZ" i="1" dirty="0" err="1"/>
              <a:t>endi</a:t>
            </a:r>
            <a:r>
              <a:rPr lang="cs-CZ" i="1" dirty="0"/>
              <a:t> </a:t>
            </a:r>
            <a:r>
              <a:rPr lang="cs-CZ" i="1" u="sng" dirty="0"/>
              <a:t>sunu</a:t>
            </a:r>
            <a:r>
              <a:rPr lang="cs-CZ" i="1" dirty="0"/>
              <a:t> </a:t>
            </a:r>
            <a:r>
              <a:rPr lang="cs-CZ" i="1" dirty="0" err="1"/>
              <a:t>endi</a:t>
            </a:r>
            <a:r>
              <a:rPr lang="cs-CZ" i="1" dirty="0"/>
              <a:t> </a:t>
            </a:r>
            <a:r>
              <a:rPr lang="cs-CZ" i="1" dirty="0" err="1"/>
              <a:t>heilac</a:t>
            </a:r>
            <a:r>
              <a:rPr lang="cs-CZ" i="1" dirty="0"/>
              <a:t> </a:t>
            </a:r>
            <a:r>
              <a:rPr lang="cs-CZ" i="1" dirty="0" err="1"/>
              <a:t>gheist</a:t>
            </a:r>
            <a:r>
              <a:rPr lang="cs-CZ" i="1" dirty="0"/>
              <a:t> </a:t>
            </a:r>
            <a:r>
              <a:rPr lang="cs-CZ" i="1" dirty="0" err="1"/>
              <a:t>got</a:t>
            </a:r>
            <a:r>
              <a:rPr lang="cs-CZ" i="1" dirty="0"/>
              <a:t> </a:t>
            </a:r>
            <a:r>
              <a:rPr lang="cs-CZ" i="1" dirty="0" err="1"/>
              <a:t>sii</a:t>
            </a:r>
            <a:r>
              <a:rPr lang="cs-CZ" dirty="0"/>
              <a:t> („</a:t>
            </a:r>
            <a:r>
              <a:rPr lang="cs-CZ" dirty="0" err="1"/>
              <a:t>dass</a:t>
            </a:r>
            <a:r>
              <a:rPr lang="cs-CZ" dirty="0"/>
              <a:t> der Vater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u="sng" dirty="0"/>
              <a:t>der</a:t>
            </a:r>
            <a:r>
              <a:rPr lang="cs-CZ" dirty="0"/>
              <a:t> </a:t>
            </a:r>
            <a:r>
              <a:rPr lang="cs-CZ" dirty="0" err="1"/>
              <a:t>Sohn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heilige</a:t>
            </a:r>
            <a:r>
              <a:rPr lang="cs-CZ" dirty="0"/>
              <a:t> </a:t>
            </a:r>
            <a:r>
              <a:rPr lang="cs-CZ" dirty="0" err="1"/>
              <a:t>Geist</a:t>
            </a:r>
            <a:r>
              <a:rPr lang="cs-CZ" dirty="0"/>
              <a:t> Gott </a:t>
            </a:r>
            <a:r>
              <a:rPr lang="cs-CZ" dirty="0" err="1"/>
              <a:t>sind</a:t>
            </a:r>
            <a:r>
              <a:rPr lang="cs-CZ" dirty="0"/>
              <a:t>“)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syntaktische</a:t>
            </a:r>
            <a:r>
              <a:rPr lang="cs-CZ" dirty="0"/>
              <a:t> </a:t>
            </a:r>
            <a:r>
              <a:rPr lang="cs-CZ" dirty="0" err="1"/>
              <a:t>Mittel</a:t>
            </a:r>
            <a:r>
              <a:rPr lang="cs-CZ" dirty="0"/>
              <a:t> des (In-)</a:t>
            </a:r>
            <a:r>
              <a:rPr lang="cs-CZ" dirty="0" err="1"/>
              <a:t>Definitsausdrucks</a:t>
            </a:r>
            <a:r>
              <a:rPr lang="cs-CZ" dirty="0"/>
              <a:t>, z. B. </a:t>
            </a:r>
            <a:r>
              <a:rPr lang="cs-CZ" dirty="0" err="1"/>
              <a:t>Wortstellung</a:t>
            </a:r>
            <a:r>
              <a:rPr lang="cs-CZ" dirty="0"/>
              <a:t> </a:t>
            </a:r>
            <a:r>
              <a:rPr lang="cs-CZ" dirty="0" err="1"/>
              <a:t>bzw</a:t>
            </a:r>
            <a:r>
              <a:rPr lang="cs-CZ" dirty="0"/>
              <a:t>. </a:t>
            </a:r>
            <a:r>
              <a:rPr lang="cs-CZ" dirty="0" err="1"/>
              <a:t>Thema</a:t>
            </a:r>
            <a:r>
              <a:rPr lang="cs-CZ" dirty="0"/>
              <a:t>-</a:t>
            </a:r>
            <a:r>
              <a:rPr lang="cs-CZ" dirty="0" err="1"/>
              <a:t>Rhema</a:t>
            </a:r>
            <a:r>
              <a:rPr lang="cs-CZ" dirty="0"/>
              <a:t>-Struktur (</a:t>
            </a:r>
            <a:r>
              <a:rPr lang="cs-CZ" dirty="0" err="1"/>
              <a:t>Thema</a:t>
            </a:r>
            <a:r>
              <a:rPr lang="cs-CZ" dirty="0"/>
              <a:t>/definit vs. </a:t>
            </a:r>
            <a:r>
              <a:rPr lang="cs-CZ" dirty="0" err="1"/>
              <a:t>Rhema</a:t>
            </a:r>
            <a:r>
              <a:rPr lang="cs-CZ" dirty="0"/>
              <a:t>/indefinit):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Ahd</a:t>
            </a:r>
            <a:r>
              <a:rPr lang="cs-CZ" dirty="0"/>
              <a:t>.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Wortstellung</a:t>
            </a:r>
            <a:r>
              <a:rPr lang="cs-CZ" dirty="0"/>
              <a:t> </a:t>
            </a:r>
            <a:r>
              <a:rPr lang="cs-CZ" dirty="0" err="1"/>
              <a:t>ähnlich</a:t>
            </a:r>
            <a:r>
              <a:rPr lang="cs-CZ" dirty="0"/>
              <a:t> </a:t>
            </a:r>
            <a:r>
              <a:rPr lang="cs-CZ" dirty="0" err="1"/>
              <a:t>wie</a:t>
            </a:r>
            <a:r>
              <a:rPr lang="cs-CZ" dirty="0"/>
              <a:t> in </a:t>
            </a:r>
            <a:r>
              <a:rPr lang="cs-CZ" dirty="0" err="1"/>
              <a:t>heutigen</a:t>
            </a:r>
            <a:r>
              <a:rPr lang="cs-CZ" dirty="0"/>
              <a:t> </a:t>
            </a:r>
            <a:r>
              <a:rPr lang="cs-CZ" dirty="0" err="1"/>
              <a:t>slawischen</a:t>
            </a:r>
            <a:r>
              <a:rPr lang="cs-CZ" dirty="0"/>
              <a:t> </a:t>
            </a:r>
            <a:r>
              <a:rPr lang="cs-CZ" dirty="0" err="1"/>
              <a:t>Sprachen</a:t>
            </a:r>
            <a:r>
              <a:rPr lang="cs-CZ" dirty="0"/>
              <a:t> relativ </a:t>
            </a:r>
            <a:r>
              <a:rPr lang="cs-CZ" dirty="0" err="1"/>
              <a:t>frei</a:t>
            </a:r>
            <a:r>
              <a:rPr lang="cs-CZ" i="1" dirty="0"/>
              <a:t>: </a:t>
            </a:r>
            <a:r>
              <a:rPr lang="cs-CZ" i="1" dirty="0" err="1"/>
              <a:t>Inti</a:t>
            </a:r>
            <a:r>
              <a:rPr lang="cs-CZ" i="1" dirty="0"/>
              <a:t> </a:t>
            </a:r>
            <a:r>
              <a:rPr lang="cs-CZ" i="1" dirty="0" err="1"/>
              <a:t>sar</a:t>
            </a:r>
            <a:r>
              <a:rPr lang="cs-CZ" i="1" dirty="0"/>
              <a:t> </a:t>
            </a:r>
            <a:r>
              <a:rPr lang="cs-CZ" i="1" dirty="0" err="1"/>
              <a:t>gibot</a:t>
            </a:r>
            <a:r>
              <a:rPr lang="cs-CZ" i="1" dirty="0"/>
              <a:t> her </a:t>
            </a:r>
            <a:r>
              <a:rPr lang="cs-CZ" i="1" dirty="0" err="1"/>
              <a:t>thie</a:t>
            </a:r>
            <a:r>
              <a:rPr lang="cs-CZ" i="1" dirty="0"/>
              <a:t> </a:t>
            </a:r>
            <a:r>
              <a:rPr lang="cs-CZ" i="1" dirty="0" err="1"/>
              <a:t>iungiron</a:t>
            </a:r>
            <a:r>
              <a:rPr lang="cs-CZ" i="1" dirty="0"/>
              <a:t> </a:t>
            </a:r>
            <a:r>
              <a:rPr lang="cs-CZ" i="1" dirty="0" err="1"/>
              <a:t>stigan</a:t>
            </a:r>
            <a:r>
              <a:rPr lang="cs-CZ" i="1" dirty="0"/>
              <a:t> in </a:t>
            </a:r>
            <a:r>
              <a:rPr lang="cs-CZ" i="1" dirty="0" err="1"/>
              <a:t>skef</a:t>
            </a:r>
            <a:r>
              <a:rPr lang="cs-CZ" i="1" dirty="0"/>
              <a:t>.</a:t>
            </a:r>
            <a:r>
              <a:rPr lang="cs-CZ" dirty="0"/>
              <a:t> („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darauf</a:t>
            </a:r>
            <a:r>
              <a:rPr lang="cs-CZ" dirty="0"/>
              <a:t> </a:t>
            </a:r>
            <a:r>
              <a:rPr lang="cs-CZ" dirty="0" err="1"/>
              <a:t>forderte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Jünger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, in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Boot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steigen</a:t>
            </a:r>
            <a:r>
              <a:rPr lang="cs-CZ" dirty="0"/>
              <a:t>.“)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parallel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des </a:t>
            </a:r>
            <a:r>
              <a:rPr lang="cs-CZ" dirty="0" err="1"/>
              <a:t>Definitartikels</a:t>
            </a:r>
            <a:r>
              <a:rPr lang="cs-CZ" dirty="0"/>
              <a:t> </a:t>
            </a:r>
            <a:r>
              <a:rPr lang="cs-CZ" dirty="0" err="1"/>
              <a:t>findet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allmählicher</a:t>
            </a:r>
            <a:r>
              <a:rPr lang="cs-CZ" dirty="0"/>
              <a:t> </a:t>
            </a:r>
            <a:r>
              <a:rPr lang="cs-CZ" dirty="0" err="1"/>
              <a:t>Abbau</a:t>
            </a:r>
            <a:r>
              <a:rPr lang="cs-CZ" dirty="0"/>
              <a:t> der </a:t>
            </a:r>
            <a:r>
              <a:rPr lang="cs-CZ" dirty="0" err="1"/>
              <a:t>freien</a:t>
            </a:r>
            <a:r>
              <a:rPr lang="cs-CZ" dirty="0"/>
              <a:t> </a:t>
            </a:r>
            <a:r>
              <a:rPr lang="cs-CZ" dirty="0" err="1"/>
              <a:t>Wortstellung</a:t>
            </a:r>
            <a:r>
              <a:rPr lang="cs-CZ" dirty="0"/>
              <a:t> </a:t>
            </a:r>
            <a:r>
              <a:rPr lang="cs-CZ" dirty="0" err="1"/>
              <a:t>statt</a:t>
            </a:r>
            <a:r>
              <a:rPr lang="cs-CZ" dirty="0"/>
              <a:t>.  (</a:t>
            </a:r>
            <a:r>
              <a:rPr lang="cs-CZ" dirty="0" err="1"/>
              <a:t>ausführlicher</a:t>
            </a:r>
            <a:r>
              <a:rPr lang="cs-CZ" dirty="0"/>
              <a:t>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cs-CZ" dirty="0" err="1"/>
              <a:t>Szczepaniak</a:t>
            </a:r>
            <a:r>
              <a:rPr lang="cs-CZ" dirty="0"/>
              <a:t> 2011: 63ff. )</a:t>
            </a:r>
          </a:p>
          <a:p>
            <a:pPr marL="182880" indent="-182880" eaLnBrk="1" fontAlgn="auto" hangingPunct="1">
              <a:defRPr/>
            </a:pP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kontrastiver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ausführlicher</a:t>
            </a:r>
            <a:r>
              <a:rPr lang="cs-CZ" dirty="0"/>
              <a:t>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de-DE" dirty="0" err="1"/>
              <a:t>Povejšil</a:t>
            </a:r>
            <a:r>
              <a:rPr lang="de-DE" dirty="0"/>
              <a:t> 2004: 152ff</a:t>
            </a:r>
            <a:r>
              <a:rPr lang="cs-CZ" dirty="0"/>
              <a:t>.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b="1" dirty="0"/>
              <a:t>(a) Personalpronomina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de-DE" dirty="0"/>
              <a:t>im Dt. muss das </a:t>
            </a:r>
            <a:r>
              <a:rPr lang="de-DE" dirty="0" err="1"/>
              <a:t>Subj</a:t>
            </a:r>
            <a:r>
              <a:rPr lang="de-DE" dirty="0"/>
              <a:t>. im Satz von wenigen Ausnahmen abgesehen</a:t>
            </a:r>
            <a:r>
              <a:rPr lang="cs-CZ" dirty="0"/>
              <a:t> (</a:t>
            </a:r>
            <a:r>
              <a:rPr lang="cs-CZ" dirty="0" err="1"/>
              <a:t>Ugs</a:t>
            </a:r>
            <a:r>
              <a:rPr lang="cs-CZ" dirty="0"/>
              <a:t>., </a:t>
            </a:r>
            <a:r>
              <a:rPr lang="cs-CZ" dirty="0" err="1"/>
              <a:t>Annoncen</a:t>
            </a:r>
            <a:r>
              <a:rPr lang="de-DE" dirty="0"/>
              <a:t>) stehen – Rolle der Personalpronomina (im Tsch. lediglich zur Betonung/Verdeutlichung) 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3. P. Pl.: </a:t>
            </a:r>
            <a:r>
              <a:rPr lang="de-DE" i="1" dirty="0"/>
              <a:t>Ich denke, sie waren dort nicht. </a:t>
            </a:r>
            <a:r>
              <a:rPr lang="en-US" i="1" dirty="0" err="1"/>
              <a:t>Myslím</a:t>
            </a:r>
            <a:r>
              <a:rPr lang="en-US" i="1" dirty="0"/>
              <a:t>, </a:t>
            </a:r>
            <a:r>
              <a:rPr lang="en-US" i="1" dirty="0" err="1"/>
              <a:t>že</a:t>
            </a:r>
            <a:r>
              <a:rPr lang="en-US" i="1" dirty="0"/>
              <a:t> </a:t>
            </a:r>
            <a:r>
              <a:rPr lang="en-US" i="1" dirty="0" err="1"/>
              <a:t>oni</a:t>
            </a:r>
            <a:r>
              <a:rPr lang="en-US" i="1" dirty="0"/>
              <a:t>/</a:t>
            </a:r>
            <a:r>
              <a:rPr lang="en-US" i="1" dirty="0" err="1"/>
              <a:t>ony</a:t>
            </a:r>
            <a:r>
              <a:rPr lang="en-US" i="1" dirty="0"/>
              <a:t> tam </a:t>
            </a:r>
            <a:r>
              <a:rPr lang="en-US" i="1" dirty="0" err="1"/>
              <a:t>nebyli</a:t>
            </a:r>
            <a:r>
              <a:rPr lang="en-US" i="1" dirty="0"/>
              <a:t>/y.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Sätze vom Typ </a:t>
            </a:r>
            <a:r>
              <a:rPr lang="de-DE" i="1" dirty="0" err="1"/>
              <a:t>Jdeme</a:t>
            </a:r>
            <a:r>
              <a:rPr lang="de-DE" i="1" dirty="0"/>
              <a:t> s </a:t>
            </a:r>
            <a:r>
              <a:rPr lang="de-DE" i="1" dirty="0" err="1"/>
              <a:t>dcerou</a:t>
            </a:r>
            <a:r>
              <a:rPr lang="de-DE" i="1" dirty="0"/>
              <a:t> do </a:t>
            </a:r>
            <a:r>
              <a:rPr lang="de-DE" i="1" dirty="0" err="1"/>
              <a:t>kina</a:t>
            </a:r>
            <a:r>
              <a:rPr lang="de-DE" i="1" dirty="0"/>
              <a:t>.</a:t>
            </a:r>
            <a:r>
              <a:rPr lang="de-DE" dirty="0"/>
              <a:t> Im Tsch. doppeldeutig (ich u</a:t>
            </a:r>
            <a:r>
              <a:rPr lang="cs-CZ" dirty="0" err="1"/>
              <a:t>nd</a:t>
            </a:r>
            <a:r>
              <a:rPr lang="de-DE" dirty="0"/>
              <a:t> die Tochter o</a:t>
            </a:r>
            <a:r>
              <a:rPr lang="cs-CZ" dirty="0"/>
              <a:t>der</a:t>
            </a:r>
            <a:r>
              <a:rPr lang="de-DE" dirty="0"/>
              <a:t> wir u</a:t>
            </a:r>
            <a:r>
              <a:rPr lang="cs-CZ" dirty="0" err="1"/>
              <a:t>nd</a:t>
            </a:r>
            <a:r>
              <a:rPr lang="de-DE" dirty="0"/>
              <a:t> die Tochter), im Dt. </a:t>
            </a:r>
            <a:r>
              <a:rPr lang="de-DE" i="1" dirty="0"/>
              <a:t>Ich gehe mit der Tochter ins Kino. Ich und meine Tochter, wir gehen ins Kino. </a:t>
            </a:r>
            <a:r>
              <a:rPr lang="de-DE" dirty="0"/>
              <a:t>X </a:t>
            </a:r>
            <a:r>
              <a:rPr lang="de-DE" i="1" dirty="0"/>
              <a:t>Wir gehen mit der Tochter ins Kino.</a:t>
            </a:r>
            <a:r>
              <a:rPr lang="de-DE" dirty="0"/>
              <a:t>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Tsch.: </a:t>
            </a:r>
            <a:r>
              <a:rPr lang="de-DE" i="1" dirty="0" err="1"/>
              <a:t>Už</a:t>
            </a:r>
            <a:r>
              <a:rPr lang="de-DE" i="1" dirty="0"/>
              <a:t> </a:t>
            </a:r>
            <a:r>
              <a:rPr lang="de-DE" i="1" dirty="0" err="1"/>
              <a:t>jste</a:t>
            </a:r>
            <a:r>
              <a:rPr lang="de-DE" i="1" dirty="0"/>
              <a:t> </a:t>
            </a:r>
            <a:r>
              <a:rPr lang="de-DE" i="1" dirty="0" err="1"/>
              <a:t>tady</a:t>
            </a:r>
            <a:r>
              <a:rPr lang="de-DE" i="1" dirty="0"/>
              <a:t>?</a:t>
            </a:r>
            <a:r>
              <a:rPr lang="de-DE" dirty="0"/>
              <a:t> doppeldeutig (Siezen, Duzen)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die dt. Höflichkeitsform entspricht dem tsch. </a:t>
            </a:r>
            <a:r>
              <a:rPr lang="cs-CZ" dirty="0"/>
              <a:t>„</a:t>
            </a:r>
            <a:r>
              <a:rPr lang="de-DE" dirty="0" err="1"/>
              <a:t>onikání</a:t>
            </a:r>
            <a:r>
              <a:rPr lang="cs-CZ" dirty="0"/>
              <a:t>“</a:t>
            </a:r>
            <a:r>
              <a:rPr lang="de-DE" dirty="0"/>
              <a:t>, im Dt. das Personalpronomen </a:t>
            </a:r>
            <a:r>
              <a:rPr lang="cs-CZ" dirty="0" err="1"/>
              <a:t>obligatorisch</a:t>
            </a:r>
            <a:r>
              <a:rPr lang="cs-CZ" dirty="0"/>
              <a:t> </a:t>
            </a:r>
            <a:r>
              <a:rPr lang="de-DE" dirty="0"/>
              <a:t>groß geschrieben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kontrastiver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en-US" b="1" dirty="0"/>
              <a:t>(b)</a:t>
            </a:r>
            <a:r>
              <a:rPr lang="en-US" b="1" i="1" dirty="0"/>
              <a:t> </a:t>
            </a:r>
            <a:r>
              <a:rPr lang="en-US" b="1" i="1" dirty="0" err="1"/>
              <a:t>es</a:t>
            </a:r>
            <a:r>
              <a:rPr lang="en-US" b="1" dirty="0"/>
              <a:t>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formales</a:t>
            </a:r>
            <a:r>
              <a:rPr lang="en-US" b="1" dirty="0"/>
              <a:t> </a:t>
            </a:r>
            <a:r>
              <a:rPr lang="en-US" b="1" dirty="0" err="1"/>
              <a:t>Subjekt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en-US" dirty="0" err="1"/>
              <a:t>tsch</a:t>
            </a:r>
            <a:r>
              <a:rPr lang="en-US" dirty="0"/>
              <a:t>. </a:t>
            </a:r>
            <a:r>
              <a:rPr lang="en-US" i="1" dirty="0"/>
              <a:t>ono, to</a:t>
            </a:r>
            <a:r>
              <a:rPr lang="en-US" dirty="0"/>
              <a:t>: </a:t>
            </a:r>
            <a:r>
              <a:rPr lang="en-US" i="1" dirty="0"/>
              <a:t>To </a:t>
            </a:r>
            <a:r>
              <a:rPr lang="en-US" i="1" dirty="0" err="1"/>
              <a:t>prší</a:t>
            </a:r>
            <a:r>
              <a:rPr lang="en-US" i="1" dirty="0"/>
              <a:t>! </a:t>
            </a:r>
            <a:r>
              <a:rPr lang="de-DE" i="1" dirty="0" err="1"/>
              <a:t>Ono</a:t>
            </a:r>
            <a:r>
              <a:rPr lang="de-DE" i="1" dirty="0"/>
              <a:t> </a:t>
            </a:r>
            <a:r>
              <a:rPr lang="de-DE" i="1" dirty="0" err="1"/>
              <a:t>zase</a:t>
            </a:r>
            <a:r>
              <a:rPr lang="de-DE" i="1" dirty="0"/>
              <a:t> </a:t>
            </a:r>
            <a:r>
              <a:rPr lang="de-DE" i="1" dirty="0" err="1"/>
              <a:t>už</a:t>
            </a:r>
            <a:r>
              <a:rPr lang="de-DE" i="1" dirty="0"/>
              <a:t> </a:t>
            </a:r>
            <a:r>
              <a:rPr lang="de-DE" i="1" dirty="0" err="1"/>
              <a:t>prší</a:t>
            </a:r>
            <a:r>
              <a:rPr lang="de-DE" i="1" dirty="0"/>
              <a:t>!</a:t>
            </a:r>
            <a:r>
              <a:rPr lang="de-DE" dirty="0"/>
              <a:t> (emotional verstärkend)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b="1" dirty="0"/>
              <a:t>(c) Pronominaladverbien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de-DE" dirty="0"/>
              <a:t>im Tsch. </a:t>
            </a:r>
            <a:r>
              <a:rPr lang="de-DE" dirty="0" err="1"/>
              <a:t>Präp</a:t>
            </a:r>
            <a:r>
              <a:rPr lang="de-DE" dirty="0"/>
              <a:t>. + Personalpronomen o</a:t>
            </a:r>
            <a:r>
              <a:rPr lang="cs-CZ" dirty="0"/>
              <a:t>der</a:t>
            </a:r>
            <a:r>
              <a:rPr lang="de-DE" dirty="0"/>
              <a:t> </a:t>
            </a:r>
            <a:r>
              <a:rPr lang="de-DE" dirty="0" err="1"/>
              <a:t>Präp</a:t>
            </a:r>
            <a:r>
              <a:rPr lang="de-DE" dirty="0"/>
              <a:t>. + </a:t>
            </a:r>
            <a:r>
              <a:rPr lang="de-DE" i="1" dirty="0" err="1"/>
              <a:t>ten</a:t>
            </a:r>
            <a:r>
              <a:rPr lang="de-DE" dirty="0"/>
              <a:t> bzw. </a:t>
            </a:r>
            <a:r>
              <a:rPr lang="de-DE" dirty="0" err="1"/>
              <a:t>Präp</a:t>
            </a:r>
            <a:r>
              <a:rPr lang="de-DE" dirty="0"/>
              <a:t>. </a:t>
            </a:r>
            <a:r>
              <a:rPr lang="en-US" dirty="0"/>
              <a:t>+ </a:t>
            </a:r>
            <a:r>
              <a:rPr lang="en-US" i="1" dirty="0"/>
              <a:t>co</a:t>
            </a:r>
            <a:r>
              <a:rPr lang="en-US" dirty="0"/>
              <a:t>: </a:t>
            </a:r>
            <a:r>
              <a:rPr lang="en-US" i="1" dirty="0"/>
              <a:t>Na to se </a:t>
            </a:r>
            <a:r>
              <a:rPr lang="en-US" i="1" dirty="0" err="1"/>
              <a:t>můžeš</a:t>
            </a:r>
            <a:r>
              <a:rPr lang="en-US" i="1" dirty="0"/>
              <a:t> </a:t>
            </a:r>
            <a:r>
              <a:rPr lang="en-US" i="1" dirty="0" err="1"/>
              <a:t>spolehnout</a:t>
            </a:r>
            <a:r>
              <a:rPr lang="en-US" i="1" dirty="0"/>
              <a:t>. </a:t>
            </a:r>
            <a:r>
              <a:rPr lang="de-DE" i="1" dirty="0"/>
              <a:t>Na </a:t>
            </a:r>
            <a:r>
              <a:rPr lang="de-DE" i="1" dirty="0" err="1"/>
              <a:t>co</a:t>
            </a:r>
            <a:r>
              <a:rPr lang="de-DE" i="1" dirty="0"/>
              <a:t> </a:t>
            </a:r>
            <a:r>
              <a:rPr lang="de-DE" i="1" dirty="0" err="1"/>
              <a:t>čekáš</a:t>
            </a:r>
            <a:r>
              <a:rPr lang="de-DE" i="1" dirty="0"/>
              <a:t>?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b="1" dirty="0"/>
              <a:t>(d) Demonstrativpronomina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de-DE" dirty="0"/>
              <a:t>Dt.: das Pronomen </a:t>
            </a:r>
            <a:r>
              <a:rPr lang="de-DE" i="1" dirty="0"/>
              <a:t>der</a:t>
            </a:r>
            <a:r>
              <a:rPr lang="de-DE" dirty="0"/>
              <a:t>: Sätze vom Typ </a:t>
            </a:r>
            <a:r>
              <a:rPr lang="de-DE" i="1" dirty="0"/>
              <a:t>Unsere Erfahrungen und </a:t>
            </a:r>
            <a:r>
              <a:rPr lang="de-DE" i="1" u="sng" dirty="0"/>
              <a:t>die</a:t>
            </a:r>
            <a:r>
              <a:rPr lang="de-DE" i="1" dirty="0"/>
              <a:t> unserer Freunde sind grundverschieden.</a:t>
            </a:r>
            <a:r>
              <a:rPr lang="de-DE" dirty="0"/>
              <a:t> X </a:t>
            </a:r>
            <a:r>
              <a:rPr lang="de-DE" dirty="0" err="1"/>
              <a:t>Tsch</a:t>
            </a:r>
            <a:r>
              <a:rPr lang="cs-CZ" dirty="0"/>
              <a:t>.</a:t>
            </a:r>
            <a:r>
              <a:rPr lang="de-DE" dirty="0"/>
              <a:t>: das </a:t>
            </a:r>
            <a:r>
              <a:rPr lang="de-DE" dirty="0" err="1"/>
              <a:t>Subst</a:t>
            </a:r>
            <a:r>
              <a:rPr lang="de-DE" dirty="0"/>
              <a:t>. muss wiederholt werden: </a:t>
            </a:r>
            <a:r>
              <a:rPr lang="de-DE" i="1" dirty="0" err="1"/>
              <a:t>Naše</a:t>
            </a:r>
            <a:r>
              <a:rPr lang="de-DE" i="1" dirty="0"/>
              <a:t> </a:t>
            </a:r>
            <a:r>
              <a:rPr lang="de-DE" i="1" dirty="0" err="1"/>
              <a:t>zkuš</a:t>
            </a:r>
            <a:r>
              <a:rPr lang="cs-CZ" i="1" dirty="0"/>
              <a:t>e</a:t>
            </a:r>
            <a:r>
              <a:rPr lang="de-DE" i="1" dirty="0" err="1"/>
              <a:t>nosti</a:t>
            </a:r>
            <a:r>
              <a:rPr lang="de-DE" i="1" dirty="0"/>
              <a:t> a </a:t>
            </a:r>
            <a:r>
              <a:rPr lang="de-DE" i="1" u="sng" dirty="0" err="1"/>
              <a:t>zkušenosti</a:t>
            </a:r>
            <a:r>
              <a:rPr lang="de-DE" i="1" dirty="0"/>
              <a:t> </a:t>
            </a:r>
            <a:r>
              <a:rPr lang="de-DE" i="1" dirty="0" err="1"/>
              <a:t>našich</a:t>
            </a:r>
            <a:r>
              <a:rPr lang="de-DE" i="1" dirty="0"/>
              <a:t> </a:t>
            </a:r>
            <a:r>
              <a:rPr lang="de-DE" i="1" dirty="0" err="1"/>
              <a:t>přátel</a:t>
            </a:r>
            <a:r>
              <a:rPr lang="de-DE" i="1" dirty="0"/>
              <a:t> </a:t>
            </a:r>
            <a:r>
              <a:rPr lang="de-DE" i="1" dirty="0" err="1"/>
              <a:t>jsou</a:t>
            </a:r>
            <a:r>
              <a:rPr lang="de-DE" i="1" dirty="0"/>
              <a:t> </a:t>
            </a:r>
            <a:r>
              <a:rPr lang="de-DE" i="1" dirty="0" err="1"/>
              <a:t>zásadně</a:t>
            </a:r>
            <a:r>
              <a:rPr lang="de-DE" i="1" dirty="0"/>
              <a:t> </a:t>
            </a:r>
            <a:r>
              <a:rPr lang="de-DE" i="1" dirty="0" err="1"/>
              <a:t>rozdílné</a:t>
            </a:r>
            <a:r>
              <a:rPr lang="de-DE" i="1" dirty="0"/>
              <a:t>. </a:t>
            </a:r>
            <a:r>
              <a:rPr lang="cs-CZ" i="1" dirty="0"/>
              <a:t>/ ??? </a:t>
            </a:r>
            <a:r>
              <a:rPr lang="de-DE" i="1" dirty="0" err="1"/>
              <a:t>Naše</a:t>
            </a:r>
            <a:r>
              <a:rPr lang="de-DE" i="1" dirty="0"/>
              <a:t> </a:t>
            </a:r>
            <a:r>
              <a:rPr lang="de-DE" i="1" dirty="0" err="1"/>
              <a:t>zkuš</a:t>
            </a:r>
            <a:r>
              <a:rPr lang="cs-CZ" i="1" dirty="0"/>
              <a:t>e</a:t>
            </a:r>
            <a:r>
              <a:rPr lang="de-DE" i="1" dirty="0" err="1"/>
              <a:t>nosti</a:t>
            </a:r>
            <a:r>
              <a:rPr lang="de-DE" i="1" dirty="0"/>
              <a:t> a </a:t>
            </a:r>
            <a:r>
              <a:rPr lang="cs-CZ" i="1" u="sng" dirty="0"/>
              <a:t>ty</a:t>
            </a:r>
            <a:r>
              <a:rPr lang="de-DE" i="1" dirty="0"/>
              <a:t> </a:t>
            </a:r>
            <a:r>
              <a:rPr lang="de-DE" i="1" dirty="0" err="1"/>
              <a:t>našich</a:t>
            </a:r>
            <a:r>
              <a:rPr lang="de-DE" i="1" dirty="0"/>
              <a:t> </a:t>
            </a:r>
            <a:r>
              <a:rPr lang="de-DE" i="1" dirty="0" err="1"/>
              <a:t>přátel</a:t>
            </a:r>
            <a:r>
              <a:rPr lang="de-DE" i="1" dirty="0"/>
              <a:t> </a:t>
            </a:r>
            <a:r>
              <a:rPr lang="de-DE" i="1" dirty="0" err="1"/>
              <a:t>jsou</a:t>
            </a:r>
            <a:r>
              <a:rPr lang="de-DE" i="1" dirty="0"/>
              <a:t> </a:t>
            </a:r>
            <a:r>
              <a:rPr lang="de-DE" i="1" dirty="0" err="1"/>
              <a:t>zásadně</a:t>
            </a:r>
            <a:r>
              <a:rPr lang="de-DE" i="1" dirty="0"/>
              <a:t> </a:t>
            </a:r>
            <a:r>
              <a:rPr lang="de-DE" i="1" dirty="0" err="1"/>
              <a:t>rozdílné</a:t>
            </a:r>
            <a:r>
              <a:rPr lang="de-DE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kontrastiver</a:t>
            </a:r>
            <a:r>
              <a:rPr lang="cs-CZ" b="1" dirty="0"/>
              <a:t> </a:t>
            </a:r>
            <a:r>
              <a:rPr lang="cs-CZ" b="1" dirty="0" err="1"/>
              <a:t>Sicht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b="1" dirty="0"/>
              <a:t>(e) Relativpronomina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de-DE" dirty="0"/>
              <a:t>das tsch. </a:t>
            </a:r>
            <a:r>
              <a:rPr lang="de-DE" i="1" dirty="0" err="1"/>
              <a:t>kdo</a:t>
            </a:r>
            <a:r>
              <a:rPr lang="de-DE" dirty="0"/>
              <a:t> als Relativpronomen: im Dt. nicht </a:t>
            </a:r>
            <a:r>
              <a:rPr lang="de-DE" i="1" dirty="0"/>
              <a:t>wer</a:t>
            </a:r>
            <a:r>
              <a:rPr lang="de-DE" dirty="0"/>
              <a:t>, sondern </a:t>
            </a:r>
            <a:r>
              <a:rPr lang="de-DE" i="1" dirty="0"/>
              <a:t>der</a:t>
            </a:r>
            <a:r>
              <a:rPr lang="de-DE" dirty="0"/>
              <a:t>: </a:t>
            </a:r>
            <a:r>
              <a:rPr lang="de-DE" i="1" dirty="0" err="1"/>
              <a:t>Ten</a:t>
            </a:r>
            <a:r>
              <a:rPr lang="de-DE" i="1" dirty="0"/>
              <a:t>, </a:t>
            </a:r>
            <a:r>
              <a:rPr lang="de-DE" i="1" dirty="0" err="1"/>
              <a:t>kdo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 </a:t>
            </a:r>
            <a:r>
              <a:rPr lang="de-DE" i="1" dirty="0" err="1"/>
              <a:t>řekl</a:t>
            </a:r>
            <a:r>
              <a:rPr lang="de-DE" i="1" dirty="0"/>
              <a:t>, </a:t>
            </a:r>
            <a:r>
              <a:rPr lang="de-DE" i="1" dirty="0" err="1"/>
              <a:t>měl</a:t>
            </a:r>
            <a:r>
              <a:rPr lang="de-DE" i="1" dirty="0"/>
              <a:t> </a:t>
            </a:r>
            <a:r>
              <a:rPr lang="de-DE" i="1" dirty="0" err="1"/>
              <a:t>velký</a:t>
            </a:r>
            <a:r>
              <a:rPr lang="de-DE" i="1" dirty="0"/>
              <a:t> </a:t>
            </a:r>
            <a:r>
              <a:rPr lang="de-DE" i="1" dirty="0" err="1"/>
              <a:t>smysl</a:t>
            </a:r>
            <a:r>
              <a:rPr lang="de-DE" i="1" dirty="0"/>
              <a:t> pro </a:t>
            </a:r>
            <a:r>
              <a:rPr lang="de-DE" i="1" dirty="0" err="1"/>
              <a:t>humor</a:t>
            </a:r>
            <a:r>
              <a:rPr lang="de-DE" i="1" dirty="0"/>
              <a:t>. Derjenige, der/</a:t>
            </a:r>
            <a:r>
              <a:rPr lang="de-DE" i="1" strike="sngStrike" dirty="0"/>
              <a:t>wer</a:t>
            </a:r>
            <a:r>
              <a:rPr lang="de-DE" i="1" dirty="0"/>
              <a:t> es gesagt hat, hatte einen großen Sinn für Humor. 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/>
              <a:t>die </a:t>
            </a:r>
            <a:r>
              <a:rPr lang="de-DE" dirty="0" err="1"/>
              <a:t>Relativpronimina</a:t>
            </a:r>
            <a:r>
              <a:rPr lang="de-DE" dirty="0"/>
              <a:t>, die auf ein Personalpronomen der 1. o</a:t>
            </a:r>
            <a:r>
              <a:rPr lang="cs-CZ" dirty="0"/>
              <a:t>der</a:t>
            </a:r>
            <a:r>
              <a:rPr lang="de-DE" dirty="0"/>
              <a:t> 2. P. im Hauptsatz verweisen: im Dt. Wiederholung des Personalpronomens: </a:t>
            </a:r>
            <a:r>
              <a:rPr lang="de-DE" i="1" u="sng" dirty="0"/>
              <a:t>Ich</a:t>
            </a:r>
            <a:r>
              <a:rPr lang="de-DE" i="1" dirty="0"/>
              <a:t>, der </a:t>
            </a:r>
            <a:r>
              <a:rPr lang="de-DE" i="1" u="sng" dirty="0"/>
              <a:t>ich </a:t>
            </a:r>
            <a:r>
              <a:rPr lang="de-DE" i="1" dirty="0"/>
              <a:t>jeden Tag um sechs aufstehe, kann mir so etwas </a:t>
            </a:r>
            <a:r>
              <a:rPr lang="de-DE" i="1" dirty="0" err="1"/>
              <a:t>nich</a:t>
            </a:r>
            <a:r>
              <a:rPr lang="cs-CZ" i="1" dirty="0"/>
              <a:t>t</a:t>
            </a:r>
            <a:r>
              <a:rPr lang="de-DE" i="1" dirty="0"/>
              <a:t> vorstellen. X </a:t>
            </a:r>
            <a:r>
              <a:rPr lang="de-DE" i="1" dirty="0" err="1"/>
              <a:t>Já</a:t>
            </a:r>
            <a:r>
              <a:rPr lang="de-DE" i="1" dirty="0"/>
              <a:t>, </a:t>
            </a:r>
            <a:r>
              <a:rPr lang="de-DE" i="1" dirty="0" err="1"/>
              <a:t>který</a:t>
            </a:r>
            <a:r>
              <a:rPr lang="cs-CZ" i="1" dirty="0"/>
              <a:t>/kdo</a:t>
            </a:r>
            <a:r>
              <a:rPr lang="de-DE" i="1" dirty="0"/>
              <a:t>...</a:t>
            </a:r>
            <a:endParaRPr lang="cs-CZ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de-DE" b="1" dirty="0"/>
              <a:t>(f) </a:t>
            </a:r>
            <a:r>
              <a:rPr lang="de-DE" b="1" dirty="0" err="1"/>
              <a:t>Indefinitpronomina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de-DE" dirty="0"/>
              <a:t>dt. </a:t>
            </a:r>
            <a:r>
              <a:rPr lang="de-DE" i="1" dirty="0"/>
              <a:t>man</a:t>
            </a:r>
            <a:r>
              <a:rPr lang="de-DE" dirty="0"/>
              <a:t>: im Tsch. häufig unpersönliche Reflexivkonstruktion, 2. u</a:t>
            </a:r>
            <a:r>
              <a:rPr lang="cs-CZ" dirty="0" err="1"/>
              <a:t>nd</a:t>
            </a:r>
            <a:r>
              <a:rPr lang="de-DE" dirty="0"/>
              <a:t> 3. P. </a:t>
            </a:r>
            <a:r>
              <a:rPr lang="de-DE" dirty="0" err="1"/>
              <a:t>Sg</a:t>
            </a:r>
            <a:r>
              <a:rPr lang="de-DE" dirty="0"/>
              <a:t>. u</a:t>
            </a:r>
            <a:r>
              <a:rPr lang="cs-CZ" dirty="0" err="1"/>
              <a:t>nd</a:t>
            </a:r>
            <a:r>
              <a:rPr lang="de-DE" dirty="0"/>
              <a:t> </a:t>
            </a:r>
            <a:r>
              <a:rPr lang="cs-CZ" dirty="0"/>
              <a:t>„</a:t>
            </a:r>
            <a:r>
              <a:rPr lang="de-DE" dirty="0" err="1"/>
              <a:t>člověk</a:t>
            </a:r>
            <a:r>
              <a:rPr lang="cs-CZ" dirty="0"/>
              <a:t>“</a:t>
            </a:r>
            <a:r>
              <a:rPr lang="de-DE" dirty="0"/>
              <a:t>, </a:t>
            </a:r>
            <a:r>
              <a:rPr lang="cs-CZ" dirty="0"/>
              <a:t>„</a:t>
            </a:r>
            <a:r>
              <a:rPr lang="de-DE" dirty="0" err="1"/>
              <a:t>lidé</a:t>
            </a:r>
            <a:r>
              <a:rPr lang="cs-CZ" dirty="0"/>
              <a:t>“</a:t>
            </a:r>
            <a:r>
              <a:rPr lang="de-DE" dirty="0"/>
              <a:t> usw.: </a:t>
            </a:r>
            <a:r>
              <a:rPr lang="de-DE" i="1" dirty="0"/>
              <a:t>Was kann man dazu sagen? Co se </a:t>
            </a:r>
            <a:r>
              <a:rPr lang="de-DE" i="1" dirty="0" err="1"/>
              <a:t>dá</a:t>
            </a:r>
            <a:r>
              <a:rPr lang="de-DE" i="1" dirty="0"/>
              <a:t> k </a:t>
            </a:r>
            <a:r>
              <a:rPr lang="de-DE" i="1" dirty="0" err="1"/>
              <a:t>tomu</a:t>
            </a:r>
            <a:r>
              <a:rPr lang="de-DE" i="1" dirty="0"/>
              <a:t> </a:t>
            </a:r>
            <a:r>
              <a:rPr lang="de-DE" i="1" dirty="0" err="1"/>
              <a:t>říct</a:t>
            </a:r>
            <a:r>
              <a:rPr lang="de-DE" i="1" dirty="0"/>
              <a:t>? Über seine Laster spricht man nicht gern. O </a:t>
            </a:r>
            <a:r>
              <a:rPr lang="de-DE" i="1" dirty="0" err="1"/>
              <a:t>vlastních</a:t>
            </a:r>
            <a:r>
              <a:rPr lang="de-DE" i="1" dirty="0"/>
              <a:t> </a:t>
            </a:r>
            <a:r>
              <a:rPr lang="de-DE" i="1" dirty="0" err="1"/>
              <a:t>neřestech</a:t>
            </a:r>
            <a:r>
              <a:rPr lang="de-DE" i="1" dirty="0"/>
              <a:t> </a:t>
            </a:r>
            <a:r>
              <a:rPr lang="de-DE" i="1" dirty="0" err="1"/>
              <a:t>člověk</a:t>
            </a:r>
            <a:r>
              <a:rPr lang="de-DE" i="1" dirty="0"/>
              <a:t> </a:t>
            </a:r>
            <a:r>
              <a:rPr lang="de-DE" i="1" dirty="0" err="1"/>
              <a:t>mluví</a:t>
            </a:r>
            <a:r>
              <a:rPr lang="de-DE" i="1" dirty="0"/>
              <a:t> </a:t>
            </a:r>
            <a:r>
              <a:rPr lang="de-DE" i="1" dirty="0" err="1"/>
              <a:t>nerad</a:t>
            </a:r>
            <a:r>
              <a:rPr lang="cs-CZ" i="1" dirty="0"/>
              <a:t>/lidé mluví neradi</a:t>
            </a:r>
            <a:r>
              <a:rPr lang="de-DE" i="1" dirty="0"/>
              <a:t>. Wie man sich bettet, so schläft man. Jak si </a:t>
            </a:r>
            <a:r>
              <a:rPr lang="de-DE" i="1" dirty="0" err="1"/>
              <a:t>usteleš</a:t>
            </a:r>
            <a:r>
              <a:rPr lang="de-DE" i="1" dirty="0"/>
              <a:t>, </a:t>
            </a:r>
            <a:r>
              <a:rPr lang="de-DE" i="1" dirty="0" err="1"/>
              <a:t>tak</a:t>
            </a:r>
            <a:r>
              <a:rPr lang="de-DE" i="1" dirty="0"/>
              <a:t> si </a:t>
            </a:r>
            <a:r>
              <a:rPr lang="de-DE" i="1" dirty="0" err="1"/>
              <a:t>lehneš</a:t>
            </a:r>
            <a:r>
              <a:rPr lang="de-DE" i="1" dirty="0"/>
              <a:t>.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Bachmann</a:t>
            </a:r>
            <a:r>
              <a:rPr lang="cs-CZ" dirty="0"/>
              <a:t>, A. R. (2005): </a:t>
            </a:r>
            <a:r>
              <a:rPr lang="cs-CZ" dirty="0" err="1"/>
              <a:t>Selbständige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klitische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in den </a:t>
            </a:r>
            <a:r>
              <a:rPr lang="cs-CZ" dirty="0" err="1"/>
              <a:t>deutschen</a:t>
            </a:r>
            <a:r>
              <a:rPr lang="cs-CZ" dirty="0"/>
              <a:t> </a:t>
            </a:r>
            <a:r>
              <a:rPr lang="cs-CZ" dirty="0" err="1"/>
              <a:t>Mundarten</a:t>
            </a:r>
            <a:r>
              <a:rPr lang="cs-CZ" dirty="0"/>
              <a:t> </a:t>
            </a:r>
            <a:r>
              <a:rPr lang="cs-CZ" dirty="0" err="1"/>
              <a:t>Tschechiens</a:t>
            </a:r>
            <a:r>
              <a:rPr lang="cs-CZ" dirty="0"/>
              <a:t>, in: </a:t>
            </a:r>
            <a:r>
              <a:rPr lang="cs-CZ" dirty="0" err="1"/>
              <a:t>Germanistisches</a:t>
            </a:r>
            <a:r>
              <a:rPr lang="cs-CZ" dirty="0"/>
              <a:t> </a:t>
            </a:r>
            <a:r>
              <a:rPr lang="cs-CZ" dirty="0" err="1"/>
              <a:t>Jahrbuch</a:t>
            </a:r>
            <a:r>
              <a:rPr lang="cs-CZ" dirty="0"/>
              <a:t> </a:t>
            </a:r>
            <a:r>
              <a:rPr lang="cs-CZ" dirty="0" err="1"/>
              <a:t>Brücken</a:t>
            </a:r>
            <a:r>
              <a:rPr lang="cs-CZ" dirty="0"/>
              <a:t>. </a:t>
            </a:r>
            <a:r>
              <a:rPr lang="cs-CZ" dirty="0" err="1"/>
              <a:t>Tschechische</a:t>
            </a:r>
            <a:r>
              <a:rPr lang="cs-CZ" dirty="0"/>
              <a:t> Republik ? </a:t>
            </a:r>
            <a:r>
              <a:rPr lang="cs-CZ" dirty="0" err="1"/>
              <a:t>Slowakei</a:t>
            </a:r>
            <a:r>
              <a:rPr lang="cs-CZ" dirty="0"/>
              <a:t>, </a:t>
            </a:r>
            <a:r>
              <a:rPr lang="cs-CZ" dirty="0" err="1"/>
              <a:t>Steffen</a:t>
            </a:r>
            <a:r>
              <a:rPr lang="cs-CZ" dirty="0"/>
              <a:t> </a:t>
            </a:r>
            <a:r>
              <a:rPr lang="cs-CZ" dirty="0" err="1"/>
              <a:t>Höhne</a:t>
            </a:r>
            <a:r>
              <a:rPr lang="cs-CZ" dirty="0"/>
              <a:t> - Roman Mikuláš - Marek Nekula - Milan Tvrdík, </a:t>
            </a:r>
            <a:r>
              <a:rPr lang="cs-CZ" dirty="0" err="1"/>
              <a:t>Weimar</a:t>
            </a:r>
            <a:r>
              <a:rPr lang="cs-CZ" dirty="0"/>
              <a:t> /</a:t>
            </a:r>
            <a:r>
              <a:rPr lang="cs-CZ" dirty="0" err="1"/>
              <a:t>Regensburg</a:t>
            </a:r>
            <a:r>
              <a:rPr lang="cs-CZ" dirty="0"/>
              <a:t>/Praha, </a:t>
            </a:r>
            <a:r>
              <a:rPr lang="cs-CZ" dirty="0" err="1"/>
              <a:t>DAAD&amp;Lidové</a:t>
            </a:r>
            <a:r>
              <a:rPr lang="cs-CZ" dirty="0"/>
              <a:t> noviny, S. 65–72, ISBN 80-7106-936-1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Barth</a:t>
            </a:r>
            <a:r>
              <a:rPr lang="cs-CZ" dirty="0"/>
              <a:t>, D. N. S. (2007): </a:t>
            </a:r>
            <a:r>
              <a:rPr lang="cs-CZ" dirty="0" err="1"/>
              <a:t>Pronouns</a:t>
            </a:r>
            <a:r>
              <a:rPr lang="cs-CZ" dirty="0"/>
              <a:t>: A </a:t>
            </a:r>
            <a:r>
              <a:rPr lang="cs-CZ" dirty="0" err="1"/>
              <a:t>cross-linguistric</a:t>
            </a:r>
            <a:r>
              <a:rPr lang="cs-CZ" dirty="0"/>
              <a:t> study. Oxford.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Beneš, E. (1967): Německé věty s man a jejich stylistické využití (</a:t>
            </a:r>
            <a:r>
              <a:rPr lang="cs-CZ" dirty="0" err="1"/>
              <a:t>Deutsche</a:t>
            </a:r>
            <a:r>
              <a:rPr lang="cs-CZ" dirty="0"/>
              <a:t> man-</a:t>
            </a:r>
            <a:r>
              <a:rPr lang="cs-CZ" dirty="0" err="1"/>
              <a:t>Sätze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ihr</a:t>
            </a:r>
            <a:r>
              <a:rPr lang="cs-CZ" dirty="0"/>
              <a:t> </a:t>
            </a:r>
            <a:r>
              <a:rPr lang="cs-CZ" dirty="0" err="1"/>
              <a:t>Stilwert</a:t>
            </a:r>
            <a:r>
              <a:rPr lang="cs-CZ" dirty="0"/>
              <a:t>), in: Slovo a slovesnost, </a:t>
            </a:r>
            <a:r>
              <a:rPr lang="cs-CZ" dirty="0" err="1"/>
              <a:t>Jg</a:t>
            </a:r>
            <a:r>
              <a:rPr lang="cs-CZ" dirty="0"/>
              <a:t>. 27, S. 410–418, ISSN 0037-7031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Cooper, R. (1979):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pronouns</a:t>
            </a:r>
            <a:r>
              <a:rPr lang="cs-CZ" dirty="0"/>
              <a:t>, in: Syntax and </a:t>
            </a:r>
            <a:r>
              <a:rPr lang="cs-CZ" dirty="0" err="1"/>
              <a:t>Semantics</a:t>
            </a:r>
            <a:r>
              <a:rPr lang="cs-CZ" dirty="0"/>
              <a:t>, </a:t>
            </a:r>
            <a:r>
              <a:rPr lang="cs-CZ" dirty="0" err="1"/>
              <a:t>ed</a:t>
            </a:r>
            <a:r>
              <a:rPr lang="cs-CZ" dirty="0"/>
              <a:t>. F. Heny &amp; H. </a:t>
            </a:r>
            <a:r>
              <a:rPr lang="cs-CZ" dirty="0" err="1"/>
              <a:t>Schnelle</a:t>
            </a:r>
            <a:r>
              <a:rPr lang="cs-CZ" dirty="0"/>
              <a:t>, New York, S. 61–92.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Čermák, Fr. (2010): Obecný subjekt (objekt) a jeho lexikální vyjádření: anglické </a:t>
            </a:r>
            <a:r>
              <a:rPr lang="cs-CZ" dirty="0" err="1"/>
              <a:t>one</a:t>
            </a:r>
            <a:r>
              <a:rPr lang="cs-CZ" dirty="0"/>
              <a:t>, německé man, </a:t>
            </a:r>
            <a:r>
              <a:rPr lang="cs-CZ" dirty="0" err="1"/>
              <a:t>francouzké</a:t>
            </a:r>
            <a:r>
              <a:rPr lang="cs-CZ" dirty="0"/>
              <a:t> on a české člověk, in: Mnohojazyčný korpus </a:t>
            </a:r>
            <a:r>
              <a:rPr lang="cs-CZ" dirty="0" err="1"/>
              <a:t>InterCorp</a:t>
            </a:r>
            <a:r>
              <a:rPr lang="cs-CZ" dirty="0"/>
              <a:t>: Možnosti studia, František Čermák/Jan </a:t>
            </a:r>
            <a:r>
              <a:rPr lang="cs-CZ" dirty="0" err="1"/>
              <a:t>Kocek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), Praha, Nakladatelství Lidové noviny/Ústav Českého národního korpusu, S. 182–189, ISBN 978-80-7422-058-6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Doleželová, J. (2011): Pronomen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DaF-Unterricht</a:t>
            </a:r>
            <a:r>
              <a:rPr lang="cs-CZ" dirty="0"/>
              <a:t>, in: Die </a:t>
            </a:r>
            <a:r>
              <a:rPr lang="cs-CZ" dirty="0" err="1"/>
              <a:t>Grammatik</a:t>
            </a:r>
            <a:r>
              <a:rPr lang="cs-CZ" dirty="0"/>
              <a:t>, </a:t>
            </a:r>
            <a:r>
              <a:rPr lang="cs-CZ" dirty="0" err="1"/>
              <a:t>Semantik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Pragmatik des </a:t>
            </a:r>
            <a:r>
              <a:rPr lang="cs-CZ" dirty="0" err="1"/>
              <a:t>Wortes</a:t>
            </a:r>
            <a:r>
              <a:rPr lang="cs-CZ" dirty="0"/>
              <a:t>.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Erforschung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Vermittlung</a:t>
            </a:r>
            <a:r>
              <a:rPr lang="cs-CZ" dirty="0"/>
              <a:t> (</a:t>
            </a:r>
            <a:r>
              <a:rPr lang="cs-CZ" dirty="0" err="1"/>
              <a:t>Budweiser</a:t>
            </a:r>
            <a:r>
              <a:rPr lang="cs-CZ" dirty="0"/>
              <a:t> </a:t>
            </a:r>
            <a:r>
              <a:rPr lang="cs-CZ" dirty="0" err="1"/>
              <a:t>Arbeiten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Germanistik in </a:t>
            </a:r>
            <a:r>
              <a:rPr lang="cs-CZ" dirty="0" err="1"/>
              <a:t>Unterricht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Forschung</a:t>
            </a:r>
            <a:r>
              <a:rPr lang="cs-CZ" dirty="0"/>
              <a:t>, </a:t>
            </a:r>
            <a:r>
              <a:rPr lang="cs-CZ" dirty="0" err="1"/>
              <a:t>Bd</a:t>
            </a:r>
            <a:r>
              <a:rPr lang="cs-CZ" dirty="0"/>
              <a:t>. 1), Lejsková, Alena/</a:t>
            </a:r>
            <a:r>
              <a:rPr lang="cs-CZ" dirty="0" err="1"/>
              <a:t>Valdrová</a:t>
            </a:r>
            <a:r>
              <a:rPr lang="cs-CZ" dirty="0"/>
              <a:t>, Jana (</a:t>
            </a:r>
            <a:r>
              <a:rPr lang="cs-CZ" dirty="0" err="1"/>
              <a:t>Hrsg</a:t>
            </a:r>
            <a:r>
              <a:rPr lang="cs-CZ" dirty="0"/>
              <a:t>.), Augsburg, </a:t>
            </a:r>
            <a:r>
              <a:rPr lang="cs-CZ" dirty="0" err="1"/>
              <a:t>Wißner-Verlag</a:t>
            </a:r>
            <a:r>
              <a:rPr lang="cs-CZ" dirty="0"/>
              <a:t>, S. 179–184, ISBN 978-3-89639-806-2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Dušková, L. (1973): Man-</a:t>
            </a:r>
            <a:r>
              <a:rPr lang="cs-CZ" dirty="0" err="1"/>
              <a:t>Sätze</a:t>
            </a:r>
            <a:r>
              <a:rPr lang="cs-CZ" dirty="0"/>
              <a:t> in Czech and in </a:t>
            </a:r>
            <a:r>
              <a:rPr lang="cs-CZ" dirty="0" err="1"/>
              <a:t>English</a:t>
            </a:r>
            <a:r>
              <a:rPr lang="cs-CZ" dirty="0"/>
              <a:t>, in: </a:t>
            </a:r>
            <a:r>
              <a:rPr lang="cs-CZ" dirty="0" err="1"/>
              <a:t>Philologica</a:t>
            </a:r>
            <a:r>
              <a:rPr lang="cs-CZ" dirty="0"/>
              <a:t> </a:t>
            </a:r>
            <a:r>
              <a:rPr lang="cs-CZ" dirty="0" err="1"/>
              <a:t>Pragensia</a:t>
            </a:r>
            <a:r>
              <a:rPr lang="cs-CZ" dirty="0"/>
              <a:t> 16, Prag, Academia, S. 5–37, ISSN 0048-3885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Ehrich</a:t>
            </a:r>
            <a:r>
              <a:rPr lang="cs-CZ" dirty="0"/>
              <a:t>, V. (1992): </a:t>
            </a:r>
            <a:r>
              <a:rPr lang="cs-CZ" dirty="0" err="1"/>
              <a:t>Hier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Jetzt</a:t>
            </a:r>
            <a:r>
              <a:rPr lang="cs-CZ" dirty="0"/>
              <a:t>. </a:t>
            </a:r>
            <a:r>
              <a:rPr lang="cs-CZ" dirty="0" err="1"/>
              <a:t>Studien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lokalen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temporalen</a:t>
            </a:r>
            <a:r>
              <a:rPr lang="cs-CZ" dirty="0"/>
              <a:t> </a:t>
            </a:r>
            <a:r>
              <a:rPr lang="cs-CZ" dirty="0" err="1"/>
              <a:t>Deixis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. </a:t>
            </a:r>
            <a:r>
              <a:rPr lang="cs-CZ" dirty="0" err="1"/>
              <a:t>Tübingen</a:t>
            </a:r>
            <a:r>
              <a:rPr lang="cs-CZ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Howe</a:t>
            </a:r>
            <a:r>
              <a:rPr lang="cs-CZ" dirty="0"/>
              <a:t>, S. (1996):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pronouns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Germanic</a:t>
            </a:r>
            <a:r>
              <a:rPr lang="cs-CZ" dirty="0"/>
              <a:t> </a:t>
            </a:r>
            <a:r>
              <a:rPr lang="cs-CZ" dirty="0" err="1"/>
              <a:t>languages</a:t>
            </a:r>
            <a:r>
              <a:rPr lang="cs-CZ" dirty="0"/>
              <a:t>. </a:t>
            </a:r>
            <a:r>
              <a:rPr lang="cs-CZ" dirty="0" err="1"/>
              <a:t>Berlin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Motapanyane</a:t>
            </a:r>
            <a:r>
              <a:rPr lang="cs-CZ" dirty="0"/>
              <a:t>, V. (</a:t>
            </a:r>
            <a:r>
              <a:rPr lang="cs-CZ" dirty="0" err="1"/>
              <a:t>ed</a:t>
            </a:r>
            <a:r>
              <a:rPr lang="cs-CZ" dirty="0"/>
              <a:t>.) (1997): </a:t>
            </a:r>
            <a:r>
              <a:rPr lang="cs-CZ" dirty="0" err="1"/>
              <a:t>Clitics</a:t>
            </a:r>
            <a:r>
              <a:rPr lang="cs-CZ" dirty="0"/>
              <a:t>, </a:t>
            </a:r>
            <a:r>
              <a:rPr lang="cs-CZ" dirty="0" err="1"/>
              <a:t>pronouns</a:t>
            </a:r>
            <a:r>
              <a:rPr lang="cs-CZ" dirty="0"/>
              <a:t> and </a:t>
            </a:r>
            <a:r>
              <a:rPr lang="cs-CZ" dirty="0" err="1"/>
              <a:t>movement</a:t>
            </a:r>
            <a:r>
              <a:rPr lang="cs-CZ" dirty="0"/>
              <a:t>. </a:t>
            </a:r>
            <a:r>
              <a:rPr lang="cs-CZ" dirty="0" err="1"/>
              <a:t>Kirkland</a:t>
            </a:r>
            <a:r>
              <a:rPr lang="cs-CZ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de-DE" dirty="0" err="1"/>
              <a:t>Peloušková</a:t>
            </a:r>
            <a:r>
              <a:rPr lang="de-DE" dirty="0"/>
              <a:t>, H</a:t>
            </a:r>
            <a:r>
              <a:rPr lang="cs-CZ" dirty="0"/>
              <a:t>. </a:t>
            </a:r>
            <a:r>
              <a:rPr lang="de-DE" dirty="0"/>
              <a:t>(2010): Was entspricht den deutschen Konstruktionen mit dem Platzhalter es im Tschechischen?, in: Aspekte der Sprachwissenschaft: Linguistik-Tage Jena. 18. Jahrestagung der Gesellschaft für Sprache und Sprachen e.V., Bettina Bock (Hrsg.), Hamburg, Verlag Dr. </a:t>
            </a:r>
            <a:r>
              <a:rPr lang="de-DE" dirty="0" err="1"/>
              <a:t>Kovač</a:t>
            </a:r>
            <a:r>
              <a:rPr lang="de-DE" dirty="0"/>
              <a:t>, S. 93–102, ISBN 978-3-8300-4578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de-DE" dirty="0" err="1"/>
              <a:t>Peloušková</a:t>
            </a:r>
            <a:r>
              <a:rPr lang="de-DE" dirty="0"/>
              <a:t>, H</a:t>
            </a:r>
            <a:r>
              <a:rPr lang="cs-CZ" dirty="0"/>
              <a:t>. </a:t>
            </a:r>
            <a:r>
              <a:rPr lang="de-DE" dirty="0"/>
              <a:t>(2009): Das Pronomen es, seine Referenten und seine Entsprechungen im Tschechischen, in: Linguistik und Übersetzung in </a:t>
            </a:r>
            <a:r>
              <a:rPr lang="de-DE" dirty="0" err="1"/>
              <a:t>Kouvola</a:t>
            </a:r>
            <a:r>
              <a:rPr lang="de-DE" dirty="0"/>
              <a:t>. Beiträge zu Sprache und Sprachen 7. Vorträge der 17. Jahrestagung der GESUS, </a:t>
            </a:r>
            <a:r>
              <a:rPr lang="de-DE" dirty="0" err="1"/>
              <a:t>Irmeli</a:t>
            </a:r>
            <a:r>
              <a:rPr lang="de-DE" dirty="0"/>
              <a:t> </a:t>
            </a:r>
            <a:r>
              <a:rPr lang="de-DE" dirty="0" err="1"/>
              <a:t>Helin</a:t>
            </a:r>
            <a:r>
              <a:rPr lang="de-DE" dirty="0"/>
              <a:t> (Hrsg.), Helsinki, University </a:t>
            </a:r>
            <a:r>
              <a:rPr lang="de-DE" dirty="0" err="1"/>
              <a:t>of</a:t>
            </a:r>
            <a:r>
              <a:rPr lang="de-DE" dirty="0"/>
              <a:t> Helsinki, S. 115–133, ISBN 978-952-10-5248</a:t>
            </a:r>
            <a:endParaRPr lang="cs-CZ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H. (2009): </a:t>
            </a:r>
            <a:r>
              <a:rPr lang="cs-CZ" dirty="0" err="1"/>
              <a:t>Konstruktionen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deutschen</a:t>
            </a:r>
            <a:r>
              <a:rPr lang="cs-CZ" dirty="0"/>
              <a:t> </a:t>
            </a:r>
            <a:r>
              <a:rPr lang="cs-CZ" dirty="0" err="1"/>
              <a:t>Platzhalter</a:t>
            </a:r>
            <a:r>
              <a:rPr lang="cs-CZ" dirty="0"/>
              <a:t> es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tschechischen</a:t>
            </a:r>
            <a:r>
              <a:rPr lang="cs-CZ" dirty="0"/>
              <a:t> </a:t>
            </a:r>
            <a:r>
              <a:rPr lang="cs-CZ" dirty="0" err="1"/>
              <a:t>Entsprechungen</a:t>
            </a:r>
            <a:r>
              <a:rPr lang="cs-CZ" dirty="0"/>
              <a:t>, in: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Tschechisch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Vergleich</a:t>
            </a:r>
            <a:r>
              <a:rPr lang="cs-CZ" dirty="0"/>
              <a:t>. </a:t>
            </a:r>
            <a:r>
              <a:rPr lang="cs-CZ" dirty="0" err="1"/>
              <a:t>Korpusbasierte</a:t>
            </a:r>
            <a:r>
              <a:rPr lang="cs-CZ" dirty="0"/>
              <a:t> </a:t>
            </a:r>
            <a:r>
              <a:rPr lang="cs-CZ" dirty="0" err="1"/>
              <a:t>linguistische</a:t>
            </a:r>
            <a:r>
              <a:rPr lang="cs-CZ" dirty="0"/>
              <a:t> </a:t>
            </a:r>
            <a:r>
              <a:rPr lang="cs-CZ" dirty="0" err="1"/>
              <a:t>Studien</a:t>
            </a:r>
            <a:r>
              <a:rPr lang="cs-CZ" dirty="0"/>
              <a:t>, Tomáš Káňa - Hana </a:t>
            </a:r>
            <a:r>
              <a:rPr lang="cs-CZ" dirty="0" err="1"/>
              <a:t>Peloušková</a:t>
            </a:r>
            <a:r>
              <a:rPr lang="cs-CZ" dirty="0"/>
              <a:t> (</a:t>
            </a:r>
            <a:r>
              <a:rPr lang="cs-CZ" dirty="0" err="1"/>
              <a:t>Hrsg</a:t>
            </a:r>
            <a:r>
              <a:rPr lang="cs-CZ" dirty="0"/>
              <a:t>.), Brno, Masarykova univerzita, S. 90–104, ISBN 978-80-210-5068-6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H. (2009): </a:t>
            </a:r>
            <a:r>
              <a:rPr lang="cs-CZ" dirty="0" err="1"/>
              <a:t>Zum</a:t>
            </a:r>
            <a:r>
              <a:rPr lang="cs-CZ" dirty="0"/>
              <a:t> Pronomen es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seinen</a:t>
            </a:r>
            <a:r>
              <a:rPr lang="cs-CZ" dirty="0"/>
              <a:t> </a:t>
            </a:r>
            <a:r>
              <a:rPr lang="cs-CZ" dirty="0" err="1"/>
              <a:t>Äquivalenten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Tschechischen</a:t>
            </a:r>
            <a:r>
              <a:rPr lang="cs-CZ" dirty="0"/>
              <a:t>, in: </a:t>
            </a:r>
            <a:r>
              <a:rPr lang="cs-CZ" dirty="0" err="1"/>
              <a:t>Germanistische</a:t>
            </a:r>
            <a:r>
              <a:rPr lang="cs-CZ" dirty="0"/>
              <a:t> </a:t>
            </a:r>
            <a:r>
              <a:rPr lang="cs-CZ" dirty="0" err="1"/>
              <a:t>Linguistik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neuen</a:t>
            </a:r>
            <a:r>
              <a:rPr lang="cs-CZ" dirty="0"/>
              <a:t> </a:t>
            </a:r>
            <a:r>
              <a:rPr lang="cs-CZ" dirty="0" err="1"/>
              <a:t>Herausforderungen</a:t>
            </a:r>
            <a:r>
              <a:rPr lang="cs-CZ" dirty="0"/>
              <a:t> in </a:t>
            </a:r>
            <a:r>
              <a:rPr lang="cs-CZ" dirty="0" err="1"/>
              <a:t>Forschung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Lehre</a:t>
            </a:r>
            <a:r>
              <a:rPr lang="cs-CZ" dirty="0"/>
              <a:t> in </a:t>
            </a:r>
            <a:r>
              <a:rPr lang="cs-CZ" dirty="0" err="1"/>
              <a:t>Tschechien</a:t>
            </a:r>
            <a:r>
              <a:rPr lang="cs-CZ" dirty="0"/>
              <a:t>, Libuše Spáčilová - Lenka Vaňková (</a:t>
            </a:r>
            <a:r>
              <a:rPr lang="cs-CZ" dirty="0" err="1"/>
              <a:t>Hrsg</a:t>
            </a:r>
            <a:r>
              <a:rPr lang="cs-CZ" dirty="0"/>
              <a:t>.), Brno, </a:t>
            </a:r>
            <a:r>
              <a:rPr lang="cs-CZ" dirty="0" err="1"/>
              <a:t>Academicus</a:t>
            </a:r>
            <a:r>
              <a:rPr lang="cs-CZ" dirty="0"/>
              <a:t>, S. 307–317, ISBN 978-80-87192-05</a:t>
            </a:r>
          </a:p>
          <a:p>
            <a:pPr marL="182880" indent="-182880" eaLnBrk="1" fontAlgn="auto" hangingPunct="1">
              <a:defRPr/>
            </a:pPr>
            <a:r>
              <a:rPr lang="de-DE" dirty="0" err="1"/>
              <a:t>Peloušková</a:t>
            </a:r>
            <a:r>
              <a:rPr lang="de-DE" dirty="0"/>
              <a:t>, H</a:t>
            </a:r>
            <a:r>
              <a:rPr lang="cs-CZ" dirty="0"/>
              <a:t>. </a:t>
            </a:r>
            <a:r>
              <a:rPr lang="de-DE" dirty="0"/>
              <a:t>(2008): Die Konstruktionen mit es, ihre Funktionen und Entsprechungen im Tschechischen, in: Beiträge zu Sprache und Sprachen 6, Vorträge der 16. Jahrestagung der Gesellschaft für Sprache und Sprachen, München, </a:t>
            </a:r>
            <a:r>
              <a:rPr lang="de-DE" dirty="0" err="1"/>
              <a:t>Lincom</a:t>
            </a:r>
            <a:r>
              <a:rPr lang="de-DE" dirty="0"/>
              <a:t>, S. 109–119, ISBN 978-3-89586-261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(a) </a:t>
            </a:r>
            <a:r>
              <a:rPr lang="cs-CZ" b="1" dirty="0" err="1"/>
              <a:t>Formenbestand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i="1" dirty="0"/>
              <a:t>da(r)-, </a:t>
            </a:r>
            <a:r>
              <a:rPr lang="cs-CZ" i="1" dirty="0" err="1"/>
              <a:t>wo</a:t>
            </a:r>
            <a:r>
              <a:rPr lang="cs-CZ" i="1" dirty="0"/>
              <a:t>(r)-, (</a:t>
            </a:r>
            <a:r>
              <a:rPr lang="cs-CZ" i="1" dirty="0" err="1"/>
              <a:t>hier</a:t>
            </a:r>
            <a:r>
              <a:rPr lang="cs-CZ" i="1" dirty="0"/>
              <a:t>-) </a:t>
            </a:r>
            <a:r>
              <a:rPr lang="cs-CZ" dirty="0"/>
              <a:t>+ </a:t>
            </a:r>
            <a:r>
              <a:rPr lang="cs-CZ" i="1" dirty="0" err="1"/>
              <a:t>an</a:t>
            </a:r>
            <a:r>
              <a:rPr lang="cs-CZ" i="1" dirty="0"/>
              <a:t>, </a:t>
            </a:r>
            <a:r>
              <a:rPr lang="cs-CZ" i="1" dirty="0" err="1"/>
              <a:t>auf</a:t>
            </a:r>
            <a:r>
              <a:rPr lang="cs-CZ" i="1" dirty="0"/>
              <a:t>, </a:t>
            </a:r>
            <a:r>
              <a:rPr lang="cs-CZ" i="1" dirty="0" err="1"/>
              <a:t>aus</a:t>
            </a:r>
            <a:r>
              <a:rPr lang="cs-CZ" i="1" dirty="0"/>
              <a:t>, </a:t>
            </a:r>
            <a:r>
              <a:rPr lang="cs-CZ" i="1" dirty="0" err="1"/>
              <a:t>bei</a:t>
            </a:r>
            <a:r>
              <a:rPr lang="cs-CZ" i="1" dirty="0"/>
              <a:t>, durch, </a:t>
            </a:r>
            <a:r>
              <a:rPr lang="cs-CZ" i="1" dirty="0" err="1"/>
              <a:t>für</a:t>
            </a:r>
            <a:r>
              <a:rPr lang="cs-CZ" i="1" dirty="0"/>
              <a:t>, </a:t>
            </a:r>
            <a:r>
              <a:rPr lang="cs-CZ" i="1" dirty="0" err="1"/>
              <a:t>gegen</a:t>
            </a:r>
            <a:r>
              <a:rPr lang="cs-CZ" i="1" dirty="0"/>
              <a:t>, </a:t>
            </a:r>
            <a:r>
              <a:rPr lang="cs-CZ" i="1" dirty="0" err="1"/>
              <a:t>hinter</a:t>
            </a:r>
            <a:r>
              <a:rPr lang="cs-CZ" i="1" dirty="0"/>
              <a:t>, in/</a:t>
            </a:r>
            <a:r>
              <a:rPr lang="cs-CZ" i="1" dirty="0" err="1"/>
              <a:t>ein</a:t>
            </a:r>
            <a:r>
              <a:rPr lang="cs-CZ" i="1" dirty="0"/>
              <a:t>, </a:t>
            </a:r>
            <a:r>
              <a:rPr lang="cs-CZ" i="1" dirty="0" err="1"/>
              <a:t>mit</a:t>
            </a:r>
            <a:r>
              <a:rPr lang="cs-CZ" i="1" dirty="0"/>
              <a:t>, nach, </a:t>
            </a:r>
            <a:r>
              <a:rPr lang="cs-CZ" i="1" dirty="0" err="1"/>
              <a:t>neben</a:t>
            </a:r>
            <a:r>
              <a:rPr lang="cs-CZ" i="1" dirty="0"/>
              <a:t>, </a:t>
            </a:r>
            <a:r>
              <a:rPr lang="cs-CZ" i="1" dirty="0" err="1"/>
              <a:t>über</a:t>
            </a:r>
            <a:r>
              <a:rPr lang="cs-CZ" i="1" dirty="0"/>
              <a:t>, um, </a:t>
            </a:r>
            <a:r>
              <a:rPr lang="cs-CZ" i="1" dirty="0" err="1"/>
              <a:t>unter</a:t>
            </a:r>
            <a:r>
              <a:rPr lang="cs-CZ" i="1" dirty="0"/>
              <a:t>, von, vor, </a:t>
            </a:r>
            <a:r>
              <a:rPr lang="cs-CZ" i="1" dirty="0" err="1"/>
              <a:t>zu</a:t>
            </a:r>
            <a:r>
              <a:rPr lang="cs-CZ" i="1" dirty="0"/>
              <a:t>, </a:t>
            </a:r>
            <a:r>
              <a:rPr lang="cs-CZ" i="1" dirty="0" err="1"/>
              <a:t>zwischen</a:t>
            </a:r>
            <a:r>
              <a:rPr lang="cs-CZ" dirty="0"/>
              <a:t>; </a:t>
            </a:r>
            <a:r>
              <a:rPr lang="cs-CZ" dirty="0" err="1"/>
              <a:t>selten</a:t>
            </a:r>
            <a:r>
              <a:rPr lang="cs-CZ" dirty="0"/>
              <a:t> (</a:t>
            </a:r>
            <a:r>
              <a:rPr lang="cs-CZ" dirty="0" err="1"/>
              <a:t>veraltet</a:t>
            </a:r>
            <a:r>
              <a:rPr lang="cs-CZ" dirty="0"/>
              <a:t>): </a:t>
            </a:r>
            <a:r>
              <a:rPr lang="cs-CZ" i="1" dirty="0" err="1"/>
              <a:t>darob</a:t>
            </a:r>
            <a:r>
              <a:rPr lang="cs-CZ" i="1" dirty="0"/>
              <a:t>, </a:t>
            </a:r>
            <a:r>
              <a:rPr lang="cs-CZ" i="1" dirty="0" err="1"/>
              <a:t>dawider</a:t>
            </a:r>
            <a:r>
              <a:rPr lang="cs-CZ" i="1" dirty="0"/>
              <a:t>, </a:t>
            </a:r>
            <a:r>
              <a:rPr lang="cs-CZ" i="1" dirty="0" err="1"/>
              <a:t>darnach</a:t>
            </a:r>
            <a:r>
              <a:rPr lang="cs-CZ" i="1" dirty="0"/>
              <a:t>, </a:t>
            </a:r>
            <a:r>
              <a:rPr lang="cs-CZ" i="1" dirty="0" err="1"/>
              <a:t>darneben</a:t>
            </a:r>
            <a:r>
              <a:rPr lang="cs-CZ" i="1" dirty="0"/>
              <a:t> / </a:t>
            </a:r>
            <a:r>
              <a:rPr lang="cs-CZ" i="1" dirty="0" err="1"/>
              <a:t>hierneben</a:t>
            </a:r>
            <a:r>
              <a:rPr lang="cs-CZ" i="1" dirty="0"/>
              <a:t>, </a:t>
            </a:r>
            <a:r>
              <a:rPr lang="cs-CZ" i="1" dirty="0" err="1"/>
              <a:t>hierzwischen</a:t>
            </a:r>
            <a:r>
              <a:rPr lang="cs-CZ" i="1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Ugs</a:t>
            </a:r>
            <a:r>
              <a:rPr lang="cs-CZ" dirty="0"/>
              <a:t>.: </a:t>
            </a:r>
            <a:r>
              <a:rPr lang="cs-CZ" i="1" dirty="0" err="1"/>
              <a:t>dadran</a:t>
            </a:r>
            <a:r>
              <a:rPr lang="cs-CZ" i="1" dirty="0"/>
              <a:t>, </a:t>
            </a:r>
            <a:r>
              <a:rPr lang="cs-CZ" i="1" dirty="0" err="1"/>
              <a:t>dadrauf</a:t>
            </a:r>
            <a:r>
              <a:rPr lang="cs-CZ" i="1" dirty="0"/>
              <a:t>, </a:t>
            </a:r>
            <a:r>
              <a:rPr lang="cs-CZ" i="1" dirty="0" err="1"/>
              <a:t>wodran</a:t>
            </a:r>
            <a:r>
              <a:rPr lang="cs-CZ" i="1" dirty="0"/>
              <a:t>, </a:t>
            </a:r>
            <a:r>
              <a:rPr lang="cs-CZ" i="1" dirty="0" err="1"/>
              <a:t>wodrauf</a:t>
            </a:r>
            <a:r>
              <a:rPr lang="cs-CZ" i="1" dirty="0"/>
              <a:t>, </a:t>
            </a:r>
            <a:r>
              <a:rPr lang="cs-CZ" i="1" dirty="0" err="1"/>
              <a:t>hierdran</a:t>
            </a:r>
            <a:r>
              <a:rPr lang="cs-CZ" i="1" dirty="0"/>
              <a:t>, </a:t>
            </a:r>
            <a:r>
              <a:rPr lang="cs-CZ" i="1" dirty="0" err="1"/>
              <a:t>hierdrauf</a:t>
            </a:r>
            <a:r>
              <a:rPr lang="cs-CZ" i="1" dirty="0"/>
              <a:t> – </a:t>
            </a:r>
            <a:r>
              <a:rPr lang="cs-CZ" i="1" dirty="0" err="1"/>
              <a:t>Dadrauf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Lust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Ugs</a:t>
            </a:r>
            <a:r>
              <a:rPr lang="cs-CZ" dirty="0"/>
              <a:t>.: </a:t>
            </a:r>
            <a:r>
              <a:rPr lang="cs-CZ" i="1" dirty="0"/>
              <a:t>Da </a:t>
            </a:r>
            <a:r>
              <a:rPr lang="cs-CZ" i="1" dirty="0" err="1"/>
              <a:t>weiß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von. Da </a:t>
            </a:r>
            <a:r>
              <a:rPr lang="cs-CZ" i="1" dirty="0" err="1"/>
              <a:t>hat</a:t>
            </a:r>
            <a:r>
              <a:rPr lang="cs-CZ" i="1" dirty="0"/>
              <a:t>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Angst</a:t>
            </a:r>
            <a:r>
              <a:rPr lang="cs-CZ" i="1" dirty="0"/>
              <a:t> vor. </a:t>
            </a:r>
            <a:r>
              <a:rPr lang="cs-CZ" dirty="0"/>
              <a:t>(</a:t>
            </a:r>
            <a:r>
              <a:rPr lang="cs-CZ" dirty="0" err="1"/>
              <a:t>analytischer</a:t>
            </a:r>
            <a:r>
              <a:rPr lang="cs-CZ" dirty="0"/>
              <a:t> </a:t>
            </a:r>
            <a:r>
              <a:rPr lang="cs-CZ" dirty="0" err="1"/>
              <a:t>Sprachbau</a:t>
            </a:r>
            <a:r>
              <a:rPr lang="cs-CZ" dirty="0"/>
              <a:t>)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Ugs</a:t>
            </a:r>
            <a:r>
              <a:rPr lang="cs-CZ" dirty="0"/>
              <a:t>./</a:t>
            </a:r>
            <a:r>
              <a:rPr lang="cs-CZ" dirty="0" err="1"/>
              <a:t>Phraseologie</a:t>
            </a:r>
            <a:r>
              <a:rPr lang="cs-CZ" dirty="0"/>
              <a:t>: </a:t>
            </a:r>
            <a:r>
              <a:rPr lang="cs-CZ" i="1" dirty="0"/>
              <a:t>Der </a:t>
            </a:r>
            <a:r>
              <a:rPr lang="cs-CZ" i="1" dirty="0" err="1"/>
              <a:t>Hund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im</a:t>
            </a:r>
            <a:r>
              <a:rPr lang="cs-CZ" i="1" dirty="0"/>
              <a:t> </a:t>
            </a:r>
            <a:r>
              <a:rPr lang="cs-CZ" i="1" dirty="0" err="1"/>
              <a:t>Haus</a:t>
            </a:r>
            <a:r>
              <a:rPr lang="cs-CZ" i="1" dirty="0"/>
              <a:t>. Der </a:t>
            </a:r>
            <a:r>
              <a:rPr lang="cs-CZ" i="1" dirty="0" err="1"/>
              <a:t>Hund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darin</a:t>
            </a:r>
            <a:r>
              <a:rPr lang="cs-CZ" i="1" dirty="0"/>
              <a:t>/</a:t>
            </a:r>
            <a:r>
              <a:rPr lang="cs-CZ" i="1" dirty="0" err="1"/>
              <a:t>drin</a:t>
            </a:r>
            <a:r>
              <a:rPr lang="cs-CZ" i="1" dirty="0"/>
              <a:t>. Es </a:t>
            </a:r>
            <a:r>
              <a:rPr lang="cs-CZ" i="1" dirty="0" err="1"/>
              <a:t>ging</a:t>
            </a:r>
            <a:r>
              <a:rPr lang="cs-CZ" i="1" dirty="0"/>
              <a:t> </a:t>
            </a:r>
            <a:r>
              <a:rPr lang="cs-CZ" i="1" dirty="0" err="1"/>
              <a:t>bei</a:t>
            </a:r>
            <a:r>
              <a:rPr lang="cs-CZ" i="1" dirty="0"/>
              <a:t> </a:t>
            </a:r>
            <a:r>
              <a:rPr lang="cs-CZ" i="1" dirty="0" err="1"/>
              <a:t>ihm</a:t>
            </a:r>
            <a:r>
              <a:rPr lang="cs-CZ" i="1" dirty="0"/>
              <a:t> </a:t>
            </a:r>
            <a:r>
              <a:rPr lang="cs-CZ" i="1" dirty="0" err="1"/>
              <a:t>drunter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drüber</a:t>
            </a:r>
            <a:r>
              <a:rPr lang="cs-CZ" i="1" dirty="0"/>
              <a:t>.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war</a:t>
            </a:r>
            <a:r>
              <a:rPr lang="cs-CZ" i="1" dirty="0"/>
              <a:t> </a:t>
            </a:r>
            <a:r>
              <a:rPr lang="cs-CZ" i="1" dirty="0" err="1"/>
              <a:t>deswegen</a:t>
            </a:r>
            <a:r>
              <a:rPr lang="cs-CZ" i="1" dirty="0"/>
              <a:t> </a:t>
            </a:r>
            <a:r>
              <a:rPr lang="cs-CZ" i="1" dirty="0" err="1"/>
              <a:t>drauf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dran</a:t>
            </a:r>
            <a:r>
              <a:rPr lang="cs-CZ" i="1" dirty="0"/>
              <a:t>, 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zu</a:t>
            </a:r>
            <a:r>
              <a:rPr lang="cs-CZ" i="1" dirty="0"/>
              <a:t> </a:t>
            </a:r>
            <a:r>
              <a:rPr lang="cs-CZ" i="1" dirty="0" err="1"/>
              <a:t>verlassen</a:t>
            </a:r>
            <a:r>
              <a:rPr lang="cs-CZ" i="1" dirty="0"/>
              <a:t>. </a:t>
            </a:r>
            <a:r>
              <a:rPr lang="cs-CZ" i="1" dirty="0" err="1"/>
              <a:t>Sei's</a:t>
            </a:r>
            <a:r>
              <a:rPr lang="cs-CZ" i="1" dirty="0"/>
              <a:t> </a:t>
            </a:r>
            <a:r>
              <a:rPr lang="cs-CZ" i="1" dirty="0" err="1"/>
              <a:t>drum</a:t>
            </a:r>
            <a:r>
              <a:rPr lang="cs-CZ" i="1" dirty="0"/>
              <a:t>! Mach </a:t>
            </a:r>
            <a:r>
              <a:rPr lang="cs-CZ" i="1" dirty="0" err="1"/>
              <a:t>dir</a:t>
            </a:r>
            <a:r>
              <a:rPr lang="cs-CZ" i="1" dirty="0"/>
              <a:t> </a:t>
            </a:r>
            <a:r>
              <a:rPr lang="cs-CZ" i="1" dirty="0" err="1"/>
              <a:t>nichts</a:t>
            </a:r>
            <a:r>
              <a:rPr lang="cs-CZ" i="1" dirty="0"/>
              <a:t> </a:t>
            </a:r>
            <a:r>
              <a:rPr lang="cs-CZ" i="1" dirty="0" err="1"/>
              <a:t>draus</a:t>
            </a:r>
            <a:r>
              <a:rPr lang="cs-CZ" i="1" dirty="0"/>
              <a:t>!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(2008): </a:t>
            </a:r>
            <a:r>
              <a:rPr lang="cs-CZ" dirty="0" err="1"/>
              <a:t>Hat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expletive</a:t>
            </a:r>
            <a:r>
              <a:rPr lang="cs-CZ" dirty="0"/>
              <a:t> es </a:t>
            </a:r>
            <a:r>
              <a:rPr lang="cs-CZ" dirty="0" err="1"/>
              <a:t>Entsprechungen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Tschechischen</a:t>
            </a:r>
            <a:r>
              <a:rPr lang="cs-CZ" dirty="0"/>
              <a:t>?, in: </a:t>
            </a:r>
            <a:r>
              <a:rPr lang="cs-CZ" dirty="0" err="1"/>
              <a:t>Sprache</a:t>
            </a:r>
            <a:r>
              <a:rPr lang="cs-CZ" dirty="0"/>
              <a:t>: </a:t>
            </a:r>
            <a:r>
              <a:rPr lang="cs-CZ" dirty="0" err="1"/>
              <a:t>Deutsch</a:t>
            </a:r>
            <a:r>
              <a:rPr lang="cs-CZ" dirty="0"/>
              <a:t> (</a:t>
            </a:r>
            <a:r>
              <a:rPr lang="cs-CZ" dirty="0" err="1"/>
              <a:t>Beiträge</a:t>
            </a:r>
            <a:r>
              <a:rPr lang="cs-CZ" dirty="0"/>
              <a:t> des </a:t>
            </a:r>
            <a:r>
              <a:rPr lang="cs-CZ" dirty="0" err="1"/>
              <a:t>internationalen</a:t>
            </a:r>
            <a:r>
              <a:rPr lang="cs-CZ" dirty="0"/>
              <a:t> </a:t>
            </a:r>
            <a:r>
              <a:rPr lang="cs-CZ" dirty="0" err="1"/>
              <a:t>germanistischen</a:t>
            </a:r>
            <a:r>
              <a:rPr lang="cs-CZ" dirty="0"/>
              <a:t> </a:t>
            </a:r>
            <a:r>
              <a:rPr lang="cs-CZ" dirty="0" err="1"/>
              <a:t>Symposiums</a:t>
            </a:r>
            <a:r>
              <a:rPr lang="cs-CZ" dirty="0"/>
              <a:t> Opava/</a:t>
            </a:r>
            <a:r>
              <a:rPr lang="cs-CZ" dirty="0" err="1"/>
              <a:t>Sambachshof</a:t>
            </a:r>
            <a:r>
              <a:rPr lang="cs-CZ" dirty="0"/>
              <a:t>), Iva Kratochvílová, Jana </a:t>
            </a:r>
            <a:r>
              <a:rPr lang="cs-CZ" dirty="0" err="1"/>
              <a:t>Nálepová</a:t>
            </a:r>
            <a:r>
              <a:rPr lang="cs-CZ" dirty="0"/>
              <a:t> (</a:t>
            </a:r>
            <a:r>
              <a:rPr lang="cs-CZ" dirty="0" err="1"/>
              <a:t>Hrsg</a:t>
            </a:r>
            <a:r>
              <a:rPr lang="cs-CZ" dirty="0"/>
              <a:t>.), Opava, </a:t>
            </a:r>
            <a:r>
              <a:rPr lang="cs-CZ" dirty="0" err="1"/>
              <a:t>Schlesische</a:t>
            </a:r>
            <a:r>
              <a:rPr lang="cs-CZ" dirty="0"/>
              <a:t> </a:t>
            </a:r>
            <a:r>
              <a:rPr lang="cs-CZ" dirty="0" err="1"/>
              <a:t>Universität</a:t>
            </a:r>
            <a:r>
              <a:rPr lang="cs-CZ" dirty="0"/>
              <a:t> Opava, S. 51–60, ISBN 978-80-7248-463-8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(2007):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tschechische</a:t>
            </a:r>
            <a:r>
              <a:rPr lang="cs-CZ" dirty="0"/>
              <a:t> Pronomen si, </a:t>
            </a:r>
            <a:r>
              <a:rPr lang="cs-CZ" dirty="0" err="1"/>
              <a:t>seine</a:t>
            </a:r>
            <a:r>
              <a:rPr lang="cs-CZ" dirty="0"/>
              <a:t> </a:t>
            </a:r>
            <a:r>
              <a:rPr lang="cs-CZ" dirty="0" err="1"/>
              <a:t>Funktionen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Äquivalente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, in: </a:t>
            </a:r>
            <a:r>
              <a:rPr lang="cs-CZ" dirty="0" err="1"/>
              <a:t>Fundamenta</a:t>
            </a:r>
            <a:r>
              <a:rPr lang="cs-CZ" dirty="0"/>
              <a:t> </a:t>
            </a:r>
            <a:r>
              <a:rPr lang="cs-CZ" dirty="0" err="1"/>
              <a:t>linguisticae</a:t>
            </a:r>
            <a:r>
              <a:rPr lang="cs-CZ" dirty="0"/>
              <a:t>, (</a:t>
            </a:r>
            <a:r>
              <a:rPr lang="cs-CZ" dirty="0" err="1"/>
              <a:t>Linguistische</a:t>
            </a:r>
            <a:r>
              <a:rPr lang="cs-CZ" dirty="0"/>
              <a:t> </a:t>
            </a:r>
            <a:r>
              <a:rPr lang="cs-CZ" dirty="0" err="1"/>
              <a:t>Treffen</a:t>
            </a:r>
            <a:r>
              <a:rPr lang="cs-CZ" dirty="0"/>
              <a:t> in </a:t>
            </a:r>
            <a:r>
              <a:rPr lang="cs-CZ" dirty="0" err="1"/>
              <a:t>Wrocław</a:t>
            </a:r>
            <a:r>
              <a:rPr lang="cs-CZ" dirty="0"/>
              <a:t>, vol. 1), </a:t>
            </a:r>
            <a:r>
              <a:rPr lang="cs-CZ" dirty="0" err="1"/>
              <a:t>Wrocław</a:t>
            </a:r>
            <a:r>
              <a:rPr lang="cs-CZ" dirty="0"/>
              <a:t> ? </a:t>
            </a:r>
            <a:r>
              <a:rPr lang="cs-CZ" dirty="0" err="1"/>
              <a:t>Dresden</a:t>
            </a:r>
            <a:r>
              <a:rPr lang="cs-CZ" dirty="0"/>
              <a:t>, ATUT ? </a:t>
            </a:r>
            <a:r>
              <a:rPr lang="cs-CZ" dirty="0" err="1"/>
              <a:t>Neisse</a:t>
            </a:r>
            <a:r>
              <a:rPr lang="cs-CZ" dirty="0"/>
              <a:t> </a:t>
            </a:r>
            <a:r>
              <a:rPr lang="cs-CZ" dirty="0" err="1"/>
              <a:t>Verlag</a:t>
            </a:r>
            <a:r>
              <a:rPr lang="cs-CZ" dirty="0"/>
              <a:t>, S. 327–336, ISBN 978-3-940310-17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(2010): Německé konstrukce s es a jejich české protějšky, in: Mnohojazyčný korpus </a:t>
            </a:r>
            <a:r>
              <a:rPr lang="cs-CZ" dirty="0" err="1"/>
              <a:t>InterCorp</a:t>
            </a:r>
            <a:r>
              <a:rPr lang="cs-CZ" dirty="0"/>
              <a:t>: Možnosti studia, František Čermák/Jan </a:t>
            </a:r>
            <a:r>
              <a:rPr lang="cs-CZ" dirty="0" err="1"/>
              <a:t>Kocek</a:t>
            </a:r>
            <a:r>
              <a:rPr lang="cs-CZ" dirty="0"/>
              <a:t> (</a:t>
            </a:r>
            <a:r>
              <a:rPr lang="cs-CZ" dirty="0" err="1"/>
              <a:t>eds</a:t>
            </a:r>
            <a:r>
              <a:rPr lang="cs-CZ" dirty="0"/>
              <a:t>), Praha, Nakladatelství Lidové noviny/Ústav Českého národního korpusu, S. 190–203, ISBN 978-80-7422-058-6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Peloušková</a:t>
            </a:r>
            <a:r>
              <a:rPr lang="cs-CZ" dirty="0"/>
              <a:t>, Hana (2011): </a:t>
            </a:r>
            <a:r>
              <a:rPr lang="cs-CZ" dirty="0" err="1"/>
              <a:t>Konstruktionen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dem </a:t>
            </a:r>
            <a:r>
              <a:rPr lang="cs-CZ" dirty="0" err="1"/>
              <a:t>Korrelat</a:t>
            </a:r>
            <a:r>
              <a:rPr lang="cs-CZ" dirty="0"/>
              <a:t> es, </a:t>
            </a:r>
            <a:r>
              <a:rPr lang="cs-CZ" dirty="0" err="1"/>
              <a:t>ihre</a:t>
            </a:r>
            <a:r>
              <a:rPr lang="cs-CZ" dirty="0"/>
              <a:t> </a:t>
            </a:r>
            <a:r>
              <a:rPr lang="cs-CZ" dirty="0" err="1"/>
              <a:t>Strukturen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tschechische</a:t>
            </a:r>
            <a:r>
              <a:rPr lang="cs-CZ" dirty="0"/>
              <a:t> </a:t>
            </a:r>
            <a:r>
              <a:rPr lang="cs-CZ" dirty="0" err="1"/>
              <a:t>Parallelen</a:t>
            </a:r>
            <a:r>
              <a:rPr lang="cs-CZ" dirty="0"/>
              <a:t>, in: </a:t>
            </a:r>
            <a:r>
              <a:rPr lang="cs-CZ" dirty="0" err="1"/>
              <a:t>Deutsch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Tschechisch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Vergleich</a:t>
            </a:r>
            <a:r>
              <a:rPr lang="cs-CZ" dirty="0"/>
              <a:t>. </a:t>
            </a:r>
            <a:r>
              <a:rPr lang="cs-CZ" dirty="0" err="1"/>
              <a:t>Korpusbasierte</a:t>
            </a:r>
            <a:r>
              <a:rPr lang="cs-CZ" dirty="0"/>
              <a:t> </a:t>
            </a:r>
            <a:r>
              <a:rPr lang="cs-CZ" dirty="0" err="1"/>
              <a:t>linguistische</a:t>
            </a:r>
            <a:r>
              <a:rPr lang="cs-CZ" dirty="0"/>
              <a:t> </a:t>
            </a:r>
            <a:r>
              <a:rPr lang="cs-CZ" dirty="0" err="1"/>
              <a:t>Studien</a:t>
            </a:r>
            <a:r>
              <a:rPr lang="cs-CZ" dirty="0"/>
              <a:t> II, Káňa, Tomáš/</a:t>
            </a:r>
            <a:r>
              <a:rPr lang="cs-CZ" dirty="0" err="1"/>
              <a:t>Peloušková</a:t>
            </a:r>
            <a:r>
              <a:rPr lang="cs-CZ" dirty="0"/>
              <a:t>, Hana et al., Brno, Masarykova univerzita, S. 101–114, ISBN 978-80-210-5573-5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Reinhart</a:t>
            </a:r>
            <a:r>
              <a:rPr lang="cs-CZ" dirty="0"/>
              <a:t>, T. (1991): </a:t>
            </a:r>
            <a:r>
              <a:rPr lang="cs-CZ" dirty="0" err="1"/>
              <a:t>Pronouns</a:t>
            </a:r>
            <a:r>
              <a:rPr lang="cs-CZ" dirty="0"/>
              <a:t>, in: </a:t>
            </a:r>
            <a:r>
              <a:rPr lang="cs-CZ" dirty="0" err="1"/>
              <a:t>Semantik</a:t>
            </a:r>
            <a:r>
              <a:rPr lang="cs-CZ" dirty="0"/>
              <a:t>, HSK 6, S. 535–548.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Saxena</a:t>
            </a:r>
            <a:r>
              <a:rPr lang="cs-CZ" dirty="0"/>
              <a:t>, A. (2006): </a:t>
            </a:r>
            <a:r>
              <a:rPr lang="cs-CZ" dirty="0" err="1"/>
              <a:t>Pronouns</a:t>
            </a:r>
            <a:r>
              <a:rPr lang="cs-CZ" dirty="0"/>
              <a:t>, in: </a:t>
            </a:r>
            <a:r>
              <a:rPr lang="cs-CZ" dirty="0" err="1"/>
              <a:t>Encyclopedia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&amp; </a:t>
            </a:r>
            <a:r>
              <a:rPr lang="cs-CZ" dirty="0" err="1"/>
              <a:t>linguistics</a:t>
            </a:r>
            <a:r>
              <a:rPr lang="cs-CZ" dirty="0"/>
              <a:t>. Ed. K. Brown et al., 2. </a:t>
            </a:r>
            <a:r>
              <a:rPr lang="cs-CZ" dirty="0" err="1"/>
              <a:t>Aufl</a:t>
            </a:r>
            <a:r>
              <a:rPr lang="cs-CZ" dirty="0"/>
              <a:t>., 14 </a:t>
            </a:r>
            <a:r>
              <a:rPr lang="cs-CZ" dirty="0" err="1"/>
              <a:t>Bände</a:t>
            </a:r>
            <a:r>
              <a:rPr lang="cs-CZ" dirty="0"/>
              <a:t>, Amsterdam, </a:t>
            </a:r>
            <a:r>
              <a:rPr lang="cs-CZ" dirty="0" err="1"/>
              <a:t>Bd</a:t>
            </a:r>
            <a:r>
              <a:rPr lang="cs-CZ" dirty="0"/>
              <a:t>. 10, S. 131–133. 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Spitz</a:t>
            </a:r>
            <a:r>
              <a:rPr lang="cs-CZ" dirty="0"/>
              <a:t>, Erich (1960): O používání zájmenných příslovcí a jim odpovídajících předložkových vazeb s osobními, ukazovacími nebo vztažnými zájmeny v němčině (</a:t>
            </a:r>
            <a:r>
              <a:rPr lang="cs-CZ" dirty="0" err="1"/>
              <a:t>Über</a:t>
            </a:r>
            <a:r>
              <a:rPr lang="cs-CZ" dirty="0"/>
              <a:t> den </a:t>
            </a:r>
            <a:r>
              <a:rPr lang="cs-CZ" dirty="0" err="1"/>
              <a:t>Gebrauch</a:t>
            </a:r>
            <a:r>
              <a:rPr lang="cs-CZ" dirty="0"/>
              <a:t> der </a:t>
            </a:r>
            <a:r>
              <a:rPr lang="cs-CZ" dirty="0" err="1"/>
              <a:t>Pronominaladverbien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der </a:t>
            </a:r>
            <a:r>
              <a:rPr lang="cs-CZ" dirty="0" err="1"/>
              <a:t>entsprechenden</a:t>
            </a:r>
            <a:r>
              <a:rPr lang="cs-CZ" dirty="0"/>
              <a:t> </a:t>
            </a:r>
            <a:r>
              <a:rPr lang="cs-CZ" dirty="0" err="1"/>
              <a:t>Präpositionalfügungen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-, Demonstrativ- oder </a:t>
            </a:r>
            <a:r>
              <a:rPr lang="cs-CZ" dirty="0" err="1"/>
              <a:t>Relativpronomen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Deutschen</a:t>
            </a:r>
            <a:r>
              <a:rPr lang="cs-CZ" dirty="0"/>
              <a:t>), in: Cizí jazyky ve škole, </a:t>
            </a:r>
            <a:r>
              <a:rPr lang="cs-CZ" dirty="0" err="1"/>
              <a:t>Jg</a:t>
            </a:r>
            <a:r>
              <a:rPr lang="cs-CZ" dirty="0"/>
              <a:t>. 4, S. 145–150, ISSN 46-172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/>
              <a:t>Literatur (</a:t>
            </a:r>
            <a:r>
              <a:rPr lang="cs-CZ" b="1" dirty="0" err="1"/>
              <a:t>Auswahl</a:t>
            </a:r>
            <a:r>
              <a:rPr lang="cs-CZ" b="1" dirty="0"/>
              <a:t>) </a:t>
            </a:r>
          </a:p>
        </p:txBody>
      </p:sp>
      <p:sp>
        <p:nvSpPr>
          <p:cNvPr id="716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500" dirty="0"/>
              <a:t>Wagner, Roland (2006): </a:t>
            </a:r>
            <a:r>
              <a:rPr lang="cs-CZ" sz="1500" dirty="0" err="1"/>
              <a:t>Wie</a:t>
            </a:r>
            <a:r>
              <a:rPr lang="cs-CZ" sz="1500" dirty="0"/>
              <a:t> </a:t>
            </a:r>
            <a:r>
              <a:rPr lang="cs-CZ" sz="1500" dirty="0" err="1"/>
              <a:t>übersetzt</a:t>
            </a:r>
            <a:r>
              <a:rPr lang="cs-CZ" sz="1500" dirty="0"/>
              <a:t> man </a:t>
            </a:r>
            <a:r>
              <a:rPr lang="cs-CZ" sz="1500" dirty="0" err="1"/>
              <a:t>ein</a:t>
            </a:r>
            <a:r>
              <a:rPr lang="cs-CZ" sz="1500" dirty="0"/>
              <a:t> </a:t>
            </a:r>
            <a:r>
              <a:rPr lang="cs-CZ" sz="1500" dirty="0" err="1"/>
              <a:t>tschechisches</a:t>
            </a:r>
            <a:r>
              <a:rPr lang="cs-CZ" sz="1500" dirty="0"/>
              <a:t> Pronomen </a:t>
            </a:r>
            <a:r>
              <a:rPr lang="cs-CZ" sz="1500" dirty="0" err="1"/>
              <a:t>ins</a:t>
            </a:r>
            <a:r>
              <a:rPr lang="cs-CZ" sz="1500" dirty="0"/>
              <a:t> </a:t>
            </a:r>
            <a:r>
              <a:rPr lang="cs-CZ" sz="1500" dirty="0" err="1"/>
              <a:t>Deutsche</a:t>
            </a:r>
            <a:r>
              <a:rPr lang="cs-CZ" sz="1500" dirty="0"/>
              <a:t>? </a:t>
            </a:r>
            <a:r>
              <a:rPr lang="cs-CZ" sz="1500" dirty="0" err="1"/>
              <a:t>Anmerkungen</a:t>
            </a:r>
            <a:r>
              <a:rPr lang="cs-CZ" sz="1500" dirty="0"/>
              <a:t> </a:t>
            </a:r>
            <a:r>
              <a:rPr lang="cs-CZ" sz="1500" dirty="0" err="1"/>
              <a:t>zu</a:t>
            </a:r>
            <a:r>
              <a:rPr lang="cs-CZ" sz="1500" dirty="0"/>
              <a:t> Hana </a:t>
            </a:r>
            <a:r>
              <a:rPr lang="cs-CZ" sz="1500" dirty="0" err="1"/>
              <a:t>Pelouškovás</a:t>
            </a:r>
            <a:r>
              <a:rPr lang="cs-CZ" sz="1500" dirty="0"/>
              <a:t> </a:t>
            </a:r>
            <a:r>
              <a:rPr lang="cs-CZ" sz="1500" dirty="0" err="1"/>
              <a:t>Stichprobe</a:t>
            </a:r>
            <a:r>
              <a:rPr lang="cs-CZ" sz="1500" dirty="0"/>
              <a:t> </a:t>
            </a:r>
            <a:r>
              <a:rPr lang="cs-CZ" sz="1500" dirty="0" err="1"/>
              <a:t>im</a:t>
            </a:r>
            <a:r>
              <a:rPr lang="cs-CZ" sz="1500" dirty="0"/>
              <a:t> </a:t>
            </a:r>
            <a:r>
              <a:rPr lang="cs-CZ" sz="1500" dirty="0" err="1"/>
              <a:t>tschechisch-deutschen</a:t>
            </a:r>
            <a:r>
              <a:rPr lang="cs-CZ" sz="1500" dirty="0"/>
              <a:t> </a:t>
            </a:r>
            <a:r>
              <a:rPr lang="cs-CZ" sz="1500" dirty="0" err="1"/>
              <a:t>Parallelkorpus</a:t>
            </a:r>
            <a:r>
              <a:rPr lang="cs-CZ" sz="1500" dirty="0"/>
              <a:t>, in: </a:t>
            </a:r>
            <a:r>
              <a:rPr lang="cs-CZ" sz="1500" dirty="0" err="1"/>
              <a:t>Brünner</a:t>
            </a:r>
            <a:r>
              <a:rPr lang="cs-CZ" sz="1500" dirty="0"/>
              <a:t> Hefte </a:t>
            </a:r>
            <a:r>
              <a:rPr lang="cs-CZ" sz="1500" dirty="0" err="1"/>
              <a:t>zur</a:t>
            </a:r>
            <a:r>
              <a:rPr lang="cs-CZ" sz="1500" dirty="0"/>
              <a:t> Didaktik, </a:t>
            </a:r>
            <a:r>
              <a:rPr lang="cs-CZ" sz="1500" dirty="0" err="1"/>
              <a:t>Sprach</a:t>
            </a:r>
            <a:r>
              <a:rPr lang="cs-CZ" sz="1500" dirty="0"/>
              <a:t>- </a:t>
            </a:r>
            <a:r>
              <a:rPr lang="cs-CZ" sz="1500" dirty="0" err="1"/>
              <a:t>und</a:t>
            </a:r>
            <a:r>
              <a:rPr lang="cs-CZ" sz="1500" dirty="0"/>
              <a:t> </a:t>
            </a:r>
            <a:r>
              <a:rPr lang="cs-CZ" sz="1500" dirty="0" err="1"/>
              <a:t>Literaturwissenschaft</a:t>
            </a:r>
            <a:r>
              <a:rPr lang="cs-CZ" sz="1500" dirty="0"/>
              <a:t>. Sborník prací Pedagogické fakulty Masarykovy univerzity v Brně (svazek 199, řada cizích jazyků č. 8), Brno, Masarykova univerzita, S. 131–137.  </a:t>
            </a:r>
          </a:p>
          <a:p>
            <a:pPr eaLnBrk="1" hangingPunct="1"/>
            <a:r>
              <a:rPr lang="cs-CZ" sz="1500" dirty="0"/>
              <a:t>Wales, K. (1996): </a:t>
            </a:r>
            <a:r>
              <a:rPr lang="cs-CZ" sz="1500" dirty="0" err="1"/>
              <a:t>Personal</a:t>
            </a:r>
            <a:r>
              <a:rPr lang="cs-CZ" sz="1500" dirty="0"/>
              <a:t> </a:t>
            </a:r>
            <a:r>
              <a:rPr lang="cs-CZ" sz="1500" dirty="0" err="1"/>
              <a:t>pronounsin</a:t>
            </a:r>
            <a:r>
              <a:rPr lang="cs-CZ" sz="1500" dirty="0"/>
              <a:t> </a:t>
            </a:r>
            <a:r>
              <a:rPr lang="cs-CZ" sz="1500" dirty="0" err="1"/>
              <a:t>present-day</a:t>
            </a:r>
            <a:r>
              <a:rPr lang="cs-CZ" sz="1500" dirty="0"/>
              <a:t> </a:t>
            </a:r>
            <a:r>
              <a:rPr lang="cs-CZ" sz="1500" dirty="0" err="1"/>
              <a:t>Englisch</a:t>
            </a:r>
            <a:r>
              <a:rPr lang="cs-CZ" sz="1500" dirty="0"/>
              <a:t>. Cambridge</a:t>
            </a:r>
          </a:p>
          <a:p>
            <a:pPr eaLnBrk="1" hangingPunct="1"/>
            <a:r>
              <a:rPr lang="cs-CZ" sz="1500" dirty="0" err="1"/>
              <a:t>Wiesemann</a:t>
            </a:r>
            <a:r>
              <a:rPr lang="cs-CZ" sz="1500" dirty="0"/>
              <a:t>, U. (</a:t>
            </a:r>
            <a:r>
              <a:rPr lang="cs-CZ" sz="1500" dirty="0" err="1"/>
              <a:t>ed</a:t>
            </a:r>
            <a:r>
              <a:rPr lang="cs-CZ" sz="1500" dirty="0"/>
              <a:t>.) (1986): </a:t>
            </a:r>
            <a:r>
              <a:rPr lang="cs-CZ" sz="1500" dirty="0" err="1"/>
              <a:t>Pronominal</a:t>
            </a:r>
            <a:r>
              <a:rPr lang="cs-CZ" sz="1500" dirty="0"/>
              <a:t> </a:t>
            </a:r>
            <a:r>
              <a:rPr lang="cs-CZ" sz="1500" dirty="0" err="1"/>
              <a:t>systems</a:t>
            </a:r>
            <a:r>
              <a:rPr lang="cs-CZ" sz="1500" dirty="0"/>
              <a:t>. </a:t>
            </a:r>
            <a:r>
              <a:rPr lang="cs-CZ" sz="1500" dirty="0" err="1"/>
              <a:t>Tübingen</a:t>
            </a:r>
            <a:r>
              <a:rPr lang="cs-CZ" sz="1500" dirty="0"/>
              <a:t>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Beispiele</a:t>
            </a:r>
            <a:r>
              <a:rPr lang="cs-CZ" dirty="0"/>
              <a:t>: </a:t>
            </a:r>
            <a:r>
              <a:rPr lang="cs-CZ" i="1" dirty="0"/>
              <a:t>Der </a:t>
            </a:r>
            <a:r>
              <a:rPr lang="cs-CZ" i="1" dirty="0" err="1"/>
              <a:t>Schlüssel</a:t>
            </a:r>
            <a:r>
              <a:rPr lang="cs-CZ" i="1" dirty="0"/>
              <a:t> </a:t>
            </a:r>
            <a:r>
              <a:rPr lang="cs-CZ" i="1" dirty="0" err="1"/>
              <a:t>steckt</a:t>
            </a:r>
            <a:r>
              <a:rPr lang="cs-CZ" i="1" dirty="0"/>
              <a:t> </a:t>
            </a:r>
            <a:r>
              <a:rPr lang="cs-CZ" i="1" dirty="0" err="1"/>
              <a:t>im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. – Er </a:t>
            </a:r>
            <a:r>
              <a:rPr lang="cs-CZ" i="1" dirty="0" err="1"/>
              <a:t>steckt</a:t>
            </a:r>
            <a:r>
              <a:rPr lang="cs-CZ" i="1" dirty="0"/>
              <a:t> </a:t>
            </a:r>
            <a:r>
              <a:rPr lang="cs-CZ" i="1" dirty="0" err="1"/>
              <a:t>darin</a:t>
            </a:r>
            <a:r>
              <a:rPr lang="cs-CZ" i="1" dirty="0"/>
              <a:t>/</a:t>
            </a:r>
            <a:r>
              <a:rPr lang="cs-CZ" i="1" dirty="0" err="1"/>
              <a:t>hierin</a:t>
            </a:r>
            <a:r>
              <a:rPr lang="cs-CZ" i="1" dirty="0"/>
              <a:t>. –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, </a:t>
            </a:r>
            <a:r>
              <a:rPr lang="cs-CZ" i="1" dirty="0" err="1"/>
              <a:t>worin</a:t>
            </a:r>
            <a:r>
              <a:rPr lang="cs-CZ" i="1" dirty="0"/>
              <a:t>/in dem der </a:t>
            </a:r>
            <a:r>
              <a:rPr lang="cs-CZ" i="1" dirty="0" err="1"/>
              <a:t>Schlüssel</a:t>
            </a:r>
            <a:r>
              <a:rPr lang="cs-CZ" i="1" dirty="0"/>
              <a:t> </a:t>
            </a:r>
            <a:r>
              <a:rPr lang="cs-CZ" i="1" dirty="0" err="1"/>
              <a:t>steckt</a:t>
            </a:r>
            <a:r>
              <a:rPr lang="cs-CZ" i="1" dirty="0"/>
              <a:t>. Man </a:t>
            </a:r>
            <a:r>
              <a:rPr lang="cs-CZ" i="1" dirty="0" err="1"/>
              <a:t>steckt</a:t>
            </a:r>
            <a:r>
              <a:rPr lang="cs-CZ" i="1" dirty="0"/>
              <a:t> den </a:t>
            </a:r>
            <a:r>
              <a:rPr lang="cs-CZ" i="1" dirty="0" err="1"/>
              <a:t>Schlüssel</a:t>
            </a:r>
            <a:r>
              <a:rPr lang="cs-CZ" i="1" dirty="0"/>
              <a:t> in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. Man </a:t>
            </a:r>
            <a:r>
              <a:rPr lang="cs-CZ" i="1" dirty="0" err="1"/>
              <a:t>steckt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 </a:t>
            </a:r>
            <a:r>
              <a:rPr lang="cs-CZ" i="1" dirty="0" err="1"/>
              <a:t>darein</a:t>
            </a:r>
            <a:r>
              <a:rPr lang="cs-CZ" i="1" dirty="0"/>
              <a:t>/</a:t>
            </a:r>
            <a:r>
              <a:rPr lang="cs-CZ" i="1" dirty="0" err="1"/>
              <a:t>hierein</a:t>
            </a:r>
            <a:r>
              <a:rPr lang="cs-CZ" i="1" dirty="0"/>
              <a:t>.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Schloss</a:t>
            </a:r>
            <a:r>
              <a:rPr lang="cs-CZ" i="1" dirty="0"/>
              <a:t>, </a:t>
            </a:r>
            <a:r>
              <a:rPr lang="cs-CZ" i="1" dirty="0" err="1"/>
              <a:t>worein</a:t>
            </a:r>
            <a:r>
              <a:rPr lang="cs-CZ" i="1" dirty="0"/>
              <a:t>/in </a:t>
            </a:r>
            <a:r>
              <a:rPr lang="cs-CZ" i="1" dirty="0" err="1"/>
              <a:t>das</a:t>
            </a:r>
            <a:r>
              <a:rPr lang="cs-CZ" i="1" dirty="0"/>
              <a:t> man den </a:t>
            </a:r>
            <a:r>
              <a:rPr lang="cs-CZ" i="1" dirty="0" err="1"/>
              <a:t>Schlüssel</a:t>
            </a:r>
            <a:r>
              <a:rPr lang="cs-CZ" i="1" dirty="0"/>
              <a:t> </a:t>
            </a:r>
            <a:r>
              <a:rPr lang="cs-CZ" i="1" dirty="0" err="1"/>
              <a:t>steckt</a:t>
            </a:r>
            <a:r>
              <a:rPr lang="cs-CZ" i="1" dirty="0"/>
              <a:t>. // </a:t>
            </a:r>
            <a:r>
              <a:rPr lang="cs-CZ" i="1" dirty="0" err="1"/>
              <a:t>Ich</a:t>
            </a:r>
            <a:r>
              <a:rPr lang="cs-CZ" i="1" dirty="0"/>
              <a:t> bin </a:t>
            </a:r>
            <a:r>
              <a:rPr lang="cs-CZ" i="1" dirty="0" err="1"/>
              <a:t>mit</a:t>
            </a:r>
            <a:r>
              <a:rPr lang="cs-CZ" i="1" dirty="0"/>
              <a:t> dem </a:t>
            </a:r>
            <a:r>
              <a:rPr lang="cs-CZ" i="1" dirty="0" err="1"/>
              <a:t>Wagen</a:t>
            </a:r>
            <a:r>
              <a:rPr lang="cs-CZ" i="1" dirty="0"/>
              <a:t> </a:t>
            </a:r>
            <a:r>
              <a:rPr lang="cs-CZ" i="1" dirty="0" err="1"/>
              <a:t>gefahren</a:t>
            </a:r>
            <a:r>
              <a:rPr lang="cs-CZ" i="1" dirty="0"/>
              <a:t>. Ohne </a:t>
            </a:r>
            <a:r>
              <a:rPr lang="cs-CZ" i="1" dirty="0" err="1"/>
              <a:t>ihn</a:t>
            </a:r>
            <a:r>
              <a:rPr lang="cs-CZ" i="1" dirty="0"/>
              <a:t>/</a:t>
            </a:r>
            <a:r>
              <a:rPr lang="cs-CZ" i="1" strike="sngStrike" dirty="0" err="1"/>
              <a:t>Darohne</a:t>
            </a:r>
            <a:r>
              <a:rPr lang="cs-CZ" i="1" dirty="0"/>
              <a:t> </a:t>
            </a:r>
            <a:r>
              <a:rPr lang="cs-CZ" i="1" dirty="0" err="1"/>
              <a:t>hätte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alles</a:t>
            </a:r>
            <a:r>
              <a:rPr lang="cs-CZ" i="1" dirty="0"/>
              <a:t> </a:t>
            </a:r>
            <a:r>
              <a:rPr lang="cs-CZ" i="1" dirty="0" err="1"/>
              <a:t>erledigen</a:t>
            </a:r>
            <a:r>
              <a:rPr lang="cs-CZ" i="1" dirty="0"/>
              <a:t> </a:t>
            </a:r>
            <a:r>
              <a:rPr lang="cs-CZ" i="1" dirty="0" err="1"/>
              <a:t>können</a:t>
            </a:r>
            <a:r>
              <a:rPr lang="cs-CZ" i="1" dirty="0"/>
              <a:t>.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(b) </a:t>
            </a:r>
            <a:r>
              <a:rPr lang="cs-CZ" b="1" dirty="0" err="1"/>
              <a:t>Funktionen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i="1" dirty="0"/>
              <a:t>da(r)-/</a:t>
            </a:r>
            <a:r>
              <a:rPr lang="cs-CZ" i="1" dirty="0" err="1"/>
              <a:t>hier</a:t>
            </a:r>
            <a:r>
              <a:rPr lang="cs-CZ" i="1" dirty="0"/>
              <a:t>-</a:t>
            </a:r>
            <a:r>
              <a:rPr lang="cs-CZ" dirty="0"/>
              <a:t>: </a:t>
            </a:r>
            <a:r>
              <a:rPr lang="cs-CZ" b="1" dirty="0"/>
              <a:t>1. </a:t>
            </a:r>
            <a:r>
              <a:rPr lang="cs-CZ" b="1" dirty="0" err="1"/>
              <a:t>deiktisch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i="1" dirty="0"/>
              <a:t>Leg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Decke</a:t>
            </a:r>
            <a:r>
              <a:rPr lang="cs-CZ" i="1" dirty="0"/>
              <a:t> </a:t>
            </a:r>
            <a:r>
              <a:rPr lang="cs-CZ" i="1" dirty="0" err="1"/>
              <a:t>bitte</a:t>
            </a:r>
            <a:r>
              <a:rPr lang="cs-CZ" i="1" dirty="0"/>
              <a:t> </a:t>
            </a:r>
            <a:r>
              <a:rPr lang="cs-CZ" i="1" dirty="0" err="1"/>
              <a:t>drauf</a:t>
            </a:r>
            <a:r>
              <a:rPr lang="cs-CZ" i="1" dirty="0"/>
              <a:t>! </a:t>
            </a:r>
            <a:r>
              <a:rPr lang="cs-CZ" b="1" dirty="0"/>
              <a:t>2. </a:t>
            </a:r>
            <a:r>
              <a:rPr lang="cs-CZ" b="1" dirty="0" err="1"/>
              <a:t>anaphorisch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Thema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noch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erschöpft</a:t>
            </a:r>
            <a:r>
              <a:rPr lang="cs-CZ" i="1" dirty="0"/>
              <a:t>; </a:t>
            </a:r>
            <a:r>
              <a:rPr lang="cs-CZ" i="1" dirty="0" err="1"/>
              <a:t>darüber</a:t>
            </a:r>
            <a:r>
              <a:rPr lang="cs-CZ" i="1" dirty="0"/>
              <a:t> </a:t>
            </a:r>
            <a:r>
              <a:rPr lang="cs-CZ" i="1" dirty="0" err="1"/>
              <a:t>müssen</a:t>
            </a:r>
            <a:r>
              <a:rPr lang="cs-CZ" i="1" dirty="0"/>
              <a:t>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noch</a:t>
            </a:r>
            <a:r>
              <a:rPr lang="cs-CZ" i="1" dirty="0"/>
              <a:t> </a:t>
            </a:r>
            <a:r>
              <a:rPr lang="cs-CZ" i="1" dirty="0" err="1"/>
              <a:t>einmal</a:t>
            </a:r>
            <a:r>
              <a:rPr lang="cs-CZ" i="1" dirty="0"/>
              <a:t> </a:t>
            </a:r>
            <a:r>
              <a:rPr lang="cs-CZ" i="1" dirty="0" err="1"/>
              <a:t>sprechen</a:t>
            </a:r>
            <a:r>
              <a:rPr lang="cs-CZ" i="1" dirty="0"/>
              <a:t>. </a:t>
            </a:r>
            <a:r>
              <a:rPr lang="cs-CZ" b="1" dirty="0"/>
              <a:t>3. </a:t>
            </a:r>
            <a:r>
              <a:rPr lang="cs-CZ" b="1" dirty="0" err="1"/>
              <a:t>kataphorisch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i="1" dirty="0" err="1"/>
              <a:t>Sie</a:t>
            </a:r>
            <a:r>
              <a:rPr lang="cs-CZ" i="1" dirty="0"/>
              <a:t> </a:t>
            </a:r>
            <a:r>
              <a:rPr lang="cs-CZ" i="1" dirty="0" err="1"/>
              <a:t>dachte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daran</a:t>
            </a:r>
            <a:r>
              <a:rPr lang="cs-CZ" i="1" dirty="0"/>
              <a:t>, </a:t>
            </a:r>
            <a:r>
              <a:rPr lang="cs-CZ" i="1" dirty="0" err="1"/>
              <a:t>aufzuräumen</a:t>
            </a:r>
            <a:r>
              <a:rPr lang="cs-CZ" i="1" dirty="0"/>
              <a:t>.  </a:t>
            </a:r>
          </a:p>
          <a:p>
            <a:pPr marL="182880" indent="-182880" eaLnBrk="1" fontAlgn="auto" hangingPunct="1">
              <a:defRPr/>
            </a:pPr>
            <a:r>
              <a:rPr lang="cs-CZ" i="1" dirty="0" err="1"/>
              <a:t>wo</a:t>
            </a:r>
            <a:r>
              <a:rPr lang="cs-CZ" i="1" dirty="0"/>
              <a:t>(r)-: </a:t>
            </a:r>
            <a:r>
              <a:rPr lang="cs-CZ" b="1" dirty="0" err="1"/>
              <a:t>Interrogativ</a:t>
            </a:r>
            <a:r>
              <a:rPr lang="cs-CZ" b="1" dirty="0"/>
              <a:t>-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Relativpronomina</a:t>
            </a:r>
            <a:r>
              <a:rPr lang="cs-CZ" dirty="0"/>
              <a:t>: </a:t>
            </a:r>
            <a:r>
              <a:rPr lang="cs-CZ" i="1" dirty="0" err="1"/>
              <a:t>Worauf</a:t>
            </a:r>
            <a:r>
              <a:rPr lang="cs-CZ" i="1" dirty="0"/>
              <a:t> </a:t>
            </a:r>
            <a:r>
              <a:rPr lang="cs-CZ" i="1" dirty="0" err="1"/>
              <a:t>wartest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?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jetzt</a:t>
            </a:r>
            <a:r>
              <a:rPr lang="cs-CZ" i="1" dirty="0"/>
              <a:t> </a:t>
            </a:r>
            <a:r>
              <a:rPr lang="cs-CZ" i="1" dirty="0" err="1"/>
              <a:t>genau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gemacht</a:t>
            </a:r>
            <a:r>
              <a:rPr lang="cs-CZ" i="1" dirty="0"/>
              <a:t>, </a:t>
            </a:r>
            <a:r>
              <a:rPr lang="cs-CZ" i="1" dirty="0" err="1"/>
              <a:t>worauf</a:t>
            </a:r>
            <a:r>
              <a:rPr lang="cs-CZ" i="1" dirty="0"/>
              <a:t> </a:t>
            </a:r>
            <a:r>
              <a:rPr lang="cs-CZ" i="1" dirty="0" err="1"/>
              <a:t>wir</a:t>
            </a:r>
            <a:r>
              <a:rPr lang="cs-CZ" i="1" dirty="0"/>
              <a:t> </a:t>
            </a:r>
            <a:r>
              <a:rPr lang="cs-CZ" i="1" dirty="0" err="1"/>
              <a:t>gewartet</a:t>
            </a:r>
            <a:r>
              <a:rPr lang="cs-CZ" i="1" dirty="0"/>
              <a:t> </a:t>
            </a:r>
            <a:r>
              <a:rPr lang="cs-CZ" i="1" dirty="0" err="1"/>
              <a:t>haben</a:t>
            </a:r>
            <a:r>
              <a:rPr lang="cs-CZ" i="1" dirty="0"/>
              <a:t>.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(c) </a:t>
            </a:r>
            <a:r>
              <a:rPr lang="cs-CZ" b="1" dirty="0" err="1"/>
              <a:t>Gebrauch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Auswahl</a:t>
            </a:r>
            <a:r>
              <a:rPr lang="cs-CZ" dirty="0"/>
              <a:t>, </a:t>
            </a:r>
            <a:r>
              <a:rPr lang="cs-CZ" dirty="0" err="1"/>
              <a:t>ausführlicher</a:t>
            </a:r>
            <a:r>
              <a:rPr lang="cs-CZ" dirty="0"/>
              <a:t> </a:t>
            </a:r>
            <a:r>
              <a:rPr lang="cs-CZ" dirty="0" err="1"/>
              <a:t>vgl</a:t>
            </a:r>
            <a:r>
              <a:rPr lang="cs-CZ" dirty="0"/>
              <a:t>. </a:t>
            </a:r>
            <a:r>
              <a:rPr lang="cs-CZ" dirty="0" err="1"/>
              <a:t>Helbig</a:t>
            </a:r>
            <a:r>
              <a:rPr lang="cs-CZ" dirty="0"/>
              <a:t>/</a:t>
            </a:r>
            <a:r>
              <a:rPr lang="cs-CZ" dirty="0" err="1"/>
              <a:t>Buscha</a:t>
            </a:r>
            <a:r>
              <a:rPr lang="cs-CZ" dirty="0"/>
              <a:t> 2001: 237ff.)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1.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Personalpronomen</a:t>
            </a:r>
            <a:r>
              <a:rPr lang="cs-CZ" dirty="0"/>
              <a:t> der 3. Person / </a:t>
            </a:r>
            <a:r>
              <a:rPr lang="cs-CZ" dirty="0" err="1"/>
              <a:t>Demonstrativpronomen</a:t>
            </a:r>
            <a:r>
              <a:rPr lang="cs-CZ" dirty="0"/>
              <a:t> </a:t>
            </a:r>
            <a:r>
              <a:rPr lang="cs-CZ" i="1" dirty="0"/>
              <a:t>der 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2.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Interrogativpronomen</a:t>
            </a:r>
            <a:r>
              <a:rPr lang="cs-CZ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3.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Relativpronomen</a:t>
            </a:r>
            <a:endParaRPr lang="cs-CZ" dirty="0"/>
          </a:p>
          <a:p>
            <a:pPr marL="182880" indent="-182880" eaLnBrk="1" fontAlgn="auto" hangingPunct="1">
              <a:defRPr/>
            </a:pPr>
            <a:endParaRPr lang="cs-CZ" b="1" dirty="0"/>
          </a:p>
          <a:p>
            <a:pPr marL="182880" indent="-182880" eaLnBrk="1" fontAlgn="auto" hangingPunct="1">
              <a:defRPr/>
            </a:pPr>
            <a:endParaRPr lang="cs-CZ" b="1" i="1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b="1" dirty="0"/>
              <a:t>1. </a:t>
            </a:r>
            <a:r>
              <a:rPr lang="cs-CZ" b="1" dirty="0" err="1"/>
              <a:t>Pronominaladverb</a:t>
            </a:r>
            <a:r>
              <a:rPr lang="cs-CZ" b="1" dirty="0"/>
              <a:t>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Personalpronomen</a:t>
            </a:r>
            <a:r>
              <a:rPr lang="cs-CZ" b="1" dirty="0"/>
              <a:t> der 3. Person / </a:t>
            </a:r>
            <a:r>
              <a:rPr lang="cs-CZ" b="1" dirty="0" err="1"/>
              <a:t>Demonstrativpronomen</a:t>
            </a:r>
            <a:r>
              <a:rPr lang="cs-CZ" b="1" dirty="0"/>
              <a:t> </a:t>
            </a:r>
            <a:r>
              <a:rPr lang="cs-CZ" b="1" i="1" dirty="0"/>
              <a:t>der 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Lebewesen</a:t>
            </a:r>
            <a:r>
              <a:rPr lang="cs-CZ" dirty="0"/>
              <a:t>: </a:t>
            </a:r>
            <a:r>
              <a:rPr lang="cs-CZ" i="1" dirty="0" err="1"/>
              <a:t>Erinnerst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den Mann? –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erinnere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ihn</a:t>
            </a:r>
            <a:r>
              <a:rPr lang="cs-CZ" i="1" dirty="0"/>
              <a:t>/</a:t>
            </a:r>
            <a:r>
              <a:rPr lang="cs-CZ" i="1" strike="sngStrike" dirty="0" err="1"/>
              <a:t>daran</a:t>
            </a:r>
            <a:r>
              <a:rPr lang="cs-CZ" i="1" dirty="0"/>
              <a:t>.; </a:t>
            </a:r>
            <a:r>
              <a:rPr lang="cs-CZ" dirty="0" err="1"/>
              <a:t>Personengruppe</a:t>
            </a:r>
            <a:r>
              <a:rPr lang="cs-CZ" dirty="0"/>
              <a:t>: </a:t>
            </a:r>
            <a:r>
              <a:rPr lang="cs-CZ" i="1" dirty="0"/>
              <a:t>In der </a:t>
            </a:r>
            <a:r>
              <a:rPr lang="cs-CZ" i="1" dirty="0" err="1"/>
              <a:t>Klasse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20 </a:t>
            </a:r>
            <a:r>
              <a:rPr lang="cs-CZ" i="1" dirty="0" err="1"/>
              <a:t>Kinder</a:t>
            </a:r>
            <a:r>
              <a:rPr lang="cs-CZ" i="1" dirty="0"/>
              <a:t>, </a:t>
            </a:r>
            <a:r>
              <a:rPr lang="cs-CZ" i="1" dirty="0" err="1"/>
              <a:t>darunter</a:t>
            </a:r>
            <a:r>
              <a:rPr lang="cs-CZ" i="1" dirty="0"/>
              <a:t>/</a:t>
            </a:r>
            <a:r>
              <a:rPr lang="cs-CZ" i="1" dirty="0" err="1"/>
              <a:t>unter</a:t>
            </a:r>
            <a:r>
              <a:rPr lang="cs-CZ" i="1" dirty="0"/>
              <a:t> </a:t>
            </a:r>
            <a:r>
              <a:rPr lang="cs-CZ" i="1" dirty="0" err="1"/>
              <a:t>ihnen</a:t>
            </a:r>
            <a:r>
              <a:rPr lang="cs-CZ" i="1" dirty="0"/>
              <a:t> 15 </a:t>
            </a:r>
            <a:r>
              <a:rPr lang="cs-CZ" i="1" dirty="0" err="1"/>
              <a:t>Mädchen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Nicht-Lebewesen</a:t>
            </a:r>
            <a:r>
              <a:rPr lang="cs-CZ" dirty="0"/>
              <a:t>: </a:t>
            </a:r>
            <a:r>
              <a:rPr lang="cs-CZ" i="1" dirty="0" err="1"/>
              <a:t>Erinnerst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Ereignis</a:t>
            </a:r>
            <a:r>
              <a:rPr lang="cs-CZ" i="1" dirty="0"/>
              <a:t>?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erinnere</a:t>
            </a:r>
            <a:r>
              <a:rPr lang="cs-CZ" i="1" dirty="0"/>
              <a:t> </a:t>
            </a:r>
            <a:r>
              <a:rPr lang="cs-CZ" i="1" dirty="0" err="1"/>
              <a:t>mich</a:t>
            </a:r>
            <a:r>
              <a:rPr lang="cs-CZ" i="1" dirty="0"/>
              <a:t> </a:t>
            </a:r>
            <a:r>
              <a:rPr lang="cs-CZ" i="1" dirty="0" err="1"/>
              <a:t>daran</a:t>
            </a:r>
            <a:r>
              <a:rPr lang="cs-CZ" i="1" dirty="0"/>
              <a:t>/</a:t>
            </a:r>
            <a:r>
              <a:rPr lang="cs-CZ" i="1" strike="sngStrike" dirty="0" err="1"/>
              <a:t>an</a:t>
            </a:r>
            <a:r>
              <a:rPr lang="cs-CZ" i="1" strike="sngStrike" dirty="0"/>
              <a:t> es</a:t>
            </a:r>
            <a:r>
              <a:rPr lang="cs-CZ" i="1" dirty="0"/>
              <a:t>.; </a:t>
            </a:r>
            <a:r>
              <a:rPr lang="cs-CZ" dirty="0" err="1"/>
              <a:t>Ausnahme</a:t>
            </a:r>
            <a:r>
              <a:rPr lang="cs-CZ" dirty="0"/>
              <a:t>: </a:t>
            </a:r>
            <a:r>
              <a:rPr lang="cs-CZ" dirty="0" err="1"/>
              <a:t>nachfolgender</a:t>
            </a:r>
            <a:r>
              <a:rPr lang="cs-CZ" dirty="0"/>
              <a:t> </a:t>
            </a:r>
            <a:r>
              <a:rPr lang="cs-CZ" dirty="0" err="1"/>
              <a:t>Nebensatz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Einleitungswort</a:t>
            </a:r>
            <a:r>
              <a:rPr lang="cs-CZ" dirty="0"/>
              <a:t>: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darfst</a:t>
            </a:r>
            <a:r>
              <a:rPr lang="cs-CZ" i="1" dirty="0"/>
              <a:t> </a:t>
            </a:r>
            <a:r>
              <a:rPr lang="cs-CZ" i="1" dirty="0" err="1"/>
              <a:t>über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/</a:t>
            </a:r>
            <a:r>
              <a:rPr lang="cs-CZ" i="1" strike="sngStrike" dirty="0" err="1"/>
              <a:t>darüber</a:t>
            </a:r>
            <a:r>
              <a:rPr lang="cs-CZ" i="1" dirty="0"/>
              <a:t>,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dir</a:t>
            </a:r>
            <a:r>
              <a:rPr lang="cs-CZ" i="1" dirty="0"/>
              <a:t> </a:t>
            </a:r>
            <a:r>
              <a:rPr lang="cs-CZ" i="1" dirty="0" err="1"/>
              <a:t>erzählt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, </a:t>
            </a:r>
            <a:r>
              <a:rPr lang="cs-CZ" i="1" dirty="0" err="1"/>
              <a:t>nicht</a:t>
            </a:r>
            <a:r>
              <a:rPr lang="cs-CZ" i="1" dirty="0"/>
              <a:t> </a:t>
            </a:r>
            <a:r>
              <a:rPr lang="cs-CZ" i="1" dirty="0" err="1"/>
              <a:t>sprechen</a:t>
            </a:r>
            <a:r>
              <a:rPr lang="cs-CZ" i="1" dirty="0"/>
              <a:t>.    </a:t>
            </a:r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182880" indent="-182880" eaLnBrk="1" fontAlgn="auto" hangingPunct="1">
              <a:defRPr/>
            </a:pPr>
            <a:r>
              <a:rPr lang="cs-CZ" b="1" dirty="0"/>
              <a:t>2. </a:t>
            </a:r>
            <a:r>
              <a:rPr lang="cs-CZ" b="1" dirty="0" err="1"/>
              <a:t>Pronominaladverb</a:t>
            </a:r>
            <a:r>
              <a:rPr lang="cs-CZ" b="1" dirty="0"/>
              <a:t>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Interrogativpronomen</a:t>
            </a:r>
            <a:r>
              <a:rPr lang="cs-CZ" b="1" dirty="0"/>
              <a:t>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Lebewesen</a:t>
            </a:r>
            <a:r>
              <a:rPr lang="cs-CZ" dirty="0"/>
              <a:t>: </a:t>
            </a:r>
            <a:r>
              <a:rPr lang="cs-CZ" i="1" dirty="0"/>
              <a:t>Er </a:t>
            </a:r>
            <a:r>
              <a:rPr lang="cs-CZ" i="1" dirty="0" err="1"/>
              <a:t>erinnert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seinen</a:t>
            </a:r>
            <a:r>
              <a:rPr lang="cs-CZ" i="1" dirty="0"/>
              <a:t> </a:t>
            </a:r>
            <a:r>
              <a:rPr lang="cs-CZ" i="1" dirty="0" err="1"/>
              <a:t>Lehrer</a:t>
            </a:r>
            <a:r>
              <a:rPr lang="cs-CZ" i="1" dirty="0"/>
              <a:t>. – </a:t>
            </a:r>
            <a:r>
              <a:rPr lang="cs-CZ" i="1" dirty="0" err="1"/>
              <a:t>An</a:t>
            </a:r>
            <a:r>
              <a:rPr lang="cs-CZ" i="1" dirty="0"/>
              <a:t> </a:t>
            </a:r>
            <a:r>
              <a:rPr lang="cs-CZ" i="1" dirty="0" err="1"/>
              <a:t>wen</a:t>
            </a:r>
            <a:r>
              <a:rPr lang="cs-CZ" i="1" dirty="0"/>
              <a:t>/</a:t>
            </a:r>
            <a:r>
              <a:rPr lang="cs-CZ" i="1" strike="sngStrike" dirty="0" err="1"/>
              <a:t>woran</a:t>
            </a:r>
            <a:r>
              <a:rPr lang="cs-CZ" i="1" dirty="0"/>
              <a:t> </a:t>
            </a:r>
            <a:r>
              <a:rPr lang="cs-CZ" i="1" dirty="0" err="1"/>
              <a:t>erinnert</a:t>
            </a:r>
            <a:r>
              <a:rPr lang="cs-CZ" i="1" dirty="0"/>
              <a:t>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?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Nicht-Lebewesen</a:t>
            </a:r>
            <a:r>
              <a:rPr lang="cs-CZ" dirty="0"/>
              <a:t>: </a:t>
            </a:r>
            <a:r>
              <a:rPr lang="cs-CZ" i="1" dirty="0" err="1"/>
              <a:t>Wovor</a:t>
            </a:r>
            <a:r>
              <a:rPr lang="cs-CZ" i="1" dirty="0"/>
              <a:t>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Angst</a:t>
            </a:r>
            <a:r>
              <a:rPr lang="cs-CZ" i="1" dirty="0"/>
              <a:t>? </a:t>
            </a:r>
            <a:r>
              <a:rPr lang="cs-CZ" dirty="0"/>
              <a:t>/  </a:t>
            </a:r>
            <a:r>
              <a:rPr lang="cs-CZ" dirty="0" err="1"/>
              <a:t>ugs</a:t>
            </a:r>
            <a:r>
              <a:rPr lang="cs-CZ" dirty="0"/>
              <a:t>.: </a:t>
            </a:r>
            <a:r>
              <a:rPr lang="cs-CZ" i="1" dirty="0"/>
              <a:t>Vor </a:t>
            </a:r>
            <a:r>
              <a:rPr lang="cs-CZ" i="1" dirty="0" err="1"/>
              <a:t>was</a:t>
            </a:r>
            <a:r>
              <a:rPr lang="cs-CZ" i="1" dirty="0"/>
              <a:t> </a:t>
            </a:r>
            <a:r>
              <a:rPr lang="cs-CZ" i="1" dirty="0" err="1"/>
              <a:t>hast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Angst</a:t>
            </a:r>
            <a:r>
              <a:rPr lang="cs-CZ" i="1" dirty="0"/>
              <a:t>?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i="1" dirty="0"/>
          </a:p>
          <a:p>
            <a:pPr marL="182880" indent="-182880" eaLnBrk="1" fontAlgn="auto" hangingPunct="1">
              <a:defRPr/>
            </a:pPr>
            <a:r>
              <a:rPr lang="cs-CZ" b="1" dirty="0"/>
              <a:t>3. </a:t>
            </a:r>
            <a:r>
              <a:rPr lang="cs-CZ" b="1" dirty="0" err="1"/>
              <a:t>Pronominaladverb</a:t>
            </a:r>
            <a:r>
              <a:rPr lang="cs-CZ" b="1" dirty="0"/>
              <a:t> </a:t>
            </a:r>
            <a:r>
              <a:rPr lang="cs-CZ" b="1" dirty="0" err="1"/>
              <a:t>für</a:t>
            </a:r>
            <a:r>
              <a:rPr lang="cs-CZ" b="1" dirty="0"/>
              <a:t> </a:t>
            </a:r>
            <a:r>
              <a:rPr lang="cs-CZ" b="1" dirty="0" err="1"/>
              <a:t>Relativpronomen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dirty="0"/>
              <a:t>(a) </a:t>
            </a:r>
            <a:r>
              <a:rPr lang="cs-CZ" dirty="0" err="1"/>
              <a:t>Lebewesen</a:t>
            </a:r>
            <a:r>
              <a:rPr lang="cs-CZ" dirty="0"/>
              <a:t>: </a:t>
            </a:r>
            <a:r>
              <a:rPr lang="cs-CZ" i="1" dirty="0"/>
              <a:t>Der </a:t>
            </a:r>
            <a:r>
              <a:rPr lang="cs-CZ" i="1" dirty="0" err="1"/>
              <a:t>Freund</a:t>
            </a:r>
            <a:r>
              <a:rPr lang="cs-CZ" i="1" dirty="0"/>
              <a:t>, </a:t>
            </a:r>
            <a:r>
              <a:rPr lang="cs-CZ" i="1" dirty="0" err="1"/>
              <a:t>an</a:t>
            </a:r>
            <a:r>
              <a:rPr lang="cs-CZ" i="1" dirty="0"/>
              <a:t> den/</a:t>
            </a:r>
            <a:r>
              <a:rPr lang="cs-CZ" i="1" strike="sngStrike" dirty="0" err="1"/>
              <a:t>woran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geschrieben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, </a:t>
            </a:r>
            <a:r>
              <a:rPr lang="cs-CZ" i="1" dirty="0" err="1"/>
              <a:t>antwortet</a:t>
            </a:r>
            <a:r>
              <a:rPr lang="cs-CZ" i="1" dirty="0"/>
              <a:t> </a:t>
            </a:r>
            <a:r>
              <a:rPr lang="cs-CZ" i="1" dirty="0" err="1"/>
              <a:t>nicht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r>
              <a:rPr lang="cs-CZ" dirty="0"/>
              <a:t>(b) </a:t>
            </a:r>
            <a:r>
              <a:rPr lang="cs-CZ" dirty="0" err="1"/>
              <a:t>Nicht-Lebewesen</a:t>
            </a:r>
            <a:r>
              <a:rPr lang="cs-CZ" dirty="0"/>
              <a:t>: </a:t>
            </a:r>
            <a:r>
              <a:rPr lang="cs-CZ" i="1" dirty="0" err="1"/>
              <a:t>Das</a:t>
            </a:r>
            <a:r>
              <a:rPr lang="cs-CZ" i="1" dirty="0"/>
              <a:t> Projekt, </a:t>
            </a:r>
            <a:r>
              <a:rPr lang="cs-CZ" i="1" dirty="0" err="1"/>
              <a:t>mit</a:t>
            </a:r>
            <a:r>
              <a:rPr lang="cs-CZ" i="1" dirty="0"/>
              <a:t> dem/</a:t>
            </a:r>
            <a:r>
              <a:rPr lang="cs-CZ" i="1" dirty="0" err="1"/>
              <a:t>womit</a:t>
            </a:r>
            <a:r>
              <a:rPr lang="cs-CZ" i="1" dirty="0"/>
              <a:t> (</a:t>
            </a:r>
            <a:r>
              <a:rPr lang="cs-CZ" i="1" dirty="0" err="1"/>
              <a:t>ugs</a:t>
            </a:r>
            <a:r>
              <a:rPr lang="cs-CZ" i="1" dirty="0"/>
              <a:t>.) </a:t>
            </a:r>
            <a:r>
              <a:rPr lang="cs-CZ" i="1" dirty="0" err="1"/>
              <a:t>er</a:t>
            </a:r>
            <a:r>
              <a:rPr lang="cs-CZ" i="1" dirty="0"/>
              <a:t> </a:t>
            </a:r>
            <a:r>
              <a:rPr lang="cs-CZ" i="1" dirty="0" err="1"/>
              <a:t>sich</a:t>
            </a:r>
            <a:r>
              <a:rPr lang="cs-CZ" i="1" dirty="0"/>
              <a:t> </a:t>
            </a:r>
            <a:r>
              <a:rPr lang="cs-CZ" i="1" dirty="0" err="1"/>
              <a:t>lange</a:t>
            </a:r>
            <a:r>
              <a:rPr lang="cs-CZ" i="1" dirty="0"/>
              <a:t> </a:t>
            </a:r>
            <a:r>
              <a:rPr lang="cs-CZ" i="1" dirty="0" err="1"/>
              <a:t>befasst</a:t>
            </a:r>
            <a:r>
              <a:rPr lang="cs-CZ" i="1" dirty="0"/>
              <a:t> </a:t>
            </a:r>
            <a:r>
              <a:rPr lang="cs-CZ" i="1" dirty="0" err="1"/>
              <a:t>hat</a:t>
            </a:r>
            <a:r>
              <a:rPr lang="cs-CZ" i="1" dirty="0"/>
              <a:t>,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dirty="0" err="1"/>
              <a:t>gescheitert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defRPr/>
            </a:pPr>
            <a:endParaRPr lang="cs-CZ" i="1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Pronominaladverb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(d) </a:t>
            </a:r>
            <a:r>
              <a:rPr lang="cs-CZ" b="1" dirty="0" err="1"/>
              <a:t>Miszellen</a:t>
            </a:r>
            <a:endParaRPr lang="cs-CZ" b="1" dirty="0"/>
          </a:p>
          <a:p>
            <a:pPr marL="182880" indent="-182880" eaLnBrk="1" fontAlgn="auto" hangingPunct="1">
              <a:defRPr/>
            </a:pPr>
            <a:r>
              <a:rPr lang="cs-CZ" dirty="0" err="1"/>
              <a:t>Akzent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Wortstellung</a:t>
            </a:r>
            <a:r>
              <a:rPr lang="cs-CZ" dirty="0"/>
              <a:t> (</a:t>
            </a:r>
            <a:r>
              <a:rPr lang="cs-CZ" dirty="0" err="1"/>
              <a:t>Zusammenhang</a:t>
            </a:r>
            <a:r>
              <a:rPr lang="cs-CZ" dirty="0"/>
              <a:t> </a:t>
            </a:r>
            <a:r>
              <a:rPr lang="cs-CZ" dirty="0" err="1"/>
              <a:t>zwischen</a:t>
            </a:r>
            <a:r>
              <a:rPr lang="cs-CZ" dirty="0"/>
              <a:t> </a:t>
            </a:r>
            <a:r>
              <a:rPr lang="cs-CZ" dirty="0" err="1"/>
              <a:t>Phonetik</a:t>
            </a:r>
            <a:r>
              <a:rPr lang="cs-CZ" dirty="0"/>
              <a:t>, Pragmatik </a:t>
            </a:r>
            <a:r>
              <a:rPr lang="cs-CZ" dirty="0" err="1"/>
              <a:t>und</a:t>
            </a:r>
            <a:r>
              <a:rPr lang="cs-CZ" dirty="0"/>
              <a:t> Syntax)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i="1" dirty="0" err="1"/>
              <a:t>Willst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ins</a:t>
            </a:r>
            <a:r>
              <a:rPr lang="cs-CZ" i="1" dirty="0"/>
              <a:t> Kino </a:t>
            </a:r>
            <a:r>
              <a:rPr lang="cs-CZ" i="1" dirty="0" err="1"/>
              <a:t>gehen</a:t>
            </a:r>
            <a:r>
              <a:rPr lang="cs-CZ" i="1" dirty="0"/>
              <a:t>? ­– </a:t>
            </a:r>
            <a:r>
              <a:rPr lang="cs-CZ" i="1" dirty="0" err="1"/>
              <a:t>Dafür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./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 </a:t>
            </a:r>
            <a:r>
              <a:rPr lang="cs-CZ" i="1" dirty="0" err="1"/>
              <a:t>dafür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Steht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Satzspitze</a:t>
            </a:r>
            <a:r>
              <a:rPr lang="cs-CZ" dirty="0"/>
              <a:t>,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Silbe</a:t>
            </a:r>
            <a:r>
              <a:rPr lang="cs-CZ" dirty="0"/>
              <a:t> </a:t>
            </a:r>
            <a:r>
              <a:rPr lang="cs-CZ" dirty="0" err="1"/>
              <a:t>betont</a:t>
            </a:r>
            <a:r>
              <a:rPr lang="cs-CZ" dirty="0"/>
              <a:t>: </a:t>
            </a:r>
            <a:r>
              <a:rPr lang="cs-CZ" i="1" dirty="0" err="1"/>
              <a:t>Willst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ins</a:t>
            </a:r>
            <a:r>
              <a:rPr lang="cs-CZ" i="1" dirty="0"/>
              <a:t> Kino </a:t>
            </a:r>
            <a:r>
              <a:rPr lang="cs-CZ" i="1" dirty="0" err="1"/>
              <a:t>gehen</a:t>
            </a:r>
            <a:r>
              <a:rPr lang="cs-CZ" i="1" dirty="0"/>
              <a:t>? ­– </a:t>
            </a:r>
            <a:r>
              <a:rPr lang="cs-CZ" i="1" u="sng" dirty="0" err="1"/>
              <a:t>Da</a:t>
            </a:r>
            <a:r>
              <a:rPr lang="cs-CZ" i="1" dirty="0" err="1"/>
              <a:t>für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Steht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Pronominaladverb</a:t>
            </a:r>
            <a:r>
              <a:rPr lang="cs-CZ" dirty="0"/>
              <a:t>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der </a:t>
            </a:r>
            <a:r>
              <a:rPr lang="cs-CZ" dirty="0" err="1"/>
              <a:t>Spitze</a:t>
            </a:r>
            <a:r>
              <a:rPr lang="cs-CZ" dirty="0"/>
              <a:t>,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normalerweise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zweite</a:t>
            </a:r>
            <a:r>
              <a:rPr lang="cs-CZ" dirty="0"/>
              <a:t> </a:t>
            </a:r>
            <a:r>
              <a:rPr lang="cs-CZ" dirty="0" err="1"/>
              <a:t>Silbe</a:t>
            </a:r>
            <a:r>
              <a:rPr lang="cs-CZ" dirty="0"/>
              <a:t> </a:t>
            </a:r>
            <a:r>
              <a:rPr lang="cs-CZ" dirty="0" err="1"/>
              <a:t>betont</a:t>
            </a:r>
            <a:r>
              <a:rPr lang="cs-CZ" dirty="0"/>
              <a:t>: </a:t>
            </a:r>
            <a:r>
              <a:rPr lang="cs-CZ" i="1" dirty="0" err="1"/>
              <a:t>Willst</a:t>
            </a:r>
            <a:r>
              <a:rPr lang="cs-CZ" i="1" dirty="0"/>
              <a:t> </a:t>
            </a:r>
            <a:r>
              <a:rPr lang="cs-CZ" i="1" dirty="0" err="1"/>
              <a:t>du</a:t>
            </a:r>
            <a:r>
              <a:rPr lang="cs-CZ" i="1" dirty="0"/>
              <a:t> </a:t>
            </a:r>
            <a:r>
              <a:rPr lang="cs-CZ" i="1" dirty="0" err="1"/>
              <a:t>ins</a:t>
            </a:r>
            <a:r>
              <a:rPr lang="cs-CZ" i="1" dirty="0"/>
              <a:t> Kino </a:t>
            </a:r>
            <a:r>
              <a:rPr lang="cs-CZ" i="1" dirty="0" err="1"/>
              <a:t>gehen</a:t>
            </a:r>
            <a:r>
              <a:rPr lang="cs-CZ" i="1" dirty="0"/>
              <a:t>? ­–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 </a:t>
            </a:r>
            <a:r>
              <a:rPr lang="cs-CZ" i="1" dirty="0" err="1"/>
              <a:t>da</a:t>
            </a:r>
            <a:r>
              <a:rPr lang="cs-CZ" i="1" u="sng" dirty="0" err="1"/>
              <a:t>für</a:t>
            </a:r>
            <a:r>
              <a:rPr lang="cs-CZ" i="1" dirty="0"/>
              <a:t>. </a:t>
            </a:r>
          </a:p>
          <a:p>
            <a:pPr marL="182880" indent="-182880" eaLnBrk="1" fontAlgn="auto" hangingPunct="1">
              <a:buFontTx/>
              <a:buChar char="-"/>
              <a:defRPr/>
            </a:pP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erste</a:t>
            </a:r>
            <a:r>
              <a:rPr lang="cs-CZ" dirty="0"/>
              <a:t> </a:t>
            </a:r>
            <a:r>
              <a:rPr lang="cs-CZ" dirty="0" err="1"/>
              <a:t>Silbe</a:t>
            </a:r>
            <a:r>
              <a:rPr lang="cs-CZ" dirty="0"/>
              <a:t> </a:t>
            </a:r>
            <a:r>
              <a:rPr lang="cs-CZ" dirty="0" err="1"/>
              <a:t>betont</a:t>
            </a:r>
            <a:r>
              <a:rPr lang="cs-CZ" dirty="0"/>
              <a:t>, </a:t>
            </a:r>
            <a:r>
              <a:rPr lang="cs-CZ" dirty="0" err="1"/>
              <a:t>liegt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besonders</a:t>
            </a:r>
            <a:r>
              <a:rPr lang="cs-CZ" dirty="0"/>
              <a:t> </a:t>
            </a:r>
            <a:r>
              <a:rPr lang="cs-CZ" dirty="0" err="1"/>
              <a:t>starke</a:t>
            </a:r>
            <a:r>
              <a:rPr lang="cs-CZ" dirty="0"/>
              <a:t> </a:t>
            </a:r>
            <a:r>
              <a:rPr lang="cs-CZ" dirty="0" err="1"/>
              <a:t>Deixis</a:t>
            </a:r>
            <a:r>
              <a:rPr lang="cs-CZ" dirty="0"/>
              <a:t> vor: </a:t>
            </a:r>
            <a:r>
              <a:rPr lang="cs-CZ" i="1" dirty="0" err="1"/>
              <a:t>Ich</a:t>
            </a:r>
            <a:r>
              <a:rPr lang="cs-CZ" i="1" dirty="0"/>
              <a:t> </a:t>
            </a:r>
            <a:r>
              <a:rPr lang="cs-CZ" i="1" dirty="0" err="1"/>
              <a:t>habe</a:t>
            </a:r>
            <a:r>
              <a:rPr lang="cs-CZ" i="1" dirty="0"/>
              <a:t> </a:t>
            </a:r>
            <a:r>
              <a:rPr lang="cs-CZ" i="1" dirty="0" err="1"/>
              <a:t>keine</a:t>
            </a:r>
            <a:r>
              <a:rPr lang="cs-CZ" i="1" dirty="0"/>
              <a:t> </a:t>
            </a:r>
            <a:r>
              <a:rPr lang="cs-CZ" i="1" dirty="0" err="1"/>
              <a:t>Zeit</a:t>
            </a:r>
            <a:r>
              <a:rPr lang="cs-CZ" i="1" dirty="0"/>
              <a:t> </a:t>
            </a:r>
            <a:r>
              <a:rPr lang="cs-CZ" i="1" u="sng" dirty="0" err="1"/>
              <a:t>da</a:t>
            </a:r>
            <a:r>
              <a:rPr lang="cs-CZ" i="1" dirty="0" err="1"/>
              <a:t>für</a:t>
            </a:r>
            <a:r>
              <a:rPr lang="cs-CZ" i="1" dirty="0"/>
              <a:t>. </a:t>
            </a:r>
            <a:r>
              <a:rPr lang="cs-CZ" dirty="0"/>
              <a:t>(</a:t>
            </a:r>
            <a:r>
              <a:rPr lang="cs-CZ" dirty="0" err="1"/>
              <a:t>aber</a:t>
            </a:r>
            <a:r>
              <a:rPr lang="cs-CZ" dirty="0"/>
              <a:t> </a:t>
            </a:r>
            <a:r>
              <a:rPr lang="cs-CZ" dirty="0" err="1"/>
              <a:t>vielleicht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anderes</a:t>
            </a:r>
            <a:r>
              <a:rPr lang="cs-CZ" dirty="0"/>
              <a:t>) </a:t>
            </a:r>
            <a:endParaRPr lang="cs-CZ" i="1" dirty="0"/>
          </a:p>
          <a:p>
            <a:pPr marL="182880" indent="-182880" eaLnBrk="1" fontAlgn="auto" hangingPunct="1">
              <a:buFontTx/>
              <a:buChar char="-"/>
              <a:defRPr/>
            </a:pPr>
            <a:endParaRPr lang="cs-CZ" i="1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endParaRPr lang="cs-CZ" i="1" dirty="0"/>
          </a:p>
          <a:p>
            <a:pPr marL="182880" indent="-182880" eaLnBrk="1" fontAlgn="auto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b="1" dirty="0" err="1"/>
              <a:t>Pronominalform</a:t>
            </a:r>
            <a:r>
              <a:rPr lang="cs-CZ" b="1" dirty="0"/>
              <a:t> </a:t>
            </a:r>
            <a:r>
              <a:rPr lang="cs-CZ" b="1" i="1" dirty="0"/>
              <a:t>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2880" indent="-182880" eaLnBrk="1" fontAlgn="auto" hangingPunct="1">
              <a:defRPr/>
            </a:pPr>
            <a:r>
              <a:rPr lang="cs-CZ" dirty="0" err="1"/>
              <a:t>formal</a:t>
            </a:r>
            <a:r>
              <a:rPr lang="cs-CZ" dirty="0"/>
              <a:t> 3. P.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Neutr</a:t>
            </a:r>
            <a:r>
              <a:rPr lang="cs-CZ" dirty="0"/>
              <a:t>. </a:t>
            </a:r>
            <a:r>
              <a:rPr lang="cs-CZ" dirty="0" err="1"/>
              <a:t>Nom</a:t>
            </a:r>
            <a:r>
              <a:rPr lang="cs-CZ" dirty="0"/>
              <a:t>.</a:t>
            </a:r>
          </a:p>
          <a:p>
            <a:pPr marL="182880" indent="-182880" eaLnBrk="1" fontAlgn="auto" hangingPunct="1">
              <a:defRPr/>
            </a:pPr>
            <a:r>
              <a:rPr lang="cs-CZ" dirty="0" err="1"/>
              <a:t>Funktionen</a:t>
            </a:r>
            <a:r>
              <a:rPr lang="cs-CZ" dirty="0"/>
              <a:t>: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(a) </a:t>
            </a:r>
            <a:r>
              <a:rPr lang="cs-CZ" b="1" dirty="0" err="1"/>
              <a:t>Prowort</a:t>
            </a:r>
            <a:r>
              <a:rPr lang="cs-CZ" b="1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(b) </a:t>
            </a:r>
            <a:r>
              <a:rPr lang="cs-CZ" b="1" dirty="0" err="1"/>
              <a:t>Platzhalter</a:t>
            </a:r>
            <a:r>
              <a:rPr lang="cs-CZ" b="1" dirty="0"/>
              <a:t> 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(c) </a:t>
            </a:r>
            <a:r>
              <a:rPr lang="cs-CZ" b="1" dirty="0" err="1"/>
              <a:t>Korrelat</a:t>
            </a:r>
            <a:endParaRPr lang="cs-CZ" b="1" dirty="0"/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(d) </a:t>
            </a:r>
            <a:r>
              <a:rPr lang="cs-CZ" b="1" dirty="0" err="1"/>
              <a:t>formales</a:t>
            </a:r>
            <a:r>
              <a:rPr lang="cs-CZ" b="1" dirty="0"/>
              <a:t> Subjekt</a:t>
            </a:r>
          </a:p>
          <a:p>
            <a:pPr marL="0" indent="0" eaLnBrk="1" fontAlgn="auto" hangingPunct="1">
              <a:buFont typeface="Wingdings" pitchFamily="2" charset="2"/>
              <a:buNone/>
              <a:defRPr/>
            </a:pPr>
            <a:r>
              <a:rPr lang="cs-CZ" b="1" dirty="0"/>
              <a:t>(e) </a:t>
            </a:r>
            <a:r>
              <a:rPr lang="cs-CZ" b="1" dirty="0" err="1"/>
              <a:t>formales</a:t>
            </a:r>
            <a:r>
              <a:rPr lang="cs-CZ" b="1" dirty="0"/>
              <a:t> Objekt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2416</TotalTime>
  <Words>3741</Words>
  <Application>Microsoft Office PowerPoint</Application>
  <PresentationFormat>Širokoúhlá obrazovka</PresentationFormat>
  <Paragraphs>189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Aptos</vt:lpstr>
      <vt:lpstr>Aptos Display</vt:lpstr>
      <vt:lpstr>Arial</vt:lpstr>
      <vt:lpstr>Calibri</vt:lpstr>
      <vt:lpstr>Wingdings</vt:lpstr>
      <vt:lpstr>Motiv Office</vt:lpstr>
      <vt:lpstr>Pronomen II</vt:lpstr>
      <vt:lpstr>Gliederung </vt:lpstr>
      <vt:lpstr>Pronominaladverb</vt:lpstr>
      <vt:lpstr>Pronominaladverb</vt:lpstr>
      <vt:lpstr>Pronominaladverb</vt:lpstr>
      <vt:lpstr>Pronominaladverb</vt:lpstr>
      <vt:lpstr>Pronominaladverb</vt:lpstr>
      <vt:lpstr>Pronominaladverb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Pronominalform es</vt:lpstr>
      <vt:lpstr>Diachrone Aspekte</vt:lpstr>
      <vt:lpstr>Diachrone Aspekte</vt:lpstr>
      <vt:lpstr>Diachrone Aspekte</vt:lpstr>
      <vt:lpstr>Pronomina aus kontrastiver Sicht</vt:lpstr>
      <vt:lpstr>Pronomina aus kontrastiver Sicht</vt:lpstr>
      <vt:lpstr>Pronomina aus kontrastiver Sicht</vt:lpstr>
      <vt:lpstr>Literatur (Auswahl) </vt:lpstr>
      <vt:lpstr>Literatur (Auswahl) </vt:lpstr>
      <vt:lpstr>Literatur (Auswahl) </vt:lpstr>
      <vt:lpstr>Literatur (Auswahl)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Pronomen I</dc:title>
  <dc:creator>Martin</dc:creator>
  <cp:lastModifiedBy>Šemelík, Martin</cp:lastModifiedBy>
  <cp:revision>103</cp:revision>
  <dcterms:created xsi:type="dcterms:W3CDTF">2014-10-04T13:50:26Z</dcterms:created>
  <dcterms:modified xsi:type="dcterms:W3CDTF">2025-03-20T16:12:02Z</dcterms:modified>
</cp:coreProperties>
</file>