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75" r:id="rId2"/>
    <p:sldId id="286" r:id="rId3"/>
    <p:sldId id="379" r:id="rId4"/>
    <p:sldId id="381" r:id="rId5"/>
    <p:sldId id="257" r:id="rId6"/>
    <p:sldId id="258" r:id="rId7"/>
    <p:sldId id="273" r:id="rId8"/>
    <p:sldId id="292" r:id="rId9"/>
    <p:sldId id="283" r:id="rId10"/>
    <p:sldId id="274" r:id="rId11"/>
    <p:sldId id="314" r:id="rId12"/>
    <p:sldId id="299" r:id="rId13"/>
    <p:sldId id="308" r:id="rId14"/>
    <p:sldId id="358" r:id="rId15"/>
    <p:sldId id="349" r:id="rId16"/>
    <p:sldId id="325" r:id="rId17"/>
    <p:sldId id="312" r:id="rId18"/>
    <p:sldId id="326" r:id="rId19"/>
    <p:sldId id="313" r:id="rId20"/>
    <p:sldId id="317" r:id="rId21"/>
    <p:sldId id="318" r:id="rId22"/>
    <p:sldId id="319" r:id="rId23"/>
    <p:sldId id="359" r:id="rId24"/>
    <p:sldId id="278" r:id="rId25"/>
    <p:sldId id="280" r:id="rId26"/>
    <p:sldId id="374" r:id="rId27"/>
    <p:sldId id="294" r:id="rId2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A3EAF4-8A7C-4126-9E6E-762C6E9AF23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FAA0D9FE-8EE2-4A19-8C9D-A4817E8CB9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DD0D5F77-3167-4C74-AEA9-9EB00A91EE17}"/>
              </a:ext>
            </a:extLst>
          </p:cNvPr>
          <p:cNvSpPr>
            <a:spLocks noGrp="1"/>
          </p:cNvSpPr>
          <p:nvPr>
            <p:ph type="dt" sz="half" idx="10"/>
          </p:nvPr>
        </p:nvSpPr>
        <p:spPr/>
        <p:txBody>
          <a:bodyPr/>
          <a:lstStyle/>
          <a:p>
            <a:fld id="{A6636022-6E35-47EA-B606-897A93929A31}" type="datetimeFigureOut">
              <a:rPr lang="cs-CZ" smtClean="0"/>
              <a:t>19.11.2024</a:t>
            </a:fld>
            <a:endParaRPr lang="cs-CZ"/>
          </a:p>
        </p:txBody>
      </p:sp>
      <p:sp>
        <p:nvSpPr>
          <p:cNvPr id="5" name="Zástupný symbol pro zápatí 4">
            <a:extLst>
              <a:ext uri="{FF2B5EF4-FFF2-40B4-BE49-F238E27FC236}">
                <a16:creationId xmlns:a16="http://schemas.microsoft.com/office/drawing/2014/main" id="{462BEC8C-2E67-4BE9-9FA5-002B223E51B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56DAA75-CFBC-4D1F-8B86-7D7D06547931}"/>
              </a:ext>
            </a:extLst>
          </p:cNvPr>
          <p:cNvSpPr>
            <a:spLocks noGrp="1"/>
          </p:cNvSpPr>
          <p:nvPr>
            <p:ph type="sldNum" sz="quarter" idx="12"/>
          </p:nvPr>
        </p:nvSpPr>
        <p:spPr/>
        <p:txBody>
          <a:bodyPr/>
          <a:lstStyle/>
          <a:p>
            <a:fld id="{36F2DCBD-7531-4BFA-AFB3-5034FD7CBEE2}" type="slidenum">
              <a:rPr lang="cs-CZ" smtClean="0"/>
              <a:t>‹#›</a:t>
            </a:fld>
            <a:endParaRPr lang="cs-CZ"/>
          </a:p>
        </p:txBody>
      </p:sp>
    </p:spTree>
    <p:extLst>
      <p:ext uri="{BB962C8B-B14F-4D97-AF65-F5344CB8AC3E}">
        <p14:creationId xmlns:p14="http://schemas.microsoft.com/office/powerpoint/2010/main" val="1682187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9B3A6C-18E7-4844-9938-1849788CA9EC}"/>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9F3E6A0A-E714-42C0-853C-BEF0E13613EB}"/>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B1F378A-E5F0-49E7-BE1A-EC43E5726DEE}"/>
              </a:ext>
            </a:extLst>
          </p:cNvPr>
          <p:cNvSpPr>
            <a:spLocks noGrp="1"/>
          </p:cNvSpPr>
          <p:nvPr>
            <p:ph type="dt" sz="half" idx="10"/>
          </p:nvPr>
        </p:nvSpPr>
        <p:spPr/>
        <p:txBody>
          <a:bodyPr/>
          <a:lstStyle/>
          <a:p>
            <a:fld id="{A6636022-6E35-47EA-B606-897A93929A31}" type="datetimeFigureOut">
              <a:rPr lang="cs-CZ" smtClean="0"/>
              <a:t>19.11.2024</a:t>
            </a:fld>
            <a:endParaRPr lang="cs-CZ"/>
          </a:p>
        </p:txBody>
      </p:sp>
      <p:sp>
        <p:nvSpPr>
          <p:cNvPr id="5" name="Zástupný symbol pro zápatí 4">
            <a:extLst>
              <a:ext uri="{FF2B5EF4-FFF2-40B4-BE49-F238E27FC236}">
                <a16:creationId xmlns:a16="http://schemas.microsoft.com/office/drawing/2014/main" id="{75C7585A-933D-4B06-8C75-BA7CE4C0160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954E8A6-20A2-4353-B1F6-4A6944D40DCF}"/>
              </a:ext>
            </a:extLst>
          </p:cNvPr>
          <p:cNvSpPr>
            <a:spLocks noGrp="1"/>
          </p:cNvSpPr>
          <p:nvPr>
            <p:ph type="sldNum" sz="quarter" idx="12"/>
          </p:nvPr>
        </p:nvSpPr>
        <p:spPr/>
        <p:txBody>
          <a:bodyPr/>
          <a:lstStyle/>
          <a:p>
            <a:fld id="{36F2DCBD-7531-4BFA-AFB3-5034FD7CBEE2}" type="slidenum">
              <a:rPr lang="cs-CZ" smtClean="0"/>
              <a:t>‹#›</a:t>
            </a:fld>
            <a:endParaRPr lang="cs-CZ"/>
          </a:p>
        </p:txBody>
      </p:sp>
    </p:spTree>
    <p:extLst>
      <p:ext uri="{BB962C8B-B14F-4D97-AF65-F5344CB8AC3E}">
        <p14:creationId xmlns:p14="http://schemas.microsoft.com/office/powerpoint/2010/main" val="2448374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BBAE4007-A82F-466D-8FB0-96718CA293C5}"/>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ECB3C2B7-0704-4C09-9649-FB260F25CA03}"/>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10E8FF8-BD76-4945-85FF-01CD92A354B4}"/>
              </a:ext>
            </a:extLst>
          </p:cNvPr>
          <p:cNvSpPr>
            <a:spLocks noGrp="1"/>
          </p:cNvSpPr>
          <p:nvPr>
            <p:ph type="dt" sz="half" idx="10"/>
          </p:nvPr>
        </p:nvSpPr>
        <p:spPr/>
        <p:txBody>
          <a:bodyPr/>
          <a:lstStyle/>
          <a:p>
            <a:fld id="{A6636022-6E35-47EA-B606-897A93929A31}" type="datetimeFigureOut">
              <a:rPr lang="cs-CZ" smtClean="0"/>
              <a:t>19.11.2024</a:t>
            </a:fld>
            <a:endParaRPr lang="cs-CZ"/>
          </a:p>
        </p:txBody>
      </p:sp>
      <p:sp>
        <p:nvSpPr>
          <p:cNvPr id="5" name="Zástupný symbol pro zápatí 4">
            <a:extLst>
              <a:ext uri="{FF2B5EF4-FFF2-40B4-BE49-F238E27FC236}">
                <a16:creationId xmlns:a16="http://schemas.microsoft.com/office/drawing/2014/main" id="{D369FF2A-8B45-4E21-8B90-779F741CA6A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77B8D65-800A-44C5-A7CA-9D8AF90C011E}"/>
              </a:ext>
            </a:extLst>
          </p:cNvPr>
          <p:cNvSpPr>
            <a:spLocks noGrp="1"/>
          </p:cNvSpPr>
          <p:nvPr>
            <p:ph type="sldNum" sz="quarter" idx="12"/>
          </p:nvPr>
        </p:nvSpPr>
        <p:spPr/>
        <p:txBody>
          <a:bodyPr/>
          <a:lstStyle/>
          <a:p>
            <a:fld id="{36F2DCBD-7531-4BFA-AFB3-5034FD7CBEE2}" type="slidenum">
              <a:rPr lang="cs-CZ" smtClean="0"/>
              <a:t>‹#›</a:t>
            </a:fld>
            <a:endParaRPr lang="cs-CZ"/>
          </a:p>
        </p:txBody>
      </p:sp>
    </p:spTree>
    <p:extLst>
      <p:ext uri="{BB962C8B-B14F-4D97-AF65-F5344CB8AC3E}">
        <p14:creationId xmlns:p14="http://schemas.microsoft.com/office/powerpoint/2010/main" val="2755249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D02669-33D9-4A89-A320-D125C51FA8E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9140C2AD-73AF-4CCD-8AE3-418C6DFCE33A}"/>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3D2313F-DA83-48B5-8DB0-DE542384391A}"/>
              </a:ext>
            </a:extLst>
          </p:cNvPr>
          <p:cNvSpPr>
            <a:spLocks noGrp="1"/>
          </p:cNvSpPr>
          <p:nvPr>
            <p:ph type="dt" sz="half" idx="10"/>
          </p:nvPr>
        </p:nvSpPr>
        <p:spPr/>
        <p:txBody>
          <a:bodyPr/>
          <a:lstStyle/>
          <a:p>
            <a:fld id="{A6636022-6E35-47EA-B606-897A93929A31}" type="datetimeFigureOut">
              <a:rPr lang="cs-CZ" smtClean="0"/>
              <a:t>19.11.2024</a:t>
            </a:fld>
            <a:endParaRPr lang="cs-CZ"/>
          </a:p>
        </p:txBody>
      </p:sp>
      <p:sp>
        <p:nvSpPr>
          <p:cNvPr id="5" name="Zástupný symbol pro zápatí 4">
            <a:extLst>
              <a:ext uri="{FF2B5EF4-FFF2-40B4-BE49-F238E27FC236}">
                <a16:creationId xmlns:a16="http://schemas.microsoft.com/office/drawing/2014/main" id="{1FF14FD1-44BE-4A4E-B37B-32CEB76F5A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4264AD6-39EC-4AE5-AE8E-ADC6135AD57E}"/>
              </a:ext>
            </a:extLst>
          </p:cNvPr>
          <p:cNvSpPr>
            <a:spLocks noGrp="1"/>
          </p:cNvSpPr>
          <p:nvPr>
            <p:ph type="sldNum" sz="quarter" idx="12"/>
          </p:nvPr>
        </p:nvSpPr>
        <p:spPr/>
        <p:txBody>
          <a:bodyPr/>
          <a:lstStyle/>
          <a:p>
            <a:fld id="{36F2DCBD-7531-4BFA-AFB3-5034FD7CBEE2}" type="slidenum">
              <a:rPr lang="cs-CZ" smtClean="0"/>
              <a:t>‹#›</a:t>
            </a:fld>
            <a:endParaRPr lang="cs-CZ"/>
          </a:p>
        </p:txBody>
      </p:sp>
    </p:spTree>
    <p:extLst>
      <p:ext uri="{BB962C8B-B14F-4D97-AF65-F5344CB8AC3E}">
        <p14:creationId xmlns:p14="http://schemas.microsoft.com/office/powerpoint/2010/main" val="1563805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9DEF11-5181-4E9C-9D13-1B7D42368B09}"/>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99300DE8-B4CD-4E08-B86C-234C1B9B98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97016A9A-EA2F-4929-80AB-59D73D4206B3}"/>
              </a:ext>
            </a:extLst>
          </p:cNvPr>
          <p:cNvSpPr>
            <a:spLocks noGrp="1"/>
          </p:cNvSpPr>
          <p:nvPr>
            <p:ph type="dt" sz="half" idx="10"/>
          </p:nvPr>
        </p:nvSpPr>
        <p:spPr/>
        <p:txBody>
          <a:bodyPr/>
          <a:lstStyle/>
          <a:p>
            <a:fld id="{A6636022-6E35-47EA-B606-897A93929A31}" type="datetimeFigureOut">
              <a:rPr lang="cs-CZ" smtClean="0"/>
              <a:t>19.11.2024</a:t>
            </a:fld>
            <a:endParaRPr lang="cs-CZ"/>
          </a:p>
        </p:txBody>
      </p:sp>
      <p:sp>
        <p:nvSpPr>
          <p:cNvPr id="5" name="Zástupný symbol pro zápatí 4">
            <a:extLst>
              <a:ext uri="{FF2B5EF4-FFF2-40B4-BE49-F238E27FC236}">
                <a16:creationId xmlns:a16="http://schemas.microsoft.com/office/drawing/2014/main" id="{0C36AA58-2D17-445E-9321-D630CD5689B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03CA4C2-FDB5-45D5-8E88-BC876A68B98C}"/>
              </a:ext>
            </a:extLst>
          </p:cNvPr>
          <p:cNvSpPr>
            <a:spLocks noGrp="1"/>
          </p:cNvSpPr>
          <p:nvPr>
            <p:ph type="sldNum" sz="quarter" idx="12"/>
          </p:nvPr>
        </p:nvSpPr>
        <p:spPr/>
        <p:txBody>
          <a:bodyPr/>
          <a:lstStyle/>
          <a:p>
            <a:fld id="{36F2DCBD-7531-4BFA-AFB3-5034FD7CBEE2}" type="slidenum">
              <a:rPr lang="cs-CZ" smtClean="0"/>
              <a:t>‹#›</a:t>
            </a:fld>
            <a:endParaRPr lang="cs-CZ"/>
          </a:p>
        </p:txBody>
      </p:sp>
    </p:spTree>
    <p:extLst>
      <p:ext uri="{BB962C8B-B14F-4D97-AF65-F5344CB8AC3E}">
        <p14:creationId xmlns:p14="http://schemas.microsoft.com/office/powerpoint/2010/main" val="371396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8937DF-FD70-4654-AC09-D7C4ED76E74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C858C89B-B644-4F8D-B949-626528C7B34F}"/>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A77BFA61-2FBA-4FFD-BE66-77A47ABD7814}"/>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307B7F41-0C96-405B-865E-01578442A0D8}"/>
              </a:ext>
            </a:extLst>
          </p:cNvPr>
          <p:cNvSpPr>
            <a:spLocks noGrp="1"/>
          </p:cNvSpPr>
          <p:nvPr>
            <p:ph type="dt" sz="half" idx="10"/>
          </p:nvPr>
        </p:nvSpPr>
        <p:spPr/>
        <p:txBody>
          <a:bodyPr/>
          <a:lstStyle/>
          <a:p>
            <a:fld id="{A6636022-6E35-47EA-B606-897A93929A31}" type="datetimeFigureOut">
              <a:rPr lang="cs-CZ" smtClean="0"/>
              <a:t>19.11.2024</a:t>
            </a:fld>
            <a:endParaRPr lang="cs-CZ"/>
          </a:p>
        </p:txBody>
      </p:sp>
      <p:sp>
        <p:nvSpPr>
          <p:cNvPr id="6" name="Zástupný symbol pro zápatí 5">
            <a:extLst>
              <a:ext uri="{FF2B5EF4-FFF2-40B4-BE49-F238E27FC236}">
                <a16:creationId xmlns:a16="http://schemas.microsoft.com/office/drawing/2014/main" id="{3C06D633-A855-45AD-A514-578DD0F9EFC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B30C417-547F-44D4-A89C-24A643E77BD6}"/>
              </a:ext>
            </a:extLst>
          </p:cNvPr>
          <p:cNvSpPr>
            <a:spLocks noGrp="1"/>
          </p:cNvSpPr>
          <p:nvPr>
            <p:ph type="sldNum" sz="quarter" idx="12"/>
          </p:nvPr>
        </p:nvSpPr>
        <p:spPr/>
        <p:txBody>
          <a:bodyPr/>
          <a:lstStyle/>
          <a:p>
            <a:fld id="{36F2DCBD-7531-4BFA-AFB3-5034FD7CBEE2}" type="slidenum">
              <a:rPr lang="cs-CZ" smtClean="0"/>
              <a:t>‹#›</a:t>
            </a:fld>
            <a:endParaRPr lang="cs-CZ"/>
          </a:p>
        </p:txBody>
      </p:sp>
    </p:spTree>
    <p:extLst>
      <p:ext uri="{BB962C8B-B14F-4D97-AF65-F5344CB8AC3E}">
        <p14:creationId xmlns:p14="http://schemas.microsoft.com/office/powerpoint/2010/main" val="3563318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F4B57E-7C0E-4B51-96A1-CFC7B4E48CBC}"/>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B95C9B02-BFFF-4F6B-ADCA-BE52DB0E59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59AAA788-6967-4C21-9DA3-AC036E8D1357}"/>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CA308287-5D3E-4777-BAC4-BE0B913CFA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8BA270AF-99EB-42C2-B56D-CFDC58FD32CA}"/>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9DBCD1EB-D7B0-40CC-B66B-E4377C598E44}"/>
              </a:ext>
            </a:extLst>
          </p:cNvPr>
          <p:cNvSpPr>
            <a:spLocks noGrp="1"/>
          </p:cNvSpPr>
          <p:nvPr>
            <p:ph type="dt" sz="half" idx="10"/>
          </p:nvPr>
        </p:nvSpPr>
        <p:spPr/>
        <p:txBody>
          <a:bodyPr/>
          <a:lstStyle/>
          <a:p>
            <a:fld id="{A6636022-6E35-47EA-B606-897A93929A31}" type="datetimeFigureOut">
              <a:rPr lang="cs-CZ" smtClean="0"/>
              <a:t>19.11.2024</a:t>
            </a:fld>
            <a:endParaRPr lang="cs-CZ"/>
          </a:p>
        </p:txBody>
      </p:sp>
      <p:sp>
        <p:nvSpPr>
          <p:cNvPr id="8" name="Zástupný symbol pro zápatí 7">
            <a:extLst>
              <a:ext uri="{FF2B5EF4-FFF2-40B4-BE49-F238E27FC236}">
                <a16:creationId xmlns:a16="http://schemas.microsoft.com/office/drawing/2014/main" id="{E80369D2-2BBC-4B25-9CE0-0148651CBD39}"/>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1E8912BC-99BF-40C1-B9A5-2758170058AE}"/>
              </a:ext>
            </a:extLst>
          </p:cNvPr>
          <p:cNvSpPr>
            <a:spLocks noGrp="1"/>
          </p:cNvSpPr>
          <p:nvPr>
            <p:ph type="sldNum" sz="quarter" idx="12"/>
          </p:nvPr>
        </p:nvSpPr>
        <p:spPr/>
        <p:txBody>
          <a:bodyPr/>
          <a:lstStyle/>
          <a:p>
            <a:fld id="{36F2DCBD-7531-4BFA-AFB3-5034FD7CBEE2}" type="slidenum">
              <a:rPr lang="cs-CZ" smtClean="0"/>
              <a:t>‹#›</a:t>
            </a:fld>
            <a:endParaRPr lang="cs-CZ"/>
          </a:p>
        </p:txBody>
      </p:sp>
    </p:spTree>
    <p:extLst>
      <p:ext uri="{BB962C8B-B14F-4D97-AF65-F5344CB8AC3E}">
        <p14:creationId xmlns:p14="http://schemas.microsoft.com/office/powerpoint/2010/main" val="246709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2077D4-2B83-4645-9705-1992E40E81C2}"/>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9E9379E1-BD06-4B92-BBC7-E96E03668B27}"/>
              </a:ext>
            </a:extLst>
          </p:cNvPr>
          <p:cNvSpPr>
            <a:spLocks noGrp="1"/>
          </p:cNvSpPr>
          <p:nvPr>
            <p:ph type="dt" sz="half" idx="10"/>
          </p:nvPr>
        </p:nvSpPr>
        <p:spPr/>
        <p:txBody>
          <a:bodyPr/>
          <a:lstStyle/>
          <a:p>
            <a:fld id="{A6636022-6E35-47EA-B606-897A93929A31}" type="datetimeFigureOut">
              <a:rPr lang="cs-CZ" smtClean="0"/>
              <a:t>19.11.2024</a:t>
            </a:fld>
            <a:endParaRPr lang="cs-CZ"/>
          </a:p>
        </p:txBody>
      </p:sp>
      <p:sp>
        <p:nvSpPr>
          <p:cNvPr id="4" name="Zástupný symbol pro zápatí 3">
            <a:extLst>
              <a:ext uri="{FF2B5EF4-FFF2-40B4-BE49-F238E27FC236}">
                <a16:creationId xmlns:a16="http://schemas.microsoft.com/office/drawing/2014/main" id="{D32F2518-08AC-485E-A484-2FE14DD9D26C}"/>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F4C8A554-D832-4027-96D1-E6CCE1C69356}"/>
              </a:ext>
            </a:extLst>
          </p:cNvPr>
          <p:cNvSpPr>
            <a:spLocks noGrp="1"/>
          </p:cNvSpPr>
          <p:nvPr>
            <p:ph type="sldNum" sz="quarter" idx="12"/>
          </p:nvPr>
        </p:nvSpPr>
        <p:spPr/>
        <p:txBody>
          <a:bodyPr/>
          <a:lstStyle/>
          <a:p>
            <a:fld id="{36F2DCBD-7531-4BFA-AFB3-5034FD7CBEE2}" type="slidenum">
              <a:rPr lang="cs-CZ" smtClean="0"/>
              <a:t>‹#›</a:t>
            </a:fld>
            <a:endParaRPr lang="cs-CZ"/>
          </a:p>
        </p:txBody>
      </p:sp>
    </p:spTree>
    <p:extLst>
      <p:ext uri="{BB962C8B-B14F-4D97-AF65-F5344CB8AC3E}">
        <p14:creationId xmlns:p14="http://schemas.microsoft.com/office/powerpoint/2010/main" val="931287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0481734E-9707-4F91-8C1B-4273091AA0CB}"/>
              </a:ext>
            </a:extLst>
          </p:cNvPr>
          <p:cNvSpPr>
            <a:spLocks noGrp="1"/>
          </p:cNvSpPr>
          <p:nvPr>
            <p:ph type="dt" sz="half" idx="10"/>
          </p:nvPr>
        </p:nvSpPr>
        <p:spPr/>
        <p:txBody>
          <a:bodyPr/>
          <a:lstStyle/>
          <a:p>
            <a:fld id="{A6636022-6E35-47EA-B606-897A93929A31}" type="datetimeFigureOut">
              <a:rPr lang="cs-CZ" smtClean="0"/>
              <a:t>19.11.2024</a:t>
            </a:fld>
            <a:endParaRPr lang="cs-CZ"/>
          </a:p>
        </p:txBody>
      </p:sp>
      <p:sp>
        <p:nvSpPr>
          <p:cNvPr id="3" name="Zástupný symbol pro zápatí 2">
            <a:extLst>
              <a:ext uri="{FF2B5EF4-FFF2-40B4-BE49-F238E27FC236}">
                <a16:creationId xmlns:a16="http://schemas.microsoft.com/office/drawing/2014/main" id="{5D62BA4E-A351-4990-95FA-A0263786AE57}"/>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1AF1F4A6-403F-4AE9-BF67-746880323434}"/>
              </a:ext>
            </a:extLst>
          </p:cNvPr>
          <p:cNvSpPr>
            <a:spLocks noGrp="1"/>
          </p:cNvSpPr>
          <p:nvPr>
            <p:ph type="sldNum" sz="quarter" idx="12"/>
          </p:nvPr>
        </p:nvSpPr>
        <p:spPr/>
        <p:txBody>
          <a:bodyPr/>
          <a:lstStyle/>
          <a:p>
            <a:fld id="{36F2DCBD-7531-4BFA-AFB3-5034FD7CBEE2}" type="slidenum">
              <a:rPr lang="cs-CZ" smtClean="0"/>
              <a:t>‹#›</a:t>
            </a:fld>
            <a:endParaRPr lang="cs-CZ"/>
          </a:p>
        </p:txBody>
      </p:sp>
    </p:spTree>
    <p:extLst>
      <p:ext uri="{BB962C8B-B14F-4D97-AF65-F5344CB8AC3E}">
        <p14:creationId xmlns:p14="http://schemas.microsoft.com/office/powerpoint/2010/main" val="952792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971509-3EF0-4D77-BCAE-67686B5B5F8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A444593E-4AA0-4980-8185-7B616C2E3A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846799B1-B7DE-4373-A51E-50D266D7A4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66388263-C282-4998-9869-EB38453C27C4}"/>
              </a:ext>
            </a:extLst>
          </p:cNvPr>
          <p:cNvSpPr>
            <a:spLocks noGrp="1"/>
          </p:cNvSpPr>
          <p:nvPr>
            <p:ph type="dt" sz="half" idx="10"/>
          </p:nvPr>
        </p:nvSpPr>
        <p:spPr/>
        <p:txBody>
          <a:bodyPr/>
          <a:lstStyle/>
          <a:p>
            <a:fld id="{A6636022-6E35-47EA-B606-897A93929A31}" type="datetimeFigureOut">
              <a:rPr lang="cs-CZ" smtClean="0"/>
              <a:t>19.11.2024</a:t>
            </a:fld>
            <a:endParaRPr lang="cs-CZ"/>
          </a:p>
        </p:txBody>
      </p:sp>
      <p:sp>
        <p:nvSpPr>
          <p:cNvPr id="6" name="Zástupný symbol pro zápatí 5">
            <a:extLst>
              <a:ext uri="{FF2B5EF4-FFF2-40B4-BE49-F238E27FC236}">
                <a16:creationId xmlns:a16="http://schemas.microsoft.com/office/drawing/2014/main" id="{5CD71275-C2A1-450A-9504-E59A19EE198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EF1147F-D378-4F38-AF05-F7B70816B38C}"/>
              </a:ext>
            </a:extLst>
          </p:cNvPr>
          <p:cNvSpPr>
            <a:spLocks noGrp="1"/>
          </p:cNvSpPr>
          <p:nvPr>
            <p:ph type="sldNum" sz="quarter" idx="12"/>
          </p:nvPr>
        </p:nvSpPr>
        <p:spPr/>
        <p:txBody>
          <a:bodyPr/>
          <a:lstStyle/>
          <a:p>
            <a:fld id="{36F2DCBD-7531-4BFA-AFB3-5034FD7CBEE2}" type="slidenum">
              <a:rPr lang="cs-CZ" smtClean="0"/>
              <a:t>‹#›</a:t>
            </a:fld>
            <a:endParaRPr lang="cs-CZ"/>
          </a:p>
        </p:txBody>
      </p:sp>
    </p:spTree>
    <p:extLst>
      <p:ext uri="{BB962C8B-B14F-4D97-AF65-F5344CB8AC3E}">
        <p14:creationId xmlns:p14="http://schemas.microsoft.com/office/powerpoint/2010/main" val="778566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4A6E7E-16E1-45DF-95D5-12C0171AD3C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E1AE9E3A-388C-484D-88A9-26C93C4773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E45309A2-7372-4F83-B060-1953F1FD4A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5C8A475-731F-4B0B-BB97-C58610AB787A}"/>
              </a:ext>
            </a:extLst>
          </p:cNvPr>
          <p:cNvSpPr>
            <a:spLocks noGrp="1"/>
          </p:cNvSpPr>
          <p:nvPr>
            <p:ph type="dt" sz="half" idx="10"/>
          </p:nvPr>
        </p:nvSpPr>
        <p:spPr/>
        <p:txBody>
          <a:bodyPr/>
          <a:lstStyle/>
          <a:p>
            <a:fld id="{A6636022-6E35-47EA-B606-897A93929A31}" type="datetimeFigureOut">
              <a:rPr lang="cs-CZ" smtClean="0"/>
              <a:t>19.11.2024</a:t>
            </a:fld>
            <a:endParaRPr lang="cs-CZ"/>
          </a:p>
        </p:txBody>
      </p:sp>
      <p:sp>
        <p:nvSpPr>
          <p:cNvPr id="6" name="Zástupný symbol pro zápatí 5">
            <a:extLst>
              <a:ext uri="{FF2B5EF4-FFF2-40B4-BE49-F238E27FC236}">
                <a16:creationId xmlns:a16="http://schemas.microsoft.com/office/drawing/2014/main" id="{5F20B697-ABCC-479D-A15E-43F2D64CC6C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1215600-F937-4E03-9AE6-F0FBBA907B0B}"/>
              </a:ext>
            </a:extLst>
          </p:cNvPr>
          <p:cNvSpPr>
            <a:spLocks noGrp="1"/>
          </p:cNvSpPr>
          <p:nvPr>
            <p:ph type="sldNum" sz="quarter" idx="12"/>
          </p:nvPr>
        </p:nvSpPr>
        <p:spPr/>
        <p:txBody>
          <a:bodyPr/>
          <a:lstStyle/>
          <a:p>
            <a:fld id="{36F2DCBD-7531-4BFA-AFB3-5034FD7CBEE2}" type="slidenum">
              <a:rPr lang="cs-CZ" smtClean="0"/>
              <a:t>‹#›</a:t>
            </a:fld>
            <a:endParaRPr lang="cs-CZ"/>
          </a:p>
        </p:txBody>
      </p:sp>
    </p:spTree>
    <p:extLst>
      <p:ext uri="{BB962C8B-B14F-4D97-AF65-F5344CB8AC3E}">
        <p14:creationId xmlns:p14="http://schemas.microsoft.com/office/powerpoint/2010/main" val="1860811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3FF97769-29A3-4F45-86F4-B15B73A5B1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1645D752-5512-42D9-9AA6-6CFDC5392A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7CE3CA2-8E96-4B94-BCF0-5957E6A9A7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636022-6E35-47EA-B606-897A93929A31}" type="datetimeFigureOut">
              <a:rPr lang="cs-CZ" smtClean="0"/>
              <a:t>19.11.2024</a:t>
            </a:fld>
            <a:endParaRPr lang="cs-CZ"/>
          </a:p>
        </p:txBody>
      </p:sp>
      <p:sp>
        <p:nvSpPr>
          <p:cNvPr id="5" name="Zástupný symbol pro zápatí 4">
            <a:extLst>
              <a:ext uri="{FF2B5EF4-FFF2-40B4-BE49-F238E27FC236}">
                <a16:creationId xmlns:a16="http://schemas.microsoft.com/office/drawing/2014/main" id="{9FE35E40-2EBB-4D8F-BDEB-700F210C94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18FDDCA2-FDA1-47CD-BEEC-7975F97AC4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F2DCBD-7531-4BFA-AFB3-5034FD7CBEE2}" type="slidenum">
              <a:rPr lang="cs-CZ" smtClean="0"/>
              <a:t>‹#›</a:t>
            </a:fld>
            <a:endParaRPr lang="cs-CZ"/>
          </a:p>
        </p:txBody>
      </p:sp>
    </p:spTree>
    <p:extLst>
      <p:ext uri="{BB962C8B-B14F-4D97-AF65-F5344CB8AC3E}">
        <p14:creationId xmlns:p14="http://schemas.microsoft.com/office/powerpoint/2010/main" val="28883041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0D6926-61B5-441B-9444-7A6B4E6D728D}"/>
              </a:ext>
            </a:extLst>
          </p:cNvPr>
          <p:cNvSpPr>
            <a:spLocks noGrp="1"/>
          </p:cNvSpPr>
          <p:nvPr>
            <p:ph type="title"/>
          </p:nvPr>
        </p:nvSpPr>
        <p:spPr/>
        <p:txBody>
          <a:bodyPr/>
          <a:lstStyle/>
          <a:p>
            <a:r>
              <a:rPr lang="cs-CZ" dirty="0"/>
              <a:t>Změna ve vnímání smyslového (zkušenostního) poznání</a:t>
            </a:r>
          </a:p>
        </p:txBody>
      </p:sp>
      <p:sp>
        <p:nvSpPr>
          <p:cNvPr id="3" name="Zástupný obsah 2">
            <a:extLst>
              <a:ext uri="{FF2B5EF4-FFF2-40B4-BE49-F238E27FC236}">
                <a16:creationId xmlns:a16="http://schemas.microsoft.com/office/drawing/2014/main" id="{EDC5003B-2009-4FCE-9C57-A3E98E08A4A0}"/>
              </a:ext>
            </a:extLst>
          </p:cNvPr>
          <p:cNvSpPr>
            <a:spLocks noGrp="1"/>
          </p:cNvSpPr>
          <p:nvPr>
            <p:ph idx="1"/>
          </p:nvPr>
        </p:nvSpPr>
        <p:spPr/>
        <p:txBody>
          <a:bodyPr>
            <a:normAutofit fontScale="55000" lnSpcReduction="20000"/>
          </a:bodyPr>
          <a:lstStyle/>
          <a:p>
            <a:r>
              <a:rPr lang="cs-CZ" dirty="0"/>
              <a:t>Přichází </a:t>
            </a:r>
            <a:r>
              <a:rPr lang="cs-CZ" b="1" dirty="0"/>
              <a:t>s moderními přírodními vědami </a:t>
            </a:r>
            <a:r>
              <a:rPr lang="cs-CZ" dirty="0"/>
              <a:t>a jejich zaměřením na </a:t>
            </a:r>
            <a:r>
              <a:rPr lang="cs-CZ" b="1" dirty="0"/>
              <a:t>pozorování</a:t>
            </a:r>
            <a:r>
              <a:rPr lang="cs-CZ" dirty="0"/>
              <a:t>:</a:t>
            </a:r>
          </a:p>
          <a:p>
            <a:r>
              <a:rPr lang="cs-CZ" dirty="0"/>
              <a:t>Ve středověku např. Roger Bacon, Albert Veliký aj, filosofové ovlivnění hlavně Aristotelem, Francis Bacon,</a:t>
            </a:r>
          </a:p>
          <a:p>
            <a:r>
              <a:rPr lang="cs-CZ" dirty="0"/>
              <a:t>Nicméně zároveň  trvá linka skeptiků, kteří poukazují na nejistotu, klamnost a relativnost smysly zprostředkovaného poznání: např. </a:t>
            </a:r>
            <a:r>
              <a:rPr lang="cs-CZ" dirty="0" err="1"/>
              <a:t>Occam</a:t>
            </a:r>
            <a:r>
              <a:rPr lang="cs-CZ" dirty="0"/>
              <a:t>, Galilei, a zejm. Descartes</a:t>
            </a:r>
          </a:p>
          <a:p>
            <a:r>
              <a:rPr lang="cs-CZ" dirty="0"/>
              <a:t>Problém relativity jevů, zvláště těch, týkajících se kvality – po sofistech, atomistech aj. např. i </a:t>
            </a:r>
            <a:r>
              <a:rPr lang="cs-CZ" b="1" dirty="0"/>
              <a:t>Galilei</a:t>
            </a:r>
            <a:r>
              <a:rPr lang="cs-CZ" dirty="0"/>
              <a:t>: polemický spis </a:t>
            </a:r>
            <a:r>
              <a:rPr lang="cs-CZ" dirty="0" err="1"/>
              <a:t>Saggiatore</a:t>
            </a:r>
            <a:r>
              <a:rPr lang="cs-CZ" dirty="0"/>
              <a:t>  (1626): skutečnost je určena číselnými poměry: </a:t>
            </a:r>
            <a:r>
              <a:rPr lang="cs-CZ" b="1" dirty="0"/>
              <a:t>Příroda je kniha psaná jazykem matematiky</a:t>
            </a:r>
            <a:r>
              <a:rPr lang="cs-CZ" dirty="0"/>
              <a:t>; Rozlišení  mezi primárními a sekundárními kvalitami: primární jsou kvantitativní a přísluší věcem o sobě, sekundární kvalitativní a vznikají v poznávajícím</a:t>
            </a:r>
          </a:p>
          <a:p>
            <a:r>
              <a:rPr lang="cs-CZ" b="1" dirty="0"/>
              <a:t>Francis Bacon </a:t>
            </a:r>
            <a:r>
              <a:rPr lang="cs-CZ" dirty="0"/>
              <a:t>naopak poukazuje na spolehlivost smyslového, empirického poznání, pokud jej nedeformují obsahy našeho vědomí – idoly</a:t>
            </a:r>
          </a:p>
          <a:p>
            <a:r>
              <a:rPr lang="cs-CZ" b="1" dirty="0"/>
              <a:t>T. Hobbes </a:t>
            </a:r>
            <a:r>
              <a:rPr lang="cs-CZ" dirty="0"/>
              <a:t>rovněž odmítá racionalismus – skutečné poznání je jen to, které zprostředkují smysly, tedy jevy. Co to ale je?</a:t>
            </a:r>
          </a:p>
          <a:p>
            <a:r>
              <a:rPr lang="cs-CZ" dirty="0"/>
              <a:t>Skutečně nám smyslové poznání dává informace o světě kolem nás?</a:t>
            </a:r>
          </a:p>
          <a:p>
            <a:r>
              <a:rPr lang="cs-CZ" dirty="0"/>
              <a:t>Jsou jevy vnější  vůči pozorovateli?</a:t>
            </a:r>
          </a:p>
          <a:p>
            <a:r>
              <a:rPr lang="cs-CZ" dirty="0"/>
              <a:t>Jsou jevy totožné, resp. spojené s objekty?</a:t>
            </a:r>
          </a:p>
          <a:p>
            <a:r>
              <a:rPr lang="cs-CZ" dirty="0"/>
              <a:t>Jsou něčím mezi pozorujícím subjektem a pozorovaným objektem? Ale co?</a:t>
            </a:r>
          </a:p>
          <a:p>
            <a:r>
              <a:rPr lang="cs-CZ" b="1" dirty="0"/>
              <a:t>John Locke </a:t>
            </a:r>
            <a:r>
              <a:rPr lang="cs-CZ" dirty="0"/>
              <a:t>např. přistoupí k rozlišení vnější a vnitřní zkušenosti:</a:t>
            </a:r>
            <a:r>
              <a:rPr lang="cs-CZ" b="1" dirty="0"/>
              <a:t> vnější (smysly) a vnitřní (úvaha, reflexe) zkušenost. Úkolem pro rozum má být zpracovat smysly zachycenou vnější zkušenost a převést ji do vnitřní. Co je však tou vnější zkušeností?</a:t>
            </a:r>
            <a:r>
              <a:rPr lang="cs-CZ" dirty="0"/>
              <a:t> </a:t>
            </a:r>
          </a:p>
        </p:txBody>
      </p:sp>
    </p:spTree>
    <p:extLst>
      <p:ext uri="{BB962C8B-B14F-4D97-AF65-F5344CB8AC3E}">
        <p14:creationId xmlns:p14="http://schemas.microsoft.com/office/powerpoint/2010/main" val="2966955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Filosofie výchovy a vzdělávání – středověk</a:t>
            </a:r>
          </a:p>
        </p:txBody>
      </p:sp>
      <p:sp>
        <p:nvSpPr>
          <p:cNvPr id="3" name="Zástupný symbol pro obsah 2"/>
          <p:cNvSpPr>
            <a:spLocks noGrp="1"/>
          </p:cNvSpPr>
          <p:nvPr>
            <p:ph idx="1"/>
          </p:nvPr>
        </p:nvSpPr>
        <p:spPr/>
        <p:txBody>
          <a:bodyPr>
            <a:normAutofit/>
          </a:bodyPr>
          <a:lstStyle/>
          <a:p>
            <a:r>
              <a:rPr lang="cs-CZ" b="1" dirty="0"/>
              <a:t>Augustinus</a:t>
            </a:r>
            <a:r>
              <a:rPr lang="cs-CZ" dirty="0"/>
              <a:t>: </a:t>
            </a:r>
            <a:r>
              <a:rPr lang="cs-CZ" b="1" dirty="0"/>
              <a:t>učitelem je Kristus</a:t>
            </a:r>
            <a:r>
              <a:rPr lang="cs-CZ" dirty="0"/>
              <a:t>, který vkládá pravdu do nitra člověka, učení je právě vedením do nitra, s tím, že </a:t>
            </a:r>
            <a:r>
              <a:rPr lang="cs-CZ" b="1" dirty="0"/>
              <a:t>k učení člověka pohání vůle, jíž hýbe láska</a:t>
            </a:r>
          </a:p>
          <a:p>
            <a:r>
              <a:rPr lang="cs-CZ" dirty="0"/>
              <a:t>Tomáš Akvinský a jiní působí na církevních školách, kde rozvíjejí svou metodu</a:t>
            </a:r>
          </a:p>
        </p:txBody>
      </p:sp>
    </p:spTree>
    <p:extLst>
      <p:ext uri="{BB962C8B-B14F-4D97-AF65-F5344CB8AC3E}">
        <p14:creationId xmlns:p14="http://schemas.microsoft.com/office/powerpoint/2010/main" val="3227561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93FB41-6896-4455-A2EE-CEAE85536F7B}"/>
              </a:ext>
            </a:extLst>
          </p:cNvPr>
          <p:cNvSpPr>
            <a:spLocks noGrp="1"/>
          </p:cNvSpPr>
          <p:nvPr>
            <p:ph type="title"/>
          </p:nvPr>
        </p:nvSpPr>
        <p:spPr/>
        <p:txBody>
          <a:bodyPr/>
          <a:lstStyle/>
          <a:p>
            <a:r>
              <a:rPr lang="cs-CZ" dirty="0"/>
              <a:t>Středověké školství v čem může být inspirativní?</a:t>
            </a:r>
          </a:p>
        </p:txBody>
      </p:sp>
      <p:sp>
        <p:nvSpPr>
          <p:cNvPr id="3" name="Zástupný obsah 2">
            <a:extLst>
              <a:ext uri="{FF2B5EF4-FFF2-40B4-BE49-F238E27FC236}">
                <a16:creationId xmlns:a16="http://schemas.microsoft.com/office/drawing/2014/main" id="{F4FA929F-A459-4653-BD69-DED68C61D72C}"/>
              </a:ext>
            </a:extLst>
          </p:cNvPr>
          <p:cNvSpPr>
            <a:spLocks noGrp="1"/>
          </p:cNvSpPr>
          <p:nvPr>
            <p:ph idx="1"/>
          </p:nvPr>
        </p:nvSpPr>
        <p:spPr/>
        <p:txBody>
          <a:bodyPr/>
          <a:lstStyle/>
          <a:p>
            <a:r>
              <a:rPr lang="cs-CZ" dirty="0"/>
              <a:t>1. scholastická metoda</a:t>
            </a:r>
          </a:p>
          <a:p>
            <a:r>
              <a:rPr lang="cs-CZ" dirty="0"/>
              <a:t>2. počátky encyklopedismu, tedy snah o sumarizaci poznání</a:t>
            </a:r>
          </a:p>
          <a:p>
            <a:r>
              <a:rPr lang="cs-CZ" dirty="0"/>
              <a:t>3. rozvíjení přírodovědného (empirického) poznání v pozdním středověku – navazuje na něj i raný novověk – Bacon, Locke</a:t>
            </a:r>
          </a:p>
        </p:txBody>
      </p:sp>
    </p:spTree>
    <p:extLst>
      <p:ext uri="{BB962C8B-B14F-4D97-AF65-F5344CB8AC3E}">
        <p14:creationId xmlns:p14="http://schemas.microsoft.com/office/powerpoint/2010/main" val="3778570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C44B5E-FBE3-47A7-BF86-4CFE9471B4B0}"/>
              </a:ext>
            </a:extLst>
          </p:cNvPr>
          <p:cNvSpPr>
            <a:spLocks noGrp="1"/>
          </p:cNvSpPr>
          <p:nvPr>
            <p:ph type="title"/>
          </p:nvPr>
        </p:nvSpPr>
        <p:spPr>
          <a:xfrm>
            <a:off x="1981200" y="274638"/>
            <a:ext cx="8229600" cy="1354162"/>
          </a:xfrm>
        </p:spPr>
        <p:txBody>
          <a:bodyPr>
            <a:normAutofit fontScale="90000"/>
          </a:bodyPr>
          <a:lstStyle/>
          <a:p>
            <a:r>
              <a:rPr lang="cs-CZ" dirty="0"/>
              <a:t>Renesanční filosofie politiky, výchovy a poznání: </a:t>
            </a:r>
            <a:r>
              <a:rPr lang="cs-CZ" b="1" dirty="0"/>
              <a:t>Erasmus Rotterdamský</a:t>
            </a:r>
          </a:p>
        </p:txBody>
      </p:sp>
      <p:sp>
        <p:nvSpPr>
          <p:cNvPr id="3" name="Zástupný symbol pro obsah 2">
            <a:extLst>
              <a:ext uri="{FF2B5EF4-FFF2-40B4-BE49-F238E27FC236}">
                <a16:creationId xmlns:a16="http://schemas.microsoft.com/office/drawing/2014/main" id="{81CCABA3-D105-4EF8-B6B1-2C1B88BC80B9}"/>
              </a:ext>
            </a:extLst>
          </p:cNvPr>
          <p:cNvSpPr>
            <a:spLocks noGrp="1"/>
          </p:cNvSpPr>
          <p:nvPr>
            <p:ph idx="1"/>
          </p:nvPr>
        </p:nvSpPr>
        <p:spPr>
          <a:xfrm>
            <a:off x="2279576" y="1444487"/>
            <a:ext cx="7931224" cy="4681677"/>
          </a:xfrm>
        </p:spPr>
        <p:txBody>
          <a:bodyPr>
            <a:noAutofit/>
          </a:bodyPr>
          <a:lstStyle/>
          <a:p>
            <a:r>
              <a:rPr lang="cs-CZ" sz="1800" dirty="0"/>
              <a:t>(1466/9-1536) </a:t>
            </a:r>
          </a:p>
          <a:p>
            <a:r>
              <a:rPr lang="cs-CZ" sz="1800" dirty="0"/>
              <a:t>Od 1487 v augustiniánském klášteře ve </a:t>
            </a:r>
            <a:r>
              <a:rPr lang="cs-CZ" sz="1800" dirty="0" err="1"/>
              <a:t>Steynu</a:t>
            </a:r>
            <a:r>
              <a:rPr lang="cs-CZ" sz="1800" dirty="0"/>
              <a:t> u Goudy</a:t>
            </a:r>
          </a:p>
          <a:p>
            <a:r>
              <a:rPr lang="cs-CZ" sz="1800" dirty="0"/>
              <a:t>První povolání u brabantského dvora – seznámení s humanistickými vzdělanci, od 1493 sekretář biskupa Jindřicha z Bergenu v </a:t>
            </a:r>
            <a:r>
              <a:rPr lang="cs-CZ" sz="1800" dirty="0" err="1"/>
              <a:t>Cambrai</a:t>
            </a:r>
            <a:r>
              <a:rPr lang="cs-CZ" sz="1800" dirty="0"/>
              <a:t>, 1495 na studia na Sorbonnu – poznává antickou literaturu a také knihtisk, začíná psát</a:t>
            </a:r>
          </a:p>
          <a:p>
            <a:r>
              <a:rPr lang="cs-CZ" sz="1800" dirty="0"/>
              <a:t> kolem 1500 a poté znovu 1505 a 1509 v Anglii – přátelství s Thomasem Morem, Johnem </a:t>
            </a:r>
            <a:r>
              <a:rPr lang="cs-CZ" sz="1800" dirty="0" err="1"/>
              <a:t>Fisherem</a:t>
            </a:r>
            <a:r>
              <a:rPr lang="cs-CZ" sz="1800" dirty="0"/>
              <a:t> aj.</a:t>
            </a:r>
          </a:p>
          <a:p>
            <a:r>
              <a:rPr lang="cs-CZ" sz="1800" dirty="0"/>
              <a:t>1506 poprvé do Itálie –na univerzity (doktorát z teologie v Turíně) i do Říma, snaží se vystoupit z řádu</a:t>
            </a:r>
          </a:p>
          <a:p>
            <a:r>
              <a:rPr lang="cs-CZ" sz="1800" dirty="0"/>
              <a:t>V Itálii studuje hlavně Ciceronovy spisy a řeckou literaturu- </a:t>
            </a:r>
            <a:r>
              <a:rPr lang="cs-CZ" sz="1800" dirty="0" err="1"/>
              <a:t>Euripída</a:t>
            </a:r>
            <a:r>
              <a:rPr lang="cs-CZ" sz="1800" dirty="0"/>
              <a:t> a </a:t>
            </a:r>
            <a:r>
              <a:rPr lang="cs-CZ" sz="1800" dirty="0" err="1"/>
              <a:t>Lúkiana</a:t>
            </a:r>
            <a:r>
              <a:rPr lang="cs-CZ" sz="1800" dirty="0"/>
              <a:t> – latinské překlady</a:t>
            </a:r>
          </a:p>
          <a:p>
            <a:r>
              <a:rPr lang="cs-CZ" sz="1800" dirty="0"/>
              <a:t>Po dráze soukromého učitele působí také jako profesor v Cambridgi, Lovani, </a:t>
            </a:r>
            <a:r>
              <a:rPr lang="cs-CZ" sz="1800" dirty="0" err="1"/>
              <a:t>Freiburku</a:t>
            </a:r>
            <a:endParaRPr lang="cs-CZ" sz="1800" dirty="0"/>
          </a:p>
        </p:txBody>
      </p:sp>
    </p:spTree>
    <p:extLst>
      <p:ext uri="{BB962C8B-B14F-4D97-AF65-F5344CB8AC3E}">
        <p14:creationId xmlns:p14="http://schemas.microsoft.com/office/powerpoint/2010/main" val="1655429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8A80C2-F7B8-40AC-921D-C66F94375E7C}"/>
              </a:ext>
            </a:extLst>
          </p:cNvPr>
          <p:cNvSpPr>
            <a:spLocks noGrp="1"/>
          </p:cNvSpPr>
          <p:nvPr>
            <p:ph type="title"/>
          </p:nvPr>
        </p:nvSpPr>
        <p:spPr/>
        <p:txBody>
          <a:bodyPr/>
          <a:lstStyle/>
          <a:p>
            <a:r>
              <a:rPr lang="cs-CZ" dirty="0"/>
              <a:t>Descartes a Komenský – rozdílnost myšlení</a:t>
            </a:r>
          </a:p>
        </p:txBody>
      </p:sp>
      <p:sp>
        <p:nvSpPr>
          <p:cNvPr id="3" name="Zástupný symbol pro obsah 2">
            <a:extLst>
              <a:ext uri="{FF2B5EF4-FFF2-40B4-BE49-F238E27FC236}">
                <a16:creationId xmlns:a16="http://schemas.microsoft.com/office/drawing/2014/main" id="{08399032-CECD-4DD8-971D-989885A72499}"/>
              </a:ext>
            </a:extLst>
          </p:cNvPr>
          <p:cNvSpPr>
            <a:spLocks noGrp="1"/>
          </p:cNvSpPr>
          <p:nvPr>
            <p:ph idx="1"/>
          </p:nvPr>
        </p:nvSpPr>
        <p:spPr/>
        <p:txBody>
          <a:bodyPr>
            <a:normAutofit fontScale="62500" lnSpcReduction="20000"/>
          </a:bodyPr>
          <a:lstStyle/>
          <a:p>
            <a:r>
              <a:rPr lang="cs-CZ" dirty="0"/>
              <a:t>Oba současníci se znali ze svých spisů a vzájemně respektovali, byť spolu polemizovali</a:t>
            </a:r>
          </a:p>
          <a:p>
            <a:r>
              <a:rPr lang="cs-CZ" dirty="0"/>
              <a:t>Komenský se pokusil </a:t>
            </a:r>
            <a:r>
              <a:rPr lang="cs-CZ" dirty="0" err="1"/>
              <a:t>Descartesa</a:t>
            </a:r>
            <a:r>
              <a:rPr lang="cs-CZ" dirty="0"/>
              <a:t> získat pro spolupráci na vypracování pansofické encyklopedie, ale neuspěl</a:t>
            </a:r>
          </a:p>
          <a:p>
            <a:r>
              <a:rPr lang="cs-CZ" dirty="0"/>
              <a:t>Základní rozdíl mezi jejich přístupy: Descartes staví člověka, u nějž navíc vyzdvihuje racionalitu na úkor tělesných, emocionálních, ale i sociálních aspektů, jako protiklad k přírodě, coby objektu jeho pozorování nikoliv prostředí, v němž také sám žije</a:t>
            </a:r>
          </a:p>
          <a:p>
            <a:r>
              <a:rPr lang="cs-CZ" dirty="0"/>
              <a:t>Komenský naopak vidí člověka jako tvora spojujícího racionalitu se svým sociálním a duchovním působením a jako součást celku světa. Vyzdvihuje tedy vztah člověka a přírody a odpovědnost člověka za zachování jeho světa</a:t>
            </a:r>
          </a:p>
          <a:p>
            <a:r>
              <a:rPr lang="cs-CZ" dirty="0"/>
              <a:t>Komenský se soustředí na aspekty výchovy, která má vést k všenápravě světa a k pansofickému pojetí myšlení – má zahrnovat stálé zdokonalování člověka ve všech oblastech. Rozum je součástí celku lidské osobnosti.</a:t>
            </a:r>
          </a:p>
          <a:p>
            <a:r>
              <a:rPr lang="cs-CZ" dirty="0"/>
              <a:t>Komenský zdůrazňuje vývoj, čas, dějinnost a pozoruje ji na celku společnosti i v individuu. Jeho cílem je individuální rozvoj člověka  i kolektivní rozvoj lidstva ke světlu poznání. Rozvoj podporovaný výchovou – příprava osvícenství</a:t>
            </a:r>
          </a:p>
          <a:p>
            <a:r>
              <a:rPr lang="cs-CZ" dirty="0"/>
              <a:t>Descartes ztotožňoval rozdíly mezi lidmi s jejich rozdílnou schopností užívání rozumu, Komenský poukazoval na to, že člověk se často rozhoduje proti rozumu a ukazoval na význam svědomí v jednání, ale i ve vědeckém zkoumání!</a:t>
            </a:r>
          </a:p>
          <a:p>
            <a:endParaRPr lang="cs-CZ" dirty="0"/>
          </a:p>
        </p:txBody>
      </p:sp>
    </p:spTree>
    <p:extLst>
      <p:ext uri="{BB962C8B-B14F-4D97-AF65-F5344CB8AC3E}">
        <p14:creationId xmlns:p14="http://schemas.microsoft.com/office/powerpoint/2010/main" val="17087589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114CDD-0381-4418-B1D5-41CB99DC5DA6}"/>
              </a:ext>
            </a:extLst>
          </p:cNvPr>
          <p:cNvSpPr>
            <a:spLocks noGrp="1"/>
          </p:cNvSpPr>
          <p:nvPr>
            <p:ph type="title"/>
          </p:nvPr>
        </p:nvSpPr>
        <p:spPr/>
        <p:txBody>
          <a:bodyPr>
            <a:normAutofit fontScale="90000"/>
          </a:bodyPr>
          <a:lstStyle/>
          <a:p>
            <a:pPr algn="ctr"/>
            <a:r>
              <a:rPr lang="cs-CZ" dirty="0"/>
              <a:t>Problém výchovy ve vztahu ke svobodě poznání a svobodě výchovy: Locke, Rousseau, Kant</a:t>
            </a:r>
          </a:p>
        </p:txBody>
      </p:sp>
      <p:sp>
        <p:nvSpPr>
          <p:cNvPr id="3" name="Zástupný obsah 2">
            <a:extLst>
              <a:ext uri="{FF2B5EF4-FFF2-40B4-BE49-F238E27FC236}">
                <a16:creationId xmlns:a16="http://schemas.microsoft.com/office/drawing/2014/main" id="{44AED5E8-F865-C29C-0605-A193B22E2196}"/>
              </a:ext>
            </a:extLst>
          </p:cNvPr>
          <p:cNvSpPr>
            <a:spLocks noGrp="1"/>
          </p:cNvSpPr>
          <p:nvPr>
            <p:ph idx="1"/>
          </p:nvPr>
        </p:nvSpPr>
        <p:spPr/>
        <p:txBody>
          <a:bodyPr/>
          <a:lstStyle/>
          <a:p>
            <a:r>
              <a:rPr lang="cs-CZ" b="1" dirty="0"/>
              <a:t>Locke</a:t>
            </a:r>
            <a:r>
              <a:rPr lang="cs-CZ" dirty="0"/>
              <a:t>: výchova, </a:t>
            </a:r>
            <a:r>
              <a:rPr lang="cs-CZ" b="1" dirty="0"/>
              <a:t>výuka</a:t>
            </a:r>
            <a:r>
              <a:rPr lang="cs-CZ" dirty="0"/>
              <a:t> má být </a:t>
            </a:r>
            <a:r>
              <a:rPr lang="cs-CZ" b="1" dirty="0"/>
              <a:t>liberální</a:t>
            </a:r>
            <a:r>
              <a:rPr lang="cs-CZ" dirty="0"/>
              <a:t>, tedy nepředepisovat, ale ptaním, vedením dovést každého, aby sám poznával</a:t>
            </a:r>
          </a:p>
          <a:p>
            <a:r>
              <a:rPr lang="cs-CZ" b="1" dirty="0"/>
              <a:t>Rousseau</a:t>
            </a:r>
            <a:r>
              <a:rPr lang="cs-CZ" dirty="0"/>
              <a:t>: román Emil: člověk v přirozeném stavu byl dobrý, vyzdvihuje </a:t>
            </a:r>
            <a:r>
              <a:rPr lang="cs-CZ" b="1" dirty="0"/>
              <a:t>srdce</a:t>
            </a:r>
            <a:r>
              <a:rPr lang="cs-CZ" dirty="0"/>
              <a:t> před  přírodovědným racionálním empirismem svých současníků i před stávajícími konfesemi. Výchova vlastně nemá probíhat autoritativně, dítě má být ponecháno v lůně přírody, aby se v ní víceméně samo učilo</a:t>
            </a:r>
          </a:p>
          <a:p>
            <a:r>
              <a:rPr lang="cs-CZ" dirty="0"/>
              <a:t>Kant promýšlí cestu k osvícenství</a:t>
            </a:r>
          </a:p>
          <a:p>
            <a:endParaRPr lang="cs-CZ" dirty="0"/>
          </a:p>
        </p:txBody>
      </p:sp>
    </p:spTree>
    <p:extLst>
      <p:ext uri="{BB962C8B-B14F-4D97-AF65-F5344CB8AC3E}">
        <p14:creationId xmlns:p14="http://schemas.microsoft.com/office/powerpoint/2010/main" val="212548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John Locke (1632-1704)</a:t>
            </a:r>
          </a:p>
        </p:txBody>
      </p:sp>
      <p:sp>
        <p:nvSpPr>
          <p:cNvPr id="3" name="Zástupný symbol pro obsah 2"/>
          <p:cNvSpPr>
            <a:spLocks noGrp="1"/>
          </p:cNvSpPr>
          <p:nvPr>
            <p:ph idx="1"/>
          </p:nvPr>
        </p:nvSpPr>
        <p:spPr/>
        <p:txBody>
          <a:bodyPr>
            <a:normAutofit/>
          </a:bodyPr>
          <a:lstStyle/>
          <a:p>
            <a:r>
              <a:rPr lang="cs-CZ" dirty="0"/>
              <a:t>Vystudoval scholastickou filosofii, poté se seznámil s </a:t>
            </a:r>
            <a:r>
              <a:rPr lang="cs-CZ" dirty="0" err="1"/>
              <a:t>Descartesovým</a:t>
            </a:r>
            <a:r>
              <a:rPr lang="cs-CZ" dirty="0"/>
              <a:t> myšlením, v němž se mu líbila jasnost a systematičnost</a:t>
            </a:r>
          </a:p>
          <a:p>
            <a:r>
              <a:rPr lang="cs-CZ" dirty="0" err="1"/>
              <a:t>Some</a:t>
            </a:r>
            <a:r>
              <a:rPr lang="cs-CZ" dirty="0"/>
              <a:t> </a:t>
            </a:r>
            <a:r>
              <a:rPr lang="cs-CZ" dirty="0" err="1"/>
              <a:t>Thoughts</a:t>
            </a:r>
            <a:r>
              <a:rPr lang="cs-CZ" dirty="0"/>
              <a:t> </a:t>
            </a:r>
            <a:r>
              <a:rPr lang="cs-CZ" dirty="0" err="1"/>
              <a:t>Concerning</a:t>
            </a:r>
            <a:r>
              <a:rPr lang="cs-CZ" dirty="0"/>
              <a:t> </a:t>
            </a:r>
            <a:r>
              <a:rPr lang="cs-CZ" dirty="0" err="1"/>
              <a:t>Education</a:t>
            </a:r>
            <a:r>
              <a:rPr lang="cs-CZ" dirty="0"/>
              <a:t> (1693): problém výchovy: </a:t>
            </a:r>
            <a:r>
              <a:rPr lang="cs-CZ" b="1" dirty="0"/>
              <a:t>úkolem výchovy </a:t>
            </a:r>
            <a:r>
              <a:rPr lang="cs-CZ" dirty="0"/>
              <a:t>není mladého člověka utiskovat a přizpůsobovat daným schématům, nýbrž </a:t>
            </a:r>
            <a:r>
              <a:rPr lang="cs-CZ" b="1" dirty="0"/>
              <a:t>podněcovat k vlastnímu myšlení </a:t>
            </a:r>
            <a:r>
              <a:rPr lang="cs-CZ" dirty="0"/>
              <a:t>(ale! – viz níže). Dává přednost soukromé výchově. </a:t>
            </a:r>
            <a:r>
              <a:rPr lang="cs-CZ" dirty="0" err="1"/>
              <a:t>Lockovy</a:t>
            </a:r>
            <a:r>
              <a:rPr lang="cs-CZ" dirty="0"/>
              <a:t> myšlenky o výchově rozvede Rousseau</a:t>
            </a:r>
          </a:p>
          <a:p>
            <a:r>
              <a:rPr lang="cs-CZ" dirty="0" err="1"/>
              <a:t>The</a:t>
            </a:r>
            <a:r>
              <a:rPr lang="cs-CZ" dirty="0"/>
              <a:t> </a:t>
            </a:r>
            <a:r>
              <a:rPr lang="cs-CZ" dirty="0" err="1"/>
              <a:t>Reasonableness</a:t>
            </a:r>
            <a:r>
              <a:rPr lang="cs-CZ" dirty="0"/>
              <a:t> </a:t>
            </a:r>
            <a:r>
              <a:rPr lang="cs-CZ" dirty="0" err="1"/>
              <a:t>of</a:t>
            </a:r>
            <a:r>
              <a:rPr lang="cs-CZ" dirty="0"/>
              <a:t> </a:t>
            </a:r>
            <a:r>
              <a:rPr lang="cs-CZ" dirty="0" err="1"/>
              <a:t>Christianity</a:t>
            </a:r>
            <a:r>
              <a:rPr lang="cs-CZ" dirty="0"/>
              <a:t> (1695): filosofie náboženství</a:t>
            </a:r>
          </a:p>
        </p:txBody>
      </p:sp>
    </p:spTree>
    <p:extLst>
      <p:ext uri="{BB962C8B-B14F-4D97-AF65-F5344CB8AC3E}">
        <p14:creationId xmlns:p14="http://schemas.microsoft.com/office/powerpoint/2010/main" val="22841290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2407F3-940C-42EE-9DF0-2FEE685B4B79}"/>
              </a:ext>
            </a:extLst>
          </p:cNvPr>
          <p:cNvSpPr>
            <a:spLocks noGrp="1"/>
          </p:cNvSpPr>
          <p:nvPr>
            <p:ph type="title"/>
          </p:nvPr>
        </p:nvSpPr>
        <p:spPr/>
        <p:txBody>
          <a:bodyPr/>
          <a:lstStyle/>
          <a:p>
            <a:r>
              <a:rPr lang="cs-CZ" dirty="0"/>
              <a:t>Filozofie morální výchovy u J. </a:t>
            </a:r>
            <a:r>
              <a:rPr lang="cs-CZ" dirty="0" err="1"/>
              <a:t>Lockea</a:t>
            </a:r>
            <a:endParaRPr lang="cs-CZ" dirty="0"/>
          </a:p>
        </p:txBody>
      </p:sp>
      <p:sp>
        <p:nvSpPr>
          <p:cNvPr id="3" name="Zástupný obsah 2">
            <a:extLst>
              <a:ext uri="{FF2B5EF4-FFF2-40B4-BE49-F238E27FC236}">
                <a16:creationId xmlns:a16="http://schemas.microsoft.com/office/drawing/2014/main" id="{065FE5C9-6F76-44A9-8DBD-4E6903FE120A}"/>
              </a:ext>
            </a:extLst>
          </p:cNvPr>
          <p:cNvSpPr>
            <a:spLocks noGrp="1"/>
          </p:cNvSpPr>
          <p:nvPr>
            <p:ph idx="1"/>
          </p:nvPr>
        </p:nvSpPr>
        <p:spPr/>
        <p:txBody>
          <a:bodyPr>
            <a:normAutofit fontScale="92500" lnSpcReduction="10000"/>
          </a:bodyPr>
          <a:lstStyle/>
          <a:p>
            <a:r>
              <a:rPr lang="cs-CZ" dirty="0" err="1"/>
              <a:t>Some</a:t>
            </a:r>
            <a:r>
              <a:rPr lang="cs-CZ" dirty="0"/>
              <a:t> </a:t>
            </a:r>
            <a:r>
              <a:rPr lang="cs-CZ" dirty="0" err="1"/>
              <a:t>Thoughts</a:t>
            </a:r>
            <a:r>
              <a:rPr lang="cs-CZ" dirty="0"/>
              <a:t> </a:t>
            </a:r>
            <a:r>
              <a:rPr lang="cs-CZ" dirty="0" err="1"/>
              <a:t>Concerning</a:t>
            </a:r>
            <a:r>
              <a:rPr lang="cs-CZ" dirty="0"/>
              <a:t> </a:t>
            </a:r>
            <a:r>
              <a:rPr lang="cs-CZ" dirty="0" err="1"/>
              <a:t>Education</a:t>
            </a:r>
            <a:r>
              <a:rPr lang="cs-CZ" dirty="0"/>
              <a:t> (1693): adresát – člen </a:t>
            </a:r>
            <a:r>
              <a:rPr lang="cs-CZ" dirty="0" err="1"/>
              <a:t>ParlamentuChipley</a:t>
            </a:r>
            <a:r>
              <a:rPr lang="cs-CZ" dirty="0"/>
              <a:t> – příslušník </a:t>
            </a:r>
            <a:r>
              <a:rPr lang="cs-CZ" dirty="0" err="1"/>
              <a:t>gentry</a:t>
            </a:r>
            <a:r>
              <a:rPr lang="cs-CZ" dirty="0"/>
              <a:t> – jde o výchovu jeho syna na gentlemana</a:t>
            </a:r>
          </a:p>
          <a:p>
            <a:r>
              <a:rPr lang="cs-CZ" dirty="0"/>
              <a:t>Nadřazenost společnosti nad individuem, jde o zlidštění podřízenosti žáka vychovateli</a:t>
            </a:r>
          </a:p>
          <a:p>
            <a:r>
              <a:rPr lang="cs-CZ" dirty="0"/>
              <a:t>Konflikt povinnosti a sklonu – ctnost má zvládnout potlačení vlastních přání  (vášní) a následování  (empirického) rozumu a jím definovaného dobra</a:t>
            </a:r>
          </a:p>
          <a:p>
            <a:r>
              <a:rPr lang="cs-CZ" dirty="0"/>
              <a:t>Morální výchova tedy směřuje k uznání </a:t>
            </a:r>
            <a:r>
              <a:rPr lang="cs-CZ" b="1" dirty="0"/>
              <a:t>rozum</a:t>
            </a:r>
            <a:r>
              <a:rPr lang="cs-CZ" dirty="0"/>
              <a:t>u (racionality) jako panujícího principu, který </a:t>
            </a:r>
            <a:r>
              <a:rPr lang="cs-CZ" b="1" dirty="0"/>
              <a:t>reguluje přivyknutí normativním strukturám platným v dané společnosti</a:t>
            </a:r>
          </a:p>
          <a:p>
            <a:r>
              <a:rPr lang="cs-CZ" b="1" dirty="0"/>
              <a:t>Možnost samostatného užívání rozumu je vymezena pouze dospělým</a:t>
            </a:r>
          </a:p>
        </p:txBody>
      </p:sp>
    </p:spTree>
    <p:extLst>
      <p:ext uri="{BB962C8B-B14F-4D97-AF65-F5344CB8AC3E}">
        <p14:creationId xmlns:p14="http://schemas.microsoft.com/office/powerpoint/2010/main" val="18353497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EEF63F-89B3-42B5-ABF2-D74434ECF134}"/>
              </a:ext>
            </a:extLst>
          </p:cNvPr>
          <p:cNvSpPr>
            <a:spLocks noGrp="1"/>
          </p:cNvSpPr>
          <p:nvPr>
            <p:ph type="title"/>
          </p:nvPr>
        </p:nvSpPr>
        <p:spPr/>
        <p:txBody>
          <a:bodyPr>
            <a:normAutofit/>
          </a:bodyPr>
          <a:lstStyle/>
          <a:p>
            <a:r>
              <a:rPr lang="cs-CZ" dirty="0"/>
              <a:t>Rousseau a teorie výchovy a vzdělávání</a:t>
            </a:r>
          </a:p>
        </p:txBody>
      </p:sp>
      <p:sp>
        <p:nvSpPr>
          <p:cNvPr id="3" name="Zástupný symbol pro obsah 2">
            <a:extLst>
              <a:ext uri="{FF2B5EF4-FFF2-40B4-BE49-F238E27FC236}">
                <a16:creationId xmlns:a16="http://schemas.microsoft.com/office/drawing/2014/main" id="{69939145-9917-4434-9AB7-FDE437374682}"/>
              </a:ext>
            </a:extLst>
          </p:cNvPr>
          <p:cNvSpPr>
            <a:spLocks noGrp="1"/>
          </p:cNvSpPr>
          <p:nvPr>
            <p:ph idx="1"/>
          </p:nvPr>
        </p:nvSpPr>
        <p:spPr/>
        <p:txBody>
          <a:bodyPr>
            <a:normAutofit/>
          </a:bodyPr>
          <a:lstStyle/>
          <a:p>
            <a:r>
              <a:rPr lang="cs-CZ" dirty="0"/>
              <a:t>Teorie výchovy: román Emil</a:t>
            </a:r>
          </a:p>
          <a:p>
            <a:r>
              <a:rPr lang="cs-CZ" dirty="0"/>
              <a:t>Teorie vzdělávání: </a:t>
            </a:r>
            <a:r>
              <a:rPr lang="cs-CZ" i="1" dirty="0"/>
              <a:t>Rozprava o vědách a uměních, neboli o tom, zda obnova věd  a umění přispěla k očistě mravů</a:t>
            </a:r>
          </a:p>
          <a:p>
            <a:r>
              <a:rPr lang="cs-CZ" dirty="0"/>
              <a:t>V obou případech jde o kritickou reakci na starší, zejm. středověkou praxi výchovy a vzdělávání a rozvíjení nové teorie osvícenství, která má u Rousseaua vedle obratu k vlastnímu rozumu a racionalitě  důraz na návrat k „přirozenému“ stavu člověka. Jde tedy také o určitou kritiku civilizace</a:t>
            </a:r>
          </a:p>
        </p:txBody>
      </p:sp>
    </p:spTree>
    <p:extLst>
      <p:ext uri="{BB962C8B-B14F-4D97-AF65-F5344CB8AC3E}">
        <p14:creationId xmlns:p14="http://schemas.microsoft.com/office/powerpoint/2010/main" val="8670986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76855D-06ED-41DE-BCE3-9C9782097D39}"/>
              </a:ext>
            </a:extLst>
          </p:cNvPr>
          <p:cNvSpPr>
            <a:spLocks noGrp="1"/>
          </p:cNvSpPr>
          <p:nvPr>
            <p:ph type="title"/>
          </p:nvPr>
        </p:nvSpPr>
        <p:spPr/>
        <p:txBody>
          <a:bodyPr/>
          <a:lstStyle/>
          <a:p>
            <a:r>
              <a:rPr lang="cs-CZ" dirty="0"/>
              <a:t>Rousseau a kritika filozofie výchovy k mravnosti</a:t>
            </a:r>
          </a:p>
        </p:txBody>
      </p:sp>
      <p:sp>
        <p:nvSpPr>
          <p:cNvPr id="3" name="Zástupný obsah 2">
            <a:extLst>
              <a:ext uri="{FF2B5EF4-FFF2-40B4-BE49-F238E27FC236}">
                <a16:creationId xmlns:a16="http://schemas.microsoft.com/office/drawing/2014/main" id="{BF47F8F1-C0A9-499A-BEBD-D2D4D4F242EF}"/>
              </a:ext>
            </a:extLst>
          </p:cNvPr>
          <p:cNvSpPr>
            <a:spLocks noGrp="1"/>
          </p:cNvSpPr>
          <p:nvPr>
            <p:ph idx="1"/>
          </p:nvPr>
        </p:nvSpPr>
        <p:spPr/>
        <p:txBody>
          <a:bodyPr>
            <a:normAutofit fontScale="92500" lnSpcReduction="20000"/>
          </a:bodyPr>
          <a:lstStyle/>
          <a:p>
            <a:r>
              <a:rPr lang="cs-CZ" dirty="0"/>
              <a:t>Problém: </a:t>
            </a:r>
          </a:p>
          <a:p>
            <a:pPr marL="514350" indent="-514350">
              <a:buAutoNum type="arabicPeriod"/>
            </a:pPr>
            <a:r>
              <a:rPr lang="cs-CZ" dirty="0"/>
              <a:t>vztah svobody jedince a jeho socializace ve společnosti</a:t>
            </a:r>
          </a:p>
          <a:p>
            <a:pPr marL="514350" indent="-514350">
              <a:buAutoNum type="arabicPeriod"/>
            </a:pPr>
            <a:r>
              <a:rPr lang="cs-CZ" dirty="0"/>
              <a:t>Vztah výchovy skrze přírodu a přirozenost a výchovu skrze člověka</a:t>
            </a:r>
          </a:p>
          <a:p>
            <a:pPr marL="0" indent="0">
              <a:buNone/>
            </a:pPr>
            <a:r>
              <a:rPr lang="cs-CZ" dirty="0"/>
              <a:t>Přirozenost, která má být rozvíjena stojí v konfliktu se společností a jejími normami, které ji potlačují a modifikují</a:t>
            </a:r>
          </a:p>
          <a:p>
            <a:pPr marL="0" indent="0">
              <a:buNone/>
            </a:pPr>
            <a:r>
              <a:rPr lang="cs-CZ" dirty="0"/>
              <a:t>Rozpor ukazuje i v empirii: konflikt osobních prožitků s předem zformulovaným obecným míněním (např. i co je harmonie, disharmonie – příjemné, nepříjemné až po pojmy štěstí či dokonalosti apod.)</a:t>
            </a:r>
          </a:p>
          <a:p>
            <a:pPr marL="0" indent="0">
              <a:buNone/>
            </a:pPr>
            <a:r>
              <a:rPr lang="cs-CZ" b="1" dirty="0"/>
              <a:t>Cíl výchovy</a:t>
            </a:r>
            <a:r>
              <a:rPr lang="cs-CZ" dirty="0"/>
              <a:t>: jedinec má být tak všeobecně vzdělán, aby spolu s ostatními podobně vzdělanými jedinci proměnil měšťanskou společnost na přirozený řád: „</a:t>
            </a:r>
            <a:r>
              <a:rPr lang="cs-CZ" b="1" dirty="0"/>
              <a:t>povolání, kterému učím je život</a:t>
            </a:r>
            <a:r>
              <a:rPr lang="cs-CZ" dirty="0"/>
              <a:t>. Můj učeň nechť není v první řadě úředník, právník či voják, nýbrž </a:t>
            </a:r>
            <a:r>
              <a:rPr lang="cs-CZ" b="1" dirty="0"/>
              <a:t>člověk</a:t>
            </a:r>
            <a:r>
              <a:rPr lang="cs-CZ" dirty="0"/>
              <a:t>.“</a:t>
            </a:r>
          </a:p>
        </p:txBody>
      </p:sp>
    </p:spTree>
    <p:extLst>
      <p:ext uri="{BB962C8B-B14F-4D97-AF65-F5344CB8AC3E}">
        <p14:creationId xmlns:p14="http://schemas.microsoft.com/office/powerpoint/2010/main" val="37725856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F82C76-B3AF-4BA2-B125-CC32A4669427}"/>
              </a:ext>
            </a:extLst>
          </p:cNvPr>
          <p:cNvSpPr>
            <a:spLocks noGrp="1"/>
          </p:cNvSpPr>
          <p:nvPr>
            <p:ph type="title"/>
          </p:nvPr>
        </p:nvSpPr>
        <p:spPr/>
        <p:txBody>
          <a:bodyPr/>
          <a:lstStyle/>
          <a:p>
            <a:r>
              <a:rPr lang="cs-CZ" dirty="0"/>
              <a:t>Rousseauova pedagogika</a:t>
            </a:r>
          </a:p>
        </p:txBody>
      </p:sp>
      <p:sp>
        <p:nvSpPr>
          <p:cNvPr id="3" name="Zástupný obsah 2">
            <a:extLst>
              <a:ext uri="{FF2B5EF4-FFF2-40B4-BE49-F238E27FC236}">
                <a16:creationId xmlns:a16="http://schemas.microsoft.com/office/drawing/2014/main" id="{0CF9097F-DE7B-45F2-A70F-5243C0A31A59}"/>
              </a:ext>
            </a:extLst>
          </p:cNvPr>
          <p:cNvSpPr>
            <a:spLocks noGrp="1"/>
          </p:cNvSpPr>
          <p:nvPr>
            <p:ph idx="1"/>
          </p:nvPr>
        </p:nvSpPr>
        <p:spPr/>
        <p:txBody>
          <a:bodyPr>
            <a:normAutofit fontScale="92500" lnSpcReduction="20000"/>
          </a:bodyPr>
          <a:lstStyle/>
          <a:p>
            <a:r>
              <a:rPr lang="cs-CZ" dirty="0"/>
              <a:t>Vychází z přirozené rovnosti mezi lidmi: vzdělání má být dostupné všem bez ohledu na jejich společenský status, bohatství, ba dokonce i pohlaví</a:t>
            </a:r>
          </a:p>
          <a:p>
            <a:r>
              <a:rPr lang="cs-CZ" dirty="0"/>
              <a:t>Se vzděláváním je nutno začít od útlého mládí:</a:t>
            </a:r>
          </a:p>
          <a:p>
            <a:r>
              <a:rPr lang="cs-CZ" dirty="0"/>
              <a:t>„Většina národů, právě jako lidé jsou učenliví jedině v mládí, stanou se nepolepšitelnými, když zestárnou. Jakmile zvyky jsou ustáleny a předsudky zakořeněny, je nebezpečným a marným podnikem, chtít je napraviti.“</a:t>
            </a:r>
          </a:p>
          <a:p>
            <a:r>
              <a:rPr lang="cs-CZ" dirty="0"/>
              <a:t>„Všechno jest dobré, jak vychází z rukou původce všech věcí, vše zvrhá se v rukou člověka.“ – to neznamená, že přirozenost člověka nemá být kultivována, tedy vyloučení výchovy a vzdělávání, ale je třeba zachovat maximum toho, co je v člověku dobrého</a:t>
            </a:r>
          </a:p>
          <a:p>
            <a:r>
              <a:rPr lang="cs-CZ" dirty="0"/>
              <a:t>Základní učitelé: příroda, lidé a věci – ideálně by měli být v souladu</a:t>
            </a:r>
          </a:p>
          <a:p>
            <a:r>
              <a:rPr lang="cs-CZ" dirty="0"/>
              <a:t>Cíl: vychovat svobodného a přirozeného člověka – co to znamená?</a:t>
            </a:r>
          </a:p>
        </p:txBody>
      </p:sp>
    </p:spTree>
    <p:extLst>
      <p:ext uri="{BB962C8B-B14F-4D97-AF65-F5344CB8AC3E}">
        <p14:creationId xmlns:p14="http://schemas.microsoft.com/office/powerpoint/2010/main" val="3355787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46899D-629C-4CD7-8E4F-60D8799D2448}"/>
              </a:ext>
            </a:extLst>
          </p:cNvPr>
          <p:cNvSpPr>
            <a:spLocks noGrp="1"/>
          </p:cNvSpPr>
          <p:nvPr>
            <p:ph type="title"/>
          </p:nvPr>
        </p:nvSpPr>
        <p:spPr/>
        <p:txBody>
          <a:bodyPr/>
          <a:lstStyle/>
          <a:p>
            <a:r>
              <a:rPr lang="cs-CZ" dirty="0"/>
              <a:t>William </a:t>
            </a:r>
            <a:r>
              <a:rPr lang="cs-CZ" dirty="0" err="1"/>
              <a:t>Occam</a:t>
            </a:r>
            <a:r>
              <a:rPr lang="cs-CZ" dirty="0"/>
              <a:t> (1298 – 1349)</a:t>
            </a:r>
          </a:p>
        </p:txBody>
      </p:sp>
      <p:sp>
        <p:nvSpPr>
          <p:cNvPr id="3" name="Zástupný symbol pro obsah 2">
            <a:extLst>
              <a:ext uri="{FF2B5EF4-FFF2-40B4-BE49-F238E27FC236}">
                <a16:creationId xmlns:a16="http://schemas.microsoft.com/office/drawing/2014/main" id="{C85F6EF1-53A0-47A1-AE96-73B36C9E0DEF}"/>
              </a:ext>
            </a:extLst>
          </p:cNvPr>
          <p:cNvSpPr>
            <a:spLocks noGrp="1"/>
          </p:cNvSpPr>
          <p:nvPr>
            <p:ph idx="1"/>
          </p:nvPr>
        </p:nvSpPr>
        <p:spPr/>
        <p:txBody>
          <a:bodyPr>
            <a:normAutofit/>
          </a:bodyPr>
          <a:lstStyle/>
          <a:p>
            <a:r>
              <a:rPr lang="cs-CZ" dirty="0"/>
              <a:t>Františkán, již od 20 učil  v Oxfordu, ale již 1324 obžalován kvůli necírkevním naukám a předvolán před papeže, z Avignonu uprchl k císaři Ludvíku Bavorovi a podporoval jej ve sporu s papežem. Po smrti Ludvíka Bavora 1347  se asi smířil s církví, ale záhy zemřel v  Mnichově  (mor)</a:t>
            </a:r>
          </a:p>
          <a:p>
            <a:r>
              <a:rPr lang="cs-CZ" dirty="0"/>
              <a:t>Také zastává tezi absolutní Boží svobody (</a:t>
            </a:r>
            <a:r>
              <a:rPr lang="cs-CZ" dirty="0" err="1"/>
              <a:t>Duns</a:t>
            </a:r>
            <a:r>
              <a:rPr lang="cs-CZ" dirty="0"/>
              <a:t> </a:t>
            </a:r>
            <a:r>
              <a:rPr lang="cs-CZ" dirty="0" err="1"/>
              <a:t>Scotus</a:t>
            </a:r>
            <a:r>
              <a:rPr lang="cs-CZ" dirty="0"/>
              <a:t>)</a:t>
            </a:r>
          </a:p>
          <a:p>
            <a:r>
              <a:rPr lang="cs-CZ" dirty="0"/>
              <a:t>Co nemůžeme bezpečně poznat, musíme z poznávání vyloučit – skeptické pravidlo</a:t>
            </a:r>
          </a:p>
          <a:p>
            <a:r>
              <a:rPr lang="cs-CZ" b="1" dirty="0" err="1"/>
              <a:t>Occamova</a:t>
            </a:r>
            <a:r>
              <a:rPr lang="cs-CZ" b="1" dirty="0"/>
              <a:t> břitva: Pokud máme jednoduché vysvětlení, vylučme každé složité a příliš komplexní</a:t>
            </a:r>
          </a:p>
        </p:txBody>
      </p:sp>
    </p:spTree>
    <p:extLst>
      <p:ext uri="{BB962C8B-B14F-4D97-AF65-F5344CB8AC3E}">
        <p14:creationId xmlns:p14="http://schemas.microsoft.com/office/powerpoint/2010/main" val="12098308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6B8A0-8E36-44FD-A5E8-7C2FD44B2D68}"/>
              </a:ext>
            </a:extLst>
          </p:cNvPr>
          <p:cNvSpPr>
            <a:spLocks noGrp="1"/>
          </p:cNvSpPr>
          <p:nvPr>
            <p:ph type="title"/>
          </p:nvPr>
        </p:nvSpPr>
        <p:spPr/>
        <p:txBody>
          <a:bodyPr/>
          <a:lstStyle/>
          <a:p>
            <a:r>
              <a:rPr lang="cs-CZ" dirty="0"/>
              <a:t>Rousseauova pedagogika </a:t>
            </a:r>
          </a:p>
        </p:txBody>
      </p:sp>
      <p:sp>
        <p:nvSpPr>
          <p:cNvPr id="3" name="Zástupný obsah 2">
            <a:extLst>
              <a:ext uri="{FF2B5EF4-FFF2-40B4-BE49-F238E27FC236}">
                <a16:creationId xmlns:a16="http://schemas.microsoft.com/office/drawing/2014/main" id="{69897B98-51C5-48B6-A993-7A208F0F7A31}"/>
              </a:ext>
            </a:extLst>
          </p:cNvPr>
          <p:cNvSpPr>
            <a:spLocks noGrp="1"/>
          </p:cNvSpPr>
          <p:nvPr>
            <p:ph idx="1"/>
          </p:nvPr>
        </p:nvSpPr>
        <p:spPr/>
        <p:txBody>
          <a:bodyPr>
            <a:normAutofit fontScale="62500" lnSpcReduction="20000"/>
          </a:bodyPr>
          <a:lstStyle/>
          <a:p>
            <a:r>
              <a:rPr lang="cs-CZ" dirty="0"/>
              <a:t>Vzdělávání ideálně mimo vliv civilizace i rodiny, pouze s vychovatelem</a:t>
            </a:r>
          </a:p>
          <a:p>
            <a:r>
              <a:rPr lang="cs-CZ" dirty="0"/>
              <a:t>Důležitost zdravé stravy</a:t>
            </a:r>
          </a:p>
          <a:p>
            <a:r>
              <a:rPr lang="cs-CZ" dirty="0"/>
              <a:t>Vyloučení všech technických vymožeností usnadňujících život člověka –deformují jeho přirozenost a omezují jeho schopnosti</a:t>
            </a:r>
          </a:p>
          <a:p>
            <a:r>
              <a:rPr lang="cs-CZ" b="1" dirty="0"/>
              <a:t>Škola hrou </a:t>
            </a:r>
            <a:r>
              <a:rPr lang="cs-CZ" dirty="0"/>
              <a:t>– vyzdvihuje důležitost dětských her pro formování osobnosti dítěte, odmítá nucení k učení (zvláště v raném věku), ale zároveň vyžaduje tlak na to, aby se dítě snažilo o dokonalost od počátku</a:t>
            </a:r>
          </a:p>
          <a:p>
            <a:r>
              <a:rPr lang="cs-CZ" dirty="0"/>
              <a:t>Akcentuje požadavek na </a:t>
            </a:r>
            <a:r>
              <a:rPr lang="cs-CZ" b="1" dirty="0"/>
              <a:t>přiměřenost konkrétnímu věku </a:t>
            </a:r>
            <a:r>
              <a:rPr lang="cs-CZ" dirty="0"/>
              <a:t>– nic neuspěchat a </a:t>
            </a:r>
            <a:r>
              <a:rPr lang="cs-CZ" dirty="0" err="1"/>
              <a:t>ndítě</a:t>
            </a:r>
            <a:r>
              <a:rPr lang="cs-CZ" dirty="0"/>
              <a:t> nepřetěžovat – požadavek úspornosti</a:t>
            </a:r>
          </a:p>
          <a:p>
            <a:r>
              <a:rPr lang="cs-CZ" dirty="0"/>
              <a:t>Odmítá tělesné tresty</a:t>
            </a:r>
          </a:p>
          <a:p>
            <a:r>
              <a:rPr lang="cs-CZ" b="1" dirty="0"/>
              <a:t>Úkolem vychovatele je doprovázet</a:t>
            </a:r>
            <a:r>
              <a:rPr lang="cs-CZ" dirty="0"/>
              <a:t>, vzbuzovat touhu po sebe vzdělání – žák se má učit sám – je to však jen iluze</a:t>
            </a:r>
          </a:p>
          <a:p>
            <a:r>
              <a:rPr lang="cs-CZ" dirty="0"/>
              <a:t>Etapy studia: do 12 let výchova tělesná a smyslová; 12-15 let samotná výuka; od 15 let výchova mravní, citová, a nakonec náboženská</a:t>
            </a:r>
          </a:p>
          <a:p>
            <a:r>
              <a:rPr lang="cs-CZ" dirty="0"/>
              <a:t>Mezi doporučené předměty patří hlavně přírodní a pokusné vědy vědy, zvláště astronomie, úplně odmítá klasické jazyky či historii (stejně jí žák neporozumí) naopak vyzdvihuje užitečnost práce a tedy i výuku řemesla</a:t>
            </a:r>
          </a:p>
        </p:txBody>
      </p:sp>
    </p:spTree>
    <p:extLst>
      <p:ext uri="{BB962C8B-B14F-4D97-AF65-F5344CB8AC3E}">
        <p14:creationId xmlns:p14="http://schemas.microsoft.com/office/powerpoint/2010/main" val="23267011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565CAA-2CF2-41FD-9EE7-F958CE3E35B7}"/>
              </a:ext>
            </a:extLst>
          </p:cNvPr>
          <p:cNvSpPr>
            <a:spLocks noGrp="1"/>
          </p:cNvSpPr>
          <p:nvPr>
            <p:ph type="title"/>
          </p:nvPr>
        </p:nvSpPr>
        <p:spPr/>
        <p:txBody>
          <a:bodyPr/>
          <a:lstStyle/>
          <a:p>
            <a:r>
              <a:rPr lang="cs-CZ" dirty="0"/>
              <a:t>Správný věk pro vzdělávání?</a:t>
            </a:r>
          </a:p>
        </p:txBody>
      </p:sp>
      <p:sp>
        <p:nvSpPr>
          <p:cNvPr id="3" name="Zástupný obsah 2">
            <a:extLst>
              <a:ext uri="{FF2B5EF4-FFF2-40B4-BE49-F238E27FC236}">
                <a16:creationId xmlns:a16="http://schemas.microsoft.com/office/drawing/2014/main" id="{24FFD091-4EA7-4B02-8679-683A4681DB4A}"/>
              </a:ext>
            </a:extLst>
          </p:cNvPr>
          <p:cNvSpPr>
            <a:spLocks noGrp="1"/>
          </p:cNvSpPr>
          <p:nvPr>
            <p:ph idx="1"/>
          </p:nvPr>
        </p:nvSpPr>
        <p:spPr/>
        <p:txBody>
          <a:bodyPr/>
          <a:lstStyle/>
          <a:p>
            <a:r>
              <a:rPr lang="cs-CZ" dirty="0"/>
              <a:t>Rousseau: „Dejte mi hocha dvanáctiletého, který nezná vůbec nic, a v patnácti letech vám jej odevzdám, právě tak vzdělaného jako je ten, kterého jste učili od nejútlejšího věku, s tím rozdílem, že vědění vašeho chovance bude tkvíti jedině v paměti, a vědění mého chovance v úsudku.“</a:t>
            </a:r>
          </a:p>
          <a:p>
            <a:r>
              <a:rPr lang="cs-CZ" dirty="0"/>
              <a:t>Výuka dospělých?</a:t>
            </a:r>
          </a:p>
          <a:p>
            <a:r>
              <a:rPr lang="cs-CZ" dirty="0"/>
              <a:t>Výuka malých dětí?</a:t>
            </a:r>
          </a:p>
        </p:txBody>
      </p:sp>
    </p:spTree>
    <p:extLst>
      <p:ext uri="{BB962C8B-B14F-4D97-AF65-F5344CB8AC3E}">
        <p14:creationId xmlns:p14="http://schemas.microsoft.com/office/powerpoint/2010/main" val="36636016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62FE1F-141A-48E4-8E99-2B68831B943D}"/>
              </a:ext>
            </a:extLst>
          </p:cNvPr>
          <p:cNvSpPr>
            <a:spLocks noGrp="1"/>
          </p:cNvSpPr>
          <p:nvPr>
            <p:ph type="title"/>
          </p:nvPr>
        </p:nvSpPr>
        <p:spPr/>
        <p:txBody>
          <a:bodyPr/>
          <a:lstStyle/>
          <a:p>
            <a:r>
              <a:rPr lang="cs-CZ" dirty="0"/>
              <a:t>Vzdělávání žen dle Rousseaua</a:t>
            </a:r>
          </a:p>
        </p:txBody>
      </p:sp>
      <p:sp>
        <p:nvSpPr>
          <p:cNvPr id="3" name="Zástupný obsah 2">
            <a:extLst>
              <a:ext uri="{FF2B5EF4-FFF2-40B4-BE49-F238E27FC236}">
                <a16:creationId xmlns:a16="http://schemas.microsoft.com/office/drawing/2014/main" id="{99EEF657-D88B-44E1-83C6-25122541BA7E}"/>
              </a:ext>
            </a:extLst>
          </p:cNvPr>
          <p:cNvSpPr>
            <a:spLocks noGrp="1"/>
          </p:cNvSpPr>
          <p:nvPr>
            <p:ph idx="1"/>
          </p:nvPr>
        </p:nvSpPr>
        <p:spPr/>
        <p:txBody>
          <a:bodyPr>
            <a:normAutofit fontScale="85000" lnSpcReduction="20000"/>
          </a:bodyPr>
          <a:lstStyle/>
          <a:p>
            <a:r>
              <a:rPr lang="cs-CZ" dirty="0"/>
              <a:t>Ženy se mají též vzdělávat, ale:</a:t>
            </a:r>
          </a:p>
          <a:p>
            <a:r>
              <a:rPr lang="cs-CZ" dirty="0"/>
              <a:t>1. </a:t>
            </a:r>
            <a:r>
              <a:rPr lang="pt-BR" dirty="0"/>
              <a:t>„Žena se má muži líbiti a býti mu podřízena.“</a:t>
            </a:r>
            <a:endParaRPr lang="cs-CZ" dirty="0"/>
          </a:p>
          <a:p>
            <a:r>
              <a:rPr lang="cs-CZ" dirty="0"/>
              <a:t>2. „Tedy veškeré vychování žen má míti na zřeteli muže.“</a:t>
            </a:r>
          </a:p>
          <a:p>
            <a:r>
              <a:rPr lang="cs-CZ" dirty="0"/>
              <a:t>3. „Věřte mi, soudná matko, nečiňte ze svoji dcery počestného muže, jako byste chtěla opraviti přírodu, učiňte z ní počestnou ženu, a buďte si jista, že to bude lepší pro Vás i pro ni.“</a:t>
            </a:r>
          </a:p>
          <a:p>
            <a:r>
              <a:rPr lang="cs-CZ" dirty="0"/>
              <a:t>„Žena, která jest zároveň ctnostná, milá i moudrá, která si u svých ctitelů dovede vynutiti úctu, která je zdrženlivá a skromná, ta, která si zkrátka udržuje lásku úctou, posílá muže jediným pokynem na konec světa, do boje, k slávě, k smrti, kamkoli chce. Tato moc je krásná, a zdá se mi, že stojí za práci, kterou stojí její dosažení.“</a:t>
            </a:r>
          </a:p>
          <a:p>
            <a:r>
              <a:rPr lang="cs-CZ" dirty="0"/>
              <a:t>Podle R. je žena výhradně praktik, nikoliv teoretik, má se učit ne z knih, ale v rozhovorech, cílem není veřejný život, ale život v domácnosti po boku mužů jako jejich družka (ne služka)</a:t>
            </a:r>
          </a:p>
          <a:p>
            <a:endParaRPr lang="cs-CZ" dirty="0"/>
          </a:p>
        </p:txBody>
      </p:sp>
    </p:spTree>
    <p:extLst>
      <p:ext uri="{BB962C8B-B14F-4D97-AF65-F5344CB8AC3E}">
        <p14:creationId xmlns:p14="http://schemas.microsoft.com/office/powerpoint/2010/main" val="35308862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Kantův text: Co je osvícenství?</a:t>
            </a:r>
          </a:p>
        </p:txBody>
      </p:sp>
      <p:sp>
        <p:nvSpPr>
          <p:cNvPr id="3" name="Zástupný symbol pro obsah 2"/>
          <p:cNvSpPr>
            <a:spLocks noGrp="1"/>
          </p:cNvSpPr>
          <p:nvPr>
            <p:ph idx="1"/>
          </p:nvPr>
        </p:nvSpPr>
        <p:spPr/>
        <p:txBody>
          <a:bodyPr>
            <a:normAutofit lnSpcReduction="10000"/>
          </a:bodyPr>
          <a:lstStyle/>
          <a:p>
            <a:r>
              <a:rPr lang="cs-CZ" dirty="0"/>
              <a:t>Základním požadavkem osvícenství podle Kanta je dovést každého člověka k tomu, aby svobodně používal svůj rozum k poznávání</a:t>
            </a:r>
          </a:p>
          <a:p>
            <a:r>
              <a:rPr lang="cs-CZ" dirty="0"/>
              <a:t>Svobodné užívání rozumu však nezahrnuje možnost odepřít povinnosti dané úřadem a postavením (to nazývá soukromým užíváním rozumu)</a:t>
            </a:r>
          </a:p>
          <a:p>
            <a:r>
              <a:rPr lang="cs-CZ" dirty="0"/>
              <a:t>Vykročení z nesvéprávnosti, již si člověk sám zavinil, tj. nevyplývá z lidské přirozenosti</a:t>
            </a:r>
          </a:p>
          <a:p>
            <a:r>
              <a:rPr lang="cs-CZ" dirty="0"/>
              <a:t> Základem lidské svobody je schopnost myšlení  a poznávání</a:t>
            </a:r>
          </a:p>
          <a:p>
            <a:r>
              <a:rPr lang="cs-CZ" dirty="0"/>
              <a:t>Ke svobodnému samostatnému  užívání rozumu je člověka třeba dovést – to má být úkolem osvícenců</a:t>
            </a:r>
          </a:p>
        </p:txBody>
      </p:sp>
    </p:spTree>
    <p:extLst>
      <p:ext uri="{BB962C8B-B14F-4D97-AF65-F5344CB8AC3E}">
        <p14:creationId xmlns:p14="http://schemas.microsoft.com/office/powerpoint/2010/main" val="17469622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Friedrich Nietzsche (1844-1900) -  Kritika výchovy</a:t>
            </a:r>
          </a:p>
        </p:txBody>
      </p:sp>
      <p:sp>
        <p:nvSpPr>
          <p:cNvPr id="3" name="Zástupný symbol pro obsah 2"/>
          <p:cNvSpPr>
            <a:spLocks noGrp="1"/>
          </p:cNvSpPr>
          <p:nvPr>
            <p:ph idx="1"/>
          </p:nvPr>
        </p:nvSpPr>
        <p:spPr/>
        <p:txBody>
          <a:bodyPr>
            <a:normAutofit/>
          </a:bodyPr>
          <a:lstStyle/>
          <a:p>
            <a:r>
              <a:rPr lang="cs-CZ" dirty="0"/>
              <a:t>Ve výchově má být cílem dosažení úrovně nadčlověka nadaného vůlí k moci a svobodou a vyvázání se  ze svázanosti svou dobou a dějinnými zkušenostmi</a:t>
            </a:r>
          </a:p>
          <a:p>
            <a:r>
              <a:rPr lang="cs-CZ" dirty="0"/>
              <a:t>Hlavní autoritou je život sám, o ten jde:</a:t>
            </a:r>
          </a:p>
          <a:p>
            <a:r>
              <a:rPr lang="cs-CZ" dirty="0"/>
              <a:t>„V průběhu výchovy se člověk učí rozlišovat, rozumět. Učí se užívat vlastní smysly a vlastní rozum. Rozhodující porozumění představuje plné pochopení života jako skutečné tvořivosti a opravdové svobody.“</a:t>
            </a:r>
          </a:p>
        </p:txBody>
      </p:sp>
    </p:spTree>
    <p:extLst>
      <p:ext uri="{BB962C8B-B14F-4D97-AF65-F5344CB8AC3E}">
        <p14:creationId xmlns:p14="http://schemas.microsoft.com/office/powerpoint/2010/main" val="7778763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Nietzsche: Výchova, estetika a historie</a:t>
            </a:r>
          </a:p>
        </p:txBody>
      </p:sp>
      <p:sp>
        <p:nvSpPr>
          <p:cNvPr id="3" name="Zástupný symbol pro obsah 2"/>
          <p:cNvSpPr>
            <a:spLocks noGrp="1"/>
          </p:cNvSpPr>
          <p:nvPr>
            <p:ph idx="1"/>
          </p:nvPr>
        </p:nvSpPr>
        <p:spPr/>
        <p:txBody>
          <a:bodyPr>
            <a:normAutofit fontScale="70000" lnSpcReduction="20000"/>
          </a:bodyPr>
          <a:lstStyle/>
          <a:p>
            <a:r>
              <a:rPr lang="cs-CZ" dirty="0"/>
              <a:t>Nietsche sepsal po převzetí katedry klasické filologie v Bazileji (1869) úvahu o tom, co přináší právě klasická filologie a v čem jsou její slabiny – esej </a:t>
            </a:r>
            <a:r>
              <a:rPr lang="cs-CZ" i="1" dirty="0"/>
              <a:t>My filologové </a:t>
            </a:r>
            <a:r>
              <a:rPr lang="cs-CZ" dirty="0"/>
              <a:t>v </a:t>
            </a:r>
            <a:r>
              <a:rPr lang="cs-CZ" i="1" dirty="0"/>
              <a:t>Nečasových úvahách </a:t>
            </a:r>
            <a:r>
              <a:rPr lang="cs-CZ" dirty="0"/>
              <a:t>(1875):</a:t>
            </a:r>
          </a:p>
          <a:p>
            <a:r>
              <a:rPr lang="cs-CZ" dirty="0"/>
              <a:t>„Klasická filologie  vděčila podle Nietzscheho za své výsadní postavení v německém školství všeobecné víře, že nejlepší metodou výchovy je co možná objektivní poznání historie. Vychovatelem je potom učenec, pro něhož je starověk objektem čisté vědy, který podrobuje jednotlivé součásti tohoto objektu zevrubnému zkoumání, zakutává se přitom do dílčích problémů a utápí se v nepřehledném množství dílčích fakt (a hypotéz), aniž je s to zahlédnout širší souvislosti, zamyslet se nad smyslem toho, co zkoumá. Výchova</a:t>
            </a:r>
            <a:r>
              <a:rPr lang="en-GB" dirty="0"/>
              <a:t>[...]</a:t>
            </a:r>
            <a:r>
              <a:rPr lang="cs-CZ" dirty="0"/>
              <a:t>musí však člověku pomáhat najít sebe sama, vést ho k pochopení toho, co je v dějinách a kultuře velkého, a tím také k rozumění lidskému životu a světu jako celku.“ (Kouba 2006, 17n).</a:t>
            </a:r>
          </a:p>
          <a:p>
            <a:r>
              <a:rPr lang="cs-CZ" dirty="0"/>
              <a:t>Nietzsche na tuto úvahu navazuje zcela odlišným pojetím zkoumání antiky, totiž takovým, které se snaží zachytit její odlišnosti od naší současnosti, tedy v tom, co nám připadá temné, dráždivé, nepřijatelné a co proto může především přispět k našemu současnému umění a jeho reflexi (protože přináší obecně nesdílené, a tedy nové pohledy</a:t>
            </a:r>
            <a:r>
              <a:rPr lang="cs-CZ" i="1" dirty="0"/>
              <a:t>): Zrození tragédie z ducha hudby </a:t>
            </a:r>
            <a:r>
              <a:rPr lang="cs-CZ" dirty="0"/>
              <a:t>(1872) – v této době se hodně nechává inspirovat Schopenhauerem</a:t>
            </a:r>
          </a:p>
          <a:p>
            <a:endParaRPr lang="cs-CZ" dirty="0"/>
          </a:p>
        </p:txBody>
      </p:sp>
    </p:spTree>
    <p:extLst>
      <p:ext uri="{BB962C8B-B14F-4D97-AF65-F5344CB8AC3E}">
        <p14:creationId xmlns:p14="http://schemas.microsoft.com/office/powerpoint/2010/main" val="12193269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Friedrich Nietzsche (1844-1900) -  Kritika poznání, etiky, estetika, výchovy a náboženství</a:t>
            </a:r>
          </a:p>
        </p:txBody>
      </p:sp>
      <p:sp>
        <p:nvSpPr>
          <p:cNvPr id="3" name="Zástupný symbol pro obsah 2"/>
          <p:cNvSpPr>
            <a:spLocks noGrp="1"/>
          </p:cNvSpPr>
          <p:nvPr>
            <p:ph idx="1"/>
          </p:nvPr>
        </p:nvSpPr>
        <p:spPr/>
        <p:txBody>
          <a:bodyPr>
            <a:normAutofit fontScale="92500" lnSpcReduction="20000"/>
          </a:bodyPr>
          <a:lstStyle/>
          <a:p>
            <a:r>
              <a:rPr lang="cs-CZ" dirty="0"/>
              <a:t>Základem je kritika poznání a z ní plynoucí kritika morálky, totiž její relativizace: </a:t>
            </a:r>
          </a:p>
          <a:p>
            <a:r>
              <a:rPr lang="cs-CZ" b="1" dirty="0"/>
              <a:t>Dobro a zlo </a:t>
            </a:r>
            <a:r>
              <a:rPr lang="cs-CZ" dirty="0"/>
              <a:t>nejsou kategorie či vlastnosti věcí  o sobě, ale vždy </a:t>
            </a:r>
            <a:r>
              <a:rPr lang="cs-CZ" b="1" dirty="0"/>
              <a:t>závisí na pozorovateli</a:t>
            </a:r>
            <a:r>
              <a:rPr lang="cs-CZ" dirty="0"/>
              <a:t>: jsou otázkou subjektivního hodnocení, nikoli věcí – v tomto smyslu říká Nietzsche, že je </a:t>
            </a:r>
            <a:r>
              <a:rPr lang="cs-CZ" b="1" dirty="0"/>
              <a:t>svět amorální</a:t>
            </a:r>
            <a:r>
              <a:rPr lang="cs-CZ" dirty="0"/>
              <a:t>, neboli mimo dobro a zlo.</a:t>
            </a:r>
          </a:p>
          <a:p>
            <a:r>
              <a:rPr lang="cs-CZ" dirty="0" err="1"/>
              <a:t>Zarathustra</a:t>
            </a:r>
            <a:r>
              <a:rPr lang="cs-CZ" dirty="0"/>
              <a:t> byl indický reformátor morálky, je proto podle Nietzscheho povolán morálku kritizovat, resp. zcela ji jako systém odmítnout</a:t>
            </a:r>
          </a:p>
          <a:p>
            <a:r>
              <a:rPr lang="cs-CZ" dirty="0"/>
              <a:t>Kritizuje křesťanství (a církev), neboť vytváří systém morálky, který je falešný →„Bůh je mrtev“</a:t>
            </a:r>
          </a:p>
          <a:p>
            <a:r>
              <a:rPr lang="cs-CZ" dirty="0"/>
              <a:t>Jedna z hlavních myšlenek, které se v Nietzscheho díle opakují je </a:t>
            </a:r>
            <a:r>
              <a:rPr lang="cs-CZ" b="1" dirty="0"/>
              <a:t>odmítání nároku na absolutní pravdu</a:t>
            </a:r>
            <a:r>
              <a:rPr lang="cs-CZ" dirty="0"/>
              <a:t>, resp. na vyloučení opaků – podle N. je svět složen z protikladných tendencí, které se navzájem doplňují a vytvářejí tak celek. N. odmítá zjednodušování složitosti a tragiky světa</a:t>
            </a:r>
          </a:p>
        </p:txBody>
      </p:sp>
    </p:spTree>
    <p:extLst>
      <p:ext uri="{BB962C8B-B14F-4D97-AF65-F5344CB8AC3E}">
        <p14:creationId xmlns:p14="http://schemas.microsoft.com/office/powerpoint/2010/main" val="3200109305"/>
      </p:ext>
    </p:extLst>
  </p:cSld>
  <p:clrMapOvr>
    <a:masterClrMapping/>
  </p:clrMapOvr>
  <mc:AlternateContent xmlns:mc="http://schemas.openxmlformats.org/markup-compatibility/2006" xmlns:p14="http://schemas.microsoft.com/office/powerpoint/2010/main">
    <mc:Choice Requires="p14">
      <p:transition spd="slow" p14:dur="2000" advTm="68813"/>
    </mc:Choice>
    <mc:Fallback xmlns="">
      <p:transition spd="slow" advTm="68813"/>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DE6FA9-36B8-46EF-96E5-A034A4AA07E7}"/>
              </a:ext>
            </a:extLst>
          </p:cNvPr>
          <p:cNvSpPr>
            <a:spLocks noGrp="1"/>
          </p:cNvSpPr>
          <p:nvPr>
            <p:ph type="title"/>
          </p:nvPr>
        </p:nvSpPr>
        <p:spPr/>
        <p:txBody>
          <a:bodyPr/>
          <a:lstStyle/>
          <a:p>
            <a:r>
              <a:rPr lang="cs-CZ" dirty="0"/>
              <a:t>Pragmatická koncepce výchovy: </a:t>
            </a:r>
            <a:r>
              <a:rPr lang="cs-CZ" dirty="0" err="1"/>
              <a:t>Dewey</a:t>
            </a:r>
            <a:endParaRPr lang="cs-CZ" dirty="0"/>
          </a:p>
        </p:txBody>
      </p:sp>
      <p:sp>
        <p:nvSpPr>
          <p:cNvPr id="3" name="Zástupný symbol pro obsah 2">
            <a:extLst>
              <a:ext uri="{FF2B5EF4-FFF2-40B4-BE49-F238E27FC236}">
                <a16:creationId xmlns:a16="http://schemas.microsoft.com/office/drawing/2014/main" id="{0841C099-A3F2-47B3-9CA0-E0B7F444B8D8}"/>
              </a:ext>
            </a:extLst>
          </p:cNvPr>
          <p:cNvSpPr>
            <a:spLocks noGrp="1"/>
          </p:cNvSpPr>
          <p:nvPr>
            <p:ph idx="1"/>
          </p:nvPr>
        </p:nvSpPr>
        <p:spPr/>
        <p:txBody>
          <a:bodyPr>
            <a:normAutofit fontScale="92500" lnSpcReduction="10000"/>
          </a:bodyPr>
          <a:lstStyle/>
          <a:p>
            <a:r>
              <a:rPr lang="cs-CZ" dirty="0"/>
              <a:t>Škola s společnost (1899)</a:t>
            </a:r>
          </a:p>
          <a:p>
            <a:r>
              <a:rPr lang="cs-CZ" dirty="0"/>
              <a:t>Demokracie a výchova (1916)</a:t>
            </a:r>
          </a:p>
          <a:p>
            <a:r>
              <a:rPr lang="cs-CZ" dirty="0"/>
              <a:t>Výchova je  vnímána jako sociální proces formování a přenosu morálních návyků, a to nikoliv výkladem, ale zakoušením</a:t>
            </a:r>
          </a:p>
          <a:p>
            <a:r>
              <a:rPr lang="cs-CZ" dirty="0"/>
              <a:t>Výchova je individuálním získáváním zkušeností, má tedy dítě provázet v práci, v níž dítě získává své zkušenosti</a:t>
            </a:r>
          </a:p>
          <a:p>
            <a:r>
              <a:rPr lang="cs-CZ" dirty="0"/>
              <a:t>Zdůrazňuje roli společenství – a tedy i společnou práci a spolupráci ve výchově a vzdělávání</a:t>
            </a:r>
          </a:p>
          <a:p>
            <a:r>
              <a:rPr lang="cs-CZ" dirty="0"/>
              <a:t>Zdůrazňuje důležitost společné výchovy dětí z různých společenských skupin pro utváření demokratické společnosti.</a:t>
            </a:r>
          </a:p>
          <a:p>
            <a:r>
              <a:rPr lang="cs-CZ" dirty="0"/>
              <a:t>Důležitá je rovněž spolupráce školy a rodiny</a:t>
            </a:r>
          </a:p>
        </p:txBody>
      </p:sp>
    </p:spTree>
    <p:extLst>
      <p:ext uri="{BB962C8B-B14F-4D97-AF65-F5344CB8AC3E}">
        <p14:creationId xmlns:p14="http://schemas.microsoft.com/office/powerpoint/2010/main" val="3373693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Obrat k sobě, skepse, psaní jako experiment: </a:t>
            </a:r>
            <a:r>
              <a:rPr lang="cs-CZ" dirty="0" err="1"/>
              <a:t>Michel</a:t>
            </a:r>
            <a:r>
              <a:rPr lang="cs-CZ" dirty="0"/>
              <a:t> de </a:t>
            </a:r>
            <a:r>
              <a:rPr lang="cs-CZ" dirty="0" err="1"/>
              <a:t>Montaigne</a:t>
            </a:r>
            <a:r>
              <a:rPr lang="cs-CZ" dirty="0"/>
              <a:t> (1533-1592)</a:t>
            </a:r>
          </a:p>
        </p:txBody>
      </p:sp>
      <p:sp>
        <p:nvSpPr>
          <p:cNvPr id="3" name="Zástupný symbol pro obsah 2"/>
          <p:cNvSpPr>
            <a:spLocks noGrp="1"/>
          </p:cNvSpPr>
          <p:nvPr>
            <p:ph idx="1"/>
          </p:nvPr>
        </p:nvSpPr>
        <p:spPr/>
        <p:txBody>
          <a:bodyPr>
            <a:normAutofit/>
          </a:bodyPr>
          <a:lstStyle/>
          <a:p>
            <a:r>
              <a:rPr lang="cs-CZ" dirty="0"/>
              <a:t>navazuje na antické skeptiky, čímž ovlivní </a:t>
            </a:r>
            <a:r>
              <a:rPr lang="cs-CZ" dirty="0" err="1"/>
              <a:t>Descartesa</a:t>
            </a:r>
            <a:r>
              <a:rPr lang="cs-CZ" dirty="0"/>
              <a:t> i </a:t>
            </a:r>
            <a:r>
              <a:rPr lang="cs-CZ" dirty="0" err="1"/>
              <a:t>Blaise</a:t>
            </a:r>
            <a:r>
              <a:rPr lang="cs-CZ" dirty="0"/>
              <a:t> Pascala, ale inspiruje se i stoiky</a:t>
            </a:r>
          </a:p>
          <a:p>
            <a:r>
              <a:rPr lang="cs-CZ" dirty="0"/>
              <a:t>jeho nejzajímavějším dílem jsou </a:t>
            </a:r>
            <a:r>
              <a:rPr lang="cs-CZ" dirty="0" err="1"/>
              <a:t>Essais</a:t>
            </a:r>
            <a:r>
              <a:rPr lang="cs-CZ" dirty="0"/>
              <a:t> – psány francouzsky, jsou velmi osobní výpovědí; slovo esej vlastně znamená pokus, experiment; nemají přinášet ověřené vědecké, metafyzické poznatky, systémy ve stylu scholastických sum, ale spíše provokativní myšlenky, které lze chápat jako neukončené myšlenkové experimenty otevřené kritice</a:t>
            </a:r>
          </a:p>
          <a:p>
            <a:r>
              <a:rPr lang="cs-CZ" dirty="0"/>
              <a:t>vymezuje se proti obecně přijímaným názorům, které ještě nemusí být pravdou – vycházet se při poznávání nemá ze stereotypů, ale z původního nevědění, které je vždy individuální</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Novověké teorie poznání</a:t>
            </a:r>
          </a:p>
        </p:txBody>
      </p:sp>
      <p:sp>
        <p:nvSpPr>
          <p:cNvPr id="3" name="Zástupný symbol pro obsah 2"/>
          <p:cNvSpPr>
            <a:spLocks noGrp="1"/>
          </p:cNvSpPr>
          <p:nvPr>
            <p:ph idx="1"/>
          </p:nvPr>
        </p:nvSpPr>
        <p:spPr/>
        <p:txBody>
          <a:bodyPr>
            <a:normAutofit fontScale="77500" lnSpcReduction="20000"/>
          </a:bodyPr>
          <a:lstStyle/>
          <a:p>
            <a:r>
              <a:rPr lang="cs-CZ" b="1" dirty="0"/>
              <a:t>Descartes: </a:t>
            </a:r>
            <a:r>
              <a:rPr lang="cs-CZ" dirty="0"/>
              <a:t>chce evidenci poznání. Začíná proto všeobecnou skepsí – hledá pevný, jistý bod, od nějž se bude moci odrazit k dalším poznatkům. Nachází jej v pozná, že pochybuji-li, myslím-li musím já také existovat a to jako ten pochybující či myslící (cogito). Další poznatky je možno přidávat jako poznání tohoto myslícího subjektu při dodržení pravidel analýzy, evidence, syntézy a úplnosti</a:t>
            </a:r>
          </a:p>
          <a:p>
            <a:r>
              <a:rPr lang="cs-CZ" b="1" dirty="0"/>
              <a:t>F. Bacon</a:t>
            </a:r>
            <a:r>
              <a:rPr lang="cs-CZ" dirty="0"/>
              <a:t>: Jedině </a:t>
            </a:r>
            <a:r>
              <a:rPr lang="cs-CZ" b="1" dirty="0"/>
              <a:t>smyslové poznání </a:t>
            </a:r>
            <a:r>
              <a:rPr lang="cs-CZ" dirty="0"/>
              <a:t>dává skutečné poznání, avšak je třeba se zbavit různých předsudků, které v poznávání brání – tzv. </a:t>
            </a:r>
            <a:r>
              <a:rPr lang="cs-CZ" b="1" dirty="0"/>
              <a:t>idolů</a:t>
            </a:r>
            <a:r>
              <a:rPr lang="cs-CZ" dirty="0"/>
              <a:t>  (</a:t>
            </a:r>
            <a:r>
              <a:rPr lang="cs-CZ" dirty="0" err="1"/>
              <a:t>tribus</a:t>
            </a:r>
            <a:r>
              <a:rPr lang="cs-CZ" dirty="0"/>
              <a:t>, </a:t>
            </a:r>
            <a:r>
              <a:rPr lang="cs-CZ" dirty="0" err="1"/>
              <a:t>fori</a:t>
            </a:r>
            <a:r>
              <a:rPr lang="cs-CZ" dirty="0"/>
              <a:t>)</a:t>
            </a:r>
          </a:p>
          <a:p>
            <a:r>
              <a:rPr lang="cs-CZ" b="1" dirty="0"/>
              <a:t>T. Hobbes</a:t>
            </a:r>
            <a:r>
              <a:rPr lang="cs-CZ" dirty="0"/>
              <a:t>: Zcela </a:t>
            </a:r>
            <a:r>
              <a:rPr lang="cs-CZ" b="1" dirty="0"/>
              <a:t>odmítá apriorní poznání</a:t>
            </a:r>
            <a:r>
              <a:rPr lang="cs-CZ" dirty="0"/>
              <a:t>, tj. možnost poznat rozumem přímo podstatu věcí a obecné a nutné zákony(ideje). </a:t>
            </a:r>
            <a:r>
              <a:rPr lang="cs-CZ" b="1" dirty="0"/>
              <a:t>Rozum je zcela závislý na smyslovém poznání: jeho úkolem je jazykově uspořádat jevy poznané smysly. </a:t>
            </a:r>
            <a:r>
              <a:rPr lang="cs-CZ" dirty="0"/>
              <a:t>Správnou metodou poznávání je </a:t>
            </a:r>
            <a:r>
              <a:rPr lang="cs-CZ" b="1" dirty="0"/>
              <a:t>metoda geometrie</a:t>
            </a:r>
          </a:p>
          <a:p>
            <a:r>
              <a:rPr lang="cs-CZ" b="1" dirty="0"/>
              <a:t>J. Locke</a:t>
            </a:r>
            <a:r>
              <a:rPr lang="cs-CZ" dirty="0"/>
              <a:t>: Základní pojmy a principy  (ideje) čerpáme </a:t>
            </a:r>
            <a:r>
              <a:rPr lang="cs-CZ" b="1" dirty="0"/>
              <a:t>ze zkušenosti</a:t>
            </a:r>
            <a:r>
              <a:rPr lang="cs-CZ" dirty="0"/>
              <a:t>. </a:t>
            </a:r>
            <a:r>
              <a:rPr lang="cs-CZ" b="1" dirty="0"/>
              <a:t>Duše je původně čistá </a:t>
            </a:r>
            <a:r>
              <a:rPr lang="cs-CZ" dirty="0"/>
              <a:t>jako nepopsaný list papíru. Máme vrozené vlohy a schopnosti, ale to nejsou ještě ideje nebo obsahy vědomí. </a:t>
            </a:r>
            <a:r>
              <a:rPr lang="cs-CZ" b="1" dirty="0"/>
              <a:t>Rozlišuje vnější (smysly) a vnitřní (úvaha, reflexe) zkušenost</a:t>
            </a:r>
            <a:r>
              <a:rPr lang="cs-CZ" dirty="0"/>
              <a:t>. </a:t>
            </a:r>
            <a:r>
              <a:rPr lang="cs-CZ" b="1" dirty="0"/>
              <a:t>Úkolem rozumu je zkušenosti uspořádat a uchovat v jazyce</a:t>
            </a:r>
            <a:r>
              <a:rPr lang="cs-CZ" dirty="0"/>
              <a:t>, který ovšem musí být nově vytvořen, protože přirozený jazyk není dostatečně exaktní</a:t>
            </a:r>
          </a:p>
          <a:p>
            <a:endParaRPr lang="cs-CZ" dirty="0"/>
          </a:p>
          <a:p>
            <a:endParaRPr lang="cs-CZ" dirty="0"/>
          </a:p>
        </p:txBody>
      </p:sp>
    </p:spTree>
    <p:extLst>
      <p:ext uri="{BB962C8B-B14F-4D97-AF65-F5344CB8AC3E}">
        <p14:creationId xmlns:p14="http://schemas.microsoft.com/office/powerpoint/2010/main" val="1176267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Dějiny evropského myšlení</a:t>
            </a:r>
          </a:p>
        </p:txBody>
      </p:sp>
      <p:sp>
        <p:nvSpPr>
          <p:cNvPr id="3" name="Podnadpis 2"/>
          <p:cNvSpPr>
            <a:spLocks noGrp="1"/>
          </p:cNvSpPr>
          <p:nvPr>
            <p:ph type="subTitle" idx="1"/>
          </p:nvPr>
        </p:nvSpPr>
        <p:spPr/>
        <p:txBody>
          <a:bodyPr>
            <a:normAutofit fontScale="85000" lnSpcReduction="10000"/>
          </a:bodyPr>
          <a:lstStyle/>
          <a:p>
            <a:r>
              <a:rPr lang="cs-CZ" dirty="0"/>
              <a:t>5. Výchova a vzdělání: metody přemýšlení a výuky: od </a:t>
            </a:r>
            <a:r>
              <a:rPr lang="cs-CZ" dirty="0" err="1"/>
              <a:t>Sókrata</a:t>
            </a:r>
            <a:r>
              <a:rPr lang="cs-CZ" dirty="0"/>
              <a:t>, Platóna, Aristotela přes skepsi, stoickou výchovu formou určité terapie, scholastické formy argumentace, středověký vztah vědění a víry až po karteziánskou metodu skepse, liberální výchova (Locke), vliv matematiky a přírodních věd v novověku, </a:t>
            </a:r>
            <a:r>
              <a:rPr lang="cs-CZ" dirty="0" err="1"/>
              <a:t>solitéři</a:t>
            </a:r>
            <a:r>
              <a:rPr lang="cs-CZ" dirty="0"/>
              <a:t> (Rousseau, Nietzsche...). Jak můžeme učit a co je cílem školství, vzdělání? Role </a:t>
            </a:r>
            <a:r>
              <a:rPr lang="cs-CZ" dirty="0" err="1"/>
              <a:t>humanitněvědných</a:t>
            </a:r>
            <a:r>
              <a:rPr lang="cs-CZ" dirty="0"/>
              <a:t> a přírodovědných oborů ve vzdělávání, k čemu vlastně je vzdělání?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7E53BD47-CA8B-4C4D-AC0B-529824DB70E8}"/>
              </a:ext>
            </a:extLst>
          </p:cNvPr>
          <p:cNvSpPr>
            <a:spLocks noGrp="1"/>
          </p:cNvSpPr>
          <p:nvPr>
            <p:ph type="title"/>
          </p:nvPr>
        </p:nvSpPr>
        <p:spPr>
          <a:xfrm>
            <a:off x="686834" y="1153572"/>
            <a:ext cx="3200400" cy="4461163"/>
          </a:xfrm>
        </p:spPr>
        <p:txBody>
          <a:bodyPr>
            <a:normAutofit/>
          </a:bodyPr>
          <a:lstStyle/>
          <a:p>
            <a:r>
              <a:rPr lang="cs-CZ">
                <a:solidFill>
                  <a:srgbClr val="FFFFFF"/>
                </a:solidFill>
              </a:rPr>
              <a:t>Výchova a vzdělávání</a:t>
            </a:r>
          </a:p>
        </p:txBody>
      </p:sp>
      <p:sp>
        <p:nvSpPr>
          <p:cNvPr id="14"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Zástupný obsah 2">
            <a:extLst>
              <a:ext uri="{FF2B5EF4-FFF2-40B4-BE49-F238E27FC236}">
                <a16:creationId xmlns:a16="http://schemas.microsoft.com/office/drawing/2014/main" id="{6355F8AD-56BF-4B86-A329-77F16AB5344B}"/>
              </a:ext>
            </a:extLst>
          </p:cNvPr>
          <p:cNvSpPr>
            <a:spLocks noGrp="1"/>
          </p:cNvSpPr>
          <p:nvPr>
            <p:ph idx="1"/>
          </p:nvPr>
        </p:nvSpPr>
        <p:spPr>
          <a:xfrm>
            <a:off x="4447308" y="591344"/>
            <a:ext cx="6906491" cy="5585619"/>
          </a:xfrm>
        </p:spPr>
        <p:txBody>
          <a:bodyPr anchor="ctr">
            <a:normAutofit/>
          </a:bodyPr>
          <a:lstStyle/>
          <a:p>
            <a:r>
              <a:rPr lang="cs-CZ" b="1" dirty="0"/>
              <a:t>Základní otázka: Jaký je cíl vzdělávání?</a:t>
            </a:r>
          </a:p>
          <a:p>
            <a:r>
              <a:rPr lang="cs-CZ" dirty="0"/>
              <a:t>Mám-li cíl, hledám prostředky tj. </a:t>
            </a:r>
            <a:r>
              <a:rPr lang="cs-CZ" u="sng" dirty="0"/>
              <a:t>Jaké jsou metody vzdělávání?</a:t>
            </a:r>
          </a:p>
          <a:p>
            <a:r>
              <a:rPr lang="cs-CZ" u="sng" dirty="0"/>
              <a:t>Kdo má vzdělávat a koho?</a:t>
            </a:r>
          </a:p>
        </p:txBody>
      </p:sp>
    </p:spTree>
    <p:extLst>
      <p:ext uri="{BB962C8B-B14F-4D97-AF65-F5344CB8AC3E}">
        <p14:creationId xmlns:p14="http://schemas.microsoft.com/office/powerpoint/2010/main" val="3055424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Shrnutí filosofie výchovy a vzdělávání - starověk</a:t>
            </a:r>
          </a:p>
        </p:txBody>
      </p:sp>
      <p:sp>
        <p:nvSpPr>
          <p:cNvPr id="3" name="Zástupný symbol pro obsah 2"/>
          <p:cNvSpPr>
            <a:spLocks noGrp="1"/>
          </p:cNvSpPr>
          <p:nvPr>
            <p:ph idx="1"/>
          </p:nvPr>
        </p:nvSpPr>
        <p:spPr/>
        <p:txBody>
          <a:bodyPr>
            <a:normAutofit fontScale="92500" lnSpcReduction="10000"/>
          </a:bodyPr>
          <a:lstStyle/>
          <a:p>
            <a:r>
              <a:rPr lang="cs-CZ" dirty="0"/>
              <a:t>Platón, stoikové, Augustinus: Cílem každého správného vzdělávání je podněcovat </a:t>
            </a:r>
            <a:r>
              <a:rPr lang="cs-CZ" b="1" dirty="0"/>
              <a:t>poznání sebe sama</a:t>
            </a:r>
            <a:r>
              <a:rPr lang="cs-CZ" dirty="0"/>
              <a:t>, ne výkladem, ale dialogem, v němž je ukazována neznalost a odbourávány stereotypy myšlení, a tedy otevírána cesta k pravému poznání, cílem je péče o duši</a:t>
            </a:r>
          </a:p>
          <a:p>
            <a:r>
              <a:rPr lang="cs-CZ" dirty="0"/>
              <a:t>Platón, epikurejci i stoikové předpokládají, že nejlepším vzděláním, je </a:t>
            </a:r>
            <a:r>
              <a:rPr lang="cs-CZ" b="1" dirty="0"/>
              <a:t>vzdělání  filosofické</a:t>
            </a:r>
            <a:r>
              <a:rPr lang="cs-CZ" dirty="0"/>
              <a:t>, které se snaží dobrat odpovědí na zásadní otázky světa i člověka</a:t>
            </a:r>
          </a:p>
          <a:p>
            <a:r>
              <a:rPr lang="cs-CZ" dirty="0"/>
              <a:t>Pythagorejci, </a:t>
            </a:r>
            <a:r>
              <a:rPr lang="cs-CZ" dirty="0" err="1"/>
              <a:t>Aristotelés</a:t>
            </a:r>
            <a:r>
              <a:rPr lang="cs-CZ" dirty="0"/>
              <a:t>  i Platón i Augustinus také zdůrazňují </a:t>
            </a:r>
            <a:r>
              <a:rPr lang="cs-CZ" b="1" dirty="0"/>
              <a:t>význam matematiky</a:t>
            </a:r>
            <a:r>
              <a:rPr lang="cs-CZ" dirty="0"/>
              <a:t> jakožto nauky o čistém racionálním poznání, které je součástí přirozenosti člověka – na tento bod rovněž navazuje novověk</a:t>
            </a:r>
          </a:p>
          <a:p>
            <a:r>
              <a:rPr lang="cs-CZ" dirty="0"/>
              <a:t>Výchova a vzdělávání ovšem není pouze věcí soukromého osobního růstu, ale je veřejným zájmem i požadavkem, který na jedince klade </a:t>
            </a:r>
            <a:r>
              <a:rPr lang="cs-CZ" b="1" dirty="0"/>
              <a:t>obec</a:t>
            </a:r>
            <a:r>
              <a:rPr lang="cs-CZ" dirty="0"/>
              <a:t> </a:t>
            </a:r>
          </a:p>
        </p:txBody>
      </p:sp>
    </p:spTree>
    <p:extLst>
      <p:ext uri="{BB962C8B-B14F-4D97-AF65-F5344CB8AC3E}">
        <p14:creationId xmlns:p14="http://schemas.microsoft.com/office/powerpoint/2010/main" val="1466185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Způsob myšlení a působení </a:t>
            </a:r>
            <a:r>
              <a:rPr lang="cs-CZ" dirty="0" err="1"/>
              <a:t>Sókrata</a:t>
            </a:r>
            <a:r>
              <a:rPr lang="cs-CZ" dirty="0"/>
              <a:t> – metoda jeho vzdělávání</a:t>
            </a:r>
          </a:p>
        </p:txBody>
      </p:sp>
      <p:sp>
        <p:nvSpPr>
          <p:cNvPr id="3" name="Zástupný symbol pro obsah 2"/>
          <p:cNvSpPr>
            <a:spLocks noGrp="1"/>
          </p:cNvSpPr>
          <p:nvPr>
            <p:ph idx="1"/>
          </p:nvPr>
        </p:nvSpPr>
        <p:spPr/>
        <p:txBody>
          <a:bodyPr>
            <a:normAutofit fontScale="77500" lnSpcReduction="20000"/>
          </a:bodyPr>
          <a:lstStyle/>
          <a:p>
            <a:r>
              <a:rPr lang="cs-CZ" dirty="0" err="1"/>
              <a:t>Sókratés</a:t>
            </a:r>
            <a:r>
              <a:rPr lang="cs-CZ" dirty="0"/>
              <a:t> se nevěnuje systematickému výkladu nějaké nauky, nýbrž </a:t>
            </a:r>
            <a:r>
              <a:rPr lang="cs-CZ" b="1" dirty="0"/>
              <a:t>dialogické kritice</a:t>
            </a:r>
            <a:r>
              <a:rPr lang="cs-CZ" dirty="0"/>
              <a:t>.</a:t>
            </a:r>
          </a:p>
          <a:p>
            <a:r>
              <a:rPr lang="cs-CZ" dirty="0"/>
              <a:t>Sám říká, že je jakousi porodní babou myšlení – pomáhá „dítěti“ (tj. poznání) na svět – moderní pedagogika? (</a:t>
            </a:r>
            <a:r>
              <a:rPr lang="cs-CZ" dirty="0" err="1"/>
              <a:t>maieutické</a:t>
            </a:r>
            <a:r>
              <a:rPr lang="cs-CZ" dirty="0"/>
              <a:t> umění)</a:t>
            </a:r>
          </a:p>
          <a:p>
            <a:r>
              <a:rPr lang="cs-CZ" dirty="0"/>
              <a:t>Pokouší se </a:t>
            </a:r>
            <a:r>
              <a:rPr lang="cs-CZ" b="1" dirty="0"/>
              <a:t>aplikovat </a:t>
            </a:r>
            <a:r>
              <a:rPr lang="cs-CZ" b="1" dirty="0" err="1"/>
              <a:t>techné</a:t>
            </a:r>
            <a:r>
              <a:rPr lang="cs-CZ" b="1" dirty="0"/>
              <a:t> </a:t>
            </a:r>
            <a:r>
              <a:rPr lang="cs-CZ" dirty="0"/>
              <a:t>na celek života, problémem však zůstává, že tím má prostředek, ale nikoli cíl (</a:t>
            </a:r>
            <a:r>
              <a:rPr lang="cs-CZ" dirty="0" err="1"/>
              <a:t>telos</a:t>
            </a:r>
            <a:r>
              <a:rPr lang="cs-CZ" dirty="0"/>
              <a:t>), který nezná</a:t>
            </a:r>
          </a:p>
          <a:p>
            <a:r>
              <a:rPr lang="cs-CZ" dirty="0"/>
              <a:t>výsledek: můžeme si pouze přiznat nevědění</a:t>
            </a:r>
          </a:p>
          <a:p>
            <a:r>
              <a:rPr lang="cs-CZ" dirty="0"/>
              <a:t>S určitou opatrností lze tvrdit, že </a:t>
            </a:r>
            <a:r>
              <a:rPr lang="cs-CZ" dirty="0" err="1"/>
              <a:t>Sokratés</a:t>
            </a:r>
            <a:r>
              <a:rPr lang="cs-CZ" dirty="0"/>
              <a:t> měl jakousi školu, byť ne zcela formální a že sám, byl v takovéto neformalizované škole vyučen – shromažďuje kolem sebe nadějné mladíky hlavně z konzervativních bohatých vrstev, u nichž předpokládá budoucí působení ve správě státu (např. </a:t>
            </a:r>
            <a:r>
              <a:rPr lang="cs-CZ" dirty="0" err="1"/>
              <a:t>Alkibiades</a:t>
            </a:r>
            <a:r>
              <a:rPr lang="cs-CZ" dirty="0"/>
              <a:t>)</a:t>
            </a:r>
          </a:p>
          <a:p>
            <a:r>
              <a:rPr lang="cs-CZ" dirty="0"/>
              <a:t>technika rozhovoru, kterou užívá s nazývá </a:t>
            </a:r>
            <a:r>
              <a:rPr lang="cs-CZ" b="1" dirty="0" err="1"/>
              <a:t>elenktika</a:t>
            </a:r>
            <a:r>
              <a:rPr lang="cs-CZ" dirty="0"/>
              <a:t> – jde o vyvracení mylných nereflektovaných názorů v dialogu</a:t>
            </a:r>
          </a:p>
          <a:p>
            <a:r>
              <a:rPr lang="cs-CZ" dirty="0"/>
              <a:t>Jde vlastně o </a:t>
            </a:r>
            <a:r>
              <a:rPr lang="cs-CZ" b="1" dirty="0"/>
              <a:t>logiku</a:t>
            </a:r>
            <a:r>
              <a:rPr lang="cs-CZ" dirty="0"/>
              <a:t> v řeckém slova smyslu – jde o slovo, ne však slovíčkaření, nýbrž takové slovo, které vystihuje podstatu věci a znamená vlastně její ovládnutí silou rozumu</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Stoická etika a výchova</a:t>
            </a:r>
          </a:p>
        </p:txBody>
      </p:sp>
      <p:pic>
        <p:nvPicPr>
          <p:cNvPr id="4" name="Zástupný symbol pro obsah 3" descr="stoa2.jpg"/>
          <p:cNvPicPr>
            <a:picLocks noGrp="1" noChangeAspect="1"/>
          </p:cNvPicPr>
          <p:nvPr>
            <p:ph idx="1"/>
          </p:nvPr>
        </p:nvPicPr>
        <p:blipFill>
          <a:blip r:embed="rId2" cstate="print"/>
          <a:stretch>
            <a:fillRect/>
          </a:stretch>
        </p:blipFill>
        <p:spPr>
          <a:xfrm>
            <a:off x="1919536" y="1340768"/>
            <a:ext cx="4529960" cy="3381772"/>
          </a:xfrm>
        </p:spPr>
      </p:pic>
      <p:sp>
        <p:nvSpPr>
          <p:cNvPr id="5" name="TextovéPole 4"/>
          <p:cNvSpPr txBox="1"/>
          <p:nvPr/>
        </p:nvSpPr>
        <p:spPr>
          <a:xfrm>
            <a:off x="6528048" y="1124744"/>
            <a:ext cx="3744416" cy="5909310"/>
          </a:xfrm>
          <a:prstGeom prst="rect">
            <a:avLst/>
          </a:prstGeom>
          <a:noFill/>
        </p:spPr>
        <p:txBody>
          <a:bodyPr wrap="square" rtlCol="0">
            <a:spAutoFit/>
          </a:bodyPr>
          <a:lstStyle/>
          <a:p>
            <a:r>
              <a:rPr lang="cs-CZ" dirty="0"/>
              <a:t>Stoická etika stojí na požadavku uvést svůj život </a:t>
            </a:r>
            <a:r>
              <a:rPr lang="cs-CZ" b="1" dirty="0"/>
              <a:t>do souladu s přirozeností</a:t>
            </a:r>
            <a:r>
              <a:rPr lang="cs-CZ" dirty="0"/>
              <a:t>, čili s ideální představou o tom, co je člověk, totiž racionální bytost žijící v souladu s racionální podstatou </a:t>
            </a:r>
            <a:r>
              <a:rPr lang="cs-CZ" dirty="0" err="1"/>
              <a:t>všehomíra</a:t>
            </a:r>
            <a:r>
              <a:rPr lang="cs-CZ" dirty="0"/>
              <a:t>. Takový člověk, který dospěje k tomuto stavu a dojde tak stálého a trvalého štěstí, je prost podléhání pudovým afektům. Dojde tak do stavu, který stoikové nazývají </a:t>
            </a:r>
            <a:r>
              <a:rPr lang="cs-CZ" b="1" dirty="0" err="1"/>
              <a:t>apatheia</a:t>
            </a:r>
            <a:r>
              <a:rPr lang="cs-CZ" dirty="0"/>
              <a:t> (tj. </a:t>
            </a:r>
            <a:r>
              <a:rPr lang="cs-CZ" dirty="0" err="1"/>
              <a:t>zbavenost</a:t>
            </a:r>
            <a:r>
              <a:rPr lang="cs-CZ" dirty="0"/>
              <a:t> vášní) to neznamená necitelnost, ale schopnost zvládnout své city rozumem a nenechat sebou vláčet tím, že člověk podléhá emocím a vášním.</a:t>
            </a:r>
          </a:p>
          <a:p>
            <a:r>
              <a:rPr lang="cs-CZ" dirty="0"/>
              <a:t>Tento stav je podle stoiků nejvyšším stádiem vývoje člověka, k němuž dospějí jen nemnozí po dlouhém </a:t>
            </a:r>
            <a:r>
              <a:rPr lang="cs-CZ" b="1" dirty="0"/>
              <a:t>duševním výcviku</a:t>
            </a:r>
            <a:r>
              <a:rPr lang="cs-CZ" dirty="0"/>
              <a:t>, na nějž se stoikové především zaměřují. Filozof jako </a:t>
            </a:r>
            <a:r>
              <a:rPr lang="cs-CZ" dirty="0" err="1"/>
              <a:t>vychovateůl</a:t>
            </a:r>
            <a:r>
              <a:rPr lang="cs-CZ" dirty="0"/>
              <a:t> </a:t>
            </a:r>
            <a:r>
              <a:rPr lang="cs-CZ" dirty="0" err="1"/>
              <a:t>lidsva</a:t>
            </a:r>
            <a:r>
              <a:rPr lang="cs-CZ" dirty="0"/>
              <a:t> (Seneca)</a:t>
            </a:r>
          </a:p>
        </p:txBody>
      </p:sp>
      <p:sp>
        <p:nvSpPr>
          <p:cNvPr id="6" name="TextovéPole 5"/>
          <p:cNvSpPr txBox="1"/>
          <p:nvPr/>
        </p:nvSpPr>
        <p:spPr>
          <a:xfrm>
            <a:off x="1775520" y="5085184"/>
            <a:ext cx="4680520" cy="1754326"/>
          </a:xfrm>
          <a:prstGeom prst="rect">
            <a:avLst/>
          </a:prstGeom>
          <a:noFill/>
        </p:spPr>
        <p:txBody>
          <a:bodyPr wrap="square" rtlCol="0">
            <a:spAutoFit/>
          </a:bodyPr>
          <a:lstStyle/>
          <a:p>
            <a:r>
              <a:rPr lang="cs-CZ" b="1" dirty="0"/>
              <a:t>Stoická filosofie v oblasti etiky je spojením teorie vycházejícím z noetiky a praxe v podobě teorie výchovy a terapeutických postupů. Ty jsou postaveny na metodě dialogu, vč. dialogu se sebou samým.</a:t>
            </a:r>
            <a:r>
              <a:rPr lang="cs-CZ" dirty="0"/>
              <a:t> (např. Seneca, Cicero, </a:t>
            </a:r>
            <a:r>
              <a:rPr lang="cs-CZ" dirty="0" err="1"/>
              <a:t>Marcus</a:t>
            </a:r>
            <a:r>
              <a:rPr lang="cs-CZ" dirty="0"/>
              <a:t> </a:t>
            </a:r>
            <a:r>
              <a:rPr lang="cs-CZ" dirty="0" err="1"/>
              <a:t>Aurelius</a:t>
            </a:r>
            <a:r>
              <a:rPr lang="cs-CZ" dirty="0"/>
              <a:t>)</a:t>
            </a:r>
          </a:p>
        </p:txBody>
      </p:sp>
    </p:spTree>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2753</TotalTime>
  <Words>3479</Words>
  <Application>Microsoft Office PowerPoint</Application>
  <PresentationFormat>Širokoúhlá obrazovka</PresentationFormat>
  <Paragraphs>153</Paragraphs>
  <Slides>27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27</vt:i4>
      </vt:variant>
    </vt:vector>
  </HeadingPairs>
  <TitlesOfParts>
    <vt:vector size="31" baseType="lpstr">
      <vt:lpstr>Arial</vt:lpstr>
      <vt:lpstr>Calibri</vt:lpstr>
      <vt:lpstr>Calibri Light</vt:lpstr>
      <vt:lpstr>Motiv Office</vt:lpstr>
      <vt:lpstr>Změna ve vnímání smyslového (zkušenostního) poznání</vt:lpstr>
      <vt:lpstr>William Occam (1298 – 1349)</vt:lpstr>
      <vt:lpstr>Obrat k sobě, skepse, psaní jako experiment: Michel de Montaigne (1533-1592)</vt:lpstr>
      <vt:lpstr>Novověké teorie poznání</vt:lpstr>
      <vt:lpstr>Dějiny evropského myšlení</vt:lpstr>
      <vt:lpstr>Výchova a vzdělávání</vt:lpstr>
      <vt:lpstr>Shrnutí filosofie výchovy a vzdělávání - starověk</vt:lpstr>
      <vt:lpstr>Způsob myšlení a působení Sókrata – metoda jeho vzdělávání</vt:lpstr>
      <vt:lpstr>Stoická etika a výchova</vt:lpstr>
      <vt:lpstr>Filosofie výchovy a vzdělávání – středověk</vt:lpstr>
      <vt:lpstr>Středověké školství v čem může být inspirativní?</vt:lpstr>
      <vt:lpstr>Renesanční filosofie politiky, výchovy a poznání: Erasmus Rotterdamský</vt:lpstr>
      <vt:lpstr>Descartes a Komenský – rozdílnost myšlení</vt:lpstr>
      <vt:lpstr>Problém výchovy ve vztahu ke svobodě poznání a svobodě výchovy: Locke, Rousseau, Kant</vt:lpstr>
      <vt:lpstr>John Locke (1632-1704)</vt:lpstr>
      <vt:lpstr>Filozofie morální výchovy u J. Lockea</vt:lpstr>
      <vt:lpstr>Rousseau a teorie výchovy a vzdělávání</vt:lpstr>
      <vt:lpstr>Rousseau a kritika filozofie výchovy k mravnosti</vt:lpstr>
      <vt:lpstr>Rousseauova pedagogika</vt:lpstr>
      <vt:lpstr>Rousseauova pedagogika </vt:lpstr>
      <vt:lpstr>Správný věk pro vzdělávání?</vt:lpstr>
      <vt:lpstr>Vzdělávání žen dle Rousseaua</vt:lpstr>
      <vt:lpstr>Kantův text: Co je osvícenství?</vt:lpstr>
      <vt:lpstr>Friedrich Nietzsche (1844-1900) -  Kritika výchovy</vt:lpstr>
      <vt:lpstr>Nietzsche: Výchova, estetika a historie</vt:lpstr>
      <vt:lpstr>Friedrich Nietzsche (1844-1900) -  Kritika poznání, etiky, estetika, výchovy a náboženství</vt:lpstr>
      <vt:lpstr>Pragmatická koncepce výchovy: Dewey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Dějiny evropského myšlení</dc:title>
  <dc:creator>Alena Zelená</dc:creator>
  <cp:lastModifiedBy>Alena Zelená</cp:lastModifiedBy>
  <cp:revision>14</cp:revision>
  <dcterms:created xsi:type="dcterms:W3CDTF">2020-10-22T08:22:03Z</dcterms:created>
  <dcterms:modified xsi:type="dcterms:W3CDTF">2024-11-19T20:52:25Z</dcterms:modified>
</cp:coreProperties>
</file>