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1019" r:id="rId2"/>
    <p:sldId id="882" r:id="rId3"/>
    <p:sldId id="286" r:id="rId4"/>
    <p:sldId id="308" r:id="rId5"/>
    <p:sldId id="309" r:id="rId6"/>
    <p:sldId id="310" r:id="rId7"/>
    <p:sldId id="258" r:id="rId8"/>
    <p:sldId id="620" r:id="rId9"/>
    <p:sldId id="273" r:id="rId10"/>
    <p:sldId id="274" r:id="rId11"/>
    <p:sldId id="1018" r:id="rId12"/>
    <p:sldId id="275" r:id="rId13"/>
    <p:sldId id="276" r:id="rId14"/>
    <p:sldId id="277" r:id="rId15"/>
    <p:sldId id="278" r:id="rId16"/>
    <p:sldId id="279" r:id="rId17"/>
    <p:sldId id="314" r:id="rId18"/>
    <p:sldId id="311" r:id="rId19"/>
    <p:sldId id="313" r:id="rId20"/>
    <p:sldId id="622" r:id="rId21"/>
    <p:sldId id="623" r:id="rId22"/>
    <p:sldId id="625" r:id="rId23"/>
    <p:sldId id="271" r:id="rId24"/>
    <p:sldId id="626" r:id="rId25"/>
    <p:sldId id="284" r:id="rId26"/>
    <p:sldId id="621" r:id="rId27"/>
    <p:sldId id="934" r:id="rId28"/>
    <p:sldId id="1016" r:id="rId29"/>
    <p:sldId id="1017" r:id="rId30"/>
    <p:sldId id="987" r:id="rId31"/>
    <p:sldId id="1006" r:id="rId32"/>
    <p:sldId id="998" r:id="rId33"/>
    <p:sldId id="1023" r:id="rId34"/>
    <p:sldId id="1007" r:id="rId35"/>
    <p:sldId id="997" r:id="rId36"/>
    <p:sldId id="883" r:id="rId37"/>
    <p:sldId id="884" r:id="rId38"/>
    <p:sldId id="885" r:id="rId39"/>
    <p:sldId id="886" r:id="rId40"/>
    <p:sldId id="280" r:id="rId41"/>
    <p:sldId id="887" r:id="rId42"/>
    <p:sldId id="888" r:id="rId43"/>
    <p:sldId id="889" r:id="rId44"/>
    <p:sldId id="1024" r:id="rId45"/>
    <p:sldId id="1025" r:id="rId46"/>
    <p:sldId id="1793" r:id="rId47"/>
    <p:sldId id="1790" r:id="rId48"/>
    <p:sldId id="1791" r:id="rId49"/>
    <p:sldId id="1792" r:id="rId50"/>
    <p:sldId id="1829" r:id="rId5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B12D60D9-760B-4356-85FE-BDF2F8219BFA}">
          <p14:sldIdLst/>
        </p14:section>
        <p14:section name="Standard inndeling" id="{E0FF5924-1112-456A-88AE-38B4108F3435}">
          <p14:sldIdLst>
            <p14:sldId id="1019"/>
            <p14:sldId id="882"/>
            <p14:sldId id="286"/>
            <p14:sldId id="308"/>
            <p14:sldId id="309"/>
            <p14:sldId id="310"/>
            <p14:sldId id="258"/>
            <p14:sldId id="620"/>
            <p14:sldId id="273"/>
            <p14:sldId id="274"/>
            <p14:sldId id="1018"/>
            <p14:sldId id="275"/>
            <p14:sldId id="276"/>
            <p14:sldId id="277"/>
            <p14:sldId id="278"/>
            <p14:sldId id="279"/>
          </p14:sldIdLst>
        </p14:section>
        <p14:section name="Inndeling uten navn" id="{C11DE4E3-F087-4821-895D-448C7C26EF1C}">
          <p14:sldIdLst>
            <p14:sldId id="314"/>
            <p14:sldId id="311"/>
            <p14:sldId id="313"/>
            <p14:sldId id="622"/>
            <p14:sldId id="623"/>
            <p14:sldId id="625"/>
            <p14:sldId id="271"/>
            <p14:sldId id="626"/>
            <p14:sldId id="284"/>
            <p14:sldId id="621"/>
            <p14:sldId id="934"/>
            <p14:sldId id="1016"/>
            <p14:sldId id="1017"/>
            <p14:sldId id="987"/>
            <p14:sldId id="1006"/>
            <p14:sldId id="998"/>
            <p14:sldId id="1023"/>
            <p14:sldId id="1007"/>
            <p14:sldId id="997"/>
            <p14:sldId id="883"/>
            <p14:sldId id="884"/>
            <p14:sldId id="885"/>
            <p14:sldId id="886"/>
            <p14:sldId id="280"/>
            <p14:sldId id="887"/>
            <p14:sldId id="888"/>
            <p14:sldId id="889"/>
            <p14:sldId id="1024"/>
            <p14:sldId id="1025"/>
            <p14:sldId id="1793"/>
            <p14:sldId id="1790"/>
            <p14:sldId id="1791"/>
            <p14:sldId id="1792"/>
            <p14:sldId id="18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5" autoAdjust="0"/>
    <p:restoredTop sz="94660"/>
  </p:normalViewPr>
  <p:slideViewPr>
    <p:cSldViewPr snapToGrid="0">
      <p:cViewPr varScale="1">
        <p:scale>
          <a:sx n="106" d="100"/>
          <a:sy n="106" d="100"/>
        </p:scale>
        <p:origin x="1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3053F-917F-4483-B3F6-851C8EB5C875}" type="datetimeFigureOut">
              <a:rPr lang="cs-CZ" smtClean="0"/>
              <a:t>05.12.2023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9DBA6D-EB2F-48D6-8924-9E660085BA00}" type="slidenum">
              <a:rPr lang="cs-CZ" smtClean="0"/>
              <a:t>‹#›</a:t>
            </a:fld>
            <a:endParaRPr lang="cs-CZ"/>
          </a:p>
        </p:txBody>
      </p:sp>
    </p:spTree>
    <p:extLst>
      <p:ext uri="{BB962C8B-B14F-4D97-AF65-F5344CB8AC3E}">
        <p14:creationId xmlns:p14="http://schemas.microsoft.com/office/powerpoint/2010/main" val="3498192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viktigste her er at stress gjør oss dumme, og at dette er </a:t>
            </a:r>
            <a:r>
              <a:rPr lang="nb-NO" dirty="0" err="1"/>
              <a:t>almennmenneskelig</a:t>
            </a:r>
            <a:r>
              <a:rPr lang="nb-NO" dirty="0"/>
              <a:t> og ikke bare gjeldende for traumatisert barn. Barn er dårligere på å ta seg sammen en voksne, bare </a:t>
            </a:r>
            <a:r>
              <a:rPr lang="nb-NO" dirty="0" err="1"/>
              <a:t>pga</a:t>
            </a:r>
            <a:r>
              <a:rPr lang="nb-NO" dirty="0"/>
              <a:t> sin unge alder og generelle umodenhet, men dette er særlig vanskelig for utviklingstraumatisert. </a:t>
            </a:r>
          </a:p>
        </p:txBody>
      </p:sp>
      <p:sp>
        <p:nvSpPr>
          <p:cNvPr id="4" name="Plassholder for lysbildenummer 3"/>
          <p:cNvSpPr>
            <a:spLocks noGrp="1"/>
          </p:cNvSpPr>
          <p:nvPr>
            <p:ph type="sldNum" sz="quarter" idx="5"/>
          </p:nvPr>
        </p:nvSpPr>
        <p:spPr/>
        <p:txBody>
          <a:bodyPr/>
          <a:lstStyle/>
          <a:p>
            <a:fld id="{F9DA259D-87B2-48A8-8896-0559A1CBD787}" type="slidenum">
              <a:rPr lang="en-GB" smtClean="0"/>
              <a:t>7</a:t>
            </a:fld>
            <a:endParaRPr lang="en-GB"/>
          </a:p>
        </p:txBody>
      </p:sp>
    </p:spTree>
    <p:extLst>
      <p:ext uri="{BB962C8B-B14F-4D97-AF65-F5344CB8AC3E}">
        <p14:creationId xmlns:p14="http://schemas.microsoft.com/office/powerpoint/2010/main" val="1576769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Plassholder for lysbilde 1">
            <a:extLst>
              <a:ext uri="{FF2B5EF4-FFF2-40B4-BE49-F238E27FC236}">
                <a16:creationId xmlns:a16="http://schemas.microsoft.com/office/drawing/2014/main" id="{848975B1-0A51-C7DA-8E13-3218A9AB8D6A}"/>
              </a:ext>
            </a:extLst>
          </p:cNvPr>
          <p:cNvSpPr>
            <a:spLocks noGrp="1" noRot="1" noChangeAspect="1" noChangeArrowheads="1" noTextEdit="1"/>
          </p:cNvSpPr>
          <p:nvPr>
            <p:ph type="sldImg"/>
          </p:nvPr>
        </p:nvSpPr>
        <p:spPr/>
      </p:sp>
      <p:sp>
        <p:nvSpPr>
          <p:cNvPr id="167939" name="Plassholder for notater 2">
            <a:extLst>
              <a:ext uri="{FF2B5EF4-FFF2-40B4-BE49-F238E27FC236}">
                <a16:creationId xmlns:a16="http://schemas.microsoft.com/office/drawing/2014/main" id="{83186053-1418-B8D2-5528-5410D739E81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b-NO"/>
              <a:t>How a stress response system and a response pattern can become robust, so that the person have a high tolerance for stress</a:t>
            </a:r>
          </a:p>
          <a:p>
            <a:endParaRPr lang="en-US" altLang="nb-NO"/>
          </a:p>
          <a:p>
            <a:r>
              <a:rPr lang="en-US" altLang="nb-NO"/>
              <a:t>Different experiences of stress are shown by the red arrows along the horizontal axis. </a:t>
            </a:r>
          </a:p>
          <a:p>
            <a:r>
              <a:rPr lang="en-US" altLang="nb-NO"/>
              <a:t>The vertical axis and the blue curves represent the degree of activation of the stress-response system. </a:t>
            </a:r>
          </a:p>
          <a:p>
            <a:r>
              <a:rPr lang="en-US" altLang="nb-NO"/>
              <a:t>The higher the blue arc, the higher the activation of the stress-response system. </a:t>
            </a:r>
          </a:p>
          <a:p>
            <a:r>
              <a:rPr lang="en-US" altLang="nb-NO"/>
              <a:t>It is important to note that the experience of stress is highly individual. </a:t>
            </a:r>
          </a:p>
          <a:p>
            <a:r>
              <a:rPr lang="en-US" altLang="nb-NO"/>
              <a:t>One situation can be totally overwhelming for one child, while another child barely registers what happened.</a:t>
            </a:r>
            <a:br>
              <a:rPr lang="en-US" altLang="nb-NO"/>
            </a:br>
            <a:br>
              <a:rPr lang="en-US" altLang="nb-NO"/>
            </a:br>
            <a:r>
              <a:rPr lang="en-US" altLang="nb-NO"/>
              <a:t>If you follow the horizontal axis you can see that the first red arrow is relatively high. </a:t>
            </a:r>
          </a:p>
          <a:p>
            <a:r>
              <a:rPr lang="en-US" altLang="nb-NO"/>
              <a:t>This illustrates that the child has a powerful experience with insecurity and discomfort. </a:t>
            </a:r>
          </a:p>
          <a:p>
            <a:r>
              <a:rPr lang="en-US" altLang="nb-NO"/>
              <a:t>Just above the tall red arrow you see a blue curve where the top is high on the vertical axis. </a:t>
            </a:r>
          </a:p>
          <a:p>
            <a:r>
              <a:rPr lang="en-US" altLang="nb-NO"/>
              <a:t>This means that the body's stress-response system reacted strongly.</a:t>
            </a:r>
          </a:p>
          <a:p>
            <a:r>
              <a:rPr lang="en-US" altLang="nb-NO"/>
              <a:t>There is a small pause before the next red arrow on the horizontal axis. </a:t>
            </a:r>
          </a:p>
          <a:p>
            <a:r>
              <a:rPr lang="en-US" altLang="nb-NO"/>
              <a:t>This arrow is much lower and is followed by a series of such low arrows. </a:t>
            </a:r>
          </a:p>
          <a:p>
            <a:r>
              <a:rPr lang="en-US" altLang="nb-NO"/>
              <a:t>These arrows are meant to illustrate new stress experiences for the child, but these stress experiences are not as strong. </a:t>
            </a:r>
          </a:p>
          <a:p>
            <a:r>
              <a:rPr lang="en-US" altLang="nb-NO"/>
              <a:t>If you look at the blue arches over the first smaller red arrows, you will see that the blue arches become lower and lower, </a:t>
            </a:r>
          </a:p>
          <a:p>
            <a:r>
              <a:rPr lang="en-US" altLang="nb-NO"/>
              <a:t>the child's stress response system is activated, but to a lesser extent than it did in response to the first stress experience. </a:t>
            </a:r>
          </a:p>
          <a:p>
            <a:r>
              <a:rPr lang="en-US" altLang="nb-NO"/>
              <a:t>Further along the axis with the red arrows you can see that there is a new high red arrow, that is, the child is experiencing a new powerful stress experience. </a:t>
            </a:r>
          </a:p>
          <a:p>
            <a:r>
              <a:rPr lang="en-US" altLang="nb-NO"/>
              <a:t>This experience is as strong as the first powerful stress experience. This time, too, there is a high blue arc in response to this experience, that is, the stress response system is activated, but this time the response does not go up as high as in the first case. </a:t>
            </a:r>
          </a:p>
          <a:p>
            <a:r>
              <a:rPr lang="en-US" altLang="nb-NO"/>
              <a:t>The child experiences a situation that is just as stressful as the previous powerful stress experience, but does not get as strong a reaction. </a:t>
            </a:r>
          </a:p>
          <a:p>
            <a:r>
              <a:rPr lang="en-US" altLang="nb-NO"/>
              <a:t>The child has begun to develop a tolerance for perceived stress. </a:t>
            </a:r>
          </a:p>
          <a:p>
            <a:r>
              <a:rPr lang="en-US" altLang="nb-NO"/>
              <a:t>We see that the child experiences several small stressors after the other powerful. </a:t>
            </a:r>
          </a:p>
          <a:p>
            <a:r>
              <a:rPr lang="en-US" altLang="nb-NO"/>
              <a:t>These, too, trigger the stress response system, but again to a much lesser extent than the previous ones. And when the child then experiences a new powerful stress experience, the third high red arrow, then the child's stress response is actually lower than that of the first small red arrows. </a:t>
            </a:r>
          </a:p>
          <a:p>
            <a:endParaRPr lang="en-US" altLang="nb-NO"/>
          </a:p>
          <a:p>
            <a:r>
              <a:rPr lang="en-US" altLang="nb-NO"/>
              <a:t>The child can now tolerate stressful experiences to a greater extent, because she has developed a tolerance for such experiences. </a:t>
            </a:r>
          </a:p>
          <a:p>
            <a:r>
              <a:rPr lang="en-US" altLang="nb-NO"/>
              <a:t>Through repeated exercise the body and brain have become more and more effective in dealing with such experiences.</a:t>
            </a:r>
          </a:p>
          <a:p>
            <a:endParaRPr lang="en-US" altLang="nb-NO"/>
          </a:p>
          <a:p>
            <a:r>
              <a:rPr lang="en-US" altLang="nb-NO"/>
              <a:t>To sum this up: </a:t>
            </a:r>
          </a:p>
          <a:p>
            <a:r>
              <a:rPr lang="en-US" altLang="nb-NO"/>
              <a:t>It is important that the stress the child experiences is predictable, moderate and that the child gets help with adjusting and finding peace again for such tolerance development to take place. </a:t>
            </a:r>
          </a:p>
          <a:p>
            <a:r>
              <a:rPr lang="en-US" altLang="nb-NO"/>
              <a:t>It is also necessary to take breaks between the various stressful events, so that the child's stress-response system is allowed to calm down for a period, before experiencing the next situation that activates the stress-response system.</a:t>
            </a:r>
            <a:endParaRPr lang="nb-NO" altLang="nb-NO"/>
          </a:p>
        </p:txBody>
      </p:sp>
      <p:sp>
        <p:nvSpPr>
          <p:cNvPr id="167940" name="Plassholder for lysbildenummer 3">
            <a:extLst>
              <a:ext uri="{FF2B5EF4-FFF2-40B4-BE49-F238E27FC236}">
                <a16:creationId xmlns:a16="http://schemas.microsoft.com/office/drawing/2014/main" id="{88E47385-1976-D6C8-EDCB-4666B8A4C26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1pPr>
            <a:lvl2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2pPr>
            <a:lvl3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3pPr>
            <a:lvl4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4pPr>
            <a:lvl5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9pPr>
          </a:lstStyle>
          <a:p>
            <a:fld id="{47728024-6DAE-406C-BCAD-564CDC039693}" type="slidenum">
              <a:rPr lang="nb-NO" altLang="nb-NO">
                <a:solidFill>
                  <a:srgbClr val="000000"/>
                </a:solidFill>
                <a:latin typeface="Times New Roman" panose="02020603050405020304" pitchFamily="18" charset="0"/>
              </a:rPr>
              <a:pPr/>
              <a:t>32</a:t>
            </a:fld>
            <a:endParaRPr lang="nb-NO" altLang="nb-NO">
              <a:solidFill>
                <a:srgbClr val="000000"/>
              </a:solidFill>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Plassholder for lysbilde 1">
            <a:extLst>
              <a:ext uri="{FF2B5EF4-FFF2-40B4-BE49-F238E27FC236}">
                <a16:creationId xmlns:a16="http://schemas.microsoft.com/office/drawing/2014/main" id="{78B6100B-D99B-7727-8696-9B3E646B96DD}"/>
              </a:ext>
            </a:extLst>
          </p:cNvPr>
          <p:cNvSpPr>
            <a:spLocks noGrp="1" noRot="1" noChangeAspect="1" noChangeArrowheads="1" noTextEdit="1"/>
          </p:cNvSpPr>
          <p:nvPr>
            <p:ph type="sldImg"/>
          </p:nvPr>
        </p:nvSpPr>
        <p:spPr/>
      </p:sp>
      <p:sp>
        <p:nvSpPr>
          <p:cNvPr id="169987" name="Plassholder for notater 2">
            <a:extLst>
              <a:ext uri="{FF2B5EF4-FFF2-40B4-BE49-F238E27FC236}">
                <a16:creationId xmlns:a16="http://schemas.microsoft.com/office/drawing/2014/main" id="{A4026D7F-4A70-7B02-121E-3770A06621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b-NO"/>
              <a:t>Here is an illustration of how a stress response system and a response pattern can be sensitized </a:t>
            </a:r>
          </a:p>
          <a:p>
            <a:endParaRPr lang="en-US" altLang="nb-NO"/>
          </a:p>
          <a:p>
            <a:r>
              <a:rPr lang="en-US" altLang="nb-NO"/>
              <a:t>The graph above illustrates another pattern of stressful experiences. </a:t>
            </a:r>
          </a:p>
          <a:p>
            <a:r>
              <a:rPr lang="en-US" altLang="nb-NO"/>
              <a:t>The pattern of stress experiences for this child (again illustrated with the red arrows) is not predictable in the same way. </a:t>
            </a:r>
          </a:p>
          <a:p>
            <a:r>
              <a:rPr lang="en-US" altLang="nb-NO"/>
              <a:t>There is no rhythmic distance between the events and there are great stresses relatively soon after the first powerful experience. </a:t>
            </a:r>
          </a:p>
          <a:p>
            <a:r>
              <a:rPr lang="en-US" altLang="nb-NO"/>
              <a:t>We also see this child experiencing constant, powerful stressful events (illustrated by the red arrows going up much higher than in the previous illustration). </a:t>
            </a:r>
          </a:p>
          <a:p>
            <a:r>
              <a:rPr lang="en-US" altLang="nb-NO"/>
              <a:t>If we look at the blue arches we will see an opposite pattern to what we saw in the previous illustration. Instead of the arches getting lower and lower, they get higher and higher. </a:t>
            </a:r>
          </a:p>
          <a:p>
            <a:r>
              <a:rPr lang="en-US" altLang="nb-NO"/>
              <a:t>So that for every stressful experience the child has, there is a stronger reaction. </a:t>
            </a:r>
          </a:p>
          <a:p>
            <a:r>
              <a:rPr lang="en-US" altLang="nb-NO"/>
              <a:t>And to the right of the picture you will see that a red arrow as high as the first red arrow (meaning that these events are just as powerful) is triggering a stronger/bigger reaction. </a:t>
            </a:r>
          </a:p>
          <a:p>
            <a:r>
              <a:rPr lang="en-US" altLang="nb-NO"/>
              <a:t>A reaction much more powerful than the first incident triggered.</a:t>
            </a:r>
          </a:p>
          <a:p>
            <a:br>
              <a:rPr lang="en-US" altLang="nb-NO"/>
            </a:br>
            <a:r>
              <a:rPr lang="en-US" altLang="nb-NO"/>
              <a:t>For students with a sensitized stress response system, a very small event may be enough to trigger a strong reaction of the stress-response system. </a:t>
            </a:r>
          </a:p>
          <a:p>
            <a:r>
              <a:rPr lang="en-US" altLang="nb-NO"/>
              <a:t>For others around the child, these reaction will seem incomprehensible and completely out of proportion to what happened</a:t>
            </a:r>
          </a:p>
          <a:p>
            <a:endParaRPr lang="en-US" altLang="nb-NO"/>
          </a:p>
          <a:p>
            <a:r>
              <a:rPr lang="en-US" altLang="nb-NO"/>
              <a:t>Not consistent – doses are </a:t>
            </a:r>
            <a:r>
              <a:rPr lang="nb-NO" altLang="nb-NO"/>
              <a:t>variable</a:t>
            </a:r>
          </a:p>
        </p:txBody>
      </p:sp>
      <p:sp>
        <p:nvSpPr>
          <p:cNvPr id="169988" name="Plassholder for lysbildenummer 3">
            <a:extLst>
              <a:ext uri="{FF2B5EF4-FFF2-40B4-BE49-F238E27FC236}">
                <a16:creationId xmlns:a16="http://schemas.microsoft.com/office/drawing/2014/main" id="{3FAD3E43-DAEC-3FEA-547E-65A43055695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1pPr>
            <a:lvl2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2pPr>
            <a:lvl3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3pPr>
            <a:lvl4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4pPr>
            <a:lvl5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9pPr>
          </a:lstStyle>
          <a:p>
            <a:fld id="{7F06C40A-7EA7-425C-B58C-8A52CE07053F}" type="slidenum">
              <a:rPr lang="nb-NO" altLang="nb-NO">
                <a:solidFill>
                  <a:srgbClr val="000000"/>
                </a:solidFill>
                <a:latin typeface="Times New Roman" panose="02020603050405020304" pitchFamily="18" charset="0"/>
              </a:rPr>
              <a:pPr/>
              <a:t>33</a:t>
            </a:fld>
            <a:endParaRPr lang="nb-NO" altLang="nb-NO">
              <a:solidFill>
                <a:srgbClr val="000000"/>
              </a:solidFill>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Plassholder for lysbildenummer 6">
            <a:extLst>
              <a:ext uri="{FF2B5EF4-FFF2-40B4-BE49-F238E27FC236}">
                <a16:creationId xmlns:a16="http://schemas.microsoft.com/office/drawing/2014/main" id="{24C68B41-BD51-1428-145F-0ED229EF34B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defTabSz="914400">
              <a:spcBef>
                <a:spcPct val="0"/>
              </a:spcBef>
              <a:buClrTx/>
              <a:buSzTx/>
              <a:buFontTx/>
              <a:buNone/>
              <a:tabLst/>
            </a:pPr>
            <a:fld id="{23072233-FB4A-4D03-8562-5795BECA18F9}" type="slidenum">
              <a:rPr lang="nb-NO" altLang="nb-NO" sz="1400">
                <a:ea typeface="Lucida Sans Unicode" panose="020B0602030504020204" pitchFamily="34" charset="0"/>
                <a:cs typeface="Tahoma" panose="020B0604030504040204" pitchFamily="34" charset="0"/>
              </a:rPr>
              <a:pPr defTabSz="914400">
                <a:spcBef>
                  <a:spcPct val="0"/>
                </a:spcBef>
                <a:buClrTx/>
                <a:buSzTx/>
                <a:buFontTx/>
                <a:buNone/>
                <a:tabLst/>
              </a:pPr>
              <a:t>34</a:t>
            </a:fld>
            <a:endParaRPr lang="nb-NO" altLang="nb-NO" sz="1400">
              <a:ea typeface="Lucida Sans Unicode" panose="020B0602030504020204" pitchFamily="34" charset="0"/>
              <a:cs typeface="Tahoma" panose="020B0604030504040204" pitchFamily="34" charset="0"/>
            </a:endParaRPr>
          </a:p>
        </p:txBody>
      </p:sp>
      <p:sp>
        <p:nvSpPr>
          <p:cNvPr id="2" name="Plassholder for lysbilde 1">
            <a:extLst>
              <a:ext uri="{FF2B5EF4-FFF2-40B4-BE49-F238E27FC236}">
                <a16:creationId xmlns:a16="http://schemas.microsoft.com/office/drawing/2014/main" id="{4EEABF74-EB61-32F3-7609-B6EB156E3C69}"/>
              </a:ext>
            </a:extLst>
          </p:cNvPr>
          <p:cNvSpPr>
            <a:spLocks noGrp="1" noRot="1" noChangeAspect="1" noResize="1"/>
          </p:cNvSpPr>
          <p:nvPr>
            <p:ph type="sldImg"/>
          </p:nvPr>
        </p:nvSpPr>
        <p:spPr>
          <a:xfrm>
            <a:off x="382588" y="695325"/>
            <a:ext cx="6092825" cy="3427413"/>
          </a:xfrm>
          <a:solidFill>
            <a:schemeClr val="accent1"/>
          </a:solidFill>
          <a:ln w="25400">
            <a:solidFill>
              <a:schemeClr val="accent1">
                <a:shade val="50000"/>
              </a:schemeClr>
            </a:solidFill>
          </a:ln>
        </p:spPr>
      </p:sp>
      <p:sp>
        <p:nvSpPr>
          <p:cNvPr id="174084" name="Plassholder for notater 2">
            <a:extLst>
              <a:ext uri="{FF2B5EF4-FFF2-40B4-BE49-F238E27FC236}">
                <a16:creationId xmlns:a16="http://schemas.microsoft.com/office/drawing/2014/main" id="{969427F3-1952-1E7A-50F5-94BDABC620A8}"/>
              </a:ext>
            </a:extLst>
          </p:cNvPr>
          <p:cNvSpPr>
            <a:spLocks noGrp="1" noChangeArrowheads="1"/>
          </p:cNvSpPr>
          <p:nvPr>
            <p:ph type="body" sz="quarter"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ct val="0"/>
              </a:spcBef>
            </a:pPr>
            <a:r>
              <a:rPr lang="en-US" altLang="nb-NO"/>
              <a:t>Thus, stress can increase our tolerance, our robustness - or make us more sensitive, vulnerable. </a:t>
            </a:r>
          </a:p>
          <a:p>
            <a:pPr eaLnBrk="1">
              <a:spcBef>
                <a:spcPct val="0"/>
              </a:spcBef>
            </a:pPr>
            <a:r>
              <a:rPr lang="en-US" altLang="nb-NO"/>
              <a:t>Finding appropriate dose of stress with available support is probably what we are occupied with most of the time as parents, as teachers, as therapists, </a:t>
            </a:r>
          </a:p>
          <a:p>
            <a:pPr eaLnBrk="1">
              <a:spcBef>
                <a:spcPct val="0"/>
              </a:spcBef>
            </a:pPr>
            <a:r>
              <a:rPr lang="en-US" altLang="nb-NO"/>
              <a:t>finding suitable dose of stress for traumatized kids can be very difficult</a:t>
            </a:r>
            <a:endParaRPr lang="nb-NO" altLang="nb-NO">
              <a:latin typeface="Arial" panose="020B0604020202020204" pitchFamily="34" charset="0"/>
              <a:ea typeface="Microsoft YaHei" panose="020B0503020204020204" pitchFamily="34" charset="-122"/>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Plassholder for lysbilde 1">
            <a:extLst>
              <a:ext uri="{FF2B5EF4-FFF2-40B4-BE49-F238E27FC236}">
                <a16:creationId xmlns:a16="http://schemas.microsoft.com/office/drawing/2014/main" id="{BFC0A79E-9BE5-D3A7-C7FF-9EBC0EDD46C2}"/>
              </a:ext>
            </a:extLst>
          </p:cNvPr>
          <p:cNvSpPr>
            <a:spLocks noGrp="1" noRot="1" noChangeAspect="1" noChangeArrowheads="1" noTextEdit="1"/>
          </p:cNvSpPr>
          <p:nvPr>
            <p:ph type="sldImg"/>
          </p:nvPr>
        </p:nvSpPr>
        <p:spPr/>
      </p:sp>
      <p:sp>
        <p:nvSpPr>
          <p:cNvPr id="176131" name="Plassholder for notater 2">
            <a:extLst>
              <a:ext uri="{FF2B5EF4-FFF2-40B4-BE49-F238E27FC236}">
                <a16:creationId xmlns:a16="http://schemas.microsoft.com/office/drawing/2014/main" id="{BB9B402C-C836-C41B-2A00-A2AB1C5C75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b-NO"/>
              <a:t>We develop individual activation patterns</a:t>
            </a:r>
            <a:br>
              <a:rPr lang="en-US" altLang="nb-NO"/>
            </a:br>
            <a:r>
              <a:rPr lang="en-US" altLang="nb-NO"/>
              <a:t>They are often very complex, Hyper and hypo can be activated at the same time</a:t>
            </a:r>
            <a:br>
              <a:rPr lang="en-US" altLang="nb-NO"/>
            </a:br>
            <a:r>
              <a:rPr lang="en-US" altLang="nb-NO"/>
              <a:t>Here you can se that’s is simplifyed in this model - the distinction between these three patterns </a:t>
            </a:r>
            <a:endParaRPr lang="nb-NO" altLang="nb-NO"/>
          </a:p>
        </p:txBody>
      </p:sp>
      <p:sp>
        <p:nvSpPr>
          <p:cNvPr id="176132" name="Plassholder for lysbildenummer 3">
            <a:extLst>
              <a:ext uri="{FF2B5EF4-FFF2-40B4-BE49-F238E27FC236}">
                <a16:creationId xmlns:a16="http://schemas.microsoft.com/office/drawing/2014/main" id="{2E138ECE-CFB3-2D05-837B-872CDDEA484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1pPr>
            <a:lvl2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2pPr>
            <a:lvl3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3pPr>
            <a:lvl4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4pPr>
            <a:lvl5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9pPr>
          </a:lstStyle>
          <a:p>
            <a:fld id="{0780A6D8-DA76-4F37-A6EF-6A246AB51577}" type="slidenum">
              <a:rPr lang="nb-NO" altLang="nb-NO">
                <a:solidFill>
                  <a:srgbClr val="000000"/>
                </a:solidFill>
                <a:latin typeface="Times New Roman" panose="02020603050405020304" pitchFamily="18" charset="0"/>
              </a:rPr>
              <a:pPr/>
              <a:t>35</a:t>
            </a:fld>
            <a:endParaRPr lang="nb-NO" altLang="nb-NO">
              <a:solidFill>
                <a:srgbClr val="000000"/>
              </a:solidFill>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1828252" rtl="0" eaLnBrk="1" fontAlgn="auto" latinLnBrk="0" hangingPunct="1">
              <a:lnSpc>
                <a:spcPct val="100000"/>
              </a:lnSpc>
              <a:spcBef>
                <a:spcPts val="0"/>
              </a:spcBef>
              <a:spcAft>
                <a:spcPts val="0"/>
              </a:spcAft>
              <a:buClrTx/>
              <a:buSzTx/>
              <a:buFontTx/>
              <a:buNone/>
              <a:tabLst/>
              <a:defRPr/>
            </a:pPr>
            <a:r>
              <a:rPr lang="nb-NO" dirty="0"/>
              <a:t>Read «The School </a:t>
            </a:r>
            <a:r>
              <a:rPr lang="nb-NO" dirty="0" err="1"/>
              <a:t>Discipline</a:t>
            </a:r>
            <a:r>
              <a:rPr lang="nb-NO" dirty="0"/>
              <a:t> </a:t>
            </a:r>
            <a:r>
              <a:rPr lang="nb-NO" dirty="0" err="1"/>
              <a:t>Fix</a:t>
            </a:r>
            <a:r>
              <a:rPr lang="nb-NO" dirty="0"/>
              <a:t>» for more </a:t>
            </a:r>
            <a:r>
              <a:rPr lang="nb-NO" dirty="0" err="1"/>
              <a:t>information</a:t>
            </a:r>
            <a:endParaRPr lang="nb-NO" dirty="0"/>
          </a:p>
          <a:p>
            <a:pPr marL="0" marR="0" lvl="0" indent="0" algn="l" defTabSz="1828252" rtl="0" eaLnBrk="1" fontAlgn="auto" latinLnBrk="0" hangingPunct="1">
              <a:lnSpc>
                <a:spcPct val="100000"/>
              </a:lnSpc>
              <a:spcBef>
                <a:spcPts val="0"/>
              </a:spcBef>
              <a:spcAft>
                <a:spcPts val="0"/>
              </a:spcAft>
              <a:buClrTx/>
              <a:buSzTx/>
              <a:buFontTx/>
              <a:buNone/>
              <a:tabLst/>
              <a:defRPr/>
            </a:pPr>
            <a:endParaRPr lang="nb-NO" sz="2400" dirty="0"/>
          </a:p>
          <a:p>
            <a:pPr marL="0" marR="0" lvl="0" indent="0" algn="l" defTabSz="1828252" rtl="0" eaLnBrk="1" fontAlgn="auto" latinLnBrk="0" hangingPunct="1">
              <a:lnSpc>
                <a:spcPct val="100000"/>
              </a:lnSpc>
              <a:spcBef>
                <a:spcPts val="0"/>
              </a:spcBef>
              <a:spcAft>
                <a:spcPts val="0"/>
              </a:spcAft>
              <a:buClrTx/>
              <a:buSzTx/>
              <a:buFontTx/>
              <a:buNone/>
              <a:tabLst/>
              <a:defRPr/>
            </a:pPr>
            <a:r>
              <a:rPr lang="en-GB" sz="2400" dirty="0"/>
              <a:t>We need differentiated discipline</a:t>
            </a:r>
          </a:p>
          <a:p>
            <a:endParaRPr lang="nb-NO" dirty="0"/>
          </a:p>
        </p:txBody>
      </p:sp>
      <p:sp>
        <p:nvSpPr>
          <p:cNvPr id="4" name="Plassholder for lysbildenummer 3"/>
          <p:cNvSpPr>
            <a:spLocks noGrp="1"/>
          </p:cNvSpPr>
          <p:nvPr>
            <p:ph type="sldNum" sz="quarter" idx="5"/>
          </p:nvPr>
        </p:nvSpPr>
        <p:spPr/>
        <p:txBody>
          <a:bodyPr/>
          <a:lstStyle/>
          <a:p>
            <a:fld id="{F9DA259D-87B2-48A8-8896-0559A1CBD787}" type="slidenum">
              <a:rPr lang="en-GB" smtClean="0"/>
              <a:t>37</a:t>
            </a:fld>
            <a:endParaRPr lang="en-GB"/>
          </a:p>
        </p:txBody>
      </p:sp>
    </p:spTree>
    <p:extLst>
      <p:ext uri="{BB962C8B-B14F-4D97-AF65-F5344CB8AC3E}">
        <p14:creationId xmlns:p14="http://schemas.microsoft.com/office/powerpoint/2010/main" val="32189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viktigste her er at stress gjør oss dumme, og at dette er </a:t>
            </a:r>
            <a:r>
              <a:rPr lang="nb-NO" dirty="0" err="1"/>
              <a:t>almennmenneskelig</a:t>
            </a:r>
            <a:r>
              <a:rPr lang="nb-NO" dirty="0"/>
              <a:t> og ikke bare gjeldende for traumatisert barn. Barn er dårligere på å ta seg sammen en voksne, bare </a:t>
            </a:r>
            <a:r>
              <a:rPr lang="nb-NO" dirty="0" err="1"/>
              <a:t>pga</a:t>
            </a:r>
            <a:r>
              <a:rPr lang="nb-NO" dirty="0"/>
              <a:t> sin unge alder og generelle umodenhet, men dette er særlig vanskelig for utviklingstraumatisert. </a:t>
            </a:r>
          </a:p>
        </p:txBody>
      </p:sp>
      <p:sp>
        <p:nvSpPr>
          <p:cNvPr id="4" name="Plassholder for lysbildenummer 3"/>
          <p:cNvSpPr>
            <a:spLocks noGrp="1"/>
          </p:cNvSpPr>
          <p:nvPr>
            <p:ph type="sldNum" sz="quarter" idx="5"/>
          </p:nvPr>
        </p:nvSpPr>
        <p:spPr/>
        <p:txBody>
          <a:bodyPr/>
          <a:lstStyle/>
          <a:p>
            <a:fld id="{F9DA259D-87B2-48A8-8896-0559A1CBD787}" type="slidenum">
              <a:rPr lang="en-GB" smtClean="0"/>
              <a:t>9</a:t>
            </a:fld>
            <a:endParaRPr lang="en-GB"/>
          </a:p>
        </p:txBody>
      </p:sp>
    </p:spTree>
    <p:extLst>
      <p:ext uri="{BB962C8B-B14F-4D97-AF65-F5344CB8AC3E}">
        <p14:creationId xmlns:p14="http://schemas.microsoft.com/office/powerpoint/2010/main" val="3944109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Forutsetning for å lære noe som helst – barn i klasserom trenger å være i denne tilstanden</a:t>
            </a:r>
          </a:p>
        </p:txBody>
      </p:sp>
      <p:sp>
        <p:nvSpPr>
          <p:cNvPr id="4" name="Plassholder for lysbildenummer 3"/>
          <p:cNvSpPr>
            <a:spLocks noGrp="1"/>
          </p:cNvSpPr>
          <p:nvPr>
            <p:ph type="sldNum" sz="quarter" idx="5"/>
          </p:nvPr>
        </p:nvSpPr>
        <p:spPr/>
        <p:txBody>
          <a:bodyPr/>
          <a:lstStyle/>
          <a:p>
            <a:fld id="{F9DA259D-87B2-48A8-8896-0559A1CBD787}" type="slidenum">
              <a:rPr lang="en-GB" smtClean="0"/>
              <a:t>13</a:t>
            </a:fld>
            <a:endParaRPr lang="en-GB"/>
          </a:p>
        </p:txBody>
      </p:sp>
    </p:spTree>
    <p:extLst>
      <p:ext uri="{BB962C8B-B14F-4D97-AF65-F5344CB8AC3E}">
        <p14:creationId xmlns:p14="http://schemas.microsoft.com/office/powerpoint/2010/main" val="114970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400" dirty="0"/>
              <a:t> – «</a:t>
            </a:r>
            <a:r>
              <a:rPr lang="nb-NO" sz="2400" dirty="0" err="1"/>
              <a:t>Does</a:t>
            </a:r>
            <a:r>
              <a:rPr lang="nb-NO" sz="2400" dirty="0"/>
              <a:t> </a:t>
            </a:r>
            <a:r>
              <a:rPr lang="nb-NO" sz="2400" dirty="0" err="1"/>
              <a:t>she</a:t>
            </a:r>
            <a:r>
              <a:rPr lang="nb-NO" sz="2400" dirty="0"/>
              <a:t> </a:t>
            </a:r>
            <a:r>
              <a:rPr lang="nb-NO" sz="2400" dirty="0" err="1"/>
              <a:t>really</a:t>
            </a:r>
            <a:r>
              <a:rPr lang="nb-NO" sz="2400" dirty="0"/>
              <a:t> </a:t>
            </a:r>
            <a:r>
              <a:rPr lang="nb-NO" sz="2400" dirty="0" err="1"/>
              <a:t>mean</a:t>
            </a:r>
            <a:r>
              <a:rPr lang="nb-NO" sz="2400" dirty="0"/>
              <a:t> </a:t>
            </a:r>
            <a:r>
              <a:rPr lang="nb-NO" sz="2400" dirty="0" err="1"/>
              <a:t>that</a:t>
            </a:r>
            <a:r>
              <a:rPr lang="nb-NO" sz="2400" dirty="0"/>
              <a:t>?»</a:t>
            </a:r>
            <a:endParaRPr lang="nb-NO" dirty="0"/>
          </a:p>
        </p:txBody>
      </p:sp>
      <p:sp>
        <p:nvSpPr>
          <p:cNvPr id="4" name="Plassholder for lysbildenummer 3"/>
          <p:cNvSpPr>
            <a:spLocks noGrp="1"/>
          </p:cNvSpPr>
          <p:nvPr>
            <p:ph type="sldNum" sz="quarter" idx="5"/>
          </p:nvPr>
        </p:nvSpPr>
        <p:spPr/>
        <p:txBody>
          <a:bodyPr/>
          <a:lstStyle/>
          <a:p>
            <a:fld id="{F9DA259D-87B2-48A8-8896-0559A1CBD787}" type="slidenum">
              <a:rPr lang="en-GB" smtClean="0"/>
              <a:t>14</a:t>
            </a:fld>
            <a:endParaRPr lang="en-GB"/>
          </a:p>
        </p:txBody>
      </p:sp>
    </p:spTree>
    <p:extLst>
      <p:ext uri="{BB962C8B-B14F-4D97-AF65-F5344CB8AC3E}">
        <p14:creationId xmlns:p14="http://schemas.microsoft.com/office/powerpoint/2010/main" val="3043302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Plassholder for lysbilde 1">
            <a:extLst>
              <a:ext uri="{FF2B5EF4-FFF2-40B4-BE49-F238E27FC236}">
                <a16:creationId xmlns:a16="http://schemas.microsoft.com/office/drawing/2014/main" id="{95756E93-D4E6-7035-375B-7DD16F61D9CF}"/>
              </a:ext>
            </a:extLst>
          </p:cNvPr>
          <p:cNvSpPr>
            <a:spLocks noGrp="1" noRot="1" noChangeAspect="1" noTextEdit="1"/>
          </p:cNvSpPr>
          <p:nvPr>
            <p:ph type="sldImg"/>
          </p:nvPr>
        </p:nvSpPr>
        <p:spPr>
          <a:xfrm>
            <a:off x="-223838" y="809625"/>
            <a:ext cx="7194551" cy="4048125"/>
          </a:xfrm>
          <a:ln>
            <a:solidFill>
              <a:srgbClr val="000000"/>
            </a:solidFill>
            <a:miter lim="800000"/>
            <a:headEnd/>
            <a:tailEnd/>
          </a:ln>
        </p:spPr>
      </p:sp>
      <p:sp>
        <p:nvSpPr>
          <p:cNvPr id="149507" name="Plassholder for notater 2">
            <a:extLst>
              <a:ext uri="{FF2B5EF4-FFF2-40B4-BE49-F238E27FC236}">
                <a16:creationId xmlns:a16="http://schemas.microsoft.com/office/drawing/2014/main" id="{DBB1E04B-2D4A-3A43-787C-2321DEE01F7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b-NO"/>
              <a:t>Adaptation to danger leads to adaptive change on so many different levels </a:t>
            </a:r>
          </a:p>
          <a:p>
            <a:r>
              <a:rPr lang="en-US" altLang="nb-NO"/>
              <a:t>It alters our neural systems, but also our: </a:t>
            </a:r>
          </a:p>
          <a:p>
            <a:endParaRPr lang="en-US" altLang="nb-NO"/>
          </a:p>
          <a:p>
            <a:r>
              <a:rPr lang="en-US" altLang="nb-NO"/>
              <a:t>Perry: </a:t>
            </a:r>
            <a:br>
              <a:rPr lang="en-US" altLang="nb-NO"/>
            </a:br>
            <a:r>
              <a:rPr lang="en-US" altLang="nb-NO"/>
              <a:t>Adaptive changes in physiology</a:t>
            </a:r>
            <a:br>
              <a:rPr lang="en-US" altLang="nb-NO"/>
            </a:br>
            <a:r>
              <a:rPr lang="en-US" altLang="nb-NO"/>
              <a:t>Adaptive changes in affect</a:t>
            </a:r>
            <a:br>
              <a:rPr lang="en-US" altLang="nb-NO"/>
            </a:br>
            <a:r>
              <a:rPr lang="en-US" altLang="nb-NO"/>
              <a:t>Adaptive changes in thinking</a:t>
            </a:r>
            <a:br>
              <a:rPr lang="en-US" altLang="nb-NO"/>
            </a:br>
            <a:r>
              <a:rPr lang="en-US" altLang="nb-NO"/>
              <a:t>Adaptive changes in behavior</a:t>
            </a:r>
            <a:endParaRPr lang="nb-NO" altLang="nb-NO"/>
          </a:p>
        </p:txBody>
      </p:sp>
      <p:sp>
        <p:nvSpPr>
          <p:cNvPr id="149508" name="Plassholder for lysbildenummer 3">
            <a:extLst>
              <a:ext uri="{FF2B5EF4-FFF2-40B4-BE49-F238E27FC236}">
                <a16:creationId xmlns:a16="http://schemas.microsoft.com/office/drawing/2014/main" id="{64043BB9-B539-9388-DE85-B673A658B44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3BDE7478-1E59-4A4B-AD98-9EB1946649E0}" type="slidenum">
              <a:rPr lang="nb-NO" altLang="nb-NO" sz="1400">
                <a:solidFill>
                  <a:schemeClr val="tx1"/>
                </a:solidFill>
                <a:latin typeface="Arial" panose="020B0604020202020204" pitchFamily="34" charset="0"/>
                <a:ea typeface="ＭＳ Ｐゴシック" panose="020B0600070205080204" pitchFamily="34" charset="-128"/>
              </a:rPr>
              <a:pPr>
                <a:spcBef>
                  <a:spcPct val="0"/>
                </a:spcBef>
                <a:buClrTx/>
                <a:buFontTx/>
                <a:buNone/>
              </a:pPr>
              <a:t>27</a:t>
            </a:fld>
            <a:endParaRPr lang="nb-NO" altLang="nb-NO" sz="1400">
              <a:solidFill>
                <a:schemeClr val="tx1"/>
              </a:solidFill>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Plassholder for lysbilde 1">
            <a:extLst>
              <a:ext uri="{FF2B5EF4-FFF2-40B4-BE49-F238E27FC236}">
                <a16:creationId xmlns:a16="http://schemas.microsoft.com/office/drawing/2014/main" id="{1CF3BF72-C8AC-8811-BBA6-6AB1BD0D5505}"/>
              </a:ext>
            </a:extLst>
          </p:cNvPr>
          <p:cNvSpPr>
            <a:spLocks noGrp="1" noRot="1" noChangeAspect="1" noChangeArrowheads="1" noTextEdit="1"/>
          </p:cNvSpPr>
          <p:nvPr>
            <p:ph type="sldImg"/>
          </p:nvPr>
        </p:nvSpPr>
        <p:spPr/>
      </p:sp>
      <p:sp>
        <p:nvSpPr>
          <p:cNvPr id="151555" name="Plassholder for notater 2">
            <a:extLst>
              <a:ext uri="{FF2B5EF4-FFF2-40B4-BE49-F238E27FC236}">
                <a16:creationId xmlns:a16="http://schemas.microsoft.com/office/drawing/2014/main" id="{FD48017F-031C-4E51-1389-77C556567ED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b-NO"/>
              <a:t>That is why we say….</a:t>
            </a:r>
          </a:p>
          <a:p>
            <a:endParaRPr lang="en-US" altLang="nb-NO"/>
          </a:p>
          <a:p>
            <a:r>
              <a:rPr lang="en-US" altLang="nb-NO"/>
              <a:t>Formed primarily through interaction with others, and most of all in the early years of life </a:t>
            </a:r>
          </a:p>
          <a:p>
            <a:endParaRPr lang="en-US" altLang="nb-NO"/>
          </a:p>
          <a:p>
            <a:r>
              <a:rPr lang="en-US" altLang="nb-NO"/>
              <a:t>It is the neural networks that are developed through the child's experiences with the outside world that form the basis for establishing what we call the child's "working model" of how things are connected and the world works, again a basis for the larger structures that we call identity, self-image, intrinsic value, experienced mental health and quality of life</a:t>
            </a:r>
          </a:p>
        </p:txBody>
      </p:sp>
      <p:sp>
        <p:nvSpPr>
          <p:cNvPr id="151556" name="Plassholder for lysbildenummer 3">
            <a:extLst>
              <a:ext uri="{FF2B5EF4-FFF2-40B4-BE49-F238E27FC236}">
                <a16:creationId xmlns:a16="http://schemas.microsoft.com/office/drawing/2014/main" id="{5ED340B1-6C7E-6A13-1952-F29F0D74BAF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1pPr>
            <a:lvl2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2pPr>
            <a:lvl3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3pPr>
            <a:lvl4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4pPr>
            <a:lvl5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9pPr>
          </a:lstStyle>
          <a:p>
            <a:fld id="{75220C3C-7048-4171-A824-BC34A7671372}" type="slidenum">
              <a:rPr lang="nb-NO" altLang="nb-NO">
                <a:solidFill>
                  <a:srgbClr val="000000"/>
                </a:solidFill>
                <a:latin typeface="Times New Roman" panose="02020603050405020304" pitchFamily="18" charset="0"/>
              </a:rPr>
              <a:pPr/>
              <a:t>28</a:t>
            </a:fld>
            <a:endParaRPr lang="nb-NO" altLang="nb-NO">
              <a:solidFill>
                <a:srgbClr val="000000"/>
              </a:solidFill>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Plassholder for lysbilde 1">
            <a:extLst>
              <a:ext uri="{FF2B5EF4-FFF2-40B4-BE49-F238E27FC236}">
                <a16:creationId xmlns:a16="http://schemas.microsoft.com/office/drawing/2014/main" id="{3BDE6670-50B5-1F9B-0858-79CDCE26EABB}"/>
              </a:ext>
            </a:extLst>
          </p:cNvPr>
          <p:cNvSpPr>
            <a:spLocks noGrp="1" noRot="1" noChangeAspect="1" noChangeArrowheads="1" noTextEdit="1"/>
          </p:cNvSpPr>
          <p:nvPr>
            <p:ph type="sldImg"/>
          </p:nvPr>
        </p:nvSpPr>
        <p:spPr/>
      </p:sp>
      <p:sp>
        <p:nvSpPr>
          <p:cNvPr id="153603" name="Plassholder for notater 2">
            <a:extLst>
              <a:ext uri="{FF2B5EF4-FFF2-40B4-BE49-F238E27FC236}">
                <a16:creationId xmlns:a16="http://schemas.microsoft.com/office/drawing/2014/main" id="{4D9891BB-83BE-136D-9379-BE4FB17E5E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a:t>And this can be backed up by a lot of research</a:t>
            </a:r>
          </a:p>
          <a:p>
            <a:r>
              <a:rPr lang="nb-NO" altLang="nb-NO"/>
              <a:t>The links between childhood maletreatment and outcome later in life </a:t>
            </a:r>
          </a:p>
          <a:p>
            <a:r>
              <a:rPr lang="nb-NO" altLang="nb-NO"/>
              <a:t>are</a:t>
            </a:r>
            <a:r>
              <a:rPr lang="en-US" altLang="nb-NO"/>
              <a:t> well studied and documented</a:t>
            </a:r>
          </a:p>
          <a:p>
            <a:endParaRPr lang="en-US" altLang="nb-NO"/>
          </a:p>
          <a:p>
            <a:r>
              <a:rPr lang="en-US" altLang="nb-NO"/>
              <a:t>The most known study, or series of studies, are the ACE-study</a:t>
            </a:r>
          </a:p>
          <a:p>
            <a:r>
              <a:rPr lang="en-US" altLang="nb-NO"/>
              <a:t>Consequences of trauma: showed that there is a clear link between childhood stress and negative outcomes later in life</a:t>
            </a:r>
            <a:br>
              <a:rPr lang="en-US" altLang="nb-NO"/>
            </a:br>
            <a:r>
              <a:rPr lang="en-US" altLang="nb-NO"/>
              <a:t>"Adverse childhood experiences" (ACE): abuse, neglect / neglect, and living in a particularly difficult family situation: emotional, physical and sexual forms of abuse; emotional and physical failure; and living in a home with family violence, or mental illness and / or drug addiction, or parents undergoing separation / divorce, or a family member coming to prison. The ACE score is the sum of all childhood stresses one has had, and is used to measure the "cumulative" (total) amount of stress or strain in childhood.</a:t>
            </a:r>
          </a:p>
          <a:p>
            <a:endParaRPr lang="en-US" altLang="nb-NO"/>
          </a:p>
          <a:p>
            <a:r>
              <a:rPr lang="en-US" altLang="nb-NO"/>
              <a:t>The study show:</a:t>
            </a:r>
            <a:br>
              <a:rPr lang="en-US" altLang="nb-NO"/>
            </a:br>
            <a:r>
              <a:rPr lang="en-US" altLang="nb-NO"/>
              <a:t>1. The study showed such experiences are common. Almost 2/3 of the 17,000 people who participated in the study had at least one such load in childhood, while more than 20% had 3 or 4 such loads</a:t>
            </a:r>
            <a:br>
              <a:rPr lang="en-US" altLang="nb-NO"/>
            </a:br>
            <a:r>
              <a:rPr lang="en-US" altLang="nb-NO"/>
              <a:t>2. A cumulative relationship: the more experiences like these one had in childhood, the more negative outcomes within health and quality of life one had later in life. The amount matters - cut off at 4. Dose response ratio.</a:t>
            </a:r>
            <a:br>
              <a:rPr lang="en-US" altLang="nb-NO"/>
            </a:br>
            <a:r>
              <a:rPr lang="en-US" altLang="nb-NO"/>
              <a:t>3. The stress-response system is damaged, sensitized. Affects the hormone system, the immune system, how DNA is expressed.</a:t>
            </a:r>
            <a:br>
              <a:rPr lang="en-US" altLang="nb-NO"/>
            </a:br>
            <a:r>
              <a:rPr lang="en-US" altLang="nb-NO"/>
              <a:t>4 items or more: 12 times the risk of suicide. 4 times higher risk of depression. 7 times the risk of lung cancer. </a:t>
            </a:r>
          </a:p>
          <a:p>
            <a:r>
              <a:rPr lang="en-US" altLang="nb-NO"/>
              <a:t>6 items: 20 years less life expectancy. Even if you do not participate in high-risk activities, there is an increased risk of illness.</a:t>
            </a:r>
            <a:br>
              <a:rPr lang="en-US" altLang="nb-NO"/>
            </a:br>
            <a:r>
              <a:rPr lang="en-US" altLang="nb-NO"/>
              <a:t>• We understand better than ever now how such events can damage brain development Damage reward systems (in the brain, which is so important in substance abuse) Inhibits the development of prefrontal cortex that is crucial for impulse control and executive functions.</a:t>
            </a:r>
          </a:p>
          <a:p>
            <a:endParaRPr lang="en-US" altLang="nb-NO"/>
          </a:p>
          <a:p>
            <a:r>
              <a:rPr lang="en-US" altLang="nb-NO"/>
              <a:t>• Dilemma:</a:t>
            </a:r>
            <a:br>
              <a:rPr lang="en-US" altLang="nb-NO"/>
            </a:br>
            <a:r>
              <a:rPr lang="en-US" altLang="nb-NO"/>
              <a:t>1. Our most basic health problem. There is a clear connection - yet we have not incorporated this knowledge well enough into our treatment and care systems.</a:t>
            </a:r>
            <a:br>
              <a:rPr lang="en-US" altLang="nb-NO"/>
            </a:br>
            <a:r>
              <a:rPr lang="en-US" altLang="nb-NO"/>
              <a:t>2. It is tempting to look at intermediate mechanisms as the causes - eg, intoxication, personality, problem behavior</a:t>
            </a:r>
            <a:br>
              <a:rPr lang="en-US" altLang="nb-NO"/>
            </a:br>
            <a:endParaRPr lang="en-US" altLang="nb-NO"/>
          </a:p>
          <a:p>
            <a:r>
              <a:rPr lang="en-US" altLang="nb-NO"/>
              <a:t>SO: </a:t>
            </a:r>
            <a:br>
              <a:rPr lang="en-US" altLang="nb-NO"/>
            </a:br>
            <a:r>
              <a:rPr lang="en-US" altLang="nb-NO"/>
              <a:t>• The earlier trauma - the more troubles in adulthood (NKVTS)</a:t>
            </a:r>
            <a:br>
              <a:rPr lang="en-US" altLang="nb-NO"/>
            </a:br>
            <a:r>
              <a:rPr lang="en-US" altLang="nb-NO"/>
              <a:t>• Prevent, heal and screen. Routine screen. We know that if a child has been exposed to 4 a or more higher risk of… Holistic interventions. Prevent.</a:t>
            </a:r>
          </a:p>
          <a:p>
            <a:endParaRPr lang="en-US" altLang="nb-NO"/>
          </a:p>
          <a:p>
            <a:r>
              <a:rPr lang="en-US" altLang="nb-NO"/>
              <a:t>Exercise: Sit fore a moment an make a count of your own ACE’es – just fore your self, to get aware of what you yourself have experienced. </a:t>
            </a:r>
            <a:endParaRPr lang="nb-NO" altLang="nb-NO"/>
          </a:p>
        </p:txBody>
      </p:sp>
      <p:sp>
        <p:nvSpPr>
          <p:cNvPr id="153604" name="Plassholder for lysbildenummer 3">
            <a:extLst>
              <a:ext uri="{FF2B5EF4-FFF2-40B4-BE49-F238E27FC236}">
                <a16:creationId xmlns:a16="http://schemas.microsoft.com/office/drawing/2014/main" id="{777FE48A-9E75-CA16-473F-5F8DA95D24C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1pPr>
            <a:lvl2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2pPr>
            <a:lvl3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3pPr>
            <a:lvl4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4pPr>
            <a:lvl5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9pPr>
          </a:lstStyle>
          <a:p>
            <a:fld id="{62C67D93-2C2F-454C-8F4A-286B03A02C90}" type="slidenum">
              <a:rPr lang="nb-NO" altLang="nb-NO">
                <a:solidFill>
                  <a:srgbClr val="000000"/>
                </a:solidFill>
                <a:latin typeface="Times New Roman" panose="02020603050405020304" pitchFamily="18" charset="0"/>
              </a:rPr>
              <a:pPr/>
              <a:t>29</a:t>
            </a:fld>
            <a:endParaRPr lang="nb-NO" altLang="nb-NO">
              <a:solidFill>
                <a:srgbClr val="000000"/>
              </a:solidFill>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Plassholder for lysbilde 1">
            <a:extLst>
              <a:ext uri="{FF2B5EF4-FFF2-40B4-BE49-F238E27FC236}">
                <a16:creationId xmlns:a16="http://schemas.microsoft.com/office/drawing/2014/main" id="{BC0B0EAC-0E7F-ADEE-67AE-19C1EAC8AA8B}"/>
              </a:ext>
            </a:extLst>
          </p:cNvPr>
          <p:cNvSpPr>
            <a:spLocks noGrp="1" noRot="1" noChangeAspect="1" noChangeArrowheads="1" noTextEdit="1"/>
          </p:cNvSpPr>
          <p:nvPr>
            <p:ph type="sldImg"/>
          </p:nvPr>
        </p:nvSpPr>
        <p:spPr/>
      </p:sp>
      <p:sp>
        <p:nvSpPr>
          <p:cNvPr id="163843" name="Plassholder for notater 2">
            <a:extLst>
              <a:ext uri="{FF2B5EF4-FFF2-40B4-BE49-F238E27FC236}">
                <a16:creationId xmlns:a16="http://schemas.microsoft.com/office/drawing/2014/main" id="{64786F65-D852-7BA4-93CE-F0A4E0EB6B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a:p>
        </p:txBody>
      </p:sp>
      <p:sp>
        <p:nvSpPr>
          <p:cNvPr id="163844" name="Plassholder for lysbildenummer 3">
            <a:extLst>
              <a:ext uri="{FF2B5EF4-FFF2-40B4-BE49-F238E27FC236}">
                <a16:creationId xmlns:a16="http://schemas.microsoft.com/office/drawing/2014/main" id="{C06B89B8-51D6-51E7-F695-0BA1B0ED36D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1pPr>
            <a:lvl2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2pPr>
            <a:lvl3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3pPr>
            <a:lvl4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4pPr>
            <a:lvl5pPr>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Calibri" panose="020F0502020204030204" pitchFamily="34" charset="0"/>
                <a:ea typeface="Microsoft YaHei" panose="020B0503020204020204" pitchFamily="34" charset="-122"/>
              </a:defRPr>
            </a:lvl9pPr>
          </a:lstStyle>
          <a:p>
            <a:fld id="{FDA67839-040C-4442-ACCE-D90259924F5C}" type="slidenum">
              <a:rPr lang="nb-NO" altLang="nb-NO">
                <a:solidFill>
                  <a:srgbClr val="000000"/>
                </a:solidFill>
                <a:latin typeface="Times New Roman" panose="02020603050405020304" pitchFamily="18" charset="0"/>
              </a:rPr>
              <a:pPr/>
              <a:t>30</a:t>
            </a:fld>
            <a:endParaRPr lang="nb-NO" altLang="nb-NO">
              <a:solidFill>
                <a:srgbClr val="000000"/>
              </a:solidFill>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8C6839D1-3FB5-CB5E-C74C-5E9787CEAE4B}"/>
              </a:ext>
            </a:extLst>
          </p:cNvPr>
          <p:cNvSpPr>
            <a:spLocks noGrp="1" noChangeArrowheads="1"/>
          </p:cNvSpPr>
          <p:nvPr>
            <p:ph type="sldNum" sz="quarter"/>
          </p:nvPr>
        </p:nvSpPr>
        <p:spPr>
          <a:xfrm>
            <a:off x="3884613" y="8685213"/>
            <a:ext cx="2971800"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nchor="t"/>
          <a:lstStyle>
            <a:lvl1pPr>
              <a:tabLst>
                <a:tab pos="723900" algn="l"/>
                <a:tab pos="1447800" algn="l"/>
                <a:tab pos="2171700" algn="l"/>
                <a:tab pos="2894013" algn="l"/>
              </a:tabLst>
              <a:defRPr>
                <a:solidFill>
                  <a:schemeClr val="bg1"/>
                </a:solidFill>
                <a:latin typeface="Calibri" panose="020F0502020204030204" pitchFamily="34" charset="0"/>
                <a:ea typeface="Microsoft YaHei" panose="020B0503020204020204" pitchFamily="34" charset="-122"/>
              </a:defRPr>
            </a:lvl1pPr>
            <a:lvl2pPr>
              <a:tabLst>
                <a:tab pos="723900" algn="l"/>
                <a:tab pos="1447800" algn="l"/>
                <a:tab pos="2171700" algn="l"/>
                <a:tab pos="2894013" algn="l"/>
              </a:tabLst>
              <a:defRPr>
                <a:solidFill>
                  <a:schemeClr val="bg1"/>
                </a:solidFill>
                <a:latin typeface="Calibri" panose="020F0502020204030204" pitchFamily="34" charset="0"/>
                <a:ea typeface="Microsoft YaHei" panose="020B0503020204020204" pitchFamily="34" charset="-122"/>
              </a:defRPr>
            </a:lvl2pPr>
            <a:lvl3pPr>
              <a:tabLst>
                <a:tab pos="723900" algn="l"/>
                <a:tab pos="1447800" algn="l"/>
                <a:tab pos="2171700" algn="l"/>
                <a:tab pos="2894013" algn="l"/>
              </a:tabLst>
              <a:defRPr>
                <a:solidFill>
                  <a:schemeClr val="bg1"/>
                </a:solidFill>
                <a:latin typeface="Calibri" panose="020F0502020204030204" pitchFamily="34" charset="0"/>
                <a:ea typeface="Microsoft YaHei" panose="020B0503020204020204" pitchFamily="34" charset="-122"/>
              </a:defRPr>
            </a:lvl3pPr>
            <a:lvl4pPr>
              <a:tabLst>
                <a:tab pos="723900" algn="l"/>
                <a:tab pos="1447800" algn="l"/>
                <a:tab pos="2171700" algn="l"/>
                <a:tab pos="2894013" algn="l"/>
              </a:tabLst>
              <a:defRPr>
                <a:solidFill>
                  <a:schemeClr val="bg1"/>
                </a:solidFill>
                <a:latin typeface="Calibri" panose="020F0502020204030204" pitchFamily="34" charset="0"/>
                <a:ea typeface="Microsoft YaHei" panose="020B0503020204020204" pitchFamily="34" charset="-122"/>
              </a:defRPr>
            </a:lvl4pPr>
            <a:lvl5pPr>
              <a:tabLst>
                <a:tab pos="723900" algn="l"/>
                <a:tab pos="1447800" algn="l"/>
                <a:tab pos="2171700" algn="l"/>
                <a:tab pos="2894013" algn="l"/>
              </a:tabLst>
              <a:defRPr>
                <a:solidFill>
                  <a:schemeClr val="bg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tabLst>
                <a:tab pos="723900" algn="l"/>
                <a:tab pos="1447800" algn="l"/>
                <a:tab pos="2171700" algn="l"/>
                <a:tab pos="2894013" algn="l"/>
              </a:tabLst>
              <a:defRPr>
                <a:solidFill>
                  <a:schemeClr val="bg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tabLst>
                <a:tab pos="723900" algn="l"/>
                <a:tab pos="1447800" algn="l"/>
                <a:tab pos="2171700" algn="l"/>
                <a:tab pos="2894013" algn="l"/>
              </a:tabLst>
              <a:defRPr>
                <a:solidFill>
                  <a:schemeClr val="bg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tabLst>
                <a:tab pos="723900" algn="l"/>
                <a:tab pos="1447800" algn="l"/>
                <a:tab pos="2171700" algn="l"/>
                <a:tab pos="2894013" algn="l"/>
              </a:tabLst>
              <a:defRPr>
                <a:solidFill>
                  <a:schemeClr val="bg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tabLst>
                <a:tab pos="723900" algn="l"/>
                <a:tab pos="1447800" algn="l"/>
                <a:tab pos="2171700" algn="l"/>
                <a:tab pos="2894013" algn="l"/>
              </a:tabLst>
              <a:defRPr>
                <a:solidFill>
                  <a:schemeClr val="bg1"/>
                </a:solidFill>
                <a:latin typeface="Calibri" panose="020F0502020204030204" pitchFamily="34" charset="0"/>
                <a:ea typeface="Microsoft YaHei" panose="020B0503020204020204" pitchFamily="34" charset="-122"/>
              </a:defRPr>
            </a:lvl9pPr>
          </a:lstStyle>
          <a:p>
            <a:pPr algn="l" defTabSz="914400" hangingPunct="1">
              <a:buSzTx/>
            </a:pPr>
            <a:fld id="{CD94D703-0140-41E3-8D09-B2D05928D22D}" type="slidenum">
              <a:rPr lang="nb-NO" altLang="nb-NO">
                <a:solidFill>
                  <a:srgbClr val="000000"/>
                </a:solidFill>
                <a:latin typeface="Times New Roman" panose="02020603050405020304" pitchFamily="18" charset="0"/>
                <a:cs typeface="Tahoma" panose="020B0604030504040204" pitchFamily="34" charset="0"/>
              </a:rPr>
              <a:pPr algn="l" defTabSz="914400" hangingPunct="1">
                <a:buSzTx/>
              </a:pPr>
              <a:t>31</a:t>
            </a:fld>
            <a:endParaRPr lang="nb-NO" altLang="nb-NO">
              <a:solidFill>
                <a:srgbClr val="000000"/>
              </a:solidFill>
              <a:latin typeface="Times New Roman" panose="02020603050405020304" pitchFamily="18" charset="0"/>
              <a:cs typeface="Tahoma" panose="020B0604030504040204" pitchFamily="34" charset="0"/>
            </a:endParaRPr>
          </a:p>
        </p:txBody>
      </p:sp>
      <p:sp>
        <p:nvSpPr>
          <p:cNvPr id="165891" name="Plassholder for lysbildenummer 6">
            <a:extLst>
              <a:ext uri="{FF2B5EF4-FFF2-40B4-BE49-F238E27FC236}">
                <a16:creationId xmlns:a16="http://schemas.microsoft.com/office/drawing/2014/main" id="{0D4B932C-DA1C-4868-948C-AD9098A3024F}"/>
              </a:ext>
            </a:extLst>
          </p:cNvPr>
          <p:cNvSpPr txBox="1">
            <a:spLocks noGrp="1" noChangeArrowheads="1"/>
          </p:cNvSpPr>
          <p:nvPr/>
        </p:nvSpPr>
        <p:spPr bwMode="auto">
          <a:xfrm>
            <a:off x="4278313" y="10156825"/>
            <a:ext cx="32813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r" defTabSz="914400" eaLnBrk="1">
              <a:spcBef>
                <a:spcPct val="0"/>
              </a:spcBef>
              <a:buClrTx/>
              <a:buSzTx/>
              <a:buFontTx/>
              <a:buNone/>
            </a:pPr>
            <a:fld id="{BD16EAB2-05BC-4B06-B630-E800756F67E6}" type="slidenum">
              <a:rPr lang="nb-NO" altLang="nb-NO" sz="1400">
                <a:ea typeface="Lucida Sans Unicode" panose="020B0602030504020204" pitchFamily="34" charset="0"/>
                <a:cs typeface="Tahoma" panose="020B0604030504040204" pitchFamily="34" charset="0"/>
              </a:rPr>
              <a:pPr algn="r" defTabSz="914400" eaLnBrk="1">
                <a:spcBef>
                  <a:spcPct val="0"/>
                </a:spcBef>
                <a:buClrTx/>
                <a:buSzTx/>
                <a:buFontTx/>
                <a:buNone/>
              </a:pPr>
              <a:t>31</a:t>
            </a:fld>
            <a:endParaRPr lang="nb-NO" altLang="nb-NO" sz="1400">
              <a:ea typeface="Lucida Sans Unicode" panose="020B0602030504020204" pitchFamily="34" charset="0"/>
              <a:cs typeface="Tahoma" panose="020B0604030504040204" pitchFamily="34" charset="0"/>
            </a:endParaRPr>
          </a:p>
        </p:txBody>
      </p:sp>
      <p:sp>
        <p:nvSpPr>
          <p:cNvPr id="165892" name="Text Box 1">
            <a:extLst>
              <a:ext uri="{FF2B5EF4-FFF2-40B4-BE49-F238E27FC236}">
                <a16:creationId xmlns:a16="http://schemas.microsoft.com/office/drawing/2014/main" id="{E62991AC-EAFE-14B8-E4F8-A39D79008C78}"/>
              </a:ext>
            </a:extLst>
          </p:cNvPr>
          <p:cNvSpPr>
            <a:spLocks/>
          </p:cNvSpPr>
          <p:nvPr/>
        </p:nvSpPr>
        <p:spPr bwMode="auto">
          <a:xfrm>
            <a:off x="3902075" y="9520238"/>
            <a:ext cx="2986088" cy="500062"/>
          </a:xfrm>
          <a:custGeom>
            <a:avLst/>
            <a:gdLst>
              <a:gd name="T0" fmla="*/ 1493044 w 21600"/>
              <a:gd name="T1" fmla="*/ 0 h 21600"/>
              <a:gd name="T2" fmla="*/ 2986088 w 21600"/>
              <a:gd name="T3" fmla="*/ 250031 h 21600"/>
              <a:gd name="T4" fmla="*/ 1493044 w 21600"/>
              <a:gd name="T5" fmla="*/ 500062 h 21600"/>
              <a:gd name="T6" fmla="*/ 0 w 21600"/>
              <a:gd name="T7" fmla="*/ 250031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defTabSz="914400" eaLnBrk="1" hangingPunct="1"/>
            <a:fld id="{A8C625A7-2DC2-4F7F-BDDB-F3AA7A4CFD42}" type="slidenum">
              <a:rPr lang="nb-NO" altLang="nb-NO">
                <a:solidFill>
                  <a:srgbClr val="000000"/>
                </a:solidFill>
              </a:rPr>
              <a:pPr defTabSz="914400" eaLnBrk="1" hangingPunct="1"/>
              <a:t>31</a:t>
            </a:fld>
            <a:endParaRPr lang="nb-NO" altLang="nb-NO" sz="1400">
              <a:solidFill>
                <a:srgbClr val="000000"/>
              </a:solidFill>
              <a:latin typeface="Arial" panose="020B0604020202020204" pitchFamily="34" charset="0"/>
              <a:ea typeface="ＭＳ Ｐゴシック" panose="020B0600070205080204" pitchFamily="34" charset="-128"/>
            </a:endParaRPr>
          </a:p>
        </p:txBody>
      </p:sp>
      <p:sp>
        <p:nvSpPr>
          <p:cNvPr id="165893" name="Text Box 2">
            <a:extLst>
              <a:ext uri="{FF2B5EF4-FFF2-40B4-BE49-F238E27FC236}">
                <a16:creationId xmlns:a16="http://schemas.microsoft.com/office/drawing/2014/main" id="{E20DE8FE-4701-7A31-2827-93D0912F7689}"/>
              </a:ext>
            </a:extLst>
          </p:cNvPr>
          <p:cNvSpPr>
            <a:spLocks/>
          </p:cNvSpPr>
          <p:nvPr/>
        </p:nvSpPr>
        <p:spPr bwMode="auto">
          <a:xfrm>
            <a:off x="4332288" y="10236200"/>
            <a:ext cx="3321050" cy="539750"/>
          </a:xfrm>
          <a:custGeom>
            <a:avLst/>
            <a:gdLst>
              <a:gd name="T0" fmla="*/ 1660525 w 21600"/>
              <a:gd name="T1" fmla="*/ 0 h 21600"/>
              <a:gd name="T2" fmla="*/ 3321050 w 21600"/>
              <a:gd name="T3" fmla="*/ 269875 h 21600"/>
              <a:gd name="T4" fmla="*/ 1660525 w 21600"/>
              <a:gd name="T5" fmla="*/ 539750 h 21600"/>
              <a:gd name="T6" fmla="*/ 0 w 21600"/>
              <a:gd name="T7" fmla="*/ 269875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algn="r" defTabSz="914400" eaLnBrk="1" hangingPunct="1"/>
            <a:fld id="{E79F4C70-D0A7-4C6A-9DE7-8A8DD22A4B68}" type="slidenum">
              <a:rPr lang="nb-NO" altLang="nb-NO">
                <a:solidFill>
                  <a:srgbClr val="000000"/>
                </a:solidFill>
              </a:rPr>
              <a:pPr algn="r" defTabSz="914400" eaLnBrk="1" hangingPunct="1"/>
              <a:t>31</a:t>
            </a:fld>
            <a:endParaRPr lang="nb-NO" altLang="nb-NO" sz="1400">
              <a:solidFill>
                <a:srgbClr val="000000"/>
              </a:solidFill>
              <a:latin typeface="Times New Roman" panose="02020603050405020304" pitchFamily="18" charset="0"/>
              <a:cs typeface="Lucida Sans Unicode" panose="020B0602030504020204" pitchFamily="34" charset="0"/>
            </a:endParaRPr>
          </a:p>
        </p:txBody>
      </p:sp>
      <p:sp>
        <p:nvSpPr>
          <p:cNvPr id="5" name="Rectangle 3">
            <a:extLst>
              <a:ext uri="{FF2B5EF4-FFF2-40B4-BE49-F238E27FC236}">
                <a16:creationId xmlns:a16="http://schemas.microsoft.com/office/drawing/2014/main" id="{5507BCE1-F2F9-9DFD-DF88-78DC4E87C293}"/>
              </a:ext>
            </a:extLst>
          </p:cNvPr>
          <p:cNvSpPr>
            <a:spLocks noGrp="1" noRot="1" noChangeAspect="1" noResize="1"/>
          </p:cNvSpPr>
          <p:nvPr>
            <p:ph type="sldImg"/>
          </p:nvPr>
        </p:nvSpPr>
        <p:spPr>
          <a:xfrm>
            <a:off x="-209550" y="815975"/>
            <a:ext cx="7250113" cy="4078288"/>
          </a:xfrm>
          <a:solidFill>
            <a:schemeClr val="accent1"/>
          </a:solidFill>
          <a:ln w="25400">
            <a:solidFill>
              <a:schemeClr val="accent1">
                <a:shade val="50000"/>
              </a:schemeClr>
            </a:solidFill>
          </a:ln>
        </p:spPr>
      </p:sp>
      <p:sp>
        <p:nvSpPr>
          <p:cNvPr id="165895" name="Text Box 4">
            <a:extLst>
              <a:ext uri="{FF2B5EF4-FFF2-40B4-BE49-F238E27FC236}">
                <a16:creationId xmlns:a16="http://schemas.microsoft.com/office/drawing/2014/main" id="{DF1043EE-1189-1351-33B5-018510E35D59}"/>
              </a:ext>
            </a:extLst>
          </p:cNvPr>
          <p:cNvSpPr>
            <a:spLocks noGrp="1" noChangeArrowheads="1"/>
          </p:cNvSpPr>
          <p:nvPr>
            <p:ph type="body" sz="quarter" idx="1"/>
          </p:nvPr>
        </p:nvSpPr>
        <p:spPr>
          <a:xfrm>
            <a:off x="688975" y="4759325"/>
            <a:ext cx="5511800" cy="451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p>
            <a:pPr indent="-212725" eaLnBrk="1">
              <a:spcBef>
                <a:spcPct val="0"/>
              </a:spcBef>
              <a:tabLst>
                <a:tab pos="431800" algn="l"/>
                <a:tab pos="1128713" algn="l"/>
                <a:tab pos="2043113" algn="l"/>
                <a:tab pos="2957513" algn="l"/>
                <a:tab pos="3871913" algn="l"/>
                <a:tab pos="4786313" algn="l"/>
                <a:tab pos="5700713" algn="l"/>
                <a:tab pos="6615113" algn="l"/>
                <a:tab pos="7529513" algn="l"/>
                <a:tab pos="8443913" algn="l"/>
                <a:tab pos="9358313" algn="l"/>
                <a:tab pos="10272713" algn="l"/>
              </a:tabLst>
            </a:pPr>
            <a:br>
              <a:rPr lang="en-US" altLang="nb-NO"/>
            </a:br>
            <a:r>
              <a:rPr lang="en-US" altLang="nb-NO"/>
              <a:t>But to get development and change we must: Keep on the green – then we will expand and build tolerance</a:t>
            </a:r>
            <a:br>
              <a:rPr lang="en-US" altLang="nb-NO"/>
            </a:br>
            <a:r>
              <a:rPr lang="en-US" altLang="nb-NO"/>
              <a:t>On red – it just makes the child more sensitive, tolerates less and less of them self, others and the world </a:t>
            </a:r>
          </a:p>
          <a:p>
            <a:pPr indent="-212725" eaLnBrk="1">
              <a:spcBef>
                <a:spcPct val="0"/>
              </a:spcBef>
              <a:tabLst>
                <a:tab pos="431800" algn="l"/>
                <a:tab pos="1128713" algn="l"/>
                <a:tab pos="2043113" algn="l"/>
                <a:tab pos="2957513" algn="l"/>
                <a:tab pos="3871913" algn="l"/>
                <a:tab pos="4786313" algn="l"/>
                <a:tab pos="5700713" algn="l"/>
                <a:tab pos="6615113" algn="l"/>
                <a:tab pos="7529513" algn="l"/>
                <a:tab pos="8443913" algn="l"/>
                <a:tab pos="9358313" algn="l"/>
                <a:tab pos="10272713" algn="l"/>
              </a:tabLst>
            </a:pPr>
            <a:endParaRPr lang="en-US" altLang="nb-NO">
              <a:latin typeface="Arial" panose="020B0604020202020204" pitchFamily="34" charset="0"/>
              <a:ea typeface="Microsoft YaHei" panose="020B0503020204020204" pitchFamily="34" charset="-122"/>
              <a:cs typeface="Arial" panose="020B0604020202020204" pitchFamily="34" charset="0"/>
            </a:endParaRPr>
          </a:p>
          <a:p>
            <a:pPr indent="-212725" eaLnBrk="1">
              <a:spcBef>
                <a:spcPct val="0"/>
              </a:spcBef>
              <a:tabLst>
                <a:tab pos="431800" algn="l"/>
                <a:tab pos="1128713" algn="l"/>
                <a:tab pos="2043113" algn="l"/>
                <a:tab pos="2957513" algn="l"/>
                <a:tab pos="3871913" algn="l"/>
                <a:tab pos="4786313" algn="l"/>
                <a:tab pos="5700713" algn="l"/>
                <a:tab pos="6615113" algn="l"/>
                <a:tab pos="7529513" algn="l"/>
                <a:tab pos="8443913" algn="l"/>
                <a:tab pos="9358313" algn="l"/>
                <a:tab pos="10272713" algn="l"/>
              </a:tabLst>
            </a:pPr>
            <a:r>
              <a:rPr lang="en-US" altLang="nb-NO"/>
              <a:t>crucial about stress: </a:t>
            </a:r>
          </a:p>
          <a:p>
            <a:pPr indent="-212725" eaLnBrk="1">
              <a:spcBef>
                <a:spcPct val="0"/>
              </a:spcBef>
              <a:buFont typeface="Arial" panose="020B0604020202020204" pitchFamily="34" charset="0"/>
              <a:buChar char="•"/>
              <a:tabLst>
                <a:tab pos="431800" algn="l"/>
                <a:tab pos="1128713" algn="l"/>
                <a:tab pos="2043113" algn="l"/>
                <a:tab pos="2957513" algn="l"/>
                <a:tab pos="3871913" algn="l"/>
                <a:tab pos="4786313" algn="l"/>
                <a:tab pos="5700713" algn="l"/>
                <a:tab pos="6615113" algn="l"/>
                <a:tab pos="7529513" algn="l"/>
                <a:tab pos="8443913" algn="l"/>
                <a:tab pos="9358313" algn="l"/>
                <a:tab pos="10272713" algn="l"/>
              </a:tabLst>
            </a:pPr>
            <a:r>
              <a:rPr lang="en-US" altLang="nb-NO"/>
              <a:t>that it comes in the right doses</a:t>
            </a:r>
          </a:p>
          <a:p>
            <a:pPr indent="-212725" eaLnBrk="1">
              <a:spcBef>
                <a:spcPct val="0"/>
              </a:spcBef>
              <a:buFont typeface="Arial" panose="020B0604020202020204" pitchFamily="34" charset="0"/>
              <a:buChar char="•"/>
              <a:tabLst>
                <a:tab pos="431800" algn="l"/>
                <a:tab pos="1128713" algn="l"/>
                <a:tab pos="2043113" algn="l"/>
                <a:tab pos="2957513" algn="l"/>
                <a:tab pos="3871913" algn="l"/>
                <a:tab pos="4786313" algn="l"/>
                <a:tab pos="5700713" algn="l"/>
                <a:tab pos="6615113" algn="l"/>
                <a:tab pos="7529513" algn="l"/>
                <a:tab pos="8443913" algn="l"/>
                <a:tab pos="9358313" algn="l"/>
                <a:tab pos="10272713" algn="l"/>
              </a:tabLst>
            </a:pPr>
            <a:r>
              <a:rPr lang="en-US" altLang="nb-NO"/>
              <a:t>that it is reasonably predictable </a:t>
            </a:r>
          </a:p>
          <a:p>
            <a:pPr indent="-212725" eaLnBrk="1">
              <a:spcBef>
                <a:spcPct val="0"/>
              </a:spcBef>
              <a:buFont typeface="Arial" panose="020B0604020202020204" pitchFamily="34" charset="0"/>
              <a:buChar char="•"/>
              <a:tabLst>
                <a:tab pos="431800" algn="l"/>
                <a:tab pos="1128713" algn="l"/>
                <a:tab pos="2043113" algn="l"/>
                <a:tab pos="2957513" algn="l"/>
                <a:tab pos="3871913" algn="l"/>
                <a:tab pos="4786313" algn="l"/>
                <a:tab pos="5700713" algn="l"/>
                <a:tab pos="6615113" algn="l"/>
                <a:tab pos="7529513" algn="l"/>
                <a:tab pos="8443913" algn="l"/>
                <a:tab pos="9358313" algn="l"/>
                <a:tab pos="10272713" algn="l"/>
              </a:tabLst>
            </a:pPr>
            <a:r>
              <a:rPr lang="en-US" altLang="nb-NO"/>
              <a:t>that we experience some degree of control or support </a:t>
            </a:r>
            <a:endParaRPr lang="nb-NO" altLang="nb-NO">
              <a:latin typeface="Arial" panose="020B0604020202020204" pitchFamily="34" charset="0"/>
              <a:ea typeface="Microsoft YaHei"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92BA4F-FF69-8ACE-8BFF-743FF4654D5E}"/>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8BF309D8-2B77-F17D-49BB-D2B2E8297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DCBDF3D9-F2B4-67D9-A673-C03CD93771F6}"/>
              </a:ext>
            </a:extLst>
          </p:cNvPr>
          <p:cNvSpPr>
            <a:spLocks noGrp="1"/>
          </p:cNvSpPr>
          <p:nvPr>
            <p:ph type="dt" sz="half" idx="10"/>
          </p:nvPr>
        </p:nvSpPr>
        <p:spPr/>
        <p:txBody>
          <a:bodyPr/>
          <a:lstStyle/>
          <a:p>
            <a:fld id="{E0183EC4-38F2-41D5-AB7F-2AC9C5BD8969}" type="datetimeFigureOut">
              <a:rPr lang="cs-CZ" smtClean="0"/>
              <a:t>05.12.2023</a:t>
            </a:fld>
            <a:endParaRPr lang="cs-CZ"/>
          </a:p>
        </p:txBody>
      </p:sp>
      <p:sp>
        <p:nvSpPr>
          <p:cNvPr id="5" name="Zástupný symbol pro zápatí 4">
            <a:extLst>
              <a:ext uri="{FF2B5EF4-FFF2-40B4-BE49-F238E27FC236}">
                <a16:creationId xmlns:a16="http://schemas.microsoft.com/office/drawing/2014/main" id="{9AC2AF2F-AA23-64CB-CA3C-34A32EC0C9C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D432698-B3AB-0F99-6FCC-AB1B36BDE6E6}"/>
              </a:ext>
            </a:extLst>
          </p:cNvPr>
          <p:cNvSpPr>
            <a:spLocks noGrp="1"/>
          </p:cNvSpPr>
          <p:nvPr>
            <p:ph type="sldNum" sz="quarter" idx="12"/>
          </p:nvPr>
        </p:nvSpPr>
        <p:spPr/>
        <p:txBody>
          <a:bodyPr/>
          <a:lstStyle/>
          <a:p>
            <a:fld id="{624806EA-0184-4A3E-89A3-293900678EBE}" type="slidenum">
              <a:rPr lang="cs-CZ" smtClean="0"/>
              <a:t>‹#›</a:t>
            </a:fld>
            <a:endParaRPr lang="cs-CZ"/>
          </a:p>
        </p:txBody>
      </p:sp>
    </p:spTree>
    <p:extLst>
      <p:ext uri="{BB962C8B-B14F-4D97-AF65-F5344CB8AC3E}">
        <p14:creationId xmlns:p14="http://schemas.microsoft.com/office/powerpoint/2010/main" val="1946956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701251-3E45-94E3-BBC3-66F376F21FA2}"/>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C1213CE0-CCB8-FED8-FB48-0B3AEA69DD6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5B6A98E-02D1-3824-1A20-BDBDB230018E}"/>
              </a:ext>
            </a:extLst>
          </p:cNvPr>
          <p:cNvSpPr>
            <a:spLocks noGrp="1"/>
          </p:cNvSpPr>
          <p:nvPr>
            <p:ph type="dt" sz="half" idx="10"/>
          </p:nvPr>
        </p:nvSpPr>
        <p:spPr/>
        <p:txBody>
          <a:bodyPr/>
          <a:lstStyle/>
          <a:p>
            <a:fld id="{E0183EC4-38F2-41D5-AB7F-2AC9C5BD8969}" type="datetimeFigureOut">
              <a:rPr lang="cs-CZ" smtClean="0"/>
              <a:t>05.12.2023</a:t>
            </a:fld>
            <a:endParaRPr lang="cs-CZ"/>
          </a:p>
        </p:txBody>
      </p:sp>
      <p:sp>
        <p:nvSpPr>
          <p:cNvPr id="5" name="Zástupný symbol pro zápatí 4">
            <a:extLst>
              <a:ext uri="{FF2B5EF4-FFF2-40B4-BE49-F238E27FC236}">
                <a16:creationId xmlns:a16="http://schemas.microsoft.com/office/drawing/2014/main" id="{3C4C1A2F-C863-D1D4-DE43-30C8E43A60E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E2C6633-50E8-DAB6-B289-138AC5145A97}"/>
              </a:ext>
            </a:extLst>
          </p:cNvPr>
          <p:cNvSpPr>
            <a:spLocks noGrp="1"/>
          </p:cNvSpPr>
          <p:nvPr>
            <p:ph type="sldNum" sz="quarter" idx="12"/>
          </p:nvPr>
        </p:nvSpPr>
        <p:spPr/>
        <p:txBody>
          <a:bodyPr/>
          <a:lstStyle/>
          <a:p>
            <a:fld id="{624806EA-0184-4A3E-89A3-293900678EBE}" type="slidenum">
              <a:rPr lang="cs-CZ" smtClean="0"/>
              <a:t>‹#›</a:t>
            </a:fld>
            <a:endParaRPr lang="cs-CZ"/>
          </a:p>
        </p:txBody>
      </p:sp>
    </p:spTree>
    <p:extLst>
      <p:ext uri="{BB962C8B-B14F-4D97-AF65-F5344CB8AC3E}">
        <p14:creationId xmlns:p14="http://schemas.microsoft.com/office/powerpoint/2010/main" val="1647520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642FE3F6-8236-5868-77D5-10A712AEF68E}"/>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4941DA97-8C6F-31A8-A427-4F6E2723A69D}"/>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F7C8224-E0E7-6F4B-28ED-3E854BE8F07B}"/>
              </a:ext>
            </a:extLst>
          </p:cNvPr>
          <p:cNvSpPr>
            <a:spLocks noGrp="1"/>
          </p:cNvSpPr>
          <p:nvPr>
            <p:ph type="dt" sz="half" idx="10"/>
          </p:nvPr>
        </p:nvSpPr>
        <p:spPr/>
        <p:txBody>
          <a:bodyPr/>
          <a:lstStyle/>
          <a:p>
            <a:fld id="{E0183EC4-38F2-41D5-AB7F-2AC9C5BD8969}" type="datetimeFigureOut">
              <a:rPr lang="cs-CZ" smtClean="0"/>
              <a:t>05.12.2023</a:t>
            </a:fld>
            <a:endParaRPr lang="cs-CZ"/>
          </a:p>
        </p:txBody>
      </p:sp>
      <p:sp>
        <p:nvSpPr>
          <p:cNvPr id="5" name="Zástupný symbol pro zápatí 4">
            <a:extLst>
              <a:ext uri="{FF2B5EF4-FFF2-40B4-BE49-F238E27FC236}">
                <a16:creationId xmlns:a16="http://schemas.microsoft.com/office/drawing/2014/main" id="{0FD6D805-B052-AC60-3038-C43FEDD85E9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2EB51B0-28AC-E507-A221-E9F9809AC9AA}"/>
              </a:ext>
            </a:extLst>
          </p:cNvPr>
          <p:cNvSpPr>
            <a:spLocks noGrp="1"/>
          </p:cNvSpPr>
          <p:nvPr>
            <p:ph type="sldNum" sz="quarter" idx="12"/>
          </p:nvPr>
        </p:nvSpPr>
        <p:spPr/>
        <p:txBody>
          <a:bodyPr/>
          <a:lstStyle/>
          <a:p>
            <a:fld id="{624806EA-0184-4A3E-89A3-293900678EBE}" type="slidenum">
              <a:rPr lang="cs-CZ" smtClean="0"/>
              <a:t>‹#›</a:t>
            </a:fld>
            <a:endParaRPr lang="cs-CZ"/>
          </a:p>
        </p:txBody>
      </p:sp>
    </p:spTree>
    <p:extLst>
      <p:ext uri="{BB962C8B-B14F-4D97-AF65-F5344CB8AC3E}">
        <p14:creationId xmlns:p14="http://schemas.microsoft.com/office/powerpoint/2010/main" val="2626116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Deloverskrift Blå">
    <p:bg>
      <p:bgPr>
        <a:solidFill>
          <a:srgbClr val="0F3C74"/>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30161" y="2817097"/>
            <a:ext cx="10515600" cy="692578"/>
          </a:xfrm>
        </p:spPr>
        <p:txBody>
          <a:bodyPr anchor="ctr"/>
          <a:lstStyle>
            <a:lvl1pPr>
              <a:defRPr sz="4501">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7" name="Rectangle 5"/>
          <p:cNvSpPr>
            <a:spLocks noChangeArrowheads="1"/>
          </p:cNvSpPr>
          <p:nvPr userDrawn="1"/>
        </p:nvSpPr>
        <p:spPr bwMode="auto">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8" name="Freeform 6"/>
          <p:cNvSpPr>
            <a:spLocks/>
          </p:cNvSpPr>
          <p:nvPr userDrawn="1"/>
        </p:nvSpPr>
        <p:spPr bwMode="auto">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9" name="Rectangle 7"/>
          <p:cNvSpPr>
            <a:spLocks noChangeArrowheads="1"/>
          </p:cNvSpPr>
          <p:nvPr userDrawn="1"/>
        </p:nvSpPr>
        <p:spPr bwMode="auto">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0" name="Freeform 8"/>
          <p:cNvSpPr>
            <a:spLocks/>
          </p:cNvSpPr>
          <p:nvPr userDrawn="1"/>
        </p:nvSpPr>
        <p:spPr bwMode="auto">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4" name="Rectangle 12"/>
          <p:cNvSpPr>
            <a:spLocks noChangeArrowheads="1"/>
          </p:cNvSpPr>
          <p:nvPr userDrawn="1"/>
        </p:nvSpPr>
        <p:spPr bwMode="auto">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5" name="Line 13"/>
          <p:cNvSpPr>
            <a:spLocks noChangeShapeType="1"/>
          </p:cNvSpPr>
          <p:nvPr userDrawn="1"/>
        </p:nvSpPr>
        <p:spPr bwMode="auto">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
        <p:nvSpPr>
          <p:cNvPr id="16" name="Line 14"/>
          <p:cNvSpPr>
            <a:spLocks noChangeShapeType="1"/>
          </p:cNvSpPr>
          <p:nvPr userDrawn="1"/>
        </p:nvSpPr>
        <p:spPr bwMode="auto">
          <a:xfrm>
            <a:off x="1228091" y="6533684"/>
            <a:ext cx="10963909"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dirty="0"/>
          </a:p>
        </p:txBody>
      </p:sp>
      <p:sp>
        <p:nvSpPr>
          <p:cNvPr id="17" name="Line 15"/>
          <p:cNvSpPr>
            <a:spLocks noChangeShapeType="1"/>
          </p:cNvSpPr>
          <p:nvPr userDrawn="1"/>
        </p:nvSpPr>
        <p:spPr bwMode="auto">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45725" tIns="22863" rIns="45725" bIns="22863" numCol="1" anchor="t" anchorCtr="0" compatLnSpc="1">
            <a:prstTxWarp prst="textNoShape">
              <a:avLst/>
            </a:prstTxWarp>
          </a:bodyPr>
          <a:lstStyle/>
          <a:p>
            <a:endParaRPr lang="en-GB" sz="900"/>
          </a:p>
        </p:txBody>
      </p:sp>
    </p:spTree>
    <p:extLst>
      <p:ext uri="{BB962C8B-B14F-4D97-AF65-F5344CB8AC3E}">
        <p14:creationId xmlns:p14="http://schemas.microsoft.com/office/powerpoint/2010/main" val="137515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solidFill>
                  <a:srgbClr val="0F3C74"/>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630275" y="1545950"/>
            <a:ext cx="10932276" cy="4594525"/>
          </a:xfrm>
        </p:spPr>
        <p:txBody>
          <a:bodyPr/>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tekst 8"/>
          <p:cNvSpPr>
            <a:spLocks noGrp="1"/>
          </p:cNvSpPr>
          <p:nvPr>
            <p:ph type="body" sz="quarter" idx="10" hasCustomPrompt="1"/>
          </p:nvPr>
        </p:nvSpPr>
        <p:spPr>
          <a:xfrm>
            <a:off x="629862" y="1315554"/>
            <a:ext cx="10932275" cy="480131"/>
          </a:xfrm>
        </p:spPr>
        <p:txBody>
          <a:bodyPr>
            <a:spAutoFit/>
          </a:bodyPr>
          <a:lstStyle>
            <a:lvl1pPr marL="0" indent="0">
              <a:buNone/>
              <a:defRPr b="1">
                <a:solidFill>
                  <a:srgbClr val="0F3C74"/>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3414788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orside bilde">
    <p:spTree>
      <p:nvGrpSpPr>
        <p:cNvPr id="1" name=""/>
        <p:cNvGrpSpPr/>
        <p:nvPr/>
      </p:nvGrpSpPr>
      <p:grpSpPr>
        <a:xfrm>
          <a:off x="0" y="0"/>
          <a:ext cx="0" cy="0"/>
          <a:chOff x="0" y="0"/>
          <a:chExt cx="0" cy="0"/>
        </a:xfrm>
      </p:grpSpPr>
      <p:pic>
        <p:nvPicPr>
          <p:cNvPr id="4" name="Bilde 7" descr="RVTS ppt stripe.png">
            <a:extLst>
              <a:ext uri="{FF2B5EF4-FFF2-40B4-BE49-F238E27FC236}">
                <a16:creationId xmlns:a16="http://schemas.microsoft.com/office/drawing/2014/main" id="{C9C7B57E-9F35-2E38-5234-9BA90B7D2F9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794376"/>
            <a:ext cx="1219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ssholder for bilde 4"/>
          <p:cNvSpPr>
            <a:spLocks noGrp="1" noChangeAspect="1"/>
          </p:cNvSpPr>
          <p:nvPr>
            <p:ph type="pic" sz="quarter" idx="12"/>
          </p:nvPr>
        </p:nvSpPr>
        <p:spPr>
          <a:xfrm>
            <a:off x="0" y="0"/>
            <a:ext cx="12192000" cy="4428000"/>
          </a:xfrm>
          <a:blipFill rotWithShape="1">
            <a:blip r:embed="rId3"/>
            <a:srcRect/>
            <a:stretch>
              <a:fillRect t="2" b="-37670"/>
            </a:stretch>
          </a:blipFill>
        </p:spPr>
        <p:txBody>
          <a:bodyPr tIns="504000" anchor="ctr" anchorCtr="1"/>
          <a:lstStyle>
            <a:lvl1pPr marL="0" indent="0">
              <a:buNone/>
              <a:defRPr sz="1000" cap="all" baseline="0"/>
            </a:lvl1pPr>
          </a:lstStyle>
          <a:p>
            <a:pPr lvl="0"/>
            <a:r>
              <a:rPr lang="nb-NO" noProof="0"/>
              <a:t>Klikk ikonet for å legge til et bilde</a:t>
            </a:r>
            <a:endParaRPr lang="nb-NO" noProof="0" dirty="0"/>
          </a:p>
        </p:txBody>
      </p:sp>
      <p:sp>
        <p:nvSpPr>
          <p:cNvPr id="2" name="Tittel 1"/>
          <p:cNvSpPr>
            <a:spLocks noGrp="1"/>
          </p:cNvSpPr>
          <p:nvPr>
            <p:ph type="ctrTitle"/>
          </p:nvPr>
        </p:nvSpPr>
        <p:spPr>
          <a:xfrm>
            <a:off x="1320800" y="4797639"/>
            <a:ext cx="10363200" cy="538609"/>
          </a:xfrm>
        </p:spPr>
        <p:txBody>
          <a:bodyPr/>
          <a:lstStyle>
            <a:lvl1pPr algn="l">
              <a:defRPr>
                <a:solidFill>
                  <a:schemeClr val="tx2"/>
                </a:solidFill>
              </a:defRPr>
            </a:lvl1pPr>
          </a:lstStyle>
          <a:p>
            <a:r>
              <a:rPr lang="nb-NO"/>
              <a:t>Klikk for å redigere tittelstil</a:t>
            </a:r>
            <a:endParaRPr lang="nn-NO" dirty="0"/>
          </a:p>
        </p:txBody>
      </p:sp>
      <p:sp>
        <p:nvSpPr>
          <p:cNvPr id="3" name="Undertittel 2"/>
          <p:cNvSpPr>
            <a:spLocks noGrp="1"/>
          </p:cNvSpPr>
          <p:nvPr>
            <p:ph type="subTitle" idx="1"/>
          </p:nvPr>
        </p:nvSpPr>
        <p:spPr>
          <a:xfrm>
            <a:off x="1466427" y="5309592"/>
            <a:ext cx="10363200" cy="369332"/>
          </a:xfrm>
        </p:spPr>
        <p:txBody>
          <a:bodyPr anchor="b">
            <a:spAutoFit/>
          </a:bodyPr>
          <a:lstStyle>
            <a:lvl1pPr marL="0" indent="0" algn="l">
              <a:buNone/>
              <a:defRPr sz="2000" cap="none" baseline="0">
                <a:solidFill>
                  <a:schemeClr val="tx2"/>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dirty="0"/>
          </a:p>
        </p:txBody>
      </p:sp>
      <p:sp>
        <p:nvSpPr>
          <p:cNvPr id="6" name="Plassholder for bunntekst 4">
            <a:extLst>
              <a:ext uri="{FF2B5EF4-FFF2-40B4-BE49-F238E27FC236}">
                <a16:creationId xmlns:a16="http://schemas.microsoft.com/office/drawing/2014/main" id="{39CE20FA-F29F-2449-3AB2-DCE0F9A48529}"/>
              </a:ext>
            </a:extLst>
          </p:cNvPr>
          <p:cNvSpPr>
            <a:spLocks noGrp="1"/>
          </p:cNvSpPr>
          <p:nvPr>
            <p:ph type="ftr" sz="quarter" idx="13"/>
          </p:nvPr>
        </p:nvSpPr>
        <p:spPr>
          <a:xfrm>
            <a:off x="0" y="0"/>
            <a:ext cx="0" cy="0"/>
          </a:xfrm>
        </p:spPr>
        <p:txBody>
          <a:bodyPr/>
          <a:lstStyle>
            <a:lvl1pPr algn="l" fontAlgn="auto">
              <a:spcBef>
                <a:spcPts val="0"/>
              </a:spcBef>
              <a:spcAft>
                <a:spcPts val="0"/>
              </a:spcAft>
              <a:defRPr sz="1050">
                <a:solidFill>
                  <a:schemeClr val="tx2"/>
                </a:solidFill>
                <a:latin typeface="+mn-lt"/>
                <a:ea typeface="+mn-ea"/>
                <a:cs typeface="+mn-cs"/>
              </a:defRPr>
            </a:lvl1pPr>
          </a:lstStyle>
          <a:p>
            <a:pPr>
              <a:defRPr/>
            </a:pPr>
            <a:r>
              <a:rPr lang="nb-NO"/>
              <a:t>Regionalt ressurssenter om vold, traumatisk stress og selvmordsforebygging | </a:t>
            </a:r>
            <a:r>
              <a:rPr lang="nb-NO" err="1"/>
              <a:t>www.rvtsost.no</a:t>
            </a:r>
            <a:endParaRPr lang="nn-NO"/>
          </a:p>
        </p:txBody>
      </p:sp>
    </p:spTree>
    <p:extLst>
      <p:ext uri="{BB962C8B-B14F-4D97-AF65-F5344CB8AC3E}">
        <p14:creationId xmlns:p14="http://schemas.microsoft.com/office/powerpoint/2010/main" val="3731102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tel, innhold og bilde Orange">
    <p:spTree>
      <p:nvGrpSpPr>
        <p:cNvPr id="1" name=""/>
        <p:cNvGrpSpPr/>
        <p:nvPr/>
      </p:nvGrpSpPr>
      <p:grpSpPr>
        <a:xfrm>
          <a:off x="0" y="0"/>
          <a:ext cx="0" cy="0"/>
          <a:chOff x="0" y="0"/>
          <a:chExt cx="0" cy="0"/>
        </a:xfrm>
      </p:grpSpPr>
      <p:sp>
        <p:nvSpPr>
          <p:cNvPr id="7" name="Rektangel 6"/>
          <p:cNvSpPr/>
          <p:nvPr userDrawn="1"/>
        </p:nvSpPr>
        <p:spPr>
          <a:xfrm>
            <a:off x="7345875" y="0"/>
            <a:ext cx="4846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5" name="Plassholder for bilde 4"/>
          <p:cNvSpPr>
            <a:spLocks noGrp="1"/>
          </p:cNvSpPr>
          <p:nvPr>
            <p:ph type="pic" sz="quarter" idx="10" hasCustomPrompt="1"/>
          </p:nvPr>
        </p:nvSpPr>
        <p:spPr>
          <a:xfrm>
            <a:off x="7345875" y="0"/>
            <a:ext cx="4846125" cy="6858000"/>
          </a:xfrm>
        </p:spPr>
        <p:txBody>
          <a:bodyPr/>
          <a:lstStyle>
            <a:lvl1pPr>
              <a:defRPr/>
            </a:lvl1pPr>
          </a:lstStyle>
          <a:p>
            <a:r>
              <a:rPr lang="en-GB" dirty="0"/>
              <a:t>Click the icon to add picture</a:t>
            </a:r>
          </a:p>
        </p:txBody>
      </p:sp>
      <p:sp>
        <p:nvSpPr>
          <p:cNvPr id="2" name="Tittel 1"/>
          <p:cNvSpPr>
            <a:spLocks noGrp="1"/>
          </p:cNvSpPr>
          <p:nvPr>
            <p:ph type="title" hasCustomPrompt="1"/>
          </p:nvPr>
        </p:nvSpPr>
        <p:spPr>
          <a:xfrm>
            <a:off x="630276" y="548761"/>
            <a:ext cx="6139452" cy="538671"/>
          </a:xfrm>
        </p:spPr>
        <p:txBody>
          <a:bodyPr/>
          <a:lstStyle>
            <a:lvl1pPr>
              <a:defRPr>
                <a:solidFill>
                  <a:srgbClr val="D8222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8" name="Plassholder for innhold 2"/>
          <p:cNvSpPr>
            <a:spLocks noGrp="1"/>
          </p:cNvSpPr>
          <p:nvPr>
            <p:ph idx="1" hasCustomPrompt="1"/>
          </p:nvPr>
        </p:nvSpPr>
        <p:spPr>
          <a:xfrm>
            <a:off x="630276" y="1545950"/>
            <a:ext cx="6139452" cy="4594525"/>
          </a:xfrm>
        </p:spPr>
        <p:txBody>
          <a:bodyPr/>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tekst 8"/>
          <p:cNvSpPr>
            <a:spLocks noGrp="1"/>
          </p:cNvSpPr>
          <p:nvPr>
            <p:ph type="body" sz="quarter" idx="11" hasCustomPrompt="1"/>
          </p:nvPr>
        </p:nvSpPr>
        <p:spPr>
          <a:xfrm>
            <a:off x="629862" y="1315554"/>
            <a:ext cx="6139452" cy="480131"/>
          </a:xfrm>
        </p:spPr>
        <p:txBody>
          <a:bodyPr wrap="square">
            <a:spAutoFit/>
          </a:bodyPr>
          <a:lstStyle>
            <a:lvl1pPr marL="0" indent="0">
              <a:buNone/>
              <a:defRPr b="1">
                <a:solidFill>
                  <a:srgbClr val="D8222C"/>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4044727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22A2EA-5C5C-042E-E79C-C888DB300D1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99BBC0E-0EA7-DCFE-4FF4-CC9538F9F2A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4EAFEFE-DAC0-5100-BCE6-270969A2E8D3}"/>
              </a:ext>
            </a:extLst>
          </p:cNvPr>
          <p:cNvSpPr>
            <a:spLocks noGrp="1"/>
          </p:cNvSpPr>
          <p:nvPr>
            <p:ph type="dt" sz="half" idx="10"/>
          </p:nvPr>
        </p:nvSpPr>
        <p:spPr/>
        <p:txBody>
          <a:bodyPr/>
          <a:lstStyle/>
          <a:p>
            <a:fld id="{E0183EC4-38F2-41D5-AB7F-2AC9C5BD8969}" type="datetimeFigureOut">
              <a:rPr lang="cs-CZ" smtClean="0"/>
              <a:t>05.12.2023</a:t>
            </a:fld>
            <a:endParaRPr lang="cs-CZ"/>
          </a:p>
        </p:txBody>
      </p:sp>
      <p:sp>
        <p:nvSpPr>
          <p:cNvPr id="5" name="Zástupný symbol pro zápatí 4">
            <a:extLst>
              <a:ext uri="{FF2B5EF4-FFF2-40B4-BE49-F238E27FC236}">
                <a16:creationId xmlns:a16="http://schemas.microsoft.com/office/drawing/2014/main" id="{84DF649C-4332-5B43-8E40-C446D048C5B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E4733F2-AD99-E68C-4406-CA9F278D87AC}"/>
              </a:ext>
            </a:extLst>
          </p:cNvPr>
          <p:cNvSpPr>
            <a:spLocks noGrp="1"/>
          </p:cNvSpPr>
          <p:nvPr>
            <p:ph type="sldNum" sz="quarter" idx="12"/>
          </p:nvPr>
        </p:nvSpPr>
        <p:spPr/>
        <p:txBody>
          <a:bodyPr/>
          <a:lstStyle/>
          <a:p>
            <a:fld id="{624806EA-0184-4A3E-89A3-293900678EBE}" type="slidenum">
              <a:rPr lang="cs-CZ" smtClean="0"/>
              <a:t>‹#›</a:t>
            </a:fld>
            <a:endParaRPr lang="cs-CZ"/>
          </a:p>
        </p:txBody>
      </p:sp>
    </p:spTree>
    <p:extLst>
      <p:ext uri="{BB962C8B-B14F-4D97-AF65-F5344CB8AC3E}">
        <p14:creationId xmlns:p14="http://schemas.microsoft.com/office/powerpoint/2010/main" val="573120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67E0F9-3858-DCB7-90A7-8729CD824EE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61A2A9C4-54CF-1684-9F6D-FB80473605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1DD7E580-89A4-139D-15B0-152A19EE2C2B}"/>
              </a:ext>
            </a:extLst>
          </p:cNvPr>
          <p:cNvSpPr>
            <a:spLocks noGrp="1"/>
          </p:cNvSpPr>
          <p:nvPr>
            <p:ph type="dt" sz="half" idx="10"/>
          </p:nvPr>
        </p:nvSpPr>
        <p:spPr/>
        <p:txBody>
          <a:bodyPr/>
          <a:lstStyle/>
          <a:p>
            <a:fld id="{E0183EC4-38F2-41D5-AB7F-2AC9C5BD8969}" type="datetimeFigureOut">
              <a:rPr lang="cs-CZ" smtClean="0"/>
              <a:t>05.12.2023</a:t>
            </a:fld>
            <a:endParaRPr lang="cs-CZ"/>
          </a:p>
        </p:txBody>
      </p:sp>
      <p:sp>
        <p:nvSpPr>
          <p:cNvPr id="5" name="Zástupný symbol pro zápatí 4">
            <a:extLst>
              <a:ext uri="{FF2B5EF4-FFF2-40B4-BE49-F238E27FC236}">
                <a16:creationId xmlns:a16="http://schemas.microsoft.com/office/drawing/2014/main" id="{DDEF1BE1-78E6-EFE4-6824-EBD98079895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CCFC3F1-A724-5793-2147-8B019882925D}"/>
              </a:ext>
            </a:extLst>
          </p:cNvPr>
          <p:cNvSpPr>
            <a:spLocks noGrp="1"/>
          </p:cNvSpPr>
          <p:nvPr>
            <p:ph type="sldNum" sz="quarter" idx="12"/>
          </p:nvPr>
        </p:nvSpPr>
        <p:spPr/>
        <p:txBody>
          <a:bodyPr/>
          <a:lstStyle/>
          <a:p>
            <a:fld id="{624806EA-0184-4A3E-89A3-293900678EBE}" type="slidenum">
              <a:rPr lang="cs-CZ" smtClean="0"/>
              <a:t>‹#›</a:t>
            </a:fld>
            <a:endParaRPr lang="cs-CZ"/>
          </a:p>
        </p:txBody>
      </p:sp>
    </p:spTree>
    <p:extLst>
      <p:ext uri="{BB962C8B-B14F-4D97-AF65-F5344CB8AC3E}">
        <p14:creationId xmlns:p14="http://schemas.microsoft.com/office/powerpoint/2010/main" val="3088314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C2F4E6-EE71-F818-983A-B4FC2556439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3A70EEC-35BA-6B79-6975-06EAB984A54A}"/>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E0EBD42F-4D1D-2F63-3F91-A4F1A1805DAE}"/>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2BE6AD5-6F3E-E6CC-5491-6B116367B1D5}"/>
              </a:ext>
            </a:extLst>
          </p:cNvPr>
          <p:cNvSpPr>
            <a:spLocks noGrp="1"/>
          </p:cNvSpPr>
          <p:nvPr>
            <p:ph type="dt" sz="half" idx="10"/>
          </p:nvPr>
        </p:nvSpPr>
        <p:spPr/>
        <p:txBody>
          <a:bodyPr/>
          <a:lstStyle/>
          <a:p>
            <a:fld id="{E0183EC4-38F2-41D5-AB7F-2AC9C5BD8969}" type="datetimeFigureOut">
              <a:rPr lang="cs-CZ" smtClean="0"/>
              <a:t>05.12.2023</a:t>
            </a:fld>
            <a:endParaRPr lang="cs-CZ"/>
          </a:p>
        </p:txBody>
      </p:sp>
      <p:sp>
        <p:nvSpPr>
          <p:cNvPr id="6" name="Zástupný symbol pro zápatí 5">
            <a:extLst>
              <a:ext uri="{FF2B5EF4-FFF2-40B4-BE49-F238E27FC236}">
                <a16:creationId xmlns:a16="http://schemas.microsoft.com/office/drawing/2014/main" id="{B6E31689-20A6-82D0-5A17-4C71241366C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F1D47BC-8BF6-7206-23ED-547E9B9406FF}"/>
              </a:ext>
            </a:extLst>
          </p:cNvPr>
          <p:cNvSpPr>
            <a:spLocks noGrp="1"/>
          </p:cNvSpPr>
          <p:nvPr>
            <p:ph type="sldNum" sz="quarter" idx="12"/>
          </p:nvPr>
        </p:nvSpPr>
        <p:spPr/>
        <p:txBody>
          <a:bodyPr/>
          <a:lstStyle/>
          <a:p>
            <a:fld id="{624806EA-0184-4A3E-89A3-293900678EBE}" type="slidenum">
              <a:rPr lang="cs-CZ" smtClean="0"/>
              <a:t>‹#›</a:t>
            </a:fld>
            <a:endParaRPr lang="cs-CZ"/>
          </a:p>
        </p:txBody>
      </p:sp>
    </p:spTree>
    <p:extLst>
      <p:ext uri="{BB962C8B-B14F-4D97-AF65-F5344CB8AC3E}">
        <p14:creationId xmlns:p14="http://schemas.microsoft.com/office/powerpoint/2010/main" val="3845546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FEFDC7-94D4-7AA3-5D26-263D1EA6E3C0}"/>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324ABE9C-3CFE-3D25-F858-0CC8111BDB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79EF4FD3-66BB-678C-74EA-87EF6662EFE8}"/>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CAA2C02B-E384-9744-BD36-73CDDB3E12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B179C61F-BF3E-E0C4-5673-D2DA667BF349}"/>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62CE2AE-1814-044B-306A-D47E4854313A}"/>
              </a:ext>
            </a:extLst>
          </p:cNvPr>
          <p:cNvSpPr>
            <a:spLocks noGrp="1"/>
          </p:cNvSpPr>
          <p:nvPr>
            <p:ph type="dt" sz="half" idx="10"/>
          </p:nvPr>
        </p:nvSpPr>
        <p:spPr/>
        <p:txBody>
          <a:bodyPr/>
          <a:lstStyle/>
          <a:p>
            <a:fld id="{E0183EC4-38F2-41D5-AB7F-2AC9C5BD8969}" type="datetimeFigureOut">
              <a:rPr lang="cs-CZ" smtClean="0"/>
              <a:t>05.12.2023</a:t>
            </a:fld>
            <a:endParaRPr lang="cs-CZ"/>
          </a:p>
        </p:txBody>
      </p:sp>
      <p:sp>
        <p:nvSpPr>
          <p:cNvPr id="8" name="Zástupný symbol pro zápatí 7">
            <a:extLst>
              <a:ext uri="{FF2B5EF4-FFF2-40B4-BE49-F238E27FC236}">
                <a16:creationId xmlns:a16="http://schemas.microsoft.com/office/drawing/2014/main" id="{491CB500-7373-8227-C1CE-BBFA4E71713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F5C2D507-B0E3-C114-52B1-EA9CC1BB433A}"/>
              </a:ext>
            </a:extLst>
          </p:cNvPr>
          <p:cNvSpPr>
            <a:spLocks noGrp="1"/>
          </p:cNvSpPr>
          <p:nvPr>
            <p:ph type="sldNum" sz="quarter" idx="12"/>
          </p:nvPr>
        </p:nvSpPr>
        <p:spPr/>
        <p:txBody>
          <a:bodyPr/>
          <a:lstStyle/>
          <a:p>
            <a:fld id="{624806EA-0184-4A3E-89A3-293900678EBE}" type="slidenum">
              <a:rPr lang="cs-CZ" smtClean="0"/>
              <a:t>‹#›</a:t>
            </a:fld>
            <a:endParaRPr lang="cs-CZ"/>
          </a:p>
        </p:txBody>
      </p:sp>
    </p:spTree>
    <p:extLst>
      <p:ext uri="{BB962C8B-B14F-4D97-AF65-F5344CB8AC3E}">
        <p14:creationId xmlns:p14="http://schemas.microsoft.com/office/powerpoint/2010/main" val="2590112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09DF60-C2A4-7DDF-F3D8-AC7263A68F1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6AF99C94-15D0-97EF-A49B-BCD8B672626F}"/>
              </a:ext>
            </a:extLst>
          </p:cNvPr>
          <p:cNvSpPr>
            <a:spLocks noGrp="1"/>
          </p:cNvSpPr>
          <p:nvPr>
            <p:ph type="dt" sz="half" idx="10"/>
          </p:nvPr>
        </p:nvSpPr>
        <p:spPr/>
        <p:txBody>
          <a:bodyPr/>
          <a:lstStyle/>
          <a:p>
            <a:fld id="{E0183EC4-38F2-41D5-AB7F-2AC9C5BD8969}" type="datetimeFigureOut">
              <a:rPr lang="cs-CZ" smtClean="0"/>
              <a:t>05.12.2023</a:t>
            </a:fld>
            <a:endParaRPr lang="cs-CZ"/>
          </a:p>
        </p:txBody>
      </p:sp>
      <p:sp>
        <p:nvSpPr>
          <p:cNvPr id="4" name="Zástupný symbol pro zápatí 3">
            <a:extLst>
              <a:ext uri="{FF2B5EF4-FFF2-40B4-BE49-F238E27FC236}">
                <a16:creationId xmlns:a16="http://schemas.microsoft.com/office/drawing/2014/main" id="{E1071C7A-4DE7-6AA1-22AA-4E71E2616ABE}"/>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E4C51BA5-34C3-4207-F47E-919500A5BAD5}"/>
              </a:ext>
            </a:extLst>
          </p:cNvPr>
          <p:cNvSpPr>
            <a:spLocks noGrp="1"/>
          </p:cNvSpPr>
          <p:nvPr>
            <p:ph type="sldNum" sz="quarter" idx="12"/>
          </p:nvPr>
        </p:nvSpPr>
        <p:spPr/>
        <p:txBody>
          <a:bodyPr/>
          <a:lstStyle/>
          <a:p>
            <a:fld id="{624806EA-0184-4A3E-89A3-293900678EBE}" type="slidenum">
              <a:rPr lang="cs-CZ" smtClean="0"/>
              <a:t>‹#›</a:t>
            </a:fld>
            <a:endParaRPr lang="cs-CZ"/>
          </a:p>
        </p:txBody>
      </p:sp>
    </p:spTree>
    <p:extLst>
      <p:ext uri="{BB962C8B-B14F-4D97-AF65-F5344CB8AC3E}">
        <p14:creationId xmlns:p14="http://schemas.microsoft.com/office/powerpoint/2010/main" val="3289342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0A0D802-AD6B-3C25-E8A6-F90E07948424}"/>
              </a:ext>
            </a:extLst>
          </p:cNvPr>
          <p:cNvSpPr>
            <a:spLocks noGrp="1"/>
          </p:cNvSpPr>
          <p:nvPr>
            <p:ph type="dt" sz="half" idx="10"/>
          </p:nvPr>
        </p:nvSpPr>
        <p:spPr/>
        <p:txBody>
          <a:bodyPr/>
          <a:lstStyle/>
          <a:p>
            <a:fld id="{E0183EC4-38F2-41D5-AB7F-2AC9C5BD8969}" type="datetimeFigureOut">
              <a:rPr lang="cs-CZ" smtClean="0"/>
              <a:t>05.12.2023</a:t>
            </a:fld>
            <a:endParaRPr lang="cs-CZ"/>
          </a:p>
        </p:txBody>
      </p:sp>
      <p:sp>
        <p:nvSpPr>
          <p:cNvPr id="3" name="Zástupný symbol pro zápatí 2">
            <a:extLst>
              <a:ext uri="{FF2B5EF4-FFF2-40B4-BE49-F238E27FC236}">
                <a16:creationId xmlns:a16="http://schemas.microsoft.com/office/drawing/2014/main" id="{D8EC9713-BC04-C99D-8785-B0B692907F7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CDD68931-CE46-8CD5-1C92-1C3A5BBC115E}"/>
              </a:ext>
            </a:extLst>
          </p:cNvPr>
          <p:cNvSpPr>
            <a:spLocks noGrp="1"/>
          </p:cNvSpPr>
          <p:nvPr>
            <p:ph type="sldNum" sz="quarter" idx="12"/>
          </p:nvPr>
        </p:nvSpPr>
        <p:spPr/>
        <p:txBody>
          <a:bodyPr/>
          <a:lstStyle/>
          <a:p>
            <a:fld id="{624806EA-0184-4A3E-89A3-293900678EBE}" type="slidenum">
              <a:rPr lang="cs-CZ" smtClean="0"/>
              <a:t>‹#›</a:t>
            </a:fld>
            <a:endParaRPr lang="cs-CZ"/>
          </a:p>
        </p:txBody>
      </p:sp>
    </p:spTree>
    <p:extLst>
      <p:ext uri="{BB962C8B-B14F-4D97-AF65-F5344CB8AC3E}">
        <p14:creationId xmlns:p14="http://schemas.microsoft.com/office/powerpoint/2010/main" val="72164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66C4FA-7F48-745E-2429-08EC273108E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CCEB264C-526F-C025-1576-49B8A86A6F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91843B4-3560-0288-740C-A7BC86D49C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788535A-63C6-EA93-83FC-7170150AD8D5}"/>
              </a:ext>
            </a:extLst>
          </p:cNvPr>
          <p:cNvSpPr>
            <a:spLocks noGrp="1"/>
          </p:cNvSpPr>
          <p:nvPr>
            <p:ph type="dt" sz="half" idx="10"/>
          </p:nvPr>
        </p:nvSpPr>
        <p:spPr/>
        <p:txBody>
          <a:bodyPr/>
          <a:lstStyle/>
          <a:p>
            <a:fld id="{E0183EC4-38F2-41D5-AB7F-2AC9C5BD8969}" type="datetimeFigureOut">
              <a:rPr lang="cs-CZ" smtClean="0"/>
              <a:t>05.12.2023</a:t>
            </a:fld>
            <a:endParaRPr lang="cs-CZ"/>
          </a:p>
        </p:txBody>
      </p:sp>
      <p:sp>
        <p:nvSpPr>
          <p:cNvPr id="6" name="Zástupný symbol pro zápatí 5">
            <a:extLst>
              <a:ext uri="{FF2B5EF4-FFF2-40B4-BE49-F238E27FC236}">
                <a16:creationId xmlns:a16="http://schemas.microsoft.com/office/drawing/2014/main" id="{589209F5-69C1-0AB3-8F1E-803203B52FB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121C89B-95B2-E2BD-9411-119E7C60D1D1}"/>
              </a:ext>
            </a:extLst>
          </p:cNvPr>
          <p:cNvSpPr>
            <a:spLocks noGrp="1"/>
          </p:cNvSpPr>
          <p:nvPr>
            <p:ph type="sldNum" sz="quarter" idx="12"/>
          </p:nvPr>
        </p:nvSpPr>
        <p:spPr/>
        <p:txBody>
          <a:bodyPr/>
          <a:lstStyle/>
          <a:p>
            <a:fld id="{624806EA-0184-4A3E-89A3-293900678EBE}" type="slidenum">
              <a:rPr lang="cs-CZ" smtClean="0"/>
              <a:t>‹#›</a:t>
            </a:fld>
            <a:endParaRPr lang="cs-CZ"/>
          </a:p>
        </p:txBody>
      </p:sp>
    </p:spTree>
    <p:extLst>
      <p:ext uri="{BB962C8B-B14F-4D97-AF65-F5344CB8AC3E}">
        <p14:creationId xmlns:p14="http://schemas.microsoft.com/office/powerpoint/2010/main" val="3018612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870676-7AAC-EBE4-1A90-8028782DCC8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EF3422AF-EC97-3AA0-526A-9C3D4E5BD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062816B0-A76A-4F7B-AE35-3554F45CFA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34952B4-19DA-E237-3CB0-033B56712747}"/>
              </a:ext>
            </a:extLst>
          </p:cNvPr>
          <p:cNvSpPr>
            <a:spLocks noGrp="1"/>
          </p:cNvSpPr>
          <p:nvPr>
            <p:ph type="dt" sz="half" idx="10"/>
          </p:nvPr>
        </p:nvSpPr>
        <p:spPr/>
        <p:txBody>
          <a:bodyPr/>
          <a:lstStyle/>
          <a:p>
            <a:fld id="{E0183EC4-38F2-41D5-AB7F-2AC9C5BD8969}" type="datetimeFigureOut">
              <a:rPr lang="cs-CZ" smtClean="0"/>
              <a:t>05.12.2023</a:t>
            </a:fld>
            <a:endParaRPr lang="cs-CZ"/>
          </a:p>
        </p:txBody>
      </p:sp>
      <p:sp>
        <p:nvSpPr>
          <p:cNvPr id="6" name="Zástupný symbol pro zápatí 5">
            <a:extLst>
              <a:ext uri="{FF2B5EF4-FFF2-40B4-BE49-F238E27FC236}">
                <a16:creationId xmlns:a16="http://schemas.microsoft.com/office/drawing/2014/main" id="{D73DBA97-754F-FD2F-627D-811BE514664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1BF6D71-5527-FD48-FE78-E26C94AC9B41}"/>
              </a:ext>
            </a:extLst>
          </p:cNvPr>
          <p:cNvSpPr>
            <a:spLocks noGrp="1"/>
          </p:cNvSpPr>
          <p:nvPr>
            <p:ph type="sldNum" sz="quarter" idx="12"/>
          </p:nvPr>
        </p:nvSpPr>
        <p:spPr/>
        <p:txBody>
          <a:bodyPr/>
          <a:lstStyle/>
          <a:p>
            <a:fld id="{624806EA-0184-4A3E-89A3-293900678EBE}" type="slidenum">
              <a:rPr lang="cs-CZ" smtClean="0"/>
              <a:t>‹#›</a:t>
            </a:fld>
            <a:endParaRPr lang="cs-CZ"/>
          </a:p>
        </p:txBody>
      </p:sp>
    </p:spTree>
    <p:extLst>
      <p:ext uri="{BB962C8B-B14F-4D97-AF65-F5344CB8AC3E}">
        <p14:creationId xmlns:p14="http://schemas.microsoft.com/office/powerpoint/2010/main" val="2428652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9319FF73-F176-3E83-79A0-86FBDEB524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421E1679-229C-CAD1-51FB-E01480E8A9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F001782-E02E-1FF0-AAC8-B32182B8E0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83EC4-38F2-41D5-AB7F-2AC9C5BD8969}" type="datetimeFigureOut">
              <a:rPr lang="cs-CZ" smtClean="0"/>
              <a:t>05.12.2023</a:t>
            </a:fld>
            <a:endParaRPr lang="cs-CZ"/>
          </a:p>
        </p:txBody>
      </p:sp>
      <p:sp>
        <p:nvSpPr>
          <p:cNvPr id="5" name="Zástupný symbol pro zápatí 4">
            <a:extLst>
              <a:ext uri="{FF2B5EF4-FFF2-40B4-BE49-F238E27FC236}">
                <a16:creationId xmlns:a16="http://schemas.microsoft.com/office/drawing/2014/main" id="{4BBE149A-8422-F7B4-517E-CF7CDF4E6E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E32607C0-859A-31F1-78E9-DB6F698E5C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806EA-0184-4A3E-89A3-293900678EBE}" type="slidenum">
              <a:rPr lang="cs-CZ" smtClean="0"/>
              <a:t>‹#›</a:t>
            </a:fld>
            <a:endParaRPr lang="cs-CZ"/>
          </a:p>
        </p:txBody>
      </p:sp>
    </p:spTree>
    <p:extLst>
      <p:ext uri="{BB962C8B-B14F-4D97-AF65-F5344CB8AC3E}">
        <p14:creationId xmlns:p14="http://schemas.microsoft.com/office/powerpoint/2010/main" val="1507823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7.wmf"/></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youtube.com/watch?v=Jfq6-nS65RY"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5.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D47902-C100-BD26-9C78-8182C20B6E6B}"/>
              </a:ext>
            </a:extLst>
          </p:cNvPr>
          <p:cNvSpPr>
            <a:spLocks noGrp="1"/>
          </p:cNvSpPr>
          <p:nvPr>
            <p:ph type="title"/>
          </p:nvPr>
        </p:nvSpPr>
        <p:spPr/>
        <p:txBody>
          <a:bodyPr/>
          <a:lstStyle/>
          <a:p>
            <a:pPr algn="ctr"/>
            <a:r>
              <a:rPr lang="cs-CZ" b="1" dirty="0" err="1">
                <a:solidFill>
                  <a:srgbClr val="002060"/>
                </a:solidFill>
              </a:rPr>
              <a:t>Behavior</a:t>
            </a:r>
            <a:r>
              <a:rPr lang="cs-CZ" b="1" dirty="0">
                <a:solidFill>
                  <a:srgbClr val="002060"/>
                </a:solidFill>
              </a:rPr>
              <a:t> management</a:t>
            </a:r>
          </a:p>
        </p:txBody>
      </p:sp>
      <p:pic>
        <p:nvPicPr>
          <p:cNvPr id="3" name="Bilde 2">
            <a:extLst>
              <a:ext uri="{FF2B5EF4-FFF2-40B4-BE49-F238E27FC236}">
                <a16:creationId xmlns:a16="http://schemas.microsoft.com/office/drawing/2014/main" id="{2EB79ED9-2947-12D2-389C-FB266FE1CEB9}"/>
              </a:ext>
            </a:extLst>
          </p:cNvPr>
          <p:cNvPicPr>
            <a:picLocks noChangeAspect="1"/>
          </p:cNvPicPr>
          <p:nvPr/>
        </p:nvPicPr>
        <p:blipFill>
          <a:blip r:embed="rId2"/>
          <a:stretch>
            <a:fillRect/>
          </a:stretch>
        </p:blipFill>
        <p:spPr>
          <a:xfrm>
            <a:off x="1880394" y="1941700"/>
            <a:ext cx="8276706" cy="4291626"/>
          </a:xfrm>
          <a:prstGeom prst="rect">
            <a:avLst/>
          </a:prstGeom>
        </p:spPr>
      </p:pic>
    </p:spTree>
    <p:extLst>
      <p:ext uri="{BB962C8B-B14F-4D97-AF65-F5344CB8AC3E}">
        <p14:creationId xmlns:p14="http://schemas.microsoft.com/office/powerpoint/2010/main" val="139536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97D3A1-CD54-4EA9-8B64-8B6F6A7A7430}"/>
              </a:ext>
            </a:extLst>
          </p:cNvPr>
          <p:cNvSpPr>
            <a:spLocks noGrp="1"/>
          </p:cNvSpPr>
          <p:nvPr>
            <p:ph type="title"/>
          </p:nvPr>
        </p:nvSpPr>
        <p:spPr>
          <a:xfrm>
            <a:off x="802341" y="380962"/>
            <a:ext cx="10515600" cy="1132054"/>
          </a:xfrm>
        </p:spPr>
        <p:txBody>
          <a:bodyPr/>
          <a:lstStyle/>
          <a:p>
            <a:r>
              <a:rPr lang="nb-NO" dirty="0"/>
              <a:t>State dependent </a:t>
            </a:r>
            <a:r>
              <a:rPr lang="nb-NO" dirty="0" err="1"/>
              <a:t>functioning</a:t>
            </a:r>
            <a:endParaRPr lang="nb-NO" dirty="0"/>
          </a:p>
        </p:txBody>
      </p:sp>
      <p:graphicFrame>
        <p:nvGraphicFramePr>
          <p:cNvPr id="9" name="Tabell 9">
            <a:extLst>
              <a:ext uri="{FF2B5EF4-FFF2-40B4-BE49-F238E27FC236}">
                <a16:creationId xmlns:a16="http://schemas.microsoft.com/office/drawing/2014/main" id="{2341A1BA-5707-4D08-9340-C7E2A74ABE60}"/>
              </a:ext>
            </a:extLst>
          </p:cNvPr>
          <p:cNvGraphicFramePr>
            <a:graphicFrameLocks noGrp="1"/>
          </p:cNvGraphicFramePr>
          <p:nvPr>
            <p:ph idx="1"/>
            <p:extLst>
              <p:ext uri="{D42A27DB-BD31-4B8C-83A1-F6EECF244321}">
                <p14:modId xmlns:p14="http://schemas.microsoft.com/office/powerpoint/2010/main" val="2083599513"/>
              </p:ext>
            </p:extLst>
          </p:nvPr>
        </p:nvGraphicFramePr>
        <p:xfrm>
          <a:off x="448235" y="1561448"/>
          <a:ext cx="11078298" cy="3372698"/>
        </p:xfrm>
        <a:graphic>
          <a:graphicData uri="http://schemas.openxmlformats.org/drawingml/2006/table">
            <a:tbl>
              <a:tblPr firstRow="1" bandRow="1">
                <a:tableStyleId>{5C22544A-7EE6-4342-B048-85BDC9FD1C3A}</a:tableStyleId>
              </a:tblPr>
              <a:tblGrid>
                <a:gridCol w="1846383">
                  <a:extLst>
                    <a:ext uri="{9D8B030D-6E8A-4147-A177-3AD203B41FA5}">
                      <a16:colId xmlns:a16="http://schemas.microsoft.com/office/drawing/2014/main" val="362407739"/>
                    </a:ext>
                  </a:extLst>
                </a:gridCol>
                <a:gridCol w="1846383">
                  <a:extLst>
                    <a:ext uri="{9D8B030D-6E8A-4147-A177-3AD203B41FA5}">
                      <a16:colId xmlns:a16="http://schemas.microsoft.com/office/drawing/2014/main" val="311602754"/>
                    </a:ext>
                  </a:extLst>
                </a:gridCol>
                <a:gridCol w="1846383">
                  <a:extLst>
                    <a:ext uri="{9D8B030D-6E8A-4147-A177-3AD203B41FA5}">
                      <a16:colId xmlns:a16="http://schemas.microsoft.com/office/drawing/2014/main" val="3085086262"/>
                    </a:ext>
                  </a:extLst>
                </a:gridCol>
                <a:gridCol w="1846383">
                  <a:extLst>
                    <a:ext uri="{9D8B030D-6E8A-4147-A177-3AD203B41FA5}">
                      <a16:colId xmlns:a16="http://schemas.microsoft.com/office/drawing/2014/main" val="2756444760"/>
                    </a:ext>
                  </a:extLst>
                </a:gridCol>
                <a:gridCol w="1846383">
                  <a:extLst>
                    <a:ext uri="{9D8B030D-6E8A-4147-A177-3AD203B41FA5}">
                      <a16:colId xmlns:a16="http://schemas.microsoft.com/office/drawing/2014/main" val="4210388531"/>
                    </a:ext>
                  </a:extLst>
                </a:gridCol>
                <a:gridCol w="1846383">
                  <a:extLst>
                    <a:ext uri="{9D8B030D-6E8A-4147-A177-3AD203B41FA5}">
                      <a16:colId xmlns:a16="http://schemas.microsoft.com/office/drawing/2014/main" val="1372331709"/>
                    </a:ext>
                  </a:extLst>
                </a:gridCol>
              </a:tblGrid>
              <a:tr h="389396">
                <a:tc>
                  <a:txBody>
                    <a:bodyPr/>
                    <a:lstStyle/>
                    <a:p>
                      <a:r>
                        <a:rPr lang="nb-NO" sz="1600" dirty="0"/>
                        <a:t>STATE</a:t>
                      </a:r>
                    </a:p>
                  </a:txBody>
                  <a:tcPr marL="45725" marR="45725" marT="22863" marB="22863"/>
                </a:tc>
                <a:tc>
                  <a:txBody>
                    <a:bodyPr/>
                    <a:lstStyle/>
                    <a:p>
                      <a:r>
                        <a:rPr lang="nb-NO" sz="1600" dirty="0"/>
                        <a:t>CALM</a:t>
                      </a:r>
                    </a:p>
                  </a:txBody>
                  <a:tcPr marL="45725" marR="45725" marT="22863" marB="22863"/>
                </a:tc>
                <a:tc>
                  <a:txBody>
                    <a:bodyPr/>
                    <a:lstStyle/>
                    <a:p>
                      <a:r>
                        <a:rPr lang="nb-NO" sz="1600" dirty="0"/>
                        <a:t>ALERT</a:t>
                      </a:r>
                    </a:p>
                  </a:txBody>
                  <a:tcPr marL="45725" marR="45725" marT="22863" marB="22863"/>
                </a:tc>
                <a:tc>
                  <a:txBody>
                    <a:bodyPr/>
                    <a:lstStyle/>
                    <a:p>
                      <a:r>
                        <a:rPr lang="nb-NO" sz="1600" dirty="0"/>
                        <a:t>ALARM</a:t>
                      </a:r>
                    </a:p>
                  </a:txBody>
                  <a:tcPr marL="45725" marR="45725" marT="22863" marB="22863"/>
                </a:tc>
                <a:tc>
                  <a:txBody>
                    <a:bodyPr/>
                    <a:lstStyle/>
                    <a:p>
                      <a:r>
                        <a:rPr lang="nb-NO" sz="1600" dirty="0"/>
                        <a:t>FEAR</a:t>
                      </a:r>
                    </a:p>
                  </a:txBody>
                  <a:tcPr marL="45725" marR="45725" marT="22863" marB="22863"/>
                </a:tc>
                <a:tc>
                  <a:txBody>
                    <a:bodyPr/>
                    <a:lstStyle/>
                    <a:p>
                      <a:r>
                        <a:rPr lang="nb-NO" sz="1600" dirty="0"/>
                        <a:t>TERROR</a:t>
                      </a:r>
                    </a:p>
                  </a:txBody>
                  <a:tcPr marL="45725" marR="45725" marT="22863" marB="22863"/>
                </a:tc>
                <a:extLst>
                  <a:ext uri="{0D108BD9-81ED-4DB2-BD59-A6C34878D82A}">
                    <a16:rowId xmlns:a16="http://schemas.microsoft.com/office/drawing/2014/main" val="131130407"/>
                  </a:ext>
                </a:extLst>
              </a:tr>
              <a:tr h="389396">
                <a:tc>
                  <a:txBody>
                    <a:bodyPr/>
                    <a:lstStyle/>
                    <a:p>
                      <a:r>
                        <a:rPr lang="nb-NO" sz="1800" dirty="0"/>
                        <a:t>PULS</a:t>
                      </a:r>
                    </a:p>
                  </a:txBody>
                  <a:tcPr marL="45725" marR="45725" marT="22863" marB="22863"/>
                </a:tc>
                <a:tc>
                  <a:txBody>
                    <a:bodyPr/>
                    <a:lstStyle/>
                    <a:p>
                      <a:r>
                        <a:rPr lang="nb-NO" sz="1800" dirty="0"/>
                        <a:t>70-90</a:t>
                      </a:r>
                    </a:p>
                  </a:txBody>
                  <a:tcPr marL="45725" marR="45725" marT="22863" marB="22863"/>
                </a:tc>
                <a:tc>
                  <a:txBody>
                    <a:bodyPr/>
                    <a:lstStyle/>
                    <a:p>
                      <a:r>
                        <a:rPr lang="nb-NO" sz="1800" dirty="0"/>
                        <a:t>90-100</a:t>
                      </a:r>
                    </a:p>
                  </a:txBody>
                  <a:tcPr marL="45725" marR="45725" marT="22863" marB="22863"/>
                </a:tc>
                <a:tc>
                  <a:txBody>
                    <a:bodyPr/>
                    <a:lstStyle/>
                    <a:p>
                      <a:r>
                        <a:rPr lang="nb-NO" sz="1800" dirty="0"/>
                        <a:t>101-110</a:t>
                      </a:r>
                    </a:p>
                  </a:txBody>
                  <a:tcPr marL="45725" marR="45725" marT="22863" marB="22863"/>
                </a:tc>
                <a:tc>
                  <a:txBody>
                    <a:bodyPr/>
                    <a:lstStyle/>
                    <a:p>
                      <a:r>
                        <a:rPr lang="nb-NO" sz="1800" dirty="0"/>
                        <a:t>111-135</a:t>
                      </a:r>
                    </a:p>
                  </a:txBody>
                  <a:tcPr marL="45725" marR="45725" marT="22863" marB="22863"/>
                </a:tc>
                <a:tc>
                  <a:txBody>
                    <a:bodyPr/>
                    <a:lstStyle/>
                    <a:p>
                      <a:r>
                        <a:rPr lang="nb-NO" sz="1800" dirty="0"/>
                        <a:t>136-160</a:t>
                      </a:r>
                    </a:p>
                  </a:txBody>
                  <a:tcPr marL="45725" marR="45725" marT="22863" marB="22863"/>
                </a:tc>
                <a:extLst>
                  <a:ext uri="{0D108BD9-81ED-4DB2-BD59-A6C34878D82A}">
                    <a16:rowId xmlns:a16="http://schemas.microsoft.com/office/drawing/2014/main" val="365846993"/>
                  </a:ext>
                </a:extLst>
              </a:tr>
              <a:tr h="672108">
                <a:tc>
                  <a:txBody>
                    <a:bodyPr/>
                    <a:lstStyle/>
                    <a:p>
                      <a:r>
                        <a:rPr lang="nb-NO" sz="1800" dirty="0"/>
                        <a:t>SENSE OF TIME</a:t>
                      </a:r>
                    </a:p>
                  </a:txBody>
                  <a:tcPr marL="45725" marR="45725" marT="22863" marB="22863"/>
                </a:tc>
                <a:tc>
                  <a:txBody>
                    <a:bodyPr/>
                    <a:lstStyle/>
                    <a:p>
                      <a:r>
                        <a:rPr lang="nb-NO" sz="1800" dirty="0"/>
                        <a:t>FUTURE</a:t>
                      </a:r>
                    </a:p>
                  </a:txBody>
                  <a:tcPr marL="45725" marR="45725" marT="22863" marB="22863"/>
                </a:tc>
                <a:tc>
                  <a:txBody>
                    <a:bodyPr/>
                    <a:lstStyle/>
                    <a:p>
                      <a:r>
                        <a:rPr lang="nb-NO" sz="1800" dirty="0"/>
                        <a:t>DAYS/HOURS</a:t>
                      </a:r>
                    </a:p>
                  </a:txBody>
                  <a:tcPr marL="45725" marR="45725" marT="22863" marB="22863"/>
                </a:tc>
                <a:tc>
                  <a:txBody>
                    <a:bodyPr/>
                    <a:lstStyle/>
                    <a:p>
                      <a:r>
                        <a:rPr lang="nb-NO" sz="1800" dirty="0"/>
                        <a:t>HOURS/</a:t>
                      </a:r>
                    </a:p>
                    <a:p>
                      <a:r>
                        <a:rPr lang="nb-NO" sz="1800" dirty="0"/>
                        <a:t>MINUTES</a:t>
                      </a:r>
                    </a:p>
                  </a:txBody>
                  <a:tcPr marL="45725" marR="45725" marT="22863" marB="22863"/>
                </a:tc>
                <a:tc>
                  <a:txBody>
                    <a:bodyPr/>
                    <a:lstStyle/>
                    <a:p>
                      <a:r>
                        <a:rPr lang="nb-NO" sz="1800" dirty="0"/>
                        <a:t>MINUTES/</a:t>
                      </a:r>
                    </a:p>
                    <a:p>
                      <a:r>
                        <a:rPr lang="nb-NO" sz="1800" dirty="0"/>
                        <a:t>SECONDS</a:t>
                      </a:r>
                    </a:p>
                  </a:txBody>
                  <a:tcPr marL="45725" marR="45725" marT="22863" marB="22863"/>
                </a:tc>
                <a:tc>
                  <a:txBody>
                    <a:bodyPr/>
                    <a:lstStyle/>
                    <a:p>
                      <a:r>
                        <a:rPr lang="nb-NO" sz="1800" dirty="0"/>
                        <a:t>NO PERCEPTION OF TIME</a:t>
                      </a:r>
                    </a:p>
                  </a:txBody>
                  <a:tcPr marL="45725" marR="45725" marT="22863" marB="22863"/>
                </a:tc>
                <a:extLst>
                  <a:ext uri="{0D108BD9-81ED-4DB2-BD59-A6C34878D82A}">
                    <a16:rowId xmlns:a16="http://schemas.microsoft.com/office/drawing/2014/main" val="677345049"/>
                  </a:ext>
                </a:extLst>
              </a:tr>
              <a:tr h="389396">
                <a:tc>
                  <a:txBody>
                    <a:bodyPr/>
                    <a:lstStyle/>
                    <a:p>
                      <a:r>
                        <a:rPr lang="nb-NO" sz="1800" dirty="0"/>
                        <a:t>IQ</a:t>
                      </a:r>
                    </a:p>
                  </a:txBody>
                  <a:tcPr marL="45725" marR="45725" marT="22863" marB="22863"/>
                </a:tc>
                <a:tc>
                  <a:txBody>
                    <a:bodyPr/>
                    <a:lstStyle/>
                    <a:p>
                      <a:r>
                        <a:rPr lang="nb-NO" sz="1800" dirty="0"/>
                        <a:t>110-100</a:t>
                      </a:r>
                    </a:p>
                  </a:txBody>
                  <a:tcPr marL="45725" marR="45725" marT="22863" marB="22863"/>
                </a:tc>
                <a:tc>
                  <a:txBody>
                    <a:bodyPr/>
                    <a:lstStyle/>
                    <a:p>
                      <a:r>
                        <a:rPr lang="nb-NO" sz="1800" dirty="0"/>
                        <a:t>100-90</a:t>
                      </a:r>
                    </a:p>
                  </a:txBody>
                  <a:tcPr marL="45725" marR="45725" marT="22863" marB="22863"/>
                </a:tc>
                <a:tc>
                  <a:txBody>
                    <a:bodyPr/>
                    <a:lstStyle/>
                    <a:p>
                      <a:r>
                        <a:rPr lang="nb-NO" sz="1800" dirty="0"/>
                        <a:t>90-80</a:t>
                      </a:r>
                    </a:p>
                  </a:txBody>
                  <a:tcPr marL="45725" marR="45725" marT="22863" marB="22863"/>
                </a:tc>
                <a:tc>
                  <a:txBody>
                    <a:bodyPr/>
                    <a:lstStyle/>
                    <a:p>
                      <a:r>
                        <a:rPr lang="nb-NO" sz="1800" dirty="0"/>
                        <a:t>80-70</a:t>
                      </a:r>
                    </a:p>
                  </a:txBody>
                  <a:tcPr marL="45725" marR="45725" marT="22863" marB="22863"/>
                </a:tc>
                <a:tc>
                  <a:txBody>
                    <a:bodyPr/>
                    <a:lstStyle/>
                    <a:p>
                      <a:r>
                        <a:rPr lang="nb-NO" sz="1800" dirty="0"/>
                        <a:t>70-60</a:t>
                      </a:r>
                    </a:p>
                  </a:txBody>
                  <a:tcPr marL="45725" marR="45725" marT="22863" marB="22863"/>
                </a:tc>
                <a:extLst>
                  <a:ext uri="{0D108BD9-81ED-4DB2-BD59-A6C34878D82A}">
                    <a16:rowId xmlns:a16="http://schemas.microsoft.com/office/drawing/2014/main" val="3506159076"/>
                  </a:ext>
                </a:extLst>
              </a:tr>
              <a:tr h="389396">
                <a:tc>
                  <a:txBody>
                    <a:bodyPr/>
                    <a:lstStyle/>
                    <a:p>
                      <a:r>
                        <a:rPr lang="nb-NO" sz="1800" dirty="0"/>
                        <a:t>COGNITION</a:t>
                      </a:r>
                    </a:p>
                  </a:txBody>
                  <a:tcPr marL="45725" marR="45725" marT="22863" marB="22863"/>
                </a:tc>
                <a:tc>
                  <a:txBody>
                    <a:bodyPr/>
                    <a:lstStyle/>
                    <a:p>
                      <a:r>
                        <a:rPr lang="nb-NO" sz="1800" dirty="0"/>
                        <a:t>ABSTRACT</a:t>
                      </a:r>
                    </a:p>
                  </a:txBody>
                  <a:tcPr marL="45725" marR="45725" marT="22863" marB="22863"/>
                </a:tc>
                <a:tc>
                  <a:txBody>
                    <a:bodyPr/>
                    <a:lstStyle/>
                    <a:p>
                      <a:r>
                        <a:rPr lang="nb-NO" sz="1800" dirty="0"/>
                        <a:t>CONCRETE</a:t>
                      </a:r>
                    </a:p>
                  </a:txBody>
                  <a:tcPr marL="45725" marR="45725" marT="22863" marB="22863"/>
                </a:tc>
                <a:tc>
                  <a:txBody>
                    <a:bodyPr/>
                    <a:lstStyle/>
                    <a:p>
                      <a:r>
                        <a:rPr lang="nb-NO" sz="1800" dirty="0"/>
                        <a:t>EMOTIONAL</a:t>
                      </a:r>
                    </a:p>
                  </a:txBody>
                  <a:tcPr marL="45725" marR="45725" marT="22863" marB="22863"/>
                </a:tc>
                <a:tc>
                  <a:txBody>
                    <a:bodyPr/>
                    <a:lstStyle/>
                    <a:p>
                      <a:r>
                        <a:rPr lang="nb-NO" sz="1800" dirty="0"/>
                        <a:t>REACTIVE</a:t>
                      </a:r>
                    </a:p>
                  </a:txBody>
                  <a:tcPr marL="45725" marR="45725" marT="22863" marB="22863"/>
                </a:tc>
                <a:tc>
                  <a:txBody>
                    <a:bodyPr/>
                    <a:lstStyle/>
                    <a:p>
                      <a:r>
                        <a:rPr lang="nb-NO" sz="1800" dirty="0"/>
                        <a:t>REFLEXSIVE</a:t>
                      </a:r>
                    </a:p>
                  </a:txBody>
                  <a:tcPr marL="45725" marR="45725" marT="22863" marB="22863"/>
                </a:tc>
                <a:extLst>
                  <a:ext uri="{0D108BD9-81ED-4DB2-BD59-A6C34878D82A}">
                    <a16:rowId xmlns:a16="http://schemas.microsoft.com/office/drawing/2014/main" val="932648747"/>
                  </a:ext>
                </a:extLst>
              </a:tr>
              <a:tr h="960154">
                <a:tc>
                  <a:txBody>
                    <a:bodyPr/>
                    <a:lstStyle/>
                    <a:p>
                      <a:r>
                        <a:rPr lang="nb-NO" sz="1800" dirty="0"/>
                        <a:t>PRIMARY</a:t>
                      </a:r>
                    </a:p>
                    <a:p>
                      <a:r>
                        <a:rPr lang="nb-NO" sz="1800" dirty="0" err="1"/>
                        <a:t>Brainarea</a:t>
                      </a:r>
                      <a:endParaRPr lang="nb-NO" sz="1800" dirty="0"/>
                    </a:p>
                    <a:p>
                      <a:r>
                        <a:rPr lang="nb-NO" sz="1800" dirty="0"/>
                        <a:t>SECONDARY</a:t>
                      </a:r>
                    </a:p>
                  </a:txBody>
                  <a:tcPr marL="45725" marR="45725" marT="22863" marB="22863"/>
                </a:tc>
                <a:tc>
                  <a:txBody>
                    <a:bodyPr/>
                    <a:lstStyle/>
                    <a:p>
                      <a:r>
                        <a:rPr lang="nb-NO" sz="1800" dirty="0"/>
                        <a:t>NEO-CORTEX</a:t>
                      </a:r>
                    </a:p>
                    <a:p>
                      <a:endParaRPr lang="nb-NO" sz="1800" dirty="0"/>
                    </a:p>
                    <a:p>
                      <a:r>
                        <a:rPr lang="nb-NO" sz="1800" dirty="0"/>
                        <a:t>SUBCORTEX</a:t>
                      </a:r>
                    </a:p>
                  </a:txBody>
                  <a:tcPr marL="45725" marR="45725" marT="22863" marB="22863"/>
                </a:tc>
                <a:tc>
                  <a:txBody>
                    <a:bodyPr/>
                    <a:lstStyle/>
                    <a:p>
                      <a:pPr marL="0" marR="0" lvl="0" indent="0" algn="l" defTabSz="1828526" rtl="0" eaLnBrk="1" fontAlgn="auto" latinLnBrk="0" hangingPunct="1">
                        <a:lnSpc>
                          <a:spcPct val="100000"/>
                        </a:lnSpc>
                        <a:spcBef>
                          <a:spcPts val="0"/>
                        </a:spcBef>
                        <a:spcAft>
                          <a:spcPts val="0"/>
                        </a:spcAft>
                        <a:buClrTx/>
                        <a:buSzTx/>
                        <a:buFontTx/>
                        <a:buNone/>
                        <a:tabLst/>
                        <a:defRPr/>
                      </a:pPr>
                      <a:r>
                        <a:rPr lang="nb-NO" sz="1800" dirty="0"/>
                        <a:t>SUBCORTEX</a:t>
                      </a:r>
                    </a:p>
                    <a:p>
                      <a:endParaRPr lang="nb-NO" sz="1800" dirty="0"/>
                    </a:p>
                    <a:p>
                      <a:r>
                        <a:rPr lang="nb-NO" sz="1800" dirty="0"/>
                        <a:t>LIMBIC SYSTEM</a:t>
                      </a:r>
                    </a:p>
                  </a:txBody>
                  <a:tcPr marL="45725" marR="45725" marT="22863" marB="22863"/>
                </a:tc>
                <a:tc>
                  <a:txBody>
                    <a:bodyPr/>
                    <a:lstStyle/>
                    <a:p>
                      <a:r>
                        <a:rPr lang="nb-NO" sz="1800" dirty="0"/>
                        <a:t>LIMBIC SYSTEM</a:t>
                      </a:r>
                    </a:p>
                    <a:p>
                      <a:endParaRPr lang="nb-NO" sz="1800" dirty="0"/>
                    </a:p>
                    <a:p>
                      <a:r>
                        <a:rPr lang="nb-NO" sz="1800" dirty="0"/>
                        <a:t>MID-BRAIN</a:t>
                      </a:r>
                    </a:p>
                  </a:txBody>
                  <a:tcPr marL="45725" marR="45725" marT="22863" marB="22863"/>
                </a:tc>
                <a:tc>
                  <a:txBody>
                    <a:bodyPr/>
                    <a:lstStyle/>
                    <a:p>
                      <a:r>
                        <a:rPr lang="nb-NO" sz="1800" dirty="0"/>
                        <a:t>MID-BRAIN</a:t>
                      </a:r>
                    </a:p>
                    <a:p>
                      <a:endParaRPr lang="nb-NO" sz="1800" dirty="0"/>
                    </a:p>
                    <a:p>
                      <a:r>
                        <a:rPr lang="nb-NO" sz="1800" dirty="0"/>
                        <a:t>BRAINSTEM</a:t>
                      </a:r>
                    </a:p>
                  </a:txBody>
                  <a:tcPr marL="45725" marR="45725" marT="22863" marB="22863"/>
                </a:tc>
                <a:tc>
                  <a:txBody>
                    <a:bodyPr/>
                    <a:lstStyle/>
                    <a:p>
                      <a:r>
                        <a:rPr lang="nb-NO" sz="1800" dirty="0"/>
                        <a:t>BRAINSTEM</a:t>
                      </a:r>
                    </a:p>
                    <a:p>
                      <a:endParaRPr lang="nb-NO" sz="1800" dirty="0"/>
                    </a:p>
                    <a:p>
                      <a:r>
                        <a:rPr lang="nb-NO" sz="1800" dirty="0"/>
                        <a:t>THE AUTONOME NERVOUS SYSTEM</a:t>
                      </a:r>
                    </a:p>
                  </a:txBody>
                  <a:tcPr marL="45725" marR="45725" marT="22863" marB="22863"/>
                </a:tc>
                <a:extLst>
                  <a:ext uri="{0D108BD9-81ED-4DB2-BD59-A6C34878D82A}">
                    <a16:rowId xmlns:a16="http://schemas.microsoft.com/office/drawing/2014/main" val="3530131849"/>
                  </a:ext>
                </a:extLst>
              </a:tr>
            </a:tbl>
          </a:graphicData>
        </a:graphic>
      </p:graphicFrame>
      <p:sp>
        <p:nvSpPr>
          <p:cNvPr id="11" name="TekstSylinder 10">
            <a:extLst>
              <a:ext uri="{FF2B5EF4-FFF2-40B4-BE49-F238E27FC236}">
                <a16:creationId xmlns:a16="http://schemas.microsoft.com/office/drawing/2014/main" id="{81A65DB4-7288-459A-8133-6B4F33846872}"/>
              </a:ext>
            </a:extLst>
          </p:cNvPr>
          <p:cNvSpPr txBox="1"/>
          <p:nvPr/>
        </p:nvSpPr>
        <p:spPr>
          <a:xfrm>
            <a:off x="594082" y="5401547"/>
            <a:ext cx="10931660" cy="230832"/>
          </a:xfrm>
          <a:prstGeom prst="rect">
            <a:avLst/>
          </a:prstGeom>
          <a:noFill/>
        </p:spPr>
        <p:txBody>
          <a:bodyPr wrap="square" rtlCol="0">
            <a:spAutoFit/>
          </a:bodyPr>
          <a:lstStyle/>
          <a:p>
            <a:r>
              <a:rPr lang="nb-NO" sz="900" dirty="0"/>
              <a:t>Dr. B.D. Perry. All </a:t>
            </a:r>
            <a:r>
              <a:rPr lang="nb-NO" sz="900" dirty="0" err="1"/>
              <a:t>rights</a:t>
            </a:r>
            <a:r>
              <a:rPr lang="nb-NO" sz="900" dirty="0"/>
              <a:t> </a:t>
            </a:r>
            <a:r>
              <a:rPr lang="nb-NO" sz="900" dirty="0" err="1"/>
              <a:t>reserved</a:t>
            </a:r>
            <a:r>
              <a:rPr lang="nb-NO" sz="900" dirty="0"/>
              <a:t>. Copyright B.D. Perry, 2007-2020</a:t>
            </a:r>
          </a:p>
        </p:txBody>
      </p:sp>
    </p:spTree>
    <p:extLst>
      <p:ext uri="{BB962C8B-B14F-4D97-AF65-F5344CB8AC3E}">
        <p14:creationId xmlns:p14="http://schemas.microsoft.com/office/powerpoint/2010/main" val="4054333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6A4305-475A-E0A6-907B-601DB43BE0BC}"/>
              </a:ext>
            </a:extLst>
          </p:cNvPr>
          <p:cNvSpPr>
            <a:spLocks noGrp="1"/>
          </p:cNvSpPr>
          <p:nvPr>
            <p:ph type="title"/>
          </p:nvPr>
        </p:nvSpPr>
        <p:spPr/>
        <p:txBody>
          <a:bodyPr/>
          <a:lstStyle/>
          <a:p>
            <a:r>
              <a:rPr lang="cs-CZ" dirty="0" err="1"/>
              <a:t>Three</a:t>
            </a:r>
            <a:r>
              <a:rPr lang="cs-CZ" dirty="0"/>
              <a:t> part brain</a:t>
            </a:r>
          </a:p>
        </p:txBody>
      </p:sp>
      <p:pic>
        <p:nvPicPr>
          <p:cNvPr id="6" name="Zástupný obsah 5" descr="Obsah obrázku diagram&#10;&#10;Popis byl vytvořen automaticky">
            <a:extLst>
              <a:ext uri="{FF2B5EF4-FFF2-40B4-BE49-F238E27FC236}">
                <a16:creationId xmlns:a16="http://schemas.microsoft.com/office/drawing/2014/main" id="{DCCCDB07-7E56-6564-9D0E-124FC9C543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21067" y="1575408"/>
            <a:ext cx="4594225" cy="4594225"/>
          </a:xfrm>
        </p:spPr>
      </p:pic>
    </p:spTree>
    <p:extLst>
      <p:ext uri="{BB962C8B-B14F-4D97-AF65-F5344CB8AC3E}">
        <p14:creationId xmlns:p14="http://schemas.microsoft.com/office/powerpoint/2010/main" val="3638729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7E1882-7DDF-4D49-9394-BA25AAB901D4}"/>
              </a:ext>
            </a:extLst>
          </p:cNvPr>
          <p:cNvSpPr>
            <a:spLocks noGrp="1"/>
          </p:cNvSpPr>
          <p:nvPr>
            <p:ph type="title"/>
          </p:nvPr>
        </p:nvSpPr>
        <p:spPr/>
        <p:txBody>
          <a:bodyPr/>
          <a:lstStyle/>
          <a:p>
            <a:r>
              <a:rPr lang="nb-NO" dirty="0"/>
              <a:t>State dependent </a:t>
            </a:r>
            <a:r>
              <a:rPr lang="nb-NO" dirty="0" err="1"/>
              <a:t>functioning</a:t>
            </a:r>
            <a:r>
              <a:rPr lang="nb-NO" dirty="0"/>
              <a:t> – CALM</a:t>
            </a:r>
          </a:p>
        </p:txBody>
      </p:sp>
      <p:sp>
        <p:nvSpPr>
          <p:cNvPr id="6" name="TekstSylinder 5">
            <a:extLst>
              <a:ext uri="{FF2B5EF4-FFF2-40B4-BE49-F238E27FC236}">
                <a16:creationId xmlns:a16="http://schemas.microsoft.com/office/drawing/2014/main" id="{17A278AD-285C-485D-96F8-E164B50D9EBE}"/>
              </a:ext>
            </a:extLst>
          </p:cNvPr>
          <p:cNvSpPr txBox="1"/>
          <p:nvPr/>
        </p:nvSpPr>
        <p:spPr>
          <a:xfrm>
            <a:off x="5881307" y="1882268"/>
            <a:ext cx="5680751" cy="4832092"/>
          </a:xfrm>
          <a:prstGeom prst="rect">
            <a:avLst/>
          </a:prstGeom>
          <a:noFill/>
        </p:spPr>
        <p:txBody>
          <a:bodyPr wrap="square" rtlCol="0">
            <a:spAutoFit/>
          </a:bodyPr>
          <a:lstStyle/>
          <a:p>
            <a:r>
              <a:rPr lang="nb-NO" sz="2400" dirty="0"/>
              <a:t>CALM = </a:t>
            </a:r>
            <a:r>
              <a:rPr lang="nb-NO" sz="2400" dirty="0" err="1"/>
              <a:t>our</a:t>
            </a:r>
            <a:r>
              <a:rPr lang="nb-NO" sz="2400" dirty="0"/>
              <a:t> «best </a:t>
            </a:r>
            <a:r>
              <a:rPr lang="nb-NO" sz="2400" dirty="0" err="1"/>
              <a:t>state</a:t>
            </a:r>
            <a:r>
              <a:rPr lang="nb-NO" sz="2400" dirty="0"/>
              <a:t>»</a:t>
            </a:r>
          </a:p>
          <a:p>
            <a:endParaRPr lang="nb-NO" sz="2400" dirty="0"/>
          </a:p>
          <a:p>
            <a:r>
              <a:rPr lang="nb-NO" sz="2400" dirty="0" err="1"/>
              <a:t>Functional</a:t>
            </a:r>
            <a:r>
              <a:rPr lang="nb-NO" sz="2400" dirty="0"/>
              <a:t> IQ is </a:t>
            </a:r>
            <a:r>
              <a:rPr lang="nb-NO" sz="2400" dirty="0" err="1"/>
              <a:t>high</a:t>
            </a:r>
            <a:endParaRPr lang="nb-NO" sz="2400" dirty="0"/>
          </a:p>
          <a:p>
            <a:endParaRPr lang="nb-NO" sz="2400" dirty="0"/>
          </a:p>
          <a:p>
            <a:r>
              <a:rPr lang="nb-NO" sz="2400" dirty="0" err="1"/>
              <a:t>We</a:t>
            </a:r>
            <a:r>
              <a:rPr lang="nb-NO" sz="2400" dirty="0"/>
              <a:t> </a:t>
            </a:r>
            <a:r>
              <a:rPr lang="nb-NO" sz="2400" dirty="0" err="1"/>
              <a:t>feel</a:t>
            </a:r>
            <a:r>
              <a:rPr lang="nb-NO" sz="2400" dirty="0"/>
              <a:t> safe in </a:t>
            </a:r>
            <a:r>
              <a:rPr lang="nb-NO" sz="2400" dirty="0" err="1"/>
              <a:t>the</a:t>
            </a:r>
            <a:r>
              <a:rPr lang="nb-NO" sz="2400" dirty="0"/>
              <a:t> </a:t>
            </a:r>
            <a:r>
              <a:rPr lang="nb-NO" sz="2400" dirty="0" err="1"/>
              <a:t>world</a:t>
            </a:r>
            <a:endParaRPr lang="nb-NO" sz="2400" dirty="0"/>
          </a:p>
          <a:p>
            <a:endParaRPr lang="nb-NO" sz="2400" dirty="0"/>
          </a:p>
          <a:p>
            <a:r>
              <a:rPr lang="nb-NO" sz="2400" dirty="0" err="1"/>
              <a:t>We</a:t>
            </a:r>
            <a:r>
              <a:rPr lang="nb-NO" sz="2400" dirty="0"/>
              <a:t> </a:t>
            </a:r>
            <a:r>
              <a:rPr lang="nb-NO" sz="2400" dirty="0" err="1"/>
              <a:t>can</a:t>
            </a:r>
            <a:r>
              <a:rPr lang="nb-NO" sz="2400" dirty="0"/>
              <a:t> </a:t>
            </a:r>
            <a:r>
              <a:rPr lang="nb-NO" sz="2400" dirty="0" err="1"/>
              <a:t>think</a:t>
            </a:r>
            <a:r>
              <a:rPr lang="nb-NO" sz="2400" dirty="0"/>
              <a:t> and </a:t>
            </a:r>
            <a:r>
              <a:rPr lang="nb-NO" sz="2400" dirty="0" err="1"/>
              <a:t>reflect</a:t>
            </a:r>
            <a:r>
              <a:rPr lang="nb-NO" sz="2400" dirty="0"/>
              <a:t>, and do long-time planning</a:t>
            </a:r>
          </a:p>
          <a:p>
            <a:endParaRPr lang="nb-NO" sz="2400" dirty="0"/>
          </a:p>
          <a:p>
            <a:r>
              <a:rPr lang="nb-NO" sz="2400" dirty="0"/>
              <a:t>Stress-</a:t>
            </a:r>
            <a:r>
              <a:rPr lang="nb-NO" sz="2400" dirty="0" err="1"/>
              <a:t>response</a:t>
            </a:r>
            <a:r>
              <a:rPr lang="nb-NO" sz="2400" dirty="0"/>
              <a:t> system is not </a:t>
            </a:r>
            <a:r>
              <a:rPr lang="nb-NO" sz="2400" dirty="0" err="1"/>
              <a:t>activated</a:t>
            </a:r>
            <a:endParaRPr lang="nb-NO" sz="2400" dirty="0"/>
          </a:p>
          <a:p>
            <a:endParaRPr lang="nb-NO" sz="2400" dirty="0"/>
          </a:p>
          <a:p>
            <a:r>
              <a:rPr lang="nb-NO" sz="2400" dirty="0"/>
              <a:t>No </a:t>
            </a:r>
            <a:r>
              <a:rPr lang="nb-NO" sz="2400" dirty="0" err="1"/>
              <a:t>challenging</a:t>
            </a:r>
            <a:r>
              <a:rPr lang="nb-NO" sz="2400" dirty="0"/>
              <a:t> </a:t>
            </a:r>
            <a:r>
              <a:rPr lang="nb-NO" sz="2400" dirty="0" err="1"/>
              <a:t>behavior</a:t>
            </a:r>
            <a:endParaRPr lang="nb-NO" sz="2400" dirty="0"/>
          </a:p>
          <a:p>
            <a:endParaRPr lang="nb-NO" sz="2000" dirty="0"/>
          </a:p>
        </p:txBody>
      </p:sp>
      <p:graphicFrame>
        <p:nvGraphicFramePr>
          <p:cNvPr id="7" name="Objekt 6">
            <a:extLst>
              <a:ext uri="{FF2B5EF4-FFF2-40B4-BE49-F238E27FC236}">
                <a16:creationId xmlns:a16="http://schemas.microsoft.com/office/drawing/2014/main" id="{FC788E46-6DC6-7C1E-68F2-5D0CB7F5744A}"/>
              </a:ext>
            </a:extLst>
          </p:cNvPr>
          <p:cNvGraphicFramePr>
            <a:graphicFrameLocks noChangeAspect="1"/>
          </p:cNvGraphicFramePr>
          <p:nvPr>
            <p:extLst>
              <p:ext uri="{D42A27DB-BD31-4B8C-83A1-F6EECF244321}">
                <p14:modId xmlns:p14="http://schemas.microsoft.com/office/powerpoint/2010/main" val="1912691865"/>
              </p:ext>
            </p:extLst>
          </p:nvPr>
        </p:nvGraphicFramePr>
        <p:xfrm>
          <a:off x="318339" y="2163012"/>
          <a:ext cx="5298048" cy="3532032"/>
        </p:xfrm>
        <a:graphic>
          <a:graphicData uri="http://schemas.openxmlformats.org/presentationml/2006/ole">
            <mc:AlternateContent xmlns:mc="http://schemas.openxmlformats.org/markup-compatibility/2006">
              <mc:Choice xmlns:v="urn:schemas-microsoft-com:vml" Requires="v">
                <p:oleObj spid="_x0000_s1027" name="Rastrový obrázek" r:id="rId3" imgW="5943600" imgH="3962520" progId="Paint.Picture">
                  <p:embed/>
                </p:oleObj>
              </mc:Choice>
              <mc:Fallback>
                <p:oleObj name="Rastrový obrázek" r:id="rId3" imgW="5943600" imgH="3962520" progId="Paint.Picture">
                  <p:embed/>
                  <p:pic>
                    <p:nvPicPr>
                      <p:cNvPr id="7" name="Objekt 6">
                        <a:extLst>
                          <a:ext uri="{FF2B5EF4-FFF2-40B4-BE49-F238E27FC236}">
                            <a16:creationId xmlns:a16="http://schemas.microsoft.com/office/drawing/2014/main" id="{35BB4EA6-42DF-4C5C-A046-319EA03FF5F6}"/>
                          </a:ext>
                        </a:extLst>
                      </p:cNvPr>
                      <p:cNvPicPr/>
                      <p:nvPr/>
                    </p:nvPicPr>
                    <p:blipFill>
                      <a:blip r:embed="rId4"/>
                      <a:stretch>
                        <a:fillRect/>
                      </a:stretch>
                    </p:blipFill>
                    <p:spPr>
                      <a:xfrm>
                        <a:off x="318339" y="2163012"/>
                        <a:ext cx="5298048" cy="3532032"/>
                      </a:xfrm>
                      <a:prstGeom prst="rect">
                        <a:avLst/>
                      </a:prstGeom>
                    </p:spPr>
                  </p:pic>
                </p:oleObj>
              </mc:Fallback>
            </mc:AlternateContent>
          </a:graphicData>
        </a:graphic>
      </p:graphicFrame>
      <p:sp>
        <p:nvSpPr>
          <p:cNvPr id="11" name="Zástupný obsah 10">
            <a:extLst>
              <a:ext uri="{FF2B5EF4-FFF2-40B4-BE49-F238E27FC236}">
                <a16:creationId xmlns:a16="http://schemas.microsoft.com/office/drawing/2014/main" id="{E91362CC-0C44-290D-F81D-77EDDF4428F8}"/>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207298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294BBD-FFB5-4929-90C6-28C841518544}"/>
              </a:ext>
            </a:extLst>
          </p:cNvPr>
          <p:cNvSpPr>
            <a:spLocks noGrp="1"/>
          </p:cNvSpPr>
          <p:nvPr>
            <p:ph type="title"/>
          </p:nvPr>
        </p:nvSpPr>
        <p:spPr/>
        <p:txBody>
          <a:bodyPr/>
          <a:lstStyle/>
          <a:p>
            <a:r>
              <a:rPr lang="nb-NO" dirty="0"/>
              <a:t>State dependent </a:t>
            </a:r>
            <a:r>
              <a:rPr lang="nb-NO" dirty="0" err="1"/>
              <a:t>functioning</a:t>
            </a:r>
            <a:r>
              <a:rPr lang="nb-NO" dirty="0"/>
              <a:t> – ALERT</a:t>
            </a:r>
          </a:p>
        </p:txBody>
      </p:sp>
      <p:sp>
        <p:nvSpPr>
          <p:cNvPr id="6" name="TekstSylinder 5">
            <a:extLst>
              <a:ext uri="{FF2B5EF4-FFF2-40B4-BE49-F238E27FC236}">
                <a16:creationId xmlns:a16="http://schemas.microsoft.com/office/drawing/2014/main" id="{43B2A091-62AA-46F2-90D2-4FAF0A25ABCE}"/>
              </a:ext>
            </a:extLst>
          </p:cNvPr>
          <p:cNvSpPr txBox="1"/>
          <p:nvPr/>
        </p:nvSpPr>
        <p:spPr>
          <a:xfrm>
            <a:off x="5690295" y="1894086"/>
            <a:ext cx="4587830" cy="4293483"/>
          </a:xfrm>
          <a:prstGeom prst="rect">
            <a:avLst/>
          </a:prstGeom>
          <a:noFill/>
        </p:spPr>
        <p:txBody>
          <a:bodyPr wrap="square" rtlCol="0">
            <a:spAutoFit/>
          </a:bodyPr>
          <a:lstStyle/>
          <a:p>
            <a:r>
              <a:rPr lang="nb-NO" sz="2400" dirty="0"/>
              <a:t>Stress-</a:t>
            </a:r>
            <a:r>
              <a:rPr lang="nb-NO" sz="2400" dirty="0" err="1"/>
              <a:t>response</a:t>
            </a:r>
            <a:r>
              <a:rPr lang="nb-NO" sz="2400" dirty="0"/>
              <a:t> system is </a:t>
            </a:r>
            <a:r>
              <a:rPr lang="nb-NO" sz="2400" dirty="0" err="1"/>
              <a:t>slightly</a:t>
            </a:r>
            <a:r>
              <a:rPr lang="nb-NO" sz="2400" dirty="0"/>
              <a:t> </a:t>
            </a:r>
            <a:r>
              <a:rPr lang="nb-NO" sz="2400" dirty="0" err="1"/>
              <a:t>activated</a:t>
            </a:r>
            <a:endParaRPr lang="nb-NO" sz="2400" dirty="0"/>
          </a:p>
          <a:p>
            <a:endParaRPr lang="nb-NO" sz="2400" dirty="0"/>
          </a:p>
          <a:p>
            <a:r>
              <a:rPr lang="nb-NO" sz="2400" dirty="0" err="1"/>
              <a:t>We</a:t>
            </a:r>
            <a:r>
              <a:rPr lang="nb-NO" sz="2400" dirty="0"/>
              <a:t> </a:t>
            </a:r>
            <a:r>
              <a:rPr lang="nb-NO" sz="2400" dirty="0" err="1"/>
              <a:t>are</a:t>
            </a:r>
            <a:r>
              <a:rPr lang="nb-NO" sz="2400" dirty="0"/>
              <a:t> alert to </a:t>
            </a:r>
            <a:r>
              <a:rPr lang="nb-NO" sz="2400" dirty="0" err="1"/>
              <a:t>our</a:t>
            </a:r>
            <a:r>
              <a:rPr lang="nb-NO" sz="2400" dirty="0"/>
              <a:t> </a:t>
            </a:r>
            <a:r>
              <a:rPr lang="nb-NO" sz="2400" dirty="0" err="1"/>
              <a:t>surroundings</a:t>
            </a:r>
            <a:endParaRPr lang="nb-NO" sz="2400" dirty="0"/>
          </a:p>
          <a:p>
            <a:endParaRPr lang="nb-NO" sz="2400" dirty="0"/>
          </a:p>
          <a:p>
            <a:r>
              <a:rPr lang="nb-NO" sz="2400" dirty="0"/>
              <a:t>Our </a:t>
            </a:r>
            <a:r>
              <a:rPr lang="nb-NO" sz="2400" dirty="0" err="1"/>
              <a:t>functional</a:t>
            </a:r>
            <a:r>
              <a:rPr lang="nb-NO" sz="2400" dirty="0"/>
              <a:t> IQ is a </a:t>
            </a:r>
            <a:r>
              <a:rPr lang="nb-NO" sz="2400" dirty="0" err="1"/>
              <a:t>little</a:t>
            </a:r>
            <a:r>
              <a:rPr lang="nb-NO" sz="2400" dirty="0"/>
              <a:t> bit </a:t>
            </a:r>
            <a:r>
              <a:rPr lang="nb-NO" sz="2400" dirty="0" err="1"/>
              <a:t>lower</a:t>
            </a:r>
            <a:endParaRPr lang="nb-NO" sz="2400" dirty="0"/>
          </a:p>
          <a:p>
            <a:endParaRPr lang="nb-NO" sz="2400" dirty="0"/>
          </a:p>
          <a:p>
            <a:r>
              <a:rPr lang="nb-NO" sz="2400" dirty="0" err="1"/>
              <a:t>Challenging</a:t>
            </a:r>
            <a:r>
              <a:rPr lang="nb-NO" sz="2400" dirty="0"/>
              <a:t> </a:t>
            </a:r>
            <a:r>
              <a:rPr lang="nb-NO" sz="2400" dirty="0" err="1"/>
              <a:t>behavior</a:t>
            </a:r>
            <a:r>
              <a:rPr lang="nb-NO" sz="2400" dirty="0"/>
              <a:t> is </a:t>
            </a:r>
            <a:r>
              <a:rPr lang="nb-NO" sz="2400" dirty="0" err="1"/>
              <a:t>of</a:t>
            </a:r>
            <a:r>
              <a:rPr lang="nb-NO" sz="2400" dirty="0"/>
              <a:t> </a:t>
            </a:r>
            <a:r>
              <a:rPr lang="nb-NO" sz="2400" dirty="0" err="1"/>
              <a:t>low</a:t>
            </a:r>
            <a:r>
              <a:rPr lang="nb-NO" sz="2400" dirty="0"/>
              <a:t> </a:t>
            </a:r>
            <a:r>
              <a:rPr lang="nb-NO" sz="2400" dirty="0" err="1"/>
              <a:t>frequence</a:t>
            </a:r>
            <a:r>
              <a:rPr lang="nb-NO" sz="2400" dirty="0"/>
              <a:t> and </a:t>
            </a:r>
            <a:r>
              <a:rPr lang="nb-NO" sz="2400" dirty="0" err="1"/>
              <a:t>intensity</a:t>
            </a:r>
            <a:r>
              <a:rPr lang="nb-NO" sz="2400" dirty="0"/>
              <a:t>, </a:t>
            </a:r>
            <a:r>
              <a:rPr lang="nb-NO" sz="2400" dirty="0" err="1"/>
              <a:t>might</a:t>
            </a:r>
            <a:r>
              <a:rPr lang="nb-NO" sz="2400" dirty="0"/>
              <a:t> be a </a:t>
            </a:r>
            <a:r>
              <a:rPr lang="nb-NO" sz="2400" dirty="0" err="1"/>
              <a:t>little</a:t>
            </a:r>
            <a:r>
              <a:rPr lang="nb-NO" sz="2400" dirty="0"/>
              <a:t> </a:t>
            </a:r>
            <a:r>
              <a:rPr lang="nb-NO" sz="2400" dirty="0" err="1"/>
              <a:t>resistance</a:t>
            </a:r>
            <a:r>
              <a:rPr lang="nb-NO" sz="2400" dirty="0"/>
              <a:t> or </a:t>
            </a:r>
            <a:r>
              <a:rPr lang="nb-NO" sz="2400" dirty="0" err="1"/>
              <a:t>avoidance</a:t>
            </a:r>
            <a:endParaRPr lang="nb-NO" sz="2400" dirty="0"/>
          </a:p>
          <a:p>
            <a:endParaRPr lang="nb-NO" sz="900" dirty="0"/>
          </a:p>
        </p:txBody>
      </p:sp>
      <p:sp>
        <p:nvSpPr>
          <p:cNvPr id="3" name="Zástupný obsah 2">
            <a:extLst>
              <a:ext uri="{FF2B5EF4-FFF2-40B4-BE49-F238E27FC236}">
                <a16:creationId xmlns:a16="http://schemas.microsoft.com/office/drawing/2014/main" id="{113E3F7F-E43C-9299-C2C3-28DBD434B8E2}"/>
              </a:ext>
            </a:extLst>
          </p:cNvPr>
          <p:cNvSpPr>
            <a:spLocks noGrp="1"/>
          </p:cNvSpPr>
          <p:nvPr>
            <p:ph idx="1"/>
          </p:nvPr>
        </p:nvSpPr>
        <p:spPr/>
        <p:txBody>
          <a:bodyPr/>
          <a:lstStyle/>
          <a:p>
            <a:pPr marL="0" indent="0">
              <a:buNone/>
            </a:pPr>
            <a:endParaRPr lang="cs-CZ" dirty="0"/>
          </a:p>
        </p:txBody>
      </p:sp>
      <p:pic>
        <p:nvPicPr>
          <p:cNvPr id="8" name="Zástupný obsah 20" descr="Obsah obrázku interiér, stůl, vsedě, přenosný počítač&#10;&#10;Popis byl vytvořen automaticky">
            <a:extLst>
              <a:ext uri="{FF2B5EF4-FFF2-40B4-BE49-F238E27FC236}">
                <a16:creationId xmlns:a16="http://schemas.microsoft.com/office/drawing/2014/main" id="{34967F75-F8E9-6E72-8EEC-D22688A5437B}"/>
              </a:ext>
            </a:extLst>
          </p:cNvPr>
          <p:cNvPicPr>
            <a:picLocks noChangeAspect="1"/>
          </p:cNvPicPr>
          <p:nvPr/>
        </p:nvPicPr>
        <p:blipFill>
          <a:blip r:embed="rId3"/>
          <a:stretch>
            <a:fillRect/>
          </a:stretch>
        </p:blipFill>
        <p:spPr>
          <a:xfrm>
            <a:off x="544749" y="2195456"/>
            <a:ext cx="5012130" cy="2819323"/>
          </a:xfrm>
          <a:prstGeom prst="rect">
            <a:avLst/>
          </a:prstGeom>
        </p:spPr>
      </p:pic>
    </p:spTree>
    <p:extLst>
      <p:ext uri="{BB962C8B-B14F-4D97-AF65-F5344CB8AC3E}">
        <p14:creationId xmlns:p14="http://schemas.microsoft.com/office/powerpoint/2010/main" val="3385851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43F87C-E14F-47A2-86C9-8B695A5E3E96}"/>
              </a:ext>
            </a:extLst>
          </p:cNvPr>
          <p:cNvSpPr>
            <a:spLocks noGrp="1"/>
          </p:cNvSpPr>
          <p:nvPr>
            <p:ph type="title"/>
          </p:nvPr>
        </p:nvSpPr>
        <p:spPr/>
        <p:txBody>
          <a:bodyPr/>
          <a:lstStyle/>
          <a:p>
            <a:r>
              <a:rPr lang="nb-NO" dirty="0"/>
              <a:t>State dependent </a:t>
            </a:r>
            <a:r>
              <a:rPr lang="nb-NO" dirty="0" err="1"/>
              <a:t>functioning</a:t>
            </a:r>
            <a:r>
              <a:rPr lang="nb-NO" dirty="0"/>
              <a:t> – ALARM</a:t>
            </a:r>
          </a:p>
        </p:txBody>
      </p:sp>
      <p:pic>
        <p:nvPicPr>
          <p:cNvPr id="6" name="Plassholder for innhold 5">
            <a:extLst>
              <a:ext uri="{FF2B5EF4-FFF2-40B4-BE49-F238E27FC236}">
                <a16:creationId xmlns:a16="http://schemas.microsoft.com/office/drawing/2014/main" id="{560A2D84-F551-479B-B9D9-A4CD3AABEE7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9942" y="1371419"/>
            <a:ext cx="4430623" cy="2948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6">
            <a:extLst>
              <a:ext uri="{FF2B5EF4-FFF2-40B4-BE49-F238E27FC236}">
                <a16:creationId xmlns:a16="http://schemas.microsoft.com/office/drawing/2014/main" id="{BE8E7ED9-1F3B-4CB0-A8B8-4466AB87682B}"/>
              </a:ext>
            </a:extLst>
          </p:cNvPr>
          <p:cNvSpPr txBox="1"/>
          <p:nvPr/>
        </p:nvSpPr>
        <p:spPr>
          <a:xfrm>
            <a:off x="5550193" y="1258267"/>
            <a:ext cx="6011866" cy="4664226"/>
          </a:xfrm>
          <a:prstGeom prst="rect">
            <a:avLst/>
          </a:prstGeom>
          <a:noFill/>
        </p:spPr>
        <p:txBody>
          <a:bodyPr wrap="square" rtlCol="0">
            <a:spAutoFit/>
          </a:bodyPr>
          <a:lstStyle/>
          <a:p>
            <a:r>
              <a:rPr lang="nb-NO" sz="2701" dirty="0"/>
              <a:t>Stress-</a:t>
            </a:r>
            <a:r>
              <a:rPr lang="nb-NO" sz="2701" dirty="0" err="1"/>
              <a:t>response</a:t>
            </a:r>
            <a:r>
              <a:rPr lang="nb-NO" sz="2701" dirty="0"/>
              <a:t> system is </a:t>
            </a:r>
            <a:r>
              <a:rPr lang="nb-NO" sz="2701" dirty="0" err="1"/>
              <a:t>activated</a:t>
            </a:r>
            <a:r>
              <a:rPr lang="nb-NO" sz="2701" dirty="0"/>
              <a:t>:</a:t>
            </a:r>
          </a:p>
          <a:p>
            <a:r>
              <a:rPr lang="nb-NO" sz="2701" dirty="0" err="1"/>
              <a:t>We</a:t>
            </a:r>
            <a:r>
              <a:rPr lang="nb-NO" sz="2701" dirty="0"/>
              <a:t> </a:t>
            </a:r>
            <a:r>
              <a:rPr lang="nb-NO" sz="2701" dirty="0" err="1"/>
              <a:t>feel</a:t>
            </a:r>
            <a:r>
              <a:rPr lang="nb-NO" sz="2701" dirty="0"/>
              <a:t> </a:t>
            </a:r>
            <a:r>
              <a:rPr lang="nb-NO" sz="2701" dirty="0" err="1"/>
              <a:t>uncertain</a:t>
            </a:r>
            <a:r>
              <a:rPr lang="nb-NO" sz="2701" dirty="0"/>
              <a:t> </a:t>
            </a:r>
            <a:r>
              <a:rPr lang="nb-NO" sz="2701" dirty="0" err="1"/>
              <a:t>about</a:t>
            </a:r>
            <a:r>
              <a:rPr lang="nb-NO" sz="2701" dirty="0"/>
              <a:t> </a:t>
            </a:r>
            <a:r>
              <a:rPr lang="nb-NO" sz="2701" dirty="0" err="1"/>
              <a:t>our</a:t>
            </a:r>
            <a:r>
              <a:rPr lang="nb-NO" sz="2701" dirty="0"/>
              <a:t> </a:t>
            </a:r>
            <a:r>
              <a:rPr lang="nb-NO" sz="2701" dirty="0" err="1"/>
              <a:t>safety</a:t>
            </a:r>
            <a:r>
              <a:rPr lang="nb-NO" sz="2701" dirty="0"/>
              <a:t> and </a:t>
            </a:r>
            <a:r>
              <a:rPr lang="nb-NO" sz="2701" dirty="0" err="1"/>
              <a:t>the</a:t>
            </a:r>
            <a:r>
              <a:rPr lang="nb-NO" sz="2701" dirty="0"/>
              <a:t> </a:t>
            </a:r>
            <a:r>
              <a:rPr lang="nb-NO" sz="2701" dirty="0" err="1"/>
              <a:t>meaning</a:t>
            </a:r>
            <a:r>
              <a:rPr lang="nb-NO" sz="2701" dirty="0"/>
              <a:t> </a:t>
            </a:r>
            <a:r>
              <a:rPr lang="nb-NO" sz="2701" dirty="0" err="1"/>
              <a:t>of</a:t>
            </a:r>
            <a:r>
              <a:rPr lang="nb-NO" sz="2701" dirty="0"/>
              <a:t> </a:t>
            </a:r>
            <a:r>
              <a:rPr lang="nb-NO" sz="2701" dirty="0" err="1"/>
              <a:t>what</a:t>
            </a:r>
            <a:r>
              <a:rPr lang="nb-NO" sz="2701" dirty="0"/>
              <a:t> is happening</a:t>
            </a:r>
          </a:p>
          <a:p>
            <a:endParaRPr lang="nb-NO" sz="2701" dirty="0"/>
          </a:p>
          <a:p>
            <a:r>
              <a:rPr lang="nb-NO" sz="2701" dirty="0" err="1"/>
              <a:t>We</a:t>
            </a:r>
            <a:r>
              <a:rPr lang="nb-NO" sz="2701" dirty="0"/>
              <a:t> </a:t>
            </a:r>
            <a:r>
              <a:rPr lang="nb-NO" sz="2701" dirty="0" err="1"/>
              <a:t>are</a:t>
            </a:r>
            <a:r>
              <a:rPr lang="nb-NO" sz="2701" dirty="0"/>
              <a:t> </a:t>
            </a:r>
            <a:r>
              <a:rPr lang="nb-NO" sz="2701" dirty="0" err="1"/>
              <a:t>beginning</a:t>
            </a:r>
            <a:r>
              <a:rPr lang="nb-NO" sz="2701" dirty="0"/>
              <a:t> to </a:t>
            </a:r>
            <a:r>
              <a:rPr lang="nb-NO" sz="2701" dirty="0" err="1"/>
              <a:t>feel</a:t>
            </a:r>
            <a:r>
              <a:rPr lang="nb-NO" sz="2701" dirty="0"/>
              <a:t> </a:t>
            </a:r>
            <a:r>
              <a:rPr lang="nb-NO" sz="2701" dirty="0" err="1"/>
              <a:t>stressed</a:t>
            </a:r>
            <a:r>
              <a:rPr lang="nb-NO" sz="2701" dirty="0"/>
              <a:t> or </a:t>
            </a:r>
            <a:r>
              <a:rPr lang="nb-NO" sz="2701" dirty="0" err="1"/>
              <a:t>overwhelmed</a:t>
            </a:r>
            <a:endParaRPr lang="nb-NO" sz="2701" dirty="0"/>
          </a:p>
          <a:p>
            <a:endParaRPr lang="nb-NO" sz="2701" dirty="0"/>
          </a:p>
          <a:p>
            <a:r>
              <a:rPr lang="nb-NO" sz="2701" dirty="0"/>
              <a:t>Our </a:t>
            </a:r>
            <a:r>
              <a:rPr lang="nb-NO" sz="2701" dirty="0" err="1"/>
              <a:t>functional</a:t>
            </a:r>
            <a:r>
              <a:rPr lang="nb-NO" sz="2701" dirty="0"/>
              <a:t> IQ is </a:t>
            </a:r>
            <a:r>
              <a:rPr lang="nb-NO" sz="2701" dirty="0" err="1"/>
              <a:t>even</a:t>
            </a:r>
            <a:r>
              <a:rPr lang="nb-NO" sz="2701" dirty="0"/>
              <a:t> </a:t>
            </a:r>
            <a:r>
              <a:rPr lang="nb-NO" sz="2701" dirty="0" err="1"/>
              <a:t>lower</a:t>
            </a:r>
            <a:endParaRPr lang="nb-NO" sz="2701" dirty="0"/>
          </a:p>
          <a:p>
            <a:endParaRPr lang="nb-NO" sz="2701" dirty="0"/>
          </a:p>
          <a:p>
            <a:r>
              <a:rPr lang="nb-NO" sz="2701" dirty="0" err="1"/>
              <a:t>Challenging</a:t>
            </a:r>
            <a:r>
              <a:rPr lang="nb-NO" sz="2701" dirty="0"/>
              <a:t> </a:t>
            </a:r>
            <a:r>
              <a:rPr lang="nb-NO" sz="2701" dirty="0" err="1"/>
              <a:t>behavior</a:t>
            </a:r>
            <a:r>
              <a:rPr lang="nb-NO" sz="2701" dirty="0"/>
              <a:t> </a:t>
            </a:r>
            <a:r>
              <a:rPr lang="nb-NO" sz="2701" dirty="0" err="1"/>
              <a:t>might</a:t>
            </a:r>
            <a:r>
              <a:rPr lang="nb-NO" sz="2701" dirty="0"/>
              <a:t> be </a:t>
            </a:r>
            <a:r>
              <a:rPr lang="nb-NO" sz="2701" dirty="0" err="1"/>
              <a:t>opposition</a:t>
            </a:r>
            <a:r>
              <a:rPr lang="nb-NO" sz="2701" dirty="0"/>
              <a:t> or </a:t>
            </a:r>
            <a:r>
              <a:rPr lang="nb-NO" sz="2701" dirty="0" err="1"/>
              <a:t>defiance</a:t>
            </a:r>
            <a:r>
              <a:rPr lang="nb-NO" sz="2701" dirty="0"/>
              <a:t>, or </a:t>
            </a:r>
            <a:r>
              <a:rPr lang="nb-NO" sz="2701" dirty="0" err="1"/>
              <a:t>fake</a:t>
            </a:r>
            <a:r>
              <a:rPr lang="nb-NO" sz="2701" dirty="0"/>
              <a:t> </a:t>
            </a:r>
            <a:r>
              <a:rPr lang="nb-NO" sz="2701" dirty="0" err="1"/>
              <a:t>compliance</a:t>
            </a:r>
            <a:r>
              <a:rPr lang="nb-NO" sz="2701" dirty="0"/>
              <a:t>.</a:t>
            </a:r>
          </a:p>
        </p:txBody>
      </p:sp>
    </p:spTree>
    <p:extLst>
      <p:ext uri="{BB962C8B-B14F-4D97-AF65-F5344CB8AC3E}">
        <p14:creationId xmlns:p14="http://schemas.microsoft.com/office/powerpoint/2010/main" val="773496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A5EEC9-CC79-441C-A241-D9C520C1C41A}"/>
              </a:ext>
            </a:extLst>
          </p:cNvPr>
          <p:cNvSpPr>
            <a:spLocks noGrp="1"/>
          </p:cNvSpPr>
          <p:nvPr>
            <p:ph type="title"/>
          </p:nvPr>
        </p:nvSpPr>
        <p:spPr/>
        <p:txBody>
          <a:bodyPr/>
          <a:lstStyle/>
          <a:p>
            <a:r>
              <a:rPr lang="nb-NO" dirty="0"/>
              <a:t>State dependent </a:t>
            </a:r>
            <a:r>
              <a:rPr lang="nb-NO" dirty="0" err="1"/>
              <a:t>functioning</a:t>
            </a:r>
            <a:r>
              <a:rPr lang="nb-NO" dirty="0"/>
              <a:t> – FEAR</a:t>
            </a:r>
          </a:p>
        </p:txBody>
      </p:sp>
      <p:pic>
        <p:nvPicPr>
          <p:cNvPr id="5" name="Plassholder for innhold 4">
            <a:extLst>
              <a:ext uri="{FF2B5EF4-FFF2-40B4-BE49-F238E27FC236}">
                <a16:creationId xmlns:a16="http://schemas.microsoft.com/office/drawing/2014/main" id="{AAAC849B-277B-412A-90D5-35BAEA388A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6932" y="1413069"/>
            <a:ext cx="4142472" cy="275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a:extLst>
              <a:ext uri="{FF2B5EF4-FFF2-40B4-BE49-F238E27FC236}">
                <a16:creationId xmlns:a16="http://schemas.microsoft.com/office/drawing/2014/main" id="{3903E218-0006-43C5-805F-594CB9E8FC85}"/>
              </a:ext>
            </a:extLst>
          </p:cNvPr>
          <p:cNvSpPr txBox="1"/>
          <p:nvPr/>
        </p:nvSpPr>
        <p:spPr>
          <a:xfrm>
            <a:off x="5322531" y="1413069"/>
            <a:ext cx="6138004" cy="5218352"/>
          </a:xfrm>
          <a:prstGeom prst="rect">
            <a:avLst/>
          </a:prstGeom>
          <a:noFill/>
        </p:spPr>
        <p:txBody>
          <a:bodyPr wrap="square" rtlCol="0">
            <a:spAutoFit/>
          </a:bodyPr>
          <a:lstStyle/>
          <a:p>
            <a:r>
              <a:rPr lang="nb-NO" sz="2701" dirty="0"/>
              <a:t>Stress-</a:t>
            </a:r>
            <a:r>
              <a:rPr lang="nb-NO" sz="2701" dirty="0" err="1"/>
              <a:t>response</a:t>
            </a:r>
            <a:r>
              <a:rPr lang="nb-NO" sz="2701" dirty="0"/>
              <a:t> system is </a:t>
            </a:r>
            <a:r>
              <a:rPr lang="nb-NO" sz="2701" dirty="0" err="1"/>
              <a:t>highly</a:t>
            </a:r>
            <a:r>
              <a:rPr lang="nb-NO" sz="2701" dirty="0"/>
              <a:t> </a:t>
            </a:r>
            <a:r>
              <a:rPr lang="nb-NO" sz="2701" dirty="0" err="1"/>
              <a:t>activated</a:t>
            </a:r>
            <a:r>
              <a:rPr lang="nb-NO" sz="2701" dirty="0"/>
              <a:t>: </a:t>
            </a:r>
            <a:r>
              <a:rPr lang="nb-NO" sz="2701" dirty="0" err="1"/>
              <a:t>We</a:t>
            </a:r>
            <a:r>
              <a:rPr lang="nb-NO" sz="2701" dirty="0"/>
              <a:t> </a:t>
            </a:r>
            <a:r>
              <a:rPr lang="nb-NO" sz="2701" dirty="0" err="1"/>
              <a:t>feel</a:t>
            </a:r>
            <a:r>
              <a:rPr lang="nb-NO" sz="2701" dirty="0"/>
              <a:t> </a:t>
            </a:r>
            <a:r>
              <a:rPr lang="nb-NO" sz="2701" dirty="0" err="1"/>
              <a:t>unsafe</a:t>
            </a:r>
            <a:endParaRPr lang="nb-NO" sz="2701" dirty="0"/>
          </a:p>
          <a:p>
            <a:endParaRPr lang="nb-NO" sz="2701" dirty="0"/>
          </a:p>
          <a:p>
            <a:r>
              <a:rPr lang="nb-NO" sz="2701" dirty="0"/>
              <a:t>«It is </a:t>
            </a:r>
            <a:r>
              <a:rPr lang="nb-NO" sz="2701" dirty="0" err="1"/>
              <a:t>us</a:t>
            </a:r>
            <a:r>
              <a:rPr lang="nb-NO" sz="2701" dirty="0"/>
              <a:t> or </a:t>
            </a:r>
            <a:r>
              <a:rPr lang="nb-NO" sz="2701" dirty="0" err="1"/>
              <a:t>them</a:t>
            </a:r>
            <a:r>
              <a:rPr lang="nb-NO" sz="2701" dirty="0"/>
              <a:t>»</a:t>
            </a:r>
          </a:p>
          <a:p>
            <a:endParaRPr lang="nb-NO" sz="2701" dirty="0"/>
          </a:p>
          <a:p>
            <a:r>
              <a:rPr lang="nb-NO" sz="2701" dirty="0"/>
              <a:t>Our </a:t>
            </a:r>
            <a:r>
              <a:rPr lang="nb-NO" sz="2701" dirty="0" err="1"/>
              <a:t>functional</a:t>
            </a:r>
            <a:r>
              <a:rPr lang="nb-NO" sz="2701" dirty="0"/>
              <a:t> IQ is </a:t>
            </a:r>
            <a:r>
              <a:rPr lang="nb-NO" sz="2701" dirty="0" err="1"/>
              <a:t>low</a:t>
            </a:r>
            <a:endParaRPr lang="nb-NO" sz="2701" dirty="0"/>
          </a:p>
          <a:p>
            <a:endParaRPr lang="nb-NO" sz="2701" dirty="0"/>
          </a:p>
          <a:p>
            <a:r>
              <a:rPr lang="nb-NO" sz="2701" dirty="0" err="1"/>
              <a:t>Challenging</a:t>
            </a:r>
            <a:r>
              <a:rPr lang="nb-NO" sz="2701" dirty="0"/>
              <a:t> </a:t>
            </a:r>
            <a:r>
              <a:rPr lang="nb-NO" sz="2701" dirty="0" err="1"/>
              <a:t>behavior</a:t>
            </a:r>
            <a:r>
              <a:rPr lang="nb-NO" sz="2701" dirty="0"/>
              <a:t> </a:t>
            </a:r>
            <a:r>
              <a:rPr lang="nb-NO" sz="2701" dirty="0" err="1"/>
              <a:t>will</a:t>
            </a:r>
            <a:r>
              <a:rPr lang="nb-NO" sz="2701" dirty="0"/>
              <a:t> be </a:t>
            </a:r>
            <a:r>
              <a:rPr lang="nb-NO" sz="2701" dirty="0" err="1"/>
              <a:t>frequent</a:t>
            </a:r>
            <a:r>
              <a:rPr lang="nb-NO" sz="2701" dirty="0"/>
              <a:t>: </a:t>
            </a:r>
            <a:r>
              <a:rPr lang="nb-NO" sz="2701" dirty="0" err="1"/>
              <a:t>either</a:t>
            </a:r>
            <a:r>
              <a:rPr lang="nb-NO" sz="2701" dirty="0"/>
              <a:t> </a:t>
            </a:r>
            <a:r>
              <a:rPr lang="nb-NO" sz="2701" dirty="0" err="1"/>
              <a:t>defiant</a:t>
            </a:r>
            <a:r>
              <a:rPr lang="nb-NO" sz="2701" dirty="0"/>
              <a:t> and non-co-operative, or </a:t>
            </a:r>
            <a:r>
              <a:rPr lang="nb-NO" sz="2701" dirty="0" err="1"/>
              <a:t>dissociation</a:t>
            </a:r>
            <a:r>
              <a:rPr lang="nb-NO" sz="2701" dirty="0"/>
              <a:t> and feeling </a:t>
            </a:r>
            <a:r>
              <a:rPr lang="nb-NO" sz="2701" dirty="0" err="1"/>
              <a:t>numb</a:t>
            </a:r>
            <a:r>
              <a:rPr lang="nb-NO" sz="2701" dirty="0"/>
              <a:t>.</a:t>
            </a:r>
          </a:p>
          <a:p>
            <a:r>
              <a:rPr lang="nb-NO" sz="2701" dirty="0" err="1"/>
              <a:t>We</a:t>
            </a:r>
            <a:r>
              <a:rPr lang="nb-NO" sz="2701" dirty="0"/>
              <a:t> </a:t>
            </a:r>
            <a:r>
              <a:rPr lang="nb-NO" sz="2701" dirty="0" err="1"/>
              <a:t>may</a:t>
            </a:r>
            <a:r>
              <a:rPr lang="nb-NO" sz="2701" dirty="0"/>
              <a:t> </a:t>
            </a:r>
            <a:r>
              <a:rPr lang="nb-NO" sz="2701" dirty="0" err="1"/>
              <a:t>observe</a:t>
            </a:r>
            <a:r>
              <a:rPr lang="nb-NO" sz="2701" dirty="0"/>
              <a:t> </a:t>
            </a:r>
            <a:r>
              <a:rPr lang="nb-NO" sz="2701" dirty="0" err="1"/>
              <a:t>aggression</a:t>
            </a:r>
            <a:r>
              <a:rPr lang="nb-NO" sz="2701" dirty="0"/>
              <a:t> and </a:t>
            </a:r>
            <a:r>
              <a:rPr lang="nb-NO" sz="2701" dirty="0" err="1"/>
              <a:t>destruction</a:t>
            </a:r>
            <a:r>
              <a:rPr lang="nb-NO" sz="2701" dirty="0"/>
              <a:t> </a:t>
            </a:r>
            <a:r>
              <a:rPr lang="nb-NO" sz="2701" dirty="0" err="1"/>
              <a:t>of</a:t>
            </a:r>
            <a:r>
              <a:rPr lang="nb-NO" sz="2701" dirty="0"/>
              <a:t> </a:t>
            </a:r>
            <a:r>
              <a:rPr lang="nb-NO" sz="2701" dirty="0" err="1"/>
              <a:t>property</a:t>
            </a:r>
            <a:r>
              <a:rPr lang="nb-NO" sz="2701" dirty="0"/>
              <a:t>.</a:t>
            </a:r>
          </a:p>
          <a:p>
            <a:endParaRPr lang="nb-NO" sz="900" dirty="0" err="1"/>
          </a:p>
        </p:txBody>
      </p:sp>
    </p:spTree>
    <p:extLst>
      <p:ext uri="{BB962C8B-B14F-4D97-AF65-F5344CB8AC3E}">
        <p14:creationId xmlns:p14="http://schemas.microsoft.com/office/powerpoint/2010/main" val="2816551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29E01B-61EF-4BEA-95E3-AFF0A40F058A}"/>
              </a:ext>
            </a:extLst>
          </p:cNvPr>
          <p:cNvSpPr>
            <a:spLocks noGrp="1"/>
          </p:cNvSpPr>
          <p:nvPr>
            <p:ph type="title"/>
          </p:nvPr>
        </p:nvSpPr>
        <p:spPr/>
        <p:txBody>
          <a:bodyPr/>
          <a:lstStyle/>
          <a:p>
            <a:r>
              <a:rPr lang="nb-NO" dirty="0"/>
              <a:t>State dependent </a:t>
            </a:r>
            <a:r>
              <a:rPr lang="nb-NO" dirty="0" err="1"/>
              <a:t>functioning</a:t>
            </a:r>
            <a:r>
              <a:rPr lang="nb-NO" dirty="0"/>
              <a:t> – TERROR</a:t>
            </a:r>
          </a:p>
        </p:txBody>
      </p:sp>
      <p:pic>
        <p:nvPicPr>
          <p:cNvPr id="1026" name="Picture 2" descr="Bilderesultat for fear child">
            <a:extLst>
              <a:ext uri="{FF2B5EF4-FFF2-40B4-BE49-F238E27FC236}">
                <a16:creationId xmlns:a16="http://schemas.microsoft.com/office/drawing/2014/main" id="{0D87D8A7-57CE-4060-8B00-8B8E452715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942" y="1967810"/>
            <a:ext cx="4256325" cy="2436280"/>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CB91933C-C2FC-4BC3-8FF3-705C10F55206}"/>
              </a:ext>
            </a:extLst>
          </p:cNvPr>
          <p:cNvSpPr txBox="1"/>
          <p:nvPr/>
        </p:nvSpPr>
        <p:spPr>
          <a:xfrm>
            <a:off x="5570261" y="1967809"/>
            <a:ext cx="5991798" cy="4154984"/>
          </a:xfrm>
          <a:prstGeom prst="rect">
            <a:avLst/>
          </a:prstGeom>
          <a:noFill/>
        </p:spPr>
        <p:txBody>
          <a:bodyPr wrap="square" rtlCol="0">
            <a:spAutoFit/>
          </a:bodyPr>
          <a:lstStyle/>
          <a:p>
            <a:r>
              <a:rPr lang="nb-NO" sz="2400" dirty="0"/>
              <a:t>Stress-</a:t>
            </a:r>
            <a:r>
              <a:rPr lang="nb-NO" sz="2400" dirty="0" err="1"/>
              <a:t>response</a:t>
            </a:r>
            <a:r>
              <a:rPr lang="nb-NO" sz="2400" dirty="0"/>
              <a:t> system has a full </a:t>
            </a:r>
            <a:r>
              <a:rPr lang="nb-NO" sz="2400" dirty="0" err="1"/>
              <a:t>blown</a:t>
            </a:r>
            <a:r>
              <a:rPr lang="nb-NO" sz="2400" dirty="0"/>
              <a:t> </a:t>
            </a:r>
            <a:r>
              <a:rPr lang="nb-NO" sz="2400" dirty="0" err="1"/>
              <a:t>activation</a:t>
            </a:r>
            <a:r>
              <a:rPr lang="nb-NO" sz="2400" dirty="0"/>
              <a:t>: The ultimate </a:t>
            </a:r>
            <a:r>
              <a:rPr lang="nb-NO" sz="2400" dirty="0" err="1"/>
              <a:t>state</a:t>
            </a:r>
            <a:r>
              <a:rPr lang="nb-NO" sz="2400" dirty="0"/>
              <a:t> </a:t>
            </a:r>
            <a:r>
              <a:rPr lang="nb-NO" sz="2400" dirty="0" err="1"/>
              <a:t>of</a:t>
            </a:r>
            <a:r>
              <a:rPr lang="nb-NO" sz="2400" dirty="0"/>
              <a:t> </a:t>
            </a:r>
            <a:r>
              <a:rPr lang="nb-NO" sz="2400" dirty="0" err="1"/>
              <a:t>fear</a:t>
            </a:r>
            <a:endParaRPr lang="nb-NO" sz="2400" dirty="0"/>
          </a:p>
          <a:p>
            <a:endParaRPr lang="nb-NO" sz="2400" dirty="0"/>
          </a:p>
          <a:p>
            <a:r>
              <a:rPr lang="nb-NO" sz="2400" dirty="0" err="1"/>
              <a:t>Every</a:t>
            </a:r>
            <a:r>
              <a:rPr lang="nb-NO" sz="2400" dirty="0"/>
              <a:t> man for </a:t>
            </a:r>
            <a:r>
              <a:rPr lang="nb-NO" sz="2400" dirty="0" err="1"/>
              <a:t>himself</a:t>
            </a:r>
            <a:r>
              <a:rPr lang="nb-NO" sz="2400" dirty="0"/>
              <a:t> – fight to </a:t>
            </a:r>
            <a:r>
              <a:rPr lang="nb-NO" sz="2400" dirty="0" err="1"/>
              <a:t>our</a:t>
            </a:r>
            <a:r>
              <a:rPr lang="nb-NO" sz="2400" dirty="0"/>
              <a:t> </a:t>
            </a:r>
            <a:r>
              <a:rPr lang="nb-NO" sz="2400" dirty="0" err="1"/>
              <a:t>death</a:t>
            </a:r>
            <a:endParaRPr lang="nb-NO" sz="2400" dirty="0"/>
          </a:p>
          <a:p>
            <a:endParaRPr lang="nb-NO" sz="2400" dirty="0"/>
          </a:p>
          <a:p>
            <a:r>
              <a:rPr lang="nb-NO" sz="2400" dirty="0" err="1"/>
              <a:t>Functional</a:t>
            </a:r>
            <a:r>
              <a:rPr lang="nb-NO" sz="2400" dirty="0"/>
              <a:t> IQ is </a:t>
            </a:r>
            <a:r>
              <a:rPr lang="nb-NO" sz="2400" dirty="0" err="1"/>
              <a:t>low</a:t>
            </a:r>
            <a:endParaRPr lang="nb-NO" sz="2400" dirty="0"/>
          </a:p>
          <a:p>
            <a:endParaRPr lang="nb-NO" sz="2400" dirty="0"/>
          </a:p>
          <a:p>
            <a:r>
              <a:rPr lang="nb-NO" sz="2400" dirty="0"/>
              <a:t>Our </a:t>
            </a:r>
            <a:r>
              <a:rPr lang="nb-NO" sz="2400" dirty="0" err="1"/>
              <a:t>sense</a:t>
            </a:r>
            <a:r>
              <a:rPr lang="nb-NO" sz="2400" dirty="0"/>
              <a:t> </a:t>
            </a:r>
            <a:r>
              <a:rPr lang="nb-NO" sz="2400" dirty="0" err="1"/>
              <a:t>of</a:t>
            </a:r>
            <a:r>
              <a:rPr lang="nb-NO" sz="2400" dirty="0"/>
              <a:t> time is non-</a:t>
            </a:r>
            <a:r>
              <a:rPr lang="nb-NO" sz="2400" dirty="0" err="1"/>
              <a:t>excistent</a:t>
            </a:r>
            <a:endParaRPr lang="nb-NO" sz="2400" dirty="0"/>
          </a:p>
          <a:p>
            <a:endParaRPr lang="nb-NO" sz="2400" dirty="0"/>
          </a:p>
          <a:p>
            <a:r>
              <a:rPr lang="nb-NO" sz="2400" dirty="0" err="1"/>
              <a:t>Challenging</a:t>
            </a:r>
            <a:r>
              <a:rPr lang="nb-NO" sz="2400" dirty="0"/>
              <a:t> </a:t>
            </a:r>
            <a:r>
              <a:rPr lang="nb-NO" sz="2400" dirty="0" err="1"/>
              <a:t>behavior</a:t>
            </a:r>
            <a:r>
              <a:rPr lang="nb-NO" sz="2400" dirty="0"/>
              <a:t> </a:t>
            </a:r>
            <a:r>
              <a:rPr lang="nb-NO" sz="2400" dirty="0" err="1"/>
              <a:t>may</a:t>
            </a:r>
            <a:r>
              <a:rPr lang="nb-NO" sz="2400" dirty="0"/>
              <a:t> be </a:t>
            </a:r>
            <a:r>
              <a:rPr lang="nb-NO" sz="2400" dirty="0" err="1"/>
              <a:t>violence</a:t>
            </a:r>
            <a:r>
              <a:rPr lang="nb-NO" sz="2400" dirty="0"/>
              <a:t> or </a:t>
            </a:r>
            <a:r>
              <a:rPr lang="nb-NO" sz="2400" dirty="0" err="1"/>
              <a:t>disconnecting</a:t>
            </a:r>
            <a:r>
              <a:rPr lang="nb-NO" sz="2400" dirty="0"/>
              <a:t> </a:t>
            </a:r>
            <a:r>
              <a:rPr lang="nb-NO" sz="2400" dirty="0" err="1"/>
              <a:t>mind</a:t>
            </a:r>
            <a:r>
              <a:rPr lang="nb-NO" sz="2400" dirty="0"/>
              <a:t> from body.</a:t>
            </a:r>
          </a:p>
        </p:txBody>
      </p:sp>
    </p:spTree>
    <p:extLst>
      <p:ext uri="{BB962C8B-B14F-4D97-AF65-F5344CB8AC3E}">
        <p14:creationId xmlns:p14="http://schemas.microsoft.com/office/powerpoint/2010/main" val="2735102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6A0607-FA03-4A7E-92BA-A2500B39419C}"/>
              </a:ext>
            </a:extLst>
          </p:cNvPr>
          <p:cNvSpPr>
            <a:spLocks noGrp="1"/>
          </p:cNvSpPr>
          <p:nvPr>
            <p:ph type="title"/>
          </p:nvPr>
        </p:nvSpPr>
        <p:spPr>
          <a:xfrm>
            <a:off x="838200" y="365125"/>
            <a:ext cx="11353800" cy="1325563"/>
          </a:xfrm>
        </p:spPr>
        <p:txBody>
          <a:bodyPr/>
          <a:lstStyle/>
          <a:p>
            <a:r>
              <a:rPr lang="nb-NO" dirty="0"/>
              <a:t>State dependent </a:t>
            </a:r>
            <a:r>
              <a:rPr lang="nb-NO" dirty="0" err="1"/>
              <a:t>functioning</a:t>
            </a:r>
            <a:r>
              <a:rPr lang="nb-NO" dirty="0"/>
              <a:t>: fight/</a:t>
            </a:r>
            <a:r>
              <a:rPr lang="nb-NO" dirty="0" err="1"/>
              <a:t>flight</a:t>
            </a:r>
            <a:r>
              <a:rPr lang="nb-NO" dirty="0"/>
              <a:t>/</a:t>
            </a:r>
            <a:r>
              <a:rPr lang="nb-NO" dirty="0" err="1"/>
              <a:t>freeze</a:t>
            </a:r>
            <a:endParaRPr lang="nb-NO" dirty="0"/>
          </a:p>
        </p:txBody>
      </p:sp>
      <p:sp>
        <p:nvSpPr>
          <p:cNvPr id="3" name="Plassholder for innhold 2">
            <a:extLst>
              <a:ext uri="{FF2B5EF4-FFF2-40B4-BE49-F238E27FC236}">
                <a16:creationId xmlns:a16="http://schemas.microsoft.com/office/drawing/2014/main" id="{A50270ED-2DB8-43E6-80AA-04D46F753566}"/>
              </a:ext>
            </a:extLst>
          </p:cNvPr>
          <p:cNvSpPr>
            <a:spLocks noGrp="1"/>
          </p:cNvSpPr>
          <p:nvPr>
            <p:ph idx="1"/>
          </p:nvPr>
        </p:nvSpPr>
        <p:spPr/>
        <p:txBody>
          <a:bodyPr/>
          <a:lstStyle/>
          <a:p>
            <a:pPr marL="0" indent="0">
              <a:buNone/>
            </a:pPr>
            <a:r>
              <a:rPr lang="nb-NO" sz="2400" b="1" dirty="0" err="1"/>
              <a:t>Hyperarousal</a:t>
            </a:r>
            <a:r>
              <a:rPr lang="nb-NO" sz="2400" b="1" dirty="0"/>
              <a:t>: fight/</a:t>
            </a:r>
            <a:r>
              <a:rPr lang="nb-NO" sz="2400" b="1" dirty="0" err="1"/>
              <a:t>flight</a:t>
            </a:r>
            <a:endParaRPr lang="nb-NO" sz="2400" b="1" dirty="0"/>
          </a:p>
          <a:p>
            <a:r>
              <a:rPr lang="nb-NO" sz="2400" dirty="0"/>
              <a:t>If </a:t>
            </a:r>
            <a:r>
              <a:rPr lang="nb-NO" sz="2400" dirty="0" err="1"/>
              <a:t>you</a:t>
            </a:r>
            <a:r>
              <a:rPr lang="nb-NO" sz="2400" dirty="0"/>
              <a:t> have a </a:t>
            </a:r>
            <a:r>
              <a:rPr lang="nb-NO" sz="2400" dirty="0" err="1"/>
              <a:t>chance</a:t>
            </a:r>
            <a:r>
              <a:rPr lang="nb-NO" sz="2400" dirty="0"/>
              <a:t> to </a:t>
            </a:r>
            <a:r>
              <a:rPr lang="nb-NO" sz="2400" dirty="0" err="1"/>
              <a:t>escape</a:t>
            </a:r>
            <a:r>
              <a:rPr lang="nb-NO" sz="2400" dirty="0"/>
              <a:t> </a:t>
            </a:r>
            <a:r>
              <a:rPr lang="nb-NO" sz="2400" dirty="0" err="1"/>
              <a:t>the</a:t>
            </a:r>
            <a:r>
              <a:rPr lang="nb-NO" sz="2400" dirty="0"/>
              <a:t> </a:t>
            </a:r>
            <a:r>
              <a:rPr lang="nb-NO" sz="2400" dirty="0" err="1"/>
              <a:t>situation</a:t>
            </a:r>
            <a:endParaRPr lang="nb-NO" sz="2400" dirty="0"/>
          </a:p>
          <a:p>
            <a:r>
              <a:rPr lang="nb-NO" sz="2400" dirty="0"/>
              <a:t>More </a:t>
            </a:r>
            <a:r>
              <a:rPr lang="nb-NO" sz="2400" dirty="0" err="1"/>
              <a:t>frequent</a:t>
            </a:r>
            <a:r>
              <a:rPr lang="nb-NO" sz="2400" dirty="0"/>
              <a:t> </a:t>
            </a:r>
            <a:r>
              <a:rPr lang="nb-NO" sz="2400" dirty="0" err="1"/>
              <a:t>among</a:t>
            </a:r>
            <a:r>
              <a:rPr lang="nb-NO" sz="2400" dirty="0"/>
              <a:t> men and older boys/</a:t>
            </a:r>
            <a:r>
              <a:rPr lang="nb-NO" sz="2400" dirty="0" err="1"/>
              <a:t>youth</a:t>
            </a:r>
            <a:endParaRPr lang="nb-NO" sz="2400" dirty="0"/>
          </a:p>
          <a:p>
            <a:endParaRPr lang="nb-NO" sz="2400" dirty="0"/>
          </a:p>
          <a:p>
            <a:pPr marL="0" indent="0">
              <a:buNone/>
            </a:pPr>
            <a:r>
              <a:rPr lang="nb-NO" sz="2400" b="1" dirty="0" err="1"/>
              <a:t>Hypoarousal</a:t>
            </a:r>
            <a:r>
              <a:rPr lang="nb-NO" sz="2400" b="1" dirty="0"/>
              <a:t>: </a:t>
            </a:r>
            <a:r>
              <a:rPr lang="nb-NO" sz="2400" b="1" dirty="0" err="1"/>
              <a:t>immobilization</a:t>
            </a:r>
            <a:r>
              <a:rPr lang="nb-NO" sz="2400" b="1" dirty="0"/>
              <a:t>: </a:t>
            </a:r>
            <a:r>
              <a:rPr lang="nb-NO" sz="2400" b="1" dirty="0" err="1"/>
              <a:t>dissociation</a:t>
            </a:r>
            <a:r>
              <a:rPr lang="nb-NO" sz="2400" b="1" dirty="0"/>
              <a:t>:</a:t>
            </a:r>
          </a:p>
          <a:p>
            <a:r>
              <a:rPr lang="nb-NO" sz="2400" dirty="0"/>
              <a:t>If </a:t>
            </a:r>
            <a:r>
              <a:rPr lang="nb-NO" sz="2400" dirty="0" err="1"/>
              <a:t>you</a:t>
            </a:r>
            <a:r>
              <a:rPr lang="nb-NO" sz="2400" dirty="0"/>
              <a:t> </a:t>
            </a:r>
            <a:r>
              <a:rPr lang="nb-NO" sz="2400" dirty="0" err="1"/>
              <a:t>are</a:t>
            </a:r>
            <a:r>
              <a:rPr lang="nb-NO" sz="2400" dirty="0"/>
              <a:t> in an </a:t>
            </a:r>
            <a:r>
              <a:rPr lang="nb-NO" sz="2400" dirty="0" err="1"/>
              <a:t>unavoidable</a:t>
            </a:r>
            <a:r>
              <a:rPr lang="nb-NO" sz="2400" dirty="0"/>
              <a:t> </a:t>
            </a:r>
            <a:r>
              <a:rPr lang="nb-NO" sz="2400" dirty="0" err="1"/>
              <a:t>situation</a:t>
            </a:r>
            <a:endParaRPr lang="nb-NO" sz="2400" dirty="0"/>
          </a:p>
          <a:p>
            <a:r>
              <a:rPr lang="nb-NO" sz="2400" dirty="0"/>
              <a:t>More </a:t>
            </a:r>
            <a:r>
              <a:rPr lang="nb-NO" sz="2400" dirty="0" err="1"/>
              <a:t>freguent</a:t>
            </a:r>
            <a:r>
              <a:rPr lang="nb-NO" sz="2400" dirty="0"/>
              <a:t> </a:t>
            </a:r>
            <a:r>
              <a:rPr lang="nb-NO" sz="2400" dirty="0" err="1"/>
              <a:t>among</a:t>
            </a:r>
            <a:r>
              <a:rPr lang="nb-NO" sz="2400" dirty="0"/>
              <a:t> </a:t>
            </a:r>
            <a:r>
              <a:rPr lang="nb-NO" sz="2400" dirty="0" err="1"/>
              <a:t>women</a:t>
            </a:r>
            <a:r>
              <a:rPr lang="nb-NO" sz="2400" dirty="0"/>
              <a:t> and </a:t>
            </a:r>
            <a:r>
              <a:rPr lang="nb-NO" sz="2400" dirty="0" err="1"/>
              <a:t>younger</a:t>
            </a:r>
            <a:r>
              <a:rPr lang="nb-NO" sz="2400" dirty="0"/>
              <a:t> </a:t>
            </a:r>
            <a:r>
              <a:rPr lang="nb-NO" sz="2400" dirty="0" err="1"/>
              <a:t>children</a:t>
            </a:r>
            <a:endParaRPr lang="nb-NO" sz="2400" dirty="0"/>
          </a:p>
          <a:p>
            <a:r>
              <a:rPr lang="nb-NO" sz="2400" dirty="0"/>
              <a:t>If trauma </a:t>
            </a:r>
            <a:r>
              <a:rPr lang="nb-NO" sz="2400" dirty="0" err="1"/>
              <a:t>happened</a:t>
            </a:r>
            <a:r>
              <a:rPr lang="nb-NO" sz="2400" dirty="0"/>
              <a:t> at a </a:t>
            </a:r>
            <a:r>
              <a:rPr lang="nb-NO" sz="2400" dirty="0" err="1"/>
              <a:t>young</a:t>
            </a:r>
            <a:r>
              <a:rPr lang="nb-NO" sz="2400" dirty="0"/>
              <a:t> age</a:t>
            </a:r>
          </a:p>
          <a:p>
            <a:endParaRPr lang="nb-NO" dirty="0"/>
          </a:p>
        </p:txBody>
      </p:sp>
      <p:pic>
        <p:nvPicPr>
          <p:cNvPr id="5" name="Picture 5" descr="flight">
            <a:extLst>
              <a:ext uri="{FF2B5EF4-FFF2-40B4-BE49-F238E27FC236}">
                <a16:creationId xmlns:a16="http://schemas.microsoft.com/office/drawing/2014/main" id="{AFF6DC7E-9558-D201-4CAD-9F075CDA2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851" y="1457399"/>
            <a:ext cx="2804574" cy="2645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submisson">
            <a:extLst>
              <a:ext uri="{FF2B5EF4-FFF2-40B4-BE49-F238E27FC236}">
                <a16:creationId xmlns:a16="http://schemas.microsoft.com/office/drawing/2014/main" id="{CB85B375-A262-1F0B-649D-857AE48E34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5851" y="4221846"/>
            <a:ext cx="2804574" cy="2322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52202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0F5E19-2BEB-421F-9C1D-164085CECB95}"/>
              </a:ext>
            </a:extLst>
          </p:cNvPr>
          <p:cNvSpPr>
            <a:spLocks noGrp="1"/>
          </p:cNvSpPr>
          <p:nvPr>
            <p:ph type="title"/>
          </p:nvPr>
        </p:nvSpPr>
        <p:spPr>
          <a:xfrm>
            <a:off x="630240" y="2470808"/>
            <a:ext cx="10515448" cy="1385155"/>
          </a:xfrm>
        </p:spPr>
        <p:txBody>
          <a:bodyPr/>
          <a:lstStyle/>
          <a:p>
            <a:r>
              <a:rPr lang="nb-NO" dirty="0" err="1"/>
              <a:t>Social</a:t>
            </a:r>
            <a:r>
              <a:rPr lang="nb-NO" dirty="0"/>
              <a:t> </a:t>
            </a:r>
            <a:r>
              <a:rPr lang="nb-NO" dirty="0" err="1"/>
              <a:t>contagion</a:t>
            </a:r>
            <a:r>
              <a:rPr lang="nb-NO" dirty="0"/>
              <a:t>: </a:t>
            </a:r>
            <a:r>
              <a:rPr lang="nb-NO" dirty="0" err="1"/>
              <a:t>one</a:t>
            </a:r>
            <a:r>
              <a:rPr lang="nb-NO" dirty="0"/>
              <a:t> </a:t>
            </a:r>
            <a:r>
              <a:rPr lang="nb-NO" dirty="0" err="1"/>
              <a:t>person’s</a:t>
            </a:r>
            <a:r>
              <a:rPr lang="nb-NO" dirty="0"/>
              <a:t> </a:t>
            </a:r>
            <a:r>
              <a:rPr lang="nb-NO" dirty="0" err="1"/>
              <a:t>state</a:t>
            </a:r>
            <a:r>
              <a:rPr lang="nb-NO" dirty="0"/>
              <a:t> </a:t>
            </a:r>
            <a:r>
              <a:rPr lang="nb-NO" dirty="0" err="1"/>
              <a:t>will</a:t>
            </a:r>
            <a:r>
              <a:rPr lang="nb-NO" dirty="0"/>
              <a:t> </a:t>
            </a:r>
            <a:r>
              <a:rPr lang="nb-NO" dirty="0" err="1"/>
              <a:t>infect</a:t>
            </a:r>
            <a:r>
              <a:rPr lang="nb-NO" dirty="0"/>
              <a:t> </a:t>
            </a:r>
            <a:r>
              <a:rPr lang="nb-NO" dirty="0" err="1"/>
              <a:t>another</a:t>
            </a:r>
            <a:r>
              <a:rPr lang="nb-NO" dirty="0"/>
              <a:t> </a:t>
            </a:r>
            <a:r>
              <a:rPr lang="nb-NO" dirty="0" err="1"/>
              <a:t>person’s</a:t>
            </a:r>
            <a:r>
              <a:rPr lang="nb-NO" dirty="0"/>
              <a:t> </a:t>
            </a:r>
            <a:r>
              <a:rPr lang="nb-NO" dirty="0" err="1"/>
              <a:t>state</a:t>
            </a:r>
            <a:endParaRPr lang="nb-NO" dirty="0"/>
          </a:p>
        </p:txBody>
      </p:sp>
    </p:spTree>
    <p:extLst>
      <p:ext uri="{BB962C8B-B14F-4D97-AF65-F5344CB8AC3E}">
        <p14:creationId xmlns:p14="http://schemas.microsoft.com/office/powerpoint/2010/main" val="3713742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E24A5A-9DB3-493A-8A5B-E244215558D9}"/>
              </a:ext>
            </a:extLst>
          </p:cNvPr>
          <p:cNvSpPr>
            <a:spLocks noGrp="1"/>
          </p:cNvSpPr>
          <p:nvPr>
            <p:ph type="title"/>
          </p:nvPr>
        </p:nvSpPr>
        <p:spPr>
          <a:xfrm>
            <a:off x="630240" y="546983"/>
            <a:ext cx="10515448" cy="5232807"/>
          </a:xfrm>
        </p:spPr>
        <p:txBody>
          <a:bodyPr/>
          <a:lstStyle/>
          <a:p>
            <a:r>
              <a:rPr lang="nb-NO" sz="4001" dirty="0"/>
              <a:t>A </a:t>
            </a:r>
            <a:r>
              <a:rPr lang="nb-NO" sz="4001" dirty="0" err="1"/>
              <a:t>regulated</a:t>
            </a:r>
            <a:r>
              <a:rPr lang="nb-NO" sz="4001" dirty="0"/>
              <a:t> adult </a:t>
            </a:r>
            <a:r>
              <a:rPr lang="nb-NO" sz="4001" dirty="0" err="1"/>
              <a:t>can</a:t>
            </a:r>
            <a:r>
              <a:rPr lang="nb-NO" sz="4001" dirty="0"/>
              <a:t> </a:t>
            </a:r>
            <a:r>
              <a:rPr lang="nb-NO" sz="4001" dirty="0" err="1"/>
              <a:t>regulate</a:t>
            </a:r>
            <a:r>
              <a:rPr lang="nb-NO" sz="4001" dirty="0"/>
              <a:t> a </a:t>
            </a:r>
            <a:r>
              <a:rPr lang="nb-NO" sz="4001" dirty="0" err="1"/>
              <a:t>dysregulated</a:t>
            </a:r>
            <a:r>
              <a:rPr lang="nb-NO" sz="4001" dirty="0"/>
              <a:t> </a:t>
            </a:r>
            <a:r>
              <a:rPr lang="nb-NO" sz="4001" dirty="0" err="1"/>
              <a:t>child</a:t>
            </a:r>
            <a:r>
              <a:rPr lang="nb-NO" sz="4001" dirty="0"/>
              <a:t>.</a:t>
            </a:r>
            <a:br>
              <a:rPr lang="nb-NO" sz="4001" dirty="0"/>
            </a:br>
            <a:r>
              <a:rPr lang="nb-NO" sz="4001" dirty="0"/>
              <a:t>A </a:t>
            </a:r>
            <a:r>
              <a:rPr lang="nb-NO" sz="4001" dirty="0" err="1"/>
              <a:t>dysregulated</a:t>
            </a:r>
            <a:r>
              <a:rPr lang="nb-NO" sz="4001" dirty="0"/>
              <a:t> adult </a:t>
            </a:r>
            <a:r>
              <a:rPr lang="nb-NO" sz="4001" dirty="0" err="1"/>
              <a:t>will</a:t>
            </a:r>
            <a:r>
              <a:rPr lang="nb-NO" sz="4001" dirty="0"/>
              <a:t> not be </a:t>
            </a:r>
            <a:r>
              <a:rPr lang="nb-NO" sz="4001" dirty="0" err="1"/>
              <a:t>able</a:t>
            </a:r>
            <a:r>
              <a:rPr lang="nb-NO" sz="4001" dirty="0"/>
              <a:t> to </a:t>
            </a:r>
            <a:r>
              <a:rPr lang="nb-NO" sz="4001" dirty="0" err="1"/>
              <a:t>regulate</a:t>
            </a:r>
            <a:r>
              <a:rPr lang="nb-NO" sz="4001" dirty="0"/>
              <a:t> a </a:t>
            </a:r>
            <a:r>
              <a:rPr lang="nb-NO" sz="4001" dirty="0" err="1"/>
              <a:t>dysregulated</a:t>
            </a:r>
            <a:r>
              <a:rPr lang="nb-NO" sz="4001" dirty="0"/>
              <a:t> </a:t>
            </a:r>
            <a:r>
              <a:rPr lang="nb-NO" sz="4001" dirty="0" err="1"/>
              <a:t>child</a:t>
            </a:r>
            <a:r>
              <a:rPr lang="nb-NO" sz="4001" dirty="0"/>
              <a:t>.</a:t>
            </a:r>
            <a:br>
              <a:rPr lang="nb-NO" sz="4001" dirty="0"/>
            </a:br>
            <a:r>
              <a:rPr lang="nb-NO" sz="4001" dirty="0"/>
              <a:t>A </a:t>
            </a:r>
            <a:r>
              <a:rPr lang="nb-NO" sz="4001" dirty="0" err="1"/>
              <a:t>dysregulated</a:t>
            </a:r>
            <a:r>
              <a:rPr lang="nb-NO" sz="4001" dirty="0"/>
              <a:t> adult </a:t>
            </a:r>
            <a:r>
              <a:rPr lang="nb-NO" sz="4001" dirty="0" err="1"/>
              <a:t>will</a:t>
            </a:r>
            <a:r>
              <a:rPr lang="nb-NO" sz="4001" dirty="0"/>
              <a:t> </a:t>
            </a:r>
            <a:r>
              <a:rPr lang="nb-NO" sz="4001" dirty="0" err="1"/>
              <a:t>dysregulate</a:t>
            </a:r>
            <a:r>
              <a:rPr lang="nb-NO" sz="4001" dirty="0"/>
              <a:t> a </a:t>
            </a:r>
            <a:r>
              <a:rPr lang="nb-NO" sz="4001" dirty="0" err="1"/>
              <a:t>regulated</a:t>
            </a:r>
            <a:r>
              <a:rPr lang="nb-NO" sz="4001" dirty="0"/>
              <a:t> </a:t>
            </a:r>
            <a:r>
              <a:rPr lang="nb-NO" sz="4001" dirty="0" err="1"/>
              <a:t>child</a:t>
            </a:r>
            <a:r>
              <a:rPr lang="nb-NO" sz="4001" dirty="0"/>
              <a:t>.</a:t>
            </a:r>
            <a:br>
              <a:rPr lang="nb-NO" sz="4001" dirty="0"/>
            </a:br>
            <a:r>
              <a:rPr lang="nb-NO" sz="4001" dirty="0"/>
              <a:t>A </a:t>
            </a:r>
            <a:r>
              <a:rPr lang="nb-NO" sz="4001" dirty="0" err="1"/>
              <a:t>dysregulated</a:t>
            </a:r>
            <a:r>
              <a:rPr lang="nb-NO" sz="4001" dirty="0"/>
              <a:t> </a:t>
            </a:r>
            <a:r>
              <a:rPr lang="nb-NO" sz="4001" dirty="0" err="1"/>
              <a:t>child</a:t>
            </a:r>
            <a:r>
              <a:rPr lang="nb-NO" sz="4001" dirty="0"/>
              <a:t> </a:t>
            </a:r>
            <a:r>
              <a:rPr lang="nb-NO" sz="4001" dirty="0" err="1"/>
              <a:t>will</a:t>
            </a:r>
            <a:r>
              <a:rPr lang="nb-NO" sz="4001" dirty="0"/>
              <a:t> be </a:t>
            </a:r>
            <a:r>
              <a:rPr lang="nb-NO" sz="4001" dirty="0" err="1"/>
              <a:t>able</a:t>
            </a:r>
            <a:r>
              <a:rPr lang="nb-NO" sz="4001" dirty="0"/>
              <a:t> to </a:t>
            </a:r>
            <a:r>
              <a:rPr lang="nb-NO" sz="4001" dirty="0" err="1"/>
              <a:t>dysregulate</a:t>
            </a:r>
            <a:r>
              <a:rPr lang="nb-NO" sz="4001" dirty="0"/>
              <a:t> a </a:t>
            </a:r>
            <a:r>
              <a:rPr lang="nb-NO" sz="4001" dirty="0" err="1"/>
              <a:t>regulated</a:t>
            </a:r>
            <a:r>
              <a:rPr lang="nb-NO" sz="4001" dirty="0"/>
              <a:t> adult.</a:t>
            </a:r>
            <a:br>
              <a:rPr lang="nb-NO" sz="4001" dirty="0"/>
            </a:br>
            <a:r>
              <a:rPr lang="nb-NO" sz="2000" dirty="0"/>
              <a:t>B.D Perry, 2020</a:t>
            </a:r>
          </a:p>
        </p:txBody>
      </p:sp>
    </p:spTree>
    <p:extLst>
      <p:ext uri="{BB962C8B-B14F-4D97-AF65-F5344CB8AC3E}">
        <p14:creationId xmlns:p14="http://schemas.microsoft.com/office/powerpoint/2010/main" val="2594586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E03D8F-3C9F-491C-97EC-B6B735C5DC52}"/>
              </a:ext>
            </a:extLst>
          </p:cNvPr>
          <p:cNvSpPr>
            <a:spLocks noGrp="1"/>
          </p:cNvSpPr>
          <p:nvPr>
            <p:ph type="title"/>
          </p:nvPr>
        </p:nvSpPr>
        <p:spPr>
          <a:xfrm>
            <a:off x="1981201" y="648000"/>
            <a:ext cx="8229600" cy="1077218"/>
          </a:xfrm>
        </p:spPr>
        <p:txBody>
          <a:bodyPr>
            <a:normAutofit fontScale="90000"/>
          </a:bodyPr>
          <a:lstStyle/>
          <a:p>
            <a:r>
              <a:rPr lang="cs-CZ" dirty="0" err="1">
                <a:hlinkClick r:id="rId2"/>
              </a:rPr>
              <a:t>Be</a:t>
            </a:r>
            <a:r>
              <a:rPr lang="cs-CZ" dirty="0">
                <a:hlinkClick r:id="rId2"/>
              </a:rPr>
              <a:t> </a:t>
            </a:r>
            <a:r>
              <a:rPr lang="cs-CZ" dirty="0" err="1">
                <a:hlinkClick r:id="rId2"/>
              </a:rPr>
              <a:t>bigger</a:t>
            </a:r>
            <a:r>
              <a:rPr lang="cs-CZ" dirty="0">
                <a:hlinkClick r:id="rId2"/>
              </a:rPr>
              <a:t> and </a:t>
            </a:r>
            <a:r>
              <a:rPr lang="cs-CZ" dirty="0" err="1">
                <a:hlinkClick r:id="rId2"/>
              </a:rPr>
              <a:t>stronger</a:t>
            </a:r>
            <a:br>
              <a:rPr lang="nb-NO" dirty="0"/>
            </a:br>
            <a:endParaRPr lang="nb-NO" dirty="0"/>
          </a:p>
        </p:txBody>
      </p:sp>
      <p:pic>
        <p:nvPicPr>
          <p:cNvPr id="1026" name="Picture 2" descr="RVTS SÃ¸r">
            <a:extLst>
              <a:ext uri="{FF2B5EF4-FFF2-40B4-BE49-F238E27FC236}">
                <a16:creationId xmlns:a16="http://schemas.microsoft.com/office/drawing/2014/main" id="{CAE66071-8163-4405-BFC6-DA1E3CC4B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1412776"/>
            <a:ext cx="8589640" cy="419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569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30355" y="279425"/>
            <a:ext cx="10932118" cy="1077343"/>
          </a:xfrm>
        </p:spPr>
        <p:txBody>
          <a:bodyPr>
            <a:normAutofit fontScale="90000"/>
          </a:bodyPr>
          <a:lstStyle/>
          <a:p>
            <a:r>
              <a:rPr lang="en-GB" dirty="0"/>
              <a:t>Practical implications in understanding children, the example of </a:t>
            </a:r>
            <a:r>
              <a:rPr lang="en-GB" dirty="0" err="1"/>
              <a:t>Honza</a:t>
            </a:r>
            <a:r>
              <a:rPr lang="en-GB" dirty="0"/>
              <a:t> (hyperactive functioning)</a:t>
            </a:r>
          </a:p>
        </p:txBody>
      </p:sp>
      <p:sp>
        <p:nvSpPr>
          <p:cNvPr id="6" name="TekstSylinder 5">
            <a:extLst>
              <a:ext uri="{FF2B5EF4-FFF2-40B4-BE49-F238E27FC236}">
                <a16:creationId xmlns:a16="http://schemas.microsoft.com/office/drawing/2014/main" id="{4F9FF5FC-DD84-4DCB-A801-FBAA5C053226}"/>
              </a:ext>
            </a:extLst>
          </p:cNvPr>
          <p:cNvSpPr txBox="1"/>
          <p:nvPr/>
        </p:nvSpPr>
        <p:spPr>
          <a:xfrm>
            <a:off x="3825877" y="6255437"/>
            <a:ext cx="8366035" cy="230832"/>
          </a:xfrm>
          <a:prstGeom prst="rect">
            <a:avLst/>
          </a:prstGeom>
          <a:noFill/>
        </p:spPr>
        <p:txBody>
          <a:bodyPr wrap="square" rtlCol="0">
            <a:spAutoFit/>
          </a:bodyPr>
          <a:lstStyle/>
          <a:p>
            <a:r>
              <a:rPr lang="en-US" sz="900" dirty="0"/>
              <a:t>“Adapted with permission: All rights reserved © 2007-2020 Bruce D. Perry”</a:t>
            </a:r>
            <a:endParaRPr lang="nb-NO" sz="900" dirty="0"/>
          </a:p>
        </p:txBody>
      </p:sp>
      <p:graphicFrame>
        <p:nvGraphicFramePr>
          <p:cNvPr id="7" name="Tabell 7">
            <a:extLst>
              <a:ext uri="{FF2B5EF4-FFF2-40B4-BE49-F238E27FC236}">
                <a16:creationId xmlns:a16="http://schemas.microsoft.com/office/drawing/2014/main" id="{A2253465-C599-4648-BC61-A8AB0AB62A44}"/>
              </a:ext>
            </a:extLst>
          </p:cNvPr>
          <p:cNvGraphicFramePr>
            <a:graphicFrameLocks noGrp="1"/>
          </p:cNvGraphicFramePr>
          <p:nvPr>
            <p:ph idx="1"/>
            <p:extLst>
              <p:ext uri="{D42A27DB-BD31-4B8C-83A1-F6EECF244321}">
                <p14:modId xmlns:p14="http://schemas.microsoft.com/office/powerpoint/2010/main" val="305840426"/>
              </p:ext>
            </p:extLst>
          </p:nvPr>
        </p:nvGraphicFramePr>
        <p:xfrm>
          <a:off x="630399" y="1545610"/>
          <a:ext cx="10931994" cy="4449483"/>
        </p:xfrm>
        <a:graphic>
          <a:graphicData uri="http://schemas.openxmlformats.org/drawingml/2006/table">
            <a:tbl>
              <a:tblPr firstRow="1" bandRow="1">
                <a:tableStyleId>{5C22544A-7EE6-4342-B048-85BDC9FD1C3A}</a:tableStyleId>
              </a:tblPr>
              <a:tblGrid>
                <a:gridCol w="1821999">
                  <a:extLst>
                    <a:ext uri="{9D8B030D-6E8A-4147-A177-3AD203B41FA5}">
                      <a16:colId xmlns:a16="http://schemas.microsoft.com/office/drawing/2014/main" val="2937167888"/>
                    </a:ext>
                  </a:extLst>
                </a:gridCol>
                <a:gridCol w="1821999">
                  <a:extLst>
                    <a:ext uri="{9D8B030D-6E8A-4147-A177-3AD203B41FA5}">
                      <a16:colId xmlns:a16="http://schemas.microsoft.com/office/drawing/2014/main" val="629723433"/>
                    </a:ext>
                  </a:extLst>
                </a:gridCol>
                <a:gridCol w="1821999">
                  <a:extLst>
                    <a:ext uri="{9D8B030D-6E8A-4147-A177-3AD203B41FA5}">
                      <a16:colId xmlns:a16="http://schemas.microsoft.com/office/drawing/2014/main" val="3197405360"/>
                    </a:ext>
                  </a:extLst>
                </a:gridCol>
                <a:gridCol w="1821999">
                  <a:extLst>
                    <a:ext uri="{9D8B030D-6E8A-4147-A177-3AD203B41FA5}">
                      <a16:colId xmlns:a16="http://schemas.microsoft.com/office/drawing/2014/main" val="2992223452"/>
                    </a:ext>
                  </a:extLst>
                </a:gridCol>
                <a:gridCol w="1821999">
                  <a:extLst>
                    <a:ext uri="{9D8B030D-6E8A-4147-A177-3AD203B41FA5}">
                      <a16:colId xmlns:a16="http://schemas.microsoft.com/office/drawing/2014/main" val="2230538611"/>
                    </a:ext>
                  </a:extLst>
                </a:gridCol>
                <a:gridCol w="1821999">
                  <a:extLst>
                    <a:ext uri="{9D8B030D-6E8A-4147-A177-3AD203B41FA5}">
                      <a16:colId xmlns:a16="http://schemas.microsoft.com/office/drawing/2014/main" val="569829641"/>
                    </a:ext>
                  </a:extLst>
                </a:gridCol>
              </a:tblGrid>
              <a:tr h="296640">
                <a:tc>
                  <a:txBody>
                    <a:bodyPr/>
                    <a:lstStyle/>
                    <a:p>
                      <a:r>
                        <a:rPr lang="nb-NO" sz="1600" dirty="0"/>
                        <a:t>State</a:t>
                      </a:r>
                    </a:p>
                  </a:txBody>
                  <a:tcPr marL="45725" marR="45725" marT="22863" marB="22863"/>
                </a:tc>
                <a:tc>
                  <a:txBody>
                    <a:bodyPr/>
                    <a:lstStyle/>
                    <a:p>
                      <a:r>
                        <a:rPr lang="nb-NO" sz="1600" dirty="0" err="1"/>
                        <a:t>Calm</a:t>
                      </a:r>
                      <a:endParaRPr lang="nb-NO" sz="1600" dirty="0"/>
                    </a:p>
                  </a:txBody>
                  <a:tcPr marL="45725" marR="45725" marT="22863" marB="22863"/>
                </a:tc>
                <a:tc>
                  <a:txBody>
                    <a:bodyPr/>
                    <a:lstStyle/>
                    <a:p>
                      <a:r>
                        <a:rPr lang="nb-NO" sz="1600" dirty="0"/>
                        <a:t>Alert</a:t>
                      </a:r>
                    </a:p>
                  </a:txBody>
                  <a:tcPr marL="45725" marR="45725" marT="22863" marB="22863"/>
                </a:tc>
                <a:tc>
                  <a:txBody>
                    <a:bodyPr/>
                    <a:lstStyle/>
                    <a:p>
                      <a:r>
                        <a:rPr lang="nb-NO" sz="1600" dirty="0"/>
                        <a:t>Alarm</a:t>
                      </a:r>
                    </a:p>
                  </a:txBody>
                  <a:tcPr marL="45725" marR="45725" marT="22863" marB="22863"/>
                </a:tc>
                <a:tc>
                  <a:txBody>
                    <a:bodyPr/>
                    <a:lstStyle/>
                    <a:p>
                      <a:r>
                        <a:rPr lang="nb-NO" sz="1600" dirty="0" err="1"/>
                        <a:t>Fear</a:t>
                      </a:r>
                      <a:endParaRPr lang="nb-NO" sz="1600" dirty="0"/>
                    </a:p>
                  </a:txBody>
                  <a:tcPr marL="45725" marR="45725" marT="22863" marB="22863"/>
                </a:tc>
                <a:tc>
                  <a:txBody>
                    <a:bodyPr/>
                    <a:lstStyle/>
                    <a:p>
                      <a:r>
                        <a:rPr lang="nb-NO" sz="1600" dirty="0"/>
                        <a:t>Terror</a:t>
                      </a:r>
                    </a:p>
                  </a:txBody>
                  <a:tcPr marL="45725" marR="45725" marT="22863" marB="22863"/>
                </a:tc>
                <a:extLst>
                  <a:ext uri="{0D108BD9-81ED-4DB2-BD59-A6C34878D82A}">
                    <a16:rowId xmlns:a16="http://schemas.microsoft.com/office/drawing/2014/main" val="374126172"/>
                  </a:ext>
                </a:extLst>
              </a:tr>
              <a:tr h="3856203">
                <a:tc>
                  <a:txBody>
                    <a:bodyPr/>
                    <a:lstStyle/>
                    <a:p>
                      <a:r>
                        <a:rPr lang="nb-NO" sz="1600" dirty="0" err="1"/>
                        <a:t>Typical</a:t>
                      </a:r>
                      <a:r>
                        <a:rPr lang="nb-NO" sz="1600" dirty="0"/>
                        <a:t> </a:t>
                      </a:r>
                      <a:r>
                        <a:rPr lang="nb-NO" sz="1600" dirty="0" err="1"/>
                        <a:t>behaviour</a:t>
                      </a:r>
                      <a:endParaRPr lang="nb-NO" sz="1600" dirty="0"/>
                    </a:p>
                  </a:txBody>
                  <a:tcPr marL="45725" marR="45725" marT="22863" marB="22863"/>
                </a:tc>
                <a:tc>
                  <a:txBody>
                    <a:bodyPr/>
                    <a:lstStyle/>
                    <a:p>
                      <a:pPr marL="0" marR="0" lvl="0" indent="0" algn="l" defTabSz="1828526" rtl="0" eaLnBrk="1" fontAlgn="auto" latinLnBrk="0" hangingPunct="1">
                        <a:lnSpc>
                          <a:spcPct val="100000"/>
                        </a:lnSpc>
                        <a:spcBef>
                          <a:spcPts val="0"/>
                        </a:spcBef>
                        <a:spcAft>
                          <a:spcPts val="0"/>
                        </a:spcAft>
                        <a:buClrTx/>
                        <a:buSzTx/>
                        <a:buFontTx/>
                        <a:buNone/>
                        <a:tabLst/>
                        <a:defRPr/>
                      </a:pPr>
                      <a:r>
                        <a:rPr lang="nb-NO" sz="1600" dirty="0" err="1"/>
                        <a:t>Honza</a:t>
                      </a:r>
                      <a:r>
                        <a:rPr lang="nb-NO" sz="1600" dirty="0"/>
                        <a:t> sits </a:t>
                      </a:r>
                      <a:r>
                        <a:rPr lang="nb-NO" sz="1600" dirty="0" err="1"/>
                        <a:t>quietly</a:t>
                      </a:r>
                      <a:r>
                        <a:rPr lang="nb-NO" sz="1600" dirty="0"/>
                        <a:t> at his desk. He is </a:t>
                      </a:r>
                      <a:r>
                        <a:rPr lang="nb-NO" sz="1600" dirty="0" err="1"/>
                        <a:t>concentrated</a:t>
                      </a:r>
                      <a:r>
                        <a:rPr lang="nb-NO" sz="1600" dirty="0"/>
                        <a:t> and </a:t>
                      </a:r>
                      <a:r>
                        <a:rPr lang="nb-NO" sz="1600" dirty="0" err="1"/>
                        <a:t>working</a:t>
                      </a:r>
                      <a:r>
                        <a:rPr lang="nb-NO" sz="1600" dirty="0"/>
                        <a:t> </a:t>
                      </a:r>
                      <a:r>
                        <a:rPr lang="nb-NO" sz="1600" dirty="0" err="1"/>
                        <a:t>well</a:t>
                      </a:r>
                      <a:r>
                        <a:rPr lang="nb-NO" sz="1600" dirty="0"/>
                        <a:t> </a:t>
                      </a:r>
                      <a:r>
                        <a:rPr lang="nb-NO" sz="1600" dirty="0" err="1"/>
                        <a:t>on</a:t>
                      </a:r>
                      <a:r>
                        <a:rPr lang="nb-NO" sz="1600" dirty="0"/>
                        <a:t> </a:t>
                      </a:r>
                      <a:r>
                        <a:rPr lang="nb-NO" sz="1600" dirty="0" err="1"/>
                        <a:t>hiw</a:t>
                      </a:r>
                      <a:r>
                        <a:rPr lang="nb-NO" sz="1600" dirty="0"/>
                        <a:t> </a:t>
                      </a:r>
                      <a:r>
                        <a:rPr lang="nb-NO" sz="1600" dirty="0" err="1"/>
                        <a:t>school</a:t>
                      </a:r>
                      <a:r>
                        <a:rPr lang="nb-NO" sz="1600" dirty="0"/>
                        <a:t> </a:t>
                      </a:r>
                      <a:r>
                        <a:rPr lang="nb-NO" sz="1600" dirty="0" err="1"/>
                        <a:t>work</a:t>
                      </a:r>
                      <a:r>
                        <a:rPr lang="nb-NO" sz="1600" dirty="0"/>
                        <a:t>. He is not </a:t>
                      </a:r>
                      <a:r>
                        <a:rPr lang="nb-NO" sz="1600" dirty="0" err="1"/>
                        <a:t>interrupting</a:t>
                      </a:r>
                      <a:r>
                        <a:rPr lang="nb-NO" sz="1600" dirty="0"/>
                        <a:t> </a:t>
                      </a:r>
                      <a:r>
                        <a:rPr lang="nb-NO" sz="1600" dirty="0" err="1"/>
                        <a:t>anyone</a:t>
                      </a:r>
                      <a:r>
                        <a:rPr lang="nb-NO" sz="1600" dirty="0"/>
                        <a:t>. He </a:t>
                      </a:r>
                      <a:r>
                        <a:rPr lang="nb-NO" sz="1600" dirty="0" err="1"/>
                        <a:t>can</a:t>
                      </a:r>
                      <a:r>
                        <a:rPr lang="nb-NO" sz="1600" dirty="0"/>
                        <a:t> be </a:t>
                      </a:r>
                      <a:r>
                        <a:rPr lang="nb-NO" sz="1600" dirty="0" err="1"/>
                        <a:t>funny</a:t>
                      </a:r>
                      <a:r>
                        <a:rPr lang="nb-NO" sz="1600" dirty="0"/>
                        <a:t> and </a:t>
                      </a:r>
                      <a:r>
                        <a:rPr lang="nb-NO" sz="1600" dirty="0" err="1"/>
                        <a:t>empathetic</a:t>
                      </a:r>
                      <a:endParaRPr lang="nb-NO" sz="1600" dirty="0"/>
                    </a:p>
                    <a:p>
                      <a:endParaRPr lang="nb-NO" sz="1600" dirty="0"/>
                    </a:p>
                  </a:txBody>
                  <a:tcPr marL="45725" marR="45725" marT="22863" marB="22863"/>
                </a:tc>
                <a:tc>
                  <a:txBody>
                    <a:bodyPr/>
                    <a:lstStyle/>
                    <a:p>
                      <a:r>
                        <a:rPr lang="nb-NO" sz="1600" dirty="0" err="1"/>
                        <a:t>Honza</a:t>
                      </a:r>
                      <a:r>
                        <a:rPr lang="nb-NO" sz="1600" dirty="0"/>
                        <a:t> listens to </a:t>
                      </a:r>
                      <a:r>
                        <a:rPr lang="nb-NO" sz="1600" dirty="0" err="1"/>
                        <a:t>what</a:t>
                      </a:r>
                      <a:r>
                        <a:rPr lang="nb-NO" sz="1600" dirty="0"/>
                        <a:t> </a:t>
                      </a:r>
                      <a:r>
                        <a:rPr lang="nb-NO" sz="1600" dirty="0" err="1"/>
                        <a:t>the</a:t>
                      </a:r>
                      <a:r>
                        <a:rPr lang="nb-NO" sz="1600" dirty="0"/>
                        <a:t> </a:t>
                      </a:r>
                      <a:r>
                        <a:rPr lang="nb-NO" sz="1600" dirty="0" err="1"/>
                        <a:t>teacher</a:t>
                      </a:r>
                      <a:r>
                        <a:rPr lang="nb-NO" sz="1600" dirty="0"/>
                        <a:t> </a:t>
                      </a:r>
                      <a:r>
                        <a:rPr lang="nb-NO" sz="1600" dirty="0" err="1"/>
                        <a:t>says</a:t>
                      </a:r>
                      <a:r>
                        <a:rPr lang="nb-NO" sz="1600" dirty="0"/>
                        <a:t>. Is </a:t>
                      </a:r>
                      <a:r>
                        <a:rPr lang="nb-NO" sz="1600" dirty="0" err="1"/>
                        <a:t>working</a:t>
                      </a:r>
                      <a:r>
                        <a:rPr lang="nb-NO" sz="1600" dirty="0"/>
                        <a:t> </a:t>
                      </a:r>
                      <a:r>
                        <a:rPr lang="nb-NO" sz="1600" dirty="0" err="1"/>
                        <a:t>well</a:t>
                      </a:r>
                      <a:r>
                        <a:rPr lang="nb-NO" sz="1600" dirty="0"/>
                        <a:t> </a:t>
                      </a:r>
                      <a:r>
                        <a:rPr lang="nb-NO" sz="1600" dirty="0" err="1"/>
                        <a:t>on</a:t>
                      </a:r>
                      <a:r>
                        <a:rPr lang="nb-NO" sz="1600" dirty="0"/>
                        <a:t> his </a:t>
                      </a:r>
                      <a:r>
                        <a:rPr lang="nb-NO" sz="1600" dirty="0" err="1"/>
                        <a:t>tasks</a:t>
                      </a:r>
                      <a:r>
                        <a:rPr lang="nb-NO" sz="1600" dirty="0"/>
                        <a:t>. If </a:t>
                      </a:r>
                      <a:r>
                        <a:rPr lang="nb-NO" sz="1600" dirty="0" err="1"/>
                        <a:t>he</a:t>
                      </a:r>
                      <a:r>
                        <a:rPr lang="nb-NO" sz="1600" dirty="0"/>
                        <a:t> is </a:t>
                      </a:r>
                      <a:r>
                        <a:rPr lang="nb-NO" sz="1600" dirty="0" err="1"/>
                        <a:t>told</a:t>
                      </a:r>
                      <a:r>
                        <a:rPr lang="nb-NO" sz="1600" dirty="0"/>
                        <a:t> to stop </a:t>
                      </a:r>
                      <a:r>
                        <a:rPr lang="nb-NO" sz="1600" dirty="0" err="1"/>
                        <a:t>doing</a:t>
                      </a:r>
                      <a:r>
                        <a:rPr lang="nb-NO" sz="1600" dirty="0"/>
                        <a:t> </a:t>
                      </a:r>
                      <a:r>
                        <a:rPr lang="nb-NO" sz="1600" dirty="0" err="1"/>
                        <a:t>something</a:t>
                      </a:r>
                      <a:r>
                        <a:rPr lang="nb-NO" sz="1600" dirty="0"/>
                        <a:t> </a:t>
                      </a:r>
                      <a:r>
                        <a:rPr lang="nb-NO" sz="1600" dirty="0" err="1"/>
                        <a:t>he</a:t>
                      </a:r>
                      <a:r>
                        <a:rPr lang="nb-NO" sz="1600" dirty="0"/>
                        <a:t> listens to it and </a:t>
                      </a:r>
                      <a:r>
                        <a:rPr lang="nb-NO" sz="1600" dirty="0" err="1"/>
                        <a:t>stops</a:t>
                      </a:r>
                      <a:r>
                        <a:rPr lang="nb-NO" sz="1600" dirty="0"/>
                        <a:t> </a:t>
                      </a:r>
                      <a:r>
                        <a:rPr lang="nb-NO" sz="1600" dirty="0" err="1"/>
                        <a:t>the</a:t>
                      </a:r>
                      <a:r>
                        <a:rPr lang="nb-NO" sz="1600" dirty="0"/>
                        <a:t> </a:t>
                      </a:r>
                      <a:r>
                        <a:rPr lang="nb-NO" sz="1600" dirty="0" err="1"/>
                        <a:t>behaviour</a:t>
                      </a:r>
                      <a:r>
                        <a:rPr lang="nb-NO" sz="1600" dirty="0"/>
                        <a:t>. </a:t>
                      </a:r>
                    </a:p>
                    <a:p>
                      <a:endParaRPr lang="nb-NO" sz="1600" dirty="0"/>
                    </a:p>
                    <a:p>
                      <a:r>
                        <a:rPr lang="nb-NO" sz="1600" dirty="0"/>
                        <a:t>It is </a:t>
                      </a:r>
                      <a:r>
                        <a:rPr lang="nb-NO" sz="1600" dirty="0" err="1"/>
                        <a:t>easy</a:t>
                      </a:r>
                      <a:r>
                        <a:rPr lang="nb-NO" sz="1600" dirty="0"/>
                        <a:t> to </a:t>
                      </a:r>
                      <a:r>
                        <a:rPr lang="nb-NO" sz="1600" dirty="0" err="1"/>
                        <a:t>connect</a:t>
                      </a:r>
                      <a:r>
                        <a:rPr lang="nb-NO" sz="1600" dirty="0"/>
                        <a:t> </a:t>
                      </a:r>
                      <a:r>
                        <a:rPr lang="nb-NO" sz="1600" dirty="0" err="1"/>
                        <a:t>with</a:t>
                      </a:r>
                      <a:r>
                        <a:rPr lang="nb-NO" sz="1600" dirty="0"/>
                        <a:t> him</a:t>
                      </a:r>
                    </a:p>
                    <a:p>
                      <a:endParaRPr lang="nb-NO" sz="1600" dirty="0"/>
                    </a:p>
                  </a:txBody>
                  <a:tcPr marL="45725" marR="45725" marT="22863" marB="22863"/>
                </a:tc>
                <a:tc>
                  <a:txBody>
                    <a:bodyPr/>
                    <a:lstStyle/>
                    <a:p>
                      <a:r>
                        <a:rPr lang="nb-NO" sz="1600" dirty="0" err="1"/>
                        <a:t>Honza</a:t>
                      </a:r>
                      <a:r>
                        <a:rPr lang="nb-NO" sz="1600" dirty="0"/>
                        <a:t> </a:t>
                      </a:r>
                      <a:r>
                        <a:rPr lang="nb-NO" sz="1600" dirty="0" err="1"/>
                        <a:t>wanders</a:t>
                      </a:r>
                      <a:r>
                        <a:rPr lang="nb-NO" sz="1600" dirty="0"/>
                        <a:t> </a:t>
                      </a:r>
                      <a:r>
                        <a:rPr lang="nb-NO" sz="1600" dirty="0" err="1"/>
                        <a:t>around</a:t>
                      </a:r>
                      <a:r>
                        <a:rPr lang="nb-NO" sz="1600" dirty="0"/>
                        <a:t> in </a:t>
                      </a:r>
                      <a:r>
                        <a:rPr lang="nb-NO" sz="1600" dirty="0" err="1"/>
                        <a:t>the</a:t>
                      </a:r>
                      <a:r>
                        <a:rPr lang="nb-NO" sz="1600" dirty="0"/>
                        <a:t> </a:t>
                      </a:r>
                      <a:r>
                        <a:rPr lang="nb-NO" sz="1600" dirty="0" err="1"/>
                        <a:t>classroom</a:t>
                      </a:r>
                      <a:r>
                        <a:rPr lang="nb-NO" sz="1600" dirty="0"/>
                        <a:t>. </a:t>
                      </a:r>
                      <a:r>
                        <a:rPr lang="nb-NO" sz="1600" dirty="0" err="1"/>
                        <a:t>Disturbs</a:t>
                      </a:r>
                      <a:r>
                        <a:rPr lang="nb-NO" sz="1600" dirty="0"/>
                        <a:t> </a:t>
                      </a:r>
                      <a:r>
                        <a:rPr lang="nb-NO" sz="1600" dirty="0" err="1"/>
                        <a:t>the</a:t>
                      </a:r>
                      <a:r>
                        <a:rPr lang="nb-NO" sz="1600" dirty="0"/>
                        <a:t> </a:t>
                      </a:r>
                      <a:r>
                        <a:rPr lang="nb-NO" sz="1600" dirty="0" err="1"/>
                        <a:t>other</a:t>
                      </a:r>
                      <a:r>
                        <a:rPr lang="nb-NO" sz="1600" dirty="0"/>
                        <a:t> kids. Sits for </a:t>
                      </a:r>
                      <a:r>
                        <a:rPr lang="nb-NO" sz="1600" dirty="0" err="1"/>
                        <a:t>short</a:t>
                      </a:r>
                      <a:r>
                        <a:rPr lang="nb-NO" sz="1600" dirty="0"/>
                        <a:t> </a:t>
                      </a:r>
                      <a:r>
                        <a:rPr lang="nb-NO" sz="1600" dirty="0" err="1"/>
                        <a:t>periods</a:t>
                      </a:r>
                      <a:r>
                        <a:rPr lang="nb-NO" sz="1600" dirty="0"/>
                        <a:t> </a:t>
                      </a:r>
                      <a:r>
                        <a:rPr lang="nb-NO" sz="1600" dirty="0" err="1"/>
                        <a:t>only</a:t>
                      </a:r>
                      <a:r>
                        <a:rPr lang="nb-NO" sz="1600" dirty="0"/>
                        <a:t>. </a:t>
                      </a:r>
                      <a:r>
                        <a:rPr lang="nb-NO" sz="1600" dirty="0" err="1"/>
                        <a:t>Gets</a:t>
                      </a:r>
                      <a:r>
                        <a:rPr lang="nb-NO" sz="1600" dirty="0"/>
                        <a:t> </a:t>
                      </a:r>
                      <a:r>
                        <a:rPr lang="nb-NO" sz="1600" dirty="0" err="1"/>
                        <a:t>angry</a:t>
                      </a:r>
                      <a:r>
                        <a:rPr lang="nb-NO" sz="1600" dirty="0"/>
                        <a:t> </a:t>
                      </a:r>
                      <a:r>
                        <a:rPr lang="nb-NO" sz="1600" dirty="0" err="1"/>
                        <a:t>quickly</a:t>
                      </a:r>
                      <a:r>
                        <a:rPr lang="nb-NO" sz="1600" dirty="0"/>
                        <a:t> </a:t>
                      </a:r>
                      <a:r>
                        <a:rPr lang="nb-NO" sz="1600" dirty="0" err="1"/>
                        <a:t>if</a:t>
                      </a:r>
                      <a:r>
                        <a:rPr lang="nb-NO" sz="1600" dirty="0"/>
                        <a:t> </a:t>
                      </a:r>
                      <a:r>
                        <a:rPr lang="nb-NO" sz="1600" dirty="0" err="1"/>
                        <a:t>the</a:t>
                      </a:r>
                      <a:r>
                        <a:rPr lang="nb-NO" sz="1600" dirty="0"/>
                        <a:t> </a:t>
                      </a:r>
                      <a:r>
                        <a:rPr lang="nb-NO" sz="1600" dirty="0" err="1"/>
                        <a:t>teacher</a:t>
                      </a:r>
                      <a:r>
                        <a:rPr lang="nb-NO" sz="1600" dirty="0"/>
                        <a:t> asks him to </a:t>
                      </a:r>
                      <a:r>
                        <a:rPr lang="nb-NO" sz="1600" dirty="0" err="1"/>
                        <a:t>sit</a:t>
                      </a:r>
                      <a:r>
                        <a:rPr lang="nb-NO" sz="1600" dirty="0"/>
                        <a:t> </a:t>
                      </a:r>
                      <a:r>
                        <a:rPr lang="nb-NO" sz="1600" dirty="0" err="1"/>
                        <a:t>down</a:t>
                      </a:r>
                      <a:r>
                        <a:rPr lang="nb-NO" sz="1600" dirty="0"/>
                        <a:t>.</a:t>
                      </a:r>
                    </a:p>
                    <a:p>
                      <a:endParaRPr lang="nb-NO" sz="1600" dirty="0"/>
                    </a:p>
                    <a:p>
                      <a:r>
                        <a:rPr lang="nb-NO" sz="1600" dirty="0"/>
                        <a:t>If </a:t>
                      </a:r>
                      <a:r>
                        <a:rPr lang="nb-NO" sz="1600" dirty="0" err="1"/>
                        <a:t>feels</a:t>
                      </a:r>
                      <a:r>
                        <a:rPr lang="nb-NO" sz="1600" dirty="0"/>
                        <a:t> </a:t>
                      </a:r>
                      <a:r>
                        <a:rPr lang="nb-NO" sz="1600" dirty="0" err="1"/>
                        <a:t>difficult</a:t>
                      </a:r>
                      <a:r>
                        <a:rPr lang="nb-NO" sz="1600" dirty="0"/>
                        <a:t> to </a:t>
                      </a:r>
                      <a:r>
                        <a:rPr lang="nb-NO" sz="1600" dirty="0" err="1"/>
                        <a:t>connect</a:t>
                      </a:r>
                      <a:r>
                        <a:rPr lang="nb-NO" sz="1600" dirty="0"/>
                        <a:t> </a:t>
                      </a:r>
                      <a:r>
                        <a:rPr lang="nb-NO" sz="1600" dirty="0" err="1"/>
                        <a:t>with</a:t>
                      </a:r>
                      <a:r>
                        <a:rPr lang="nb-NO" sz="1600" dirty="0"/>
                        <a:t> him</a:t>
                      </a:r>
                    </a:p>
                    <a:p>
                      <a:endParaRPr lang="nb-NO" sz="1600" dirty="0"/>
                    </a:p>
                  </a:txBody>
                  <a:tcPr marL="45725" marR="45725" marT="22863" marB="22863"/>
                </a:tc>
                <a:tc>
                  <a:txBody>
                    <a:bodyPr/>
                    <a:lstStyle/>
                    <a:p>
                      <a:r>
                        <a:rPr lang="nb-NO" sz="1600" dirty="0" err="1"/>
                        <a:t>Honza</a:t>
                      </a:r>
                      <a:r>
                        <a:rPr lang="nb-NO" sz="1600" dirty="0"/>
                        <a:t> </a:t>
                      </a:r>
                      <a:r>
                        <a:rPr lang="nb-NO" sz="1600" dirty="0" err="1"/>
                        <a:t>can</a:t>
                      </a:r>
                      <a:r>
                        <a:rPr lang="nb-NO" sz="1600" dirty="0"/>
                        <a:t> be </a:t>
                      </a:r>
                      <a:r>
                        <a:rPr lang="nb-NO" sz="1600" dirty="0" err="1"/>
                        <a:t>threatening</a:t>
                      </a:r>
                      <a:r>
                        <a:rPr lang="nb-NO" sz="1600" dirty="0"/>
                        <a:t> </a:t>
                      </a:r>
                      <a:r>
                        <a:rPr lang="nb-NO" sz="1600" dirty="0" err="1"/>
                        <a:t>towards</a:t>
                      </a:r>
                      <a:r>
                        <a:rPr lang="nb-NO" sz="1600" dirty="0"/>
                        <a:t> </a:t>
                      </a:r>
                      <a:r>
                        <a:rPr lang="nb-NO" sz="1600" dirty="0" err="1"/>
                        <a:t>the</a:t>
                      </a:r>
                      <a:r>
                        <a:rPr lang="nb-NO" sz="1600" dirty="0"/>
                        <a:t> </a:t>
                      </a:r>
                      <a:r>
                        <a:rPr lang="nb-NO" sz="1600" dirty="0" err="1"/>
                        <a:t>teacher</a:t>
                      </a:r>
                      <a:r>
                        <a:rPr lang="nb-NO" sz="1600" dirty="0"/>
                        <a:t>. He is </a:t>
                      </a:r>
                      <a:r>
                        <a:rPr lang="nb-NO" sz="1600" dirty="0" err="1"/>
                        <a:t>easily</a:t>
                      </a:r>
                      <a:r>
                        <a:rPr lang="nb-NO" sz="1600" dirty="0"/>
                        <a:t> </a:t>
                      </a:r>
                      <a:r>
                        <a:rPr lang="nb-NO" sz="1600" dirty="0" err="1"/>
                        <a:t>offended</a:t>
                      </a:r>
                      <a:r>
                        <a:rPr lang="nb-NO" sz="1600" dirty="0"/>
                        <a:t>. He </a:t>
                      </a:r>
                      <a:r>
                        <a:rPr lang="nb-NO" sz="1600" dirty="0" err="1"/>
                        <a:t>can’t</a:t>
                      </a:r>
                      <a:r>
                        <a:rPr lang="nb-NO" sz="1600" dirty="0"/>
                        <a:t> </a:t>
                      </a:r>
                      <a:r>
                        <a:rPr lang="nb-NO" sz="1600" dirty="0" err="1"/>
                        <a:t>sit</a:t>
                      </a:r>
                      <a:r>
                        <a:rPr lang="nb-NO" sz="1600" dirty="0"/>
                        <a:t> still. He </a:t>
                      </a:r>
                      <a:r>
                        <a:rPr lang="nb-NO" sz="1600" dirty="0" err="1"/>
                        <a:t>can</a:t>
                      </a:r>
                      <a:r>
                        <a:rPr lang="nb-NO" sz="1600" dirty="0"/>
                        <a:t> </a:t>
                      </a:r>
                      <a:r>
                        <a:rPr lang="nb-NO" sz="1600" dirty="0" err="1"/>
                        <a:t>also</a:t>
                      </a:r>
                      <a:r>
                        <a:rPr lang="nb-NO" sz="1600" dirty="0"/>
                        <a:t> run </a:t>
                      </a:r>
                      <a:r>
                        <a:rPr lang="nb-NO" sz="1600" dirty="0" err="1"/>
                        <a:t>out</a:t>
                      </a:r>
                      <a:r>
                        <a:rPr lang="nb-NO" sz="1600" dirty="0"/>
                        <a:t> </a:t>
                      </a:r>
                      <a:r>
                        <a:rPr lang="nb-NO" sz="1600" dirty="0" err="1"/>
                        <a:t>of</a:t>
                      </a:r>
                      <a:r>
                        <a:rPr lang="nb-NO" sz="1600" dirty="0"/>
                        <a:t> </a:t>
                      </a:r>
                      <a:r>
                        <a:rPr lang="nb-NO" sz="1600" dirty="0" err="1"/>
                        <a:t>the</a:t>
                      </a:r>
                      <a:r>
                        <a:rPr lang="nb-NO" sz="1600" dirty="0"/>
                        <a:t> </a:t>
                      </a:r>
                      <a:r>
                        <a:rPr lang="nb-NO" sz="1600" dirty="0" err="1"/>
                        <a:t>classroom</a:t>
                      </a:r>
                      <a:r>
                        <a:rPr lang="nb-NO" sz="1600" dirty="0"/>
                        <a:t> and run </a:t>
                      </a:r>
                      <a:r>
                        <a:rPr lang="nb-NO" sz="1600" dirty="0" err="1"/>
                        <a:t>away</a:t>
                      </a:r>
                      <a:r>
                        <a:rPr lang="nb-NO" sz="1600" dirty="0"/>
                        <a:t> from </a:t>
                      </a:r>
                      <a:r>
                        <a:rPr lang="nb-NO" sz="1600" dirty="0" err="1"/>
                        <a:t>the</a:t>
                      </a:r>
                      <a:r>
                        <a:rPr lang="nb-NO" sz="1600" dirty="0"/>
                        <a:t> </a:t>
                      </a:r>
                      <a:r>
                        <a:rPr lang="nb-NO" sz="1600" dirty="0" err="1"/>
                        <a:t>school</a:t>
                      </a:r>
                      <a:r>
                        <a:rPr lang="nb-NO" sz="1600" dirty="0"/>
                        <a:t>. </a:t>
                      </a:r>
                    </a:p>
                    <a:p>
                      <a:endParaRPr lang="nb-NO" sz="1600" dirty="0"/>
                    </a:p>
                    <a:p>
                      <a:r>
                        <a:rPr lang="nb-NO" sz="1600" dirty="0" err="1"/>
                        <a:t>Very</a:t>
                      </a:r>
                      <a:r>
                        <a:rPr lang="nb-NO" sz="1600" dirty="0"/>
                        <a:t> </a:t>
                      </a:r>
                      <a:r>
                        <a:rPr lang="nb-NO" sz="1600" dirty="0" err="1"/>
                        <a:t>difficult</a:t>
                      </a:r>
                      <a:r>
                        <a:rPr lang="nb-NO" sz="1600" dirty="0"/>
                        <a:t> to </a:t>
                      </a:r>
                      <a:r>
                        <a:rPr lang="nb-NO" sz="1600" dirty="0" err="1"/>
                        <a:t>connect</a:t>
                      </a:r>
                      <a:r>
                        <a:rPr lang="nb-NO" sz="1600" dirty="0"/>
                        <a:t> </a:t>
                      </a:r>
                    </a:p>
                  </a:txBody>
                  <a:tcPr marL="45725" marR="45725" marT="22863" marB="22863"/>
                </a:tc>
                <a:tc>
                  <a:txBody>
                    <a:bodyPr/>
                    <a:lstStyle/>
                    <a:p>
                      <a:pPr marL="0" marR="0" lvl="0" indent="0" algn="l" defTabSz="1828526" rtl="0" eaLnBrk="1" fontAlgn="auto" latinLnBrk="0" hangingPunct="1">
                        <a:lnSpc>
                          <a:spcPct val="100000"/>
                        </a:lnSpc>
                        <a:spcBef>
                          <a:spcPts val="0"/>
                        </a:spcBef>
                        <a:spcAft>
                          <a:spcPts val="0"/>
                        </a:spcAft>
                        <a:buClrTx/>
                        <a:buSzTx/>
                        <a:buFontTx/>
                        <a:buNone/>
                        <a:tabLst/>
                        <a:defRPr/>
                      </a:pPr>
                      <a:r>
                        <a:rPr lang="nb-NO" sz="1600" dirty="0" err="1"/>
                        <a:t>Honza</a:t>
                      </a:r>
                      <a:r>
                        <a:rPr lang="nb-NO" sz="1600" dirty="0"/>
                        <a:t> </a:t>
                      </a:r>
                      <a:r>
                        <a:rPr lang="nb-NO" sz="1600" dirty="0" err="1"/>
                        <a:t>yells</a:t>
                      </a:r>
                      <a:r>
                        <a:rPr lang="nb-NO" sz="1600" dirty="0"/>
                        <a:t> at </a:t>
                      </a:r>
                      <a:r>
                        <a:rPr lang="nb-NO" sz="1600" dirty="0" err="1"/>
                        <a:t>the</a:t>
                      </a:r>
                      <a:r>
                        <a:rPr lang="nb-NO" sz="1600" dirty="0"/>
                        <a:t> </a:t>
                      </a:r>
                      <a:r>
                        <a:rPr lang="nb-NO" sz="1600" dirty="0" err="1"/>
                        <a:t>teacher</a:t>
                      </a:r>
                      <a:r>
                        <a:rPr lang="nb-NO" sz="1600" dirty="0"/>
                        <a:t> or </a:t>
                      </a:r>
                      <a:r>
                        <a:rPr lang="nb-NO" sz="1600" dirty="0" err="1"/>
                        <a:t>other</a:t>
                      </a:r>
                      <a:r>
                        <a:rPr lang="nb-NO" sz="1600" dirty="0"/>
                        <a:t> students. </a:t>
                      </a:r>
                      <a:r>
                        <a:rPr lang="nb-NO" sz="1600" dirty="0" err="1"/>
                        <a:t>Flips</a:t>
                      </a:r>
                      <a:r>
                        <a:rPr lang="nb-NO" sz="1600" dirty="0"/>
                        <a:t> </a:t>
                      </a:r>
                      <a:r>
                        <a:rPr lang="nb-NO" sz="1600" dirty="0" err="1"/>
                        <a:t>chairs</a:t>
                      </a:r>
                      <a:r>
                        <a:rPr lang="nb-NO" sz="1600" dirty="0"/>
                        <a:t> and desks, </a:t>
                      </a:r>
                      <a:r>
                        <a:rPr lang="nb-NO" sz="1600" dirty="0" err="1"/>
                        <a:t>tears</a:t>
                      </a:r>
                      <a:r>
                        <a:rPr lang="nb-NO" sz="1600" dirty="0"/>
                        <a:t> </a:t>
                      </a:r>
                      <a:r>
                        <a:rPr lang="nb-NO" sz="1600" dirty="0" err="1"/>
                        <a:t>down</a:t>
                      </a:r>
                      <a:r>
                        <a:rPr lang="nb-NO" sz="1600" dirty="0"/>
                        <a:t> </a:t>
                      </a:r>
                      <a:r>
                        <a:rPr lang="nb-NO" sz="1600" dirty="0" err="1"/>
                        <a:t>books</a:t>
                      </a:r>
                      <a:r>
                        <a:rPr lang="nb-NO" sz="1600" dirty="0"/>
                        <a:t>.</a:t>
                      </a:r>
                    </a:p>
                    <a:p>
                      <a:endParaRPr lang="nb-NO" sz="1600" dirty="0"/>
                    </a:p>
                  </a:txBody>
                  <a:tcPr marL="45725" marR="45725" marT="22863" marB="22863"/>
                </a:tc>
                <a:extLst>
                  <a:ext uri="{0D108BD9-81ED-4DB2-BD59-A6C34878D82A}">
                    <a16:rowId xmlns:a16="http://schemas.microsoft.com/office/drawing/2014/main" val="4015719901"/>
                  </a:ext>
                </a:extLst>
              </a:tr>
              <a:tr h="296640">
                <a:tc>
                  <a:txBody>
                    <a:bodyPr/>
                    <a:lstStyle/>
                    <a:p>
                      <a:r>
                        <a:rPr lang="nb-NO" sz="1600" dirty="0" err="1"/>
                        <a:t>Cognitive</a:t>
                      </a:r>
                      <a:r>
                        <a:rPr lang="nb-NO" sz="1600" dirty="0"/>
                        <a:t> style</a:t>
                      </a:r>
                    </a:p>
                  </a:txBody>
                  <a:tcPr marL="45725" marR="45725" marT="22863" marB="22863"/>
                </a:tc>
                <a:tc>
                  <a:txBody>
                    <a:bodyPr/>
                    <a:lstStyle/>
                    <a:p>
                      <a:r>
                        <a:rPr lang="nb-NO" sz="1600" dirty="0" err="1"/>
                        <a:t>Reflective</a:t>
                      </a:r>
                      <a:endParaRPr lang="nb-NO" sz="1600" dirty="0"/>
                    </a:p>
                  </a:txBody>
                  <a:tcPr marL="45725" marR="45725" marT="22863" marB="22863"/>
                </a:tc>
                <a:tc>
                  <a:txBody>
                    <a:bodyPr/>
                    <a:lstStyle/>
                    <a:p>
                      <a:r>
                        <a:rPr lang="nb-NO" sz="1600" dirty="0" err="1"/>
                        <a:t>Concrete</a:t>
                      </a:r>
                      <a:endParaRPr lang="nb-NO" sz="1600" dirty="0"/>
                    </a:p>
                  </a:txBody>
                  <a:tcPr marL="45725" marR="45725" marT="22863" marB="22863"/>
                </a:tc>
                <a:tc>
                  <a:txBody>
                    <a:bodyPr/>
                    <a:lstStyle/>
                    <a:p>
                      <a:r>
                        <a:rPr lang="nb-NO" sz="1600" dirty="0" err="1"/>
                        <a:t>Emotional</a:t>
                      </a:r>
                      <a:endParaRPr lang="nb-NO" sz="1600" dirty="0"/>
                    </a:p>
                  </a:txBody>
                  <a:tcPr marL="45725" marR="45725" marT="22863" marB="22863"/>
                </a:tc>
                <a:tc>
                  <a:txBody>
                    <a:bodyPr/>
                    <a:lstStyle/>
                    <a:p>
                      <a:r>
                        <a:rPr lang="nb-NO" sz="1600" dirty="0" err="1"/>
                        <a:t>Reactive</a:t>
                      </a:r>
                      <a:endParaRPr lang="nb-NO" sz="1600" dirty="0"/>
                    </a:p>
                  </a:txBody>
                  <a:tcPr marL="45725" marR="45725" marT="22863" marB="22863"/>
                </a:tc>
                <a:tc>
                  <a:txBody>
                    <a:bodyPr/>
                    <a:lstStyle/>
                    <a:p>
                      <a:r>
                        <a:rPr lang="nb-NO" sz="1600" dirty="0" err="1"/>
                        <a:t>Reflexive</a:t>
                      </a:r>
                      <a:endParaRPr lang="nb-NO" sz="1600" dirty="0"/>
                    </a:p>
                  </a:txBody>
                  <a:tcPr marL="45725" marR="45725" marT="22863" marB="22863"/>
                </a:tc>
                <a:extLst>
                  <a:ext uri="{0D108BD9-81ED-4DB2-BD59-A6C34878D82A}">
                    <a16:rowId xmlns:a16="http://schemas.microsoft.com/office/drawing/2014/main" val="4201748620"/>
                  </a:ext>
                </a:extLst>
              </a:tr>
            </a:tbl>
          </a:graphicData>
        </a:graphic>
      </p:graphicFrame>
    </p:spTree>
    <p:extLst>
      <p:ext uri="{BB962C8B-B14F-4D97-AF65-F5344CB8AC3E}">
        <p14:creationId xmlns:p14="http://schemas.microsoft.com/office/powerpoint/2010/main" val="2914439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676B7F-0E5C-495C-89F8-87706D8C8A35}"/>
              </a:ext>
            </a:extLst>
          </p:cNvPr>
          <p:cNvSpPr>
            <a:spLocks noGrp="1"/>
          </p:cNvSpPr>
          <p:nvPr>
            <p:ph type="title"/>
          </p:nvPr>
        </p:nvSpPr>
        <p:spPr/>
        <p:txBody>
          <a:bodyPr/>
          <a:lstStyle/>
          <a:p>
            <a:r>
              <a:rPr lang="nb-NO" dirty="0"/>
              <a:t>How do </a:t>
            </a:r>
            <a:r>
              <a:rPr lang="nb-NO" dirty="0" err="1"/>
              <a:t>we</a:t>
            </a:r>
            <a:r>
              <a:rPr lang="nb-NO" dirty="0"/>
              <a:t> </a:t>
            </a:r>
            <a:r>
              <a:rPr lang="nb-NO" dirty="0" err="1"/>
              <a:t>help</a:t>
            </a:r>
            <a:r>
              <a:rPr lang="nb-NO" dirty="0"/>
              <a:t> </a:t>
            </a:r>
            <a:r>
              <a:rPr lang="nb-NO" dirty="0" err="1"/>
              <a:t>Honza</a:t>
            </a:r>
            <a:r>
              <a:rPr lang="nb-NO" dirty="0"/>
              <a:t> </a:t>
            </a:r>
            <a:r>
              <a:rPr lang="nb-NO" dirty="0" err="1"/>
              <a:t>sit</a:t>
            </a:r>
            <a:r>
              <a:rPr lang="nb-NO" dirty="0"/>
              <a:t> at his desk? </a:t>
            </a:r>
          </a:p>
        </p:txBody>
      </p:sp>
      <p:sp>
        <p:nvSpPr>
          <p:cNvPr id="3" name="Plassholder for innhold 2">
            <a:extLst>
              <a:ext uri="{FF2B5EF4-FFF2-40B4-BE49-F238E27FC236}">
                <a16:creationId xmlns:a16="http://schemas.microsoft.com/office/drawing/2014/main" id="{F276FF21-7665-4F61-B538-A34375E70A16}"/>
              </a:ext>
            </a:extLst>
          </p:cNvPr>
          <p:cNvSpPr>
            <a:spLocks noGrp="1"/>
          </p:cNvSpPr>
          <p:nvPr>
            <p:ph idx="1"/>
          </p:nvPr>
        </p:nvSpPr>
        <p:spPr/>
        <p:txBody>
          <a:bodyPr>
            <a:normAutofit/>
          </a:bodyPr>
          <a:lstStyle/>
          <a:p>
            <a:pPr marL="0" indent="0">
              <a:buNone/>
            </a:pPr>
            <a:r>
              <a:rPr lang="nb-NO" sz="3001" dirty="0"/>
              <a:t>By </a:t>
            </a:r>
            <a:r>
              <a:rPr lang="nb-NO" sz="3001" dirty="0" err="1"/>
              <a:t>informing</a:t>
            </a:r>
            <a:r>
              <a:rPr lang="nb-NO" sz="3001" dirty="0"/>
              <a:t> him </a:t>
            </a:r>
            <a:r>
              <a:rPr lang="nb-NO" sz="3001" dirty="0" err="1"/>
              <a:t>of</a:t>
            </a:r>
            <a:r>
              <a:rPr lang="nb-NO" sz="3001" dirty="0"/>
              <a:t> </a:t>
            </a:r>
            <a:r>
              <a:rPr lang="nb-NO" sz="3001" dirty="0" err="1"/>
              <a:t>the</a:t>
            </a:r>
            <a:r>
              <a:rPr lang="nb-NO" sz="3001" dirty="0"/>
              <a:t> </a:t>
            </a:r>
            <a:r>
              <a:rPr lang="nb-NO" sz="3001" dirty="0" err="1"/>
              <a:t>rules</a:t>
            </a:r>
            <a:r>
              <a:rPr lang="nb-NO" sz="3001" dirty="0"/>
              <a:t> in </a:t>
            </a:r>
            <a:r>
              <a:rPr lang="nb-NO" sz="3001" dirty="0" err="1"/>
              <a:t>the</a:t>
            </a:r>
            <a:r>
              <a:rPr lang="nb-NO" sz="3001" dirty="0"/>
              <a:t> </a:t>
            </a:r>
            <a:r>
              <a:rPr lang="nb-NO" sz="3001" dirty="0" err="1"/>
              <a:t>classroom</a:t>
            </a:r>
            <a:r>
              <a:rPr lang="nb-NO" sz="3001" dirty="0"/>
              <a:t>?</a:t>
            </a:r>
          </a:p>
          <a:p>
            <a:pPr marL="0" indent="0">
              <a:buNone/>
            </a:pPr>
            <a:r>
              <a:rPr lang="nb-NO" sz="3001" dirty="0"/>
              <a:t>By putting up </a:t>
            </a:r>
            <a:r>
              <a:rPr lang="nb-NO" sz="3001" dirty="0" err="1"/>
              <a:t>signs</a:t>
            </a:r>
            <a:r>
              <a:rPr lang="nb-NO" sz="3001" dirty="0"/>
              <a:t> </a:t>
            </a:r>
            <a:r>
              <a:rPr lang="nb-NO" sz="3001" dirty="0" err="1"/>
              <a:t>that</a:t>
            </a:r>
            <a:r>
              <a:rPr lang="nb-NO" sz="3001" dirty="0"/>
              <a:t> </a:t>
            </a:r>
            <a:r>
              <a:rPr lang="nb-NO" sz="3001" dirty="0" err="1"/>
              <a:t>reminds</a:t>
            </a:r>
            <a:r>
              <a:rPr lang="nb-NO" sz="3001" dirty="0"/>
              <a:t> him </a:t>
            </a:r>
            <a:r>
              <a:rPr lang="nb-NO" sz="3001" dirty="0" err="1"/>
              <a:t>of</a:t>
            </a:r>
            <a:r>
              <a:rPr lang="nb-NO" sz="3001" dirty="0"/>
              <a:t> </a:t>
            </a:r>
            <a:r>
              <a:rPr lang="nb-NO" sz="3001" dirty="0" err="1"/>
              <a:t>the</a:t>
            </a:r>
            <a:r>
              <a:rPr lang="nb-NO" sz="3001" dirty="0"/>
              <a:t> </a:t>
            </a:r>
            <a:r>
              <a:rPr lang="nb-NO" sz="3001" dirty="0" err="1"/>
              <a:t>rules</a:t>
            </a:r>
            <a:r>
              <a:rPr lang="nb-NO" sz="3001" dirty="0"/>
              <a:t>? </a:t>
            </a:r>
          </a:p>
          <a:p>
            <a:pPr marL="0" indent="0">
              <a:buNone/>
            </a:pPr>
            <a:endParaRPr lang="nb-NO" sz="3001" dirty="0"/>
          </a:p>
          <a:p>
            <a:pPr marL="0" indent="0">
              <a:buNone/>
            </a:pPr>
            <a:r>
              <a:rPr lang="nb-NO" sz="3001" dirty="0"/>
              <a:t>Or by </a:t>
            </a:r>
            <a:r>
              <a:rPr lang="nb-NO" sz="3001" dirty="0" err="1"/>
              <a:t>helping</a:t>
            </a:r>
            <a:r>
              <a:rPr lang="nb-NO" sz="3001" dirty="0"/>
              <a:t> him </a:t>
            </a:r>
            <a:r>
              <a:rPr lang="nb-NO" sz="3001" dirty="0" err="1"/>
              <a:t>regulate</a:t>
            </a:r>
            <a:r>
              <a:rPr lang="nb-NO" sz="3001" dirty="0"/>
              <a:t> so </a:t>
            </a:r>
            <a:r>
              <a:rPr lang="nb-NO" sz="3001" dirty="0" err="1"/>
              <a:t>that</a:t>
            </a:r>
            <a:r>
              <a:rPr lang="nb-NO" sz="3001" dirty="0"/>
              <a:t> </a:t>
            </a:r>
            <a:r>
              <a:rPr lang="nb-NO" sz="3001" dirty="0" err="1"/>
              <a:t>he</a:t>
            </a:r>
            <a:r>
              <a:rPr lang="nb-NO" sz="3001" dirty="0"/>
              <a:t> </a:t>
            </a:r>
            <a:r>
              <a:rPr lang="nb-NO" sz="3001" dirty="0" err="1"/>
              <a:t>reaches</a:t>
            </a:r>
            <a:r>
              <a:rPr lang="nb-NO" sz="3001" dirty="0"/>
              <a:t> a </a:t>
            </a:r>
            <a:r>
              <a:rPr lang="nb-NO" sz="3001" dirty="0" err="1"/>
              <a:t>state</a:t>
            </a:r>
            <a:r>
              <a:rPr lang="nb-NO" sz="3001" dirty="0"/>
              <a:t> </a:t>
            </a:r>
            <a:r>
              <a:rPr lang="nb-NO" sz="3001" dirty="0" err="1"/>
              <a:t>where</a:t>
            </a:r>
            <a:r>
              <a:rPr lang="nb-NO" sz="3001" dirty="0"/>
              <a:t> </a:t>
            </a:r>
            <a:r>
              <a:rPr lang="nb-NO" sz="3001" dirty="0" err="1"/>
              <a:t>he</a:t>
            </a:r>
            <a:r>
              <a:rPr lang="nb-NO" sz="3001" dirty="0"/>
              <a:t> is </a:t>
            </a:r>
            <a:r>
              <a:rPr lang="nb-NO" sz="3001" dirty="0" err="1"/>
              <a:t>calm</a:t>
            </a:r>
            <a:r>
              <a:rPr lang="nb-NO" sz="3001" dirty="0"/>
              <a:t> </a:t>
            </a:r>
            <a:r>
              <a:rPr lang="nb-NO" sz="3001" dirty="0" err="1"/>
              <a:t>enough</a:t>
            </a:r>
            <a:r>
              <a:rPr lang="nb-NO" sz="3001" dirty="0"/>
              <a:t> to </a:t>
            </a:r>
            <a:r>
              <a:rPr lang="nb-NO" sz="3001" dirty="0" err="1"/>
              <a:t>sit</a:t>
            </a:r>
            <a:r>
              <a:rPr lang="nb-NO" sz="3001" dirty="0"/>
              <a:t> </a:t>
            </a:r>
            <a:r>
              <a:rPr lang="nb-NO" sz="3001" dirty="0" err="1"/>
              <a:t>down</a:t>
            </a:r>
            <a:r>
              <a:rPr lang="nb-NO" sz="3001" dirty="0"/>
              <a:t>?</a:t>
            </a:r>
          </a:p>
          <a:p>
            <a:pPr marL="0" indent="0">
              <a:buNone/>
            </a:pPr>
            <a:endParaRPr lang="nb-NO" sz="3001" dirty="0"/>
          </a:p>
          <a:p>
            <a:pPr marL="0" indent="0" algn="ctr">
              <a:buNone/>
            </a:pPr>
            <a:r>
              <a:rPr lang="nb-NO" sz="3001" b="1" dirty="0"/>
              <a:t>If </a:t>
            </a:r>
            <a:r>
              <a:rPr lang="nb-NO" sz="3001" b="1" dirty="0" err="1"/>
              <a:t>Honza</a:t>
            </a:r>
            <a:r>
              <a:rPr lang="nb-NO" sz="3001" b="1" dirty="0"/>
              <a:t> </a:t>
            </a:r>
            <a:r>
              <a:rPr lang="nb-NO" sz="3001" b="1" dirty="0" err="1"/>
              <a:t>had</a:t>
            </a:r>
            <a:r>
              <a:rPr lang="nb-NO" sz="3001" b="1" dirty="0"/>
              <a:t> </a:t>
            </a:r>
            <a:r>
              <a:rPr lang="nb-NO" sz="3001" b="1" dirty="0" err="1"/>
              <a:t>enough</a:t>
            </a:r>
            <a:r>
              <a:rPr lang="nb-NO" sz="3001" b="1" dirty="0"/>
              <a:t> </a:t>
            </a:r>
            <a:r>
              <a:rPr lang="nb-NO" sz="3001" b="1" dirty="0" err="1"/>
              <a:t>regulatory</a:t>
            </a:r>
            <a:r>
              <a:rPr lang="nb-NO" sz="3001" b="1" dirty="0"/>
              <a:t> skills, a simple </a:t>
            </a:r>
            <a:r>
              <a:rPr lang="nb-NO" sz="3001" b="1" dirty="0" err="1"/>
              <a:t>message</a:t>
            </a:r>
            <a:r>
              <a:rPr lang="nb-NO" sz="3001" b="1" dirty="0"/>
              <a:t> and </a:t>
            </a:r>
            <a:r>
              <a:rPr lang="nb-NO" sz="3001" b="1" dirty="0" err="1"/>
              <a:t>rules</a:t>
            </a:r>
            <a:r>
              <a:rPr lang="nb-NO" sz="3001" b="1" dirty="0"/>
              <a:t> </a:t>
            </a:r>
            <a:r>
              <a:rPr lang="nb-NO" sz="3001" b="1" dirty="0" err="1"/>
              <a:t>could</a:t>
            </a:r>
            <a:r>
              <a:rPr lang="nb-NO" sz="3001" b="1" dirty="0"/>
              <a:t> be </a:t>
            </a:r>
            <a:r>
              <a:rPr lang="nb-NO" sz="3001" b="1" dirty="0" err="1"/>
              <a:t>enough</a:t>
            </a:r>
            <a:r>
              <a:rPr lang="nb-NO" sz="3001" b="1" dirty="0"/>
              <a:t>. If he do</a:t>
            </a:r>
            <a:r>
              <a:rPr lang="cs-CZ" sz="3001" b="1" dirty="0"/>
              <a:t>es</a:t>
            </a:r>
            <a:r>
              <a:rPr lang="nb-NO" sz="3001" b="1" dirty="0"/>
              <a:t>n’t have enough regulatory skills, he needs our help</a:t>
            </a:r>
            <a:r>
              <a:rPr lang="cs-CZ" sz="3001" b="1" dirty="0"/>
              <a:t> to </a:t>
            </a:r>
            <a:r>
              <a:rPr lang="cs-CZ" sz="3001" b="1" dirty="0" err="1"/>
              <a:t>regulate</a:t>
            </a:r>
            <a:r>
              <a:rPr lang="cs-CZ" sz="3001" b="1" dirty="0"/>
              <a:t>.</a:t>
            </a:r>
            <a:endParaRPr lang="nb-NO" sz="3001" b="1" dirty="0"/>
          </a:p>
        </p:txBody>
      </p:sp>
    </p:spTree>
    <p:extLst>
      <p:ext uri="{BB962C8B-B14F-4D97-AF65-F5344CB8AC3E}">
        <p14:creationId xmlns:p14="http://schemas.microsoft.com/office/powerpoint/2010/main" val="3291675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a:t>Assignment</a:t>
            </a:r>
            <a:r>
              <a:rPr lang="cs-CZ" dirty="0"/>
              <a:t> - </a:t>
            </a:r>
            <a:r>
              <a:rPr lang="cs-CZ" dirty="0" err="1">
                <a:solidFill>
                  <a:srgbClr val="FF0000"/>
                </a:solidFill>
              </a:rPr>
              <a:t>homework</a:t>
            </a:r>
            <a:endParaRPr lang="en-GB" dirty="0"/>
          </a:p>
        </p:txBody>
      </p:sp>
      <p:sp>
        <p:nvSpPr>
          <p:cNvPr id="3" name="Plassholder for innhold 2"/>
          <p:cNvSpPr>
            <a:spLocks noGrp="1"/>
          </p:cNvSpPr>
          <p:nvPr>
            <p:ph idx="1"/>
          </p:nvPr>
        </p:nvSpPr>
        <p:spPr>
          <a:xfrm>
            <a:off x="347263" y="1202393"/>
            <a:ext cx="11215210" cy="4938083"/>
          </a:xfrm>
        </p:spPr>
        <p:txBody>
          <a:bodyPr>
            <a:normAutofit/>
          </a:bodyPr>
          <a:lstStyle/>
          <a:p>
            <a:r>
              <a:rPr lang="en-GB" sz="3001" dirty="0"/>
              <a:t>Think about a child you know and fill out the table below</a:t>
            </a:r>
          </a:p>
        </p:txBody>
      </p:sp>
      <p:graphicFrame>
        <p:nvGraphicFramePr>
          <p:cNvPr id="4" name="Tabell 4">
            <a:extLst>
              <a:ext uri="{FF2B5EF4-FFF2-40B4-BE49-F238E27FC236}">
                <a16:creationId xmlns:a16="http://schemas.microsoft.com/office/drawing/2014/main" id="{A9E26222-34A8-45F3-8B76-DBA99F04B3C5}"/>
              </a:ext>
            </a:extLst>
          </p:cNvPr>
          <p:cNvGraphicFramePr>
            <a:graphicFrameLocks noGrp="1"/>
          </p:cNvGraphicFramePr>
          <p:nvPr>
            <p:extLst>
              <p:ext uri="{D42A27DB-BD31-4B8C-83A1-F6EECF244321}">
                <p14:modId xmlns:p14="http://schemas.microsoft.com/office/powerpoint/2010/main" val="2149454565"/>
              </p:ext>
            </p:extLst>
          </p:nvPr>
        </p:nvGraphicFramePr>
        <p:xfrm>
          <a:off x="488808" y="1860202"/>
          <a:ext cx="10932120" cy="6346091"/>
        </p:xfrm>
        <a:graphic>
          <a:graphicData uri="http://schemas.openxmlformats.org/drawingml/2006/table">
            <a:tbl>
              <a:tblPr firstRow="1" bandRow="1">
                <a:tableStyleId>{5C22544A-7EE6-4342-B048-85BDC9FD1C3A}</a:tableStyleId>
              </a:tblPr>
              <a:tblGrid>
                <a:gridCol w="1822020">
                  <a:extLst>
                    <a:ext uri="{9D8B030D-6E8A-4147-A177-3AD203B41FA5}">
                      <a16:colId xmlns:a16="http://schemas.microsoft.com/office/drawing/2014/main" val="3109649354"/>
                    </a:ext>
                  </a:extLst>
                </a:gridCol>
                <a:gridCol w="1822020">
                  <a:extLst>
                    <a:ext uri="{9D8B030D-6E8A-4147-A177-3AD203B41FA5}">
                      <a16:colId xmlns:a16="http://schemas.microsoft.com/office/drawing/2014/main" val="1993962666"/>
                    </a:ext>
                  </a:extLst>
                </a:gridCol>
                <a:gridCol w="1444087">
                  <a:extLst>
                    <a:ext uri="{9D8B030D-6E8A-4147-A177-3AD203B41FA5}">
                      <a16:colId xmlns:a16="http://schemas.microsoft.com/office/drawing/2014/main" val="3633541428"/>
                    </a:ext>
                  </a:extLst>
                </a:gridCol>
                <a:gridCol w="2199953">
                  <a:extLst>
                    <a:ext uri="{9D8B030D-6E8A-4147-A177-3AD203B41FA5}">
                      <a16:colId xmlns:a16="http://schemas.microsoft.com/office/drawing/2014/main" val="2461041371"/>
                    </a:ext>
                  </a:extLst>
                </a:gridCol>
                <a:gridCol w="1822020">
                  <a:extLst>
                    <a:ext uri="{9D8B030D-6E8A-4147-A177-3AD203B41FA5}">
                      <a16:colId xmlns:a16="http://schemas.microsoft.com/office/drawing/2014/main" val="3143762909"/>
                    </a:ext>
                  </a:extLst>
                </a:gridCol>
                <a:gridCol w="1822020">
                  <a:extLst>
                    <a:ext uri="{9D8B030D-6E8A-4147-A177-3AD203B41FA5}">
                      <a16:colId xmlns:a16="http://schemas.microsoft.com/office/drawing/2014/main" val="3496911609"/>
                    </a:ext>
                  </a:extLst>
                </a:gridCol>
              </a:tblGrid>
              <a:tr h="466142">
                <a:tc>
                  <a:txBody>
                    <a:bodyPr/>
                    <a:lstStyle/>
                    <a:p>
                      <a:r>
                        <a:rPr lang="nb-NO" sz="1600" dirty="0"/>
                        <a:t>State</a:t>
                      </a:r>
                    </a:p>
                  </a:txBody>
                  <a:tcPr marL="45725" marR="45725" marT="22863" marB="22863"/>
                </a:tc>
                <a:tc>
                  <a:txBody>
                    <a:bodyPr/>
                    <a:lstStyle/>
                    <a:p>
                      <a:r>
                        <a:rPr lang="nb-NO" sz="1600" dirty="0" err="1"/>
                        <a:t>Calm</a:t>
                      </a:r>
                      <a:endParaRPr lang="nb-NO" sz="1600" dirty="0"/>
                    </a:p>
                  </a:txBody>
                  <a:tcPr marL="45725" marR="45725" marT="22863" marB="22863"/>
                </a:tc>
                <a:tc>
                  <a:txBody>
                    <a:bodyPr/>
                    <a:lstStyle/>
                    <a:p>
                      <a:r>
                        <a:rPr lang="nb-NO" sz="1600" dirty="0"/>
                        <a:t>Alert</a:t>
                      </a:r>
                    </a:p>
                  </a:txBody>
                  <a:tcPr marL="45725" marR="45725" marT="22863" marB="22863"/>
                </a:tc>
                <a:tc>
                  <a:txBody>
                    <a:bodyPr/>
                    <a:lstStyle/>
                    <a:p>
                      <a:r>
                        <a:rPr lang="nb-NO" sz="1600" dirty="0"/>
                        <a:t>Alarm</a:t>
                      </a:r>
                    </a:p>
                  </a:txBody>
                  <a:tcPr marL="45725" marR="45725" marT="22863" marB="22863"/>
                </a:tc>
                <a:tc>
                  <a:txBody>
                    <a:bodyPr/>
                    <a:lstStyle/>
                    <a:p>
                      <a:r>
                        <a:rPr lang="nb-NO" sz="1600" dirty="0" err="1"/>
                        <a:t>Fear</a:t>
                      </a:r>
                      <a:endParaRPr lang="nb-NO" sz="1600" dirty="0"/>
                    </a:p>
                  </a:txBody>
                  <a:tcPr marL="45725" marR="45725" marT="22863" marB="22863"/>
                </a:tc>
                <a:tc>
                  <a:txBody>
                    <a:bodyPr/>
                    <a:lstStyle/>
                    <a:p>
                      <a:r>
                        <a:rPr lang="nb-NO" sz="1600" dirty="0"/>
                        <a:t>Terror</a:t>
                      </a:r>
                    </a:p>
                  </a:txBody>
                  <a:tcPr marL="45725" marR="45725" marT="22863" marB="22863"/>
                </a:tc>
                <a:extLst>
                  <a:ext uri="{0D108BD9-81ED-4DB2-BD59-A6C34878D82A}">
                    <a16:rowId xmlns:a16="http://schemas.microsoft.com/office/drawing/2014/main" val="2867186342"/>
                  </a:ext>
                </a:extLst>
              </a:tr>
              <a:tr h="865680">
                <a:tc>
                  <a:txBody>
                    <a:bodyPr/>
                    <a:lstStyle/>
                    <a:p>
                      <a:r>
                        <a:rPr lang="nb-NO" sz="1600" dirty="0" err="1"/>
                        <a:t>Typical</a:t>
                      </a:r>
                      <a:r>
                        <a:rPr lang="nb-NO" sz="1600" dirty="0"/>
                        <a:t> </a:t>
                      </a:r>
                      <a:r>
                        <a:rPr lang="nb-NO" sz="1600" dirty="0" err="1"/>
                        <a:t>behaviour</a:t>
                      </a:r>
                      <a:endParaRPr lang="nb-NO" sz="1600" dirty="0"/>
                    </a:p>
                  </a:txBody>
                  <a:tcPr marL="45725" marR="45725" marT="22863" marB="22863"/>
                </a:tc>
                <a:tc>
                  <a:txBody>
                    <a:bodyPr/>
                    <a:lstStyle/>
                    <a:p>
                      <a:r>
                        <a:rPr lang="cs-CZ" sz="1600" dirty="0" err="1"/>
                        <a:t>Engagement</a:t>
                      </a:r>
                      <a:r>
                        <a:rPr lang="cs-CZ" sz="1600" dirty="0"/>
                        <a:t> in </a:t>
                      </a:r>
                      <a:r>
                        <a:rPr lang="cs-CZ" sz="1600" dirty="0" err="1"/>
                        <a:t>social</a:t>
                      </a:r>
                      <a:r>
                        <a:rPr lang="cs-CZ" sz="1600" dirty="0"/>
                        <a:t> </a:t>
                      </a:r>
                      <a:r>
                        <a:rPr lang="cs-CZ" sz="1600" dirty="0" err="1"/>
                        <a:t>interactions</a:t>
                      </a:r>
                      <a:endParaRPr lang="cs-CZ" sz="1600" dirty="0"/>
                    </a:p>
                    <a:p>
                      <a:r>
                        <a:rPr lang="cs-CZ" sz="1600" dirty="0" err="1"/>
                        <a:t>Focused</a:t>
                      </a:r>
                      <a:r>
                        <a:rPr lang="cs-CZ" sz="1600" dirty="0"/>
                        <a:t> on and independent in </a:t>
                      </a:r>
                      <a:r>
                        <a:rPr lang="cs-CZ" sz="1600" dirty="0" err="1"/>
                        <a:t>work</a:t>
                      </a:r>
                      <a:endParaRPr lang="nb-NO" sz="1600" dirty="0"/>
                    </a:p>
                  </a:txBody>
                  <a:tcPr marL="45725" marR="45725" marT="22863" marB="2286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600" dirty="0" err="1"/>
                        <a:t>Engagement</a:t>
                      </a:r>
                      <a:r>
                        <a:rPr lang="cs-CZ" sz="1600" dirty="0"/>
                        <a:t> in </a:t>
                      </a:r>
                      <a:r>
                        <a:rPr lang="cs-CZ" sz="1600" dirty="0" err="1"/>
                        <a:t>social</a:t>
                      </a:r>
                      <a:r>
                        <a:rPr lang="cs-CZ" sz="1600" dirty="0"/>
                        <a:t> </a:t>
                      </a:r>
                      <a:r>
                        <a:rPr lang="cs-CZ" sz="1600" dirty="0" err="1"/>
                        <a:t>interactions</a:t>
                      </a:r>
                      <a:r>
                        <a:rPr lang="cs-CZ" sz="1600" dirty="0"/>
                        <a:t> </a:t>
                      </a:r>
                      <a:r>
                        <a:rPr lang="cs-CZ" sz="1600" dirty="0" err="1"/>
                        <a:t>with</a:t>
                      </a:r>
                      <a:r>
                        <a:rPr lang="cs-CZ" sz="1600" dirty="0"/>
                        <a:t> </a:t>
                      </a:r>
                      <a:r>
                        <a:rPr lang="cs-CZ" sz="1600" dirty="0" err="1"/>
                        <a:t>prompts</a:t>
                      </a:r>
                      <a:r>
                        <a:rPr lang="cs-CZ" sz="1600" dirty="0"/>
                        <a:t> (</a:t>
                      </a:r>
                      <a:r>
                        <a:rPr lang="cs-CZ" sz="1600" dirty="0" err="1"/>
                        <a:t>external</a:t>
                      </a:r>
                      <a:r>
                        <a:rPr lang="cs-CZ" sz="1600" dirty="0"/>
                        <a:t> </a:t>
                      </a:r>
                      <a:r>
                        <a:rPr lang="cs-CZ" sz="1600" dirty="0" err="1"/>
                        <a:t>motivation</a:t>
                      </a:r>
                      <a:r>
                        <a:rPr lang="cs-CZ" sz="1600" dirty="0"/>
                        <a:t>)</a:t>
                      </a:r>
                      <a:endParaRPr lang="nb-NO" sz="1600" dirty="0"/>
                    </a:p>
                    <a:p>
                      <a:r>
                        <a:rPr lang="cs-CZ" sz="1600" dirty="0"/>
                        <a:t>More </a:t>
                      </a:r>
                      <a:r>
                        <a:rPr lang="cs-CZ" sz="1600" dirty="0" err="1"/>
                        <a:t>movements</a:t>
                      </a:r>
                      <a:endParaRPr lang="cs-CZ" sz="1600" dirty="0"/>
                    </a:p>
                  </a:txBody>
                  <a:tcPr marL="45725" marR="45725" marT="22863" marB="22863"/>
                </a:tc>
                <a:tc>
                  <a:txBody>
                    <a:bodyPr/>
                    <a:lstStyle/>
                    <a:p>
                      <a:r>
                        <a:rPr lang="cs-CZ" sz="1600" dirty="0" err="1"/>
                        <a:t>Excitement</a:t>
                      </a:r>
                      <a:endParaRPr lang="cs-CZ" sz="1600" dirty="0"/>
                    </a:p>
                    <a:p>
                      <a:r>
                        <a:rPr lang="cs-CZ" sz="1600" dirty="0" err="1"/>
                        <a:t>Crying</a:t>
                      </a:r>
                      <a:endParaRPr lang="cs-CZ" sz="1600" dirty="0"/>
                    </a:p>
                    <a:p>
                      <a:r>
                        <a:rPr lang="cs-CZ" sz="1600" dirty="0"/>
                        <a:t>Not </a:t>
                      </a:r>
                      <a:r>
                        <a:rPr lang="cs-CZ" sz="1600" dirty="0" err="1"/>
                        <a:t>engaging</a:t>
                      </a:r>
                      <a:endParaRPr lang="cs-CZ" sz="1600" dirty="0"/>
                    </a:p>
                    <a:p>
                      <a:r>
                        <a:rPr lang="cs-CZ" sz="1600" dirty="0" err="1"/>
                        <a:t>Scanning</a:t>
                      </a:r>
                      <a:r>
                        <a:rPr lang="cs-CZ" sz="1600" dirty="0"/>
                        <a:t> </a:t>
                      </a:r>
                      <a:r>
                        <a:rPr lang="cs-CZ" sz="1600" dirty="0" err="1"/>
                        <a:t>for</a:t>
                      </a:r>
                      <a:r>
                        <a:rPr lang="cs-CZ" sz="1600" dirty="0"/>
                        <a:t> </a:t>
                      </a:r>
                      <a:r>
                        <a:rPr lang="cs-CZ" sz="1600" dirty="0" err="1"/>
                        <a:t>emotions</a:t>
                      </a:r>
                      <a:r>
                        <a:rPr lang="cs-CZ" sz="1600" dirty="0"/>
                        <a:t> </a:t>
                      </a:r>
                      <a:r>
                        <a:rPr lang="cs-CZ" sz="1600" dirty="0" err="1"/>
                        <a:t>of</a:t>
                      </a:r>
                      <a:r>
                        <a:rPr lang="cs-CZ" sz="1600" dirty="0"/>
                        <a:t> </a:t>
                      </a:r>
                      <a:r>
                        <a:rPr lang="cs-CZ" sz="1600" dirty="0" err="1"/>
                        <a:t>others</a:t>
                      </a:r>
                      <a:endParaRPr lang="cs-CZ" sz="1600" dirty="0"/>
                    </a:p>
                    <a:p>
                      <a:r>
                        <a:rPr lang="cs-CZ" sz="1600" dirty="0" err="1"/>
                        <a:t>Moving</a:t>
                      </a:r>
                      <a:r>
                        <a:rPr lang="cs-CZ" sz="1600" dirty="0"/>
                        <a:t> </a:t>
                      </a:r>
                      <a:r>
                        <a:rPr lang="cs-CZ" sz="1600" dirty="0" err="1"/>
                        <a:t>around</a:t>
                      </a:r>
                      <a:r>
                        <a:rPr lang="cs-CZ" sz="1600" dirty="0"/>
                        <a:t>, </a:t>
                      </a:r>
                      <a:r>
                        <a:rPr lang="cs-CZ" sz="1600" dirty="0" err="1"/>
                        <a:t>loud</a:t>
                      </a:r>
                      <a:r>
                        <a:rPr lang="cs-CZ" sz="1600" dirty="0"/>
                        <a:t> </a:t>
                      </a:r>
                      <a:r>
                        <a:rPr lang="cs-CZ" sz="1600" dirty="0" err="1"/>
                        <a:t>voice</a:t>
                      </a:r>
                      <a:endParaRPr lang="cs-CZ" sz="1600" dirty="0"/>
                    </a:p>
                    <a:p>
                      <a:r>
                        <a:rPr lang="cs-CZ" sz="1600" dirty="0" err="1"/>
                        <a:t>Laughing</a:t>
                      </a:r>
                      <a:endParaRPr lang="nb-NO" sz="1600" dirty="0"/>
                    </a:p>
                  </a:txBody>
                  <a:tcPr marL="45725" marR="45725" marT="22863" marB="22863"/>
                </a:tc>
                <a:tc>
                  <a:txBody>
                    <a:bodyPr/>
                    <a:lstStyle/>
                    <a:p>
                      <a:r>
                        <a:rPr lang="cs-CZ" sz="1600" dirty="0" err="1"/>
                        <a:t>Damaging</a:t>
                      </a:r>
                      <a:r>
                        <a:rPr lang="cs-CZ" sz="1600" dirty="0"/>
                        <a:t> </a:t>
                      </a:r>
                      <a:r>
                        <a:rPr lang="cs-CZ" sz="1600" dirty="0" err="1"/>
                        <a:t>thinks</a:t>
                      </a:r>
                      <a:endParaRPr lang="cs-CZ"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600" dirty="0" err="1"/>
                        <a:t>Laughing</a:t>
                      </a:r>
                      <a:endParaRPr lang="nb-NO" sz="1600" dirty="0"/>
                    </a:p>
                    <a:p>
                      <a:endParaRPr lang="nb-NO" sz="1600" dirty="0"/>
                    </a:p>
                  </a:txBody>
                  <a:tcPr marL="45725" marR="45725" marT="22863" marB="22863"/>
                </a:tc>
                <a:tc>
                  <a:txBody>
                    <a:bodyPr/>
                    <a:lstStyle/>
                    <a:p>
                      <a:r>
                        <a:rPr lang="cs-CZ" sz="1600" dirty="0"/>
                        <a:t>Agry – </a:t>
                      </a:r>
                      <a:r>
                        <a:rPr lang="cs-CZ" sz="1600" dirty="0" err="1"/>
                        <a:t>kicking</a:t>
                      </a:r>
                      <a:r>
                        <a:rPr lang="cs-CZ" sz="1600" dirty="0"/>
                        <a:t>, </a:t>
                      </a:r>
                      <a:r>
                        <a:rPr lang="cs-CZ" sz="1600" dirty="0" err="1"/>
                        <a:t>spitting</a:t>
                      </a:r>
                      <a:r>
                        <a:rPr lang="cs-CZ" sz="1600" dirty="0"/>
                        <a:t>, </a:t>
                      </a:r>
                      <a:r>
                        <a:rPr lang="cs-CZ" sz="1600" dirty="0" err="1"/>
                        <a:t>lying</a:t>
                      </a:r>
                      <a:r>
                        <a:rPr lang="cs-CZ" sz="1600" dirty="0"/>
                        <a:t> on </a:t>
                      </a:r>
                      <a:r>
                        <a:rPr lang="cs-CZ" sz="1600" dirty="0" err="1"/>
                        <a:t>the</a:t>
                      </a:r>
                      <a:r>
                        <a:rPr lang="cs-CZ" sz="1600" dirty="0"/>
                        <a:t> </a:t>
                      </a:r>
                      <a:r>
                        <a:rPr lang="cs-CZ" sz="1600" dirty="0" err="1"/>
                        <a:t>groud</a:t>
                      </a:r>
                      <a:r>
                        <a:rPr lang="cs-CZ" sz="1600" dirty="0"/>
                        <a:t>, </a:t>
                      </a:r>
                      <a:r>
                        <a:rPr lang="cs-CZ" sz="1600" dirty="0" err="1"/>
                        <a:t>selfharm</a:t>
                      </a:r>
                      <a:endParaRPr lang="cs-CZ"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600" dirty="0" err="1"/>
                        <a:t>Being</a:t>
                      </a:r>
                      <a:r>
                        <a:rPr lang="cs-CZ" sz="1600" dirty="0"/>
                        <a:t> </a:t>
                      </a:r>
                      <a:r>
                        <a:rPr lang="cs-CZ" sz="1600" dirty="0" err="1"/>
                        <a:t>exhausted</a:t>
                      </a:r>
                      <a:r>
                        <a:rPr lang="cs-CZ" sz="1600" dirty="0"/>
                        <a:t> </a:t>
                      </a:r>
                      <a:r>
                        <a:rPr lang="cs-CZ" sz="1600" dirty="0" err="1"/>
                        <a:t>afterwards</a:t>
                      </a:r>
                      <a:endParaRPr lang="cs-CZ" sz="1600" dirty="0"/>
                    </a:p>
                    <a:p>
                      <a:endParaRPr lang="nb-NO" sz="1600" dirty="0"/>
                    </a:p>
                  </a:txBody>
                  <a:tcPr marL="45725" marR="45725" marT="22863" marB="22863"/>
                </a:tc>
                <a:extLst>
                  <a:ext uri="{0D108BD9-81ED-4DB2-BD59-A6C34878D82A}">
                    <a16:rowId xmlns:a16="http://schemas.microsoft.com/office/drawing/2014/main" val="18960675"/>
                  </a:ext>
                </a:extLst>
              </a:tr>
              <a:tr h="865680">
                <a:tc>
                  <a:txBody>
                    <a:bodyPr/>
                    <a:lstStyle/>
                    <a:p>
                      <a:r>
                        <a:rPr lang="nb-NO" sz="1600" dirty="0" err="1"/>
                        <a:t>What</a:t>
                      </a:r>
                      <a:r>
                        <a:rPr lang="nb-NO" sz="1600" dirty="0"/>
                        <a:t> </a:t>
                      </a:r>
                      <a:r>
                        <a:rPr lang="nb-NO" sz="1600" dirty="0" err="1"/>
                        <a:t>escalates</a:t>
                      </a:r>
                      <a:r>
                        <a:rPr lang="nb-NO" sz="1600" dirty="0"/>
                        <a:t> </a:t>
                      </a:r>
                      <a:r>
                        <a:rPr lang="nb-NO" sz="1600" dirty="0" err="1"/>
                        <a:t>the</a:t>
                      </a:r>
                      <a:r>
                        <a:rPr lang="nb-NO" sz="1600" dirty="0"/>
                        <a:t> </a:t>
                      </a:r>
                      <a:r>
                        <a:rPr lang="nb-NO" sz="1600" dirty="0" err="1"/>
                        <a:t>behaviour</a:t>
                      </a:r>
                      <a:endParaRPr lang="nb-NO" sz="1600" dirty="0"/>
                    </a:p>
                  </a:txBody>
                  <a:tcPr marL="45725" marR="45725" marT="22863" marB="22863"/>
                </a:tc>
                <a:tc>
                  <a:txBody>
                    <a:bodyPr/>
                    <a:lstStyle/>
                    <a:p>
                      <a:endParaRPr lang="nb-NO" sz="1600" dirty="0"/>
                    </a:p>
                  </a:txBody>
                  <a:tcPr marL="45725" marR="45725" marT="22863" marB="22863"/>
                </a:tc>
                <a:tc>
                  <a:txBody>
                    <a:bodyPr/>
                    <a:lstStyle/>
                    <a:p>
                      <a:endParaRPr lang="nb-NO" sz="1600" dirty="0"/>
                    </a:p>
                  </a:txBody>
                  <a:tcPr marL="45725" marR="45725" marT="22863" marB="22863"/>
                </a:tc>
                <a:tc>
                  <a:txBody>
                    <a:bodyPr/>
                    <a:lstStyle/>
                    <a:p>
                      <a:r>
                        <a:rPr lang="cs-CZ" sz="1600" dirty="0" err="1"/>
                        <a:t>Boredom</a:t>
                      </a:r>
                      <a:endParaRPr lang="cs-CZ" sz="1600" dirty="0"/>
                    </a:p>
                    <a:p>
                      <a:r>
                        <a:rPr lang="cs-CZ" sz="1600" dirty="0" err="1"/>
                        <a:t>Nowelty</a:t>
                      </a:r>
                      <a:r>
                        <a:rPr lang="cs-CZ" sz="1600" dirty="0"/>
                        <a:t>, </a:t>
                      </a:r>
                      <a:r>
                        <a:rPr lang="cs-CZ" sz="1600" dirty="0" err="1"/>
                        <a:t>changes</a:t>
                      </a:r>
                      <a:r>
                        <a:rPr lang="cs-CZ" sz="1600" dirty="0"/>
                        <a:t> in </a:t>
                      </a:r>
                      <a:r>
                        <a:rPr lang="cs-CZ" sz="1600" dirty="0" err="1"/>
                        <a:t>routines</a:t>
                      </a:r>
                      <a:r>
                        <a:rPr lang="cs-CZ" sz="1600" dirty="0"/>
                        <a:t>, </a:t>
                      </a:r>
                      <a:r>
                        <a:rPr lang="cs-CZ" sz="1600" dirty="0" err="1"/>
                        <a:t>transitions</a:t>
                      </a:r>
                      <a:endParaRPr lang="nb-NO" sz="1600" dirty="0"/>
                    </a:p>
                    <a:p>
                      <a:r>
                        <a:rPr lang="cs-CZ" sz="1600" dirty="0" err="1"/>
                        <a:t>Extreme</a:t>
                      </a:r>
                      <a:r>
                        <a:rPr lang="cs-CZ" sz="1600" dirty="0"/>
                        <a:t> </a:t>
                      </a:r>
                      <a:r>
                        <a:rPr lang="cs-CZ" sz="1600" dirty="0" err="1"/>
                        <a:t>weather</a:t>
                      </a:r>
                      <a:endParaRPr lang="cs-CZ" sz="1600" dirty="0"/>
                    </a:p>
                    <a:p>
                      <a:r>
                        <a:rPr lang="cs-CZ" sz="1600" dirty="0" err="1"/>
                        <a:t>Sickness</a:t>
                      </a:r>
                      <a:r>
                        <a:rPr lang="cs-CZ" sz="1600" dirty="0"/>
                        <a:t>/</a:t>
                      </a:r>
                      <a:r>
                        <a:rPr lang="cs-CZ" sz="1600" dirty="0" err="1"/>
                        <a:t>cold</a:t>
                      </a:r>
                      <a:endParaRPr lang="cs-CZ" sz="1600" dirty="0"/>
                    </a:p>
                    <a:p>
                      <a:r>
                        <a:rPr lang="cs-CZ" sz="1600" dirty="0" err="1"/>
                        <a:t>Focused</a:t>
                      </a:r>
                      <a:r>
                        <a:rPr lang="cs-CZ" sz="1600" dirty="0"/>
                        <a:t> </a:t>
                      </a:r>
                      <a:r>
                        <a:rPr lang="cs-CZ" sz="1600" dirty="0" err="1"/>
                        <a:t>attention</a:t>
                      </a:r>
                      <a:r>
                        <a:rPr lang="cs-CZ" sz="1600" dirty="0"/>
                        <a:t> </a:t>
                      </a:r>
                      <a:r>
                        <a:rPr lang="cs-CZ" sz="1600" dirty="0" err="1"/>
                        <a:t>of</a:t>
                      </a:r>
                      <a:r>
                        <a:rPr lang="cs-CZ" sz="1600" dirty="0"/>
                        <a:t> more </a:t>
                      </a:r>
                      <a:r>
                        <a:rPr lang="cs-CZ" sz="1600" dirty="0" err="1"/>
                        <a:t>people</a:t>
                      </a:r>
                      <a:endParaRPr lang="nb-NO" sz="1600" dirty="0"/>
                    </a:p>
                  </a:txBody>
                  <a:tcPr marL="45725" marR="45725" marT="22863" marB="22863"/>
                </a:tc>
                <a:tc>
                  <a:txBody>
                    <a:bodyPr/>
                    <a:lstStyle/>
                    <a:p>
                      <a:endParaRPr lang="nb-NO" sz="1600" dirty="0"/>
                    </a:p>
                  </a:txBody>
                  <a:tcPr marL="45725" marR="45725" marT="22863" marB="22863"/>
                </a:tc>
                <a:tc>
                  <a:txBody>
                    <a:bodyPr/>
                    <a:lstStyle/>
                    <a:p>
                      <a:endParaRPr lang="nb-NO" sz="1600"/>
                    </a:p>
                  </a:txBody>
                  <a:tcPr marL="45725" marR="45725" marT="22863" marB="22863"/>
                </a:tc>
                <a:extLst>
                  <a:ext uri="{0D108BD9-81ED-4DB2-BD59-A6C34878D82A}">
                    <a16:rowId xmlns:a16="http://schemas.microsoft.com/office/drawing/2014/main" val="1858750875"/>
                  </a:ext>
                </a:extLst>
              </a:tr>
              <a:tr h="1664755">
                <a:tc>
                  <a:txBody>
                    <a:bodyPr/>
                    <a:lstStyle/>
                    <a:p>
                      <a:r>
                        <a:rPr lang="nb-NO" sz="1600" dirty="0" err="1"/>
                        <a:t>What</a:t>
                      </a:r>
                      <a:r>
                        <a:rPr lang="nb-NO" sz="1600" dirty="0"/>
                        <a:t> </a:t>
                      </a:r>
                      <a:r>
                        <a:rPr lang="nb-NO" sz="1600" dirty="0" err="1"/>
                        <a:t>does</a:t>
                      </a:r>
                      <a:r>
                        <a:rPr lang="nb-NO" sz="1600" dirty="0"/>
                        <a:t> </a:t>
                      </a:r>
                      <a:r>
                        <a:rPr lang="nb-NO" sz="1600" dirty="0" err="1"/>
                        <a:t>the</a:t>
                      </a:r>
                      <a:r>
                        <a:rPr lang="nb-NO" sz="1600" dirty="0"/>
                        <a:t> </a:t>
                      </a:r>
                      <a:r>
                        <a:rPr lang="nb-NO" sz="1600" dirty="0" err="1"/>
                        <a:t>child</a:t>
                      </a:r>
                      <a:r>
                        <a:rPr lang="nb-NO" sz="1600" dirty="0"/>
                        <a:t> do to </a:t>
                      </a:r>
                      <a:r>
                        <a:rPr lang="nb-NO" sz="1600" dirty="0" err="1"/>
                        <a:t>try</a:t>
                      </a:r>
                      <a:r>
                        <a:rPr lang="nb-NO" sz="1600" dirty="0"/>
                        <a:t> and </a:t>
                      </a:r>
                      <a:r>
                        <a:rPr lang="nb-NO" sz="1600" dirty="0" err="1"/>
                        <a:t>help</a:t>
                      </a:r>
                      <a:r>
                        <a:rPr lang="nb-NO" sz="1600" dirty="0"/>
                        <a:t> </a:t>
                      </a:r>
                      <a:r>
                        <a:rPr lang="nb-NO" sz="1600" dirty="0" err="1"/>
                        <a:t>himself</a:t>
                      </a:r>
                      <a:r>
                        <a:rPr lang="nb-NO" sz="1600" dirty="0"/>
                        <a:t>?</a:t>
                      </a:r>
                    </a:p>
                  </a:txBody>
                  <a:tcPr marL="45725" marR="45725" marT="22863" marB="22863"/>
                </a:tc>
                <a:tc>
                  <a:txBody>
                    <a:bodyPr/>
                    <a:lstStyle/>
                    <a:p>
                      <a:endParaRPr lang="nb-NO" sz="1600" dirty="0"/>
                    </a:p>
                  </a:txBody>
                  <a:tcPr marL="45725" marR="45725" marT="22863" marB="2286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600" dirty="0" err="1"/>
                        <a:t>Selftalk</a:t>
                      </a:r>
                      <a:endParaRPr lang="nb-NO" sz="1600" dirty="0"/>
                    </a:p>
                    <a:p>
                      <a:endParaRPr lang="nb-NO" sz="1600" dirty="0"/>
                    </a:p>
                  </a:txBody>
                  <a:tcPr marL="45725" marR="45725" marT="22863" marB="22863"/>
                </a:tc>
                <a:tc>
                  <a:txBody>
                    <a:bodyPr/>
                    <a:lstStyle/>
                    <a:p>
                      <a:r>
                        <a:rPr lang="cs-CZ" sz="1600" dirty="0" err="1"/>
                        <a:t>Being</a:t>
                      </a:r>
                      <a:r>
                        <a:rPr lang="cs-CZ" sz="1600" dirty="0"/>
                        <a:t> </a:t>
                      </a:r>
                      <a:r>
                        <a:rPr lang="cs-CZ" sz="1600" dirty="0" err="1"/>
                        <a:t>around</a:t>
                      </a:r>
                      <a:r>
                        <a:rPr lang="cs-CZ" sz="1600" dirty="0"/>
                        <a:t> </a:t>
                      </a:r>
                      <a:r>
                        <a:rPr lang="cs-CZ" sz="1600" dirty="0" err="1"/>
                        <a:t>safe</a:t>
                      </a:r>
                      <a:r>
                        <a:rPr lang="cs-CZ" sz="1600" dirty="0"/>
                        <a:t> </a:t>
                      </a:r>
                      <a:r>
                        <a:rPr lang="cs-CZ" sz="1600" dirty="0" err="1"/>
                        <a:t>adult</a:t>
                      </a:r>
                      <a:endParaRPr lang="cs-CZ" sz="1600" dirty="0"/>
                    </a:p>
                    <a:p>
                      <a:r>
                        <a:rPr lang="cs-CZ" sz="1600" dirty="0" err="1"/>
                        <a:t>Escape</a:t>
                      </a:r>
                      <a:endParaRPr lang="cs-CZ" sz="1600" dirty="0"/>
                    </a:p>
                    <a:p>
                      <a:r>
                        <a:rPr lang="cs-CZ" sz="1600" dirty="0" err="1"/>
                        <a:t>Copying</a:t>
                      </a:r>
                      <a:r>
                        <a:rPr lang="cs-CZ" sz="1600" dirty="0"/>
                        <a:t> </a:t>
                      </a:r>
                      <a:r>
                        <a:rPr lang="cs-CZ" sz="1600" dirty="0" err="1"/>
                        <a:t>behaviours</a:t>
                      </a:r>
                      <a:endParaRPr lang="cs-CZ" sz="1600" dirty="0"/>
                    </a:p>
                  </a:txBody>
                  <a:tcPr marL="45725" marR="45725" marT="22863" marB="22863"/>
                </a:tc>
                <a:tc>
                  <a:txBody>
                    <a:bodyPr/>
                    <a:lstStyle/>
                    <a:p>
                      <a:r>
                        <a:rPr lang="cs-CZ" sz="1600" dirty="0" err="1"/>
                        <a:t>Clapping</a:t>
                      </a:r>
                      <a:r>
                        <a:rPr lang="cs-CZ" sz="1600" dirty="0"/>
                        <a:t> </a:t>
                      </a:r>
                      <a:r>
                        <a:rPr lang="cs-CZ" sz="1600" dirty="0" err="1"/>
                        <a:t>with</a:t>
                      </a:r>
                      <a:r>
                        <a:rPr lang="cs-CZ" sz="1600" dirty="0"/>
                        <a:t> </a:t>
                      </a:r>
                      <a:r>
                        <a:rPr lang="cs-CZ" sz="1600" dirty="0" err="1"/>
                        <a:t>hands</a:t>
                      </a:r>
                      <a:endParaRPr lang="nb-NO" sz="1600" dirty="0"/>
                    </a:p>
                  </a:txBody>
                  <a:tcPr marL="45725" marR="45725" marT="22863" marB="22863"/>
                </a:tc>
                <a:tc>
                  <a:txBody>
                    <a:bodyPr/>
                    <a:lstStyle/>
                    <a:p>
                      <a:endParaRPr lang="nb-NO" sz="1600" dirty="0"/>
                    </a:p>
                  </a:txBody>
                  <a:tcPr marL="45725" marR="45725" marT="22863" marB="22863"/>
                </a:tc>
                <a:extLst>
                  <a:ext uri="{0D108BD9-81ED-4DB2-BD59-A6C34878D82A}">
                    <a16:rowId xmlns:a16="http://schemas.microsoft.com/office/drawing/2014/main" val="940241276"/>
                  </a:ext>
                </a:extLst>
              </a:tr>
              <a:tr h="466142">
                <a:tc>
                  <a:txBody>
                    <a:bodyPr/>
                    <a:lstStyle/>
                    <a:p>
                      <a:r>
                        <a:rPr lang="nb-NO" sz="1600" dirty="0" err="1"/>
                        <a:t>What</a:t>
                      </a:r>
                      <a:r>
                        <a:rPr lang="nb-NO" sz="1600" dirty="0"/>
                        <a:t> is </a:t>
                      </a:r>
                      <a:r>
                        <a:rPr lang="nb-NO" sz="1600" dirty="0" err="1"/>
                        <a:t>helpful</a:t>
                      </a:r>
                      <a:r>
                        <a:rPr lang="nb-NO" sz="1600" dirty="0"/>
                        <a:t>?</a:t>
                      </a:r>
                    </a:p>
                  </a:txBody>
                  <a:tcPr marL="45725" marR="45725" marT="22863" marB="22863"/>
                </a:tc>
                <a:tc>
                  <a:txBody>
                    <a:bodyPr/>
                    <a:lstStyle/>
                    <a:p>
                      <a:endParaRPr lang="nb-NO" sz="1600" dirty="0"/>
                    </a:p>
                  </a:txBody>
                  <a:tcPr marL="45725" marR="45725" marT="22863" marB="22863"/>
                </a:tc>
                <a:tc>
                  <a:txBody>
                    <a:bodyPr/>
                    <a:lstStyle/>
                    <a:p>
                      <a:endParaRPr lang="nb-NO" sz="1600" dirty="0"/>
                    </a:p>
                  </a:txBody>
                  <a:tcPr marL="45725" marR="45725" marT="22863" marB="22863"/>
                </a:tc>
                <a:tc>
                  <a:txBody>
                    <a:bodyPr/>
                    <a:lstStyle/>
                    <a:p>
                      <a:endParaRPr lang="nb-NO" sz="1600" dirty="0"/>
                    </a:p>
                  </a:txBody>
                  <a:tcPr marL="45725" marR="45725" marT="22863" marB="22863"/>
                </a:tc>
                <a:tc>
                  <a:txBody>
                    <a:bodyPr/>
                    <a:lstStyle/>
                    <a:p>
                      <a:endParaRPr lang="nb-NO" sz="1600" dirty="0"/>
                    </a:p>
                  </a:txBody>
                  <a:tcPr marL="45725" marR="45725" marT="22863" marB="22863"/>
                </a:tc>
                <a:tc>
                  <a:txBody>
                    <a:bodyPr/>
                    <a:lstStyle/>
                    <a:p>
                      <a:endParaRPr lang="nb-NO" sz="1600" dirty="0"/>
                    </a:p>
                  </a:txBody>
                  <a:tcPr marL="45725" marR="45725" marT="22863" marB="22863"/>
                </a:tc>
                <a:extLst>
                  <a:ext uri="{0D108BD9-81ED-4DB2-BD59-A6C34878D82A}">
                    <a16:rowId xmlns:a16="http://schemas.microsoft.com/office/drawing/2014/main" val="2127095388"/>
                  </a:ext>
                </a:extLst>
              </a:tr>
            </a:tbl>
          </a:graphicData>
        </a:graphic>
      </p:graphicFrame>
    </p:spTree>
    <p:extLst>
      <p:ext uri="{BB962C8B-B14F-4D97-AF65-F5344CB8AC3E}">
        <p14:creationId xmlns:p14="http://schemas.microsoft.com/office/powerpoint/2010/main" val="1201369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30240" y="2124520"/>
            <a:ext cx="10515448" cy="2077732"/>
          </a:xfrm>
        </p:spPr>
        <p:txBody>
          <a:bodyPr/>
          <a:lstStyle/>
          <a:p>
            <a:pPr algn="ctr"/>
            <a:r>
              <a:rPr lang="en-GB" dirty="0"/>
              <a:t>State dependant functioning is also about our functioning, not just the kids</a:t>
            </a:r>
          </a:p>
        </p:txBody>
      </p:sp>
    </p:spTree>
    <p:extLst>
      <p:ext uri="{BB962C8B-B14F-4D97-AF65-F5344CB8AC3E}">
        <p14:creationId xmlns:p14="http://schemas.microsoft.com/office/powerpoint/2010/main" val="508763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en-GB" dirty="0"/>
              <a:t>Our functioning and needs are state dependent</a:t>
            </a:r>
            <a:r>
              <a:rPr lang="cs-CZ" dirty="0"/>
              <a:t> – </a:t>
            </a:r>
            <a:r>
              <a:rPr lang="cs-CZ" dirty="0" err="1">
                <a:solidFill>
                  <a:srgbClr val="FF0000"/>
                </a:solidFill>
              </a:rPr>
              <a:t>homework</a:t>
            </a:r>
            <a:r>
              <a:rPr lang="cs-CZ" dirty="0">
                <a:solidFill>
                  <a:srgbClr val="FF0000"/>
                </a:solidFill>
              </a:rPr>
              <a:t> </a:t>
            </a:r>
            <a:r>
              <a:rPr lang="cs-CZ" dirty="0">
                <a:solidFill>
                  <a:schemeClr val="accent1">
                    <a:lumMod val="75000"/>
                  </a:schemeClr>
                </a:solidFill>
              </a:rPr>
              <a:t>– </a:t>
            </a:r>
            <a:r>
              <a:rPr lang="cs-CZ" dirty="0" err="1">
                <a:solidFill>
                  <a:schemeClr val="accent1">
                    <a:lumMod val="75000"/>
                  </a:schemeClr>
                </a:solidFill>
              </a:rPr>
              <a:t>fill</a:t>
            </a:r>
            <a:r>
              <a:rPr lang="cs-CZ" dirty="0">
                <a:solidFill>
                  <a:schemeClr val="accent1">
                    <a:lumMod val="75000"/>
                  </a:schemeClr>
                </a:solidFill>
              </a:rPr>
              <a:t> in </a:t>
            </a:r>
            <a:r>
              <a:rPr lang="cs-CZ" dirty="0" err="1">
                <a:solidFill>
                  <a:schemeClr val="accent1">
                    <a:lumMod val="75000"/>
                  </a:schemeClr>
                </a:solidFill>
              </a:rPr>
              <a:t>the</a:t>
            </a:r>
            <a:r>
              <a:rPr lang="cs-CZ" dirty="0">
                <a:solidFill>
                  <a:schemeClr val="accent1">
                    <a:lumMod val="75000"/>
                  </a:schemeClr>
                </a:solidFill>
              </a:rPr>
              <a:t> table </a:t>
            </a:r>
            <a:r>
              <a:rPr lang="cs-CZ" dirty="0" err="1">
                <a:solidFill>
                  <a:schemeClr val="accent1">
                    <a:lumMod val="75000"/>
                  </a:schemeClr>
                </a:solidFill>
              </a:rPr>
              <a:t>bellow</a:t>
            </a:r>
            <a:r>
              <a:rPr lang="cs-CZ" dirty="0">
                <a:solidFill>
                  <a:schemeClr val="accent1">
                    <a:lumMod val="75000"/>
                  </a:schemeClr>
                </a:solidFill>
              </a:rPr>
              <a:t> </a:t>
            </a:r>
            <a:r>
              <a:rPr lang="cs-CZ" dirty="0" err="1">
                <a:solidFill>
                  <a:schemeClr val="accent1">
                    <a:lumMod val="75000"/>
                  </a:schemeClr>
                </a:solidFill>
              </a:rPr>
              <a:t>for</a:t>
            </a:r>
            <a:r>
              <a:rPr lang="cs-CZ" dirty="0">
                <a:solidFill>
                  <a:schemeClr val="accent1">
                    <a:lumMod val="75000"/>
                  </a:schemeClr>
                </a:solidFill>
              </a:rPr>
              <a:t> </a:t>
            </a:r>
            <a:r>
              <a:rPr lang="cs-CZ" dirty="0" err="1">
                <a:solidFill>
                  <a:schemeClr val="accent1">
                    <a:lumMod val="75000"/>
                  </a:schemeClr>
                </a:solidFill>
              </a:rPr>
              <a:t>yourself</a:t>
            </a:r>
            <a:endParaRPr lang="en-GB" dirty="0">
              <a:solidFill>
                <a:srgbClr val="FF0000"/>
              </a:solidFill>
            </a:endParaRPr>
          </a:p>
        </p:txBody>
      </p:sp>
      <p:graphicFrame>
        <p:nvGraphicFramePr>
          <p:cNvPr id="4" name="Tabell 4">
            <a:extLst>
              <a:ext uri="{FF2B5EF4-FFF2-40B4-BE49-F238E27FC236}">
                <a16:creationId xmlns:a16="http://schemas.microsoft.com/office/drawing/2014/main" id="{953D06F9-8AFC-4BE3-8256-F455A69A4948}"/>
              </a:ext>
            </a:extLst>
          </p:cNvPr>
          <p:cNvGraphicFramePr>
            <a:graphicFrameLocks noGrp="1"/>
          </p:cNvGraphicFramePr>
          <p:nvPr>
            <p:ph idx="1"/>
            <p:extLst>
              <p:ext uri="{D42A27DB-BD31-4B8C-83A1-F6EECF244321}">
                <p14:modId xmlns:p14="http://schemas.microsoft.com/office/powerpoint/2010/main" val="3485801232"/>
              </p:ext>
            </p:extLst>
          </p:nvPr>
        </p:nvGraphicFramePr>
        <p:xfrm>
          <a:off x="744071" y="1766047"/>
          <a:ext cx="10818276" cy="4017358"/>
        </p:xfrm>
        <a:graphic>
          <a:graphicData uri="http://schemas.openxmlformats.org/drawingml/2006/table">
            <a:tbl>
              <a:tblPr firstRow="1" bandRow="1">
                <a:tableStyleId>{5C22544A-7EE6-4342-B048-85BDC9FD1C3A}</a:tableStyleId>
              </a:tblPr>
              <a:tblGrid>
                <a:gridCol w="1803046">
                  <a:extLst>
                    <a:ext uri="{9D8B030D-6E8A-4147-A177-3AD203B41FA5}">
                      <a16:colId xmlns:a16="http://schemas.microsoft.com/office/drawing/2014/main" val="1504393448"/>
                    </a:ext>
                  </a:extLst>
                </a:gridCol>
                <a:gridCol w="1803046">
                  <a:extLst>
                    <a:ext uri="{9D8B030D-6E8A-4147-A177-3AD203B41FA5}">
                      <a16:colId xmlns:a16="http://schemas.microsoft.com/office/drawing/2014/main" val="275202137"/>
                    </a:ext>
                  </a:extLst>
                </a:gridCol>
                <a:gridCol w="1803046">
                  <a:extLst>
                    <a:ext uri="{9D8B030D-6E8A-4147-A177-3AD203B41FA5}">
                      <a16:colId xmlns:a16="http://schemas.microsoft.com/office/drawing/2014/main" val="122038624"/>
                    </a:ext>
                  </a:extLst>
                </a:gridCol>
                <a:gridCol w="1803046">
                  <a:extLst>
                    <a:ext uri="{9D8B030D-6E8A-4147-A177-3AD203B41FA5}">
                      <a16:colId xmlns:a16="http://schemas.microsoft.com/office/drawing/2014/main" val="928331990"/>
                    </a:ext>
                  </a:extLst>
                </a:gridCol>
                <a:gridCol w="1803046">
                  <a:extLst>
                    <a:ext uri="{9D8B030D-6E8A-4147-A177-3AD203B41FA5}">
                      <a16:colId xmlns:a16="http://schemas.microsoft.com/office/drawing/2014/main" val="4099791921"/>
                    </a:ext>
                  </a:extLst>
                </a:gridCol>
                <a:gridCol w="1803046">
                  <a:extLst>
                    <a:ext uri="{9D8B030D-6E8A-4147-A177-3AD203B41FA5}">
                      <a16:colId xmlns:a16="http://schemas.microsoft.com/office/drawing/2014/main" val="3294940428"/>
                    </a:ext>
                  </a:extLst>
                </a:gridCol>
              </a:tblGrid>
              <a:tr h="476642">
                <a:tc>
                  <a:txBody>
                    <a:bodyPr/>
                    <a:lstStyle/>
                    <a:p>
                      <a:r>
                        <a:rPr lang="nb-NO" sz="1600" dirty="0"/>
                        <a:t>State</a:t>
                      </a:r>
                    </a:p>
                  </a:txBody>
                  <a:tcPr marL="45725" marR="45725" marT="22863" marB="22863"/>
                </a:tc>
                <a:tc>
                  <a:txBody>
                    <a:bodyPr/>
                    <a:lstStyle/>
                    <a:p>
                      <a:r>
                        <a:rPr lang="nb-NO" sz="1600" dirty="0" err="1"/>
                        <a:t>Calm</a:t>
                      </a:r>
                      <a:endParaRPr lang="nb-NO" sz="1600" dirty="0"/>
                    </a:p>
                  </a:txBody>
                  <a:tcPr marL="45725" marR="45725" marT="22863" marB="22863"/>
                </a:tc>
                <a:tc>
                  <a:txBody>
                    <a:bodyPr/>
                    <a:lstStyle/>
                    <a:p>
                      <a:r>
                        <a:rPr lang="nb-NO" sz="1600" dirty="0"/>
                        <a:t>Alert</a:t>
                      </a:r>
                    </a:p>
                  </a:txBody>
                  <a:tcPr marL="45725" marR="45725" marT="22863" marB="22863"/>
                </a:tc>
                <a:tc>
                  <a:txBody>
                    <a:bodyPr/>
                    <a:lstStyle/>
                    <a:p>
                      <a:r>
                        <a:rPr lang="nb-NO" sz="1600" dirty="0"/>
                        <a:t>Alarm</a:t>
                      </a:r>
                    </a:p>
                  </a:txBody>
                  <a:tcPr marL="45725" marR="45725" marT="22863" marB="22863"/>
                </a:tc>
                <a:tc>
                  <a:txBody>
                    <a:bodyPr/>
                    <a:lstStyle/>
                    <a:p>
                      <a:r>
                        <a:rPr lang="nb-NO" sz="1600" dirty="0" err="1"/>
                        <a:t>Fear</a:t>
                      </a:r>
                      <a:endParaRPr lang="nb-NO" sz="1600" dirty="0"/>
                    </a:p>
                  </a:txBody>
                  <a:tcPr marL="45725" marR="45725" marT="22863" marB="22863"/>
                </a:tc>
                <a:tc>
                  <a:txBody>
                    <a:bodyPr/>
                    <a:lstStyle/>
                    <a:p>
                      <a:r>
                        <a:rPr lang="nb-NO" sz="1600" dirty="0"/>
                        <a:t>Terror</a:t>
                      </a:r>
                    </a:p>
                  </a:txBody>
                  <a:tcPr marL="45725" marR="45725" marT="22863" marB="22863"/>
                </a:tc>
                <a:extLst>
                  <a:ext uri="{0D108BD9-81ED-4DB2-BD59-A6C34878D82A}">
                    <a16:rowId xmlns:a16="http://schemas.microsoft.com/office/drawing/2014/main" val="436420009"/>
                  </a:ext>
                </a:extLst>
              </a:tr>
              <a:tr h="885179">
                <a:tc>
                  <a:txBody>
                    <a:bodyPr/>
                    <a:lstStyle/>
                    <a:p>
                      <a:r>
                        <a:rPr lang="nb-NO" sz="1600" dirty="0"/>
                        <a:t>How do I </a:t>
                      </a:r>
                      <a:r>
                        <a:rPr lang="nb-NO" sz="1600" dirty="0" err="1"/>
                        <a:t>behave</a:t>
                      </a:r>
                      <a:r>
                        <a:rPr lang="nb-NO" sz="1600" dirty="0"/>
                        <a:t>?</a:t>
                      </a:r>
                    </a:p>
                  </a:txBody>
                  <a:tcPr marL="45725" marR="45725" marT="22863" marB="22863"/>
                </a:tc>
                <a:tc>
                  <a:txBody>
                    <a:bodyPr/>
                    <a:lstStyle/>
                    <a:p>
                      <a:endParaRPr lang="nb-NO" sz="1600" dirty="0"/>
                    </a:p>
                  </a:txBody>
                  <a:tcPr marL="45725" marR="45725" marT="22863" marB="22863"/>
                </a:tc>
                <a:tc>
                  <a:txBody>
                    <a:bodyPr/>
                    <a:lstStyle/>
                    <a:p>
                      <a:endParaRPr lang="nb-NO" sz="1600"/>
                    </a:p>
                  </a:txBody>
                  <a:tcPr marL="45725" marR="45725" marT="22863" marB="22863"/>
                </a:tc>
                <a:tc>
                  <a:txBody>
                    <a:bodyPr/>
                    <a:lstStyle/>
                    <a:p>
                      <a:endParaRPr lang="nb-NO" sz="1600"/>
                    </a:p>
                  </a:txBody>
                  <a:tcPr marL="45725" marR="45725" marT="22863" marB="22863"/>
                </a:tc>
                <a:tc>
                  <a:txBody>
                    <a:bodyPr/>
                    <a:lstStyle/>
                    <a:p>
                      <a:endParaRPr lang="nb-NO" sz="1600"/>
                    </a:p>
                  </a:txBody>
                  <a:tcPr marL="45725" marR="45725" marT="22863" marB="22863"/>
                </a:tc>
                <a:tc>
                  <a:txBody>
                    <a:bodyPr/>
                    <a:lstStyle/>
                    <a:p>
                      <a:endParaRPr lang="nb-NO" sz="1600"/>
                    </a:p>
                  </a:txBody>
                  <a:tcPr marL="45725" marR="45725" marT="22863" marB="22863"/>
                </a:tc>
                <a:extLst>
                  <a:ext uri="{0D108BD9-81ED-4DB2-BD59-A6C34878D82A}">
                    <a16:rowId xmlns:a16="http://schemas.microsoft.com/office/drawing/2014/main" val="2169017132"/>
                  </a:ext>
                </a:extLst>
              </a:tr>
              <a:tr h="885179">
                <a:tc>
                  <a:txBody>
                    <a:bodyPr/>
                    <a:lstStyle/>
                    <a:p>
                      <a:r>
                        <a:rPr lang="nb-NO" sz="1600" dirty="0" err="1"/>
                        <a:t>What</a:t>
                      </a:r>
                      <a:r>
                        <a:rPr lang="nb-NO" sz="1600" dirty="0"/>
                        <a:t> feelings do I </a:t>
                      </a:r>
                      <a:r>
                        <a:rPr lang="nb-NO" sz="1600" dirty="0" err="1"/>
                        <a:t>get</a:t>
                      </a:r>
                      <a:r>
                        <a:rPr lang="nb-NO" sz="1600" dirty="0"/>
                        <a:t>?</a:t>
                      </a:r>
                    </a:p>
                  </a:txBody>
                  <a:tcPr marL="45725" marR="45725" marT="22863" marB="22863"/>
                </a:tc>
                <a:tc>
                  <a:txBody>
                    <a:bodyPr/>
                    <a:lstStyle/>
                    <a:p>
                      <a:endParaRPr lang="nb-NO" sz="1600"/>
                    </a:p>
                  </a:txBody>
                  <a:tcPr marL="45725" marR="45725" marT="22863" marB="22863"/>
                </a:tc>
                <a:tc>
                  <a:txBody>
                    <a:bodyPr/>
                    <a:lstStyle/>
                    <a:p>
                      <a:endParaRPr lang="nb-NO" sz="1600"/>
                    </a:p>
                  </a:txBody>
                  <a:tcPr marL="45725" marR="45725" marT="22863" marB="22863"/>
                </a:tc>
                <a:tc>
                  <a:txBody>
                    <a:bodyPr/>
                    <a:lstStyle/>
                    <a:p>
                      <a:endParaRPr lang="nb-NO" sz="1600"/>
                    </a:p>
                  </a:txBody>
                  <a:tcPr marL="45725" marR="45725" marT="22863" marB="22863"/>
                </a:tc>
                <a:tc>
                  <a:txBody>
                    <a:bodyPr/>
                    <a:lstStyle/>
                    <a:p>
                      <a:endParaRPr lang="nb-NO" sz="1600"/>
                    </a:p>
                  </a:txBody>
                  <a:tcPr marL="45725" marR="45725" marT="22863" marB="22863"/>
                </a:tc>
                <a:tc>
                  <a:txBody>
                    <a:bodyPr/>
                    <a:lstStyle/>
                    <a:p>
                      <a:endParaRPr lang="nb-NO" sz="1600"/>
                    </a:p>
                  </a:txBody>
                  <a:tcPr marL="45725" marR="45725" marT="22863" marB="22863"/>
                </a:tc>
                <a:extLst>
                  <a:ext uri="{0D108BD9-81ED-4DB2-BD59-A6C34878D82A}">
                    <a16:rowId xmlns:a16="http://schemas.microsoft.com/office/drawing/2014/main" val="98015759"/>
                  </a:ext>
                </a:extLst>
              </a:tr>
              <a:tr h="885179">
                <a:tc>
                  <a:txBody>
                    <a:bodyPr/>
                    <a:lstStyle/>
                    <a:p>
                      <a:r>
                        <a:rPr lang="nb-NO" sz="1600" dirty="0" err="1"/>
                        <a:t>What</a:t>
                      </a:r>
                      <a:r>
                        <a:rPr lang="nb-NO" sz="1600" dirty="0"/>
                        <a:t> </a:t>
                      </a:r>
                      <a:r>
                        <a:rPr lang="nb-NO" sz="1600" dirty="0" err="1"/>
                        <a:t>thoughts</a:t>
                      </a:r>
                      <a:r>
                        <a:rPr lang="nb-NO" sz="1600" dirty="0"/>
                        <a:t> do I have?</a:t>
                      </a:r>
                    </a:p>
                  </a:txBody>
                  <a:tcPr marL="45725" marR="45725" marT="22863" marB="22863"/>
                </a:tc>
                <a:tc>
                  <a:txBody>
                    <a:bodyPr/>
                    <a:lstStyle/>
                    <a:p>
                      <a:endParaRPr lang="nb-NO" sz="1600" dirty="0"/>
                    </a:p>
                  </a:txBody>
                  <a:tcPr marL="45725" marR="45725" marT="22863" marB="22863"/>
                </a:tc>
                <a:tc>
                  <a:txBody>
                    <a:bodyPr/>
                    <a:lstStyle/>
                    <a:p>
                      <a:endParaRPr lang="nb-NO" sz="1600"/>
                    </a:p>
                  </a:txBody>
                  <a:tcPr marL="45725" marR="45725" marT="22863" marB="22863"/>
                </a:tc>
                <a:tc>
                  <a:txBody>
                    <a:bodyPr/>
                    <a:lstStyle/>
                    <a:p>
                      <a:endParaRPr lang="nb-NO" sz="1600"/>
                    </a:p>
                  </a:txBody>
                  <a:tcPr marL="45725" marR="45725" marT="22863" marB="22863"/>
                </a:tc>
                <a:tc>
                  <a:txBody>
                    <a:bodyPr/>
                    <a:lstStyle/>
                    <a:p>
                      <a:endParaRPr lang="nb-NO" sz="1600" dirty="0"/>
                    </a:p>
                  </a:txBody>
                  <a:tcPr marL="45725" marR="45725" marT="22863" marB="22863"/>
                </a:tc>
                <a:tc>
                  <a:txBody>
                    <a:bodyPr/>
                    <a:lstStyle/>
                    <a:p>
                      <a:endParaRPr lang="nb-NO" sz="1600" dirty="0"/>
                    </a:p>
                  </a:txBody>
                  <a:tcPr marL="45725" marR="45725" marT="22863" marB="22863"/>
                </a:tc>
                <a:extLst>
                  <a:ext uri="{0D108BD9-81ED-4DB2-BD59-A6C34878D82A}">
                    <a16:rowId xmlns:a16="http://schemas.microsoft.com/office/drawing/2014/main" val="3154102383"/>
                  </a:ext>
                </a:extLst>
              </a:tr>
              <a:tr h="885179">
                <a:tc>
                  <a:txBody>
                    <a:bodyPr/>
                    <a:lstStyle/>
                    <a:p>
                      <a:r>
                        <a:rPr lang="nb-NO" sz="1600" dirty="0" err="1"/>
                        <a:t>What</a:t>
                      </a:r>
                      <a:r>
                        <a:rPr lang="nb-NO" sz="1600" dirty="0"/>
                        <a:t> is </a:t>
                      </a:r>
                      <a:r>
                        <a:rPr lang="nb-NO" sz="1600" dirty="0" err="1"/>
                        <a:t>helpful</a:t>
                      </a:r>
                      <a:r>
                        <a:rPr lang="nb-NO" sz="1600" dirty="0"/>
                        <a:t> for </a:t>
                      </a:r>
                      <a:r>
                        <a:rPr lang="nb-NO" sz="1600" dirty="0" err="1"/>
                        <a:t>me</a:t>
                      </a:r>
                      <a:r>
                        <a:rPr lang="nb-NO" sz="1600" dirty="0"/>
                        <a:t>?</a:t>
                      </a:r>
                    </a:p>
                  </a:txBody>
                  <a:tcPr marL="45725" marR="45725" marT="22863" marB="22863"/>
                </a:tc>
                <a:tc>
                  <a:txBody>
                    <a:bodyPr/>
                    <a:lstStyle/>
                    <a:p>
                      <a:endParaRPr lang="nb-NO" sz="1600" dirty="0"/>
                    </a:p>
                  </a:txBody>
                  <a:tcPr marL="45725" marR="45725" marT="22863" marB="22863"/>
                </a:tc>
                <a:tc>
                  <a:txBody>
                    <a:bodyPr/>
                    <a:lstStyle/>
                    <a:p>
                      <a:endParaRPr lang="nb-NO" sz="1600" dirty="0"/>
                    </a:p>
                  </a:txBody>
                  <a:tcPr marL="45725" marR="45725" marT="22863" marB="22863"/>
                </a:tc>
                <a:tc>
                  <a:txBody>
                    <a:bodyPr/>
                    <a:lstStyle/>
                    <a:p>
                      <a:endParaRPr lang="nb-NO" sz="1600" dirty="0"/>
                    </a:p>
                  </a:txBody>
                  <a:tcPr marL="45725" marR="45725" marT="22863" marB="22863"/>
                </a:tc>
                <a:tc>
                  <a:txBody>
                    <a:bodyPr/>
                    <a:lstStyle/>
                    <a:p>
                      <a:endParaRPr lang="nb-NO" sz="1600" dirty="0"/>
                    </a:p>
                  </a:txBody>
                  <a:tcPr marL="45725" marR="45725" marT="22863" marB="22863"/>
                </a:tc>
                <a:tc>
                  <a:txBody>
                    <a:bodyPr/>
                    <a:lstStyle/>
                    <a:p>
                      <a:endParaRPr lang="nb-NO" sz="1600" dirty="0"/>
                    </a:p>
                  </a:txBody>
                  <a:tcPr marL="45725" marR="45725" marT="22863" marB="22863"/>
                </a:tc>
                <a:extLst>
                  <a:ext uri="{0D108BD9-81ED-4DB2-BD59-A6C34878D82A}">
                    <a16:rowId xmlns:a16="http://schemas.microsoft.com/office/drawing/2014/main" val="924942488"/>
                  </a:ext>
                </a:extLst>
              </a:tr>
            </a:tbl>
          </a:graphicData>
        </a:graphic>
      </p:graphicFrame>
      <p:sp>
        <p:nvSpPr>
          <p:cNvPr id="6" name="TekstSylinder 5">
            <a:extLst>
              <a:ext uri="{FF2B5EF4-FFF2-40B4-BE49-F238E27FC236}">
                <a16:creationId xmlns:a16="http://schemas.microsoft.com/office/drawing/2014/main" id="{A70C0514-F551-46D1-969D-1BFCDC2A76AE}"/>
              </a:ext>
            </a:extLst>
          </p:cNvPr>
          <p:cNvSpPr txBox="1"/>
          <p:nvPr/>
        </p:nvSpPr>
        <p:spPr>
          <a:xfrm>
            <a:off x="3979883" y="6164447"/>
            <a:ext cx="7832573" cy="230832"/>
          </a:xfrm>
          <a:prstGeom prst="rect">
            <a:avLst/>
          </a:prstGeom>
          <a:noFill/>
        </p:spPr>
        <p:txBody>
          <a:bodyPr wrap="square" rtlCol="0">
            <a:spAutoFit/>
          </a:bodyPr>
          <a:lstStyle/>
          <a:p>
            <a:r>
              <a:rPr lang="en-US" sz="900" dirty="0"/>
              <a:t>“Adapted with permission: All rights reserved © 2007-2020 Bruce D. Perry”</a:t>
            </a:r>
            <a:endParaRPr lang="nb-NO" sz="900" dirty="0"/>
          </a:p>
        </p:txBody>
      </p:sp>
    </p:spTree>
    <p:extLst>
      <p:ext uri="{BB962C8B-B14F-4D97-AF65-F5344CB8AC3E}">
        <p14:creationId xmlns:p14="http://schemas.microsoft.com/office/powerpoint/2010/main" val="4151190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F60353-2992-4908-8641-A581C7EE0C9A}"/>
              </a:ext>
            </a:extLst>
          </p:cNvPr>
          <p:cNvSpPr>
            <a:spLocks noGrp="1"/>
          </p:cNvSpPr>
          <p:nvPr>
            <p:ph type="title"/>
          </p:nvPr>
        </p:nvSpPr>
        <p:spPr>
          <a:xfrm>
            <a:off x="630355" y="279425"/>
            <a:ext cx="10932118" cy="1077343"/>
          </a:xfrm>
        </p:spPr>
        <p:txBody>
          <a:bodyPr>
            <a:normAutofit fontScale="90000"/>
          </a:bodyPr>
          <a:lstStyle/>
          <a:p>
            <a:r>
              <a:rPr lang="nb-NO" dirty="0"/>
              <a:t>State dependent </a:t>
            </a:r>
            <a:r>
              <a:rPr lang="nb-NO" dirty="0" err="1"/>
              <a:t>functioning</a:t>
            </a:r>
            <a:r>
              <a:rPr lang="nb-NO" dirty="0"/>
              <a:t> and </a:t>
            </a:r>
            <a:r>
              <a:rPr lang="nb-NO" dirty="0" err="1"/>
              <a:t>the</a:t>
            </a:r>
            <a:r>
              <a:rPr lang="nb-NO" dirty="0"/>
              <a:t> </a:t>
            </a:r>
            <a:r>
              <a:rPr lang="nb-NO" dirty="0" err="1"/>
              <a:t>result</a:t>
            </a:r>
            <a:r>
              <a:rPr lang="nb-NO" dirty="0"/>
              <a:t> </a:t>
            </a:r>
            <a:r>
              <a:rPr lang="nb-NO" dirty="0" err="1"/>
              <a:t>of</a:t>
            </a:r>
            <a:r>
              <a:rPr lang="nb-NO" dirty="0"/>
              <a:t> </a:t>
            </a:r>
            <a:r>
              <a:rPr lang="nb-NO" dirty="0" err="1"/>
              <a:t>developmental</a:t>
            </a:r>
            <a:r>
              <a:rPr lang="nb-NO" dirty="0"/>
              <a:t> trauma</a:t>
            </a:r>
          </a:p>
        </p:txBody>
      </p:sp>
      <p:sp>
        <p:nvSpPr>
          <p:cNvPr id="3" name="Plassholder for innhold 2">
            <a:extLst>
              <a:ext uri="{FF2B5EF4-FFF2-40B4-BE49-F238E27FC236}">
                <a16:creationId xmlns:a16="http://schemas.microsoft.com/office/drawing/2014/main" id="{238F3735-F710-4DF7-BE90-28D96FB74DD9}"/>
              </a:ext>
            </a:extLst>
          </p:cNvPr>
          <p:cNvSpPr>
            <a:spLocks noGrp="1"/>
          </p:cNvSpPr>
          <p:nvPr>
            <p:ph idx="1"/>
          </p:nvPr>
        </p:nvSpPr>
        <p:spPr>
          <a:xfrm>
            <a:off x="346971" y="1576734"/>
            <a:ext cx="11215502" cy="4563741"/>
          </a:xfrm>
        </p:spPr>
        <p:txBody>
          <a:bodyPr>
            <a:normAutofit/>
          </a:bodyPr>
          <a:lstStyle/>
          <a:p>
            <a:pPr marL="0" indent="0">
              <a:buNone/>
            </a:pPr>
            <a:r>
              <a:rPr lang="nb-NO" sz="3001" dirty="0"/>
              <a:t>When you experience developmental trauma and your stress-respons</a:t>
            </a:r>
            <a:r>
              <a:rPr lang="cs-CZ" sz="3001" dirty="0"/>
              <a:t>e</a:t>
            </a:r>
            <a:r>
              <a:rPr lang="nb-NO" sz="3001" dirty="0"/>
              <a:t> system gets sensitized, the result is:</a:t>
            </a:r>
          </a:p>
          <a:p>
            <a:r>
              <a:rPr lang="cs-CZ" sz="3001" dirty="0" err="1"/>
              <a:t>You</a:t>
            </a:r>
            <a:r>
              <a:rPr lang="cs-CZ" sz="3001" dirty="0"/>
              <a:t> </a:t>
            </a:r>
            <a:r>
              <a:rPr lang="cs-CZ" sz="3001" dirty="0" err="1"/>
              <a:t>get</a:t>
            </a:r>
            <a:r>
              <a:rPr lang="cs-CZ" sz="3001" dirty="0"/>
              <a:t> </a:t>
            </a:r>
            <a:r>
              <a:rPr lang="cs-CZ" sz="3001" dirty="0" err="1"/>
              <a:t>activated</a:t>
            </a:r>
            <a:r>
              <a:rPr lang="cs-CZ" sz="3001" dirty="0"/>
              <a:t> by a </a:t>
            </a:r>
            <a:r>
              <a:rPr lang="cs-CZ" sz="3001" dirty="0" err="1"/>
              <a:t>small</a:t>
            </a:r>
            <a:r>
              <a:rPr lang="cs-CZ" sz="3001" dirty="0"/>
              <a:t> dose </a:t>
            </a:r>
            <a:r>
              <a:rPr lang="cs-CZ" sz="3001" dirty="0" err="1"/>
              <a:t>of</a:t>
            </a:r>
            <a:r>
              <a:rPr lang="cs-CZ" sz="3001" dirty="0"/>
              <a:t> </a:t>
            </a:r>
            <a:r>
              <a:rPr lang="nb-NO" sz="3001" dirty="0"/>
              <a:t>stress</a:t>
            </a:r>
          </a:p>
          <a:p>
            <a:r>
              <a:rPr lang="nb-NO" sz="3001" dirty="0"/>
              <a:t>You move up the ar</a:t>
            </a:r>
            <a:r>
              <a:rPr lang="cs-CZ" sz="3001" dirty="0"/>
              <a:t>o</a:t>
            </a:r>
            <a:r>
              <a:rPr lang="nb-NO" sz="3001" dirty="0"/>
              <a:t>usal continuum faster than the rest of us</a:t>
            </a:r>
          </a:p>
          <a:p>
            <a:r>
              <a:rPr lang="nb-NO" sz="3001" dirty="0" err="1"/>
              <a:t>You</a:t>
            </a:r>
            <a:r>
              <a:rPr lang="nb-NO" sz="3001" dirty="0"/>
              <a:t> </a:t>
            </a:r>
            <a:r>
              <a:rPr lang="nb-NO" sz="3001" dirty="0" err="1"/>
              <a:t>need</a:t>
            </a:r>
            <a:r>
              <a:rPr lang="nb-NO" sz="3001" dirty="0"/>
              <a:t> more time and more </a:t>
            </a:r>
            <a:r>
              <a:rPr lang="nb-NO" sz="3001" dirty="0" err="1"/>
              <a:t>effort</a:t>
            </a:r>
            <a:r>
              <a:rPr lang="nb-NO" sz="3001" dirty="0"/>
              <a:t> to </a:t>
            </a:r>
            <a:r>
              <a:rPr lang="nb-NO" sz="3001" dirty="0" err="1"/>
              <a:t>calm</a:t>
            </a:r>
            <a:r>
              <a:rPr lang="nb-NO" sz="3001" dirty="0"/>
              <a:t> </a:t>
            </a:r>
            <a:r>
              <a:rPr lang="nb-NO" sz="3001" dirty="0" err="1"/>
              <a:t>down</a:t>
            </a:r>
            <a:endParaRPr lang="nb-NO" sz="3001" dirty="0"/>
          </a:p>
          <a:p>
            <a:endParaRPr lang="nb-NO" sz="3001" dirty="0"/>
          </a:p>
          <a:p>
            <a:r>
              <a:rPr lang="nb-NO" sz="3001" dirty="0" err="1"/>
              <a:t>You</a:t>
            </a:r>
            <a:r>
              <a:rPr lang="nb-NO" sz="3001" dirty="0"/>
              <a:t> have a </a:t>
            </a:r>
            <a:r>
              <a:rPr lang="nb-NO" sz="3001" dirty="0" err="1"/>
              <a:t>harder</a:t>
            </a:r>
            <a:r>
              <a:rPr lang="nb-NO" sz="3001" dirty="0"/>
              <a:t> time </a:t>
            </a:r>
            <a:r>
              <a:rPr lang="nb-NO" sz="3001" dirty="0" err="1"/>
              <a:t>adjusting</a:t>
            </a:r>
            <a:r>
              <a:rPr lang="nb-NO" sz="3001" dirty="0"/>
              <a:t> </a:t>
            </a:r>
            <a:r>
              <a:rPr lang="nb-NO" sz="3001" dirty="0" err="1"/>
              <a:t>your</a:t>
            </a:r>
            <a:r>
              <a:rPr lang="nb-NO" sz="3001" dirty="0"/>
              <a:t> </a:t>
            </a:r>
            <a:r>
              <a:rPr lang="nb-NO" sz="3001" dirty="0" err="1"/>
              <a:t>arousal</a:t>
            </a:r>
            <a:r>
              <a:rPr lang="nb-NO" sz="3001" dirty="0"/>
              <a:t> </a:t>
            </a:r>
            <a:r>
              <a:rPr lang="nb-NO" sz="3001" dirty="0" err="1"/>
              <a:t>level</a:t>
            </a:r>
            <a:r>
              <a:rPr lang="nb-NO" sz="3001" dirty="0"/>
              <a:t> to </a:t>
            </a:r>
            <a:r>
              <a:rPr lang="nb-NO" sz="3001" dirty="0" err="1"/>
              <a:t>what</a:t>
            </a:r>
            <a:r>
              <a:rPr lang="nb-NO" sz="3001" dirty="0"/>
              <a:t> is </a:t>
            </a:r>
            <a:r>
              <a:rPr lang="nb-NO" sz="3001" dirty="0" err="1"/>
              <a:t>appropriate</a:t>
            </a:r>
            <a:r>
              <a:rPr lang="nb-NO" sz="3001" dirty="0"/>
              <a:t> for </a:t>
            </a:r>
            <a:r>
              <a:rPr lang="nb-NO" sz="3001" dirty="0" err="1"/>
              <a:t>the</a:t>
            </a:r>
            <a:r>
              <a:rPr lang="nb-NO" sz="3001" dirty="0"/>
              <a:t> given </a:t>
            </a:r>
            <a:r>
              <a:rPr lang="nb-NO" sz="3001" dirty="0" err="1"/>
              <a:t>situation</a:t>
            </a:r>
            <a:endParaRPr lang="nb-NO" sz="3001" dirty="0"/>
          </a:p>
        </p:txBody>
      </p:sp>
    </p:spTree>
    <p:extLst>
      <p:ext uri="{BB962C8B-B14F-4D97-AF65-F5344CB8AC3E}">
        <p14:creationId xmlns:p14="http://schemas.microsoft.com/office/powerpoint/2010/main" val="2570402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a:t>Sensitization and state dependent functioning</a:t>
            </a:r>
          </a:p>
        </p:txBody>
      </p:sp>
      <p:sp>
        <p:nvSpPr>
          <p:cNvPr id="3" name="Plassholder for innhold 2"/>
          <p:cNvSpPr>
            <a:spLocks noGrp="1"/>
          </p:cNvSpPr>
          <p:nvPr>
            <p:ph idx="1"/>
          </p:nvPr>
        </p:nvSpPr>
        <p:spPr/>
        <p:txBody>
          <a:bodyPr>
            <a:normAutofit/>
          </a:bodyPr>
          <a:lstStyle/>
          <a:p>
            <a:endParaRPr lang="en-GB" sz="3001" dirty="0"/>
          </a:p>
          <a:p>
            <a:r>
              <a:rPr lang="en-GB" sz="3001" dirty="0"/>
              <a:t>People with a sensitized stress response system will move rapidly up the continuum</a:t>
            </a:r>
            <a:r>
              <a:rPr lang="cs-CZ" sz="3001" dirty="0"/>
              <a:t> to </a:t>
            </a:r>
            <a:r>
              <a:rPr lang="cs-CZ" sz="3001" dirty="0" err="1"/>
              <a:t>higher</a:t>
            </a:r>
            <a:r>
              <a:rPr lang="cs-CZ" sz="3001" dirty="0"/>
              <a:t> </a:t>
            </a:r>
            <a:r>
              <a:rPr lang="cs-CZ" sz="3001" dirty="0" err="1"/>
              <a:t>activation</a:t>
            </a:r>
            <a:endParaRPr lang="en-GB" sz="3001" dirty="0"/>
          </a:p>
          <a:p>
            <a:endParaRPr lang="en-GB" sz="3001" dirty="0"/>
          </a:p>
          <a:p>
            <a:r>
              <a:rPr lang="en-GB" sz="3001" dirty="0"/>
              <a:t>And they will have more trouble </a:t>
            </a:r>
            <a:r>
              <a:rPr lang="cs-CZ" sz="3001" dirty="0" err="1"/>
              <a:t>calming</a:t>
            </a:r>
            <a:r>
              <a:rPr lang="en-GB" sz="3001" dirty="0"/>
              <a:t> down the continuum</a:t>
            </a:r>
          </a:p>
        </p:txBody>
      </p:sp>
    </p:spTree>
    <p:extLst>
      <p:ext uri="{BB962C8B-B14F-4D97-AF65-F5344CB8AC3E}">
        <p14:creationId xmlns:p14="http://schemas.microsoft.com/office/powerpoint/2010/main" val="943580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a:extLst>
              <a:ext uri="{FF2B5EF4-FFF2-40B4-BE49-F238E27FC236}">
                <a16:creationId xmlns:a16="http://schemas.microsoft.com/office/drawing/2014/main" id="{F77685F4-BFAF-936F-AF11-F2F4CEBE4905}"/>
              </a:ext>
            </a:extLst>
          </p:cNvPr>
          <p:cNvSpPr>
            <a:spLocks noChangeArrowheads="1"/>
          </p:cNvSpPr>
          <p:nvPr/>
        </p:nvSpPr>
        <p:spPr bwMode="auto">
          <a:xfrm>
            <a:off x="2032001" y="606426"/>
            <a:ext cx="2525713" cy="650875"/>
          </a:xfrm>
          <a:prstGeom prst="rect">
            <a:avLst/>
          </a:prstGeom>
          <a:solidFill>
            <a:srgbClr val="FDC0E5"/>
          </a:solidFill>
          <a:ln w="12700">
            <a:solidFill>
              <a:schemeClr val="tx1"/>
            </a:solidFill>
            <a:miter lim="800000"/>
            <a:headEnd/>
            <a:tailEnd/>
          </a:ln>
        </p:spPr>
        <p:txBody>
          <a:bodyPr lIns="42862" tIns="17462" rIns="42862" bIns="17462">
            <a:spAutoFit/>
          </a:bodyPr>
          <a:lstStyle>
            <a:lvl1pPr defTabSz="822325">
              <a:defRPr>
                <a:solidFill>
                  <a:schemeClr val="bg1"/>
                </a:solidFill>
                <a:latin typeface="Calibri" panose="020F0502020204030204" pitchFamily="34" charset="0"/>
                <a:ea typeface="Microsoft YaHei" panose="020B0503020204020204" pitchFamily="34" charset="-122"/>
              </a:defRPr>
            </a:lvl1pPr>
            <a:lvl2pPr defTabSz="822325">
              <a:defRPr>
                <a:solidFill>
                  <a:schemeClr val="bg1"/>
                </a:solidFill>
                <a:latin typeface="Calibri" panose="020F0502020204030204" pitchFamily="34" charset="0"/>
                <a:ea typeface="Microsoft YaHei" panose="020B0503020204020204" pitchFamily="34" charset="-122"/>
              </a:defRPr>
            </a:lvl2pPr>
            <a:lvl3pPr defTabSz="822325">
              <a:defRPr>
                <a:solidFill>
                  <a:schemeClr val="bg1"/>
                </a:solidFill>
                <a:latin typeface="Calibri" panose="020F0502020204030204" pitchFamily="34" charset="0"/>
                <a:ea typeface="Microsoft YaHei" panose="020B0503020204020204" pitchFamily="34" charset="-122"/>
              </a:defRPr>
            </a:lvl3pPr>
            <a:lvl4pPr defTabSz="822325">
              <a:defRPr>
                <a:solidFill>
                  <a:schemeClr val="bg1"/>
                </a:solidFill>
                <a:latin typeface="Calibri" panose="020F0502020204030204" pitchFamily="34" charset="0"/>
                <a:ea typeface="Microsoft YaHei" panose="020B0503020204020204" pitchFamily="34" charset="-122"/>
              </a:defRPr>
            </a:lvl4pPr>
            <a:lvl5pPr defTabSz="822325">
              <a:defRPr>
                <a:solidFill>
                  <a:schemeClr val="bg1"/>
                </a:solidFill>
                <a:latin typeface="Calibri" panose="020F0502020204030204" pitchFamily="34" charset="0"/>
                <a:ea typeface="Microsoft YaHei" panose="020B0503020204020204" pitchFamily="34" charset="-122"/>
              </a:defRPr>
            </a:lvl5pPr>
            <a:lvl6pPr marL="2514600" indent="-228600" defTabSz="822325"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6pPr>
            <a:lvl7pPr marL="2971800" indent="-228600" defTabSz="822325"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7pPr>
            <a:lvl8pPr marL="3429000" indent="-228600" defTabSz="822325"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8pPr>
            <a:lvl9pPr marL="3886200" indent="-228600" defTabSz="822325"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9pPr>
          </a:lstStyle>
          <a:p>
            <a:pPr algn="ctr"/>
            <a:r>
              <a:rPr lang="en-US" altLang="nb-NO" sz="2000" b="1">
                <a:latin typeface="Arial" panose="020B0604020202020204" pitchFamily="34" charset="0"/>
              </a:rPr>
              <a:t>Traumatic</a:t>
            </a:r>
          </a:p>
          <a:p>
            <a:pPr algn="ctr"/>
            <a:r>
              <a:rPr lang="en-US" altLang="nb-NO" sz="2000" b="1"/>
              <a:t>Event</a:t>
            </a:r>
            <a:endParaRPr lang="en-US" altLang="nb-NO" sz="2000" b="1">
              <a:latin typeface="Palatino" charset="0"/>
            </a:endParaRPr>
          </a:p>
        </p:txBody>
      </p:sp>
      <p:sp>
        <p:nvSpPr>
          <p:cNvPr id="148483" name="Line 4">
            <a:extLst>
              <a:ext uri="{FF2B5EF4-FFF2-40B4-BE49-F238E27FC236}">
                <a16:creationId xmlns:a16="http://schemas.microsoft.com/office/drawing/2014/main" id="{95AC3533-EAD6-FE5D-66DB-3DBF8609EB6B}"/>
              </a:ext>
            </a:extLst>
          </p:cNvPr>
          <p:cNvSpPr>
            <a:spLocks noChangeShapeType="1"/>
          </p:cNvSpPr>
          <p:nvPr/>
        </p:nvSpPr>
        <p:spPr bwMode="auto">
          <a:xfrm>
            <a:off x="3476625" y="1268413"/>
            <a:ext cx="839788" cy="615950"/>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48484" name="AutoShape 5">
            <a:extLst>
              <a:ext uri="{FF2B5EF4-FFF2-40B4-BE49-F238E27FC236}">
                <a16:creationId xmlns:a16="http://schemas.microsoft.com/office/drawing/2014/main" id="{FF89B62B-9337-F583-27A5-46DC8D2C0558}"/>
              </a:ext>
            </a:extLst>
          </p:cNvPr>
          <p:cNvSpPr>
            <a:spLocks noChangeArrowheads="1"/>
          </p:cNvSpPr>
          <p:nvPr/>
        </p:nvSpPr>
        <p:spPr bwMode="auto">
          <a:xfrm>
            <a:off x="3884613" y="1589089"/>
            <a:ext cx="3270250" cy="1792287"/>
          </a:xfrm>
          <a:prstGeom prst="star16">
            <a:avLst>
              <a:gd name="adj" fmla="val 37500"/>
            </a:avLst>
          </a:prstGeom>
          <a:solidFill>
            <a:srgbClr val="FF0000"/>
          </a:solidFill>
          <a:ln w="12700">
            <a:solidFill>
              <a:schemeClr val="tx1"/>
            </a:solidFill>
            <a:miter lim="800000"/>
            <a:headEnd/>
            <a:tailEnd/>
          </a:ln>
        </p:spPr>
        <p:txBody>
          <a:bodyPr lIns="42862" tIns="17462" rIns="42862" bIns="17462">
            <a:spAutoFit/>
          </a:bodyPr>
          <a:lstStyle>
            <a:lvl1pPr defTabSz="822325">
              <a:defRPr>
                <a:solidFill>
                  <a:schemeClr val="bg1"/>
                </a:solidFill>
                <a:latin typeface="Calibri" panose="020F0502020204030204" pitchFamily="34" charset="0"/>
                <a:ea typeface="Microsoft YaHei" panose="020B0503020204020204" pitchFamily="34" charset="-122"/>
              </a:defRPr>
            </a:lvl1pPr>
            <a:lvl2pPr defTabSz="822325">
              <a:defRPr>
                <a:solidFill>
                  <a:schemeClr val="bg1"/>
                </a:solidFill>
                <a:latin typeface="Calibri" panose="020F0502020204030204" pitchFamily="34" charset="0"/>
                <a:ea typeface="Microsoft YaHei" panose="020B0503020204020204" pitchFamily="34" charset="-122"/>
              </a:defRPr>
            </a:lvl2pPr>
            <a:lvl3pPr defTabSz="822325">
              <a:defRPr>
                <a:solidFill>
                  <a:schemeClr val="bg1"/>
                </a:solidFill>
                <a:latin typeface="Calibri" panose="020F0502020204030204" pitchFamily="34" charset="0"/>
                <a:ea typeface="Microsoft YaHei" panose="020B0503020204020204" pitchFamily="34" charset="-122"/>
              </a:defRPr>
            </a:lvl3pPr>
            <a:lvl4pPr defTabSz="822325">
              <a:defRPr>
                <a:solidFill>
                  <a:schemeClr val="bg1"/>
                </a:solidFill>
                <a:latin typeface="Calibri" panose="020F0502020204030204" pitchFamily="34" charset="0"/>
                <a:ea typeface="Microsoft YaHei" panose="020B0503020204020204" pitchFamily="34" charset="-122"/>
              </a:defRPr>
            </a:lvl4pPr>
            <a:lvl5pPr defTabSz="822325">
              <a:defRPr>
                <a:solidFill>
                  <a:schemeClr val="bg1"/>
                </a:solidFill>
                <a:latin typeface="Calibri" panose="020F0502020204030204" pitchFamily="34" charset="0"/>
                <a:ea typeface="Microsoft YaHei" panose="020B0503020204020204" pitchFamily="34" charset="-122"/>
              </a:defRPr>
            </a:lvl5pPr>
            <a:lvl6pPr marL="2514600" indent="-228600" defTabSz="822325"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6pPr>
            <a:lvl7pPr marL="2971800" indent="-228600" defTabSz="822325"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7pPr>
            <a:lvl8pPr marL="3429000" indent="-228600" defTabSz="822325"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8pPr>
            <a:lvl9pPr marL="3886200" indent="-228600" defTabSz="822325"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9pPr>
          </a:lstStyle>
          <a:p>
            <a:pPr algn="ctr"/>
            <a:r>
              <a:rPr lang="en-US" altLang="nb-NO" sz="2000" b="1">
                <a:latin typeface="Arial" panose="020B0604020202020204" pitchFamily="34" charset="0"/>
              </a:rPr>
              <a:t>Prolonged</a:t>
            </a:r>
          </a:p>
          <a:p>
            <a:pPr algn="ctr"/>
            <a:r>
              <a:rPr lang="en-US" altLang="nb-NO" sz="2000" b="1">
                <a:latin typeface="Arial" panose="020B0604020202020204" pitchFamily="34" charset="0"/>
              </a:rPr>
              <a:t>Alarm</a:t>
            </a:r>
          </a:p>
          <a:p>
            <a:pPr algn="ctr"/>
            <a:r>
              <a:rPr lang="en-US" altLang="nb-NO" sz="2000" b="1">
                <a:latin typeface="Arial" panose="020B0604020202020204" pitchFamily="34" charset="0"/>
              </a:rPr>
              <a:t>Reaction</a:t>
            </a:r>
            <a:r>
              <a:rPr lang="en-US" altLang="nb-NO" sz="2000" b="1">
                <a:latin typeface="Palatino" charset="0"/>
              </a:rPr>
              <a:t> </a:t>
            </a:r>
          </a:p>
        </p:txBody>
      </p:sp>
      <p:sp>
        <p:nvSpPr>
          <p:cNvPr id="148485" name="AutoShape 6">
            <a:extLst>
              <a:ext uri="{FF2B5EF4-FFF2-40B4-BE49-F238E27FC236}">
                <a16:creationId xmlns:a16="http://schemas.microsoft.com/office/drawing/2014/main" id="{A4BBC1AE-B129-3630-C528-2E63E1043D8A}"/>
              </a:ext>
            </a:extLst>
          </p:cNvPr>
          <p:cNvSpPr>
            <a:spLocks noChangeArrowheads="1"/>
          </p:cNvSpPr>
          <p:nvPr/>
        </p:nvSpPr>
        <p:spPr bwMode="auto">
          <a:xfrm>
            <a:off x="6840539" y="3132138"/>
            <a:ext cx="2670175" cy="1865312"/>
          </a:xfrm>
          <a:prstGeom prst="diamond">
            <a:avLst/>
          </a:prstGeom>
          <a:solidFill>
            <a:srgbClr val="4D77FF"/>
          </a:solidFill>
          <a:ln w="12700">
            <a:solidFill>
              <a:schemeClr val="tx1"/>
            </a:solidFill>
            <a:miter lim="800000"/>
            <a:headEnd/>
            <a:tailEnd/>
          </a:ln>
        </p:spPr>
        <p:txBody>
          <a:bodyPr lIns="22225" tIns="7938" rIns="22225" bIns="7938">
            <a:spAutoFit/>
          </a:bodyPr>
          <a:lstStyle>
            <a:lvl1pPr defTabSz="411163">
              <a:defRPr>
                <a:solidFill>
                  <a:schemeClr val="bg1"/>
                </a:solidFill>
                <a:latin typeface="Calibri" panose="020F0502020204030204" pitchFamily="34" charset="0"/>
                <a:ea typeface="Microsoft YaHei" panose="020B0503020204020204" pitchFamily="34" charset="-122"/>
              </a:defRPr>
            </a:lvl1pPr>
            <a:lvl2pPr defTabSz="411163">
              <a:defRPr>
                <a:solidFill>
                  <a:schemeClr val="bg1"/>
                </a:solidFill>
                <a:latin typeface="Calibri" panose="020F0502020204030204" pitchFamily="34" charset="0"/>
                <a:ea typeface="Microsoft YaHei" panose="020B0503020204020204" pitchFamily="34" charset="-122"/>
              </a:defRPr>
            </a:lvl2pPr>
            <a:lvl3pPr defTabSz="411163">
              <a:defRPr>
                <a:solidFill>
                  <a:schemeClr val="bg1"/>
                </a:solidFill>
                <a:latin typeface="Calibri" panose="020F0502020204030204" pitchFamily="34" charset="0"/>
                <a:ea typeface="Microsoft YaHei" panose="020B0503020204020204" pitchFamily="34" charset="-122"/>
              </a:defRPr>
            </a:lvl3pPr>
            <a:lvl4pPr defTabSz="411163">
              <a:defRPr>
                <a:solidFill>
                  <a:schemeClr val="bg1"/>
                </a:solidFill>
                <a:latin typeface="Calibri" panose="020F0502020204030204" pitchFamily="34" charset="0"/>
                <a:ea typeface="Microsoft YaHei" panose="020B0503020204020204" pitchFamily="34" charset="-122"/>
              </a:defRPr>
            </a:lvl4pPr>
            <a:lvl5pPr defTabSz="411163">
              <a:defRPr>
                <a:solidFill>
                  <a:schemeClr val="bg1"/>
                </a:solidFill>
                <a:latin typeface="Calibri" panose="020F0502020204030204" pitchFamily="34" charset="0"/>
                <a:ea typeface="Microsoft YaHei" panose="020B0503020204020204" pitchFamily="34" charset="-122"/>
              </a:defRPr>
            </a:lvl5pPr>
            <a:lvl6pPr marL="2514600" indent="-228600" defTabSz="411163"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6pPr>
            <a:lvl7pPr marL="2971800" indent="-228600" defTabSz="411163"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7pPr>
            <a:lvl8pPr marL="3429000" indent="-228600" defTabSz="411163"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8pPr>
            <a:lvl9pPr marL="3886200" indent="-228600" defTabSz="411163"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9pPr>
          </a:lstStyle>
          <a:p>
            <a:pPr algn="ctr"/>
            <a:r>
              <a:rPr lang="en-US" altLang="nb-NO" sz="2000" b="1">
                <a:latin typeface="Arial" panose="020B0604020202020204" pitchFamily="34" charset="0"/>
              </a:rPr>
              <a:t>Altered</a:t>
            </a:r>
          </a:p>
          <a:p>
            <a:pPr algn="ctr"/>
            <a:r>
              <a:rPr lang="en-US" altLang="nb-NO" sz="2000" b="1">
                <a:latin typeface="Arial" panose="020B0604020202020204" pitchFamily="34" charset="0"/>
              </a:rPr>
              <a:t>Neural</a:t>
            </a:r>
          </a:p>
          <a:p>
            <a:pPr algn="ctr"/>
            <a:r>
              <a:rPr lang="en-US" altLang="nb-NO" sz="2000" b="1">
                <a:latin typeface="Arial" panose="020B0604020202020204" pitchFamily="34" charset="0"/>
              </a:rPr>
              <a:t>Systems</a:t>
            </a:r>
          </a:p>
        </p:txBody>
      </p:sp>
      <p:sp>
        <p:nvSpPr>
          <p:cNvPr id="148486" name="Line 7">
            <a:extLst>
              <a:ext uri="{FF2B5EF4-FFF2-40B4-BE49-F238E27FC236}">
                <a16:creationId xmlns:a16="http://schemas.microsoft.com/office/drawing/2014/main" id="{B728DF2F-CBDF-CDD8-094E-78A31E4AEFBF}"/>
              </a:ext>
            </a:extLst>
          </p:cNvPr>
          <p:cNvSpPr>
            <a:spLocks noChangeShapeType="1"/>
          </p:cNvSpPr>
          <p:nvPr/>
        </p:nvSpPr>
        <p:spPr bwMode="auto">
          <a:xfrm>
            <a:off x="6215063" y="3221038"/>
            <a:ext cx="817562" cy="635000"/>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48487" name="Footer Placeholder 4">
            <a:extLst>
              <a:ext uri="{FF2B5EF4-FFF2-40B4-BE49-F238E27FC236}">
                <a16:creationId xmlns:a16="http://schemas.microsoft.com/office/drawing/2014/main" id="{8F241B1D-E1E8-33B4-66DC-5B70B85E27BD}"/>
              </a:ext>
            </a:extLst>
          </p:cNvPr>
          <p:cNvSpPr txBox="1">
            <a:spLocks noChangeArrowheads="1"/>
          </p:cNvSpPr>
          <p:nvPr/>
        </p:nvSpPr>
        <p:spPr bwMode="auto">
          <a:xfrm>
            <a:off x="2719388" y="5876926"/>
            <a:ext cx="55991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bg1"/>
                </a:solidFill>
                <a:latin typeface="Calibri" panose="020F0502020204030204" pitchFamily="34" charset="0"/>
                <a:ea typeface="Microsoft YaHei" panose="020B0503020204020204" pitchFamily="34" charset="-122"/>
              </a:defRPr>
            </a:lvl1pPr>
            <a:lvl2pPr marL="457200" defTabSz="457200">
              <a:defRPr>
                <a:solidFill>
                  <a:schemeClr val="bg1"/>
                </a:solidFill>
                <a:latin typeface="Calibri" panose="020F0502020204030204" pitchFamily="34" charset="0"/>
                <a:ea typeface="Microsoft YaHei" panose="020B0503020204020204" pitchFamily="34" charset="-122"/>
              </a:defRPr>
            </a:lvl2pPr>
            <a:lvl3pPr marL="914400" defTabSz="457200">
              <a:defRPr>
                <a:solidFill>
                  <a:schemeClr val="bg1"/>
                </a:solidFill>
                <a:latin typeface="Calibri" panose="020F0502020204030204" pitchFamily="34" charset="0"/>
                <a:ea typeface="Microsoft YaHei" panose="020B0503020204020204" pitchFamily="34" charset="-122"/>
              </a:defRPr>
            </a:lvl3pPr>
            <a:lvl4pPr marL="1371600" defTabSz="457200">
              <a:defRPr>
                <a:solidFill>
                  <a:schemeClr val="bg1"/>
                </a:solidFill>
                <a:latin typeface="Calibri" panose="020F0502020204030204" pitchFamily="34" charset="0"/>
                <a:ea typeface="Microsoft YaHei" panose="020B0503020204020204" pitchFamily="34" charset="-122"/>
              </a:defRPr>
            </a:lvl4pPr>
            <a:lvl5pPr marL="1828800" defTabSz="457200">
              <a:defRPr>
                <a:solidFill>
                  <a:schemeClr val="bg1"/>
                </a:solidFill>
                <a:latin typeface="Calibri" panose="020F0502020204030204" pitchFamily="34" charset="0"/>
                <a:ea typeface="Microsoft YaHei" panose="020B0503020204020204" pitchFamily="34" charset="-122"/>
              </a:defRPr>
            </a:lvl5pPr>
            <a:lvl6pPr indent="-228600" defTabSz="457200"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6pPr>
            <a:lvl7pPr indent="-228600" defTabSz="457200"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7pPr>
            <a:lvl8pPr indent="-228600" defTabSz="457200"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8pPr>
            <a:lvl9pPr indent="-228600" defTabSz="457200"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9pPr>
          </a:lstStyle>
          <a:p>
            <a:pPr algn="ctr"/>
            <a:endParaRPr lang="en-US" altLang="nb-NO">
              <a:solidFill>
                <a:schemeClr val="tx1"/>
              </a:solidFill>
              <a:latin typeface="Arial" panose="020B0604020202020204" pitchFamily="34" charset="0"/>
              <a:ea typeface="ＭＳ Ｐゴシック" panose="020B0600070205080204" pitchFamily="34" charset="-128"/>
            </a:endParaRPr>
          </a:p>
          <a:p>
            <a:pPr algn="ctr"/>
            <a:endParaRPr lang="en-US" altLang="nb-NO">
              <a:solidFill>
                <a:schemeClr val="tx1"/>
              </a:solidFill>
              <a:latin typeface="Arial" panose="020B0604020202020204" pitchFamily="34" charset="0"/>
              <a:ea typeface="ＭＳ Ｐゴシック" panose="020B0600070205080204" pitchFamily="34" charset="-128"/>
            </a:endParaRPr>
          </a:p>
        </p:txBody>
      </p:sp>
      <p:sp>
        <p:nvSpPr>
          <p:cNvPr id="148488" name="Date Placeholder 3">
            <a:extLst>
              <a:ext uri="{FF2B5EF4-FFF2-40B4-BE49-F238E27FC236}">
                <a16:creationId xmlns:a16="http://schemas.microsoft.com/office/drawing/2014/main" id="{804D9EB0-44EF-BF40-AD14-9A03E77BB23C}"/>
              </a:ext>
            </a:extLst>
          </p:cNvPr>
          <p:cNvSpPr txBox="1">
            <a:spLocks noChangeArrowheads="1"/>
          </p:cNvSpPr>
          <p:nvPr/>
        </p:nvSpPr>
        <p:spPr bwMode="auto">
          <a:xfrm>
            <a:off x="7154864" y="5268913"/>
            <a:ext cx="32654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defRPr>
                <a:solidFill>
                  <a:schemeClr val="bg1"/>
                </a:solidFill>
                <a:latin typeface="Calibri" panose="020F0502020204030204" pitchFamily="34" charset="0"/>
                <a:ea typeface="Microsoft YaHei" panose="020B0503020204020204" pitchFamily="34" charset="-122"/>
              </a:defRPr>
            </a:lvl1pPr>
            <a:lvl2pPr marL="457200" defTabSz="342900">
              <a:defRPr>
                <a:solidFill>
                  <a:schemeClr val="bg1"/>
                </a:solidFill>
                <a:latin typeface="Calibri" panose="020F0502020204030204" pitchFamily="34" charset="0"/>
                <a:ea typeface="Microsoft YaHei" panose="020B0503020204020204" pitchFamily="34" charset="-122"/>
              </a:defRPr>
            </a:lvl2pPr>
            <a:lvl3pPr marL="914400" defTabSz="342900">
              <a:defRPr>
                <a:solidFill>
                  <a:schemeClr val="bg1"/>
                </a:solidFill>
                <a:latin typeface="Calibri" panose="020F0502020204030204" pitchFamily="34" charset="0"/>
                <a:ea typeface="Microsoft YaHei" panose="020B0503020204020204" pitchFamily="34" charset="-122"/>
              </a:defRPr>
            </a:lvl3pPr>
            <a:lvl4pPr marL="1371600" defTabSz="342900">
              <a:defRPr>
                <a:solidFill>
                  <a:schemeClr val="bg1"/>
                </a:solidFill>
                <a:latin typeface="Calibri" panose="020F0502020204030204" pitchFamily="34" charset="0"/>
                <a:ea typeface="Microsoft YaHei" panose="020B0503020204020204" pitchFamily="34" charset="-122"/>
              </a:defRPr>
            </a:lvl4pPr>
            <a:lvl5pPr marL="1828800" defTabSz="342900">
              <a:defRPr>
                <a:solidFill>
                  <a:schemeClr val="bg1"/>
                </a:solidFill>
                <a:latin typeface="Calibri" panose="020F0502020204030204" pitchFamily="34" charset="0"/>
                <a:ea typeface="Microsoft YaHei" panose="020B0503020204020204" pitchFamily="34" charset="-122"/>
              </a:defRPr>
            </a:lvl5pPr>
            <a:lvl6pPr indent="-228600" defTabSz="342900"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6pPr>
            <a:lvl7pPr indent="-228600" defTabSz="342900"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7pPr>
            <a:lvl8pPr indent="-228600" defTabSz="342900"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8pPr>
            <a:lvl9pPr indent="-228600" defTabSz="342900" eaLnBrk="0" fontAlgn="base" hangingPunct="0">
              <a:spcBef>
                <a:spcPct val="0"/>
              </a:spcBef>
              <a:spcAft>
                <a:spcPct val="0"/>
              </a:spcAft>
              <a:defRPr>
                <a:solidFill>
                  <a:schemeClr val="bg1"/>
                </a:solidFill>
                <a:latin typeface="Calibri" panose="020F0502020204030204" pitchFamily="34" charset="0"/>
                <a:ea typeface="Microsoft YaHei" panose="020B0503020204020204" pitchFamily="34" charset="-122"/>
              </a:defRPr>
            </a:lvl9pPr>
          </a:lstStyle>
          <a:p>
            <a:pPr eaLnBrk="1" hangingPunct="1"/>
            <a:r>
              <a:rPr lang="nb-NO" altLang="nb-NO" sz="1100">
                <a:solidFill>
                  <a:srgbClr val="000000"/>
                </a:solidFill>
                <a:latin typeface="Arial" panose="020B0604020202020204" pitchFamily="34" charset="0"/>
                <a:cs typeface="Arial" panose="020B0604020202020204" pitchFamily="34" charset="0"/>
              </a:rPr>
              <a:t>All rights reserved © 2007-2019 Bruce D. Perry.</a:t>
            </a:r>
          </a:p>
          <a:p>
            <a:endParaRPr lang="en-US" altLang="nb-NO" sz="1100">
              <a:solidFill>
                <a:srgbClr val="898989"/>
              </a:solidFill>
              <a:latin typeface="Tw Cen MT" panose="020B0602020104020603" pitchFamily="34" charset="-18"/>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Plassholder for innhold 4">
            <a:extLst>
              <a:ext uri="{FF2B5EF4-FFF2-40B4-BE49-F238E27FC236}">
                <a16:creationId xmlns:a16="http://schemas.microsoft.com/office/drawing/2014/main" id="{76608776-EE64-F091-5110-220B8A4256B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3068638"/>
          </a:xfrm>
        </p:spPr>
      </p:pic>
      <p:sp>
        <p:nvSpPr>
          <p:cNvPr id="150532" name="TekstSylinder 5">
            <a:extLst>
              <a:ext uri="{FF2B5EF4-FFF2-40B4-BE49-F238E27FC236}">
                <a16:creationId xmlns:a16="http://schemas.microsoft.com/office/drawing/2014/main" id="{6D8DA450-04E7-8DFD-95BD-17F53C3AA3AF}"/>
              </a:ext>
            </a:extLst>
          </p:cNvPr>
          <p:cNvSpPr txBox="1">
            <a:spLocks noChangeArrowheads="1"/>
          </p:cNvSpPr>
          <p:nvPr/>
        </p:nvSpPr>
        <p:spPr bwMode="auto">
          <a:xfrm>
            <a:off x="2522538" y="3789364"/>
            <a:ext cx="72453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3200"/>
              <a:t>"Trauma affects the adult brain, but it organizes the child’s brain”</a:t>
            </a:r>
            <a:r>
              <a:rPr lang="en-US" altLang="nb-NO"/>
              <a:t> </a:t>
            </a:r>
          </a:p>
          <a:p>
            <a:pPr algn="ctr"/>
            <a:r>
              <a:rPr lang="nb-NO" altLang="nb-NO" sz="1600"/>
              <a:t>(Perry 2004)</a:t>
            </a:r>
          </a:p>
        </p:txBody>
      </p:sp>
      <p:sp>
        <p:nvSpPr>
          <p:cNvPr id="150533" name="TekstSylinder 6">
            <a:extLst>
              <a:ext uri="{FF2B5EF4-FFF2-40B4-BE49-F238E27FC236}">
                <a16:creationId xmlns:a16="http://schemas.microsoft.com/office/drawing/2014/main" id="{2C0D5A5C-EF98-2394-B056-A646CDE31735}"/>
              </a:ext>
            </a:extLst>
          </p:cNvPr>
          <p:cNvSpPr txBox="1">
            <a:spLocks noChangeArrowheads="1"/>
          </p:cNvSpPr>
          <p:nvPr/>
        </p:nvSpPr>
        <p:spPr bwMode="auto">
          <a:xfrm>
            <a:off x="3000376" y="5589588"/>
            <a:ext cx="67675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nb-NO" altLang="nb-NO" sz="2800" dirty="0"/>
              <a:t>«What fires together, Wires together» </a:t>
            </a:r>
          </a:p>
          <a:p>
            <a:pPr algn="ctr" eaLnBrk="1" hangingPunct="1"/>
            <a:r>
              <a:rPr lang="nb-NO" altLang="nb-NO" dirty="0"/>
              <a:t>(Hebb`s l</a:t>
            </a:r>
            <a:r>
              <a:rPr lang="cs-CZ" altLang="nb-NO" dirty="0" err="1"/>
              <a:t>aw</a:t>
            </a:r>
            <a:r>
              <a:rPr lang="nb-NO" altLang="nb-NO" dirty="0"/>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tel 1">
            <a:extLst>
              <a:ext uri="{FF2B5EF4-FFF2-40B4-BE49-F238E27FC236}">
                <a16:creationId xmlns:a16="http://schemas.microsoft.com/office/drawing/2014/main" id="{CD188C23-DFD6-4C2C-6A90-73444367EDE9}"/>
              </a:ext>
            </a:extLst>
          </p:cNvPr>
          <p:cNvSpPr txBox="1">
            <a:spLocks noGrp="1" noChangeArrowheads="1"/>
          </p:cNvSpPr>
          <p:nvPr>
            <p:ph type="title"/>
          </p:nvPr>
        </p:nvSpPr>
        <p:spPr>
          <a:xfrm>
            <a:off x="1344706" y="620713"/>
            <a:ext cx="10103223" cy="906462"/>
          </a:xfrm>
        </p:spPr>
        <p:txBody>
          <a:bodyPr>
            <a:normAutofit/>
          </a:bodyPr>
          <a:lstStyle/>
          <a:p>
            <a:pPr algn="ctr" eaLnBrk="1" hangingPunct="1"/>
            <a:r>
              <a:rPr lang="nb-NO" altLang="nb-NO" dirty="0">
                <a:solidFill>
                  <a:schemeClr val="tx1"/>
                </a:solidFill>
                <a:latin typeface="Arial" panose="020B0604020202020204" pitchFamily="34" charset="0"/>
                <a:ea typeface="Microsoft YaHei" panose="020B0503020204020204" pitchFamily="34" charset="-122"/>
                <a:cs typeface="Arial" panose="020B0604020202020204" pitchFamily="34" charset="0"/>
              </a:rPr>
              <a:t>Ways in which trauma impacts</a:t>
            </a:r>
            <a:r>
              <a:rPr lang="cs-CZ" altLang="nb-NO" dirty="0">
                <a:solidFill>
                  <a:schemeClr val="tx1"/>
                </a:solidFill>
                <a:latin typeface="Arial" panose="020B0604020202020204" pitchFamily="34" charset="0"/>
                <a:ea typeface="Microsoft YaHei" panose="020B0503020204020204" pitchFamily="34" charset="-122"/>
                <a:cs typeface="Arial" panose="020B0604020202020204" pitchFamily="34" charset="0"/>
              </a:rPr>
              <a:t> </a:t>
            </a:r>
            <a:r>
              <a:rPr lang="cs-CZ" altLang="nb-NO" dirty="0" err="1">
                <a:solidFill>
                  <a:schemeClr val="tx1"/>
                </a:solidFill>
                <a:latin typeface="Arial" panose="020B0604020202020204" pitchFamily="34" charset="0"/>
                <a:ea typeface="Microsoft YaHei" panose="020B0503020204020204" pitchFamily="34" charset="-122"/>
                <a:cs typeface="Arial" panose="020B0604020202020204" pitchFamily="34" charset="0"/>
              </a:rPr>
              <a:t>our</a:t>
            </a:r>
            <a:r>
              <a:rPr lang="cs-CZ" altLang="nb-NO" dirty="0">
                <a:solidFill>
                  <a:schemeClr val="tx1"/>
                </a:solidFill>
                <a:latin typeface="Arial" panose="020B0604020202020204" pitchFamily="34" charset="0"/>
                <a:ea typeface="Microsoft YaHei" panose="020B0503020204020204" pitchFamily="34" charset="-122"/>
                <a:cs typeface="Arial" panose="020B0604020202020204" pitchFamily="34" charset="0"/>
              </a:rPr>
              <a:t> </a:t>
            </a:r>
            <a:r>
              <a:rPr lang="cs-CZ" altLang="nb-NO" dirty="0" err="1">
                <a:solidFill>
                  <a:schemeClr val="tx1"/>
                </a:solidFill>
                <a:latin typeface="Arial" panose="020B0604020202020204" pitchFamily="34" charset="0"/>
                <a:ea typeface="Microsoft YaHei" panose="020B0503020204020204" pitchFamily="34" charset="-122"/>
                <a:cs typeface="Arial" panose="020B0604020202020204" pitchFamily="34" charset="0"/>
              </a:rPr>
              <a:t>lives</a:t>
            </a:r>
            <a:endParaRPr lang="nb-NO" altLang="nb-NO" dirty="0">
              <a:solidFill>
                <a:schemeClr val="tx1"/>
              </a:solidFill>
              <a:latin typeface="Arial" panose="020B0604020202020204" pitchFamily="34" charset="0"/>
              <a:ea typeface="Microsoft YaHei" panose="020B0503020204020204" pitchFamily="34" charset="-122"/>
              <a:cs typeface="Arial" panose="020B0604020202020204" pitchFamily="34" charset="0"/>
            </a:endParaRPr>
          </a:p>
        </p:txBody>
      </p:sp>
      <p:pic>
        <p:nvPicPr>
          <p:cNvPr id="152579" name="Picture 5">
            <a:extLst>
              <a:ext uri="{FF2B5EF4-FFF2-40B4-BE49-F238E27FC236}">
                <a16:creationId xmlns:a16="http://schemas.microsoft.com/office/drawing/2014/main" id="{F2FDF07B-AB84-7C0B-9B29-39B9408025D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46613" y="1380351"/>
            <a:ext cx="5817908" cy="4641038"/>
          </a:xfrm>
          <a:extLst>
            <a:ext uri="{91240B29-F687-4F45-9708-019B960494DF}">
              <a14:hiddenLine xmlns:a14="http://schemas.microsoft.com/office/drawing/2010/main" w="9525">
                <a:solidFill>
                  <a:srgbClr val="000000"/>
                </a:solidFill>
                <a:miter lim="800000"/>
                <a:headEnd/>
                <a:tailEnd/>
              </a14:hiddenLine>
            </a:ext>
          </a:extLst>
        </p:spPr>
      </p:pic>
      <p:sp>
        <p:nvSpPr>
          <p:cNvPr id="152580" name="TekstSylinder 1">
            <a:extLst>
              <a:ext uri="{FF2B5EF4-FFF2-40B4-BE49-F238E27FC236}">
                <a16:creationId xmlns:a16="http://schemas.microsoft.com/office/drawing/2014/main" id="{35D4A6F9-FA2C-49D5-4CDA-DA9D809EF339}"/>
              </a:ext>
            </a:extLst>
          </p:cNvPr>
          <p:cNvSpPr txBox="1">
            <a:spLocks noChangeArrowheads="1"/>
          </p:cNvSpPr>
          <p:nvPr/>
        </p:nvSpPr>
        <p:spPr bwMode="auto">
          <a:xfrm>
            <a:off x="6942232" y="6237287"/>
            <a:ext cx="3527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dirty="0"/>
              <a:t>ACE-Study, Anda and </a:t>
            </a:r>
            <a:r>
              <a:rPr lang="en-US" altLang="nb-NO" dirty="0" err="1"/>
              <a:t>Fellitti</a:t>
            </a:r>
            <a:r>
              <a:rPr lang="en-US" altLang="nb-NO" dirty="0"/>
              <a:t> (1998)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15164" y="1651385"/>
            <a:ext cx="11561672" cy="3555231"/>
          </a:xfrm>
        </p:spPr>
        <p:txBody>
          <a:bodyPr/>
          <a:lstStyle/>
          <a:p>
            <a:pPr algn="ctr"/>
            <a:r>
              <a:rPr lang="en-GB" dirty="0"/>
              <a:t> </a:t>
            </a:r>
            <a:r>
              <a:rPr lang="cs-CZ" dirty="0" err="1"/>
              <a:t>State</a:t>
            </a:r>
            <a:r>
              <a:rPr lang="cs-CZ" dirty="0"/>
              <a:t> </a:t>
            </a:r>
            <a:r>
              <a:rPr lang="cs-CZ" dirty="0" err="1"/>
              <a:t>dependant</a:t>
            </a:r>
            <a:r>
              <a:rPr lang="cs-CZ" dirty="0"/>
              <a:t> </a:t>
            </a:r>
            <a:r>
              <a:rPr lang="cs-CZ" dirty="0" err="1"/>
              <a:t>functioning</a:t>
            </a:r>
            <a:r>
              <a:rPr lang="en-GB" dirty="0"/>
              <a:t>:</a:t>
            </a:r>
            <a:br>
              <a:rPr lang="en-GB" dirty="0"/>
            </a:br>
            <a:br>
              <a:rPr lang="en-GB" dirty="0"/>
            </a:br>
            <a:r>
              <a:rPr lang="nb-NO" sz="4801" dirty="0"/>
              <a:t>How </a:t>
            </a:r>
            <a:r>
              <a:rPr lang="nb-NO" sz="4801" dirty="0" err="1"/>
              <a:t>our</a:t>
            </a:r>
            <a:r>
              <a:rPr lang="nb-NO" sz="4801" dirty="0"/>
              <a:t> </a:t>
            </a:r>
            <a:r>
              <a:rPr lang="nb-NO" sz="4801" dirty="0" err="1"/>
              <a:t>internal</a:t>
            </a:r>
            <a:r>
              <a:rPr lang="nb-NO" sz="4801" dirty="0"/>
              <a:t> </a:t>
            </a:r>
            <a:r>
              <a:rPr lang="nb-NO" sz="4801" dirty="0" err="1"/>
              <a:t>state</a:t>
            </a:r>
            <a:r>
              <a:rPr lang="nb-NO" sz="4801" dirty="0"/>
              <a:t> </a:t>
            </a:r>
            <a:r>
              <a:rPr lang="nb-NO" sz="4801" dirty="0" err="1"/>
              <a:t>determines</a:t>
            </a:r>
            <a:r>
              <a:rPr lang="nb-NO" sz="4801" dirty="0"/>
              <a:t> </a:t>
            </a:r>
            <a:r>
              <a:rPr lang="nb-NO" sz="4801" dirty="0" err="1"/>
              <a:t>our</a:t>
            </a:r>
            <a:r>
              <a:rPr lang="nb-NO" sz="4801" dirty="0"/>
              <a:t> </a:t>
            </a:r>
            <a:r>
              <a:rPr lang="nb-NO" sz="4801" dirty="0" err="1"/>
              <a:t>behavior</a:t>
            </a:r>
            <a:br>
              <a:rPr lang="nb-NO" sz="4801" dirty="0"/>
            </a:br>
            <a:endParaRPr lang="en-GB" dirty="0"/>
          </a:p>
        </p:txBody>
      </p:sp>
    </p:spTree>
    <p:extLst>
      <p:ext uri="{BB962C8B-B14F-4D97-AF65-F5344CB8AC3E}">
        <p14:creationId xmlns:p14="http://schemas.microsoft.com/office/powerpoint/2010/main" val="4194169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9" name="Plassholder for innhold 4">
            <a:extLst>
              <a:ext uri="{FF2B5EF4-FFF2-40B4-BE49-F238E27FC236}">
                <a16:creationId xmlns:a16="http://schemas.microsoft.com/office/drawing/2014/main" id="{80617D30-6AF3-67B9-7932-65EE77F3298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0042" y="340659"/>
            <a:ext cx="9868147" cy="6176682"/>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7ACFB9FE-0665-EF86-4D8A-70D3162FCDF6}"/>
              </a:ext>
            </a:extLst>
          </p:cNvPr>
          <p:cNvSpPr/>
          <p:nvPr/>
        </p:nvSpPr>
        <p:spPr>
          <a:xfrm>
            <a:off x="5292725" y="1143000"/>
            <a:ext cx="1544638" cy="7381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CC"/>
          </a:solidFill>
          <a:ln w="12600">
            <a:solidFill>
              <a:srgbClr val="000000"/>
            </a:solidFill>
            <a:prstDash val="solid"/>
            <a:miter/>
          </a:ln>
        </p:spPr>
        <p:txBody>
          <a:bodyPr lIns="35645" tIns="14312" rIns="35645" bIns="14312" compatLnSpc="0"/>
          <a:lstStyle/>
          <a:p>
            <a:pPr algn="ctr" defTabSz="342900">
              <a:tabLst>
                <a:tab pos="0" algn="l"/>
                <a:tab pos="342900" algn="l"/>
                <a:tab pos="685800" algn="l"/>
                <a:tab pos="1028700" algn="l"/>
                <a:tab pos="1371600" algn="l"/>
                <a:tab pos="1714500" algn="l"/>
                <a:tab pos="2057400" algn="l"/>
                <a:tab pos="2400300" algn="l"/>
                <a:tab pos="2743200" algn="l"/>
                <a:tab pos="3086100" algn="l"/>
                <a:tab pos="3429000" algn="l"/>
                <a:tab pos="3771900" algn="l"/>
              </a:tabLst>
              <a:defRPr/>
            </a:pPr>
            <a:r>
              <a:rPr lang="nb-NO" sz="4050">
                <a:solidFill>
                  <a:srgbClr val="000000"/>
                </a:solidFill>
                <a:latin typeface="Arial" pitchFamily="34"/>
                <a:ea typeface="ＭＳ Ｐゴシック" pitchFamily="1"/>
                <a:cs typeface="Arial" pitchFamily="2"/>
              </a:rPr>
              <a:t>Stress</a:t>
            </a:r>
          </a:p>
        </p:txBody>
      </p:sp>
      <p:sp>
        <p:nvSpPr>
          <p:cNvPr id="3" name="Freeform 2">
            <a:extLst>
              <a:ext uri="{FF2B5EF4-FFF2-40B4-BE49-F238E27FC236}">
                <a16:creationId xmlns:a16="http://schemas.microsoft.com/office/drawing/2014/main" id="{537E83CE-DD63-0F08-96F0-19A8EDF6D019}"/>
              </a:ext>
            </a:extLst>
          </p:cNvPr>
          <p:cNvSpPr/>
          <p:nvPr/>
        </p:nvSpPr>
        <p:spPr>
          <a:xfrm>
            <a:off x="6953250" y="2800350"/>
            <a:ext cx="2057400" cy="5715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33754" tIns="16877" rIns="33754" bIns="16877" anchor="ctr" compatLnSpc="0"/>
          <a:lstStyle/>
          <a:p>
            <a:pPr defTabSz="342900">
              <a:defRPr/>
            </a:pPr>
            <a:endParaRPr lang="nb-NO" sz="675">
              <a:solidFill>
                <a:prstClr val="black"/>
              </a:solidFill>
              <a:latin typeface="Arial" pitchFamily="18"/>
              <a:ea typeface="Microsoft YaHei" pitchFamily="2"/>
              <a:cs typeface="Arial" pitchFamily="2"/>
            </a:endParaRPr>
          </a:p>
        </p:txBody>
      </p:sp>
      <p:sp>
        <p:nvSpPr>
          <p:cNvPr id="4" name="AutoShape 3">
            <a:extLst>
              <a:ext uri="{FF2B5EF4-FFF2-40B4-BE49-F238E27FC236}">
                <a16:creationId xmlns:a16="http://schemas.microsoft.com/office/drawing/2014/main" id="{0B109FE4-0220-0CBE-5190-894A4E51A8EC}"/>
              </a:ext>
            </a:extLst>
          </p:cNvPr>
          <p:cNvSpPr/>
          <p:nvPr/>
        </p:nvSpPr>
        <p:spPr>
          <a:xfrm>
            <a:off x="3163888" y="2403475"/>
            <a:ext cx="2424112" cy="4953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1836"/>
          </a:solidFill>
          <a:ln w="12600">
            <a:solidFill>
              <a:srgbClr val="000000"/>
            </a:solidFill>
            <a:prstDash val="solid"/>
            <a:miter/>
          </a:ln>
        </p:spPr>
        <p:txBody>
          <a:bodyPr lIns="35645" tIns="14312" rIns="35645" bIns="14312" compatLnSpc="0">
            <a:spAutoFit/>
          </a:bodyPr>
          <a:lstStyle/>
          <a:p>
            <a:pPr defTabSz="342900">
              <a:tabLst>
                <a:tab pos="0" algn="l"/>
                <a:tab pos="342900" algn="l"/>
                <a:tab pos="685800" algn="l"/>
                <a:tab pos="1028700" algn="l"/>
                <a:tab pos="1371600" algn="l"/>
                <a:tab pos="1714500" algn="l"/>
                <a:tab pos="2057400" algn="l"/>
                <a:tab pos="2400300" algn="l"/>
                <a:tab pos="2743200" algn="l"/>
                <a:tab pos="3086100" algn="l"/>
                <a:tab pos="3429000" algn="l"/>
                <a:tab pos="3771900" algn="l"/>
              </a:tabLst>
              <a:defRPr/>
            </a:pPr>
            <a:r>
              <a:rPr lang="en-GB" sz="2700" b="1" dirty="0">
                <a:solidFill>
                  <a:srgbClr val="000000"/>
                </a:solidFill>
                <a:latin typeface="Palatino" pitchFamily="18"/>
                <a:ea typeface="Microsoft YaHei" pitchFamily="1"/>
                <a:cs typeface="Arial" pitchFamily="2"/>
              </a:rPr>
              <a:t>Unpredictable</a:t>
            </a:r>
          </a:p>
        </p:txBody>
      </p:sp>
      <p:sp>
        <p:nvSpPr>
          <p:cNvPr id="5" name="Line 4">
            <a:extLst>
              <a:ext uri="{FF2B5EF4-FFF2-40B4-BE49-F238E27FC236}">
                <a16:creationId xmlns:a16="http://schemas.microsoft.com/office/drawing/2014/main" id="{EA685CE4-678F-C23E-CD1E-C03DCB9684C7}"/>
              </a:ext>
            </a:extLst>
          </p:cNvPr>
          <p:cNvSpPr/>
          <p:nvPr/>
        </p:nvSpPr>
        <p:spPr>
          <a:xfrm flipH="1">
            <a:off x="4286250" y="1755775"/>
            <a:ext cx="920750" cy="560388"/>
          </a:xfrm>
          <a:prstGeom prst="line">
            <a:avLst/>
          </a:prstGeom>
          <a:noFill/>
          <a:ln w="38160">
            <a:solidFill>
              <a:srgbClr val="000000"/>
            </a:solidFill>
            <a:prstDash val="solid"/>
            <a:miter/>
            <a:tailEnd type="arrow"/>
          </a:ln>
        </p:spPr>
        <p:txBody>
          <a:bodyPr lIns="33754" tIns="16877" rIns="33754" bIns="16877" anchorCtr="1" compatLnSpc="0"/>
          <a:lstStyle/>
          <a:p>
            <a:pPr defTabSz="342900">
              <a:defRPr/>
            </a:pPr>
            <a:endParaRPr lang="nb-NO" sz="675">
              <a:solidFill>
                <a:prstClr val="black"/>
              </a:solidFill>
              <a:latin typeface="Arial" pitchFamily="18"/>
              <a:ea typeface="Microsoft YaHei" pitchFamily="2"/>
              <a:cs typeface="Arial" pitchFamily="2"/>
            </a:endParaRPr>
          </a:p>
        </p:txBody>
      </p:sp>
      <p:sp>
        <p:nvSpPr>
          <p:cNvPr id="6" name="AutoShape 5">
            <a:extLst>
              <a:ext uri="{FF2B5EF4-FFF2-40B4-BE49-F238E27FC236}">
                <a16:creationId xmlns:a16="http://schemas.microsoft.com/office/drawing/2014/main" id="{BCB97573-79F9-63EA-1866-DB83ACC9A57D}"/>
              </a:ext>
            </a:extLst>
          </p:cNvPr>
          <p:cNvSpPr/>
          <p:nvPr/>
        </p:nvSpPr>
        <p:spPr>
          <a:xfrm>
            <a:off x="2995613" y="4956176"/>
            <a:ext cx="2743200" cy="60007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90023"/>
          </a:solidFill>
          <a:ln w="12600">
            <a:solidFill>
              <a:srgbClr val="000000"/>
            </a:solidFill>
            <a:prstDash val="solid"/>
            <a:miter/>
          </a:ln>
        </p:spPr>
        <p:txBody>
          <a:bodyPr lIns="35645" tIns="14312" rIns="35645" bIns="14312" compatLnSpc="0">
            <a:spAutoFit/>
          </a:bodyPr>
          <a:lstStyle/>
          <a:p>
            <a:pPr algn="ctr" defTabSz="342900">
              <a:tabLst>
                <a:tab pos="0" algn="l"/>
                <a:tab pos="342900" algn="l"/>
                <a:tab pos="685800" algn="l"/>
                <a:tab pos="1028700" algn="l"/>
                <a:tab pos="1371600" algn="l"/>
                <a:tab pos="1714500" algn="l"/>
                <a:tab pos="2057400" algn="l"/>
                <a:tab pos="2400300" algn="l"/>
                <a:tab pos="2743200" algn="l"/>
                <a:tab pos="3086100" algn="l"/>
                <a:tab pos="3429000" algn="l"/>
                <a:tab pos="3771900" algn="l"/>
              </a:tabLst>
              <a:defRPr/>
            </a:pPr>
            <a:r>
              <a:rPr lang="nb-NO" sz="3300" b="1">
                <a:solidFill>
                  <a:srgbClr val="000000"/>
                </a:solidFill>
                <a:latin typeface="Palatino" pitchFamily="18"/>
                <a:ea typeface="Microsoft YaHei" pitchFamily="1"/>
                <a:cs typeface="Arial" pitchFamily="2"/>
              </a:rPr>
              <a:t>Vulnerability</a:t>
            </a:r>
          </a:p>
        </p:txBody>
      </p:sp>
      <p:sp>
        <p:nvSpPr>
          <p:cNvPr id="7" name="AutoShape 6">
            <a:extLst>
              <a:ext uri="{FF2B5EF4-FFF2-40B4-BE49-F238E27FC236}">
                <a16:creationId xmlns:a16="http://schemas.microsoft.com/office/drawing/2014/main" id="{9416DD1E-832D-2C25-4897-B4DF0CDD3DC5}"/>
              </a:ext>
            </a:extLst>
          </p:cNvPr>
          <p:cNvSpPr/>
          <p:nvPr/>
        </p:nvSpPr>
        <p:spPr>
          <a:xfrm>
            <a:off x="6743701" y="2349500"/>
            <a:ext cx="1997075" cy="45085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accent6"/>
          </a:solidFill>
          <a:ln w="12600">
            <a:solidFill>
              <a:srgbClr val="000000"/>
            </a:solidFill>
            <a:prstDash val="solid"/>
            <a:miter/>
          </a:ln>
        </p:spPr>
        <p:txBody>
          <a:bodyPr lIns="35645" tIns="14312" rIns="35645" bIns="14312" compatLnSpc="0">
            <a:spAutoFit/>
          </a:bodyPr>
          <a:lstStyle/>
          <a:p>
            <a:pPr defTabSz="342900">
              <a:tabLst>
                <a:tab pos="0" algn="l"/>
                <a:tab pos="342900" algn="l"/>
                <a:tab pos="685800" algn="l"/>
                <a:tab pos="1028700" algn="l"/>
                <a:tab pos="1371600" algn="l"/>
                <a:tab pos="1714500" algn="l"/>
                <a:tab pos="2057400" algn="l"/>
                <a:tab pos="2400300" algn="l"/>
                <a:tab pos="2743200" algn="l"/>
                <a:tab pos="3086100" algn="l"/>
                <a:tab pos="3429000" algn="l"/>
                <a:tab pos="3771900" algn="l"/>
              </a:tabLst>
              <a:defRPr/>
            </a:pPr>
            <a:r>
              <a:rPr lang="nb-NO" sz="2700" b="1">
                <a:solidFill>
                  <a:srgbClr val="000000"/>
                </a:solidFill>
                <a:latin typeface="Calibri" pitchFamily="34"/>
                <a:ea typeface="Microsoft YaHei" pitchFamily="1"/>
                <a:cs typeface="Arial" pitchFamily="2"/>
              </a:rPr>
              <a:t>Predictable</a:t>
            </a:r>
          </a:p>
        </p:txBody>
      </p:sp>
      <p:sp>
        <p:nvSpPr>
          <p:cNvPr id="8" name="Line 7">
            <a:extLst>
              <a:ext uri="{FF2B5EF4-FFF2-40B4-BE49-F238E27FC236}">
                <a16:creationId xmlns:a16="http://schemas.microsoft.com/office/drawing/2014/main" id="{1CAF025A-1FCF-F2B8-1334-3BA0A7ADBEE0}"/>
              </a:ext>
            </a:extLst>
          </p:cNvPr>
          <p:cNvSpPr/>
          <p:nvPr/>
        </p:nvSpPr>
        <p:spPr>
          <a:xfrm>
            <a:off x="6932613" y="1774825"/>
            <a:ext cx="703262" cy="433388"/>
          </a:xfrm>
          <a:prstGeom prst="line">
            <a:avLst/>
          </a:prstGeom>
          <a:noFill/>
          <a:ln w="38160">
            <a:solidFill>
              <a:srgbClr val="000000"/>
            </a:solidFill>
            <a:prstDash val="solid"/>
            <a:miter/>
            <a:tailEnd type="arrow"/>
          </a:ln>
        </p:spPr>
        <p:txBody>
          <a:bodyPr lIns="33754" tIns="16877" rIns="33754" bIns="16877" anchorCtr="1" compatLnSpc="0"/>
          <a:lstStyle/>
          <a:p>
            <a:pPr defTabSz="342900">
              <a:defRPr/>
            </a:pPr>
            <a:endParaRPr lang="nb-NO" sz="675">
              <a:solidFill>
                <a:prstClr val="black"/>
              </a:solidFill>
              <a:latin typeface="Arial" pitchFamily="18"/>
              <a:ea typeface="Microsoft YaHei" pitchFamily="2"/>
              <a:cs typeface="Arial" pitchFamily="2"/>
            </a:endParaRPr>
          </a:p>
        </p:txBody>
      </p:sp>
      <p:sp>
        <p:nvSpPr>
          <p:cNvPr id="9" name="AutoShape 8">
            <a:extLst>
              <a:ext uri="{FF2B5EF4-FFF2-40B4-BE49-F238E27FC236}">
                <a16:creationId xmlns:a16="http://schemas.microsoft.com/office/drawing/2014/main" id="{0900625A-4C78-9B9B-7413-75982202C120}"/>
              </a:ext>
            </a:extLst>
          </p:cNvPr>
          <p:cNvSpPr/>
          <p:nvPr/>
        </p:nvSpPr>
        <p:spPr>
          <a:xfrm>
            <a:off x="6818314" y="5068889"/>
            <a:ext cx="2382837" cy="496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accent6"/>
          </a:solidFill>
          <a:ln w="12600">
            <a:solidFill>
              <a:srgbClr val="000000"/>
            </a:solidFill>
            <a:prstDash val="solid"/>
            <a:miter/>
          </a:ln>
        </p:spPr>
        <p:txBody>
          <a:bodyPr lIns="35645" tIns="14312" rIns="35645" bIns="14312" compatLnSpc="0">
            <a:spAutoFit/>
          </a:bodyPr>
          <a:lstStyle/>
          <a:p>
            <a:pPr algn="ctr" defTabSz="342900">
              <a:tabLst>
                <a:tab pos="0" algn="l"/>
                <a:tab pos="342900" algn="l"/>
                <a:tab pos="685800" algn="l"/>
                <a:tab pos="1028700" algn="l"/>
                <a:tab pos="1371600" algn="l"/>
                <a:tab pos="1714500" algn="l"/>
                <a:tab pos="2057400" algn="l"/>
                <a:tab pos="2400300" algn="l"/>
                <a:tab pos="2743200" algn="l"/>
                <a:tab pos="3086100" algn="l"/>
                <a:tab pos="3429000" algn="l"/>
                <a:tab pos="3771900" algn="l"/>
              </a:tabLst>
              <a:defRPr/>
            </a:pPr>
            <a:r>
              <a:rPr lang="nb-NO" sz="2700" b="1" dirty="0" err="1">
                <a:solidFill>
                  <a:srgbClr val="000000"/>
                </a:solidFill>
                <a:latin typeface="Palatino" pitchFamily="18"/>
                <a:ea typeface="Microsoft YaHei" pitchFamily="1"/>
                <a:cs typeface="Arial" pitchFamily="2"/>
              </a:rPr>
              <a:t>Resilience</a:t>
            </a:r>
            <a:endParaRPr lang="nb-NO" sz="2700" b="1" dirty="0">
              <a:solidFill>
                <a:srgbClr val="000000"/>
              </a:solidFill>
              <a:latin typeface="Palatino" pitchFamily="18"/>
              <a:ea typeface="Microsoft YaHei" pitchFamily="1"/>
              <a:cs typeface="Arial" pitchFamily="2"/>
            </a:endParaRPr>
          </a:p>
        </p:txBody>
      </p:sp>
      <p:sp>
        <p:nvSpPr>
          <p:cNvPr id="10" name="AutoShape 9">
            <a:extLst>
              <a:ext uri="{FF2B5EF4-FFF2-40B4-BE49-F238E27FC236}">
                <a16:creationId xmlns:a16="http://schemas.microsoft.com/office/drawing/2014/main" id="{A8177178-67FC-B8C8-A259-33A35AA46181}"/>
              </a:ext>
            </a:extLst>
          </p:cNvPr>
          <p:cNvSpPr/>
          <p:nvPr/>
        </p:nvSpPr>
        <p:spPr>
          <a:xfrm>
            <a:off x="3744914" y="3214688"/>
            <a:ext cx="1011237" cy="4048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90023"/>
          </a:solidFill>
          <a:ln w="12600">
            <a:solidFill>
              <a:srgbClr val="000000"/>
            </a:solidFill>
            <a:prstDash val="solid"/>
            <a:miter/>
          </a:ln>
        </p:spPr>
        <p:txBody>
          <a:bodyPr wrap="none" lIns="35645" tIns="14312" rIns="35645" bIns="14312" compatLnSpc="0">
            <a:spAutoFit/>
          </a:bodyPr>
          <a:lstStyle/>
          <a:p>
            <a:pPr defTabSz="342900">
              <a:tabLst>
                <a:tab pos="0" algn="l"/>
                <a:tab pos="342900" algn="l"/>
                <a:tab pos="685800" algn="l"/>
                <a:tab pos="1028700" algn="l"/>
                <a:tab pos="1371600" algn="l"/>
                <a:tab pos="1714500" algn="l"/>
                <a:tab pos="2057400" algn="l"/>
                <a:tab pos="2400300" algn="l"/>
                <a:tab pos="2743200" algn="l"/>
                <a:tab pos="3086100" algn="l"/>
                <a:tab pos="3429000" algn="l"/>
                <a:tab pos="3771900" algn="l"/>
              </a:tabLst>
              <a:defRPr/>
            </a:pPr>
            <a:r>
              <a:rPr lang="en-GB" sz="2400" b="1" dirty="0">
                <a:solidFill>
                  <a:srgbClr val="000000"/>
                </a:solidFill>
                <a:latin typeface="Calibri" pitchFamily="34"/>
                <a:ea typeface="Microsoft YaHei" pitchFamily="1"/>
                <a:cs typeface="Arial" pitchFamily="2"/>
              </a:rPr>
              <a:t>Serious</a:t>
            </a:r>
          </a:p>
        </p:txBody>
      </p:sp>
      <p:sp>
        <p:nvSpPr>
          <p:cNvPr id="11" name="AutoShape 10">
            <a:extLst>
              <a:ext uri="{FF2B5EF4-FFF2-40B4-BE49-F238E27FC236}">
                <a16:creationId xmlns:a16="http://schemas.microsoft.com/office/drawing/2014/main" id="{7124F660-3804-3CDF-5128-DA0F07AACBE5}"/>
              </a:ext>
            </a:extLst>
          </p:cNvPr>
          <p:cNvSpPr/>
          <p:nvPr/>
        </p:nvSpPr>
        <p:spPr>
          <a:xfrm>
            <a:off x="6905625" y="3213101"/>
            <a:ext cx="1728788" cy="40481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accent6"/>
          </a:solidFill>
          <a:ln w="12600">
            <a:solidFill>
              <a:srgbClr val="000000"/>
            </a:solidFill>
            <a:prstDash val="solid"/>
            <a:miter/>
          </a:ln>
        </p:spPr>
        <p:txBody>
          <a:bodyPr lIns="35645" tIns="14312" rIns="35645" bIns="14312" compatLnSpc="0">
            <a:spAutoFit/>
          </a:bodyPr>
          <a:lstStyle/>
          <a:p>
            <a:pPr defTabSz="342900">
              <a:tabLst>
                <a:tab pos="0" algn="l"/>
                <a:tab pos="342900" algn="l"/>
                <a:tab pos="685800" algn="l"/>
                <a:tab pos="1028700" algn="l"/>
                <a:tab pos="1371600" algn="l"/>
                <a:tab pos="1714500" algn="l"/>
                <a:tab pos="2057400" algn="l"/>
                <a:tab pos="2400300" algn="l"/>
                <a:tab pos="2743200" algn="l"/>
                <a:tab pos="3086100" algn="l"/>
                <a:tab pos="3429000" algn="l"/>
                <a:tab pos="3771900" algn="l"/>
              </a:tabLst>
              <a:defRPr/>
            </a:pPr>
            <a:r>
              <a:rPr lang="nb-NO" sz="2400" b="1">
                <a:solidFill>
                  <a:srgbClr val="000000"/>
                </a:solidFill>
                <a:latin typeface="Calibri" pitchFamily="34"/>
                <a:ea typeface="Microsoft YaHei" pitchFamily="1"/>
                <a:cs typeface="Arial" pitchFamily="2"/>
              </a:rPr>
              <a:t>Moderate</a:t>
            </a:r>
          </a:p>
        </p:txBody>
      </p:sp>
      <p:sp>
        <p:nvSpPr>
          <p:cNvPr id="12" name="Line 11">
            <a:extLst>
              <a:ext uri="{FF2B5EF4-FFF2-40B4-BE49-F238E27FC236}">
                <a16:creationId xmlns:a16="http://schemas.microsoft.com/office/drawing/2014/main" id="{F9056AF8-52DC-FAEC-F661-0678AB032F0C}"/>
              </a:ext>
            </a:extLst>
          </p:cNvPr>
          <p:cNvSpPr/>
          <p:nvPr/>
        </p:nvSpPr>
        <p:spPr>
          <a:xfrm>
            <a:off x="7932738" y="4400550"/>
            <a:ext cx="0" cy="412750"/>
          </a:xfrm>
          <a:prstGeom prst="line">
            <a:avLst/>
          </a:prstGeom>
          <a:noFill/>
          <a:ln w="38160">
            <a:solidFill>
              <a:srgbClr val="000000"/>
            </a:solidFill>
            <a:prstDash val="solid"/>
            <a:miter/>
            <a:tailEnd type="arrow"/>
          </a:ln>
        </p:spPr>
        <p:txBody>
          <a:bodyPr lIns="33754" tIns="16877" rIns="33754" bIns="16877" anchorCtr="1" compatLnSpc="0"/>
          <a:lstStyle/>
          <a:p>
            <a:pPr defTabSz="342900">
              <a:defRPr/>
            </a:pPr>
            <a:endParaRPr lang="nb-NO" sz="675">
              <a:solidFill>
                <a:prstClr val="black"/>
              </a:solidFill>
              <a:latin typeface="Arial" pitchFamily="18"/>
              <a:ea typeface="Microsoft YaHei" pitchFamily="2"/>
              <a:cs typeface="Arial" pitchFamily="2"/>
            </a:endParaRPr>
          </a:p>
        </p:txBody>
      </p:sp>
      <p:sp>
        <p:nvSpPr>
          <p:cNvPr id="13" name="Line 12">
            <a:extLst>
              <a:ext uri="{FF2B5EF4-FFF2-40B4-BE49-F238E27FC236}">
                <a16:creationId xmlns:a16="http://schemas.microsoft.com/office/drawing/2014/main" id="{FDADCEBB-D2D7-75E2-20E9-3DA7E06C49BB}"/>
              </a:ext>
            </a:extLst>
          </p:cNvPr>
          <p:cNvSpPr/>
          <p:nvPr/>
        </p:nvSpPr>
        <p:spPr>
          <a:xfrm>
            <a:off x="4071939" y="4400550"/>
            <a:ext cx="1587" cy="412750"/>
          </a:xfrm>
          <a:prstGeom prst="line">
            <a:avLst/>
          </a:prstGeom>
          <a:noFill/>
          <a:ln w="38160">
            <a:solidFill>
              <a:srgbClr val="000000"/>
            </a:solidFill>
            <a:prstDash val="solid"/>
            <a:miter/>
            <a:tailEnd type="arrow"/>
          </a:ln>
        </p:spPr>
        <p:txBody>
          <a:bodyPr lIns="33754" tIns="16877" rIns="33754" bIns="16877" anchorCtr="1" compatLnSpc="0"/>
          <a:lstStyle/>
          <a:p>
            <a:pPr defTabSz="342900">
              <a:defRPr/>
            </a:pPr>
            <a:endParaRPr lang="nb-NO" sz="675">
              <a:solidFill>
                <a:prstClr val="black"/>
              </a:solidFill>
              <a:latin typeface="Arial" pitchFamily="18"/>
              <a:ea typeface="Microsoft YaHei" pitchFamily="2"/>
              <a:cs typeface="Arial" pitchFamily="2"/>
            </a:endParaRPr>
          </a:p>
        </p:txBody>
      </p:sp>
      <p:sp>
        <p:nvSpPr>
          <p:cNvPr id="14" name="AutoShape 13">
            <a:extLst>
              <a:ext uri="{FF2B5EF4-FFF2-40B4-BE49-F238E27FC236}">
                <a16:creationId xmlns:a16="http://schemas.microsoft.com/office/drawing/2014/main" id="{8E901D16-4A0C-47A4-EC1D-739554C8287D}"/>
              </a:ext>
            </a:extLst>
          </p:cNvPr>
          <p:cNvSpPr/>
          <p:nvPr/>
        </p:nvSpPr>
        <p:spPr>
          <a:xfrm>
            <a:off x="6905625" y="3860801"/>
            <a:ext cx="1835150" cy="40481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accent6"/>
          </a:solidFill>
          <a:ln w="12600">
            <a:solidFill>
              <a:srgbClr val="000000"/>
            </a:solidFill>
            <a:prstDash val="solid"/>
            <a:miter/>
          </a:ln>
        </p:spPr>
        <p:txBody>
          <a:bodyPr lIns="35645" tIns="14312" rIns="35645" bIns="14312" compatLnSpc="0">
            <a:spAutoFit/>
          </a:bodyPr>
          <a:lstStyle/>
          <a:p>
            <a:pPr defTabSz="342900">
              <a:tabLst>
                <a:tab pos="0" algn="l"/>
                <a:tab pos="342900" algn="l"/>
                <a:tab pos="685800" algn="l"/>
                <a:tab pos="1028700" algn="l"/>
                <a:tab pos="1371600" algn="l"/>
                <a:tab pos="1714500" algn="l"/>
                <a:tab pos="2057400" algn="l"/>
                <a:tab pos="2400300" algn="l"/>
                <a:tab pos="2743200" algn="l"/>
                <a:tab pos="3086100" algn="l"/>
                <a:tab pos="3429000" algn="l"/>
                <a:tab pos="3771900" algn="l"/>
              </a:tabLst>
              <a:defRPr/>
            </a:pPr>
            <a:r>
              <a:rPr lang="nb-NO" sz="2400" b="1">
                <a:solidFill>
                  <a:srgbClr val="000000"/>
                </a:solidFill>
                <a:latin typeface="Calibri" pitchFamily="34"/>
                <a:ea typeface="Microsoft YaHei" pitchFamily="1"/>
                <a:cs typeface="Arial" pitchFamily="2"/>
              </a:rPr>
              <a:t>Control</a:t>
            </a:r>
          </a:p>
        </p:txBody>
      </p:sp>
      <p:sp>
        <p:nvSpPr>
          <p:cNvPr id="15" name="AutoShape 14">
            <a:extLst>
              <a:ext uri="{FF2B5EF4-FFF2-40B4-BE49-F238E27FC236}">
                <a16:creationId xmlns:a16="http://schemas.microsoft.com/office/drawing/2014/main" id="{109F30C4-03D1-5889-2B5A-9B4CBAB6BF56}"/>
              </a:ext>
            </a:extLst>
          </p:cNvPr>
          <p:cNvSpPr/>
          <p:nvPr/>
        </p:nvSpPr>
        <p:spPr>
          <a:xfrm>
            <a:off x="3163889" y="3859213"/>
            <a:ext cx="1978025" cy="4048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90023"/>
          </a:solidFill>
          <a:ln w="12600">
            <a:solidFill>
              <a:srgbClr val="000000"/>
            </a:solidFill>
            <a:prstDash val="solid"/>
            <a:miter/>
          </a:ln>
        </p:spPr>
        <p:txBody>
          <a:bodyPr lIns="35645" tIns="14312" rIns="35645" bIns="14312" compatLnSpc="0">
            <a:spAutoFit/>
          </a:bodyPr>
          <a:lstStyle/>
          <a:p>
            <a:pPr defTabSz="342900">
              <a:tabLst>
                <a:tab pos="0" algn="l"/>
                <a:tab pos="342900" algn="l"/>
                <a:tab pos="685800" algn="l"/>
                <a:tab pos="1028700" algn="l"/>
                <a:tab pos="1371600" algn="l"/>
                <a:tab pos="1714500" algn="l"/>
                <a:tab pos="2057400" algn="l"/>
                <a:tab pos="2400300" algn="l"/>
                <a:tab pos="2743200" algn="l"/>
                <a:tab pos="3086100" algn="l"/>
                <a:tab pos="3429000" algn="l"/>
                <a:tab pos="3771900" algn="l"/>
              </a:tabLst>
              <a:defRPr/>
            </a:pPr>
            <a:r>
              <a:rPr lang="nb-NO" sz="2400" b="1">
                <a:solidFill>
                  <a:srgbClr val="000000"/>
                </a:solidFill>
                <a:latin typeface="Calibri" pitchFamily="34"/>
                <a:ea typeface="Microsoft YaHei" pitchFamily="1"/>
                <a:cs typeface="Arial" pitchFamily="2"/>
              </a:rPr>
              <a:t>No control</a:t>
            </a:r>
          </a:p>
        </p:txBody>
      </p:sp>
      <p:sp>
        <p:nvSpPr>
          <p:cNvPr id="16" name="TekstSylinder 1">
            <a:extLst>
              <a:ext uri="{FF2B5EF4-FFF2-40B4-BE49-F238E27FC236}">
                <a16:creationId xmlns:a16="http://schemas.microsoft.com/office/drawing/2014/main" id="{41775EAB-223A-15E7-5BCB-774F4047E4DC}"/>
              </a:ext>
            </a:extLst>
          </p:cNvPr>
          <p:cNvSpPr/>
          <p:nvPr/>
        </p:nvSpPr>
        <p:spPr>
          <a:xfrm>
            <a:off x="8928101" y="1036639"/>
            <a:ext cx="1458913" cy="63023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33754" tIns="16877" rIns="33754" bIns="16877" compatLnSpc="0">
            <a:spAutoFit/>
          </a:bodyPr>
          <a:lstStyle/>
          <a:p>
            <a:pPr defTabSz="342900">
              <a:defRPr/>
            </a:pPr>
            <a:r>
              <a:rPr lang="nb-NO" sz="1350" dirty="0">
                <a:solidFill>
                  <a:srgbClr val="000000"/>
                </a:solidFill>
                <a:latin typeface="Arial" pitchFamily="18"/>
                <a:ea typeface="Microsoft YaHei" pitchFamily="2"/>
                <a:cs typeface="Arial" pitchFamily="2"/>
              </a:rPr>
              <a:t>All rights reserved © 200</a:t>
            </a:r>
            <a:r>
              <a:rPr lang="cs-CZ" sz="1350" dirty="0">
                <a:solidFill>
                  <a:srgbClr val="000000"/>
                </a:solidFill>
                <a:latin typeface="Arial" pitchFamily="18"/>
                <a:ea typeface="Microsoft YaHei" pitchFamily="2"/>
                <a:cs typeface="Arial" pitchFamily="2"/>
              </a:rPr>
              <a:t>8</a:t>
            </a:r>
            <a:r>
              <a:rPr lang="nb-NO" sz="1350" dirty="0">
                <a:solidFill>
                  <a:srgbClr val="000000"/>
                </a:solidFill>
                <a:latin typeface="Arial" pitchFamily="18"/>
                <a:ea typeface="Microsoft YaHei" pitchFamily="2"/>
                <a:cs typeface="Arial" pitchFamily="2"/>
              </a:rPr>
              <a:t>-20</a:t>
            </a:r>
            <a:r>
              <a:rPr lang="cs-CZ" sz="1350" dirty="0">
                <a:solidFill>
                  <a:srgbClr val="000000"/>
                </a:solidFill>
                <a:latin typeface="Arial" pitchFamily="18"/>
                <a:ea typeface="Microsoft YaHei" pitchFamily="2"/>
                <a:cs typeface="Arial" pitchFamily="2"/>
              </a:rPr>
              <a:t>22</a:t>
            </a:r>
            <a:endParaRPr lang="nb-NO" sz="1350" dirty="0">
              <a:solidFill>
                <a:srgbClr val="000000"/>
              </a:solidFill>
              <a:latin typeface="Arial" pitchFamily="18"/>
              <a:ea typeface="Microsoft YaHei" pitchFamily="2"/>
              <a:cs typeface="Arial" pitchFamily="2"/>
            </a:endParaRPr>
          </a:p>
          <a:p>
            <a:pPr defTabSz="342900">
              <a:defRPr/>
            </a:pPr>
            <a:r>
              <a:rPr lang="nb-NO" sz="1350" dirty="0">
                <a:solidFill>
                  <a:srgbClr val="000000"/>
                </a:solidFill>
                <a:latin typeface="Arial" pitchFamily="18"/>
                <a:ea typeface="Microsoft YaHei" pitchFamily="2"/>
                <a:cs typeface="Arial" pitchFamily="2"/>
              </a:rPr>
              <a:t>Bruce D. Perry.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Bilde 5">
            <a:extLst>
              <a:ext uri="{FF2B5EF4-FFF2-40B4-BE49-F238E27FC236}">
                <a16:creationId xmlns:a16="http://schemas.microsoft.com/office/drawing/2014/main" id="{C1F6A543-CDE5-A009-167A-31109CF08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0" y="1268413"/>
            <a:ext cx="5835650"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TekstSylinder 6">
            <a:extLst>
              <a:ext uri="{FF2B5EF4-FFF2-40B4-BE49-F238E27FC236}">
                <a16:creationId xmlns:a16="http://schemas.microsoft.com/office/drawing/2014/main" id="{17F2E8C5-F7A7-1983-96F9-DEF9D8EE9B0A}"/>
              </a:ext>
            </a:extLst>
          </p:cNvPr>
          <p:cNvSpPr txBox="1">
            <a:spLocks noChangeArrowheads="1"/>
          </p:cNvSpPr>
          <p:nvPr/>
        </p:nvSpPr>
        <p:spPr bwMode="auto">
          <a:xfrm>
            <a:off x="5664201" y="5876925"/>
            <a:ext cx="468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dirty="0"/>
              <a:t>All rights reserved © 200</a:t>
            </a:r>
            <a:r>
              <a:rPr lang="cs-CZ" altLang="nb-NO" dirty="0"/>
              <a:t>8</a:t>
            </a:r>
            <a:r>
              <a:rPr lang="en-US" altLang="nb-NO" dirty="0"/>
              <a:t>-20</a:t>
            </a:r>
            <a:r>
              <a:rPr lang="cs-CZ" altLang="nb-NO" dirty="0"/>
              <a:t>22</a:t>
            </a:r>
            <a:r>
              <a:rPr lang="en-US" altLang="nb-NO" dirty="0"/>
              <a:t> Bruce D. Perry</a:t>
            </a:r>
            <a:endParaRPr lang="nb-NO" altLang="nb-NO"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tel 1">
            <a:extLst>
              <a:ext uri="{FF2B5EF4-FFF2-40B4-BE49-F238E27FC236}">
                <a16:creationId xmlns:a16="http://schemas.microsoft.com/office/drawing/2014/main" id="{7B070D9B-133E-3D66-022C-11880819EEE7}"/>
              </a:ext>
            </a:extLst>
          </p:cNvPr>
          <p:cNvSpPr txBox="1">
            <a:spLocks noGrp="1" noChangeArrowheads="1"/>
          </p:cNvSpPr>
          <p:nvPr>
            <p:ph type="title"/>
          </p:nvPr>
        </p:nvSpPr>
        <p:spPr/>
        <p:txBody>
          <a:bodyPr/>
          <a:lstStyle/>
          <a:p>
            <a:pPr algn="r" defTabSz="342900"/>
            <a:r>
              <a:rPr lang="nb-NO" altLang="nb-NO" sz="1200" dirty="0">
                <a:latin typeface="Arial" panose="020B0604020202020204" pitchFamily="34" charset="0"/>
                <a:ea typeface="Microsoft YaHei" panose="020B0503020204020204" pitchFamily="34" charset="-122"/>
                <a:cs typeface="Arial" panose="020B0604020202020204" pitchFamily="34" charset="0"/>
              </a:rPr>
              <a:t>All rights reserved © 200</a:t>
            </a:r>
            <a:r>
              <a:rPr lang="cs-CZ" altLang="nb-NO" sz="1200" dirty="0">
                <a:latin typeface="Arial" panose="020B0604020202020204" pitchFamily="34" charset="0"/>
                <a:ea typeface="Microsoft YaHei" panose="020B0503020204020204" pitchFamily="34" charset="-122"/>
                <a:cs typeface="Arial" panose="020B0604020202020204" pitchFamily="34" charset="0"/>
              </a:rPr>
              <a:t>8</a:t>
            </a:r>
            <a:r>
              <a:rPr lang="nb-NO" altLang="nb-NO" sz="1200" dirty="0">
                <a:latin typeface="Arial" panose="020B0604020202020204" pitchFamily="34" charset="0"/>
                <a:ea typeface="Microsoft YaHei" panose="020B0503020204020204" pitchFamily="34" charset="-122"/>
                <a:cs typeface="Arial" panose="020B0604020202020204" pitchFamily="34" charset="0"/>
              </a:rPr>
              <a:t>-20</a:t>
            </a:r>
            <a:r>
              <a:rPr lang="cs-CZ" altLang="nb-NO" sz="1200" dirty="0">
                <a:latin typeface="Arial" panose="020B0604020202020204" pitchFamily="34" charset="0"/>
                <a:ea typeface="Microsoft YaHei" panose="020B0503020204020204" pitchFamily="34" charset="-122"/>
                <a:cs typeface="Arial" panose="020B0604020202020204" pitchFamily="34" charset="0"/>
              </a:rPr>
              <a:t>22</a:t>
            </a:r>
            <a:br>
              <a:rPr lang="nb-NO" altLang="nb-NO" sz="1200" dirty="0">
                <a:latin typeface="Arial" panose="020B0604020202020204" pitchFamily="34" charset="0"/>
                <a:ea typeface="Microsoft YaHei" panose="020B0503020204020204" pitchFamily="34" charset="-122"/>
                <a:cs typeface="Arial" panose="020B0604020202020204" pitchFamily="34" charset="0"/>
              </a:rPr>
            </a:br>
            <a:r>
              <a:rPr lang="nb-NO" altLang="nb-NO" sz="1200" dirty="0">
                <a:latin typeface="Arial" panose="020B0604020202020204" pitchFamily="34" charset="0"/>
                <a:ea typeface="Microsoft YaHei" panose="020B0503020204020204" pitchFamily="34" charset="-122"/>
                <a:cs typeface="Arial" panose="020B0604020202020204" pitchFamily="34" charset="0"/>
              </a:rPr>
              <a:t>Bruce D. Perry.</a:t>
            </a:r>
            <a:br>
              <a:rPr lang="nb-NO" altLang="nb-NO" sz="1200" dirty="0">
                <a:latin typeface="Arial" panose="020B0604020202020204" pitchFamily="34" charset="0"/>
                <a:ea typeface="Microsoft YaHei" panose="020B0503020204020204" pitchFamily="34" charset="-122"/>
                <a:cs typeface="Arial" panose="020B0604020202020204" pitchFamily="34" charset="0"/>
              </a:rPr>
            </a:br>
            <a:endParaRPr lang="nb-NO" altLang="nb-NO" dirty="0">
              <a:latin typeface="Arial" panose="020B0604020202020204" pitchFamily="34" charset="0"/>
              <a:ea typeface="Microsoft YaHei" panose="020B0503020204020204" pitchFamily="34" charset="-122"/>
              <a:cs typeface="Arial" panose="020B0604020202020204" pitchFamily="34" charset="0"/>
            </a:endParaRPr>
          </a:p>
        </p:txBody>
      </p:sp>
      <p:pic>
        <p:nvPicPr>
          <p:cNvPr id="168963" name="Plassholder for innhold 4">
            <a:extLst>
              <a:ext uri="{FF2B5EF4-FFF2-40B4-BE49-F238E27FC236}">
                <a16:creationId xmlns:a16="http://schemas.microsoft.com/office/drawing/2014/main" id="{B7210913-A76B-18E4-C84C-BAB288039B8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359150" y="1419225"/>
            <a:ext cx="5473700" cy="446405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tel 1">
            <a:extLst>
              <a:ext uri="{FF2B5EF4-FFF2-40B4-BE49-F238E27FC236}">
                <a16:creationId xmlns:a16="http://schemas.microsoft.com/office/drawing/2014/main" id="{AB54B080-BDA0-BFE4-D662-486476CC7DDB}"/>
              </a:ext>
            </a:extLst>
          </p:cNvPr>
          <p:cNvSpPr txBox="1">
            <a:spLocks noGrp="1" noChangeArrowheads="1"/>
          </p:cNvSpPr>
          <p:nvPr>
            <p:ph type="title" idx="4294967295"/>
          </p:nvPr>
        </p:nvSpPr>
        <p:spPr>
          <a:xfrm>
            <a:off x="1997075" y="476251"/>
            <a:ext cx="8199438" cy="1184275"/>
          </a:xfrm>
        </p:spPr>
        <p:txBody>
          <a:bodyPr/>
          <a:lstStyle/>
          <a:p>
            <a:pPr algn="ctr" eaLnBrk="1" hangingPunct="1">
              <a:defRPr/>
            </a:pPr>
            <a:r>
              <a:rPr lang="nb-NO" altLang="nb-NO" sz="2625" dirty="0">
                <a:latin typeface="Arial" panose="020B0604020202020204" pitchFamily="34" charset="0"/>
                <a:ea typeface="Microsoft YaHei" panose="020B0503020204020204" pitchFamily="34" charset="-122"/>
                <a:cs typeface="Arial" panose="020B0604020202020204" pitchFamily="34" charset="0"/>
              </a:rPr>
              <a:t>Summ</a:t>
            </a:r>
            <a:r>
              <a:rPr lang="cs-CZ" altLang="nb-NO" sz="2625" dirty="0">
                <a:latin typeface="Arial" panose="020B0604020202020204" pitchFamily="34" charset="0"/>
                <a:ea typeface="Microsoft YaHei" panose="020B0503020204020204" pitchFamily="34" charset="-122"/>
                <a:cs typeface="Arial" panose="020B0604020202020204" pitchFamily="34" charset="0"/>
              </a:rPr>
              <a:t>a</a:t>
            </a:r>
            <a:r>
              <a:rPr lang="nb-NO" altLang="nb-NO" sz="2625" dirty="0">
                <a:latin typeface="Arial" panose="020B0604020202020204" pitchFamily="34" charset="0"/>
                <a:ea typeface="Microsoft YaHei" panose="020B0503020204020204" pitchFamily="34" charset="-122"/>
                <a:cs typeface="Arial" panose="020B0604020202020204" pitchFamily="34" charset="0"/>
              </a:rPr>
              <a:t>ry: </a:t>
            </a:r>
            <a:br>
              <a:rPr lang="nb-NO" altLang="nb-NO" sz="2625" dirty="0">
                <a:latin typeface="Arial" panose="020B0604020202020204" pitchFamily="34" charset="0"/>
                <a:ea typeface="Microsoft YaHei" panose="020B0503020204020204" pitchFamily="34" charset="-122"/>
                <a:cs typeface="Arial" panose="020B0604020202020204" pitchFamily="34" charset="0"/>
              </a:rPr>
            </a:br>
            <a:r>
              <a:rPr altLang="nb-NO" sz="2625" dirty="0">
                <a:latin typeface="Arial" panose="020B0604020202020204" pitchFamily="34" charset="0"/>
                <a:ea typeface="Microsoft YaHei" panose="020B0503020204020204" pitchFamily="34" charset="-122"/>
                <a:cs typeface="Arial" panose="020B0604020202020204" pitchFamily="34" charset="0"/>
              </a:rPr>
              <a:t>Different stress-responses</a:t>
            </a:r>
          </a:p>
        </p:txBody>
      </p:sp>
      <p:sp>
        <p:nvSpPr>
          <p:cNvPr id="52227" name="Plassholder for innhold 2">
            <a:extLst>
              <a:ext uri="{FF2B5EF4-FFF2-40B4-BE49-F238E27FC236}">
                <a16:creationId xmlns:a16="http://schemas.microsoft.com/office/drawing/2014/main" id="{94A8BE83-25D9-A124-B439-8F264E880C1B}"/>
              </a:ext>
            </a:extLst>
          </p:cNvPr>
          <p:cNvSpPr txBox="1">
            <a:spLocks noGrp="1" noChangeArrowheads="1"/>
          </p:cNvSpPr>
          <p:nvPr>
            <p:ph type="body" idx="4294967295"/>
          </p:nvPr>
        </p:nvSpPr>
        <p:spPr bwMode="auto">
          <a:xfrm>
            <a:off x="1997075" y="1758950"/>
            <a:ext cx="8199438" cy="3690938"/>
          </a:xfrm>
        </p:spPr>
        <p:txBody>
          <a:bodyPr numCol="1" anchorCtr="0" compatLnSpc="1">
            <a:prstTxWarp prst="textNoShape">
              <a:avLst/>
            </a:prstTxWarp>
          </a:bodyPr>
          <a:lstStyle/>
          <a:p>
            <a:pPr algn="ctr">
              <a:spcBef>
                <a:spcPts val="750"/>
              </a:spcBef>
              <a:spcAft>
                <a:spcPts val="530"/>
              </a:spcAft>
              <a:buNone/>
              <a:defRPr/>
            </a:pPr>
            <a:r>
              <a:rPr altLang="nb-NO" sz="2250" dirty="0">
                <a:latin typeface="Arial" panose="020B0604020202020204" pitchFamily="34" charset="0"/>
                <a:ea typeface="Microsoft YaHei" panose="020B0503020204020204" pitchFamily="34" charset="-122"/>
                <a:cs typeface="Arial" panose="020B0604020202020204" pitchFamily="34" charset="0"/>
              </a:rPr>
              <a:t>A </a:t>
            </a:r>
            <a:r>
              <a:rPr lang="nb-NO" altLang="nb-NO" sz="2250" dirty="0">
                <a:latin typeface="Arial" panose="020B0604020202020204" pitchFamily="34" charset="0"/>
                <a:ea typeface="Microsoft YaHei" panose="020B0503020204020204" pitchFamily="34" charset="-122"/>
                <a:cs typeface="Arial" panose="020B0604020202020204" pitchFamily="34" charset="0"/>
              </a:rPr>
              <a:t>resilient </a:t>
            </a:r>
            <a:r>
              <a:rPr altLang="nb-NO" sz="2250" dirty="0">
                <a:latin typeface="Arial" panose="020B0604020202020204" pitchFamily="34" charset="0"/>
                <a:ea typeface="Microsoft YaHei" panose="020B0503020204020204" pitchFamily="34" charset="-122"/>
                <a:cs typeface="Arial" panose="020B0604020202020204" pitchFamily="34" charset="0"/>
              </a:rPr>
              <a:t>stress</a:t>
            </a:r>
            <a:r>
              <a:rPr lang="nb-NO" altLang="nb-NO" sz="2250" dirty="0">
                <a:latin typeface="Arial" panose="020B0604020202020204" pitchFamily="34" charset="0"/>
                <a:ea typeface="Microsoft YaHei" panose="020B0503020204020204" pitchFamily="34" charset="-122"/>
                <a:cs typeface="Arial" panose="020B0604020202020204" pitchFamily="34" charset="0"/>
              </a:rPr>
              <a:t>-</a:t>
            </a:r>
            <a:r>
              <a:rPr altLang="nb-NO" sz="2250" dirty="0">
                <a:latin typeface="Arial" panose="020B0604020202020204" pitchFamily="34" charset="0"/>
                <a:ea typeface="Microsoft YaHei" panose="020B0503020204020204" pitchFamily="34" charset="-122"/>
                <a:cs typeface="Arial" panose="020B0604020202020204" pitchFamily="34" charset="0"/>
              </a:rPr>
              <a:t>response system will help the child tolerate difficult situations and emotions. </a:t>
            </a:r>
          </a:p>
          <a:p>
            <a:pPr algn="ctr">
              <a:spcBef>
                <a:spcPts val="750"/>
              </a:spcBef>
              <a:spcAft>
                <a:spcPts val="530"/>
              </a:spcAft>
              <a:buNone/>
              <a:defRPr/>
            </a:pPr>
            <a:r>
              <a:rPr altLang="nb-NO" sz="2250" dirty="0">
                <a:latin typeface="Arial" panose="020B0604020202020204" pitchFamily="34" charset="0"/>
                <a:ea typeface="Microsoft YaHei" panose="020B0503020204020204" pitchFamily="34" charset="-122"/>
                <a:cs typeface="Arial" panose="020B0604020202020204" pitchFamily="34" charset="0"/>
              </a:rPr>
              <a:t>The child becomes </a:t>
            </a:r>
            <a:r>
              <a:rPr altLang="nb-NO" sz="2250" i="1" dirty="0">
                <a:solidFill>
                  <a:srgbClr val="92D050"/>
                </a:solidFill>
                <a:latin typeface="Arial" panose="020B0604020202020204" pitchFamily="34" charset="0"/>
                <a:ea typeface="Microsoft YaHei" panose="020B0503020204020204" pitchFamily="34" charset="-122"/>
                <a:cs typeface="Arial" panose="020B0604020202020204" pitchFamily="34" charset="0"/>
              </a:rPr>
              <a:t>more</a:t>
            </a:r>
            <a:r>
              <a:rPr altLang="nb-NO" sz="2250" dirty="0">
                <a:solidFill>
                  <a:srgbClr val="92D050"/>
                </a:solidFill>
                <a:latin typeface="Arial" panose="020B0604020202020204" pitchFamily="34" charset="0"/>
                <a:ea typeface="Microsoft YaHei" panose="020B0503020204020204" pitchFamily="34" charset="-122"/>
                <a:cs typeface="Arial" panose="020B0604020202020204" pitchFamily="34" charset="0"/>
              </a:rPr>
              <a:t> tolerant to stress</a:t>
            </a:r>
          </a:p>
          <a:p>
            <a:pPr algn="ctr">
              <a:spcBef>
                <a:spcPts val="750"/>
              </a:spcBef>
              <a:spcAft>
                <a:spcPts val="530"/>
              </a:spcAft>
              <a:buNone/>
              <a:defRPr/>
            </a:pPr>
            <a:r>
              <a:rPr altLang="nb-NO" sz="2250" dirty="0">
                <a:latin typeface="Arial" panose="020B0604020202020204" pitchFamily="34" charset="0"/>
                <a:ea typeface="Microsoft YaHei" panose="020B0503020204020204" pitchFamily="34" charset="-122"/>
                <a:cs typeface="Arial" panose="020B0604020202020204" pitchFamily="34" charset="0"/>
              </a:rPr>
              <a:t>							</a:t>
            </a:r>
          </a:p>
          <a:p>
            <a:pPr algn="ctr">
              <a:spcBef>
                <a:spcPts val="750"/>
              </a:spcBef>
              <a:spcAft>
                <a:spcPts val="530"/>
              </a:spcAft>
              <a:buNone/>
              <a:defRPr/>
            </a:pPr>
            <a:r>
              <a:rPr altLang="nb-NO" sz="2250" dirty="0">
                <a:latin typeface="Arial" panose="020B0604020202020204" pitchFamily="34" charset="0"/>
                <a:ea typeface="Microsoft YaHei" panose="020B0503020204020204" pitchFamily="34" charset="-122"/>
                <a:cs typeface="Arial" panose="020B0604020202020204" pitchFamily="34" charset="0"/>
              </a:rPr>
              <a:t>A sensitized stress</a:t>
            </a:r>
            <a:r>
              <a:rPr lang="nb-NO" altLang="nb-NO" sz="2250" dirty="0">
                <a:latin typeface="Arial" panose="020B0604020202020204" pitchFamily="34" charset="0"/>
                <a:ea typeface="Microsoft YaHei" panose="020B0503020204020204" pitchFamily="34" charset="-122"/>
                <a:cs typeface="Arial" panose="020B0604020202020204" pitchFamily="34" charset="0"/>
              </a:rPr>
              <a:t>-</a:t>
            </a:r>
            <a:r>
              <a:rPr altLang="nb-NO" sz="2250" dirty="0">
                <a:latin typeface="Arial" panose="020B0604020202020204" pitchFamily="34" charset="0"/>
                <a:ea typeface="Microsoft YaHei" panose="020B0503020204020204" pitchFamily="34" charset="-122"/>
                <a:cs typeface="Arial" panose="020B0604020202020204" pitchFamily="34" charset="0"/>
              </a:rPr>
              <a:t>response system will react more quickly to all kinds of challenges. </a:t>
            </a:r>
          </a:p>
          <a:p>
            <a:pPr algn="ctr">
              <a:spcBef>
                <a:spcPts val="750"/>
              </a:spcBef>
              <a:spcAft>
                <a:spcPts val="530"/>
              </a:spcAft>
              <a:buNone/>
              <a:defRPr/>
            </a:pPr>
            <a:r>
              <a:rPr altLang="nb-NO" sz="2250" dirty="0">
                <a:latin typeface="Arial" panose="020B0604020202020204" pitchFamily="34" charset="0"/>
                <a:ea typeface="Microsoft YaHei" panose="020B0503020204020204" pitchFamily="34" charset="-122"/>
                <a:cs typeface="Arial" panose="020B0604020202020204" pitchFamily="34" charset="0"/>
              </a:rPr>
              <a:t>Small issues leads to big reactions</a:t>
            </a:r>
          </a:p>
          <a:p>
            <a:pPr algn="ctr">
              <a:spcBef>
                <a:spcPts val="750"/>
              </a:spcBef>
              <a:spcAft>
                <a:spcPts val="530"/>
              </a:spcAft>
              <a:buNone/>
              <a:defRPr/>
            </a:pPr>
            <a:r>
              <a:rPr altLang="nb-NO" sz="2250" dirty="0">
                <a:latin typeface="Arial" panose="020B0604020202020204" pitchFamily="34" charset="0"/>
                <a:ea typeface="Microsoft YaHei" panose="020B0503020204020204" pitchFamily="34" charset="-122"/>
                <a:cs typeface="Arial" panose="020B0604020202020204" pitchFamily="34" charset="0"/>
              </a:rPr>
              <a:t>The child becomes </a:t>
            </a:r>
            <a:r>
              <a:rPr altLang="nb-NO" sz="2250" i="1" dirty="0">
                <a:solidFill>
                  <a:srgbClr val="FF0000"/>
                </a:solidFill>
                <a:latin typeface="Arial" panose="020B0604020202020204" pitchFamily="34" charset="0"/>
                <a:ea typeface="Microsoft YaHei" panose="020B0503020204020204" pitchFamily="34" charset="-122"/>
                <a:cs typeface="Arial" panose="020B0604020202020204" pitchFamily="34" charset="0"/>
              </a:rPr>
              <a:t>less</a:t>
            </a:r>
            <a:r>
              <a:rPr altLang="nb-NO" sz="2250" dirty="0">
                <a:solidFill>
                  <a:srgbClr val="FF0000"/>
                </a:solidFill>
                <a:latin typeface="Arial" panose="020B0604020202020204" pitchFamily="34" charset="0"/>
                <a:ea typeface="Microsoft YaHei" panose="020B0503020204020204" pitchFamily="34" charset="-122"/>
                <a:cs typeface="Arial" panose="020B0604020202020204" pitchFamily="34" charset="0"/>
              </a:rPr>
              <a:t> tolerant to stress</a:t>
            </a:r>
          </a:p>
          <a:p>
            <a:pPr>
              <a:spcBef>
                <a:spcPts val="750"/>
              </a:spcBef>
              <a:spcAft>
                <a:spcPts val="530"/>
              </a:spcAft>
              <a:buNone/>
              <a:defRPr/>
            </a:pPr>
            <a:endParaRPr altLang="nb-NO" sz="2250" dirty="0">
              <a:latin typeface="Arial" panose="020B0604020202020204" pitchFamily="34" charset="0"/>
              <a:ea typeface="Microsoft YaHei" panose="020B0503020204020204" pitchFamily="34" charset="-122"/>
              <a:cs typeface="Arial" panose="020B0604020202020204" pitchFamily="34" charset="0"/>
            </a:endParaRPr>
          </a:p>
          <a:p>
            <a:pPr>
              <a:spcBef>
                <a:spcPts val="750"/>
              </a:spcBef>
              <a:spcAft>
                <a:spcPts val="530"/>
              </a:spcAft>
              <a:buNone/>
              <a:defRPr/>
            </a:pPr>
            <a:endParaRPr altLang="nb-NO" sz="2250" dirty="0">
              <a:latin typeface="Arial" panose="020B0604020202020204" pitchFamily="34" charset="0"/>
              <a:ea typeface="Microsoft YaHei" panose="020B0503020204020204" pitchFamily="34" charset="-122"/>
              <a:cs typeface="Arial" panose="020B0604020202020204" pitchFamily="34" charset="0"/>
            </a:endParaRPr>
          </a:p>
          <a:p>
            <a:pPr>
              <a:spcBef>
                <a:spcPts val="750"/>
              </a:spcBef>
              <a:spcAft>
                <a:spcPts val="530"/>
              </a:spcAft>
              <a:buNone/>
              <a:defRPr/>
            </a:pPr>
            <a:endParaRPr altLang="nb-NO" sz="2250" dirty="0">
              <a:latin typeface="Arial" panose="020B0604020202020204" pitchFamily="34" charset="0"/>
              <a:ea typeface="Microsoft YaHei" panose="020B0503020204020204" pitchFamily="34" charset="-122"/>
              <a:cs typeface="Arial" panose="020B0604020202020204" pitchFamily="34" charset="0"/>
            </a:endParaRPr>
          </a:p>
          <a:p>
            <a:pPr>
              <a:spcBef>
                <a:spcPts val="750"/>
              </a:spcBef>
              <a:spcAft>
                <a:spcPts val="530"/>
              </a:spcAft>
              <a:buNone/>
              <a:defRPr/>
            </a:pPr>
            <a:endParaRPr altLang="nb-NO" sz="2250" dirty="0">
              <a:latin typeface="Arial" panose="020B0604020202020204" pitchFamily="34" charset="0"/>
              <a:ea typeface="Microsoft YaHei" panose="020B0503020204020204" pitchFamily="34" charset="-122"/>
              <a:cs typeface="Arial" panose="020B0604020202020204" pitchFamily="34" charset="0"/>
            </a:endParaRPr>
          </a:p>
          <a:p>
            <a:pPr>
              <a:spcBef>
                <a:spcPts val="750"/>
              </a:spcBef>
              <a:spcAft>
                <a:spcPts val="530"/>
              </a:spcAft>
              <a:buNone/>
              <a:defRPr/>
            </a:pPr>
            <a:endParaRPr altLang="nb-NO" sz="2250" dirty="0">
              <a:latin typeface="Arial" panose="020B0604020202020204" pitchFamily="34" charset="0"/>
              <a:ea typeface="Microsoft YaHei" panose="020B0503020204020204" pitchFamily="34" charset="-122"/>
              <a:cs typeface="Arial" panose="020B0604020202020204" pitchFamily="34" charset="0"/>
            </a:endParaRPr>
          </a:p>
        </p:txBody>
      </p:sp>
      <p:cxnSp>
        <p:nvCxnSpPr>
          <p:cNvPr id="8" name="Rett linje 7">
            <a:extLst>
              <a:ext uri="{FF2B5EF4-FFF2-40B4-BE49-F238E27FC236}">
                <a16:creationId xmlns:a16="http://schemas.microsoft.com/office/drawing/2014/main" id="{50EFAA01-4E00-755C-D54C-EF1A508C0A68}"/>
              </a:ext>
            </a:extLst>
          </p:cNvPr>
          <p:cNvCxnSpPr/>
          <p:nvPr/>
        </p:nvCxnSpPr>
        <p:spPr>
          <a:xfrm>
            <a:off x="3879850" y="3317875"/>
            <a:ext cx="42418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lassholder for innhold 4">
            <a:extLst>
              <a:ext uri="{FF2B5EF4-FFF2-40B4-BE49-F238E27FC236}">
                <a16:creationId xmlns:a16="http://schemas.microsoft.com/office/drawing/2014/main" id="{1E32C2CA-2B2E-ECFB-35CA-62DF634F9EC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54326" y="620714"/>
            <a:ext cx="6481763" cy="4994275"/>
          </a:xfrm>
        </p:spPr>
      </p:pic>
      <p:sp>
        <p:nvSpPr>
          <p:cNvPr id="175107" name="TekstSylinder 1">
            <a:extLst>
              <a:ext uri="{FF2B5EF4-FFF2-40B4-BE49-F238E27FC236}">
                <a16:creationId xmlns:a16="http://schemas.microsoft.com/office/drawing/2014/main" id="{21625375-69FC-A85A-C4DB-DBB1F5700C20}"/>
              </a:ext>
            </a:extLst>
          </p:cNvPr>
          <p:cNvSpPr txBox="1">
            <a:spLocks noChangeArrowheads="1"/>
          </p:cNvSpPr>
          <p:nvPr/>
        </p:nvSpPr>
        <p:spPr bwMode="auto">
          <a:xfrm>
            <a:off x="5735639" y="6021389"/>
            <a:ext cx="4681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a:t>All rights reserved © 2007-2019 Bruce D. Perry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A1E8A4-9C71-482A-8C47-E40970B76C9B}"/>
              </a:ext>
            </a:extLst>
          </p:cNvPr>
          <p:cNvSpPr>
            <a:spLocks noGrp="1"/>
          </p:cNvSpPr>
          <p:nvPr>
            <p:ph type="title"/>
          </p:nvPr>
        </p:nvSpPr>
        <p:spPr>
          <a:xfrm>
            <a:off x="630240" y="1739754"/>
            <a:ext cx="10515448" cy="2847263"/>
          </a:xfrm>
        </p:spPr>
        <p:txBody>
          <a:bodyPr/>
          <a:lstStyle/>
          <a:p>
            <a:pPr algn="ctr"/>
            <a:r>
              <a:rPr lang="nb-NO" sz="5001" dirty="0"/>
              <a:t>Kids do </a:t>
            </a:r>
            <a:r>
              <a:rPr lang="nb-NO" sz="5001" dirty="0" err="1"/>
              <a:t>well</a:t>
            </a:r>
            <a:r>
              <a:rPr lang="nb-NO" sz="5001" dirty="0"/>
              <a:t> </a:t>
            </a:r>
            <a:r>
              <a:rPr lang="nb-NO" sz="5001" dirty="0" err="1"/>
              <a:t>if</a:t>
            </a:r>
            <a:r>
              <a:rPr lang="nb-NO" sz="5001" dirty="0"/>
              <a:t> </a:t>
            </a:r>
            <a:r>
              <a:rPr lang="nb-NO" sz="5001" dirty="0" err="1"/>
              <a:t>they</a:t>
            </a:r>
            <a:r>
              <a:rPr lang="nb-NO" sz="5001" dirty="0"/>
              <a:t> </a:t>
            </a:r>
            <a:r>
              <a:rPr lang="nb-NO" sz="5001" dirty="0" err="1"/>
              <a:t>can</a:t>
            </a:r>
            <a:r>
              <a:rPr lang="nb-NO" sz="5001" dirty="0"/>
              <a:t> </a:t>
            </a:r>
            <a:br>
              <a:rPr lang="nb-NO" dirty="0"/>
            </a:br>
            <a:r>
              <a:rPr lang="nb-NO" dirty="0"/>
              <a:t>–</a:t>
            </a:r>
            <a:br>
              <a:rPr lang="nb-NO" dirty="0"/>
            </a:br>
            <a:r>
              <a:rPr lang="nb-NO" dirty="0"/>
              <a:t>If </a:t>
            </a:r>
            <a:r>
              <a:rPr lang="nb-NO" dirty="0" err="1"/>
              <a:t>they</a:t>
            </a:r>
            <a:r>
              <a:rPr lang="nb-NO" dirty="0"/>
              <a:t> </a:t>
            </a:r>
            <a:r>
              <a:rPr lang="nb-NO" dirty="0" err="1"/>
              <a:t>don’t</a:t>
            </a:r>
            <a:r>
              <a:rPr lang="nb-NO" dirty="0"/>
              <a:t> do </a:t>
            </a:r>
            <a:r>
              <a:rPr lang="nb-NO" dirty="0" err="1"/>
              <a:t>well</a:t>
            </a:r>
            <a:r>
              <a:rPr lang="nb-NO" dirty="0"/>
              <a:t>, </a:t>
            </a:r>
            <a:br>
              <a:rPr lang="nb-NO" dirty="0"/>
            </a:br>
            <a:r>
              <a:rPr lang="nb-NO" dirty="0"/>
              <a:t>it is </a:t>
            </a:r>
            <a:r>
              <a:rPr lang="nb-NO" dirty="0" err="1"/>
              <a:t>because</a:t>
            </a:r>
            <a:r>
              <a:rPr lang="nb-NO" dirty="0"/>
              <a:t> </a:t>
            </a:r>
            <a:r>
              <a:rPr lang="nb-NO" dirty="0" err="1"/>
              <a:t>they</a:t>
            </a:r>
            <a:r>
              <a:rPr lang="nb-NO" dirty="0"/>
              <a:t> </a:t>
            </a:r>
            <a:r>
              <a:rPr lang="nb-NO" dirty="0" err="1"/>
              <a:t>can’t</a:t>
            </a:r>
            <a:r>
              <a:rPr lang="nb-NO" dirty="0"/>
              <a:t> do </a:t>
            </a:r>
            <a:r>
              <a:rPr lang="nb-NO" dirty="0" err="1"/>
              <a:t>well</a:t>
            </a:r>
            <a:endParaRPr lang="nb-NO" dirty="0"/>
          </a:p>
        </p:txBody>
      </p:sp>
    </p:spTree>
    <p:extLst>
      <p:ext uri="{BB962C8B-B14F-4D97-AF65-F5344CB8AC3E}">
        <p14:creationId xmlns:p14="http://schemas.microsoft.com/office/powerpoint/2010/main" val="2295429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a:t>Kids with challenging behaviours lack certain skills</a:t>
            </a:r>
          </a:p>
        </p:txBody>
      </p:sp>
      <p:sp>
        <p:nvSpPr>
          <p:cNvPr id="3" name="Plassholder for innhold 2"/>
          <p:cNvSpPr>
            <a:spLocks noGrp="1"/>
          </p:cNvSpPr>
          <p:nvPr>
            <p:ph idx="1"/>
          </p:nvPr>
        </p:nvSpPr>
        <p:spPr/>
        <p:txBody>
          <a:bodyPr>
            <a:normAutofit/>
          </a:bodyPr>
          <a:lstStyle/>
          <a:p>
            <a:pPr marL="0" indent="0">
              <a:buNone/>
            </a:pPr>
            <a:r>
              <a:rPr lang="en-GB" sz="3001" dirty="0"/>
              <a:t>They lack</a:t>
            </a:r>
          </a:p>
          <a:p>
            <a:pPr lvl="1"/>
            <a:r>
              <a:rPr lang="en-GB" sz="3001" dirty="0"/>
              <a:t>Language and communication skills</a:t>
            </a:r>
          </a:p>
          <a:p>
            <a:pPr lvl="1"/>
            <a:r>
              <a:rPr lang="en-GB" sz="3001" dirty="0"/>
              <a:t>Emotional and self regulation skills</a:t>
            </a:r>
          </a:p>
          <a:p>
            <a:pPr lvl="1"/>
            <a:r>
              <a:rPr lang="en-GB" sz="3001" dirty="0"/>
              <a:t>Social skills</a:t>
            </a:r>
          </a:p>
          <a:p>
            <a:pPr lvl="1"/>
            <a:r>
              <a:rPr lang="en-GB" sz="3001" dirty="0"/>
              <a:t>Attention skills</a:t>
            </a:r>
          </a:p>
          <a:p>
            <a:pPr lvl="1"/>
            <a:r>
              <a:rPr lang="en-GB" sz="3001" dirty="0"/>
              <a:t>Cognitive flexibility skills</a:t>
            </a:r>
          </a:p>
          <a:p>
            <a:pPr marL="0" indent="0">
              <a:buNone/>
            </a:pPr>
            <a:endParaRPr lang="en-GB" sz="3001" dirty="0"/>
          </a:p>
          <a:p>
            <a:pPr marL="0" indent="0">
              <a:buNone/>
            </a:pPr>
            <a:r>
              <a:rPr lang="en-GB" sz="3001" dirty="0"/>
              <a:t>We </a:t>
            </a:r>
            <a:r>
              <a:rPr lang="cs-CZ" sz="3001" dirty="0" err="1"/>
              <a:t>often</a:t>
            </a:r>
            <a:r>
              <a:rPr lang="cs-CZ" sz="3001" dirty="0"/>
              <a:t> </a:t>
            </a:r>
            <a:r>
              <a:rPr lang="en-GB" sz="3001" dirty="0"/>
              <a:t>accommodate for learnings deficits, but not</a:t>
            </a:r>
            <a:r>
              <a:rPr lang="cs-CZ" sz="3001" dirty="0"/>
              <a:t> </a:t>
            </a:r>
            <a:r>
              <a:rPr lang="cs-CZ" sz="3001" dirty="0" err="1"/>
              <a:t>that</a:t>
            </a:r>
            <a:r>
              <a:rPr lang="cs-CZ" sz="3001" dirty="0"/>
              <a:t> </a:t>
            </a:r>
            <a:r>
              <a:rPr lang="cs-CZ" sz="3001" dirty="0" err="1"/>
              <a:t>often</a:t>
            </a:r>
            <a:r>
              <a:rPr lang="en-GB" sz="3001" dirty="0"/>
              <a:t> deficits in these domains</a:t>
            </a:r>
          </a:p>
        </p:txBody>
      </p:sp>
    </p:spTree>
    <p:extLst>
      <p:ext uri="{BB962C8B-B14F-4D97-AF65-F5344CB8AC3E}">
        <p14:creationId xmlns:p14="http://schemas.microsoft.com/office/powerpoint/2010/main" val="326609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F2E09F-FA80-499F-8ECC-34C9DC0998A6}"/>
              </a:ext>
            </a:extLst>
          </p:cNvPr>
          <p:cNvSpPr>
            <a:spLocks noGrp="1"/>
          </p:cNvSpPr>
          <p:nvPr>
            <p:ph type="title"/>
          </p:nvPr>
        </p:nvSpPr>
        <p:spPr/>
        <p:txBody>
          <a:bodyPr/>
          <a:lstStyle/>
          <a:p>
            <a:r>
              <a:rPr lang="nb-NO" dirty="0" err="1"/>
              <a:t>Collaborative</a:t>
            </a:r>
            <a:r>
              <a:rPr lang="nb-NO" dirty="0"/>
              <a:t> Problem </a:t>
            </a:r>
            <a:r>
              <a:rPr lang="nb-NO" dirty="0" err="1"/>
              <a:t>Solving</a:t>
            </a:r>
            <a:endParaRPr lang="nb-NO" dirty="0"/>
          </a:p>
        </p:txBody>
      </p:sp>
      <p:sp>
        <p:nvSpPr>
          <p:cNvPr id="3" name="Plassholder for innhold 2">
            <a:extLst>
              <a:ext uri="{FF2B5EF4-FFF2-40B4-BE49-F238E27FC236}">
                <a16:creationId xmlns:a16="http://schemas.microsoft.com/office/drawing/2014/main" id="{C1D71579-521E-40C3-94EC-4A6350083D7D}"/>
              </a:ext>
            </a:extLst>
          </p:cNvPr>
          <p:cNvSpPr>
            <a:spLocks noGrp="1"/>
          </p:cNvSpPr>
          <p:nvPr>
            <p:ph idx="1"/>
          </p:nvPr>
        </p:nvSpPr>
        <p:spPr/>
        <p:txBody>
          <a:bodyPr>
            <a:normAutofit/>
          </a:bodyPr>
          <a:lstStyle/>
          <a:p>
            <a:r>
              <a:rPr lang="nb-NO" sz="3001" dirty="0"/>
              <a:t>A </a:t>
            </a:r>
            <a:r>
              <a:rPr lang="nb-NO" sz="3001" dirty="0" err="1"/>
              <a:t>method</a:t>
            </a:r>
            <a:r>
              <a:rPr lang="nb-NO" sz="3001" dirty="0"/>
              <a:t> to </a:t>
            </a:r>
            <a:r>
              <a:rPr lang="nb-NO" sz="3001" dirty="0" err="1"/>
              <a:t>work</a:t>
            </a:r>
            <a:r>
              <a:rPr lang="nb-NO" sz="3001" dirty="0"/>
              <a:t> </a:t>
            </a:r>
            <a:r>
              <a:rPr lang="nb-NO" sz="3001" dirty="0" err="1"/>
              <a:t>with</a:t>
            </a:r>
            <a:r>
              <a:rPr lang="nb-NO" sz="3001" dirty="0"/>
              <a:t> </a:t>
            </a:r>
            <a:r>
              <a:rPr lang="nb-NO" sz="3001" dirty="0" err="1"/>
              <a:t>challenging</a:t>
            </a:r>
            <a:r>
              <a:rPr lang="nb-NO" sz="3001" dirty="0"/>
              <a:t> </a:t>
            </a:r>
            <a:r>
              <a:rPr lang="nb-NO" sz="3001" dirty="0" err="1"/>
              <a:t>behaviour</a:t>
            </a:r>
            <a:endParaRPr lang="nb-NO" sz="3001" dirty="0"/>
          </a:p>
          <a:p>
            <a:endParaRPr lang="nb-NO" sz="3001" dirty="0"/>
          </a:p>
          <a:p>
            <a:r>
              <a:rPr lang="nb-NO" sz="3001" dirty="0" err="1"/>
              <a:t>Essentially</a:t>
            </a:r>
            <a:r>
              <a:rPr lang="nb-NO" sz="3001" dirty="0"/>
              <a:t> </a:t>
            </a:r>
            <a:r>
              <a:rPr lang="nb-NO" sz="3001" dirty="0" err="1"/>
              <a:t>you</a:t>
            </a:r>
            <a:r>
              <a:rPr lang="nb-NO" sz="3001" dirty="0"/>
              <a:t> have </a:t>
            </a:r>
            <a:r>
              <a:rPr lang="nb-NO" sz="3001" dirty="0" err="1"/>
              <a:t>three</a:t>
            </a:r>
            <a:r>
              <a:rPr lang="nb-NO" sz="3001" dirty="0"/>
              <a:t> </a:t>
            </a:r>
            <a:r>
              <a:rPr lang="nb-NO" sz="3001" dirty="0" err="1"/>
              <a:t>options</a:t>
            </a:r>
            <a:r>
              <a:rPr lang="nb-NO" sz="3001" dirty="0"/>
              <a:t> to </a:t>
            </a:r>
            <a:r>
              <a:rPr lang="nb-NO" sz="3001" dirty="0" err="1"/>
              <a:t>work</a:t>
            </a:r>
            <a:r>
              <a:rPr lang="nb-NO" sz="3001" dirty="0"/>
              <a:t> </a:t>
            </a:r>
            <a:r>
              <a:rPr lang="nb-NO" sz="3001" dirty="0" err="1"/>
              <a:t>with</a:t>
            </a:r>
            <a:r>
              <a:rPr lang="nb-NO" sz="3001" dirty="0"/>
              <a:t> </a:t>
            </a:r>
            <a:r>
              <a:rPr lang="nb-NO" sz="3001" dirty="0" err="1"/>
              <a:t>challenging</a:t>
            </a:r>
            <a:r>
              <a:rPr lang="nb-NO" sz="3001" dirty="0"/>
              <a:t> </a:t>
            </a:r>
            <a:r>
              <a:rPr lang="nb-NO" sz="3001" dirty="0" err="1"/>
              <a:t>behaviour</a:t>
            </a:r>
            <a:r>
              <a:rPr lang="nb-NO" sz="3001" dirty="0"/>
              <a:t>:</a:t>
            </a:r>
          </a:p>
          <a:p>
            <a:pPr lvl="1"/>
            <a:r>
              <a:rPr lang="nb-NO" sz="3001" dirty="0"/>
              <a:t>Plan A – </a:t>
            </a:r>
            <a:r>
              <a:rPr lang="nb-NO" sz="3001" dirty="0" err="1"/>
              <a:t>impose</a:t>
            </a:r>
            <a:r>
              <a:rPr lang="nb-NO" sz="3001" dirty="0"/>
              <a:t> </a:t>
            </a:r>
            <a:r>
              <a:rPr lang="nb-NO" sz="3001" dirty="0" err="1"/>
              <a:t>your</a:t>
            </a:r>
            <a:r>
              <a:rPr lang="nb-NO" sz="3001" dirty="0"/>
              <a:t> </a:t>
            </a:r>
            <a:r>
              <a:rPr lang="nb-NO" sz="3001" dirty="0" err="1"/>
              <a:t>will</a:t>
            </a:r>
            <a:endParaRPr lang="nb-NO" sz="3001" dirty="0"/>
          </a:p>
          <a:p>
            <a:pPr lvl="1"/>
            <a:r>
              <a:rPr lang="nb-NO" sz="3001" dirty="0"/>
              <a:t>Plan B – </a:t>
            </a:r>
            <a:r>
              <a:rPr lang="nb-NO" sz="3001" dirty="0" err="1"/>
              <a:t>collaborate</a:t>
            </a:r>
            <a:r>
              <a:rPr lang="nb-NO" sz="3001" dirty="0"/>
              <a:t> </a:t>
            </a:r>
            <a:r>
              <a:rPr lang="nb-NO" sz="3001" dirty="0" err="1"/>
              <a:t>with</a:t>
            </a:r>
            <a:r>
              <a:rPr lang="nb-NO" sz="3001" dirty="0"/>
              <a:t> </a:t>
            </a:r>
            <a:r>
              <a:rPr lang="nb-NO" sz="3001" dirty="0" err="1"/>
              <a:t>the</a:t>
            </a:r>
            <a:r>
              <a:rPr lang="nb-NO" sz="3001" dirty="0"/>
              <a:t> student to </a:t>
            </a:r>
            <a:r>
              <a:rPr lang="nb-NO" sz="3001" dirty="0" err="1"/>
              <a:t>find</a:t>
            </a:r>
            <a:r>
              <a:rPr lang="nb-NO" sz="3001" dirty="0"/>
              <a:t> a </a:t>
            </a:r>
            <a:r>
              <a:rPr lang="nb-NO" sz="3001" dirty="0" err="1"/>
              <a:t>solution</a:t>
            </a:r>
            <a:endParaRPr lang="nb-NO" sz="3001" dirty="0"/>
          </a:p>
          <a:p>
            <a:pPr lvl="1"/>
            <a:r>
              <a:rPr lang="nb-NO" sz="3001" dirty="0"/>
              <a:t>Plan C – decide to let the problem pass for now</a:t>
            </a:r>
          </a:p>
          <a:p>
            <a:pPr lvl="1"/>
            <a:endParaRPr lang="nb-NO" sz="3001" dirty="0"/>
          </a:p>
          <a:p>
            <a:pPr marL="457223" lvl="1" indent="0">
              <a:buNone/>
            </a:pPr>
            <a:r>
              <a:rPr lang="nb-NO" sz="3001" dirty="0"/>
              <a:t>Plan B is </a:t>
            </a:r>
            <a:r>
              <a:rPr lang="nb-NO" sz="3001" dirty="0" err="1"/>
              <a:t>the</a:t>
            </a:r>
            <a:r>
              <a:rPr lang="nb-NO" sz="3001" dirty="0"/>
              <a:t> </a:t>
            </a:r>
            <a:r>
              <a:rPr lang="nb-NO" sz="3001" dirty="0" err="1"/>
              <a:t>option</a:t>
            </a:r>
            <a:r>
              <a:rPr lang="nb-NO" sz="3001" dirty="0"/>
              <a:t> </a:t>
            </a:r>
            <a:r>
              <a:rPr lang="nb-NO" sz="3001" dirty="0" err="1"/>
              <a:t>that</a:t>
            </a:r>
            <a:r>
              <a:rPr lang="nb-NO" sz="3001" dirty="0"/>
              <a:t> has most </a:t>
            </a:r>
            <a:r>
              <a:rPr lang="nb-NO" sz="3001" dirty="0" err="1"/>
              <a:t>benefits</a:t>
            </a:r>
            <a:endParaRPr lang="nb-NO" sz="3001" dirty="0"/>
          </a:p>
        </p:txBody>
      </p:sp>
    </p:spTree>
    <p:extLst>
      <p:ext uri="{BB962C8B-B14F-4D97-AF65-F5344CB8AC3E}">
        <p14:creationId xmlns:p14="http://schemas.microsoft.com/office/powerpoint/2010/main" val="2654199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B81AA6-D45D-4AEE-94FF-F03E6AA93E63}"/>
              </a:ext>
            </a:extLst>
          </p:cNvPr>
          <p:cNvSpPr>
            <a:spLocks noGrp="1"/>
          </p:cNvSpPr>
          <p:nvPr>
            <p:ph type="title"/>
          </p:nvPr>
        </p:nvSpPr>
        <p:spPr/>
        <p:txBody>
          <a:bodyPr/>
          <a:lstStyle/>
          <a:p>
            <a:r>
              <a:rPr lang="nb-NO" dirty="0"/>
              <a:t>Plan B - </a:t>
            </a:r>
            <a:r>
              <a:rPr lang="nb-NO" dirty="0" err="1"/>
              <a:t>preparations</a:t>
            </a:r>
            <a:endParaRPr lang="nb-NO" dirty="0"/>
          </a:p>
        </p:txBody>
      </p:sp>
      <p:sp>
        <p:nvSpPr>
          <p:cNvPr id="3" name="Plassholder for innhold 2">
            <a:extLst>
              <a:ext uri="{FF2B5EF4-FFF2-40B4-BE49-F238E27FC236}">
                <a16:creationId xmlns:a16="http://schemas.microsoft.com/office/drawing/2014/main" id="{2EE34B71-5F06-44DC-9059-8AE5061B20EC}"/>
              </a:ext>
            </a:extLst>
          </p:cNvPr>
          <p:cNvSpPr>
            <a:spLocks noGrp="1"/>
          </p:cNvSpPr>
          <p:nvPr>
            <p:ph idx="1"/>
          </p:nvPr>
        </p:nvSpPr>
        <p:spPr/>
        <p:txBody>
          <a:bodyPr>
            <a:normAutofit/>
          </a:bodyPr>
          <a:lstStyle/>
          <a:p>
            <a:pPr marL="571614" indent="-571614">
              <a:buFont typeface="+mj-lt"/>
              <a:buAutoNum type="arabicPeriod"/>
            </a:pPr>
            <a:r>
              <a:rPr lang="nb-NO" sz="3001" dirty="0" err="1"/>
              <a:t>Define</a:t>
            </a:r>
            <a:r>
              <a:rPr lang="nb-NO" sz="3001" dirty="0"/>
              <a:t> </a:t>
            </a:r>
            <a:r>
              <a:rPr lang="nb-NO" sz="3001" dirty="0" err="1"/>
              <a:t>the</a:t>
            </a:r>
            <a:r>
              <a:rPr lang="nb-NO" sz="3001" dirty="0"/>
              <a:t> </a:t>
            </a:r>
            <a:r>
              <a:rPr lang="nb-NO" sz="3001" dirty="0" err="1"/>
              <a:t>challenging</a:t>
            </a:r>
            <a:r>
              <a:rPr lang="nb-NO" sz="3001" dirty="0"/>
              <a:t> </a:t>
            </a:r>
            <a:r>
              <a:rPr lang="nb-NO" sz="3001" dirty="0" err="1"/>
              <a:t>behaviour</a:t>
            </a:r>
            <a:r>
              <a:rPr lang="nb-NO" sz="3001" dirty="0"/>
              <a:t> (</a:t>
            </a:r>
            <a:r>
              <a:rPr lang="nb-NO" sz="3001" dirty="0" err="1"/>
              <a:t>e.g</a:t>
            </a:r>
            <a:r>
              <a:rPr lang="nb-NO" sz="3001" dirty="0"/>
              <a:t> spits, </a:t>
            </a:r>
            <a:r>
              <a:rPr lang="nb-NO" sz="3001" dirty="0" err="1"/>
              <a:t>screams</a:t>
            </a:r>
            <a:r>
              <a:rPr lang="nb-NO" sz="3001" dirty="0"/>
              <a:t>, kicks). For </a:t>
            </a:r>
            <a:r>
              <a:rPr lang="nb-NO" sz="3001" dirty="0" err="1"/>
              <a:t>each</a:t>
            </a:r>
            <a:r>
              <a:rPr lang="nb-NO" sz="3001" dirty="0"/>
              <a:t> </a:t>
            </a:r>
            <a:r>
              <a:rPr lang="nb-NO" sz="3001" dirty="0" err="1"/>
              <a:t>behaviour</a:t>
            </a:r>
            <a:r>
              <a:rPr lang="nb-NO" sz="3001" dirty="0"/>
              <a:t> </a:t>
            </a:r>
            <a:r>
              <a:rPr lang="nb-NO" sz="3001" dirty="0" err="1"/>
              <a:t>discuss</a:t>
            </a:r>
            <a:r>
              <a:rPr lang="nb-NO" sz="3001" dirty="0"/>
              <a:t>:</a:t>
            </a:r>
          </a:p>
          <a:p>
            <a:pPr lvl="1"/>
            <a:r>
              <a:rPr lang="nb-NO" sz="2501" dirty="0" err="1"/>
              <a:t>When</a:t>
            </a:r>
            <a:r>
              <a:rPr lang="nb-NO" sz="2501" dirty="0"/>
              <a:t> </a:t>
            </a:r>
            <a:r>
              <a:rPr lang="nb-NO" sz="2501" dirty="0" err="1"/>
              <a:t>does</a:t>
            </a:r>
            <a:r>
              <a:rPr lang="nb-NO" sz="2501" dirty="0"/>
              <a:t> </a:t>
            </a:r>
            <a:r>
              <a:rPr lang="nb-NO" sz="2501" dirty="0" err="1"/>
              <a:t>the</a:t>
            </a:r>
            <a:r>
              <a:rPr lang="nb-NO" sz="2501" dirty="0"/>
              <a:t> </a:t>
            </a:r>
            <a:r>
              <a:rPr lang="nb-NO" sz="2501" dirty="0" err="1"/>
              <a:t>behaviour</a:t>
            </a:r>
            <a:r>
              <a:rPr lang="nb-NO" sz="2501" dirty="0"/>
              <a:t> </a:t>
            </a:r>
            <a:r>
              <a:rPr lang="nb-NO" sz="2501" dirty="0" err="1"/>
              <a:t>occur</a:t>
            </a:r>
            <a:endParaRPr lang="nb-NO" sz="2501" dirty="0"/>
          </a:p>
          <a:p>
            <a:pPr lvl="1"/>
            <a:r>
              <a:rPr lang="nb-NO" sz="2501" dirty="0"/>
              <a:t>With </a:t>
            </a:r>
            <a:r>
              <a:rPr lang="nb-NO" sz="2501" dirty="0" err="1"/>
              <a:t>whom</a:t>
            </a:r>
            <a:endParaRPr lang="nb-NO" sz="2501" dirty="0"/>
          </a:p>
          <a:p>
            <a:pPr lvl="1"/>
            <a:r>
              <a:rPr lang="nb-NO" sz="2501" dirty="0"/>
              <a:t>Under </a:t>
            </a:r>
            <a:r>
              <a:rPr lang="nb-NO" sz="2501" dirty="0" err="1"/>
              <a:t>which</a:t>
            </a:r>
            <a:r>
              <a:rPr lang="nb-NO" sz="2501" dirty="0"/>
              <a:t> </a:t>
            </a:r>
            <a:r>
              <a:rPr lang="nb-NO" sz="2501" dirty="0" err="1"/>
              <a:t>circumstances</a:t>
            </a:r>
            <a:endParaRPr lang="nb-NO" sz="2501" dirty="0"/>
          </a:p>
          <a:p>
            <a:pPr lvl="1"/>
            <a:r>
              <a:rPr lang="nb-NO" sz="2501" dirty="0" err="1"/>
              <a:t>When</a:t>
            </a:r>
            <a:r>
              <a:rPr lang="nb-NO" sz="2501" dirty="0"/>
              <a:t> </a:t>
            </a:r>
            <a:r>
              <a:rPr lang="nb-NO" sz="2501" dirty="0" err="1"/>
              <a:t>does</a:t>
            </a:r>
            <a:r>
              <a:rPr lang="nb-NO" sz="2501" dirty="0"/>
              <a:t> it not </a:t>
            </a:r>
            <a:r>
              <a:rPr lang="nb-NO" sz="2501" dirty="0" err="1"/>
              <a:t>occur</a:t>
            </a:r>
            <a:endParaRPr lang="nb-NO" sz="2501" dirty="0"/>
          </a:p>
          <a:p>
            <a:pPr marL="571614" indent="-571614">
              <a:buFont typeface="+mj-lt"/>
              <a:buAutoNum type="arabicPeriod"/>
            </a:pPr>
            <a:r>
              <a:rPr lang="nb-NO" sz="3001" dirty="0" err="1"/>
              <a:t>Which</a:t>
            </a:r>
            <a:r>
              <a:rPr lang="nb-NO" sz="3001" dirty="0"/>
              <a:t> skills </a:t>
            </a:r>
            <a:r>
              <a:rPr lang="nb-NO" sz="3001" dirty="0" err="1"/>
              <a:t>does</a:t>
            </a:r>
            <a:r>
              <a:rPr lang="nb-NO" sz="3001" dirty="0"/>
              <a:t> </a:t>
            </a:r>
            <a:r>
              <a:rPr lang="nb-NO" sz="3001" dirty="0" err="1"/>
              <a:t>the</a:t>
            </a:r>
            <a:r>
              <a:rPr lang="nb-NO" sz="3001" dirty="0"/>
              <a:t> student </a:t>
            </a:r>
            <a:r>
              <a:rPr lang="nb-NO" sz="3001" dirty="0" err="1"/>
              <a:t>lack</a:t>
            </a:r>
            <a:r>
              <a:rPr lang="nb-NO" sz="3001" dirty="0"/>
              <a:t>?</a:t>
            </a:r>
          </a:p>
          <a:p>
            <a:pPr marL="571614" indent="-571614">
              <a:buFont typeface="+mj-lt"/>
              <a:buAutoNum type="arabicPeriod"/>
            </a:pPr>
            <a:r>
              <a:rPr lang="nb-NO" sz="3001" dirty="0" err="1"/>
              <a:t>Choose</a:t>
            </a:r>
            <a:r>
              <a:rPr lang="nb-NO" sz="3001" dirty="0"/>
              <a:t> a problem to </a:t>
            </a:r>
            <a:r>
              <a:rPr lang="nb-NO" sz="3001" dirty="0" err="1"/>
              <a:t>work</a:t>
            </a:r>
            <a:r>
              <a:rPr lang="nb-NO" sz="3001" dirty="0"/>
              <a:t> </a:t>
            </a:r>
            <a:r>
              <a:rPr lang="nb-NO" sz="3001" dirty="0" err="1"/>
              <a:t>with</a:t>
            </a:r>
            <a:r>
              <a:rPr lang="nb-NO" sz="3001" dirty="0"/>
              <a:t> (a problem is </a:t>
            </a:r>
            <a:r>
              <a:rPr lang="nb-NO" sz="3001" dirty="0" err="1"/>
              <a:t>defined</a:t>
            </a:r>
            <a:r>
              <a:rPr lang="nb-NO" sz="3001" dirty="0"/>
              <a:t> as a </a:t>
            </a:r>
            <a:r>
              <a:rPr lang="nb-NO" sz="3001" dirty="0" err="1"/>
              <a:t>situation</a:t>
            </a:r>
            <a:r>
              <a:rPr lang="nb-NO" sz="3001" dirty="0"/>
              <a:t> </a:t>
            </a:r>
            <a:r>
              <a:rPr lang="nb-NO" sz="3001" dirty="0" err="1"/>
              <a:t>where</a:t>
            </a:r>
            <a:r>
              <a:rPr lang="nb-NO" sz="3001" dirty="0"/>
              <a:t> </a:t>
            </a:r>
            <a:r>
              <a:rPr lang="nb-NO" sz="3001" dirty="0" err="1"/>
              <a:t>the</a:t>
            </a:r>
            <a:r>
              <a:rPr lang="nb-NO" sz="3001" dirty="0"/>
              <a:t> </a:t>
            </a:r>
            <a:r>
              <a:rPr lang="nb-NO" sz="3001" dirty="0" err="1"/>
              <a:t>challening</a:t>
            </a:r>
            <a:r>
              <a:rPr lang="nb-NO" sz="3001" dirty="0"/>
              <a:t> </a:t>
            </a:r>
            <a:r>
              <a:rPr lang="nb-NO" sz="3001" dirty="0" err="1"/>
              <a:t>behaviour</a:t>
            </a:r>
            <a:r>
              <a:rPr lang="nb-NO" sz="3001" dirty="0"/>
              <a:t> </a:t>
            </a:r>
            <a:r>
              <a:rPr lang="nb-NO" sz="3001" dirty="0" err="1"/>
              <a:t>occurs</a:t>
            </a:r>
            <a:r>
              <a:rPr lang="nb-NO" sz="3001" dirty="0"/>
              <a:t>)</a:t>
            </a:r>
          </a:p>
          <a:p>
            <a:pPr marL="457223" lvl="1" indent="0">
              <a:buNone/>
            </a:pPr>
            <a:endParaRPr lang="nb-NO" sz="3001" dirty="0"/>
          </a:p>
          <a:p>
            <a:pPr marL="1486060" lvl="2" indent="-571614">
              <a:buFont typeface="+mj-lt"/>
              <a:buAutoNum type="arabicPeriod"/>
            </a:pPr>
            <a:endParaRPr lang="nb-NO" sz="3001" dirty="0"/>
          </a:p>
        </p:txBody>
      </p:sp>
    </p:spTree>
    <p:extLst>
      <p:ext uri="{BB962C8B-B14F-4D97-AF65-F5344CB8AC3E}">
        <p14:creationId xmlns:p14="http://schemas.microsoft.com/office/powerpoint/2010/main" val="3871768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5A4F80-888B-450C-98AC-20E814C5BCF6}"/>
              </a:ext>
            </a:extLst>
          </p:cNvPr>
          <p:cNvSpPr>
            <a:spLocks noGrp="1"/>
          </p:cNvSpPr>
          <p:nvPr>
            <p:ph type="title"/>
          </p:nvPr>
        </p:nvSpPr>
        <p:spPr>
          <a:xfrm>
            <a:off x="630240" y="2470808"/>
            <a:ext cx="11212136" cy="1385155"/>
          </a:xfrm>
        </p:spPr>
        <p:txBody>
          <a:bodyPr/>
          <a:lstStyle/>
          <a:p>
            <a:r>
              <a:rPr lang="nb-NO" dirty="0"/>
              <a:t>«Why doesn’t he</a:t>
            </a:r>
            <a:r>
              <a:rPr lang="cs-CZ" dirty="0"/>
              <a:t>/</a:t>
            </a:r>
            <a:r>
              <a:rPr lang="cs-CZ" dirty="0" err="1"/>
              <a:t>she</a:t>
            </a:r>
            <a:r>
              <a:rPr lang="nb-NO" dirty="0"/>
              <a:t> do today what he</a:t>
            </a:r>
            <a:r>
              <a:rPr lang="cs-CZ" dirty="0"/>
              <a:t>/</a:t>
            </a:r>
            <a:r>
              <a:rPr lang="cs-CZ" dirty="0" err="1"/>
              <a:t>she</a:t>
            </a:r>
            <a:r>
              <a:rPr lang="nb-NO" dirty="0"/>
              <a:t> was able to do yesterday?»</a:t>
            </a:r>
          </a:p>
        </p:txBody>
      </p:sp>
    </p:spTree>
    <p:extLst>
      <p:ext uri="{BB962C8B-B14F-4D97-AF65-F5344CB8AC3E}">
        <p14:creationId xmlns:p14="http://schemas.microsoft.com/office/powerpoint/2010/main" val="346000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177ECB-8C34-47F6-980C-437906F7BAAA}"/>
              </a:ext>
            </a:extLst>
          </p:cNvPr>
          <p:cNvSpPr>
            <a:spLocks noGrp="1"/>
          </p:cNvSpPr>
          <p:nvPr>
            <p:ph type="title"/>
          </p:nvPr>
        </p:nvSpPr>
        <p:spPr/>
        <p:txBody>
          <a:bodyPr/>
          <a:lstStyle/>
          <a:p>
            <a:r>
              <a:rPr lang="nb-NO" dirty="0"/>
              <a:t>Group </a:t>
            </a:r>
            <a:r>
              <a:rPr lang="nb-NO"/>
              <a:t>work</a:t>
            </a:r>
            <a:endParaRPr lang="nb-NO" dirty="0"/>
          </a:p>
        </p:txBody>
      </p:sp>
      <p:sp>
        <p:nvSpPr>
          <p:cNvPr id="3" name="Plassholder for innhold 2">
            <a:extLst>
              <a:ext uri="{FF2B5EF4-FFF2-40B4-BE49-F238E27FC236}">
                <a16:creationId xmlns:a16="http://schemas.microsoft.com/office/drawing/2014/main" id="{00D07033-9830-4BC5-A0BC-33C3892733DA}"/>
              </a:ext>
            </a:extLst>
          </p:cNvPr>
          <p:cNvSpPr>
            <a:spLocks noGrp="1"/>
          </p:cNvSpPr>
          <p:nvPr>
            <p:ph idx="1"/>
          </p:nvPr>
        </p:nvSpPr>
        <p:spPr/>
        <p:txBody>
          <a:bodyPr>
            <a:normAutofit/>
          </a:bodyPr>
          <a:lstStyle/>
          <a:p>
            <a:r>
              <a:rPr lang="nb-NO" sz="3001" dirty="0"/>
              <a:t>Divide in </a:t>
            </a:r>
            <a:r>
              <a:rPr lang="nb-NO" sz="3001" dirty="0" err="1"/>
              <a:t>two</a:t>
            </a:r>
            <a:r>
              <a:rPr lang="nb-NO" sz="3001" dirty="0"/>
              <a:t> </a:t>
            </a:r>
            <a:r>
              <a:rPr lang="nb-NO" sz="3001" dirty="0" err="1"/>
              <a:t>groups</a:t>
            </a:r>
            <a:r>
              <a:rPr lang="nb-NO" sz="3001" dirty="0"/>
              <a:t>. </a:t>
            </a:r>
            <a:r>
              <a:rPr lang="nb-NO" sz="3001" dirty="0" err="1"/>
              <a:t>Choose</a:t>
            </a:r>
            <a:r>
              <a:rPr lang="nb-NO" sz="3001" dirty="0"/>
              <a:t> a student </a:t>
            </a:r>
            <a:r>
              <a:rPr lang="nb-NO" sz="3001" dirty="0" err="1"/>
              <a:t>one</a:t>
            </a:r>
            <a:r>
              <a:rPr lang="nb-NO" sz="3001" dirty="0"/>
              <a:t> </a:t>
            </a:r>
            <a:r>
              <a:rPr lang="nb-NO" sz="3001" dirty="0" err="1"/>
              <a:t>of</a:t>
            </a:r>
            <a:r>
              <a:rPr lang="nb-NO" sz="3001" dirty="0"/>
              <a:t> </a:t>
            </a:r>
            <a:r>
              <a:rPr lang="nb-NO" sz="3001" dirty="0" err="1"/>
              <a:t>you</a:t>
            </a:r>
            <a:r>
              <a:rPr lang="nb-NO" sz="3001" dirty="0"/>
              <a:t> </a:t>
            </a:r>
            <a:r>
              <a:rPr lang="nb-NO" sz="3001" dirty="0" err="1"/>
              <a:t>know</a:t>
            </a:r>
            <a:r>
              <a:rPr lang="nb-NO" sz="3001" dirty="0"/>
              <a:t> </a:t>
            </a:r>
            <a:r>
              <a:rPr lang="nb-NO" sz="3001" dirty="0" err="1"/>
              <a:t>well</a:t>
            </a:r>
            <a:r>
              <a:rPr lang="nb-NO" sz="3001" dirty="0"/>
              <a:t>. </a:t>
            </a:r>
          </a:p>
          <a:p>
            <a:r>
              <a:rPr lang="nb-NO" sz="3001" dirty="0" err="1"/>
              <a:t>Practice</a:t>
            </a:r>
            <a:r>
              <a:rPr lang="nb-NO" sz="3001" dirty="0"/>
              <a:t> </a:t>
            </a:r>
            <a:r>
              <a:rPr lang="nb-NO" sz="3001" dirty="0" err="1"/>
              <a:t>doing</a:t>
            </a:r>
            <a:r>
              <a:rPr lang="nb-NO" sz="3001" dirty="0"/>
              <a:t> </a:t>
            </a:r>
            <a:r>
              <a:rPr lang="nb-NO" sz="3001" dirty="0" err="1"/>
              <a:t>the</a:t>
            </a:r>
            <a:r>
              <a:rPr lang="nb-NO" sz="3001" dirty="0"/>
              <a:t> </a:t>
            </a:r>
            <a:r>
              <a:rPr lang="nb-NO" sz="3001" dirty="0" err="1"/>
              <a:t>preparation</a:t>
            </a:r>
            <a:r>
              <a:rPr lang="nb-NO" sz="3001" dirty="0"/>
              <a:t> for plan B.</a:t>
            </a:r>
          </a:p>
          <a:p>
            <a:pPr lvl="1"/>
            <a:r>
              <a:rPr lang="nb-NO" sz="3001" dirty="0" err="1"/>
              <a:t>What</a:t>
            </a:r>
            <a:r>
              <a:rPr lang="nb-NO" sz="3001" dirty="0"/>
              <a:t> is </a:t>
            </a:r>
            <a:r>
              <a:rPr lang="nb-NO" sz="3001" dirty="0" err="1"/>
              <a:t>the</a:t>
            </a:r>
            <a:r>
              <a:rPr lang="nb-NO" sz="3001" dirty="0"/>
              <a:t> </a:t>
            </a:r>
            <a:r>
              <a:rPr lang="nb-NO" sz="3001" dirty="0" err="1"/>
              <a:t>challenging</a:t>
            </a:r>
            <a:r>
              <a:rPr lang="nb-NO" sz="3001" dirty="0"/>
              <a:t> </a:t>
            </a:r>
            <a:r>
              <a:rPr lang="nb-NO" sz="3001" dirty="0" err="1"/>
              <a:t>behaviour</a:t>
            </a:r>
            <a:endParaRPr lang="nb-NO" sz="3001" dirty="0"/>
          </a:p>
          <a:p>
            <a:pPr lvl="1"/>
            <a:r>
              <a:rPr lang="nb-NO" sz="3001" dirty="0" err="1"/>
              <a:t>When</a:t>
            </a:r>
            <a:r>
              <a:rPr lang="nb-NO" sz="3001" dirty="0"/>
              <a:t> </a:t>
            </a:r>
            <a:r>
              <a:rPr lang="nb-NO" sz="3001" dirty="0" err="1"/>
              <a:t>does</a:t>
            </a:r>
            <a:r>
              <a:rPr lang="nb-NO" sz="3001" dirty="0"/>
              <a:t> it </a:t>
            </a:r>
            <a:r>
              <a:rPr lang="nb-NO" sz="3001" dirty="0" err="1"/>
              <a:t>occur</a:t>
            </a:r>
            <a:r>
              <a:rPr lang="nb-NO" sz="3001" dirty="0"/>
              <a:t>, </a:t>
            </a:r>
            <a:r>
              <a:rPr lang="nb-NO" sz="3001" dirty="0" err="1"/>
              <a:t>with</a:t>
            </a:r>
            <a:r>
              <a:rPr lang="nb-NO" sz="3001" dirty="0"/>
              <a:t> </a:t>
            </a:r>
            <a:r>
              <a:rPr lang="nb-NO" sz="3001" dirty="0" err="1"/>
              <a:t>whom</a:t>
            </a:r>
            <a:r>
              <a:rPr lang="nb-NO" sz="3001" dirty="0"/>
              <a:t>, </a:t>
            </a:r>
            <a:r>
              <a:rPr lang="nb-NO" sz="3001" dirty="0" err="1"/>
              <a:t>when</a:t>
            </a:r>
            <a:r>
              <a:rPr lang="nb-NO" sz="3001" dirty="0"/>
              <a:t> </a:t>
            </a:r>
            <a:r>
              <a:rPr lang="nb-NO" sz="3001" dirty="0" err="1"/>
              <a:t>does</a:t>
            </a:r>
            <a:r>
              <a:rPr lang="nb-NO" sz="3001" dirty="0"/>
              <a:t> it not </a:t>
            </a:r>
            <a:r>
              <a:rPr lang="nb-NO" sz="3001" dirty="0" err="1"/>
              <a:t>occur</a:t>
            </a:r>
            <a:r>
              <a:rPr lang="nb-NO" sz="3001" dirty="0"/>
              <a:t> </a:t>
            </a:r>
            <a:r>
              <a:rPr lang="nb-NO" sz="3001" dirty="0" err="1"/>
              <a:t>etc</a:t>
            </a:r>
            <a:endParaRPr lang="nb-NO" sz="3001" dirty="0"/>
          </a:p>
          <a:p>
            <a:pPr lvl="1"/>
            <a:r>
              <a:rPr lang="nb-NO" sz="3001" dirty="0" err="1"/>
              <a:t>What</a:t>
            </a:r>
            <a:r>
              <a:rPr lang="nb-NO" sz="3001" dirty="0"/>
              <a:t> skills </a:t>
            </a:r>
            <a:r>
              <a:rPr lang="nb-NO" sz="3001" dirty="0" err="1"/>
              <a:t>does</a:t>
            </a:r>
            <a:r>
              <a:rPr lang="nb-NO" sz="3001" dirty="0"/>
              <a:t> </a:t>
            </a:r>
            <a:r>
              <a:rPr lang="nb-NO" sz="3001" dirty="0" err="1"/>
              <a:t>the</a:t>
            </a:r>
            <a:r>
              <a:rPr lang="nb-NO" sz="3001" dirty="0"/>
              <a:t> student </a:t>
            </a:r>
            <a:r>
              <a:rPr lang="nb-NO" sz="3001" dirty="0" err="1"/>
              <a:t>lack</a:t>
            </a:r>
            <a:endParaRPr lang="nb-NO" sz="3001" dirty="0"/>
          </a:p>
          <a:p>
            <a:pPr lvl="1"/>
            <a:r>
              <a:rPr lang="nb-NO" sz="3001" dirty="0" err="1"/>
              <a:t>Which</a:t>
            </a:r>
            <a:r>
              <a:rPr lang="nb-NO" sz="3001" dirty="0"/>
              <a:t> problem </a:t>
            </a:r>
            <a:r>
              <a:rPr lang="nb-NO" sz="3001" dirty="0" err="1"/>
              <a:t>would</a:t>
            </a:r>
            <a:r>
              <a:rPr lang="nb-NO" sz="3001" dirty="0"/>
              <a:t> be </a:t>
            </a:r>
            <a:r>
              <a:rPr lang="nb-NO" sz="3001" dirty="0" err="1"/>
              <a:t>wise</a:t>
            </a:r>
            <a:r>
              <a:rPr lang="nb-NO" sz="3001" dirty="0"/>
              <a:t> to start </a:t>
            </a:r>
            <a:r>
              <a:rPr lang="nb-NO" sz="3001" dirty="0" err="1"/>
              <a:t>with</a:t>
            </a:r>
            <a:endParaRPr lang="nb-NO" sz="3001" dirty="0"/>
          </a:p>
        </p:txBody>
      </p:sp>
    </p:spTree>
    <p:extLst>
      <p:ext uri="{BB962C8B-B14F-4D97-AF65-F5344CB8AC3E}">
        <p14:creationId xmlns:p14="http://schemas.microsoft.com/office/powerpoint/2010/main" val="1278000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EBC27-5F75-4D73-8A01-C43794B1F4A7}"/>
              </a:ext>
            </a:extLst>
          </p:cNvPr>
          <p:cNvSpPr>
            <a:spLocks noGrp="1"/>
          </p:cNvSpPr>
          <p:nvPr>
            <p:ph type="title"/>
          </p:nvPr>
        </p:nvSpPr>
        <p:spPr/>
        <p:txBody>
          <a:bodyPr/>
          <a:lstStyle/>
          <a:p>
            <a:r>
              <a:rPr lang="nb-NO" dirty="0"/>
              <a:t>Plan B – </a:t>
            </a:r>
            <a:r>
              <a:rPr lang="nb-NO" dirty="0" err="1"/>
              <a:t>Collaborative</a:t>
            </a:r>
            <a:r>
              <a:rPr lang="nb-NO" dirty="0"/>
              <a:t> Problem </a:t>
            </a:r>
            <a:r>
              <a:rPr lang="nb-NO" dirty="0" err="1"/>
              <a:t>Solving</a:t>
            </a:r>
            <a:endParaRPr lang="nb-NO" dirty="0"/>
          </a:p>
        </p:txBody>
      </p:sp>
      <p:sp>
        <p:nvSpPr>
          <p:cNvPr id="3" name="Plassholder for innhold 2">
            <a:extLst>
              <a:ext uri="{FF2B5EF4-FFF2-40B4-BE49-F238E27FC236}">
                <a16:creationId xmlns:a16="http://schemas.microsoft.com/office/drawing/2014/main" id="{4460CA46-99F9-4507-B0F2-32642EDFDC5A}"/>
              </a:ext>
            </a:extLst>
          </p:cNvPr>
          <p:cNvSpPr>
            <a:spLocks noGrp="1"/>
          </p:cNvSpPr>
          <p:nvPr>
            <p:ph idx="1"/>
          </p:nvPr>
        </p:nvSpPr>
        <p:spPr/>
        <p:txBody>
          <a:bodyPr>
            <a:normAutofit/>
          </a:bodyPr>
          <a:lstStyle/>
          <a:p>
            <a:r>
              <a:rPr lang="nb-NO" sz="3001" dirty="0" err="1"/>
              <a:t>Step</a:t>
            </a:r>
            <a:r>
              <a:rPr lang="nb-NO" sz="3001" dirty="0"/>
              <a:t> 1 – How </a:t>
            </a:r>
            <a:r>
              <a:rPr lang="nb-NO" sz="3001" dirty="0" err="1"/>
              <a:t>does</a:t>
            </a:r>
            <a:r>
              <a:rPr lang="nb-NO" sz="3001" dirty="0"/>
              <a:t> </a:t>
            </a:r>
            <a:r>
              <a:rPr lang="nb-NO" sz="3001" dirty="0" err="1"/>
              <a:t>the</a:t>
            </a:r>
            <a:r>
              <a:rPr lang="nb-NO" sz="3001" dirty="0"/>
              <a:t> student </a:t>
            </a:r>
            <a:r>
              <a:rPr lang="nb-NO" sz="3001" dirty="0" err="1"/>
              <a:t>perceive</a:t>
            </a:r>
            <a:r>
              <a:rPr lang="nb-NO" sz="3001" dirty="0"/>
              <a:t> </a:t>
            </a:r>
            <a:r>
              <a:rPr lang="nb-NO" sz="3001" dirty="0" err="1"/>
              <a:t>the</a:t>
            </a:r>
            <a:r>
              <a:rPr lang="nb-NO" sz="3001" dirty="0"/>
              <a:t> </a:t>
            </a:r>
            <a:r>
              <a:rPr lang="nb-NO" sz="3001" dirty="0" err="1"/>
              <a:t>situation</a:t>
            </a:r>
            <a:r>
              <a:rPr lang="nb-NO" sz="3001" dirty="0"/>
              <a:t>? </a:t>
            </a:r>
            <a:r>
              <a:rPr lang="nb-NO" sz="3001" dirty="0" err="1"/>
              <a:t>What</a:t>
            </a:r>
            <a:r>
              <a:rPr lang="nb-NO" sz="3001" dirty="0"/>
              <a:t> is </a:t>
            </a:r>
            <a:r>
              <a:rPr lang="nb-NO" sz="3001" dirty="0" err="1"/>
              <a:t>the</a:t>
            </a:r>
            <a:r>
              <a:rPr lang="nb-NO" sz="3001" dirty="0"/>
              <a:t> students </a:t>
            </a:r>
            <a:r>
              <a:rPr lang="nb-NO" sz="3001" dirty="0" err="1"/>
              <a:t>concern</a:t>
            </a:r>
            <a:r>
              <a:rPr lang="nb-NO" sz="3001" dirty="0"/>
              <a:t>?</a:t>
            </a:r>
          </a:p>
          <a:p>
            <a:endParaRPr lang="nb-NO" sz="3001" dirty="0"/>
          </a:p>
          <a:p>
            <a:r>
              <a:rPr lang="nb-NO" sz="3001" dirty="0" err="1"/>
              <a:t>Step</a:t>
            </a:r>
            <a:r>
              <a:rPr lang="nb-NO" sz="3001" dirty="0"/>
              <a:t> 2 – </a:t>
            </a:r>
            <a:r>
              <a:rPr lang="nb-NO" sz="3001" dirty="0" err="1"/>
              <a:t>Share</a:t>
            </a:r>
            <a:r>
              <a:rPr lang="nb-NO" sz="3001" dirty="0"/>
              <a:t> </a:t>
            </a:r>
            <a:r>
              <a:rPr lang="nb-NO" sz="3001" dirty="0" err="1"/>
              <a:t>your</a:t>
            </a:r>
            <a:r>
              <a:rPr lang="nb-NO" sz="3001" dirty="0"/>
              <a:t> </a:t>
            </a:r>
            <a:r>
              <a:rPr lang="nb-NO" sz="3001" dirty="0" err="1"/>
              <a:t>own</a:t>
            </a:r>
            <a:r>
              <a:rPr lang="nb-NO" sz="3001" dirty="0"/>
              <a:t> </a:t>
            </a:r>
            <a:r>
              <a:rPr lang="nb-NO" sz="3001" dirty="0" err="1"/>
              <a:t>concerns</a:t>
            </a:r>
            <a:endParaRPr lang="nb-NO" sz="3001" dirty="0"/>
          </a:p>
          <a:p>
            <a:endParaRPr lang="nb-NO" sz="3001" dirty="0"/>
          </a:p>
          <a:p>
            <a:r>
              <a:rPr lang="nb-NO" sz="3001" dirty="0" err="1"/>
              <a:t>Step</a:t>
            </a:r>
            <a:r>
              <a:rPr lang="nb-NO" sz="3001" dirty="0"/>
              <a:t> 3 – </a:t>
            </a:r>
            <a:r>
              <a:rPr lang="nb-NO" sz="3001" dirty="0" err="1"/>
              <a:t>Work</a:t>
            </a:r>
            <a:r>
              <a:rPr lang="nb-NO" sz="3001" dirty="0"/>
              <a:t> </a:t>
            </a:r>
            <a:r>
              <a:rPr lang="nb-NO" sz="3001" dirty="0" err="1"/>
              <a:t>together</a:t>
            </a:r>
            <a:r>
              <a:rPr lang="nb-NO" sz="3001" dirty="0"/>
              <a:t> to </a:t>
            </a:r>
            <a:r>
              <a:rPr lang="nb-NO" sz="3001" dirty="0" err="1"/>
              <a:t>find</a:t>
            </a:r>
            <a:r>
              <a:rPr lang="nb-NO" sz="3001" dirty="0"/>
              <a:t> a </a:t>
            </a:r>
            <a:r>
              <a:rPr lang="nb-NO" sz="3001" dirty="0" err="1"/>
              <a:t>solution</a:t>
            </a:r>
            <a:r>
              <a:rPr lang="nb-NO" sz="3001" dirty="0"/>
              <a:t> </a:t>
            </a:r>
            <a:r>
              <a:rPr lang="nb-NO" sz="3001" dirty="0" err="1"/>
              <a:t>that</a:t>
            </a:r>
            <a:r>
              <a:rPr lang="nb-NO" sz="3001" dirty="0"/>
              <a:t> </a:t>
            </a:r>
            <a:r>
              <a:rPr lang="nb-NO" sz="3001" dirty="0" err="1"/>
              <a:t>solves</a:t>
            </a:r>
            <a:r>
              <a:rPr lang="nb-NO" sz="3001" dirty="0"/>
              <a:t> </a:t>
            </a:r>
            <a:r>
              <a:rPr lang="nb-NO" sz="3001" dirty="0" err="1"/>
              <a:t>the</a:t>
            </a:r>
            <a:r>
              <a:rPr lang="nb-NO" sz="3001" dirty="0"/>
              <a:t> problem in a </a:t>
            </a:r>
            <a:r>
              <a:rPr lang="nb-NO" sz="3001" dirty="0" err="1"/>
              <a:t>way</a:t>
            </a:r>
            <a:r>
              <a:rPr lang="nb-NO" sz="3001" dirty="0"/>
              <a:t> </a:t>
            </a:r>
            <a:r>
              <a:rPr lang="nb-NO" sz="3001" dirty="0" err="1"/>
              <a:t>that</a:t>
            </a:r>
            <a:r>
              <a:rPr lang="nb-NO" sz="3001" dirty="0"/>
              <a:t> </a:t>
            </a:r>
            <a:r>
              <a:rPr lang="nb-NO" sz="3001" dirty="0" err="1"/>
              <a:t>meets</a:t>
            </a:r>
            <a:r>
              <a:rPr lang="nb-NO" sz="3001" dirty="0"/>
              <a:t> </a:t>
            </a:r>
            <a:r>
              <a:rPr lang="nb-NO" sz="3001" dirty="0" err="1"/>
              <a:t>both</a:t>
            </a:r>
            <a:r>
              <a:rPr lang="nb-NO" sz="3001" dirty="0"/>
              <a:t> </a:t>
            </a:r>
            <a:r>
              <a:rPr lang="nb-NO" sz="3001" dirty="0" err="1"/>
              <a:t>the</a:t>
            </a:r>
            <a:r>
              <a:rPr lang="nb-NO" sz="3001" dirty="0"/>
              <a:t> student and </a:t>
            </a:r>
            <a:r>
              <a:rPr lang="nb-NO" sz="3001" dirty="0" err="1"/>
              <a:t>the</a:t>
            </a:r>
            <a:r>
              <a:rPr lang="nb-NO" sz="3001" dirty="0"/>
              <a:t> adults </a:t>
            </a:r>
            <a:r>
              <a:rPr lang="nb-NO" sz="3001" dirty="0" err="1"/>
              <a:t>concern</a:t>
            </a:r>
            <a:endParaRPr lang="nb-NO" sz="3001" dirty="0"/>
          </a:p>
        </p:txBody>
      </p:sp>
    </p:spTree>
    <p:extLst>
      <p:ext uri="{BB962C8B-B14F-4D97-AF65-F5344CB8AC3E}">
        <p14:creationId xmlns:p14="http://schemas.microsoft.com/office/powerpoint/2010/main" val="3095238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221069-A1C6-42B8-AFED-FCDA25EA91B7}"/>
              </a:ext>
            </a:extLst>
          </p:cNvPr>
          <p:cNvSpPr>
            <a:spLocks noGrp="1"/>
          </p:cNvSpPr>
          <p:nvPr>
            <p:ph type="title"/>
          </p:nvPr>
        </p:nvSpPr>
        <p:spPr/>
        <p:txBody>
          <a:bodyPr/>
          <a:lstStyle/>
          <a:p>
            <a:r>
              <a:rPr lang="nb-NO" dirty="0" err="1"/>
              <a:t>Common</a:t>
            </a:r>
            <a:r>
              <a:rPr lang="nb-NO" dirty="0"/>
              <a:t> </a:t>
            </a:r>
            <a:r>
              <a:rPr lang="nb-NO" dirty="0" err="1"/>
              <a:t>pitfalls</a:t>
            </a:r>
            <a:endParaRPr lang="nb-NO" dirty="0"/>
          </a:p>
        </p:txBody>
      </p:sp>
      <p:sp>
        <p:nvSpPr>
          <p:cNvPr id="3" name="Plassholder for innhold 2">
            <a:extLst>
              <a:ext uri="{FF2B5EF4-FFF2-40B4-BE49-F238E27FC236}">
                <a16:creationId xmlns:a16="http://schemas.microsoft.com/office/drawing/2014/main" id="{1397BBCA-8477-4C88-9957-D3EFFABDBCF5}"/>
              </a:ext>
            </a:extLst>
          </p:cNvPr>
          <p:cNvSpPr>
            <a:spLocks noGrp="1"/>
          </p:cNvSpPr>
          <p:nvPr>
            <p:ph idx="1"/>
          </p:nvPr>
        </p:nvSpPr>
        <p:spPr/>
        <p:txBody>
          <a:bodyPr>
            <a:normAutofit/>
          </a:bodyPr>
          <a:lstStyle/>
          <a:p>
            <a:r>
              <a:rPr lang="nb-NO" sz="3001" dirty="0" err="1"/>
              <a:t>Wanting</a:t>
            </a:r>
            <a:r>
              <a:rPr lang="nb-NO" sz="3001" dirty="0"/>
              <a:t> to </a:t>
            </a:r>
            <a:r>
              <a:rPr lang="nb-NO" sz="3001" dirty="0" err="1"/>
              <a:t>badly</a:t>
            </a:r>
            <a:r>
              <a:rPr lang="nb-NO" sz="3001" dirty="0"/>
              <a:t> to </a:t>
            </a:r>
            <a:r>
              <a:rPr lang="nb-NO" sz="3001" dirty="0" err="1"/>
              <a:t>solve</a:t>
            </a:r>
            <a:r>
              <a:rPr lang="nb-NO" sz="3001" dirty="0"/>
              <a:t> </a:t>
            </a:r>
            <a:r>
              <a:rPr lang="nb-NO" sz="3001" dirty="0" err="1"/>
              <a:t>the</a:t>
            </a:r>
            <a:r>
              <a:rPr lang="nb-NO" sz="3001" dirty="0"/>
              <a:t> problem</a:t>
            </a:r>
          </a:p>
          <a:p>
            <a:r>
              <a:rPr lang="nb-NO" sz="3001" dirty="0" err="1"/>
              <a:t>Forgetting</a:t>
            </a:r>
            <a:r>
              <a:rPr lang="nb-NO" sz="3001" dirty="0"/>
              <a:t> </a:t>
            </a:r>
            <a:r>
              <a:rPr lang="nb-NO" sz="3001" dirty="0" err="1"/>
              <a:t>that</a:t>
            </a:r>
            <a:r>
              <a:rPr lang="nb-NO" sz="3001" dirty="0"/>
              <a:t> </a:t>
            </a:r>
            <a:r>
              <a:rPr lang="nb-NO" sz="3001" dirty="0" err="1"/>
              <a:t>the</a:t>
            </a:r>
            <a:r>
              <a:rPr lang="nb-NO" sz="3001" dirty="0"/>
              <a:t> </a:t>
            </a:r>
            <a:r>
              <a:rPr lang="nb-NO" sz="3001" dirty="0" err="1"/>
              <a:t>process</a:t>
            </a:r>
            <a:r>
              <a:rPr lang="nb-NO" sz="3001" dirty="0"/>
              <a:t> </a:t>
            </a:r>
            <a:r>
              <a:rPr lang="nb-NO" sz="3001" dirty="0" err="1"/>
              <a:t>itslef</a:t>
            </a:r>
            <a:r>
              <a:rPr lang="nb-NO" sz="3001" dirty="0"/>
              <a:t> is more </a:t>
            </a:r>
            <a:r>
              <a:rPr lang="nb-NO" sz="3001" dirty="0" err="1"/>
              <a:t>important</a:t>
            </a:r>
            <a:r>
              <a:rPr lang="nb-NO" sz="3001" dirty="0"/>
              <a:t> </a:t>
            </a:r>
            <a:r>
              <a:rPr lang="nb-NO" sz="3001" dirty="0" err="1"/>
              <a:t>than</a:t>
            </a:r>
            <a:r>
              <a:rPr lang="nb-NO" sz="3001" dirty="0"/>
              <a:t> </a:t>
            </a:r>
            <a:r>
              <a:rPr lang="nb-NO" sz="3001" dirty="0" err="1"/>
              <a:t>the</a:t>
            </a:r>
            <a:r>
              <a:rPr lang="nb-NO" sz="3001" dirty="0"/>
              <a:t> </a:t>
            </a:r>
            <a:r>
              <a:rPr lang="nb-NO" sz="3001" dirty="0" err="1"/>
              <a:t>solution</a:t>
            </a:r>
            <a:r>
              <a:rPr lang="nb-NO" sz="3001" dirty="0"/>
              <a:t> in </a:t>
            </a:r>
            <a:r>
              <a:rPr lang="nb-NO" sz="3001" dirty="0" err="1"/>
              <a:t>the</a:t>
            </a:r>
            <a:r>
              <a:rPr lang="nb-NO" sz="3001" dirty="0"/>
              <a:t> end</a:t>
            </a:r>
          </a:p>
          <a:p>
            <a:r>
              <a:rPr lang="nb-NO" sz="3001" dirty="0" err="1"/>
              <a:t>Choosing</a:t>
            </a:r>
            <a:r>
              <a:rPr lang="nb-NO" sz="3001" dirty="0"/>
              <a:t> </a:t>
            </a:r>
            <a:r>
              <a:rPr lang="nb-NO" sz="3001" dirty="0" err="1"/>
              <a:t>too</a:t>
            </a:r>
            <a:r>
              <a:rPr lang="nb-NO" sz="3001" dirty="0"/>
              <a:t> </a:t>
            </a:r>
            <a:r>
              <a:rPr lang="nb-NO" sz="3001" dirty="0" err="1"/>
              <a:t>big</a:t>
            </a:r>
            <a:r>
              <a:rPr lang="nb-NO" sz="3001" dirty="0"/>
              <a:t> problems to start </a:t>
            </a:r>
            <a:r>
              <a:rPr lang="nb-NO" sz="3001" dirty="0" err="1"/>
              <a:t>with</a:t>
            </a:r>
            <a:endParaRPr lang="nb-NO" sz="3001" dirty="0"/>
          </a:p>
          <a:p>
            <a:r>
              <a:rPr lang="nb-NO" sz="3001" dirty="0"/>
              <a:t>The </a:t>
            </a:r>
            <a:r>
              <a:rPr lang="nb-NO" sz="3001" dirty="0" err="1"/>
              <a:t>student’s</a:t>
            </a:r>
            <a:r>
              <a:rPr lang="nb-NO" sz="3001" dirty="0"/>
              <a:t> stress </a:t>
            </a:r>
            <a:r>
              <a:rPr lang="nb-NO" sz="3001" dirty="0" err="1"/>
              <a:t>response</a:t>
            </a:r>
            <a:r>
              <a:rPr lang="nb-NO" sz="3001" dirty="0"/>
              <a:t> system </a:t>
            </a:r>
            <a:r>
              <a:rPr lang="nb-NO" sz="3001" dirty="0" err="1"/>
              <a:t>will</a:t>
            </a:r>
            <a:r>
              <a:rPr lang="nb-NO" sz="3001" dirty="0"/>
              <a:t> </a:t>
            </a:r>
            <a:r>
              <a:rPr lang="nb-NO" sz="3001" dirty="0" err="1"/>
              <a:t>get</a:t>
            </a:r>
            <a:r>
              <a:rPr lang="nb-NO" sz="3001" dirty="0"/>
              <a:t> </a:t>
            </a:r>
            <a:r>
              <a:rPr lang="nb-NO" sz="3001" dirty="0" err="1"/>
              <a:t>activated</a:t>
            </a:r>
            <a:r>
              <a:rPr lang="nb-NO" sz="3001" dirty="0"/>
              <a:t> just by </a:t>
            </a:r>
            <a:r>
              <a:rPr lang="nb-NO" sz="3001" dirty="0" err="1"/>
              <a:t>you</a:t>
            </a:r>
            <a:r>
              <a:rPr lang="nb-NO" sz="3001" dirty="0"/>
              <a:t> </a:t>
            </a:r>
            <a:r>
              <a:rPr lang="nb-NO" sz="3001" dirty="0" err="1"/>
              <a:t>wanting</a:t>
            </a:r>
            <a:r>
              <a:rPr lang="nb-NO" sz="3001" dirty="0"/>
              <a:t> to have a </a:t>
            </a:r>
            <a:r>
              <a:rPr lang="nb-NO" sz="3001" dirty="0" err="1"/>
              <a:t>conversation</a:t>
            </a:r>
            <a:endParaRPr lang="nb-NO" sz="3001" dirty="0"/>
          </a:p>
          <a:p>
            <a:endParaRPr lang="nb-NO" sz="3001" dirty="0"/>
          </a:p>
          <a:p>
            <a:pPr marL="0" indent="0">
              <a:buNone/>
            </a:pPr>
            <a:r>
              <a:rPr lang="nb-NO" sz="3001" dirty="0" err="1"/>
              <a:t>Don’t</a:t>
            </a:r>
            <a:r>
              <a:rPr lang="nb-NO" sz="3001" dirty="0"/>
              <a:t> rush to </a:t>
            </a:r>
            <a:r>
              <a:rPr lang="nb-NO" sz="3001" dirty="0" err="1"/>
              <a:t>step</a:t>
            </a:r>
            <a:r>
              <a:rPr lang="nb-NO" sz="3001" dirty="0"/>
              <a:t> 3. So </a:t>
            </a:r>
            <a:r>
              <a:rPr lang="nb-NO" sz="3001" dirty="0" err="1"/>
              <a:t>many</a:t>
            </a:r>
            <a:r>
              <a:rPr lang="nb-NO" sz="3001" dirty="0"/>
              <a:t> </a:t>
            </a:r>
            <a:r>
              <a:rPr lang="nb-NO" sz="3001" dirty="0" err="1"/>
              <a:t>beneficial</a:t>
            </a:r>
            <a:r>
              <a:rPr lang="nb-NO" sz="3001" dirty="0"/>
              <a:t> </a:t>
            </a:r>
            <a:r>
              <a:rPr lang="nb-NO" sz="3001" dirty="0" err="1"/>
              <a:t>things</a:t>
            </a:r>
            <a:r>
              <a:rPr lang="nb-NO" sz="3001" dirty="0"/>
              <a:t> </a:t>
            </a:r>
            <a:r>
              <a:rPr lang="nb-NO" sz="3001" dirty="0" err="1"/>
              <a:t>are</a:t>
            </a:r>
            <a:r>
              <a:rPr lang="nb-NO" sz="3001" dirty="0"/>
              <a:t> happening in </a:t>
            </a:r>
            <a:r>
              <a:rPr lang="nb-NO" sz="3001" dirty="0" err="1"/>
              <a:t>the</a:t>
            </a:r>
            <a:r>
              <a:rPr lang="nb-NO" sz="3001" dirty="0"/>
              <a:t> </a:t>
            </a:r>
            <a:r>
              <a:rPr lang="nb-NO" sz="3001" dirty="0" err="1"/>
              <a:t>pending</a:t>
            </a:r>
            <a:r>
              <a:rPr lang="nb-NO" sz="3001" dirty="0"/>
              <a:t> back and </a:t>
            </a:r>
            <a:r>
              <a:rPr lang="nb-NO" sz="3001" dirty="0" err="1"/>
              <a:t>forth</a:t>
            </a:r>
            <a:r>
              <a:rPr lang="nb-NO" sz="3001" dirty="0"/>
              <a:t> </a:t>
            </a:r>
            <a:r>
              <a:rPr lang="nb-NO" sz="3001" dirty="0" err="1"/>
              <a:t>between</a:t>
            </a:r>
            <a:r>
              <a:rPr lang="nb-NO" sz="3001" dirty="0"/>
              <a:t> </a:t>
            </a:r>
            <a:r>
              <a:rPr lang="nb-NO" sz="3001" dirty="0" err="1"/>
              <a:t>step</a:t>
            </a:r>
            <a:r>
              <a:rPr lang="nb-NO" sz="3001" dirty="0"/>
              <a:t> 1 and 2. </a:t>
            </a:r>
          </a:p>
        </p:txBody>
      </p:sp>
    </p:spTree>
    <p:extLst>
      <p:ext uri="{BB962C8B-B14F-4D97-AF65-F5344CB8AC3E}">
        <p14:creationId xmlns:p14="http://schemas.microsoft.com/office/powerpoint/2010/main" val="1128791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ACAFCA-92E5-4DC5-9015-D2D7CB04515D}"/>
              </a:ext>
            </a:extLst>
          </p:cNvPr>
          <p:cNvSpPr>
            <a:spLocks noGrp="1"/>
          </p:cNvSpPr>
          <p:nvPr>
            <p:ph type="title"/>
          </p:nvPr>
        </p:nvSpPr>
        <p:spPr/>
        <p:txBody>
          <a:bodyPr/>
          <a:lstStyle/>
          <a:p>
            <a:r>
              <a:rPr lang="nb-NO" dirty="0"/>
              <a:t>Benefits</a:t>
            </a:r>
          </a:p>
        </p:txBody>
      </p:sp>
      <p:sp>
        <p:nvSpPr>
          <p:cNvPr id="3" name="Plassholder for innhold 2">
            <a:extLst>
              <a:ext uri="{FF2B5EF4-FFF2-40B4-BE49-F238E27FC236}">
                <a16:creationId xmlns:a16="http://schemas.microsoft.com/office/drawing/2014/main" id="{1D1C74EB-8B52-401A-80F5-AB5D97AAEDA4}"/>
              </a:ext>
            </a:extLst>
          </p:cNvPr>
          <p:cNvSpPr>
            <a:spLocks noGrp="1"/>
          </p:cNvSpPr>
          <p:nvPr>
            <p:ph idx="1"/>
          </p:nvPr>
        </p:nvSpPr>
        <p:spPr/>
        <p:txBody>
          <a:bodyPr>
            <a:normAutofit/>
          </a:bodyPr>
          <a:lstStyle/>
          <a:p>
            <a:r>
              <a:rPr lang="nb-NO" sz="3001" dirty="0" err="1"/>
              <a:t>Through</a:t>
            </a:r>
            <a:r>
              <a:rPr lang="nb-NO" sz="3001" dirty="0"/>
              <a:t> Plan B </a:t>
            </a:r>
            <a:r>
              <a:rPr lang="nb-NO" sz="3001" dirty="0" err="1"/>
              <a:t>the</a:t>
            </a:r>
            <a:r>
              <a:rPr lang="nb-NO" sz="3001" dirty="0"/>
              <a:t> student </a:t>
            </a:r>
            <a:r>
              <a:rPr lang="nb-NO" sz="3001" dirty="0" err="1"/>
              <a:t>get</a:t>
            </a:r>
            <a:r>
              <a:rPr lang="nb-NO" sz="3001" dirty="0"/>
              <a:t> to </a:t>
            </a:r>
            <a:r>
              <a:rPr lang="nb-NO" sz="3001" dirty="0" err="1"/>
              <a:t>practice</a:t>
            </a:r>
            <a:r>
              <a:rPr lang="nb-NO" sz="3001" dirty="0"/>
              <a:t> a </a:t>
            </a:r>
            <a:r>
              <a:rPr lang="nb-NO" sz="3001" dirty="0" err="1"/>
              <a:t>great</a:t>
            </a:r>
            <a:r>
              <a:rPr lang="nb-NO" sz="3001" dirty="0"/>
              <a:t> range </a:t>
            </a:r>
            <a:r>
              <a:rPr lang="nb-NO" sz="3001" dirty="0" err="1"/>
              <a:t>of</a:t>
            </a:r>
            <a:r>
              <a:rPr lang="nb-NO" sz="3001" dirty="0"/>
              <a:t> skills</a:t>
            </a:r>
          </a:p>
          <a:p>
            <a:pPr lvl="1"/>
            <a:r>
              <a:rPr lang="nb-NO" sz="3001" dirty="0" err="1"/>
              <a:t>Practice</a:t>
            </a:r>
            <a:r>
              <a:rPr lang="nb-NO" sz="3001" dirty="0"/>
              <a:t> </a:t>
            </a:r>
            <a:r>
              <a:rPr lang="nb-NO" sz="3001" dirty="0" err="1"/>
              <a:t>communications</a:t>
            </a:r>
            <a:r>
              <a:rPr lang="nb-NO" sz="3001" dirty="0"/>
              <a:t> skills</a:t>
            </a:r>
          </a:p>
          <a:p>
            <a:pPr lvl="1"/>
            <a:r>
              <a:rPr lang="nb-NO" sz="3001" dirty="0" err="1"/>
              <a:t>Emotional</a:t>
            </a:r>
            <a:r>
              <a:rPr lang="nb-NO" sz="3001" dirty="0"/>
              <a:t> </a:t>
            </a:r>
            <a:r>
              <a:rPr lang="nb-NO" sz="3001" dirty="0" err="1"/>
              <a:t>regulation</a:t>
            </a:r>
            <a:r>
              <a:rPr lang="nb-NO" sz="3001" dirty="0"/>
              <a:t> skills</a:t>
            </a:r>
          </a:p>
          <a:p>
            <a:pPr lvl="1"/>
            <a:r>
              <a:rPr lang="nb-NO" sz="3001" dirty="0" err="1"/>
              <a:t>Self</a:t>
            </a:r>
            <a:r>
              <a:rPr lang="nb-NO" sz="3001" dirty="0"/>
              <a:t> </a:t>
            </a:r>
            <a:r>
              <a:rPr lang="nb-NO" sz="3001" dirty="0" err="1"/>
              <a:t>regulations</a:t>
            </a:r>
            <a:r>
              <a:rPr lang="nb-NO" sz="3001" dirty="0"/>
              <a:t> skills</a:t>
            </a:r>
          </a:p>
          <a:p>
            <a:pPr lvl="1"/>
            <a:r>
              <a:rPr lang="nb-NO" sz="3001" dirty="0" err="1"/>
              <a:t>Experience</a:t>
            </a:r>
            <a:r>
              <a:rPr lang="nb-NO" sz="3001" dirty="0"/>
              <a:t> </a:t>
            </a:r>
            <a:r>
              <a:rPr lang="nb-NO" sz="3001" dirty="0" err="1"/>
              <a:t>with</a:t>
            </a:r>
            <a:r>
              <a:rPr lang="nb-NO" sz="3001" dirty="0"/>
              <a:t> tolerable doses </a:t>
            </a:r>
            <a:r>
              <a:rPr lang="nb-NO" sz="3001" dirty="0" err="1"/>
              <a:t>of</a:t>
            </a:r>
            <a:r>
              <a:rPr lang="nb-NO" sz="3001" dirty="0"/>
              <a:t> stress</a:t>
            </a:r>
          </a:p>
          <a:p>
            <a:pPr lvl="1"/>
            <a:r>
              <a:rPr lang="nb-NO" sz="3001" dirty="0" err="1"/>
              <a:t>Perspective</a:t>
            </a:r>
            <a:r>
              <a:rPr lang="nb-NO" sz="3001" dirty="0"/>
              <a:t> taking skills</a:t>
            </a:r>
          </a:p>
          <a:p>
            <a:pPr lvl="1"/>
            <a:endParaRPr lang="nb-NO" sz="3001" dirty="0"/>
          </a:p>
          <a:p>
            <a:pPr marL="457223" lvl="1" indent="0">
              <a:buNone/>
            </a:pPr>
            <a:endParaRPr lang="nb-NO" sz="3001" dirty="0"/>
          </a:p>
        </p:txBody>
      </p:sp>
    </p:spTree>
    <p:extLst>
      <p:ext uri="{BB962C8B-B14F-4D97-AF65-F5344CB8AC3E}">
        <p14:creationId xmlns:p14="http://schemas.microsoft.com/office/powerpoint/2010/main" val="2956703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Zástupný obsah 9" descr="Obsah obrázku diagram&#10;&#10;Popis byl vytvořen automaticky">
            <a:extLst>
              <a:ext uri="{FF2B5EF4-FFF2-40B4-BE49-F238E27FC236}">
                <a16:creationId xmlns:a16="http://schemas.microsoft.com/office/drawing/2014/main" id="{0ED36B77-EBA2-D175-6FA4-AF4CBFFDD62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698" b="5772"/>
          <a:stretch/>
        </p:blipFill>
        <p:spPr>
          <a:xfrm>
            <a:off x="1826025" y="0"/>
            <a:ext cx="8411669" cy="6858000"/>
          </a:xfrm>
        </p:spPr>
      </p:pic>
    </p:spTree>
    <p:extLst>
      <p:ext uri="{BB962C8B-B14F-4D97-AF65-F5344CB8AC3E}">
        <p14:creationId xmlns:p14="http://schemas.microsoft.com/office/powerpoint/2010/main" val="5503007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0C576D7-8207-0EF4-D83F-94425751C6CA}"/>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r>
              <a:rPr lang="en-US" sz="5200">
                <a:solidFill>
                  <a:schemeClr val="tx1"/>
                </a:solidFill>
              </a:rPr>
              <a:t>Neuroception</a:t>
            </a:r>
          </a:p>
        </p:txBody>
      </p:sp>
      <p:pic>
        <p:nvPicPr>
          <p:cNvPr id="6" name="Obrázek 3" descr="Obsah obrázku interiér, osoba, bílá&#10;&#10;Popis se vygeneroval automaticky.">
            <a:extLst>
              <a:ext uri="{FF2B5EF4-FFF2-40B4-BE49-F238E27FC236}">
                <a16:creationId xmlns:a16="http://schemas.microsoft.com/office/drawing/2014/main" id="{8D4C215C-C720-C806-B29D-47620A012A95}"/>
              </a:ext>
            </a:extLst>
          </p:cNvPr>
          <p:cNvPicPr>
            <a:picLocks noChangeAspect="1"/>
          </p:cNvPicPr>
          <p:nvPr/>
        </p:nvPicPr>
        <p:blipFill>
          <a:blip r:embed="rId2"/>
          <a:stretch>
            <a:fillRect/>
          </a:stretch>
        </p:blipFill>
        <p:spPr>
          <a:xfrm>
            <a:off x="4380151" y="2785949"/>
            <a:ext cx="3318220" cy="3514855"/>
          </a:xfrm>
          <a:prstGeom prst="rect">
            <a:avLst/>
          </a:prstGeom>
        </p:spPr>
      </p:pic>
      <p:pic>
        <p:nvPicPr>
          <p:cNvPr id="5" name="Obrázek 2" descr="Obsah obrázku muž, osoba, oblek&#10;&#10;Popis se vygeneroval automaticky.">
            <a:extLst>
              <a:ext uri="{FF2B5EF4-FFF2-40B4-BE49-F238E27FC236}">
                <a16:creationId xmlns:a16="http://schemas.microsoft.com/office/drawing/2014/main" id="{743A9B79-BCF1-31F7-D3D1-7A22EB9C5663}"/>
              </a:ext>
            </a:extLst>
          </p:cNvPr>
          <p:cNvPicPr>
            <a:picLocks noChangeAspect="1"/>
          </p:cNvPicPr>
          <p:nvPr/>
        </p:nvPicPr>
        <p:blipFill>
          <a:blip r:embed="rId3"/>
          <a:stretch>
            <a:fillRect/>
          </a:stretch>
        </p:blipFill>
        <p:spPr>
          <a:xfrm>
            <a:off x="229654" y="2785950"/>
            <a:ext cx="3514855" cy="3514855"/>
          </a:xfrm>
          <a:prstGeom prst="rect">
            <a:avLst/>
          </a:prstGeom>
        </p:spPr>
      </p:pic>
      <p:pic>
        <p:nvPicPr>
          <p:cNvPr id="8" name="Zástupný obsah 7" descr="Obsah obrázku muž, osoba&#10;&#10;Popis byl vytvořen automaticky">
            <a:extLst>
              <a:ext uri="{FF2B5EF4-FFF2-40B4-BE49-F238E27FC236}">
                <a16:creationId xmlns:a16="http://schemas.microsoft.com/office/drawing/2014/main" id="{6BAEB36B-ECC2-51A5-D892-1FDA0254AE2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34013" y="2785950"/>
            <a:ext cx="3514855" cy="3514855"/>
          </a:xfrm>
          <a:prstGeom prst="ellipse">
            <a:avLst/>
          </a:prstGeom>
          <a:ln>
            <a:noFill/>
          </a:ln>
          <a:effectLst>
            <a:softEdge rad="112500"/>
          </a:effectLst>
        </p:spPr>
      </p:pic>
    </p:spTree>
    <p:extLst>
      <p:ext uri="{BB962C8B-B14F-4D97-AF65-F5344CB8AC3E}">
        <p14:creationId xmlns:p14="http://schemas.microsoft.com/office/powerpoint/2010/main" val="34174078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8F0CF0-F059-4BCA-9ECC-28CBFBE70B84}"/>
              </a:ext>
            </a:extLst>
          </p:cNvPr>
          <p:cNvSpPr>
            <a:spLocks noGrp="1"/>
          </p:cNvSpPr>
          <p:nvPr>
            <p:ph type="title"/>
          </p:nvPr>
        </p:nvSpPr>
        <p:spPr>
          <a:xfrm>
            <a:off x="629941" y="563907"/>
            <a:ext cx="10932118" cy="538671"/>
          </a:xfrm>
        </p:spPr>
        <p:txBody>
          <a:bodyPr>
            <a:normAutofit fontScale="90000"/>
          </a:bodyPr>
          <a:lstStyle/>
          <a:p>
            <a:r>
              <a:rPr lang="cs-CZ" dirty="0" err="1"/>
              <a:t>Calm</a:t>
            </a:r>
            <a:r>
              <a:rPr lang="cs-CZ" dirty="0"/>
              <a:t> place</a:t>
            </a:r>
          </a:p>
        </p:txBody>
      </p:sp>
      <p:pic>
        <p:nvPicPr>
          <p:cNvPr id="6" name="Zástupný obsah 5" descr="Obsah obrázku kufr, místnost, zavazadlo, malé&#10;&#10;Popis byl vytvořen automaticky">
            <a:extLst>
              <a:ext uri="{FF2B5EF4-FFF2-40B4-BE49-F238E27FC236}">
                <a16:creationId xmlns:a16="http://schemas.microsoft.com/office/drawing/2014/main" id="{E8CFF9A9-1D03-4D8A-A0B3-0762838973E4}"/>
              </a:ext>
            </a:extLst>
          </p:cNvPr>
          <p:cNvPicPr>
            <a:picLocks noGrp="1" noChangeAspect="1"/>
          </p:cNvPicPr>
          <p:nvPr>
            <p:ph idx="1"/>
          </p:nvPr>
        </p:nvPicPr>
        <p:blipFill>
          <a:blip r:embed="rId2"/>
          <a:stretch>
            <a:fillRect/>
          </a:stretch>
        </p:blipFill>
        <p:spPr>
          <a:xfrm>
            <a:off x="380338" y="1870355"/>
            <a:ext cx="5715662" cy="4286746"/>
          </a:xfrm>
        </p:spPr>
      </p:pic>
      <p:pic>
        <p:nvPicPr>
          <p:cNvPr id="10" name="Obrázek 9" descr="Obsah obrázku text, mapa&#10;&#10;Popis byl vytvořen automaticky">
            <a:extLst>
              <a:ext uri="{FF2B5EF4-FFF2-40B4-BE49-F238E27FC236}">
                <a16:creationId xmlns:a16="http://schemas.microsoft.com/office/drawing/2014/main" id="{4A94AD55-ADB7-4294-AC48-A46825D7FD50}"/>
              </a:ext>
            </a:extLst>
          </p:cNvPr>
          <p:cNvPicPr>
            <a:picLocks noChangeAspect="1"/>
          </p:cNvPicPr>
          <p:nvPr/>
        </p:nvPicPr>
        <p:blipFill>
          <a:blip r:embed="rId3"/>
          <a:stretch>
            <a:fillRect/>
          </a:stretch>
        </p:blipFill>
        <p:spPr>
          <a:xfrm>
            <a:off x="6133227" y="1870355"/>
            <a:ext cx="5678435" cy="4286746"/>
          </a:xfrm>
          <a:prstGeom prst="rect">
            <a:avLst/>
          </a:prstGeom>
        </p:spPr>
      </p:pic>
    </p:spTree>
    <p:extLst>
      <p:ext uri="{BB962C8B-B14F-4D97-AF65-F5344CB8AC3E}">
        <p14:creationId xmlns:p14="http://schemas.microsoft.com/office/powerpoint/2010/main" val="4107282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descr="Obsah obrázku židle, dřevěné, stůl, vsedě&#10;&#10;Popis byl vytvořen automaticky">
            <a:extLst>
              <a:ext uri="{FF2B5EF4-FFF2-40B4-BE49-F238E27FC236}">
                <a16:creationId xmlns:a16="http://schemas.microsoft.com/office/drawing/2014/main" id="{5F7E7B09-40F2-4BCD-86C0-EEB205F9FCFB}"/>
              </a:ext>
            </a:extLst>
          </p:cNvPr>
          <p:cNvPicPr>
            <a:picLocks noChangeAspect="1"/>
          </p:cNvPicPr>
          <p:nvPr/>
        </p:nvPicPr>
        <p:blipFill rotWithShape="1">
          <a:blip r:embed="rId2"/>
          <a:srcRect l="25701" r="21302" b="1"/>
          <a:stretch/>
        </p:blipFill>
        <p:spPr>
          <a:xfrm rot="10800000">
            <a:off x="7345840" y="26946"/>
            <a:ext cx="4845985" cy="6857901"/>
          </a:xfrm>
          <a:prstGeom prst="rect">
            <a:avLst/>
          </a:prstGeom>
          <a:noFill/>
        </p:spPr>
      </p:pic>
      <p:sp>
        <p:nvSpPr>
          <p:cNvPr id="15" name="Title 2">
            <a:extLst>
              <a:ext uri="{FF2B5EF4-FFF2-40B4-BE49-F238E27FC236}">
                <a16:creationId xmlns:a16="http://schemas.microsoft.com/office/drawing/2014/main" id="{4FD7242D-3BC3-47A3-BE64-CD1186BC78BB}"/>
              </a:ext>
            </a:extLst>
          </p:cNvPr>
          <p:cNvSpPr>
            <a:spLocks noGrp="1"/>
          </p:cNvSpPr>
          <p:nvPr>
            <p:ph type="title"/>
          </p:nvPr>
        </p:nvSpPr>
        <p:spPr>
          <a:xfrm>
            <a:off x="630435" y="279471"/>
            <a:ext cx="6139274" cy="1077327"/>
          </a:xfrm>
        </p:spPr>
        <p:txBody>
          <a:bodyPr>
            <a:noAutofit/>
          </a:bodyPr>
          <a:lstStyle/>
          <a:p>
            <a:r>
              <a:rPr lang="cs-CZ" sz="3600" dirty="0" err="1">
                <a:solidFill>
                  <a:srgbClr val="FF9015"/>
                </a:solidFill>
              </a:rPr>
              <a:t>Somatosensoric</a:t>
            </a:r>
            <a:r>
              <a:rPr lang="cs-CZ" sz="3600" dirty="0">
                <a:solidFill>
                  <a:srgbClr val="FF9015"/>
                </a:solidFill>
              </a:rPr>
              <a:t> </a:t>
            </a:r>
            <a:r>
              <a:rPr lang="cs-CZ" sz="3600" dirty="0" err="1">
                <a:solidFill>
                  <a:srgbClr val="FF9015"/>
                </a:solidFill>
              </a:rPr>
              <a:t>regulation</a:t>
            </a:r>
            <a:endParaRPr lang="en-US" sz="3600" dirty="0">
              <a:solidFill>
                <a:srgbClr val="FF9015"/>
              </a:solidFill>
            </a:endParaRPr>
          </a:p>
        </p:txBody>
      </p:sp>
      <p:pic>
        <p:nvPicPr>
          <p:cNvPr id="6" name="Zástupný obsah 5" descr="Obsah obrázku interiér, stůl, vsedě, box&#10;&#10;Popis byl vytvořen automaticky">
            <a:extLst>
              <a:ext uri="{FF2B5EF4-FFF2-40B4-BE49-F238E27FC236}">
                <a16:creationId xmlns:a16="http://schemas.microsoft.com/office/drawing/2014/main" id="{26776121-CEE6-40A7-98A7-2EC968071673}"/>
              </a:ext>
            </a:extLst>
          </p:cNvPr>
          <p:cNvPicPr>
            <a:picLocks noGrp="1" noChangeAspect="1"/>
          </p:cNvPicPr>
          <p:nvPr>
            <p:ph idx="1"/>
          </p:nvPr>
        </p:nvPicPr>
        <p:blipFill rotWithShape="1">
          <a:blip r:embed="rId3"/>
          <a:srcRect t="217" r="-1" b="-1"/>
          <a:stretch/>
        </p:blipFill>
        <p:spPr>
          <a:xfrm rot="10800000">
            <a:off x="630434" y="1545977"/>
            <a:ext cx="6139275" cy="4594459"/>
          </a:xfrm>
          <a:noFill/>
        </p:spPr>
      </p:pic>
    </p:spTree>
    <p:extLst>
      <p:ext uri="{BB962C8B-B14F-4D97-AF65-F5344CB8AC3E}">
        <p14:creationId xmlns:p14="http://schemas.microsoft.com/office/powerpoint/2010/main" val="1590425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Zástupný symbol obrázku 12" descr="Obsah obrázku vsedě, židle, stůl, červená&#10;&#10;Popis byl vytvořen automaticky">
            <a:extLst>
              <a:ext uri="{FF2B5EF4-FFF2-40B4-BE49-F238E27FC236}">
                <a16:creationId xmlns:a16="http://schemas.microsoft.com/office/drawing/2014/main" id="{972DD983-9D70-49C4-B69D-2B86FF943217}"/>
              </a:ext>
            </a:extLst>
          </p:cNvPr>
          <p:cNvPicPr>
            <a:picLocks noGrp="1" noChangeAspect="1"/>
          </p:cNvPicPr>
          <p:nvPr>
            <p:ph type="pic" sz="quarter" idx="10"/>
          </p:nvPr>
        </p:nvPicPr>
        <p:blipFill>
          <a:blip r:embed="rId2"/>
          <a:srcRect t="2888" b="2888"/>
          <a:stretch>
            <a:fillRect/>
          </a:stretch>
        </p:blipFill>
        <p:spPr>
          <a:xfrm rot="5400000">
            <a:off x="6339707" y="1005834"/>
            <a:ext cx="6857901" cy="4846334"/>
          </a:xfrm>
        </p:spPr>
      </p:pic>
      <p:pic>
        <p:nvPicPr>
          <p:cNvPr id="11" name="Zástupný obsah 10" descr="Obsah obrázku stůl, interiér, vsedě, jídlo&#10;&#10;Popis byl vytvořen automaticky">
            <a:extLst>
              <a:ext uri="{FF2B5EF4-FFF2-40B4-BE49-F238E27FC236}">
                <a16:creationId xmlns:a16="http://schemas.microsoft.com/office/drawing/2014/main" id="{A1F38A1A-6717-48F4-B8B5-F0228A3D8737}"/>
              </a:ext>
            </a:extLst>
          </p:cNvPr>
          <p:cNvPicPr>
            <a:picLocks noGrp="1" noChangeAspect="1"/>
          </p:cNvPicPr>
          <p:nvPr>
            <p:ph idx="1"/>
          </p:nvPr>
        </p:nvPicPr>
        <p:blipFill rotWithShape="1">
          <a:blip r:embed="rId3"/>
          <a:srcRect l="18169" t="14257" r="14358" b="7019"/>
          <a:stretch/>
        </p:blipFill>
        <p:spPr>
          <a:xfrm>
            <a:off x="167877" y="1208254"/>
            <a:ext cx="3965683" cy="3470259"/>
          </a:xfrm>
        </p:spPr>
      </p:pic>
      <p:pic>
        <p:nvPicPr>
          <p:cNvPr id="4" name="Obrázek 3">
            <a:extLst>
              <a:ext uri="{FF2B5EF4-FFF2-40B4-BE49-F238E27FC236}">
                <a16:creationId xmlns:a16="http://schemas.microsoft.com/office/drawing/2014/main" id="{DCEBF3A9-B44F-47FA-9732-C6B6CA3DE1A4}"/>
              </a:ext>
            </a:extLst>
          </p:cNvPr>
          <p:cNvPicPr>
            <a:picLocks noChangeAspect="1"/>
          </p:cNvPicPr>
          <p:nvPr/>
        </p:nvPicPr>
        <p:blipFill rotWithShape="1">
          <a:blip r:embed="rId4"/>
          <a:srcRect b="13210"/>
          <a:stretch/>
        </p:blipFill>
        <p:spPr>
          <a:xfrm>
            <a:off x="4133560" y="4085483"/>
            <a:ext cx="2948241" cy="2698208"/>
          </a:xfrm>
          <a:prstGeom prst="rect">
            <a:avLst/>
          </a:prstGeom>
        </p:spPr>
      </p:pic>
      <p:pic>
        <p:nvPicPr>
          <p:cNvPr id="6" name="Obrázek 5">
            <a:extLst>
              <a:ext uri="{FF2B5EF4-FFF2-40B4-BE49-F238E27FC236}">
                <a16:creationId xmlns:a16="http://schemas.microsoft.com/office/drawing/2014/main" id="{7E14F626-3C4F-425F-91E7-99CA9EEAD7ED}"/>
              </a:ext>
            </a:extLst>
          </p:cNvPr>
          <p:cNvPicPr>
            <a:picLocks noChangeAspect="1"/>
          </p:cNvPicPr>
          <p:nvPr/>
        </p:nvPicPr>
        <p:blipFill rotWithShape="1">
          <a:blip r:embed="rId5"/>
          <a:srcRect l="16729" r="15322"/>
          <a:stretch/>
        </p:blipFill>
        <p:spPr>
          <a:xfrm>
            <a:off x="4295921" y="591600"/>
            <a:ext cx="2948242" cy="3254174"/>
          </a:xfrm>
          <a:prstGeom prst="rect">
            <a:avLst/>
          </a:prstGeom>
        </p:spPr>
      </p:pic>
      <p:pic>
        <p:nvPicPr>
          <p:cNvPr id="9" name="Obrázek 8" descr="Obsah obrázku jídlo&#10;&#10;Popis byl vytvořen automaticky">
            <a:extLst>
              <a:ext uri="{FF2B5EF4-FFF2-40B4-BE49-F238E27FC236}">
                <a16:creationId xmlns:a16="http://schemas.microsoft.com/office/drawing/2014/main" id="{AF88DAB6-8CAB-4E1D-935F-8D7FFC91E584}"/>
              </a:ext>
            </a:extLst>
          </p:cNvPr>
          <p:cNvPicPr>
            <a:picLocks noChangeAspect="1"/>
          </p:cNvPicPr>
          <p:nvPr/>
        </p:nvPicPr>
        <p:blipFill>
          <a:blip r:embed="rId6"/>
          <a:stretch>
            <a:fillRect/>
          </a:stretch>
        </p:blipFill>
        <p:spPr>
          <a:xfrm>
            <a:off x="463217" y="4799301"/>
            <a:ext cx="1850823" cy="1850823"/>
          </a:xfrm>
          <a:prstGeom prst="rect">
            <a:avLst/>
          </a:prstGeom>
        </p:spPr>
      </p:pic>
    </p:spTree>
    <p:extLst>
      <p:ext uri="{BB962C8B-B14F-4D97-AF65-F5344CB8AC3E}">
        <p14:creationId xmlns:p14="http://schemas.microsoft.com/office/powerpoint/2010/main" val="3321002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obrázku 6" descr="Obsah obrázku vsedě, stůl, místnost&#10;&#10;Popis byl vytvořen automaticky">
            <a:extLst>
              <a:ext uri="{FF2B5EF4-FFF2-40B4-BE49-F238E27FC236}">
                <a16:creationId xmlns:a16="http://schemas.microsoft.com/office/drawing/2014/main" id="{2A33BC19-2540-47E8-AE0E-47C7254B2CC9}"/>
              </a:ext>
            </a:extLst>
          </p:cNvPr>
          <p:cNvPicPr>
            <a:picLocks noGrp="1" noChangeAspect="1"/>
          </p:cNvPicPr>
          <p:nvPr>
            <p:ph idx="1"/>
          </p:nvPr>
        </p:nvPicPr>
        <p:blipFill rotWithShape="1">
          <a:blip r:embed="rId2"/>
          <a:srcRect l="1"/>
          <a:stretch/>
        </p:blipFill>
        <p:spPr>
          <a:xfrm>
            <a:off x="99" y="6"/>
            <a:ext cx="12191814" cy="6857995"/>
          </a:xfrm>
          <a:noFill/>
        </p:spPr>
      </p:pic>
    </p:spTree>
    <p:extLst>
      <p:ext uri="{BB962C8B-B14F-4D97-AF65-F5344CB8AC3E}">
        <p14:creationId xmlns:p14="http://schemas.microsoft.com/office/powerpoint/2010/main" val="3362561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121048-935A-46AA-B732-7A262DBAC3EF}"/>
              </a:ext>
            </a:extLst>
          </p:cNvPr>
          <p:cNvSpPr>
            <a:spLocks noGrp="1"/>
          </p:cNvSpPr>
          <p:nvPr>
            <p:ph type="title"/>
          </p:nvPr>
        </p:nvSpPr>
        <p:spPr/>
        <p:txBody>
          <a:bodyPr>
            <a:normAutofit fontScale="90000"/>
          </a:bodyPr>
          <a:lstStyle/>
          <a:p>
            <a:r>
              <a:rPr lang="nb-NO" dirty="0" err="1"/>
              <a:t>Default</a:t>
            </a:r>
            <a:r>
              <a:rPr lang="nb-NO" dirty="0"/>
              <a:t> adult mode: </a:t>
            </a:r>
            <a:r>
              <a:rPr lang="nb-NO" dirty="0" err="1">
                <a:solidFill>
                  <a:srgbClr val="FF0000"/>
                </a:solidFill>
              </a:rPr>
              <a:t>it’s</a:t>
            </a:r>
            <a:r>
              <a:rPr lang="nb-NO" dirty="0">
                <a:solidFill>
                  <a:srgbClr val="FF0000"/>
                </a:solidFill>
              </a:rPr>
              <a:t> a </a:t>
            </a:r>
            <a:r>
              <a:rPr lang="nb-NO" dirty="0" err="1">
                <a:solidFill>
                  <a:srgbClr val="FF0000"/>
                </a:solidFill>
              </a:rPr>
              <a:t>lack</a:t>
            </a:r>
            <a:r>
              <a:rPr lang="nb-NO" dirty="0">
                <a:solidFill>
                  <a:srgbClr val="FF0000"/>
                </a:solidFill>
              </a:rPr>
              <a:t> </a:t>
            </a:r>
            <a:r>
              <a:rPr lang="nb-NO" dirty="0" err="1">
                <a:solidFill>
                  <a:srgbClr val="FF0000"/>
                </a:solidFill>
              </a:rPr>
              <a:t>of</a:t>
            </a:r>
            <a:r>
              <a:rPr lang="nb-NO" dirty="0">
                <a:solidFill>
                  <a:srgbClr val="FF0000"/>
                </a:solidFill>
              </a:rPr>
              <a:t> </a:t>
            </a:r>
            <a:r>
              <a:rPr lang="nb-NO" dirty="0" err="1">
                <a:solidFill>
                  <a:srgbClr val="FF0000"/>
                </a:solidFill>
              </a:rPr>
              <a:t>will</a:t>
            </a:r>
            <a:r>
              <a:rPr lang="nb-NO" dirty="0">
                <a:solidFill>
                  <a:srgbClr val="FF0000"/>
                </a:solidFill>
              </a:rPr>
              <a:t>.</a:t>
            </a:r>
          </a:p>
        </p:txBody>
      </p:sp>
    </p:spTree>
    <p:extLst>
      <p:ext uri="{BB962C8B-B14F-4D97-AF65-F5344CB8AC3E}">
        <p14:creationId xmlns:p14="http://schemas.microsoft.com/office/powerpoint/2010/main" val="2989598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ext, kniha&#10;&#10;Popis byl vytvořen automaticky">
            <a:extLst>
              <a:ext uri="{FF2B5EF4-FFF2-40B4-BE49-F238E27FC236}">
                <a16:creationId xmlns:a16="http://schemas.microsoft.com/office/drawing/2014/main" id="{4442A9D2-1C5D-4826-A904-A99A41A240A9}"/>
              </a:ext>
            </a:extLst>
          </p:cNvPr>
          <p:cNvPicPr>
            <a:picLocks noChangeAspect="1"/>
          </p:cNvPicPr>
          <p:nvPr/>
        </p:nvPicPr>
        <p:blipFill>
          <a:blip r:embed="rId2"/>
          <a:stretch>
            <a:fillRect/>
          </a:stretch>
        </p:blipFill>
        <p:spPr>
          <a:xfrm>
            <a:off x="7486735" y="0"/>
            <a:ext cx="4705265" cy="6858000"/>
          </a:xfrm>
          <a:prstGeom prst="rect">
            <a:avLst/>
          </a:prstGeom>
        </p:spPr>
      </p:pic>
      <p:pic>
        <p:nvPicPr>
          <p:cNvPr id="3" name="Google Shape;393;p70">
            <a:extLst>
              <a:ext uri="{FF2B5EF4-FFF2-40B4-BE49-F238E27FC236}">
                <a16:creationId xmlns:a16="http://schemas.microsoft.com/office/drawing/2014/main" id="{752ECF37-CB25-4FEB-9110-F47B78EB9A41}"/>
              </a:ext>
            </a:extLst>
          </p:cNvPr>
          <p:cNvPicPr preferRelativeResize="0"/>
          <p:nvPr/>
        </p:nvPicPr>
        <p:blipFill>
          <a:blip r:embed="rId3">
            <a:alphaModFix/>
          </a:blip>
          <a:stretch>
            <a:fillRect/>
          </a:stretch>
        </p:blipFill>
        <p:spPr>
          <a:xfrm>
            <a:off x="0" y="99"/>
            <a:ext cx="4581703" cy="6857901"/>
          </a:xfrm>
          <a:prstGeom prst="rect">
            <a:avLst/>
          </a:prstGeom>
          <a:noFill/>
          <a:ln>
            <a:noFill/>
          </a:ln>
        </p:spPr>
      </p:pic>
    </p:spTree>
    <p:extLst>
      <p:ext uri="{BB962C8B-B14F-4D97-AF65-F5344CB8AC3E}">
        <p14:creationId xmlns:p14="http://schemas.microsoft.com/office/powerpoint/2010/main" val="1653831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063859-8AC5-44EB-B834-67B2D158814C}"/>
              </a:ext>
            </a:extLst>
          </p:cNvPr>
          <p:cNvSpPr>
            <a:spLocks noGrp="1"/>
          </p:cNvSpPr>
          <p:nvPr>
            <p:ph type="title"/>
          </p:nvPr>
        </p:nvSpPr>
        <p:spPr>
          <a:xfrm>
            <a:off x="630240" y="2470808"/>
            <a:ext cx="10515448" cy="1385155"/>
          </a:xfrm>
        </p:spPr>
        <p:txBody>
          <a:bodyPr/>
          <a:lstStyle/>
          <a:p>
            <a:r>
              <a:rPr lang="cs-CZ" dirty="0"/>
              <a:t>Professional</a:t>
            </a:r>
            <a:r>
              <a:rPr lang="nb-NO" dirty="0"/>
              <a:t> mode: </a:t>
            </a:r>
            <a:r>
              <a:rPr lang="nb-NO" dirty="0">
                <a:solidFill>
                  <a:srgbClr val="FF0000"/>
                </a:solidFill>
              </a:rPr>
              <a:t>it’s a lack of access to the skills </a:t>
            </a:r>
            <a:r>
              <a:rPr lang="cs-CZ" dirty="0">
                <a:solidFill>
                  <a:srgbClr val="FF0000"/>
                </a:solidFill>
              </a:rPr>
              <a:t>he/</a:t>
            </a:r>
            <a:r>
              <a:rPr lang="cs-CZ" dirty="0" err="1">
                <a:solidFill>
                  <a:srgbClr val="FF0000"/>
                </a:solidFill>
              </a:rPr>
              <a:t>she</a:t>
            </a:r>
            <a:r>
              <a:rPr lang="nb-NO" dirty="0">
                <a:solidFill>
                  <a:srgbClr val="FF0000"/>
                </a:solidFill>
              </a:rPr>
              <a:t> need</a:t>
            </a:r>
            <a:r>
              <a:rPr lang="cs-CZ" dirty="0">
                <a:solidFill>
                  <a:srgbClr val="FF0000"/>
                </a:solidFill>
              </a:rPr>
              <a:t>s</a:t>
            </a:r>
            <a:endParaRPr lang="nb-NO" dirty="0">
              <a:solidFill>
                <a:srgbClr val="FF0000"/>
              </a:solidFill>
            </a:endParaRPr>
          </a:p>
        </p:txBody>
      </p:sp>
    </p:spTree>
    <p:extLst>
      <p:ext uri="{BB962C8B-B14F-4D97-AF65-F5344CB8AC3E}">
        <p14:creationId xmlns:p14="http://schemas.microsoft.com/office/powerpoint/2010/main" val="295292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a:t>State dependent functioning</a:t>
            </a:r>
          </a:p>
        </p:txBody>
      </p:sp>
      <p:sp>
        <p:nvSpPr>
          <p:cNvPr id="3" name="Plassholder for innhold 2"/>
          <p:cNvSpPr>
            <a:spLocks noGrp="1"/>
          </p:cNvSpPr>
          <p:nvPr>
            <p:ph idx="1"/>
          </p:nvPr>
        </p:nvSpPr>
        <p:spPr>
          <a:xfrm>
            <a:off x="630275" y="1545950"/>
            <a:ext cx="10932276" cy="5177579"/>
          </a:xfrm>
        </p:spPr>
        <p:txBody>
          <a:bodyPr>
            <a:normAutofit fontScale="92500" lnSpcReduction="20000"/>
          </a:bodyPr>
          <a:lstStyle/>
          <a:p>
            <a:pPr marL="0" indent="0" algn="ctr">
              <a:buNone/>
            </a:pPr>
            <a:endParaRPr lang="en-GB" sz="3301" dirty="0"/>
          </a:p>
          <a:p>
            <a:pPr marL="0" indent="0" algn="ctr">
              <a:buNone/>
            </a:pPr>
            <a:r>
              <a:rPr lang="en-GB" sz="3301" dirty="0"/>
              <a:t>“Know the stage – watch the state”</a:t>
            </a:r>
          </a:p>
          <a:p>
            <a:pPr marL="0" indent="0" algn="r">
              <a:buNone/>
            </a:pPr>
            <a:r>
              <a:rPr lang="en-GB" sz="2701" dirty="0" err="1"/>
              <a:t>Dr.</a:t>
            </a:r>
            <a:r>
              <a:rPr lang="en-GB" sz="2701" dirty="0"/>
              <a:t> Bruce Perry</a:t>
            </a:r>
          </a:p>
          <a:p>
            <a:pPr marL="0" indent="0">
              <a:buNone/>
            </a:pPr>
            <a:endParaRPr lang="en-GB" sz="2701" dirty="0"/>
          </a:p>
          <a:p>
            <a:pPr marL="0" indent="0">
              <a:buNone/>
            </a:pPr>
            <a:r>
              <a:rPr lang="en-GB" sz="3251" dirty="0"/>
              <a:t>How we behave – what skills we have at hand, are determined by the state we are in.</a:t>
            </a:r>
          </a:p>
          <a:p>
            <a:pPr marL="0" indent="0">
              <a:buNone/>
            </a:pPr>
            <a:r>
              <a:rPr lang="en-GB" sz="3251" dirty="0"/>
              <a:t>The more stressed//activated//scared that we are, the less able we are to keep calm and carry on. </a:t>
            </a:r>
          </a:p>
          <a:p>
            <a:pPr marL="0" indent="0">
              <a:buNone/>
            </a:pPr>
            <a:r>
              <a:rPr lang="en-GB" sz="3251" dirty="0"/>
              <a:t>In essence: stress, fear and overwhelming activation makes us stupid and do stupid things.</a:t>
            </a:r>
            <a:endParaRPr lang="cs-CZ" sz="3251" dirty="0"/>
          </a:p>
          <a:p>
            <a:pPr marL="0" indent="0">
              <a:buNone/>
            </a:pPr>
            <a:endParaRPr lang="cs-CZ" sz="3251" dirty="0"/>
          </a:p>
          <a:p>
            <a:pPr marL="0" indent="0">
              <a:buNone/>
            </a:pPr>
            <a:r>
              <a:rPr lang="cs-CZ" sz="3251" dirty="0">
                <a:solidFill>
                  <a:schemeClr val="accent6">
                    <a:lumMod val="75000"/>
                  </a:schemeClr>
                </a:solidFill>
              </a:rPr>
              <a:t>Do </a:t>
            </a:r>
            <a:r>
              <a:rPr lang="cs-CZ" sz="3251" dirty="0" err="1">
                <a:solidFill>
                  <a:schemeClr val="accent6">
                    <a:lumMod val="75000"/>
                  </a:schemeClr>
                </a:solidFill>
              </a:rPr>
              <a:t>you</a:t>
            </a:r>
            <a:r>
              <a:rPr lang="cs-CZ" sz="3251" dirty="0">
                <a:solidFill>
                  <a:schemeClr val="accent6">
                    <a:lumMod val="75000"/>
                  </a:schemeClr>
                </a:solidFill>
              </a:rPr>
              <a:t> </a:t>
            </a:r>
            <a:r>
              <a:rPr lang="cs-CZ" sz="3251" dirty="0" err="1">
                <a:solidFill>
                  <a:schemeClr val="accent6">
                    <a:lumMod val="75000"/>
                  </a:schemeClr>
                </a:solidFill>
              </a:rPr>
              <a:t>have</a:t>
            </a:r>
            <a:r>
              <a:rPr lang="cs-CZ" sz="3251" dirty="0">
                <a:solidFill>
                  <a:schemeClr val="accent6">
                    <a:lumMod val="75000"/>
                  </a:schemeClr>
                </a:solidFill>
              </a:rPr>
              <a:t> such </a:t>
            </a:r>
            <a:r>
              <a:rPr lang="cs-CZ" sz="3251" dirty="0" err="1">
                <a:solidFill>
                  <a:schemeClr val="accent6">
                    <a:lumMod val="75000"/>
                  </a:schemeClr>
                </a:solidFill>
              </a:rPr>
              <a:t>experience</a:t>
            </a:r>
            <a:r>
              <a:rPr lang="cs-CZ" sz="3251" dirty="0">
                <a:solidFill>
                  <a:schemeClr val="accent6">
                    <a:lumMod val="75000"/>
                  </a:schemeClr>
                </a:solidFill>
              </a:rPr>
              <a:t>?</a:t>
            </a:r>
            <a:endParaRPr lang="en-GB" sz="3251" dirty="0">
              <a:solidFill>
                <a:schemeClr val="accent6">
                  <a:lumMod val="75000"/>
                </a:schemeClr>
              </a:solidFill>
            </a:endParaRPr>
          </a:p>
        </p:txBody>
      </p:sp>
    </p:spTree>
    <p:extLst>
      <p:ext uri="{BB962C8B-B14F-4D97-AF65-F5344CB8AC3E}">
        <p14:creationId xmlns:p14="http://schemas.microsoft.com/office/powerpoint/2010/main" val="3740482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A5CFCF-11C2-3542-8A3B-3F97077116CA}"/>
              </a:ext>
            </a:extLst>
          </p:cNvPr>
          <p:cNvPicPr>
            <a:picLocks noChangeAspect="1"/>
          </p:cNvPicPr>
          <p:nvPr/>
        </p:nvPicPr>
        <p:blipFill>
          <a:blip r:embed="rId2"/>
          <a:stretch>
            <a:fillRect/>
          </a:stretch>
        </p:blipFill>
        <p:spPr>
          <a:xfrm>
            <a:off x="1524001" y="0"/>
            <a:ext cx="9144000" cy="6858000"/>
          </a:xfrm>
          <a:prstGeom prst="rect">
            <a:avLst/>
          </a:prstGeom>
        </p:spPr>
      </p:pic>
    </p:spTree>
    <p:extLst>
      <p:ext uri="{BB962C8B-B14F-4D97-AF65-F5344CB8AC3E}">
        <p14:creationId xmlns:p14="http://schemas.microsoft.com/office/powerpoint/2010/main" val="3300781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a:t>State dependent functioning</a:t>
            </a:r>
          </a:p>
        </p:txBody>
      </p:sp>
      <p:sp>
        <p:nvSpPr>
          <p:cNvPr id="3" name="Plassholder for innhold 2"/>
          <p:cNvSpPr>
            <a:spLocks noGrp="1"/>
          </p:cNvSpPr>
          <p:nvPr>
            <p:ph idx="1"/>
          </p:nvPr>
        </p:nvSpPr>
        <p:spPr/>
        <p:txBody>
          <a:bodyPr>
            <a:normAutofit/>
          </a:bodyPr>
          <a:lstStyle/>
          <a:p>
            <a:pPr marL="0" indent="0" algn="ctr">
              <a:buNone/>
            </a:pPr>
            <a:endParaRPr lang="en-GB" sz="3301" dirty="0"/>
          </a:p>
          <a:p>
            <a:pPr marL="0" indent="0" algn="ctr">
              <a:buNone/>
            </a:pPr>
            <a:endParaRPr lang="en-GB" sz="3301" dirty="0"/>
          </a:p>
        </p:txBody>
      </p:sp>
      <p:sp>
        <p:nvSpPr>
          <p:cNvPr id="5" name="Rektangel 4">
            <a:extLst>
              <a:ext uri="{FF2B5EF4-FFF2-40B4-BE49-F238E27FC236}">
                <a16:creationId xmlns:a16="http://schemas.microsoft.com/office/drawing/2014/main" id="{ECF1E735-993D-486D-859D-8C86CDDEFF38}"/>
              </a:ext>
            </a:extLst>
          </p:cNvPr>
          <p:cNvSpPr/>
          <p:nvPr/>
        </p:nvSpPr>
        <p:spPr>
          <a:xfrm>
            <a:off x="629528" y="1774534"/>
            <a:ext cx="10932117" cy="4663969"/>
          </a:xfrm>
          <a:prstGeom prst="rect">
            <a:avLst/>
          </a:prstGeom>
        </p:spPr>
        <p:txBody>
          <a:bodyPr wrap="square">
            <a:spAutoFit/>
          </a:bodyPr>
          <a:lstStyle/>
          <a:p>
            <a:r>
              <a:rPr lang="en-GB" sz="3001" dirty="0"/>
              <a:t>A concept developed by </a:t>
            </a:r>
            <a:r>
              <a:rPr lang="en-GB" sz="3001" dirty="0" err="1"/>
              <a:t>Dr.</a:t>
            </a:r>
            <a:r>
              <a:rPr lang="en-GB" sz="3001" dirty="0"/>
              <a:t> Bruce Perry at Child Trauma Academy (USA)</a:t>
            </a:r>
          </a:p>
          <a:p>
            <a:endParaRPr lang="en-GB" sz="3001" dirty="0"/>
          </a:p>
          <a:p>
            <a:r>
              <a:rPr lang="en-GB" sz="3001" dirty="0"/>
              <a:t>It simply states that we humans have five different states of arousal that we can be in, and that we function differently in the different states.</a:t>
            </a:r>
          </a:p>
          <a:p>
            <a:endParaRPr lang="en-GB" sz="3001" dirty="0"/>
          </a:p>
          <a:p>
            <a:r>
              <a:rPr lang="en-GB" sz="3001" dirty="0"/>
              <a:t>The five states are:</a:t>
            </a:r>
          </a:p>
          <a:p>
            <a:r>
              <a:rPr lang="en-GB" sz="3001" dirty="0">
                <a:solidFill>
                  <a:srgbClr val="FF0000"/>
                </a:solidFill>
              </a:rPr>
              <a:t>CALM – ALERT – ALARM – FEAR – TERROR</a:t>
            </a:r>
          </a:p>
          <a:p>
            <a:endParaRPr lang="en-GB" sz="900" dirty="0"/>
          </a:p>
          <a:p>
            <a:endParaRPr lang="en-GB" sz="900" dirty="0"/>
          </a:p>
          <a:p>
            <a:endParaRPr lang="en-GB" sz="900" dirty="0"/>
          </a:p>
        </p:txBody>
      </p:sp>
    </p:spTree>
    <p:extLst>
      <p:ext uri="{BB962C8B-B14F-4D97-AF65-F5344CB8AC3E}">
        <p14:creationId xmlns:p14="http://schemas.microsoft.com/office/powerpoint/2010/main" val="368328619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TotalTime>
  <Words>3659</Words>
  <Application>Microsoft Office PowerPoint</Application>
  <PresentationFormat>Širokoúhlá obrazovka</PresentationFormat>
  <Paragraphs>425</Paragraphs>
  <Slides>50</Slides>
  <Notes>14</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50</vt:i4>
      </vt:variant>
    </vt:vector>
  </HeadingPairs>
  <TitlesOfParts>
    <vt:vector size="58" baseType="lpstr">
      <vt:lpstr>Arial</vt:lpstr>
      <vt:lpstr>Calibri</vt:lpstr>
      <vt:lpstr>Calibri Light</vt:lpstr>
      <vt:lpstr>Palatino</vt:lpstr>
      <vt:lpstr>Times New Roman</vt:lpstr>
      <vt:lpstr>Tw Cen MT</vt:lpstr>
      <vt:lpstr>Motiv Office</vt:lpstr>
      <vt:lpstr>Rastrový obrázek</vt:lpstr>
      <vt:lpstr>Behavior management</vt:lpstr>
      <vt:lpstr>Be bigger and stronger </vt:lpstr>
      <vt:lpstr> State dependant functioning:  How our internal state determines our behavior </vt:lpstr>
      <vt:lpstr>«Why doesn’t he/she do today what he/she was able to do yesterday?»</vt:lpstr>
      <vt:lpstr>Default adult mode: it’s a lack of will.</vt:lpstr>
      <vt:lpstr>Professional mode: it’s a lack of access to the skills he/she needs</vt:lpstr>
      <vt:lpstr>State dependent functioning</vt:lpstr>
      <vt:lpstr>Prezentace aplikace PowerPoint</vt:lpstr>
      <vt:lpstr>State dependent functioning</vt:lpstr>
      <vt:lpstr>State dependent functioning</vt:lpstr>
      <vt:lpstr>Three part brain</vt:lpstr>
      <vt:lpstr>State dependent functioning – CALM</vt:lpstr>
      <vt:lpstr>State dependent functioning – ALERT</vt:lpstr>
      <vt:lpstr>State dependent functioning – ALARM</vt:lpstr>
      <vt:lpstr>State dependent functioning – FEAR</vt:lpstr>
      <vt:lpstr>State dependent functioning – TERROR</vt:lpstr>
      <vt:lpstr>State dependent functioning: fight/flight/freeze</vt:lpstr>
      <vt:lpstr>Social contagion: one person’s state will infect another person’s state</vt:lpstr>
      <vt:lpstr>A regulated adult can regulate a dysregulated child. A dysregulated adult will not be able to regulate a dysregulated child. A dysregulated adult will dysregulate a regulated child. A dysregulated child will be able to dysregulate a regulated adult. B.D Perry, 2020</vt:lpstr>
      <vt:lpstr>Practical implications in understanding children, the example of Honza (hyperactive functioning)</vt:lpstr>
      <vt:lpstr>How do we help Honza sit at his desk? </vt:lpstr>
      <vt:lpstr>Assignment - homework</vt:lpstr>
      <vt:lpstr>State dependant functioning is also about our functioning, not just the kids</vt:lpstr>
      <vt:lpstr>Our functioning and needs are state dependent – homework – fill in the table bellow for yourself</vt:lpstr>
      <vt:lpstr>State dependent functioning and the result of developmental trauma</vt:lpstr>
      <vt:lpstr>Sensitization and state dependent functioning</vt:lpstr>
      <vt:lpstr>Prezentace aplikace PowerPoint</vt:lpstr>
      <vt:lpstr>Prezentace aplikace PowerPoint</vt:lpstr>
      <vt:lpstr>Ways in which trauma impacts our lives</vt:lpstr>
      <vt:lpstr>Prezentace aplikace PowerPoint</vt:lpstr>
      <vt:lpstr>Prezentace aplikace PowerPoint</vt:lpstr>
      <vt:lpstr>Prezentace aplikace PowerPoint</vt:lpstr>
      <vt:lpstr>All rights reserved © 2008-2022 Bruce D. Perry. </vt:lpstr>
      <vt:lpstr>Summary:  Different stress-responses</vt:lpstr>
      <vt:lpstr>Prezentace aplikace PowerPoint</vt:lpstr>
      <vt:lpstr>Kids do well if they can  – If they don’t do well,  it is because they can’t do well</vt:lpstr>
      <vt:lpstr>Kids with challenging behaviours lack certain skills</vt:lpstr>
      <vt:lpstr>Collaborative Problem Solving</vt:lpstr>
      <vt:lpstr>Plan B - preparations</vt:lpstr>
      <vt:lpstr>Group work</vt:lpstr>
      <vt:lpstr>Plan B – Collaborative Problem Solving</vt:lpstr>
      <vt:lpstr>Common pitfalls</vt:lpstr>
      <vt:lpstr>Benefits</vt:lpstr>
      <vt:lpstr>Prezentace aplikace PowerPoint</vt:lpstr>
      <vt:lpstr>Neuroception</vt:lpstr>
      <vt:lpstr>Calm place</vt:lpstr>
      <vt:lpstr>Somatosensoric regulation</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dependant functioning:  How our internal state determines our behavior</dc:title>
  <dc:creator>Lenka Felcmanová</dc:creator>
  <cp:lastModifiedBy>Lucie Jakubcová Hajdušková</cp:lastModifiedBy>
  <cp:revision>22</cp:revision>
  <dcterms:created xsi:type="dcterms:W3CDTF">2023-03-21T12:30:50Z</dcterms:created>
  <dcterms:modified xsi:type="dcterms:W3CDTF">2023-12-05T17:02:52Z</dcterms:modified>
</cp:coreProperties>
</file>