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6"/>
  </p:notesMasterIdLst>
  <p:sldIdLst>
    <p:sldId id="256" r:id="rId2"/>
    <p:sldId id="270" r:id="rId3"/>
    <p:sldId id="262" r:id="rId4"/>
    <p:sldId id="274" r:id="rId5"/>
    <p:sldId id="280" r:id="rId6"/>
    <p:sldId id="275" r:id="rId7"/>
    <p:sldId id="266" r:id="rId8"/>
    <p:sldId id="276" r:id="rId9"/>
    <p:sldId id="277" r:id="rId10"/>
    <p:sldId id="271" r:id="rId11"/>
    <p:sldId id="278" r:id="rId12"/>
    <p:sldId id="284" r:id="rId13"/>
    <p:sldId id="279" r:id="rId14"/>
    <p:sldId id="272" r:id="rId15"/>
  </p:sldIdLst>
  <p:sldSz cx="9144000" cy="6858000" type="screen4x3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219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Tilt</c:v>
          </c:tx>
          <c:marker>
            <c:symbol val="circle"/>
            <c:size val="5"/>
          </c:marker>
          <c:cat>
            <c:numRef>
              <c:f>List1!$A$7:$A$17</c:f>
              <c:numCache>
                <c:formatCode>0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7.0000000000000009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cat>
          <c:val>
            <c:numRef>
              <c:f>List1!$G$7:$G$17</c:f>
              <c:numCache>
                <c:formatCode>0</c:formatCode>
                <c:ptCount val="11"/>
                <c:pt idx="0" formatCode="General">
                  <c:v>100</c:v>
                </c:pt>
                <c:pt idx="1">
                  <c:v>109.05229466860197</c:v>
                </c:pt>
                <c:pt idx="2">
                  <c:v>118.48665815568408</c:v>
                </c:pt>
                <c:pt idx="3">
                  <c:v>128.28306655071475</c:v>
                </c:pt>
                <c:pt idx="4">
                  <c:v>138.4204756862415</c:v>
                </c:pt>
                <c:pt idx="5">
                  <c:v>148.87723453026828</c:v>
                </c:pt>
                <c:pt idx="6">
                  <c:v>159.63146330163491</c:v>
                </c:pt>
                <c:pt idx="7">
                  <c:v>170.66138861375228</c:v>
                </c:pt>
                <c:pt idx="8">
                  <c:v>181.94563114051357</c:v>
                </c:pt>
                <c:pt idx="9">
                  <c:v>193.46344413666998</c:v>
                </c:pt>
                <c:pt idx="10">
                  <c:v>205.19490351359394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55-4DA5-8BCE-59EAAA78E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1234432"/>
        <c:axId val="321236352"/>
      </c:lineChart>
      <c:catAx>
        <c:axId val="321234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GB" sz="900" b="1" spc="100" baseline="0" noProof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pPr>
                <a:r>
                  <a:rPr lang="en-GB" sz="900" b="1" spc="100" baseline="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Inflation</a:t>
                </a:r>
                <a:r>
                  <a:rPr lang="cs-CZ" sz="900" b="1" spc="100" baseline="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(%)</a:t>
                </a:r>
                <a:endParaRPr lang="en-GB" sz="900" b="1" spc="100" baseline="0" noProof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c:rich>
          </c:tx>
          <c:layout>
            <c:manualLayout>
              <c:xMode val="edge"/>
              <c:yMode val="edge"/>
              <c:x val="0.42518285214348206"/>
              <c:y val="0.81420538066102888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ambria Math" panose="02040503050406030204" pitchFamily="18" charset="0"/>
                <a:ea typeface="Cambria Math" panose="02040503050406030204" pitchFamily="18" charset="0"/>
              </a:defRPr>
            </a:pPr>
            <a:endParaRPr lang="cs-CZ"/>
          </a:p>
        </c:txPr>
        <c:crossAx val="321236352"/>
        <c:crosses val="autoZero"/>
        <c:auto val="1"/>
        <c:lblAlgn val="ctr"/>
        <c:lblOffset val="100"/>
        <c:noMultiLvlLbl val="0"/>
      </c:catAx>
      <c:valAx>
        <c:axId val="32123635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lang="en-GB" sz="900" b="1" spc="100" baseline="0" noProof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pPr>
                <a:r>
                  <a:rPr lang="en-GB" sz="900" b="1" spc="100" baseline="0" noProof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Instalment (%)</a:t>
                </a:r>
              </a:p>
            </c:rich>
          </c:tx>
          <c:layout>
            <c:manualLayout>
              <c:xMode val="edge"/>
              <c:yMode val="edge"/>
              <c:x val="2.5000000000000001E-2"/>
              <c:y val="5.700528210219921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ambria Math" panose="02040503050406030204" pitchFamily="18" charset="0"/>
                <a:ea typeface="Cambria Math" panose="02040503050406030204" pitchFamily="18" charset="0"/>
              </a:defRPr>
            </a:pPr>
            <a:endParaRPr lang="cs-CZ"/>
          </a:p>
        </c:txPr>
        <c:crossAx val="321234432"/>
        <c:crosses val="autoZero"/>
        <c:crossBetween val="between"/>
      </c:valAx>
    </c:plotArea>
    <c:plotVisOnly val="1"/>
    <c:dispBlanksAs val="gap"/>
    <c:showDLblsOverMax val="0"/>
  </c:chart>
  <c:spPr>
    <a:ln w="19050">
      <a:solidFill>
        <a:srgbClr val="7030A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82898298479527"/>
          <c:y val="7.7019954434914092E-2"/>
          <c:w val="0.77304588469370439"/>
          <c:h val="0.65445836374038013"/>
        </c:manualLayout>
      </c:layout>
      <c:lineChart>
        <c:grouping val="stacked"/>
        <c:varyColors val="0"/>
        <c:ser>
          <c:idx val="0"/>
          <c:order val="0"/>
          <c:tx>
            <c:v>Eroze</c:v>
          </c:tx>
          <c:marker>
            <c:symbol val="none"/>
          </c:marker>
          <c:cat>
            <c:numRef>
              <c:f>List1!$B$21:$AF$21</c:f>
              <c:numCache>
                <c:formatCode>General</c:formatCode>
                <c:ptCount val="31"/>
                <c:pt idx="0" formatCode="0">
                  <c:v>0</c:v>
                </c:pt>
                <c:pt idx="1">
                  <c:v>1</c:v>
                </c:pt>
                <c:pt idx="2">
                  <c:v>2</c:v>
                </c:pt>
                <c:pt idx="3" formatCode="0">
                  <c:v>3</c:v>
                </c:pt>
                <c:pt idx="4">
                  <c:v>4</c:v>
                </c:pt>
                <c:pt idx="5">
                  <c:v>5</c:v>
                </c:pt>
                <c:pt idx="6" formatCode="0">
                  <c:v>6</c:v>
                </c:pt>
                <c:pt idx="7">
                  <c:v>7</c:v>
                </c:pt>
                <c:pt idx="8">
                  <c:v>8</c:v>
                </c:pt>
                <c:pt idx="9" formatCode="0">
                  <c:v>9</c:v>
                </c:pt>
                <c:pt idx="10">
                  <c:v>10</c:v>
                </c:pt>
                <c:pt idx="11">
                  <c:v>11</c:v>
                </c:pt>
                <c:pt idx="12" formatCode="0">
                  <c:v>12</c:v>
                </c:pt>
                <c:pt idx="13">
                  <c:v>13</c:v>
                </c:pt>
                <c:pt idx="14">
                  <c:v>14</c:v>
                </c:pt>
                <c:pt idx="15" formatCode="0">
                  <c:v>15</c:v>
                </c:pt>
                <c:pt idx="16">
                  <c:v>16</c:v>
                </c:pt>
                <c:pt idx="17">
                  <c:v>17</c:v>
                </c:pt>
                <c:pt idx="18" formatCode="0">
                  <c:v>18</c:v>
                </c:pt>
                <c:pt idx="19">
                  <c:v>19</c:v>
                </c:pt>
                <c:pt idx="20">
                  <c:v>20</c:v>
                </c:pt>
                <c:pt idx="21" formatCode="0">
                  <c:v>21</c:v>
                </c:pt>
                <c:pt idx="22">
                  <c:v>22</c:v>
                </c:pt>
                <c:pt idx="23">
                  <c:v>23</c:v>
                </c:pt>
                <c:pt idx="24" formatCode="0">
                  <c:v>24</c:v>
                </c:pt>
                <c:pt idx="25">
                  <c:v>25</c:v>
                </c:pt>
                <c:pt idx="26">
                  <c:v>26</c:v>
                </c:pt>
                <c:pt idx="27" formatCode="0">
                  <c:v>27</c:v>
                </c:pt>
                <c:pt idx="28">
                  <c:v>28</c:v>
                </c:pt>
                <c:pt idx="29">
                  <c:v>29</c:v>
                </c:pt>
                <c:pt idx="30" formatCode="0">
                  <c:v>30</c:v>
                </c:pt>
              </c:numCache>
            </c:numRef>
          </c:cat>
          <c:val>
            <c:numRef>
              <c:f>List1!$B$22:$AF$22</c:f>
              <c:numCache>
                <c:formatCode>0</c:formatCode>
                <c:ptCount val="31"/>
                <c:pt idx="0">
                  <c:v>100</c:v>
                </c:pt>
                <c:pt idx="1">
                  <c:v>90.909090909090907</c:v>
                </c:pt>
                <c:pt idx="2">
                  <c:v>82.644628099173545</c:v>
                </c:pt>
                <c:pt idx="3">
                  <c:v>75.131480090157751</c:v>
                </c:pt>
                <c:pt idx="4">
                  <c:v>68.301345536507057</c:v>
                </c:pt>
                <c:pt idx="5">
                  <c:v>62.092132305915499</c:v>
                </c:pt>
                <c:pt idx="6">
                  <c:v>56.44739300537772</c:v>
                </c:pt>
                <c:pt idx="7">
                  <c:v>51.315811823070646</c:v>
                </c:pt>
                <c:pt idx="8">
                  <c:v>46.650738020973314</c:v>
                </c:pt>
                <c:pt idx="9">
                  <c:v>42.409761837248467</c:v>
                </c:pt>
                <c:pt idx="10">
                  <c:v>38.554328942953148</c:v>
                </c:pt>
                <c:pt idx="11">
                  <c:v>35.049389948139222</c:v>
                </c:pt>
                <c:pt idx="12">
                  <c:v>31.863081771035656</c:v>
                </c:pt>
                <c:pt idx="13">
                  <c:v>28.966437973668778</c:v>
                </c:pt>
                <c:pt idx="14">
                  <c:v>26.333125430607975</c:v>
                </c:pt>
                <c:pt idx="15">
                  <c:v>23.93920493691634</c:v>
                </c:pt>
                <c:pt idx="16">
                  <c:v>21.762913579014853</c:v>
                </c:pt>
                <c:pt idx="17">
                  <c:v>19.784466890013501</c:v>
                </c:pt>
                <c:pt idx="18">
                  <c:v>17.985878990921364</c:v>
                </c:pt>
                <c:pt idx="19">
                  <c:v>16.350799082655783</c:v>
                </c:pt>
                <c:pt idx="20">
                  <c:v>14.864362802414348</c:v>
                </c:pt>
                <c:pt idx="21">
                  <c:v>13.513057093103951</c:v>
                </c:pt>
                <c:pt idx="22">
                  <c:v>12.284597357367227</c:v>
                </c:pt>
                <c:pt idx="23">
                  <c:v>11.167815779424751</c:v>
                </c:pt>
                <c:pt idx="24">
                  <c:v>10.152559799477048</c:v>
                </c:pt>
                <c:pt idx="25">
                  <c:v>9.229599817706406</c:v>
                </c:pt>
                <c:pt idx="26">
                  <c:v>8.3905452888240042</c:v>
                </c:pt>
                <c:pt idx="27">
                  <c:v>7.627768444385457</c:v>
                </c:pt>
                <c:pt idx="28">
                  <c:v>6.9343349494413253</c:v>
                </c:pt>
                <c:pt idx="29">
                  <c:v>6.303940863128477</c:v>
                </c:pt>
                <c:pt idx="30">
                  <c:v>5.7308553301167962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5E-41D5-AB9C-E62B0E7E17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987392"/>
        <c:axId val="354989568"/>
      </c:lineChart>
      <c:catAx>
        <c:axId val="3549873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50" spc="150" baseline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pPr>
                <a:r>
                  <a:rPr lang="cs-CZ" sz="1050" spc="150" baseline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Y</a:t>
                </a:r>
                <a:r>
                  <a:rPr lang="en-US" sz="1050" spc="150" baseline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ear</a:t>
                </a:r>
              </a:p>
            </c:rich>
          </c:tx>
          <c:layout>
            <c:manualLayout>
              <c:xMode val="edge"/>
              <c:yMode val="edge"/>
              <c:x val="0.46746661859436861"/>
              <c:y val="0.8391243174839340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ambria Math" panose="02040503050406030204" pitchFamily="18" charset="0"/>
                <a:ea typeface="Cambria Math" panose="02040503050406030204" pitchFamily="18" charset="0"/>
              </a:defRPr>
            </a:pPr>
            <a:endParaRPr lang="cs-CZ"/>
          </a:p>
        </c:txPr>
        <c:crossAx val="3549895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54989568"/>
        <c:scaling>
          <c:orientation val="minMax"/>
        </c:scaling>
        <c:delete val="0"/>
        <c:axPos val="l"/>
        <c:majorGridlines>
          <c:spPr>
            <a:ln>
              <a:prstDash val="lg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050" spc="150" baseline="0">
                    <a:latin typeface="Cambria Math" panose="02040503050406030204" pitchFamily="18" charset="0"/>
                    <a:ea typeface="Cambria Math" panose="02040503050406030204" pitchFamily="18" charset="0"/>
                  </a:defRPr>
                </a:pPr>
                <a:r>
                  <a:rPr lang="cs-CZ" sz="1050" spc="150" baseline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Percent</a:t>
                </a:r>
                <a:endParaRPr lang="en-US" sz="1050" spc="150" baseline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c:rich>
          </c:tx>
          <c:layout>
            <c:manualLayout>
              <c:xMode val="edge"/>
              <c:yMode val="edge"/>
              <c:x val="1.7638237254012559E-2"/>
              <c:y val="0.2259479417882780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latin typeface="Cambria Math" panose="02040503050406030204" pitchFamily="18" charset="0"/>
                <a:ea typeface="Cambria Math" panose="02040503050406030204" pitchFamily="18" charset="0"/>
              </a:defRPr>
            </a:pPr>
            <a:endParaRPr lang="cs-CZ"/>
          </a:p>
        </c:txPr>
        <c:crossAx val="354987392"/>
        <c:crosses val="autoZero"/>
        <c:crossBetween val="midCat"/>
      </c:valAx>
    </c:plotArea>
    <c:plotVisOnly val="1"/>
    <c:dispBlanksAs val="zero"/>
    <c:showDLblsOverMax val="0"/>
  </c:chart>
  <c:spPr>
    <a:ln w="19050">
      <a:solidFill>
        <a:srgbClr val="7030A0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12" Type="http://schemas.openxmlformats.org/officeDocument/2006/relationships/image" Target="../media/image4.png"/><Relationship Id="rId17" Type="http://schemas.openxmlformats.org/officeDocument/2006/relationships/image" Target="../media/image9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.png"/><Relationship Id="rId15" Type="http://schemas.openxmlformats.org/officeDocument/2006/relationships/image" Target="../media/image7.pn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17" Type="http://schemas.openxmlformats.org/officeDocument/2006/relationships/image" Target="../media/image15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13.png"/><Relationship Id="rId19" Type="http://schemas.openxmlformats.org/officeDocument/2006/relationships/image" Target="../media/image1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8" Type="http://schemas.openxmlformats.org/officeDocument/2006/relationships/image" Target="../media/image20.png"/><Relationship Id="rId26" Type="http://schemas.openxmlformats.org/officeDocument/2006/relationships/image" Target="../media/image27.png"/><Relationship Id="rId21" Type="http://schemas.openxmlformats.org/officeDocument/2006/relationships/image" Target="../media/image23.png"/><Relationship Id="rId25" Type="http://schemas.openxmlformats.org/officeDocument/2006/relationships/image" Target="../media/image26.png"/><Relationship Id="rId20" Type="http://schemas.openxmlformats.org/officeDocument/2006/relationships/image" Target="../media/image22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25.png"/><Relationship Id="rId23" Type="http://schemas.openxmlformats.org/officeDocument/2006/relationships/image" Target="../media/image220.png"/><Relationship Id="rId28" Type="http://schemas.openxmlformats.org/officeDocument/2006/relationships/image" Target="../media/image29.png"/><Relationship Id="rId19" Type="http://schemas.openxmlformats.org/officeDocument/2006/relationships/image" Target="../media/image21.png"/><Relationship Id="rId22" Type="http://schemas.openxmlformats.org/officeDocument/2006/relationships/image" Target="../media/image24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2.png"/><Relationship Id="rId21" Type="http://schemas.openxmlformats.org/officeDocument/2006/relationships/image" Target="../media/image35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33.png"/><Relationship Id="rId22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21" Type="http://schemas.openxmlformats.org/officeDocument/2006/relationships/image" Target="../media/image39.png"/><Relationship Id="rId17" Type="http://schemas.openxmlformats.org/officeDocument/2006/relationships/chart" Target="../charts/chart2.xml"/><Relationship Id="rId2" Type="http://schemas.openxmlformats.org/officeDocument/2006/relationships/chart" Target="../charts/chart1.xml"/><Relationship Id="rId16" Type="http://schemas.openxmlformats.org/officeDocument/2006/relationships/image" Target="../media/image38.png"/><Relationship Id="rId20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37.png"/><Relationship Id="rId23" Type="http://schemas.openxmlformats.org/officeDocument/2006/relationships/image" Target="../media/image41.png"/><Relationship Id="rId19" Type="http://schemas.openxmlformats.org/officeDocument/2006/relationships/image" Target="../media/image391.png"/><Relationship Id="rId22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2.png"/><Relationship Id="rId17" Type="http://schemas.openxmlformats.org/officeDocument/2006/relationships/image" Target="../media/image400.png"/><Relationship Id="rId16" Type="http://schemas.openxmlformats.org/officeDocument/2006/relationships/image" Target="../media/image390.png"/><Relationship Id="rId20" Type="http://schemas.openxmlformats.org/officeDocument/2006/relationships/image" Target="../media/image430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4000" y="2448000"/>
            <a:ext cx="1440000" cy="360000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</a:t>
            </a:r>
            <a:r>
              <a:rPr lang="cs-CZ" sz="1800" dirty="0">
                <a:solidFill>
                  <a:srgbClr val="7030A0"/>
                </a:solidFill>
              </a:rPr>
              <a:t>4</a:t>
            </a:r>
            <a:endParaRPr lang="en-GB" sz="1800" dirty="0">
              <a:solidFill>
                <a:srgbClr val="7030A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000" y="2700000"/>
            <a:ext cx="6120000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Mortgages</a:t>
            </a:r>
            <a:br>
              <a:rPr lang="en-GB" dirty="0">
                <a:solidFill>
                  <a:srgbClr val="7030A0"/>
                </a:solidFill>
              </a:rPr>
            </a:b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64000" y="468000"/>
            <a:ext cx="3600000" cy="86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000" y="5292000"/>
            <a:ext cx="3420000" cy="39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800" b="1"/>
              <a:t>Financial markets instruments </a:t>
            </a:r>
            <a:endParaRPr lang="en-GB" sz="1800" b="1">
              <a:solidFill>
                <a:srgbClr val="C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000" y="540001"/>
            <a:ext cx="1278000" cy="128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364104" cy="648072"/>
          </a:xfrm>
        </p:spPr>
        <p:txBody>
          <a:bodyPr/>
          <a:lstStyle/>
          <a:p>
            <a:r>
              <a:rPr lang="en-GB" dirty="0"/>
              <a:t>Securitization with mortgages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1" y="941756"/>
            <a:ext cx="22517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4000" y="2974921"/>
            <a:ext cx="441021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Participants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 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securitization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1268760"/>
            <a:ext cx="748845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Various techniques of financial engineering in which individual assets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mortgages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credit card receivables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bank loans and other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are pooled and used as source of cash flow for the creation of new securities called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asset-backed securities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(ABS)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88000" y="2365814"/>
            <a:ext cx="780821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Securitization with mortgages gives rise to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mortgage-backed securities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(MBS) or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collateralized mortgage obligations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(CMO)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88000" y="5186040"/>
            <a:ext cx="69914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Originator: provides mortgage loans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 and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arranges them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in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pool 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1188001" y="5465605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Conduit: buys the pool that is used as collateral for the issuance of MBS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1188000" y="5745170"/>
            <a:ext cx="575179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Investor: invests in various risky classes of MBS</a:t>
            </a:r>
          </a:p>
        </p:txBody>
      </p:sp>
      <p:grpSp>
        <p:nvGrpSpPr>
          <p:cNvPr id="5" name="Skupina 4"/>
          <p:cNvGrpSpPr/>
          <p:nvPr/>
        </p:nvGrpSpPr>
        <p:grpSpPr>
          <a:xfrm>
            <a:off x="971600" y="3417967"/>
            <a:ext cx="7209785" cy="1739225"/>
            <a:chOff x="971600" y="3436642"/>
            <a:chExt cx="7209785" cy="1739225"/>
          </a:xfrm>
        </p:grpSpPr>
        <p:sp>
          <p:nvSpPr>
            <p:cNvPr id="6" name="TextovéPole 5"/>
            <p:cNvSpPr txBox="1"/>
            <p:nvPr/>
          </p:nvSpPr>
          <p:spPr>
            <a:xfrm>
              <a:off x="1259633" y="3745880"/>
              <a:ext cx="936103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Mortgage 1</a:t>
              </a:r>
            </a:p>
          </p:txBody>
        </p:sp>
        <p:sp>
          <p:nvSpPr>
            <p:cNvPr id="49" name="TextovéPole 48"/>
            <p:cNvSpPr txBox="1"/>
            <p:nvPr/>
          </p:nvSpPr>
          <p:spPr>
            <a:xfrm>
              <a:off x="1225764" y="4820099"/>
              <a:ext cx="936104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Mortgage </a:t>
              </a:r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X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8" name="Pětiúhelník 7"/>
            <p:cNvSpPr/>
            <p:nvPr/>
          </p:nvSpPr>
          <p:spPr>
            <a:xfrm>
              <a:off x="1369780" y="4326216"/>
              <a:ext cx="648000" cy="180020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971600" y="3436642"/>
              <a:ext cx="1449145" cy="1739225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1214103" y="3436642"/>
              <a:ext cx="10271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Originator</a:t>
              </a:r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3347864" y="3744466"/>
              <a:ext cx="998983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Mortgage 1</a:t>
              </a:r>
            </a:p>
          </p:txBody>
        </p:sp>
        <p:sp>
          <p:nvSpPr>
            <p:cNvPr id="60" name="TextovéPole 59"/>
            <p:cNvSpPr txBox="1"/>
            <p:nvPr/>
          </p:nvSpPr>
          <p:spPr>
            <a:xfrm>
              <a:off x="3347864" y="4820866"/>
              <a:ext cx="998984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Mortgage </a:t>
              </a:r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X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67" name="Obdélník 66"/>
            <p:cNvSpPr/>
            <p:nvPr/>
          </p:nvSpPr>
          <p:spPr>
            <a:xfrm>
              <a:off x="3118209" y="3436642"/>
              <a:ext cx="2893951" cy="1739225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TextovéPole 68"/>
            <p:cNvSpPr txBox="1"/>
            <p:nvPr/>
          </p:nvSpPr>
          <p:spPr>
            <a:xfrm>
              <a:off x="3821873" y="3436642"/>
              <a:ext cx="15168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SPV (conduit)</a:t>
              </a:r>
            </a:p>
          </p:txBody>
        </p:sp>
        <p:sp>
          <p:nvSpPr>
            <p:cNvPr id="72" name="TextovéPole 71"/>
            <p:cNvSpPr txBox="1"/>
            <p:nvPr/>
          </p:nvSpPr>
          <p:spPr>
            <a:xfrm>
              <a:off x="4775947" y="3744466"/>
              <a:ext cx="998983" cy="276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MBS </a:t>
              </a:r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1</a:t>
              </a:r>
            </a:p>
          </p:txBody>
        </p:sp>
        <p:sp>
          <p:nvSpPr>
            <p:cNvPr id="73" name="TextovéPole 72"/>
            <p:cNvSpPr txBox="1"/>
            <p:nvPr/>
          </p:nvSpPr>
          <p:spPr>
            <a:xfrm>
              <a:off x="4784413" y="4820866"/>
              <a:ext cx="998984" cy="276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M</a:t>
              </a:r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BS Y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6" name="TextovéPole 75"/>
            <p:cNvSpPr txBox="1"/>
            <p:nvPr/>
          </p:nvSpPr>
          <p:spPr>
            <a:xfrm>
              <a:off x="7020273" y="3744466"/>
              <a:ext cx="936103" cy="276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Investor</a:t>
              </a:r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 1</a:t>
              </a:r>
            </a:p>
          </p:txBody>
        </p:sp>
        <p:sp>
          <p:nvSpPr>
            <p:cNvPr id="77" name="TextovéPole 76"/>
            <p:cNvSpPr txBox="1"/>
            <p:nvPr/>
          </p:nvSpPr>
          <p:spPr>
            <a:xfrm>
              <a:off x="7020272" y="4820866"/>
              <a:ext cx="936104" cy="27699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Investor Z</a:t>
              </a:r>
              <a:endParaRPr lang="en-GB" sz="1200" dirty="0">
                <a:latin typeface="Cambria Math"/>
                <a:ea typeface="Cambria Math" panose="02040503050406030204" pitchFamily="18" charset="0"/>
              </a:endParaRPr>
            </a:p>
          </p:txBody>
        </p:sp>
        <p:sp>
          <p:nvSpPr>
            <p:cNvPr id="78" name="Pětiúhelník 77"/>
            <p:cNvSpPr/>
            <p:nvPr/>
          </p:nvSpPr>
          <p:spPr>
            <a:xfrm>
              <a:off x="7117753" y="4327666"/>
              <a:ext cx="648000" cy="180020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bdélník 78"/>
            <p:cNvSpPr/>
            <p:nvPr/>
          </p:nvSpPr>
          <p:spPr>
            <a:xfrm>
              <a:off x="6732240" y="3436642"/>
              <a:ext cx="1449145" cy="1739225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TextovéPole 79"/>
            <p:cNvSpPr txBox="1"/>
            <p:nvPr/>
          </p:nvSpPr>
          <p:spPr>
            <a:xfrm>
              <a:off x="6939797" y="3436642"/>
              <a:ext cx="10271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ambria Math"/>
                  <a:ea typeface="Cambria Math" panose="02040503050406030204" pitchFamily="18" charset="0"/>
                </a:rPr>
                <a:t>Investors</a:t>
              </a:r>
            </a:p>
          </p:txBody>
        </p:sp>
        <p:sp>
          <p:nvSpPr>
            <p:cNvPr id="81" name="Pětiúhelník 80"/>
            <p:cNvSpPr/>
            <p:nvPr/>
          </p:nvSpPr>
          <p:spPr>
            <a:xfrm>
              <a:off x="4948379" y="4327666"/>
              <a:ext cx="648000" cy="180020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Pětiúhelník 81"/>
            <p:cNvSpPr/>
            <p:nvPr/>
          </p:nvSpPr>
          <p:spPr>
            <a:xfrm>
              <a:off x="3525820" y="4327666"/>
              <a:ext cx="648000" cy="180020"/>
            </a:xfrm>
            <a:prstGeom prst="homePlate">
              <a:avLst/>
            </a:prstGeom>
            <a:solidFill>
              <a:schemeClr val="accent1">
                <a:lumMod val="40000"/>
                <a:lumOff val="60000"/>
              </a:schemeClr>
            </a:solidFill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" name="Přímá spojnice 12"/>
            <p:cNvCxnSpPr>
              <a:cxnSpLocks/>
            </p:cNvCxnSpPr>
            <p:nvPr/>
          </p:nvCxnSpPr>
          <p:spPr>
            <a:xfrm>
              <a:off x="4547616" y="3749875"/>
              <a:ext cx="24550" cy="133200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solid"/>
              <a:headEnd type="non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/>
            <p:cNvCxnSpPr/>
            <p:nvPr/>
          </p:nvCxnSpPr>
          <p:spPr>
            <a:xfrm>
              <a:off x="2423282" y="4012706"/>
              <a:ext cx="697037" cy="0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římá spojnice se šipkou 84"/>
            <p:cNvCxnSpPr/>
            <p:nvPr/>
          </p:nvCxnSpPr>
          <p:spPr>
            <a:xfrm>
              <a:off x="6028747" y="4012706"/>
              <a:ext cx="697037" cy="0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nice se šipkou 85"/>
            <p:cNvCxnSpPr/>
            <p:nvPr/>
          </p:nvCxnSpPr>
          <p:spPr>
            <a:xfrm>
              <a:off x="2412804" y="4847206"/>
              <a:ext cx="697037" cy="0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římá spojnice se šipkou 86"/>
            <p:cNvCxnSpPr/>
            <p:nvPr/>
          </p:nvCxnSpPr>
          <p:spPr>
            <a:xfrm>
              <a:off x="6018269" y="4847206"/>
              <a:ext cx="697037" cy="0"/>
            </a:xfrm>
            <a:prstGeom prst="straightConnector1">
              <a:avLst/>
            </a:prstGeom>
            <a:ln w="25400">
              <a:solidFill>
                <a:schemeClr val="accent4">
                  <a:lumMod val="75000"/>
                </a:schemeClr>
              </a:solidFill>
              <a:headEnd type="triangle" w="lg" len="med"/>
              <a:tailEnd type="non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ovéPole 22"/>
            <p:cNvSpPr txBox="1"/>
            <p:nvPr/>
          </p:nvSpPr>
          <p:spPr>
            <a:xfrm>
              <a:off x="2512343" y="3778119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Pool</a:t>
              </a:r>
            </a:p>
          </p:txBody>
        </p:sp>
        <p:sp>
          <p:nvSpPr>
            <p:cNvPr id="88" name="TextovéPole 87"/>
            <p:cNvSpPr txBox="1"/>
            <p:nvPr/>
          </p:nvSpPr>
          <p:spPr>
            <a:xfrm>
              <a:off x="6030712" y="3778113"/>
              <a:ext cx="6930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200" dirty="0">
                  <a:latin typeface="Cambria Math"/>
                  <a:ea typeface="Cambria Math" panose="02040503050406030204" pitchFamily="18" charset="0"/>
                </a:rPr>
                <a:t>MBS</a:t>
              </a:r>
            </a:p>
          </p:txBody>
        </p:sp>
        <p:sp>
          <p:nvSpPr>
            <p:cNvPr id="89" name="TextovéPole 88"/>
            <p:cNvSpPr txBox="1"/>
            <p:nvPr/>
          </p:nvSpPr>
          <p:spPr>
            <a:xfrm>
              <a:off x="2478436" y="4608270"/>
              <a:ext cx="6046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Price</a:t>
              </a:r>
            </a:p>
          </p:txBody>
        </p:sp>
        <p:sp>
          <p:nvSpPr>
            <p:cNvPr id="90" name="TextovéPole 89"/>
            <p:cNvSpPr txBox="1"/>
            <p:nvPr/>
          </p:nvSpPr>
          <p:spPr>
            <a:xfrm>
              <a:off x="6026517" y="4605704"/>
              <a:ext cx="6930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>
                  <a:latin typeface="Cambria Math"/>
                  <a:ea typeface="Cambria Math" panose="02040503050406030204" pitchFamily="18" charset="0"/>
                </a:rPr>
                <a:t>Price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4105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Agency de</a:t>
            </a:r>
            <a:r>
              <a:rPr lang="cs-CZ" dirty="0"/>
              <a:t>a</a:t>
            </a:r>
            <a:r>
              <a:rPr lang="en-GB" dirty="0"/>
              <a:t>ls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1" y="954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1264600"/>
            <a:ext cx="74164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Agency deals are backed by guarantees of government or government-sponsored institutions (in USA Fannie Mac, Freddie Mac,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Ginnie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Mae)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88000" y="4495996"/>
            <a:ext cx="745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Passthrough securities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redirect the cash flow from an underlying pool on a pro rata basis to all MBS holders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1188000" y="1820944"/>
            <a:ext cx="62643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Major concern of investors is the prepayment risk 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864001" y="419481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Instruments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864000" y="2096616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Sequential pay structure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1188000" y="2418563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A set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bond classes with specified rules for </a:t>
            </a:r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tranching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of the collateral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530560" y="4017418"/>
            <a:ext cx="743057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is distributed to each class on the basis of the principal outstanding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530000" y="3297338"/>
            <a:ext cx="74305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263525">
              <a:buClr>
                <a:srgbClr val="7030A0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Principal (both scheduled and prepaid) is distributed first to the bond class A until it is completely paid off, then all principal payments are made to bond class B until it is completely paid off and so on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1188000" y="5042387"/>
            <a:ext cx="7560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Stripped MBS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separate the distribution of interest payment (IO class) and principal repayment (PO class)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1188000" y="5599793"/>
            <a:ext cx="756046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Other innovations: PAC or TAC bond, companion bond, accrual bond, floater, inverse floater and others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785E36A-7FA3-493A-A9CF-D0CEF33782AF}"/>
              </a:ext>
            </a:extLst>
          </p:cNvPr>
          <p:cNvSpPr/>
          <p:nvPr/>
        </p:nvSpPr>
        <p:spPr>
          <a:xfrm>
            <a:off x="2411760" y="2741520"/>
            <a:ext cx="1296144" cy="5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POOL</a:t>
            </a:r>
          </a:p>
        </p:txBody>
      </p:sp>
      <p:sp>
        <p:nvSpPr>
          <p:cNvPr id="54" name="Obdélník 53">
            <a:extLst>
              <a:ext uri="{FF2B5EF4-FFF2-40B4-BE49-F238E27FC236}">
                <a16:creationId xmlns:a16="http://schemas.microsoft.com/office/drawing/2014/main" id="{4759D9F5-2578-4685-AB76-C9D94D1F123E}"/>
              </a:ext>
            </a:extLst>
          </p:cNvPr>
          <p:cNvSpPr/>
          <p:nvPr/>
        </p:nvSpPr>
        <p:spPr>
          <a:xfrm>
            <a:off x="4355976" y="2741520"/>
            <a:ext cx="1296144" cy="14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/>
              <a:t>Tranche</a:t>
            </a:r>
            <a:r>
              <a:rPr lang="cs-CZ" sz="1000" dirty="0"/>
              <a:t> A</a:t>
            </a:r>
          </a:p>
        </p:txBody>
      </p:sp>
      <p:sp>
        <p:nvSpPr>
          <p:cNvPr id="57" name="Obdélník 56">
            <a:extLst>
              <a:ext uri="{FF2B5EF4-FFF2-40B4-BE49-F238E27FC236}">
                <a16:creationId xmlns:a16="http://schemas.microsoft.com/office/drawing/2014/main" id="{F4B0505F-274A-4DAE-9467-01DFB386CA2F}"/>
              </a:ext>
            </a:extLst>
          </p:cNvPr>
          <p:cNvSpPr/>
          <p:nvPr/>
        </p:nvSpPr>
        <p:spPr>
          <a:xfrm>
            <a:off x="5652000" y="2921520"/>
            <a:ext cx="1296144" cy="180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/>
              <a:t>Tranche</a:t>
            </a:r>
            <a:r>
              <a:rPr lang="cs-CZ" sz="1000" dirty="0"/>
              <a:t> B</a:t>
            </a:r>
          </a:p>
        </p:txBody>
      </p:sp>
      <p:sp>
        <p:nvSpPr>
          <p:cNvPr id="58" name="Obdélník 57">
            <a:extLst>
              <a:ext uri="{FF2B5EF4-FFF2-40B4-BE49-F238E27FC236}">
                <a16:creationId xmlns:a16="http://schemas.microsoft.com/office/drawing/2014/main" id="{1317D072-4C25-427D-8C20-653D289C5D63}"/>
              </a:ext>
            </a:extLst>
          </p:cNvPr>
          <p:cNvSpPr/>
          <p:nvPr/>
        </p:nvSpPr>
        <p:spPr>
          <a:xfrm>
            <a:off x="6948000" y="3137520"/>
            <a:ext cx="1296144" cy="21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err="1"/>
              <a:t>Tranche</a:t>
            </a:r>
            <a:r>
              <a:rPr lang="cs-CZ" sz="1000" dirty="0"/>
              <a:t> C</a:t>
            </a:r>
          </a:p>
        </p:txBody>
      </p:sp>
      <p:sp>
        <p:nvSpPr>
          <p:cNvPr id="72" name="Šipka: doprava 71">
            <a:extLst>
              <a:ext uri="{FF2B5EF4-FFF2-40B4-BE49-F238E27FC236}">
                <a16:creationId xmlns:a16="http://schemas.microsoft.com/office/drawing/2014/main" id="{B1E791D4-D35B-491B-B919-D10881D9B14E}"/>
              </a:ext>
            </a:extLst>
          </p:cNvPr>
          <p:cNvSpPr/>
          <p:nvPr/>
        </p:nvSpPr>
        <p:spPr>
          <a:xfrm>
            <a:off x="3804456" y="2888950"/>
            <a:ext cx="467480" cy="252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59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Private-label deals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1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1546988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Major concern of investors is the credit and default risk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864001" y="1836000"/>
            <a:ext cx="44280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Forms of credit enhancement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88000" y="2152901"/>
            <a:ext cx="771161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Excess spread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difference between an average interest rate paid by the mortgage pool and an average interest rate paid to the MBS holders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1188000" y="3248888"/>
            <a:ext cx="771161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Diversification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means the application of various concentration limits (per borrower, size of loans, industry, geographical region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etc.)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1188000" y="1284064"/>
            <a:ext cx="7702634" cy="3821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MBS issued by private conduits without any government guarantees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1188000" y="2689084"/>
            <a:ext cx="734444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Over-collateralization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is the difference between the market value of the mortgage pool and the market value of MBS issued to investors 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864000" y="3797832"/>
            <a:ext cx="421205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Subordination structures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188000" y="4110803"/>
            <a:ext cx="77116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Priority rules for absorbing losses from the underlying pool of mortgages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88000" y="5215641"/>
            <a:ext cx="771161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Higher level classes has a prior claim over lower level classes, they start absorbing losses only after the lower classes are completely wiped out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188000" y="5772609"/>
            <a:ext cx="771161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higher the class, the better its credit rating and the lower its yield</a:t>
            </a:r>
          </a:p>
        </p:txBody>
      </p:sp>
      <p:sp>
        <p:nvSpPr>
          <p:cNvPr id="57" name="Obdélník 56">
            <a:extLst>
              <a:ext uri="{FF2B5EF4-FFF2-40B4-BE49-F238E27FC236}">
                <a16:creationId xmlns:a16="http://schemas.microsoft.com/office/drawing/2014/main" id="{B754BF08-BAB5-4881-89AB-4129A1A8E7E9}"/>
              </a:ext>
            </a:extLst>
          </p:cNvPr>
          <p:cNvSpPr/>
          <p:nvPr/>
        </p:nvSpPr>
        <p:spPr>
          <a:xfrm>
            <a:off x="2627784" y="4431071"/>
            <a:ext cx="1296144" cy="767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POOL</a:t>
            </a:r>
          </a:p>
        </p:txBody>
      </p:sp>
      <p:sp>
        <p:nvSpPr>
          <p:cNvPr id="58" name="Obdélník 57">
            <a:extLst>
              <a:ext uri="{FF2B5EF4-FFF2-40B4-BE49-F238E27FC236}">
                <a16:creationId xmlns:a16="http://schemas.microsoft.com/office/drawing/2014/main" id="{CD1D5476-4E96-4DF8-8FF9-4257A944E66B}"/>
              </a:ext>
            </a:extLst>
          </p:cNvPr>
          <p:cNvSpPr/>
          <p:nvPr/>
        </p:nvSpPr>
        <p:spPr>
          <a:xfrm>
            <a:off x="4716016" y="4905170"/>
            <a:ext cx="1296144" cy="14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Junior class</a:t>
            </a:r>
          </a:p>
        </p:txBody>
      </p:sp>
      <p:sp>
        <p:nvSpPr>
          <p:cNvPr id="59" name="Obdélník 58">
            <a:extLst>
              <a:ext uri="{FF2B5EF4-FFF2-40B4-BE49-F238E27FC236}">
                <a16:creationId xmlns:a16="http://schemas.microsoft.com/office/drawing/2014/main" id="{4BEEC20A-A8AE-41D7-BC38-F2C51F3CDB25}"/>
              </a:ext>
            </a:extLst>
          </p:cNvPr>
          <p:cNvSpPr/>
          <p:nvPr/>
        </p:nvSpPr>
        <p:spPr>
          <a:xfrm>
            <a:off x="4716016" y="4689141"/>
            <a:ext cx="1296144" cy="180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Mezzanine class</a:t>
            </a:r>
          </a:p>
        </p:txBody>
      </p:sp>
      <p:sp>
        <p:nvSpPr>
          <p:cNvPr id="60" name="Obdélník 59">
            <a:extLst>
              <a:ext uri="{FF2B5EF4-FFF2-40B4-BE49-F238E27FC236}">
                <a16:creationId xmlns:a16="http://schemas.microsoft.com/office/drawing/2014/main" id="{397A0914-1C28-486F-9962-9F9D55A6E615}"/>
              </a:ext>
            </a:extLst>
          </p:cNvPr>
          <p:cNvSpPr/>
          <p:nvPr/>
        </p:nvSpPr>
        <p:spPr>
          <a:xfrm>
            <a:off x="4716016" y="4437112"/>
            <a:ext cx="1296144" cy="21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Senior class</a:t>
            </a:r>
          </a:p>
        </p:txBody>
      </p:sp>
      <p:sp>
        <p:nvSpPr>
          <p:cNvPr id="61" name="Obdélník 60">
            <a:extLst>
              <a:ext uri="{FF2B5EF4-FFF2-40B4-BE49-F238E27FC236}">
                <a16:creationId xmlns:a16="http://schemas.microsoft.com/office/drawing/2014/main" id="{B119C6CB-F12B-4A2E-8EB1-0E75350EDE66}"/>
              </a:ext>
            </a:extLst>
          </p:cNvPr>
          <p:cNvSpPr/>
          <p:nvPr/>
        </p:nvSpPr>
        <p:spPr>
          <a:xfrm>
            <a:off x="4716016" y="5085200"/>
            <a:ext cx="1296144" cy="14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Equity class</a:t>
            </a:r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F7D3BD90-865B-49DF-AB85-DC4ADCA57456}"/>
              </a:ext>
            </a:extLst>
          </p:cNvPr>
          <p:cNvSpPr/>
          <p:nvPr/>
        </p:nvSpPr>
        <p:spPr>
          <a:xfrm>
            <a:off x="4092008" y="4688672"/>
            <a:ext cx="467480" cy="252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871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864001" y="95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Advantages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4000" y="2952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Critiques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88000" y="2403954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Managing regulatory capital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lower retained risk with the originator results in lower requirements for regulatory capital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1188001" y="1285694"/>
            <a:ext cx="763114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Reducing funding costs: securitization provides secured lending; desired credit rating assigned to MBS can be achieved by credit enhancements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1188001" y="1844824"/>
            <a:ext cx="763247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Managing corporate risk: credit or interest rate risks are removed from the balance sheet by selling the pool of risky mortgages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1188001" y="3276913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Lax underwriting standards: originate-and-distribute practices reduced motivation to asses properly the credit quality of borrowers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5652136" cy="648072"/>
          </a:xfrm>
        </p:spPr>
        <p:txBody>
          <a:bodyPr/>
          <a:lstStyle/>
          <a:p>
            <a:r>
              <a:rPr lang="en-GB" dirty="0"/>
              <a:t>Pros and cons of securitization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1188000" y="4651868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Flawed incentives: rating agencies were paid primarily by those who were the issuers of MBS rather than by those who were the investors in MBS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3834337"/>
            <a:ext cx="770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Greater opaqueness of risk exposures: securitization structures were too complicated to be understood by investors, high complexity lead to overreliance on the ratings assigned by rating agencies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188000" y="5215116"/>
            <a:ext cx="792050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Reduced effectiveness of monetary policy: securitization allowed borrowers direct access to end lenders thus reducing the traditional role of banks in the financial intermediation</a:t>
            </a:r>
          </a:p>
        </p:txBody>
      </p:sp>
    </p:spTree>
    <p:extLst>
      <p:ext uri="{BB962C8B-B14F-4D97-AF65-F5344CB8AC3E}">
        <p14:creationId xmlns:p14="http://schemas.microsoft.com/office/powerpoint/2010/main" val="2038785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2000" y="2160000"/>
            <a:ext cx="5976664" cy="1800000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14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180000" y="288000"/>
            <a:ext cx="3600000" cy="36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4428000" cy="648072"/>
          </a:xfrm>
        </p:spPr>
        <p:txBody>
          <a:bodyPr/>
          <a:lstStyle/>
          <a:p>
            <a:r>
              <a:rPr lang="en-GB" dirty="0"/>
              <a:t>Level-payment mortgage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954000"/>
            <a:ext cx="223988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874720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Balloon mortgage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characterized by instalments that cover only interest payments and the original balance is repaid at 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maturity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of the mortgage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2966688"/>
            <a:ext cx="770447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Level-payment (traditional, annuity) mortgage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is characterized by equal instalments that are made up of an interest payment and a repayment of part of the original mortgage balance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1300397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Mortgages are various types of long-term financial instruments that intermediate housing financing</a:t>
            </a:r>
          </a:p>
        </p:txBody>
      </p:sp>
      <p:cxnSp>
        <p:nvCxnSpPr>
          <p:cNvPr id="60" name="Přímá spojnice se šipkou 59"/>
          <p:cNvCxnSpPr/>
          <p:nvPr/>
        </p:nvCxnSpPr>
        <p:spPr>
          <a:xfrm flipV="1">
            <a:off x="1738286" y="4530160"/>
            <a:ext cx="1" cy="864095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Tabulka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740839"/>
              </p:ext>
            </p:extLst>
          </p:nvPr>
        </p:nvGraphicFramePr>
        <p:xfrm>
          <a:off x="1734583" y="4351015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T-1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2" name="Přímá spojnice se šipkou 61"/>
          <p:cNvCxnSpPr/>
          <p:nvPr/>
        </p:nvCxnSpPr>
        <p:spPr>
          <a:xfrm flipV="1">
            <a:off x="7218023" y="399576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 flipV="1">
            <a:off x="7821242" y="398851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2029992" y="4014410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92" y="4014410"/>
                <a:ext cx="427609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2644542" y="4009262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42" y="4009262"/>
                <a:ext cx="427609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Přímá spojnice se šipkou 66"/>
          <p:cNvCxnSpPr/>
          <p:nvPr/>
        </p:nvCxnSpPr>
        <p:spPr>
          <a:xfrm flipV="1">
            <a:off x="2951148" y="399576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/>
          <p:cNvCxnSpPr/>
          <p:nvPr/>
        </p:nvCxnSpPr>
        <p:spPr>
          <a:xfrm flipV="1">
            <a:off x="2349097" y="398683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1383394" y="4746184"/>
                <a:ext cx="46172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394" y="4746184"/>
                <a:ext cx="461729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3059832" y="4959011"/>
                <a:ext cx="3384376" cy="33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…  term of the mortgage</a:t>
                </a:r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4959011"/>
                <a:ext cx="3384376" cy="338400"/>
              </a:xfrm>
              <a:prstGeom prst="rect">
                <a:avLst/>
              </a:prstGeom>
              <a:blipFill>
                <a:blip r:embed="rId14"/>
                <a:stretch>
                  <a:fillRect t="-7143" b="-196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3040796" y="5472425"/>
                <a:ext cx="5915146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538163" indent="-538163"/>
                <a14:m>
                  <m:oMath xmlns:m="http://schemas.openxmlformats.org/officeDocument/2006/math">
                    <m:r>
                      <a:rPr lang="en-GB" sz="1600" i="1" smtClean="0">
                        <a:latin typeface="Cambria Math"/>
                        <a:ea typeface="Cambria Math" panose="02040503050406030204" pitchFamily="18" charset="0"/>
                      </a:rPr>
                      <m:t>𝐴</m:t>
                    </m:r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…  regular instalment (</a:t>
                </a:r>
                <a:r>
                  <a:rPr lang="cs-CZ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made up </a:t>
                </a:r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interest payment and principal repayment) </a:t>
                </a:r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96" y="5472425"/>
                <a:ext cx="5915146" cy="584775"/>
              </a:xfrm>
              <a:prstGeom prst="rect">
                <a:avLst/>
              </a:prstGeom>
              <a:blipFill>
                <a:blip r:embed="rId15"/>
                <a:stretch>
                  <a:fillRect t="-4167" b="-1145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ovéPole 71"/>
              <p:cNvSpPr txBox="1"/>
              <p:nvPr/>
            </p:nvSpPr>
            <p:spPr>
              <a:xfrm>
                <a:off x="6811110" y="4000384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72" name="TextovéPole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110" y="4000384"/>
                <a:ext cx="427609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ovéPole 72"/>
              <p:cNvSpPr txBox="1"/>
              <p:nvPr/>
            </p:nvSpPr>
            <p:spPr>
              <a:xfrm>
                <a:off x="7494583" y="4000384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73" name="TextovéPol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583" y="4000384"/>
                <a:ext cx="427609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3040795" y="5217372"/>
                <a:ext cx="3691446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sz="1600" i="1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6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 original mortgage balance</a:t>
                </a:r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95" y="5217372"/>
                <a:ext cx="3691446" cy="338554"/>
              </a:xfrm>
              <a:prstGeom prst="rect">
                <a:avLst/>
              </a:prstGeom>
              <a:blipFill>
                <a:blip r:embed="rId18"/>
                <a:stretch>
                  <a:fillRect t="-7273" b="-218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ovéPole 77"/>
          <p:cNvSpPr txBox="1"/>
          <p:nvPr/>
        </p:nvSpPr>
        <p:spPr>
          <a:xfrm>
            <a:off x="2151260" y="2450784"/>
            <a:ext cx="659720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lvl="2">
              <a:buClr>
                <a:srgbClr val="7030A0"/>
              </a:buClr>
              <a:buSzPct val="80000"/>
            </a:pP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Potential problem with repayment of the entire balance at maturity (disastrous consequences during the Great Depression)</a:t>
            </a:r>
          </a:p>
        </p:txBody>
      </p:sp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4439" cy="652974"/>
          </a:xfrm>
        </p:spPr>
        <p:txBody>
          <a:bodyPr/>
          <a:lstStyle/>
          <a:p>
            <a:r>
              <a:rPr lang="en-GB" dirty="0"/>
              <a:t>Math of level-payment mortgage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64000" y="2736000"/>
            <a:ext cx="660347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Decomposition of the regular instalment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954000"/>
            <a:ext cx="371736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Annuity formula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1188001" y="1226425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Fair value principle requires the equality between the mortgage loan and the present value of all instalments discounted at a given mortgage rate</a:t>
            </a:r>
          </a:p>
        </p:txBody>
      </p:sp>
      <p:sp>
        <p:nvSpPr>
          <p:cNvPr id="76" name="TextovéPole 75"/>
          <p:cNvSpPr txBox="1"/>
          <p:nvPr/>
        </p:nvSpPr>
        <p:spPr>
          <a:xfrm>
            <a:off x="1188001" y="4854713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Formulas for the interest payment and the principal repayment (in the period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77" name="TextovéPole 76"/>
          <p:cNvSpPr txBox="1"/>
          <p:nvPr/>
        </p:nvSpPr>
        <p:spPr>
          <a:xfrm>
            <a:off x="1188000" y="3073041"/>
            <a:ext cx="740277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each period a fixed mortgage payment consists of interest paid on an outstanding mortgage balance an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repayment of a portion of the outstanding mortgage balance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ovéPole 77"/>
              <p:cNvSpPr txBox="1"/>
              <p:nvPr/>
            </p:nvSpPr>
            <p:spPr>
              <a:xfrm>
                <a:off x="1691680" y="1904722"/>
                <a:ext cx="3456384" cy="6981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den>
                          </m:f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(1+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8" name="TextovéPol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904722"/>
                <a:ext cx="3456384" cy="69814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1188001" y="4157468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Formula for the remaining mortgage balance (at the end of the period </a:t>
            </a:r>
            <a:r>
              <a:rPr lang="en-GB" i="1" dirty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GB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3059831" y="3950736"/>
                <a:ext cx="2808313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𝐴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𝑟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  <a:sym typeface="Wingdings"/>
                            </a:rPr>
                            <m:t>×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𝑡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−1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+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  <a:sym typeface="Wingdings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  <a:sym typeface="Wingdings"/>
                                </a:rPr>
                                <m:t>𝑡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  <a:sym typeface="Wingdings"/>
                                </a:rPr>
                                <m:t>−1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Wingdings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  <a:sym typeface="Wingdings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  <a:sym typeface="Wingdings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1" y="3950736"/>
                <a:ext cx="280831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5015943" y="1967634"/>
                <a:ext cx="3156457" cy="562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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   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𝐴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943" y="1967634"/>
                <a:ext cx="3156457" cy="56291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ovéPole 39"/>
              <p:cNvSpPr txBox="1"/>
              <p:nvPr/>
            </p:nvSpPr>
            <p:spPr>
              <a:xfrm>
                <a:off x="5652120" y="2488981"/>
                <a:ext cx="315645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annuity factor for the period </a:t>
                </a:r>
                <a:r>
                  <a:rPr lang="en-GB" sz="1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0" name="TextovéPol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2488981"/>
                <a:ext cx="3156454" cy="307777"/>
              </a:xfrm>
              <a:prstGeom prst="rect">
                <a:avLst/>
              </a:prstGeom>
              <a:blipFill>
                <a:blip r:embed="rId16"/>
                <a:stretch>
                  <a:fillRect t="-392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3038626" y="4455283"/>
                <a:ext cx="3156457" cy="562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𝑡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626" y="4455283"/>
                <a:ext cx="3156457" cy="56291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1691680" y="5422281"/>
                <a:ext cx="3397432" cy="562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𝑟𝐻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𝑡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−1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(1+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cs-CZ" sz="14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(1+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5422281"/>
                <a:ext cx="3397432" cy="56291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5220073" y="5418009"/>
                <a:ext cx="2952328" cy="562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𝑡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−1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  <a:sym typeface="Wingdings"/>
                        </a:rPr>
                        <m:t>−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  <a:sym typeface="Wingdings"/>
                            </a:rPr>
                            <m:t>𝑡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sup>
                          </m:s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3" y="5418009"/>
                <a:ext cx="2952328" cy="56291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F45DDE23-5DEA-442F-99A0-B9A4F9D03902}"/>
                  </a:ext>
                </a:extLst>
              </p:cNvPr>
              <p:cNvSpPr txBox="1"/>
              <p:nvPr/>
            </p:nvSpPr>
            <p:spPr>
              <a:xfrm>
                <a:off x="5652000" y="3759704"/>
                <a:ext cx="3095865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444500" indent="-444500"/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cs-CZ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</a:t>
                </a:r>
                <a:r>
                  <a:rPr lang="en-US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mortgage balance at the 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end</a:t>
                </a:r>
              </a:p>
              <a:p>
                <a:pPr marL="444500"/>
                <a:r>
                  <a:rPr lang="en-US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of the period </a:t>
                </a:r>
                <a:r>
                  <a:rPr lang="cs-CZ" sz="1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F45DDE23-5DEA-442F-99A0-B9A4F9D03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000" y="3759704"/>
                <a:ext cx="3095865" cy="523220"/>
              </a:xfrm>
              <a:prstGeom prst="rect">
                <a:avLst/>
              </a:prstGeom>
              <a:blipFill>
                <a:blip r:embed="rId20"/>
                <a:stretch>
                  <a:fillRect t="-3488" b="-930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68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64000" y="2808000"/>
            <a:ext cx="569165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Compilation of payment calendar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3123663"/>
            <a:ext cx="75956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Calculation of fixed regular instalment using the annuity formula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3394645"/>
            <a:ext cx="749744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Calculation of interest payment as a product of the beginning balance and the mortgage rate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954000"/>
            <a:ext cx="797874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Payment calendar is a table arranging all mortgage cash flows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8" name="Tabulka 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5050296"/>
                  </p:ext>
                </p:extLst>
              </p:nvPr>
            </p:nvGraphicFramePr>
            <p:xfrm>
              <a:off x="1307022" y="1389128"/>
              <a:ext cx="6649354" cy="144576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093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200" i="0" noProof="0" smtClean="0">
                                    <a:latin typeface="Cambria Math"/>
                                  </a:rPr>
                                  <m:t>T</m:t>
                                </m:r>
                                <m:r>
                                  <a:rPr lang="en-GB" sz="1200" b="1" i="0" noProof="0" smtClean="0">
                                    <a:latin typeface="Cambria Math"/>
                                  </a:rPr>
                                  <m:t>𝐢𝐦𝐞</m:t>
                                </m:r>
                              </m:oMath>
                            </m:oMathPara>
                          </a14:m>
                          <a:endParaRPr lang="en-GB" sz="1200" i="0" noProof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Beginning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 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200" i="0" noProof="0" smtClean="0">
                                    <a:latin typeface="Cambria Math"/>
                                  </a:rPr>
                                  <m:t>R</m:t>
                                </m:r>
                                <m:r>
                                  <a:rPr lang="en-GB" sz="1200" b="1" i="0" noProof="0" smtClean="0">
                                    <a:latin typeface="Cambria Math"/>
                                  </a:rPr>
                                  <m:t>𝐞𝐠𝐮𝐥𝐚𝐫</m:t>
                                </m:r>
                                <m:r>
                                  <a:rPr lang="en-GB" sz="1200" b="1" i="0" noProof="0" smtClean="0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200" b="1" i="0" noProof="0" dirty="0">
                            <a:latin typeface="Cambria Math"/>
                          </a:endParaRP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0" noProof="0" smtClean="0">
                                    <a:latin typeface="Cambria Math"/>
                                  </a:rPr>
                                  <m:t>𝐢𝐧𝐬𝐭𝐚𝐥𝐦𝐞𝐧𝐭</m:t>
                                </m:r>
                              </m:oMath>
                            </m:oMathPara>
                          </a14:m>
                          <a:endParaRPr lang="en-GB" sz="1200" i="0" noProof="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𝐈𝐧𝐭𝐞𝐫𝐞𝐬𝐭</m:t>
                                </m:r>
                              </m:oMath>
                            </m:oMathPara>
                          </a14:m>
                          <a:endParaRPr lang="en-GB" sz="1200" b="1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payment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𝐏𝐫𝐢𝐧𝐜𝐢𝐩𝐚𝐥</m:t>
                                </m:r>
                              </m:oMath>
                            </m:oMathPara>
                          </a14:m>
                          <a:endParaRPr lang="en-GB" sz="1200" b="1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repayment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Unpaid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cs-CZ" sz="1200" b="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𝑟</m:t>
                                </m:r>
                                <m:r>
                                  <a:rPr lang="cs-CZ" sz="1200" b="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. . .</m:t>
                                </m:r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cs-CZ" sz="120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</m:oMath>
                            </m:oMathPara>
                          </a14:m>
                          <a:endParaRPr lang="cs-CZ" sz="1200" i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   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b="0" dirty="0"/>
                            <a:t>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cs-CZ" sz="1200" b="0" i="1" smtClean="0">
                                      <a:latin typeface="Cambria Math"/>
                                    </a:rPr>
                                    <m:t>𝑇</m:t>
                                  </m:r>
                                </m:sub>
                              </m:sSub>
                              <m:r>
                                <a:rPr lang="cs-CZ" sz="1200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cs-CZ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cs-CZ" sz="1200" b="0" i="1" smtClean="0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cs-CZ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 b="0" i="1" smtClean="0">
                                      <a:latin typeface="Cambria Math"/>
                                      <a:ea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cs-CZ" sz="1200" b="0" i="1" smtClean="0">
                                      <a:latin typeface="Cambria Math"/>
                                      <a:ea typeface="Cambria Math"/>
                                    </a:rPr>
                                    <m:t>𝑇</m:t>
                                  </m:r>
                                  <m:r>
                                    <a:rPr lang="cs-CZ" sz="12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sub>
                              </m:sSub>
                            </m:oMath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𝐴</m:t>
                                </m:r>
                                <m:r>
                                  <a:rPr lang="cs-CZ" sz="12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8" name="Tabulka 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95050296"/>
                  </p:ext>
                </p:extLst>
              </p:nvPr>
            </p:nvGraphicFramePr>
            <p:xfrm>
              <a:off x="1307022" y="1389128"/>
              <a:ext cx="6649354" cy="144576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70935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8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586" t="-11667" r="-846552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Beginning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 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161538" t="-11667" r="-303077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61538" t="-11667" r="-203077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361538" t="-11667" r="-103077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Unpaid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586" t="-148889" r="-846552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60714" t="-148889" r="-401020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61538" t="-148889" r="-203077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361538" t="-148889" r="-103077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461538" t="-148889" r="-3077" b="-3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586" t="-248889" r="-846552" b="-2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60714" t="-248889" r="-401020" b="-2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61538" t="-248889" r="-203077" b="-2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361538" t="-248889" r="-103077" b="-2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461538" t="-248889" r="-3077" b="-2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586" t="-356818" r="-846552" b="-1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586" t="-446667" r="-846552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60714" t="-446667" r="-401020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261538" t="-446667" r="-203077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6"/>
                          <a:stretch>
                            <a:fillRect l="-361538" t="-446667" r="-103077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7" name="TextovéPole 86"/>
          <p:cNvSpPr txBox="1"/>
          <p:nvPr/>
        </p:nvSpPr>
        <p:spPr>
          <a:xfrm>
            <a:off x="1188000" y="3941152"/>
            <a:ext cx="773971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Calculation of principal repayment by deducting the interest payment from the regular instalment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1188000" y="4496087"/>
            <a:ext cx="777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Calculation of unpaid balance by deducting the principal repayment from the beginning balance; it becomes the beginning balance in the next period </a:t>
            </a:r>
          </a:p>
        </p:txBody>
      </p:sp>
      <p:sp>
        <p:nvSpPr>
          <p:cNvPr id="89" name="TextovéPole 88"/>
          <p:cNvSpPr txBox="1"/>
          <p:nvPr/>
        </p:nvSpPr>
        <p:spPr>
          <a:xfrm>
            <a:off x="1188000" y="5047594"/>
            <a:ext cx="7920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  <a:tabLst>
                <a:tab pos="4391025" algn="l"/>
              </a:tabLst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Consistency check: The portion of the interest payment gradually decreases and he portion of the principal repayment gradually increases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38218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Annuity payment calendar</a:t>
            </a:r>
          </a:p>
        </p:txBody>
      </p: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EB8D5110-8C3E-459B-A03A-751A0B54B3A4}"/>
              </a:ext>
            </a:extLst>
          </p:cNvPr>
          <p:cNvSpPr txBox="1"/>
          <p:nvPr/>
        </p:nvSpPr>
        <p:spPr>
          <a:xfrm>
            <a:off x="1188000" y="5594888"/>
            <a:ext cx="777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Consistency check: The last mortgage balance must be zero and the sum of all principal repayments must be equal to the mortgage loan</a:t>
            </a:r>
          </a:p>
        </p:txBody>
      </p:sp>
    </p:spTree>
    <p:extLst>
      <p:ext uri="{BB962C8B-B14F-4D97-AF65-F5344CB8AC3E}">
        <p14:creationId xmlns:p14="http://schemas.microsoft.com/office/powerpoint/2010/main" val="2924799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véPole 30"/>
          <p:cNvSpPr txBox="1"/>
          <p:nvPr/>
        </p:nvSpPr>
        <p:spPr>
          <a:xfrm>
            <a:off x="1188000" y="4703364"/>
            <a:ext cx="41135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Calculation of annuity factor</a:t>
            </a:r>
          </a:p>
        </p:txBody>
      </p:sp>
      <p:cxnSp>
        <p:nvCxnSpPr>
          <p:cNvPr id="61" name="Přímá spojnice se šipkou 60"/>
          <p:cNvCxnSpPr/>
          <p:nvPr/>
        </p:nvCxnSpPr>
        <p:spPr>
          <a:xfrm flipV="1">
            <a:off x="1857538" y="1301666"/>
            <a:ext cx="0" cy="648000"/>
          </a:xfrm>
          <a:prstGeom prst="straightConnector1">
            <a:avLst/>
          </a:prstGeom>
          <a:ln w="254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/>
          <p:nvPr/>
        </p:nvCxnSpPr>
        <p:spPr>
          <a:xfrm flipV="1">
            <a:off x="2458130" y="1334568"/>
            <a:ext cx="0" cy="576000"/>
          </a:xfrm>
          <a:prstGeom prst="straightConnector1">
            <a:avLst/>
          </a:prstGeom>
          <a:ln w="254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V="1">
            <a:off x="2458800" y="1522015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1845221" y="2131562"/>
            <a:ext cx="0" cy="648000"/>
          </a:xfrm>
          <a:prstGeom prst="straightConnector1">
            <a:avLst/>
          </a:prstGeom>
          <a:ln w="25400">
            <a:prstDash val="sysDash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64000" y="2808000"/>
            <a:ext cx="515757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Compilation of payment calendar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1" y="4970510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Calculation of regular instalment as a product of the beginning balance and the annuity factor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1" y="954000"/>
            <a:ext cx="446198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Sequence of prepaid mortgages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8" name="Tabulka 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0594235"/>
                  </p:ext>
                </p:extLst>
              </p:nvPr>
            </p:nvGraphicFramePr>
            <p:xfrm>
              <a:off x="1293500" y="3228618"/>
              <a:ext cx="7557853" cy="144576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64585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200" i="0" noProof="0" smtClean="0">
                                    <a:latin typeface="Cambria Math"/>
                                  </a:rPr>
                                  <m:t>T</m:t>
                                </m:r>
                                <m:r>
                                  <a:rPr lang="en-GB" sz="1200" b="1" i="0" noProof="0" smtClean="0">
                                    <a:latin typeface="Cambria Math"/>
                                  </a:rPr>
                                  <m:t>𝐢𝐦𝐞</m:t>
                                </m:r>
                              </m:oMath>
                            </m:oMathPara>
                          </a14:m>
                          <a:endParaRPr lang="en-GB" sz="1200" i="0" noProof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Beginning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 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1" i="0" noProof="0" smtClean="0">
                                    <a:latin typeface="Cambria Math"/>
                                  </a:rPr>
                                  <m:t>𝐀𝐧𝐧𝐮𝐢𝐭𝐲</m:t>
                                </m:r>
                                <m:r>
                                  <a:rPr lang="en-GB" sz="1200" b="1" i="0" noProof="0" smtClean="0">
                                    <a:latin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200" b="1" i="0" noProof="0" dirty="0">
                            <a:latin typeface="Cambria Math"/>
                          </a:endParaRPr>
                        </a:p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1" i="0" noProof="0" smtClean="0">
                                    <a:latin typeface="Cambria Math"/>
                                  </a:rPr>
                                  <m:t>𝐟𝐚𝐜𝐭𝐨𝐫</m:t>
                                </m:r>
                              </m:oMath>
                            </m:oMathPara>
                          </a14:m>
                          <a:endParaRPr lang="en-GB" sz="1200" i="0" noProof="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𝐑𝐞𝐠𝐮𝐥𝐚𝐫</m:t>
                                </m:r>
                              </m:oMath>
                            </m:oMathPara>
                          </a14:m>
                          <a:endParaRPr lang="en-GB" sz="1200" b="1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instalment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Interest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payment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0" kern="1200" noProof="0" smtClean="0">
                                    <a:solidFill>
                                      <a:schemeClr val="lt1"/>
                                    </a:solidFill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𝐏𝐫𝐢𝐧𝐜𝐢𝐩𝐚𝐥</m:t>
                                </m:r>
                              </m:oMath>
                            </m:oMathPara>
                          </a14:m>
                          <a:endParaRPr lang="en-GB" sz="1200" b="1" i="0" kern="1200" noProof="0" dirty="0">
                            <a:solidFill>
                              <a:schemeClr val="lt1"/>
                            </a:solidFill>
                            <a:latin typeface="Cambria Math"/>
                            <a:ea typeface="+mn-ea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repayment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Unpaid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𝐴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=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0" i="1" smtClean="0">
                                    <a:latin typeface="Cambria Math"/>
                                    <a:ea typeface="Cambria Math"/>
                                  </a:rPr>
                                  <m:t>     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𝐴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=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cs-CZ" sz="12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. . .</m:t>
                                </m:r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cs-CZ" sz="1200" i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T</m:t>
                                </m:r>
                              </m:oMath>
                            </m:oMathPara>
                          </a14:m>
                          <a:endParaRPr lang="cs-CZ" sz="1200" i="0" dirty="0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   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     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𝐴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=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cs-CZ" sz="1200" b="0" i="1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cs-CZ" sz="12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cs-CZ" sz="1200" b="0" i="1" smtClean="0">
                                        <a:latin typeface="Cambria Math"/>
                                        <a:ea typeface="Cambria Math"/>
                                      </a:rPr>
                                      <m:t>𝑇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8" name="Tabulka 7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0594235"/>
                  </p:ext>
                </p:extLst>
              </p:nvPr>
            </p:nvGraphicFramePr>
            <p:xfrm>
              <a:off x="1293500" y="3228618"/>
              <a:ext cx="7557853" cy="1445760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64585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830" t="-11667" r="-1076415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Beginning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 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57672" t="-11667" r="-403704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57672" t="-11667" r="-303704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Interest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payment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457672" t="-11667" r="-103704" b="-3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Unpaid 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/>
                              <a:ea typeface="+mn-ea"/>
                              <a:cs typeface="+mn-cs"/>
                            </a:rPr>
                            <a:t>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830" t="-148889" r="-1076415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57672" t="-148889" r="-503704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57672" t="-148889" r="-403704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57672" t="-148889" r="-303704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357672" t="-148889" r="-203704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457672" t="-148889" r="-103704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557672" t="-148889" r="-3704" b="-31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830" t="-254545" r="-1076415" b="-22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57672" t="-254545" r="-503704" b="-22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57672" t="-254545" r="-403704" b="-22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57672" t="-254545" r="-303704" b="-22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357672" t="-254545" r="-203704" b="-22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457672" t="-254545" r="-103704" b="-22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557672" t="-254545" r="-3704" b="-220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830" t="-346667" r="-1076415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cs-CZ" sz="12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. . . . .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000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830" t="-456818" r="-1076415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57672" t="-456818" r="-503704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157672" t="-456818" r="-403704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257672" t="-456818" r="-303704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357672" t="-456818" r="-203704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8"/>
                          <a:stretch>
                            <a:fillRect l="-457672" t="-456818" r="-103704" b="-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1200" dirty="0"/>
                            <a:t>0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2987823" y="2465847"/>
                <a:ext cx="12961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3" y="2465847"/>
                <a:ext cx="1296145" cy="33855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ovéPole 86"/>
          <p:cNvSpPr txBox="1"/>
          <p:nvPr/>
        </p:nvSpPr>
        <p:spPr>
          <a:xfrm>
            <a:off x="1188001" y="5512394"/>
            <a:ext cx="7704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Decomposition of the instalment into interest and principal payments</a:t>
            </a:r>
          </a:p>
        </p:txBody>
      </p:sp>
      <p:cxnSp>
        <p:nvCxnSpPr>
          <p:cNvPr id="36" name="Přímá spojnice se šipkou 35"/>
          <p:cNvCxnSpPr/>
          <p:nvPr/>
        </p:nvCxnSpPr>
        <p:spPr>
          <a:xfrm flipV="1">
            <a:off x="1244670" y="2109565"/>
            <a:ext cx="1" cy="720000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Tabulk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84067"/>
              </p:ext>
            </p:extLst>
          </p:nvPr>
        </p:nvGraphicFramePr>
        <p:xfrm>
          <a:off x="1242235" y="1877269"/>
          <a:ext cx="6096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T-1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7" name="Přímá spojnice se šipkou 46"/>
          <p:cNvCxnSpPr/>
          <p:nvPr/>
        </p:nvCxnSpPr>
        <p:spPr>
          <a:xfrm flipV="1">
            <a:off x="6715148" y="1522015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V="1">
            <a:off x="7328894" y="1514766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/>
              <p:cNvSpPr txBox="1"/>
              <p:nvPr/>
            </p:nvSpPr>
            <p:spPr>
              <a:xfrm>
                <a:off x="1579756" y="1599392"/>
                <a:ext cx="4276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49" name="TextovéPole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756" y="1599392"/>
                <a:ext cx="427609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ovéPole 49"/>
              <p:cNvSpPr txBox="1"/>
              <p:nvPr/>
            </p:nvSpPr>
            <p:spPr>
              <a:xfrm>
                <a:off x="2178788" y="1598048"/>
                <a:ext cx="4276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50" name="TextovéPole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788" y="1598048"/>
                <a:ext cx="427609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Přímá spojnice se šipkou 51"/>
          <p:cNvCxnSpPr/>
          <p:nvPr/>
        </p:nvCxnSpPr>
        <p:spPr>
          <a:xfrm flipV="1">
            <a:off x="1856749" y="1513086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ovéPole 52"/>
              <p:cNvSpPr txBox="1"/>
              <p:nvPr/>
            </p:nvSpPr>
            <p:spPr>
              <a:xfrm>
                <a:off x="933244" y="2441550"/>
                <a:ext cx="4284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ovéPol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44" y="2441550"/>
                <a:ext cx="428451" cy="30777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ovéPole 55"/>
              <p:cNvSpPr txBox="1"/>
              <p:nvPr/>
            </p:nvSpPr>
            <p:spPr>
              <a:xfrm>
                <a:off x="6393983" y="1597716"/>
                <a:ext cx="4276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56" name="TextovéPole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983" y="1597716"/>
                <a:ext cx="427609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7010781" y="1597716"/>
                <a:ext cx="4276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40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cs-CZ" sz="1400" i="1" dirty="0"/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781" y="1597716"/>
                <a:ext cx="427609" cy="30777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1545905" y="2394943"/>
                <a:ext cx="424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905" y="2394943"/>
                <a:ext cx="424282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1570119" y="1266879"/>
                <a:ext cx="4257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119" y="1266879"/>
                <a:ext cx="425707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flipV="1">
            <a:off x="2454490" y="2153106"/>
            <a:ext cx="0" cy="576000"/>
          </a:xfrm>
          <a:prstGeom prst="straightConnector1">
            <a:avLst/>
          </a:prstGeom>
          <a:ln w="25400">
            <a:prstDash val="sysDash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2133208" y="2355502"/>
                <a:ext cx="4284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208" y="2355502"/>
                <a:ext cx="428451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2127325" y="1313836"/>
                <a:ext cx="4284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325" y="1313836"/>
                <a:ext cx="428451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4114314" y="2454814"/>
                <a:ext cx="129614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314" y="2454814"/>
                <a:ext cx="1296145" cy="338554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Přímá spojnice se šipkou 67"/>
          <p:cNvCxnSpPr/>
          <p:nvPr/>
        </p:nvCxnSpPr>
        <p:spPr>
          <a:xfrm flipV="1">
            <a:off x="6728600" y="2147388"/>
            <a:ext cx="0" cy="244279"/>
          </a:xfrm>
          <a:prstGeom prst="straightConnector1">
            <a:avLst/>
          </a:prstGeom>
          <a:ln w="25400">
            <a:prstDash val="sysDash"/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6190682" y="2152294"/>
                <a:ext cx="6135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cs-CZ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682" y="2152294"/>
                <a:ext cx="613566" cy="307777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ovéPole 70"/>
              <p:cNvSpPr txBox="1"/>
              <p:nvPr/>
            </p:nvSpPr>
            <p:spPr>
              <a:xfrm>
                <a:off x="5220072" y="2455568"/>
                <a:ext cx="195732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   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.  .  .  =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1" name="TextovéPol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455568"/>
                <a:ext cx="1957321" cy="33855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ovéPole 71"/>
          <p:cNvSpPr txBox="1"/>
          <p:nvPr/>
        </p:nvSpPr>
        <p:spPr>
          <a:xfrm>
            <a:off x="1188000" y="5787216"/>
            <a:ext cx="77397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Unpaid balance becomes the beginning balance in the next period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57571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Synthetic payment calendar</a:t>
            </a:r>
          </a:p>
        </p:txBody>
      </p:sp>
    </p:spTree>
    <p:extLst>
      <p:ext uri="{BB962C8B-B14F-4D97-AF65-F5344CB8AC3E}">
        <p14:creationId xmlns:p14="http://schemas.microsoft.com/office/powerpoint/2010/main" val="321399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6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8000" cy="648072"/>
          </a:xfrm>
        </p:spPr>
        <p:txBody>
          <a:bodyPr/>
          <a:lstStyle/>
          <a:p>
            <a:r>
              <a:rPr lang="en-GB" dirty="0"/>
              <a:t>Prepayment</a:t>
            </a:r>
            <a:r>
              <a:rPr lang="cs-CZ" dirty="0"/>
              <a:t>s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4000" y="954000"/>
            <a:ext cx="586824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Three components of mortgage cash flow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539858"/>
            <a:ext cx="4824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Scheduled principal repayment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1" y="4963825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Contraction risk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: declining mortgage rates speed up prepayments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investors are forced to reinvest unplanned cash at lower market rates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864000" y="4644000"/>
            <a:ext cx="37080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Prepayment risks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ovéPole 54"/>
              <p:cNvSpPr txBox="1"/>
              <p:nvPr/>
            </p:nvSpPr>
            <p:spPr>
              <a:xfrm>
                <a:off x="2051720" y="2284591"/>
                <a:ext cx="218875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1600" b="0" i="1" smtClean="0">
                              <a:latin typeface="Cambria Math"/>
                              <a:ea typeface="Cambria Math"/>
                            </a:rPr>
                            <m:t>Π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cs-CZ" sz="1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cs-CZ" sz="16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16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TextovéPol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284591"/>
                <a:ext cx="2188751" cy="338554"/>
              </a:xfrm>
              <a:prstGeom prst="rect">
                <a:avLst/>
              </a:prstGeom>
              <a:blipFill>
                <a:blip r:embed="rId18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>
            <a:off x="1188000" y="3275846"/>
            <a:ext cx="698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Taking out a cheaper mortgage to repay the more expensive one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1188000" y="1268760"/>
            <a:ext cx="46081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Interest payment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1188000" y="1818598"/>
            <a:ext cx="75604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Prepayments – payments in excess of regularly scheduled repayment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GB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4473257" y="2099345"/>
                <a:ext cx="342804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400" b="0" i="1" smtClean="0">
                            <a:latin typeface="Cambria Math"/>
                            <a:ea typeface="Cambria Math"/>
                          </a:rPr>
                          <m:t>Π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 prepayments in the period </a:t>
                </a:r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257" y="2099345"/>
                <a:ext cx="3428045" cy="307777"/>
              </a:xfrm>
              <a:prstGeom prst="rect">
                <a:avLst/>
              </a:prstGeom>
              <a:blipFill>
                <a:blip r:embed="rId19"/>
                <a:stretch>
                  <a:fillRect t="-392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ovéPole 67"/>
              <p:cNvSpPr txBox="1"/>
              <p:nvPr/>
            </p:nvSpPr>
            <p:spPr>
              <a:xfrm>
                <a:off x="4499818" y="2329212"/>
                <a:ext cx="3562434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 prepayment rate in the period </a:t>
                </a:r>
                <a14:m>
                  <m:oMath xmlns:m="http://schemas.openxmlformats.org/officeDocument/2006/math">
                    <m:r>
                      <a:rPr lang="cs-CZ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68" name="TextovéPole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818" y="2329212"/>
                <a:ext cx="3562434" cy="307777"/>
              </a:xfrm>
              <a:prstGeom prst="rect">
                <a:avLst/>
              </a:prstGeom>
              <a:blipFill>
                <a:blip r:embed="rId20"/>
                <a:stretch>
                  <a:fillRect t="-588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ovéPole 68"/>
              <p:cNvSpPr txBox="1"/>
              <p:nvPr/>
            </p:nvSpPr>
            <p:spPr>
              <a:xfrm>
                <a:off x="4478786" y="2563160"/>
                <a:ext cx="443651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𝐻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cs-CZ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mortgage balance at the beginning of the period </a:t>
                </a:r>
                <a14:m>
                  <m:oMath xmlns:m="http://schemas.openxmlformats.org/officeDocument/2006/math">
                    <m:r>
                      <a:rPr lang="cs-CZ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69" name="TextovéPole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786" y="2563160"/>
                <a:ext cx="4436511" cy="307777"/>
              </a:xfrm>
              <a:prstGeom prst="rect">
                <a:avLst/>
              </a:prstGeom>
              <a:blipFill>
                <a:blip r:embed="rId21"/>
                <a:stretch>
                  <a:fillRect t="-3922" b="-176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ovéPole 69"/>
              <p:cNvSpPr txBox="1"/>
              <p:nvPr/>
            </p:nvSpPr>
            <p:spPr>
              <a:xfrm>
                <a:off x="4483058" y="2795128"/>
                <a:ext cx="443651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…  scheduled principal repayment in the period </a:t>
                </a:r>
                <a14:m>
                  <m:oMath xmlns:m="http://schemas.openxmlformats.org/officeDocument/2006/math">
                    <m:r>
                      <a:rPr lang="cs-CZ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GB" sz="1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0" name="TextovéPole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058" y="2795128"/>
                <a:ext cx="4436511" cy="307777"/>
              </a:xfrm>
              <a:prstGeom prst="rect">
                <a:avLst/>
              </a:prstGeom>
              <a:blipFill>
                <a:blip r:embed="rId22"/>
                <a:stretch>
                  <a:fillRect t="-6000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ovéPole 70"/>
          <p:cNvSpPr txBox="1"/>
          <p:nvPr/>
        </p:nvSpPr>
        <p:spPr>
          <a:xfrm>
            <a:off x="864000" y="2970000"/>
            <a:ext cx="728107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Reasons for exercising prepayment option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1188000" y="4093258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Social: change of employment, divorce, insured natural disaster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purchasing a new house, etc.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1188000" y="5524358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Extension risk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: rising mortgage rates slow down prepayments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investors are deprived of cash that could be invested at higher market rates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188000" y="3543420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Default on meeting mortgage obligation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;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property is repossessed, sold and proceeds are used to pay off the mortgage</a:t>
            </a:r>
          </a:p>
        </p:txBody>
      </p:sp>
    </p:spTree>
    <p:extLst>
      <p:ext uri="{BB962C8B-B14F-4D97-AF65-F5344CB8AC3E}">
        <p14:creationId xmlns:p14="http://schemas.microsoft.com/office/powerpoint/2010/main" val="110985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7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731701" cy="648072"/>
          </a:xfrm>
        </p:spPr>
        <p:txBody>
          <a:bodyPr/>
          <a:lstStyle/>
          <a:p>
            <a:r>
              <a:rPr lang="en-GB" dirty="0"/>
              <a:t>Annuity mortgage and inflation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3999" y="954000"/>
            <a:ext cx="440493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Erosion effect hurts creditors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270501"/>
            <a:ext cx="429021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High inflation progressively reduces the purchasing power of repayments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864000" y="2865345"/>
            <a:ext cx="440492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Tilt effect hurts debtors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188000" y="3183474"/>
            <a:ext cx="784849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Inflation shift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or tilt</a:t>
            </a:r>
            <a:r>
              <a:rPr lang="cs-CZ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the real value of mortgage repayments towards the early years of the mortgage life, causing reduced affordability of mortgages</a:t>
            </a:r>
          </a:p>
        </p:txBody>
      </p:sp>
      <p:graphicFrame>
        <p:nvGraphicFramePr>
          <p:cNvPr id="48" name="Graf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394085"/>
              </p:ext>
            </p:extLst>
          </p:nvPr>
        </p:nvGraphicFramePr>
        <p:xfrm>
          <a:off x="1700671" y="4617705"/>
          <a:ext cx="4023457" cy="1475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" name="TextovéPole 48"/>
          <p:cNvSpPr txBox="1"/>
          <p:nvPr/>
        </p:nvSpPr>
        <p:spPr>
          <a:xfrm>
            <a:off x="6269790" y="4761719"/>
            <a:ext cx="2592288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Term of the mortgage: 20 years</a:t>
            </a:r>
          </a:p>
          <a:p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Real mortgage rate: 4 %</a:t>
            </a:r>
          </a:p>
          <a:p>
            <a:pPr marL="355600" indent="-355600"/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Nominal mortgage rate = </a:t>
            </a:r>
          </a:p>
          <a:p>
            <a:pPr marL="355600"/>
            <a:r>
              <a:rPr lang="en-GB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real rate + inflation rate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188000" y="1837267"/>
            <a:ext cx="446412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remedy can consist in including the expected inflation in the mortgage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1585976" y="2394682"/>
                <a:ext cx="22083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1+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−1</m:t>
                      </m:r>
                    </m:oMath>
                  </m:oMathPara>
                </a14:m>
                <a:endParaRPr lang="cs-CZ" sz="1400" b="0" i="1" dirty="0">
                  <a:latin typeface="Cambria Math"/>
                  <a:ea typeface="Cambria Math"/>
                </a:endParaRPr>
              </a:p>
              <a:p>
                <a:pPr marL="93663"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 </m:t>
                      </m:r>
                      <m:acc>
                        <m:accPr>
                          <m:chr m:val="̇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</m:e>
                      </m:acc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976" y="2394682"/>
                <a:ext cx="2208361" cy="523220"/>
              </a:xfrm>
              <a:prstGeom prst="rect">
                <a:avLst/>
              </a:prstGeom>
              <a:blipFill rotWithShape="1">
                <a:blip r:embed="rId15"/>
                <a:stretch>
                  <a:fillRect b="-11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ovéPole 38"/>
              <p:cNvSpPr txBox="1"/>
              <p:nvPr/>
            </p:nvSpPr>
            <p:spPr>
              <a:xfrm>
                <a:off x="3780391" y="2386665"/>
                <a:ext cx="201574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 real mortgage rate </a:t>
                </a:r>
              </a:p>
            </p:txBody>
          </p:sp>
        </mc:Choice>
        <mc:Fallback xmlns="">
          <p:sp>
            <p:nvSpPr>
              <p:cNvPr id="39" name="TextovéPole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391" y="2386665"/>
                <a:ext cx="2015745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4000" r="-906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770867" y="2620783"/>
                <a:ext cx="17997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…  rate of inflation 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0867" y="2620783"/>
                <a:ext cx="1799720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4000" r="-1017" b="-18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ovéPole 58"/>
          <p:cNvSpPr txBox="1"/>
          <p:nvPr/>
        </p:nvSpPr>
        <p:spPr>
          <a:xfrm>
            <a:off x="1187623" y="3728543"/>
            <a:ext cx="7848871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Annuity mortgage exacerbates the tilt: higher mortgage rate after including inflation ⇨  higher size of the regular instalment ⇨ higher real burden of the instalment in the initial phase of the mortgage loan</a:t>
            </a:r>
          </a:p>
        </p:txBody>
      </p:sp>
      <p:grpSp>
        <p:nvGrpSpPr>
          <p:cNvPr id="11" name="Skupina 10">
            <a:extLst>
              <a:ext uri="{FF2B5EF4-FFF2-40B4-BE49-F238E27FC236}">
                <a16:creationId xmlns:a16="http://schemas.microsoft.com/office/drawing/2014/main" id="{395F10B5-4777-44CA-86B4-43F5C805B0B3}"/>
              </a:ext>
            </a:extLst>
          </p:cNvPr>
          <p:cNvGrpSpPr/>
          <p:nvPr/>
        </p:nvGrpSpPr>
        <p:grpSpPr>
          <a:xfrm>
            <a:off x="5880336" y="1094400"/>
            <a:ext cx="3024336" cy="1817426"/>
            <a:chOff x="5875701" y="1093787"/>
            <a:chExt cx="3024336" cy="1817426"/>
          </a:xfrm>
        </p:grpSpPr>
        <p:grpSp>
          <p:nvGrpSpPr>
            <p:cNvPr id="6" name="Skupina 5"/>
            <p:cNvGrpSpPr/>
            <p:nvPr/>
          </p:nvGrpSpPr>
          <p:grpSpPr>
            <a:xfrm>
              <a:off x="5875701" y="1093787"/>
              <a:ext cx="3024336" cy="1817426"/>
              <a:chOff x="5867664" y="1093787"/>
              <a:chExt cx="3024336" cy="1817426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38" name="Graf 37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54419903"/>
                      </p:ext>
                    </p:extLst>
                  </p:nvPr>
                </p:nvGraphicFramePr>
                <p:xfrm>
                  <a:off x="5867664" y="1093787"/>
                  <a:ext cx="3024336" cy="1817426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0"/>
                  </a:graphicData>
                </a:graphic>
              </p:graphicFrame>
            </mc:Choice>
            <mc:Fallback xmlns="">
              <p:graphicFrame>
                <p:nvGraphicFramePr>
                  <p:cNvPr id="38" name="Graf 37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54419903"/>
                      </p:ext>
                    </p:extLst>
                  </p:nvPr>
                </p:nvGraphicFramePr>
                <p:xfrm>
                  <a:off x="5867664" y="1093787"/>
                  <a:ext cx="3024336" cy="1817426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17"/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TextovéPole 39"/>
                  <p:cNvSpPr txBox="1"/>
                  <p:nvPr/>
                </p:nvSpPr>
                <p:spPr>
                  <a:xfrm>
                    <a:off x="8030069" y="1196752"/>
                    <a:ext cx="735266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cs-CZ" sz="1000" b="1" i="1" smtClean="0">
                              <a:latin typeface="Cambria Math"/>
                              <a:ea typeface="Cambria Math"/>
                            </a:rPr>
                            <m:t>𝝅</m:t>
                          </m:r>
                          <m:r>
                            <a:rPr lang="cs-CZ" sz="1000" b="1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r>
                            <a:rPr lang="cs-CZ" sz="1000" b="1" i="1" smtClean="0">
                              <a:latin typeface="Cambria Math"/>
                              <a:ea typeface="Cambria Math"/>
                            </a:rPr>
                            <m:t>𝟏𝟎</m:t>
                          </m:r>
                          <m:r>
                            <a:rPr lang="cs-CZ" sz="1000" b="1" i="1" smtClean="0">
                              <a:latin typeface="Cambria Math"/>
                              <a:ea typeface="Cambria Math"/>
                            </a:rPr>
                            <m:t>%</m:t>
                          </m:r>
                        </m:oMath>
                      </m:oMathPara>
                    </a14:m>
                    <a:endParaRPr lang="cs-CZ" sz="1000" b="1" i="1" dirty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40" name="TextovéPole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30069" y="1196752"/>
                    <a:ext cx="735266" cy="246221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ovéPole 62">
                  <a:extLst>
                    <a:ext uri="{FF2B5EF4-FFF2-40B4-BE49-F238E27FC236}">
                      <a16:creationId xmlns:a16="http://schemas.microsoft.com/office/drawing/2014/main" id="{053B5438-3CAD-4C2D-B9CE-55535405267F}"/>
                    </a:ext>
                  </a:extLst>
                </p:cNvPr>
                <p:cNvSpPr txBox="1"/>
                <p:nvPr/>
              </p:nvSpPr>
              <p:spPr>
                <a:xfrm>
                  <a:off x="7020272" y="1141946"/>
                  <a:ext cx="1089839" cy="4088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cs-CZ" sz="1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𝑹𝑷𝑷</m:t>
                        </m:r>
                        <m:r>
                          <a:rPr lang="cs-CZ" sz="1000" b="1" i="1" smtClean="0">
                            <a:latin typeface="Cambria Math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cs-CZ" sz="1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sz="1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1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cs-CZ" sz="1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cs-CZ" sz="1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cs-CZ" sz="1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𝝅</m:t>
                                </m:r>
                                <m:r>
                                  <a:rPr lang="cs-CZ" sz="1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cs-CZ" sz="1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𝒕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GB" sz="1000" b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63" name="TextovéPole 62">
                  <a:extLst>
                    <a:ext uri="{FF2B5EF4-FFF2-40B4-BE49-F238E27FC236}">
                      <a16:creationId xmlns:a16="http://schemas.microsoft.com/office/drawing/2014/main" id="{053B5438-3CAD-4C2D-B9CE-55535405267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0272" y="1141946"/>
                  <a:ext cx="1089839" cy="408830"/>
                </a:xfrm>
                <a:prstGeom prst="rect">
                  <a:avLst/>
                </a:prstGeom>
                <a:blipFill>
                  <a:blip r:embed="rId22"/>
                  <a:stretch>
                    <a:fillRect b="-4478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4CB4FACE-7067-4474-B6EC-EA15B49285AF}"/>
                  </a:ext>
                </a:extLst>
              </p:cNvPr>
              <p:cNvSpPr txBox="1"/>
              <p:nvPr/>
            </p:nvSpPr>
            <p:spPr>
              <a:xfrm>
                <a:off x="6755937" y="2906941"/>
                <a:ext cx="216023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𝑅𝑃𝑃</m:t>
                    </m:r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real purchasing power</a:t>
                </a:r>
              </a:p>
            </p:txBody>
          </p:sp>
        </mc:Choice>
        <mc:Fallback xmlns="">
          <p:sp>
            <p:nvSpPr>
              <p:cNvPr id="64" name="TextovéPole 63">
                <a:extLst>
                  <a:ext uri="{FF2B5EF4-FFF2-40B4-BE49-F238E27FC236}">
                    <a16:creationId xmlns:a16="http://schemas.microsoft.com/office/drawing/2014/main" id="{4CB4FACE-7067-4474-B6EC-EA15B4928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937" y="2906941"/>
                <a:ext cx="2160238" cy="276999"/>
              </a:xfrm>
              <a:prstGeom prst="rect">
                <a:avLst/>
              </a:prstGeom>
              <a:blipFill>
                <a:blip r:embed="rId23"/>
                <a:stretch>
                  <a:fillRect t="-2222" b="-17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33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Mortgages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8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54000"/>
            <a:ext cx="262307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88000" y="1272737"/>
            <a:ext cx="7703999" cy="5875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 the GPM plan the stream of instalments grows at the rate of inflation which leaves the real value of instalments unchanged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1535363" y="2564904"/>
                <a:ext cx="5484909" cy="6981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f>
                            <m:fPr>
                              <m:ctrlPr>
                                <a:rPr lang="cs-CZ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1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cs-CZ" sz="1400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sz="1400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p>
                              </m:sSup>
                            </m:den>
                          </m:f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cs-CZ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cs-CZ" sz="1400" i="1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</a:rPr>
                                        <m:t>(1+</m:t>
                                      </m:r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1400" i="1"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1400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cs-CZ" sz="140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𝜌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400" i="1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cs-CZ" sz="1400" i="1" smtClean="0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cs-CZ" sz="140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(1+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sz="1400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  <m:sSub>
                            <m:sSub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cs-CZ" sz="14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den>
                          </m:f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cs-CZ" sz="14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4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14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(1+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𝜌</m:t>
                                      </m:r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1400" b="0" i="1" smtClean="0">
                                          <a:latin typeface="Cambria Math"/>
                                          <a:ea typeface="Cambria Math"/>
                                        </a:rPr>
                                        <m:t>𝑇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363" y="2564904"/>
                <a:ext cx="5484909" cy="69814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6860613" y="2777830"/>
                <a:ext cx="1915807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400" b="0" i="1" smtClean="0">
                          <a:latin typeface="Cambria Math"/>
                          <a:ea typeface="Cambria Math"/>
                          <a:sym typeface="Wingdings"/>
                        </a:rPr>
                        <m:t>   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𝜌</m:t>
                      </m:r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0613" y="2777830"/>
                <a:ext cx="1915807" cy="307777"/>
              </a:xfrm>
              <a:prstGeom prst="rect">
                <a:avLst/>
              </a:prstGeom>
              <a:blipFill rotWithShape="1">
                <a:blip r:embed="rId17"/>
                <a:stretch>
                  <a:fillRect b="-1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ovéPole 47"/>
          <p:cNvSpPr txBox="1"/>
          <p:nvPr/>
        </p:nvSpPr>
        <p:spPr>
          <a:xfrm>
            <a:off x="864000" y="3204000"/>
            <a:ext cx="760071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Payment calendar – price-level adjusted mortgage (PLAM)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169793" y="1837111"/>
                <a:ext cx="1682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cs-CZ" sz="1400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cs-CZ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cs-CZ" sz="14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d>
                        </m:e>
                        <m:sup>
                          <m:r>
                            <a:rPr lang="cs-CZ" sz="14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sz="1400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793" y="1837111"/>
                <a:ext cx="1682127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4067944" y="1822988"/>
                <a:ext cx="4608032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1400" i="1" dirty="0">
                    <a:latin typeface="Cambria Math"/>
                    <a:ea typeface="Cambria Math" panose="02040503050406030204" pitchFamily="18" charset="0"/>
                  </a:rPr>
                  <a:t>  …  </a:t>
                </a:r>
                <a:r>
                  <a:rPr lang="en-GB" sz="1400" dirty="0">
                    <a:latin typeface="Cambria Math"/>
                    <a:ea typeface="Cambria Math" panose="02040503050406030204" pitchFamily="18" charset="0"/>
                  </a:rPr>
                  <a:t>regular  instalment in the GPM plan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GB" sz="1400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 real instalment (paid in the absence of inflation)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1400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…  rate of inflation </a:t>
                </a: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822988"/>
                <a:ext cx="4608032" cy="738664"/>
              </a:xfrm>
              <a:prstGeom prst="rect">
                <a:avLst/>
              </a:prstGeom>
              <a:blipFill>
                <a:blip r:embed="rId19"/>
                <a:stretch>
                  <a:fillRect t="-2479" b="-74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ovéPole 44"/>
          <p:cNvSpPr txBox="1"/>
          <p:nvPr/>
        </p:nvSpPr>
        <p:spPr>
          <a:xfrm>
            <a:off x="1188001" y="2267580"/>
            <a:ext cx="262307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Pricing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4" name="Tabulka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885923"/>
                  </p:ext>
                </p:extLst>
              </p:nvPr>
            </p:nvGraphicFramePr>
            <p:xfrm>
              <a:off x="1331640" y="3645024"/>
              <a:ext cx="7273882" cy="633382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56177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11868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11868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11868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118684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118684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1118684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GB" sz="1200" i="0" noProof="0" smtClean="0">
                                    <a:latin typeface="Cambria Math"/>
                                  </a:rPr>
                                  <m:t>T</m:t>
                                </m:r>
                                <m:r>
                                  <a:rPr lang="en-GB" sz="1200" b="1" i="0" noProof="0" smtClean="0">
                                    <a:latin typeface="Cambria Math"/>
                                  </a:rPr>
                                  <m:t>𝐢𝐦𝐞</m:t>
                                </m:r>
                              </m:oMath>
                            </m:oMathPara>
                          </a14:m>
                          <a:endParaRPr lang="en-GB" sz="1200" i="0" noProof="0" dirty="0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Real  beginning 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0" noProof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𝐑𝐞𝐚𝐥</m:t>
                                </m:r>
                                <m:r>
                                  <a:rPr lang="en-GB" sz="1200" b="1" i="0" noProof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GB" sz="1200" b="1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noProof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instalment</a:t>
                          </a:r>
                          <a:endParaRPr lang="en-GB" sz="1200" i="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200" b="1" i="0" kern="1200" noProof="0" smtClean="0">
                                  <a:solidFill>
                                    <a:schemeClr val="l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𝐑𝐞𝐚𝐥</m:t>
                              </m:r>
                              <m:r>
                                <a:rPr lang="en-GB" sz="1200" b="1" i="0" kern="1200" noProof="0" smtClean="0">
                                  <a:solidFill>
                                    <a:schemeClr val="l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</m:t>
                              </m:r>
                              <m:r>
                                <a:rPr lang="en-GB" sz="1200" b="1" i="0" kern="1200" noProof="0" smtClean="0">
                                  <a:solidFill>
                                    <a:schemeClr val="l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𝐮𝐧𝐩𝐚𝐢𝐝</m:t>
                              </m:r>
                            </m:oMath>
                          </a14:m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 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Price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index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1" i="0" kern="1200" noProof="0" smtClean="0">
                                    <a:solidFill>
                                      <a:schemeClr val="lt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𝐑𝐞𝐠𝐮𝐥𝐚𝐫</m:t>
                                </m:r>
                              </m:oMath>
                            </m:oMathPara>
                          </a14:m>
                          <a:endParaRPr lang="en-GB" sz="1200" b="1" i="0" kern="1200" noProof="0" dirty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kern="1200" noProof="0" dirty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instalment</a:t>
                          </a:r>
                          <a:endParaRPr lang="en-GB" sz="1200" b="1" i="0" kern="1200" noProof="0" dirty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Effective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unpaid balance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762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noProof="0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GB" sz="1200" noProof="0" dirty="0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i="1" noProof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noProof="0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GB" sz="1200" b="0" i="1" noProof="0" smtClean="0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GB" sz="1200" b="0" i="1" noProof="0" smtClean="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200" noProof="0" dirty="0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noProof="0" smtClean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oMath>
                            </m:oMathPara>
                          </a14:m>
                          <a:endParaRPr lang="en-GB" sz="1200" noProof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noProof="0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noProof="0" smtClean="0">
                                        <a:latin typeface="Cambria Math"/>
                                        <a:ea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GB" sz="1200" b="0" i="1" noProof="0" smtClean="0">
                                        <a:latin typeface="Cambria Math"/>
                                        <a:ea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200" noProof="0" dirty="0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noProof="0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noProof="0" smtClean="0">
                                        <a:latin typeface="Cambria Math"/>
                                        <a:ea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GB" sz="1200" b="0" i="1" noProof="0" smtClean="0">
                                        <a:latin typeface="Cambria Math"/>
                                        <a:ea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200" noProof="0" dirty="0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noProof="0" smtClean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  <m:r>
                                  <a:rPr lang="en-GB" sz="1200" b="0" i="1" noProof="0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d>
                                  <m:dPr>
                                    <m:ctrlPr>
                                      <a:rPr lang="en-GB" sz="1200" b="0" i="1" noProof="0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GB" sz="1200" b="0" i="1" noProof="0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GB" sz="1200" b="0" i="1" noProof="0" smtClean="0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200" b="0" i="1" noProof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𝑃</m:t>
                                            </m:r>
                                          </m:e>
                                          <m:sub>
                                            <m:r>
                                              <a:rPr lang="en-GB" sz="1200" b="0" i="1" noProof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GB" sz="1200" b="0" i="1" noProof="0" smtClean="0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200" b="0" i="1" noProof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𝑃</m:t>
                                            </m:r>
                                          </m:e>
                                          <m:sub>
                                            <m:r>
                                              <a:rPr lang="en-GB" sz="1200" b="0" i="1" noProof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GB" sz="1200" noProof="0" dirty="0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200" b="0" i="1" noProof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200" b="0" i="1" noProof="0" smtClean="0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GB" sz="1200" b="0" i="1" noProof="0" smtClean="0">
                                        <a:latin typeface="Cambria Math"/>
                                      </a:rPr>
                                      <m:t>𝑡</m:t>
                                    </m:r>
                                  </m:sub>
                                </m:sSub>
                                <m:r>
                                  <a:rPr lang="en-GB" sz="1200" b="0" i="1" noProof="0" smtClean="0"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d>
                                  <m:dPr>
                                    <m:ctrlPr>
                                      <a:rPr lang="en-GB" sz="1200" b="0" i="1" noProof="0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GB" sz="1200" b="0" i="1" noProof="0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GB" sz="1200" b="0" i="1" noProof="0" smtClean="0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200" b="0" i="1" noProof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𝑃</m:t>
                                            </m:r>
                                          </m:e>
                                          <m:sub>
                                            <m:r>
                                              <a:rPr lang="en-GB" sz="1200" b="0" i="1" noProof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𝑡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GB" sz="1200" b="0" i="1" noProof="0" smtClean="0">
                                                <a:latin typeface="Cambria Math" panose="02040503050406030204" pitchFamily="18" charset="0"/>
                                                <a:ea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1200" b="0" i="1" noProof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𝑃</m:t>
                                            </m:r>
                                          </m:e>
                                          <m:sub>
                                            <m:r>
                                              <a:rPr lang="en-GB" sz="1200" b="0" i="1" noProof="0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GB" sz="1200" noProof="0" dirty="0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4" name="Tabulka 3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885923"/>
                  </p:ext>
                </p:extLst>
              </p:nvPr>
            </p:nvGraphicFramePr>
            <p:xfrm>
              <a:off x="1331640" y="3645024"/>
              <a:ext cx="7273882" cy="633382"/>
            </p:xfrm>
            <a:graphic>
              <a:graphicData uri="http://schemas.openxmlformats.org/drawingml/2006/table">
                <a:tbl>
                  <a:tblPr firstRow="1">
                    <a:tableStyleId>{5C22544A-7EE6-4342-B048-85BDC9FD1C3A}</a:tableStyleId>
                  </a:tblPr>
                  <a:tblGrid>
                    <a:gridCol w="561778"/>
                    <a:gridCol w="1118684"/>
                    <a:gridCol w="1118684"/>
                    <a:gridCol w="1118684"/>
                    <a:gridCol w="1118684"/>
                    <a:gridCol w="1118684"/>
                    <a:gridCol w="1118684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t="-13333" r="-1197826" b="-1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Real  beginning balance</a:t>
                          </a:r>
                          <a:endParaRPr lang="en-GB" sz="1200" b="1" i="0" kern="1200" noProof="0" dirty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l="-150820" t="-13333" r="-401639" b="-1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l="-249457" t="-13333" r="-299457" b="-1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Price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index</a:t>
                          </a:r>
                          <a:endParaRPr lang="en-GB" sz="1200" b="1" i="0" kern="1200" noProof="0" dirty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l="-451913" t="-13333" r="-100546" b="-18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Effective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200" b="1" i="0" kern="1200" noProof="0" dirty="0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unpaid balance</a:t>
                          </a:r>
                          <a:endParaRPr lang="en-GB" sz="1200" b="1" i="0" kern="1200" noProof="0" dirty="0">
                            <a:solidFill>
                              <a:schemeClr val="l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50000"/>
                          </a:schemeClr>
                        </a:solidFill>
                      </a:tcPr>
                    </a:tc>
                  </a:tr>
                  <a:tr h="267622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t="-154545" r="-1197826" b="-1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l="-50000" t="-154545" r="-498913" b="-1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l="-150820" t="-154545" r="-401639" b="-1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l="-249457" t="-154545" r="-299457" b="-1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l="-349457" t="-154545" r="-199457" b="-1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l="-451913" t="-154545" r="-100546" b="-1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0" marR="0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0"/>
                          <a:stretch>
                            <a:fillRect l="-548913" t="-154545" b="-15454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9" name="TextovéPole 38"/>
          <p:cNvSpPr txBox="1"/>
          <p:nvPr/>
        </p:nvSpPr>
        <p:spPr>
          <a:xfrm>
            <a:off x="1188000" y="4643962"/>
            <a:ext cx="748797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Small instalments at the beginning but high instalments at the end of the mortgage life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sym typeface="Wingdings"/>
              </a:rPr>
              <a:t>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potential problem for households whose income cannot keep pace with inflation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188000" y="5467464"/>
            <a:ext cx="770399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Negative amortization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means that instalments are insufficient to cover interest so outstanding mortgage is increased by unpaid interest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864000" y="4320000"/>
            <a:ext cx="515287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Potential drawbacks of the GPM plan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1" y="144000"/>
            <a:ext cx="5436112" cy="648072"/>
          </a:xfrm>
        </p:spPr>
        <p:txBody>
          <a:bodyPr/>
          <a:lstStyle/>
          <a:p>
            <a:r>
              <a:rPr lang="en-GB" dirty="0"/>
              <a:t>Graduated-payment mortgage</a:t>
            </a:r>
          </a:p>
        </p:txBody>
      </p:sp>
    </p:spTree>
    <p:extLst>
      <p:ext uri="{BB962C8B-B14F-4D97-AF65-F5344CB8AC3E}">
        <p14:creationId xmlns:p14="http://schemas.microsoft.com/office/powerpoint/2010/main" val="117219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Zástupný symbol pro číslo snímku 2"/>
          <p:cNvSpPr txBox="1">
            <a:spLocks/>
          </p:cNvSpPr>
          <p:nvPr/>
        </p:nvSpPr>
        <p:spPr>
          <a:xfrm>
            <a:off x="7164000" y="633600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/>
              <a:t>9</a:t>
            </a:r>
          </a:p>
        </p:txBody>
      </p:sp>
      <p:sp>
        <p:nvSpPr>
          <p:cNvPr id="44" name="Zástupný symbol pro zápatí 1"/>
          <p:cNvSpPr txBox="1">
            <a:spLocks/>
          </p:cNvSpPr>
          <p:nvPr/>
        </p:nvSpPr>
        <p:spPr>
          <a:xfrm>
            <a:off x="180000" y="6336000"/>
            <a:ext cx="331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Mortgages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54000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864000" y="4644000"/>
            <a:ext cx="515007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Risks of open exchange rate position 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1188000" y="1268760"/>
            <a:ext cx="760339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mortgage is provided and repaid in a currency which is different from the currency of the country in which the borrower is resident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864000" y="2952000"/>
            <a:ext cx="372461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Incentives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188001" y="3274267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Significantly lower interest rates on foreign currency then interest rates on domestic currency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1188000" y="4992060"/>
            <a:ext cx="779812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Open currency position (currency mismatch) – revenues in one currency are used for paying expenditure in another currency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1188001" y="3829757"/>
            <a:ext cx="784849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Prospects for strengthening of domestic currency against foreign currency (borrower's cost of repaying the mortgage is less in terms of domestic currency) 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25624" cy="648072"/>
          </a:xfrm>
        </p:spPr>
        <p:txBody>
          <a:bodyPr/>
          <a:lstStyle/>
          <a:p>
            <a:r>
              <a:rPr lang="en-GB" dirty="0"/>
              <a:t>Foreign</a:t>
            </a:r>
            <a:r>
              <a:rPr lang="cs-CZ" dirty="0"/>
              <a:t> </a:t>
            </a:r>
            <a:r>
              <a:rPr lang="en-GB" dirty="0"/>
              <a:t>currency mortgage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188000" y="2379899"/>
            <a:ext cx="7235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charged interest rate is based on foreign interest rates relevant to the currency in which the mortgage is denominated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1188000" y="1829473"/>
            <a:ext cx="77044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mortgage payments may be made in domestic currency but their size changes in line with changes in the exchange rate of foreign currency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188001" y="5559341"/>
            <a:ext cx="784849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The mortgage borrower is exposed to the risk of the weakening of domestic currency (he/she makes a capital loss)</a:t>
            </a:r>
          </a:p>
        </p:txBody>
      </p:sp>
    </p:spTree>
    <p:extLst>
      <p:ext uri="{BB962C8B-B14F-4D97-AF65-F5344CB8AC3E}">
        <p14:creationId xmlns:p14="http://schemas.microsoft.com/office/powerpoint/2010/main" val="38516197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Mortgages 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Mathematics of level-payment mortgage&amp;quot;&quot;/&gt;&lt;property id=&quot;20307&quot; value=&quot;262&quot;/&gt;&lt;/object&gt;&lt;object type=&quot;3&quot; unique_id=&quot;10007&quot;&gt;&lt;property id=&quot;20148&quot; value=&quot;5&quot;/&gt;&lt;property id=&quot;20300&quot; value=&quot;Slide 2 - &amp;quot;Level-payment mortgage&amp;quot;&quot;/&gt;&lt;property id=&quot;20307&quot; value=&quot;270&quot;/&gt;&lt;/object&gt;&lt;object type=&quot;3&quot; unique_id=&quot;10009&quot;&gt;&lt;property id=&quot;20148&quot; value=&quot;5&quot;/&gt;&lt;property id=&quot;20300&quot; value=&quot;Slide 7 - &amp;quot;Traditional mortgage and inflation&amp;quot;&quot;/&gt;&lt;property id=&quot;20307&quot; value=&quot;266&quot;/&gt;&lt;/object&gt;&lt;object type=&quot;3&quot; unique_id=&quot;10014&quot;&gt;&lt;property id=&quot;20148&quot; value=&quot;5&quot;/&gt;&lt;property id=&quot;20300&quot; value=&quot;Slide 10 - &amp;quot;Securitization with mortgages&amp;quot;&quot;/&gt;&lt;property id=&quot;20307&quot; value=&quot;271&quot;/&gt;&lt;/object&gt;&lt;object type=&quot;3&quot; unique_id=&quot;10015&quot;&gt;&lt;property id=&quot;20148&quot; value=&quot;5&quot;/&gt;&lt;property id=&quot;20300&quot; value=&quot;Slide 14 - &amp;quot;See you  in the next lecture&amp;quot;&quot;/&gt;&lt;property id=&quot;20307&quot; value=&quot;272&quot;/&gt;&lt;/object&gt;&lt;object type=&quot;3&quot; unique_id=&quot;11625&quot;&gt;&lt;property id=&quot;20148&quot; value=&quot;5&quot;/&gt;&lt;property id=&quot;20300&quot; value=&quot;Slide 4 - &amp;quot;Payment calendar (annuity approach) &amp;quot;&quot;/&gt;&lt;property id=&quot;20307&quot; value=&quot;274&quot;/&gt;&lt;/object&gt;&lt;object type=&quot;3&quot; unique_id=&quot;11626&quot;&gt;&lt;property id=&quot;20148&quot; value=&quot;5&quot;/&gt;&lt;property id=&quot;20300&quot; value=&quot;Slide 5 - &amp;quot;Payment calendar (synthetic approach)&amp;quot;&quot;/&gt;&lt;property id=&quot;20307&quot; value=&quot;280&quot;/&gt;&lt;/object&gt;&lt;object type=&quot;3&quot; unique_id=&quot;11627&quot;&gt;&lt;property id=&quot;20148&quot; value=&quot;5&quot;/&gt;&lt;property id=&quot;20300&quot; value=&quot;Slide 6 - &amp;quot;Prepayments&amp;quot;&quot;/&gt;&lt;property id=&quot;20307&quot; value=&quot;275&quot;/&gt;&lt;/object&gt;&lt;object type=&quot;3&quot; unique_id=&quot;11628&quot;&gt;&lt;property id=&quot;20148&quot; value=&quot;5&quot;/&gt;&lt;property id=&quot;20300&quot; value=&quot;Slide 8 - &amp;quot;Graduated-payment mortgage&amp;quot;&quot;/&gt;&lt;property id=&quot;20307&quot; value=&quot;276&quot;/&gt;&lt;/object&gt;&lt;object type=&quot;3&quot; unique_id=&quot;11629&quot;&gt;&lt;property id=&quot;20148&quot; value=&quot;5&quot;/&gt;&lt;property id=&quot;20300&quot; value=&quot;Slide 9 - &amp;quot;Foreign-currency mortgage&amp;quot;&quot;/&gt;&lt;property id=&quot;20307&quot; value=&quot;277&quot;/&gt;&lt;/object&gt;&lt;object type=&quot;3&quot; unique_id=&quot;11630&quot;&gt;&lt;property id=&quot;20148&quot; value=&quot;5&quot;/&gt;&lt;property id=&quot;20300&quot; value=&quot;Slide 11 - &amp;quot;Agency deals&amp;quot;&quot;/&gt;&lt;property id=&quot;20307&quot; value=&quot;278&quot;/&gt;&lt;/object&gt;&lt;object type=&quot;3&quot; unique_id=&quot;11631&quot;&gt;&lt;property id=&quot;20148&quot; value=&quot;5&quot;/&gt;&lt;property id=&quot;20300&quot; value=&quot;Slide 12 - &amp;quot;Private-label deals&amp;quot;&quot;/&gt;&lt;property id=&quot;20307&quot; value=&quot;284&quot;/&gt;&lt;/object&gt;&lt;object type=&quot;3&quot; unique_id=&quot;11632&quot;&gt;&lt;property id=&quot;20148&quot; value=&quot;5&quot;/&gt;&lt;property id=&quot;20300&quot; value=&quot;Slide 13 - &amp;quot;Pros and cons of securitization&amp;quot;&quot;/&gt;&lt;property id=&quot;20307&quot; value=&quot;279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3836</TotalTime>
  <Words>1967</Words>
  <Application>Microsoft Office PowerPoint</Application>
  <PresentationFormat>Předvádění na obrazovce (4:3)</PresentationFormat>
  <Paragraphs>330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Mortgages </vt:lpstr>
      <vt:lpstr>Level-payment mortgage</vt:lpstr>
      <vt:lpstr>Math of level-payment mortgage</vt:lpstr>
      <vt:lpstr>Annuity payment calendar</vt:lpstr>
      <vt:lpstr>Synthetic payment calendar</vt:lpstr>
      <vt:lpstr>Prepayments</vt:lpstr>
      <vt:lpstr>Annuity mortgage and inflation</vt:lpstr>
      <vt:lpstr>Graduated-payment mortgage</vt:lpstr>
      <vt:lpstr>Foreign currency mortgage</vt:lpstr>
      <vt:lpstr>Securitization with mortgages</vt:lpstr>
      <vt:lpstr>Agency deals</vt:lpstr>
      <vt:lpstr>Private-label deals</vt:lpstr>
      <vt:lpstr>Pros and cons of securitization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Mortgages</dc:title>
  <dc:subject>FI - TALKING SLIDES</dc:subject>
  <dc:creator>Oldřich DĚDEK</dc:creator>
  <cp:keywords>pptxFI_L04</cp:keywords>
  <dc:description>Financial markets instruments</dc:description>
  <cp:lastModifiedBy>Oldrich DEDEK</cp:lastModifiedBy>
  <cp:revision>2266</cp:revision>
  <dcterms:created xsi:type="dcterms:W3CDTF">2014-05-11T12:40:16Z</dcterms:created>
  <dcterms:modified xsi:type="dcterms:W3CDTF">2020-10-04T18:18:04Z</dcterms:modified>
  <cp:category>O.D. Lecturing Legacy</cp:category>
  <cp:contentStatus>OD Web</cp:contentStatus>
</cp:coreProperties>
</file>