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24"/>
  </p:notesMasterIdLst>
  <p:handoutMasterIdLst>
    <p:handoutMasterId r:id="rId25"/>
  </p:handoutMasterIdLst>
  <p:sldIdLst>
    <p:sldId id="350" r:id="rId2"/>
    <p:sldId id="256" r:id="rId3"/>
    <p:sldId id="351" r:id="rId4"/>
    <p:sldId id="352" r:id="rId5"/>
    <p:sldId id="353" r:id="rId6"/>
    <p:sldId id="354" r:id="rId7"/>
    <p:sldId id="374" r:id="rId8"/>
    <p:sldId id="355" r:id="rId9"/>
    <p:sldId id="375" r:id="rId10"/>
    <p:sldId id="376" r:id="rId11"/>
    <p:sldId id="377" r:id="rId12"/>
    <p:sldId id="364" r:id="rId13"/>
    <p:sldId id="365" r:id="rId14"/>
    <p:sldId id="363" r:id="rId15"/>
    <p:sldId id="356" r:id="rId16"/>
    <p:sldId id="360" r:id="rId17"/>
    <p:sldId id="366" r:id="rId18"/>
    <p:sldId id="367" r:id="rId19"/>
    <p:sldId id="368" r:id="rId20"/>
    <p:sldId id="369" r:id="rId21"/>
    <p:sldId id="370" r:id="rId22"/>
    <p:sldId id="37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/>
              <a:t>FSV-UK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68E40C1-E27C-4432-A693-B9EF115BDD8E}" type="datetime1">
              <a:rPr lang="en-US"/>
              <a:pPr/>
              <a:t>10/10/2023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/>
              <a:t>Soutěžní výhody ČR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2A26B12-3BF5-4928-BAE6-65D731A2A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3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F1BC8FD-B06A-4520-873C-CE0DFA7E94C6}" type="datetime1">
              <a:rPr lang="en-US"/>
              <a:pPr/>
              <a:t>10/10/2023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E6BFEF4-2080-4D63-AB5C-B1E735340C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139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kumimoji="0" lang="cs-CZ" sz="180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kumimoji="0" lang="cs-CZ" sz="180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kumimoji="0" lang="cs-CZ" sz="180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kumimoji="0" lang="cs-CZ" sz="1800" smtClean="0">
                  <a:solidFill>
                    <a:srgbClr val="FFFFFF"/>
                  </a:solidFill>
                  <a:latin typeface="Garamond" pitchFamily="16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kumimoji="0" lang="cs-CZ" sz="180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kumimoji="0" lang="cs-CZ" sz="1800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326 h 1906"/>
                <a:gd name="T4" fmla="*/ 6206 w 5740"/>
                <a:gd name="T5" fmla="*/ 326 h 1906"/>
                <a:gd name="T6" fmla="*/ 620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kumimoji="0" lang="cs-CZ" sz="1800" smtClean="0">
                <a:solidFill>
                  <a:srgbClr val="FFFFFF"/>
                </a:solidFill>
                <a:latin typeface="Garamond" pitchFamily="16" charset="0"/>
              </a:endParaRPr>
            </a:p>
          </p:txBody>
        </p:sp>
      </p:grpSp>
      <p:sp>
        <p:nvSpPr>
          <p:cNvPr id="1935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935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54AB-52DB-4A10-B372-04EC66E9F38C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7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6D15F-62FE-464A-8C2B-E29115A5EDC1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8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1D24C-36CF-40E3-A418-3912D22FC76A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46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2E4BF-61FF-410B-8AE9-D23CE5A8B97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54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CDD1A-15C2-431D-9D62-A81B9028B8F9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8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E5844-1AB3-4A5D-9240-B03DEDD8E515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53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06CB7-5AAF-4D93-9CF3-FEF87A9DCD18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9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CDF0B-E099-4BC8-8075-BD7483D568E7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3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C76E-BCCA-470B-8E1A-79CC983F550E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20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6DB1C-7DC3-46A4-9E7D-A4913D0F570B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19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39DDE-7EE0-4C42-9609-8A0DE912CFE4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39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AE5EF-6930-49B6-944E-E00CFC290A2C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57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eaLnBrk="1" hangingPunct="1">
              <a:defRPr/>
            </a:pPr>
            <a:endParaRPr kumimoji="0" lang="cs-CZ">
              <a:solidFill>
                <a:srgbClr val="FFFFFF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eaLnBrk="1" hangingPunct="1">
              <a:defRPr/>
            </a:pPr>
            <a:fld id="{19740D8D-EFD2-4B79-BC1F-39BE151F223E}" type="slidenum">
              <a:rPr kumimoji="0" lang="cs-CZ">
                <a:solidFill>
                  <a:srgbClr val="FFFFFF"/>
                </a:solidFill>
              </a:rPr>
              <a:pPr eaLnBrk="1" hangingPunct="1">
                <a:defRPr/>
              </a:pPr>
              <a:t>‹#›</a:t>
            </a:fld>
            <a:endParaRPr kumimoji="0" lang="cs-CZ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925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kumimoji="0" lang="cs-CZ" sz="180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925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kumimoji="0" lang="cs-CZ" sz="180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925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kumimoji="0" lang="cs-CZ" sz="180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kumimoji="0" lang="cs-CZ" sz="1800" smtClean="0">
                  <a:solidFill>
                    <a:srgbClr val="FFFFFF"/>
                  </a:solidFill>
                  <a:latin typeface="Garamond" pitchFamily="16" charset="0"/>
                </a:endParaRPr>
              </a:p>
            </p:txBody>
          </p:sp>
          <p:sp>
            <p:nvSpPr>
              <p:cNvPr id="1925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kumimoji="0" lang="cs-CZ" sz="180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1925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kumimoji="0" lang="cs-CZ" sz="1800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326 h 1906"/>
                <a:gd name="T4" fmla="*/ 6206 w 5740"/>
                <a:gd name="T5" fmla="*/ 326 h 1906"/>
                <a:gd name="T6" fmla="*/ 620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kumimoji="0" lang="cs-CZ" sz="1800" smtClean="0">
                <a:solidFill>
                  <a:srgbClr val="FFFFFF"/>
                </a:solidFill>
                <a:latin typeface="Garamond" pitchFamily="16" charset="0"/>
              </a:endParaRPr>
            </a:p>
          </p:txBody>
        </p:sp>
      </p:grpSp>
      <p:sp>
        <p:nvSpPr>
          <p:cNvPr id="1925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925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eaLnBrk="1" hangingPunct="1">
              <a:defRPr/>
            </a:pPr>
            <a:endParaRPr kumimoji="0" lang="cs-CZ">
              <a:solidFill>
                <a:srgbClr val="FFFFFF"/>
              </a:solidFill>
            </a:endParaRPr>
          </a:p>
        </p:txBody>
      </p:sp>
      <p:sp>
        <p:nvSpPr>
          <p:cNvPr id="1925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432592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John_Stuart_Mil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wikipedia.org/wiki/Marginalis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edonis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avid_Hum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dam_Smit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Jeremy_Bentha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179388" y="260350"/>
            <a:ext cx="8736012" cy="6264275"/>
          </a:xfrm>
        </p:spPr>
        <p:txBody>
          <a:bodyPr>
            <a:normAutofit/>
          </a:bodyPr>
          <a:lstStyle/>
          <a:p>
            <a:pPr marL="914400" indent="-914400" algn="ctr" eaLnBrk="1" hangingPunct="1">
              <a:defRPr/>
            </a:pPr>
            <a:r>
              <a:rPr lang="cs-CZ" altLang="ja-JP" dirty="0" err="1" smtClean="0">
                <a:ea typeface="ＭＳ Ｐゴシック" charset="-128"/>
              </a:rPr>
              <a:t>Ethics</a:t>
            </a:r>
            <a:r>
              <a:rPr lang="cs-CZ" altLang="ja-JP" dirty="0" smtClean="0">
                <a:ea typeface="ＭＳ Ｐゴシック" charset="-128"/>
              </a:rPr>
              <a:t> and </a:t>
            </a:r>
            <a:r>
              <a:rPr lang="cs-CZ" altLang="ja-JP" dirty="0" err="1" smtClean="0">
                <a:ea typeface="ＭＳ Ｐゴシック" charset="-128"/>
              </a:rPr>
              <a:t>Economics</a:t>
            </a:r>
            <a:r>
              <a:rPr lang="cs-CZ" altLang="ja-JP" dirty="0" smtClean="0">
                <a:ea typeface="ＭＳ Ｐゴシック" charset="-128"/>
              </a:rPr>
              <a:t/>
            </a:r>
            <a:br>
              <a:rPr lang="cs-CZ" altLang="ja-JP" dirty="0" smtClean="0">
                <a:ea typeface="ＭＳ Ｐゴシック" charset="-128"/>
              </a:rPr>
            </a:br>
            <a:r>
              <a:rPr lang="cs-CZ" altLang="ja-JP" dirty="0" err="1" smtClean="0">
                <a:ea typeface="ＭＳ Ｐゴシック" charset="-128"/>
              </a:rPr>
              <a:t>Week</a:t>
            </a:r>
            <a:r>
              <a:rPr lang="cs-CZ" altLang="ja-JP" dirty="0" smtClean="0">
                <a:ea typeface="ＭＳ Ｐゴシック" charset="-128"/>
              </a:rPr>
              <a:t> </a:t>
            </a:r>
            <a:r>
              <a:rPr lang="cs-CZ" altLang="ja-JP" dirty="0" smtClean="0">
                <a:ea typeface="ＭＳ Ｐゴシック" charset="-128"/>
              </a:rPr>
              <a:t>3</a:t>
            </a:r>
            <a:r>
              <a:rPr lang="cs-CZ" altLang="ja-JP" dirty="0" smtClean="0">
                <a:ea typeface="ＭＳ Ｐゴシック" charset="-128"/>
              </a:rPr>
              <a:t/>
            </a:r>
            <a:br>
              <a:rPr lang="cs-CZ" altLang="ja-JP" dirty="0" smtClean="0">
                <a:ea typeface="ＭＳ Ｐゴシック" charset="-128"/>
              </a:rPr>
            </a:br>
            <a:r>
              <a:rPr lang="cs-CZ" altLang="ja-JP" dirty="0" smtClean="0">
                <a:ea typeface="ＭＳ Ｐゴシック" charset="-128"/>
              </a:rPr>
              <a:t/>
            </a:r>
            <a:br>
              <a:rPr lang="cs-CZ" altLang="ja-JP" dirty="0" smtClean="0">
                <a:ea typeface="ＭＳ Ｐゴシック" charset="-128"/>
              </a:rPr>
            </a:br>
            <a:r>
              <a:rPr lang="cs-CZ" altLang="ja-JP" dirty="0" err="1" smtClean="0">
                <a:ea typeface="ＭＳ Ｐゴシック" charset="-128"/>
              </a:rPr>
              <a:t>Utilitarianism</a:t>
            </a:r>
            <a:r>
              <a:rPr lang="cs-CZ" altLang="ja-JP" dirty="0" smtClean="0">
                <a:ea typeface="ＭＳ Ｐゴシック" charset="-128"/>
              </a:rPr>
              <a:t> and Justice </a:t>
            </a:r>
            <a:br>
              <a:rPr lang="cs-CZ" altLang="ja-JP" dirty="0" smtClean="0">
                <a:ea typeface="ＭＳ Ｐゴシック" charset="-128"/>
              </a:rPr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400" dirty="0" smtClean="0"/>
              <a:t>Tomáš </a:t>
            </a:r>
            <a:r>
              <a:rPr lang="cs-CZ" altLang="cs-CZ" sz="2400" dirty="0" err="1" smtClean="0"/>
              <a:t>Cahlík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8519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115888"/>
            <a:ext cx="9109075" cy="8556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Bentham´s</a:t>
            </a:r>
            <a:r>
              <a:rPr lang="cs-CZ" dirty="0" smtClean="0"/>
              <a:t> </a:t>
            </a:r>
            <a:r>
              <a:rPr lang="cs-CZ" dirty="0" err="1" smtClean="0"/>
              <a:t>Utilitarianism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720"/>
            <a:ext cx="8229600" cy="5776243"/>
          </a:xfrm>
        </p:spPr>
        <p:txBody>
          <a:bodyPr>
            <a:normAutofit/>
          </a:bodyPr>
          <a:lstStyle/>
          <a:p>
            <a:pPr marL="393192" lvl="1" indent="0">
              <a:buNone/>
              <a:defRPr/>
            </a:pPr>
            <a:r>
              <a:rPr lang="cs-CZ" dirty="0" err="1" smtClean="0"/>
              <a:t>Why</a:t>
            </a:r>
            <a:r>
              <a:rPr lang="cs-CZ" dirty="0" smtClean="0"/>
              <a:t> do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7128791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4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115888"/>
            <a:ext cx="9109075" cy="8556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Bentham´s</a:t>
            </a:r>
            <a:r>
              <a:rPr lang="cs-CZ" dirty="0" smtClean="0"/>
              <a:t> </a:t>
            </a:r>
            <a:r>
              <a:rPr lang="cs-CZ" dirty="0" err="1" smtClean="0"/>
              <a:t>Utilitarianism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720"/>
            <a:ext cx="8229600" cy="5776243"/>
          </a:xfrm>
        </p:spPr>
        <p:txBody>
          <a:bodyPr>
            <a:normAutofit/>
          </a:bodyPr>
          <a:lstStyle/>
          <a:p>
            <a:pPr marL="907542" lvl="1" indent="-514350">
              <a:buFont typeface="Wingdings" pitchFamily="2" charset="2"/>
              <a:buChar char="q"/>
              <a:defRPr/>
            </a:pPr>
            <a:r>
              <a:rPr lang="cs-CZ" dirty="0" err="1" smtClean="0"/>
              <a:t>Explanation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previous</a:t>
            </a:r>
            <a:r>
              <a:rPr lang="cs-CZ" dirty="0" smtClean="0"/>
              <a:t> diagram: </a:t>
            </a:r>
          </a:p>
          <a:p>
            <a:pPr marL="1307592" lvl="2" indent="-514350">
              <a:buFont typeface="Wingdings" pitchFamily="2" charset="2"/>
              <a:buChar char="q"/>
              <a:defRPr/>
            </a:pPr>
            <a:r>
              <a:rPr lang="cs-CZ" dirty="0" smtClean="0"/>
              <a:t>Line c-d </a:t>
            </a:r>
            <a:r>
              <a:rPr lang="cs-CZ" dirty="0" err="1" smtClean="0"/>
              <a:t>is</a:t>
            </a:r>
            <a:r>
              <a:rPr lang="cs-CZ" dirty="0" smtClean="0"/>
              <a:t> utility </a:t>
            </a:r>
            <a:r>
              <a:rPr lang="cs-CZ" dirty="0" err="1" smtClean="0"/>
              <a:t>possibility</a:t>
            </a:r>
            <a:r>
              <a:rPr lang="cs-CZ" dirty="0" smtClean="0"/>
              <a:t> </a:t>
            </a:r>
            <a:r>
              <a:rPr lang="cs-CZ" dirty="0" err="1" smtClean="0"/>
              <a:t>frontier</a:t>
            </a:r>
            <a:endParaRPr lang="cs-CZ" dirty="0" smtClean="0"/>
          </a:p>
          <a:p>
            <a:pPr marL="1307592" lvl="2" indent="-514350">
              <a:buFont typeface="Wingdings" pitchFamily="2" charset="2"/>
              <a:buChar char="q"/>
              <a:defRPr/>
            </a:pPr>
            <a:r>
              <a:rPr lang="cs-CZ" dirty="0" smtClean="0"/>
              <a:t>Let </a:t>
            </a:r>
            <a:r>
              <a:rPr lang="cs-CZ" dirty="0" err="1" smtClean="0"/>
              <a:t>us</a:t>
            </a:r>
            <a:r>
              <a:rPr lang="cs-CZ" dirty="0" smtClean="0"/>
              <a:t> start on a point on </a:t>
            </a:r>
            <a:r>
              <a:rPr lang="cs-CZ" dirty="0" err="1" smtClean="0"/>
              <a:t>the</a:t>
            </a:r>
            <a:r>
              <a:rPr lang="cs-CZ" dirty="0" smtClean="0"/>
              <a:t> line a – b, </a:t>
            </a:r>
            <a:r>
              <a:rPr lang="cs-CZ" dirty="0" err="1" smtClean="0"/>
              <a:t>e.g</a:t>
            </a:r>
            <a:r>
              <a:rPr lang="cs-CZ" dirty="0" smtClean="0"/>
              <a:t>. y.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increase</a:t>
            </a:r>
            <a:r>
              <a:rPr lang="cs-CZ" dirty="0" smtClean="0"/>
              <a:t> utility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/>
              <a:t>w</a:t>
            </a:r>
            <a:r>
              <a:rPr lang="cs-CZ" dirty="0" err="1" smtClean="0"/>
              <a:t>e</a:t>
            </a:r>
            <a:r>
              <a:rPr lang="cs-CZ" dirty="0" smtClean="0"/>
              <a:t> </a:t>
            </a:r>
            <a:r>
              <a:rPr lang="cs-CZ" dirty="0" err="1" smtClean="0"/>
              <a:t>redistribute</a:t>
            </a:r>
            <a:r>
              <a:rPr lang="cs-CZ" dirty="0" smtClean="0"/>
              <a:t>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in such a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end in a point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North</a:t>
            </a:r>
            <a:r>
              <a:rPr lang="cs-CZ" dirty="0" smtClean="0"/>
              <a:t>-East </a:t>
            </a:r>
            <a:r>
              <a:rPr lang="cs-CZ" dirty="0" err="1" smtClean="0"/>
              <a:t>of</a:t>
            </a:r>
            <a:r>
              <a:rPr lang="cs-CZ" dirty="0" smtClean="0"/>
              <a:t> y. Such </a:t>
            </a:r>
            <a:r>
              <a:rPr lang="cs-CZ" dirty="0" err="1" smtClean="0"/>
              <a:t>points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attained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voluntary</a:t>
            </a:r>
            <a:r>
              <a:rPr lang="cs-CZ" dirty="0" smtClean="0"/>
              <a:t> </a:t>
            </a:r>
            <a:r>
              <a:rPr lang="cs-CZ" dirty="0" err="1" smtClean="0"/>
              <a:t>exchanges</a:t>
            </a:r>
            <a:r>
              <a:rPr lang="cs-CZ" dirty="0" smtClean="0"/>
              <a:t>.</a:t>
            </a:r>
          </a:p>
          <a:p>
            <a:pPr marL="1307592" lvl="2" indent="-514350">
              <a:buFont typeface="Wingdings" pitchFamily="2" charset="2"/>
              <a:buChar char="q"/>
              <a:defRPr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increase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total</a:t>
            </a:r>
            <a:r>
              <a:rPr lang="cs-CZ" dirty="0" smtClean="0"/>
              <a:t> utility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redistribute</a:t>
            </a:r>
            <a:r>
              <a:rPr lang="cs-CZ" dirty="0"/>
              <a:t>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goods</a:t>
            </a:r>
            <a:r>
              <a:rPr lang="cs-CZ" dirty="0"/>
              <a:t> in such a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end in a point </a:t>
            </a:r>
            <a:r>
              <a:rPr lang="cs-CZ" dirty="0" err="1" smtClean="0"/>
              <a:t>above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line a – b. Not </a:t>
            </a:r>
            <a:r>
              <a:rPr lang="cs-CZ" dirty="0" err="1" smtClean="0"/>
              <a:t>all</a:t>
            </a:r>
            <a:r>
              <a:rPr lang="cs-CZ" dirty="0" smtClean="0"/>
              <a:t> such </a:t>
            </a:r>
            <a:r>
              <a:rPr lang="cs-CZ" dirty="0" err="1" smtClean="0"/>
              <a:t>points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attained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voluntary</a:t>
            </a:r>
            <a:r>
              <a:rPr lang="cs-CZ" dirty="0" smtClean="0"/>
              <a:t> </a:t>
            </a:r>
            <a:r>
              <a:rPr lang="cs-CZ" dirty="0" err="1" smtClean="0"/>
              <a:t>exchanges</a:t>
            </a:r>
            <a:r>
              <a:rPr lang="cs-CZ" dirty="0" smtClean="0"/>
              <a:t>,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attained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governmental</a:t>
            </a:r>
            <a:r>
              <a:rPr lang="cs-CZ" dirty="0" smtClean="0"/>
              <a:t> </a:t>
            </a:r>
            <a:r>
              <a:rPr lang="cs-CZ" dirty="0" err="1" smtClean="0"/>
              <a:t>redistribution</a:t>
            </a:r>
            <a:r>
              <a:rPr lang="cs-CZ" dirty="0" smtClean="0"/>
              <a:t>.</a:t>
            </a:r>
          </a:p>
          <a:p>
            <a:pPr marL="1307592" lvl="2" indent="-514350">
              <a:buFont typeface="Wingdings" pitchFamily="2" charset="2"/>
              <a:buChar char="q"/>
              <a:defRPr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use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 triangl </a:t>
            </a:r>
            <a:r>
              <a:rPr lang="cs-CZ" dirty="0" err="1" smtClean="0"/>
              <a:t>below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a – b line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discuss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John </a:t>
            </a:r>
            <a:r>
              <a:rPr lang="cs-CZ" dirty="0" err="1" smtClean="0"/>
              <a:t>Rawls</a:t>
            </a:r>
            <a:r>
              <a:rPr lang="cs-CZ" dirty="0" smtClean="0"/>
              <a:t>.</a:t>
            </a:r>
          </a:p>
          <a:p>
            <a:pPr marL="1307592" lvl="2" indent="-514350">
              <a:buFont typeface="Wingdings" pitchFamily="2" charset="2"/>
              <a:buChar char="q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505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115888"/>
            <a:ext cx="9109075" cy="8556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Bentham´s</a:t>
            </a:r>
            <a:r>
              <a:rPr lang="cs-CZ" dirty="0" smtClean="0"/>
              <a:t> </a:t>
            </a:r>
            <a:r>
              <a:rPr lang="cs-CZ" dirty="0" err="1" smtClean="0"/>
              <a:t>Utilitarianism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720"/>
            <a:ext cx="8229600" cy="5776243"/>
          </a:xfrm>
        </p:spPr>
        <p:txBody>
          <a:bodyPr>
            <a:normAutofit/>
          </a:bodyPr>
          <a:lstStyle/>
          <a:p>
            <a:pPr marL="393192" lvl="1" indent="0">
              <a:buFont typeface="Wingdings" charset="2"/>
              <a:buNone/>
              <a:defRPr/>
            </a:pPr>
            <a:r>
              <a:rPr lang="cs-CZ" dirty="0" err="1" smtClean="0"/>
              <a:t>Jeremy</a:t>
            </a:r>
            <a:r>
              <a:rPr lang="cs-CZ" dirty="0" smtClean="0"/>
              <a:t> </a:t>
            </a:r>
            <a:r>
              <a:rPr lang="cs-CZ" dirty="0" err="1" smtClean="0"/>
              <a:t>Bentham</a:t>
            </a:r>
            <a:r>
              <a:rPr lang="cs-CZ" dirty="0" smtClean="0"/>
              <a:t> (1748 – 1832</a:t>
            </a:r>
            <a:r>
              <a:rPr lang="cs-CZ" dirty="0"/>
              <a:t>	</a:t>
            </a:r>
            <a:endParaRPr lang="cs-CZ" dirty="0" smtClean="0"/>
          </a:p>
          <a:p>
            <a:pPr marL="907542" lvl="1" indent="-514350">
              <a:buFont typeface="Wingdings" pitchFamily="2" charset="2"/>
              <a:buChar char="q"/>
              <a:defRPr/>
            </a:pP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Bentham´s</a:t>
            </a:r>
            <a:r>
              <a:rPr lang="cs-CZ" dirty="0" smtClean="0"/>
              <a:t> </a:t>
            </a:r>
            <a:r>
              <a:rPr lang="cs-CZ" dirty="0" err="1" smtClean="0"/>
              <a:t>highest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morality,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scientifically</a:t>
            </a:r>
            <a:r>
              <a:rPr lang="cs-CZ" dirty="0" smtClean="0"/>
              <a:t> </a:t>
            </a:r>
            <a:r>
              <a:rPr lang="cs-CZ" dirty="0" err="1" smtClean="0"/>
              <a:t>chosen</a:t>
            </a:r>
            <a:r>
              <a:rPr lang="cs-CZ" dirty="0" smtClean="0"/>
              <a:t>? 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50451"/>
              </p:ext>
            </p:extLst>
          </p:nvPr>
        </p:nvGraphicFramePr>
        <p:xfrm>
          <a:off x="1043608" y="3140968"/>
          <a:ext cx="7272811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973"/>
                <a:gridCol w="1038973"/>
                <a:gridCol w="1038973"/>
                <a:gridCol w="1038973"/>
                <a:gridCol w="1038973"/>
                <a:gridCol w="1038973"/>
                <a:gridCol w="1038973"/>
              </a:tblGrid>
              <a:tr h="79208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Status Quo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Policy</a:t>
                      </a:r>
                      <a:r>
                        <a:rPr lang="cs-CZ" dirty="0" smtClean="0"/>
                        <a:t>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Policy</a:t>
                      </a:r>
                      <a:r>
                        <a:rPr lang="cs-CZ" dirty="0" smtClean="0"/>
                        <a:t> II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Policy</a:t>
                      </a:r>
                      <a:r>
                        <a:rPr lang="cs-CZ" dirty="0" smtClean="0"/>
                        <a:t> III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Policy</a:t>
                      </a:r>
                      <a:r>
                        <a:rPr lang="cs-CZ" dirty="0" smtClean="0"/>
                        <a:t> 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Policy</a:t>
                      </a:r>
                      <a:r>
                        <a:rPr lang="cs-CZ" dirty="0" smtClean="0"/>
                        <a:t> V</a:t>
                      </a:r>
                      <a:endParaRPr lang="cs-CZ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dirty="0" smtClean="0"/>
                        <a:t>Person 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(</a:t>
                      </a:r>
                      <a:r>
                        <a:rPr lang="cs-CZ" dirty="0" err="1" smtClean="0"/>
                        <a:t>utils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dirty="0" smtClean="0"/>
                        <a:t>Person 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dirty="0" smtClean="0"/>
                        <a:t>Person 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0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115888"/>
            <a:ext cx="9109075" cy="8556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Bentham´s</a:t>
            </a:r>
            <a:r>
              <a:rPr lang="cs-CZ" dirty="0" smtClean="0"/>
              <a:t> </a:t>
            </a:r>
            <a:r>
              <a:rPr lang="cs-CZ" dirty="0" err="1" smtClean="0"/>
              <a:t>Utilitarianism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720"/>
            <a:ext cx="8229600" cy="5776243"/>
          </a:xfrm>
        </p:spPr>
        <p:txBody>
          <a:bodyPr>
            <a:normAutofit/>
          </a:bodyPr>
          <a:lstStyle/>
          <a:p>
            <a:pPr marL="1764792" lvl="3" indent="-514350">
              <a:buFont typeface="Wingdings" pitchFamily="2" charset="2"/>
              <a:buChar char="q"/>
              <a:defRPr/>
            </a:pPr>
            <a:endParaRPr lang="cs-CZ" dirty="0" smtClean="0"/>
          </a:p>
          <a:p>
            <a:pPr marL="1307592" lvl="2" indent="-514350">
              <a:buFont typeface="Wingdings" pitchFamily="2" charset="2"/>
              <a:buChar char="q"/>
              <a:defRPr/>
            </a:pPr>
            <a:r>
              <a:rPr lang="cs-CZ" dirty="0" smtClean="0"/>
              <a:t>J. </a:t>
            </a:r>
            <a:r>
              <a:rPr lang="cs-CZ" dirty="0" err="1" smtClean="0"/>
              <a:t>Bentham</a:t>
            </a:r>
            <a:r>
              <a:rPr lang="cs-CZ" dirty="0" smtClean="0"/>
              <a:t>: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Civil </a:t>
            </a:r>
            <a:r>
              <a:rPr lang="cs-CZ" dirty="0" err="1" smtClean="0"/>
              <a:t>Code</a:t>
            </a:r>
            <a:r>
              <a:rPr lang="cs-CZ" dirty="0" smtClean="0"/>
              <a:t>“ (1843)</a:t>
            </a:r>
          </a:p>
          <a:p>
            <a:pPr marL="1764792" lvl="3" indent="-514350">
              <a:buFont typeface="Wingdings" pitchFamily="2" charset="2"/>
              <a:buChar char="q"/>
              <a:defRPr/>
            </a:pP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redistributes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point </a:t>
            </a:r>
            <a:r>
              <a:rPr lang="cs-CZ" dirty="0" err="1" smtClean="0"/>
              <a:t>of</a:t>
            </a:r>
            <a:r>
              <a:rPr lang="cs-CZ" dirty="0" smtClean="0"/>
              <a:t> „</a:t>
            </a:r>
            <a:r>
              <a:rPr lang="cs-CZ" dirty="0" err="1" smtClean="0"/>
              <a:t>practical</a:t>
            </a:r>
            <a:r>
              <a:rPr lang="cs-CZ" dirty="0" smtClean="0"/>
              <a:t> </a:t>
            </a:r>
            <a:r>
              <a:rPr lang="cs-CZ" dirty="0" err="1" smtClean="0"/>
              <a:t>equality</a:t>
            </a:r>
            <a:r>
              <a:rPr lang="cs-CZ" dirty="0" smtClean="0"/>
              <a:t>“, not „</a:t>
            </a:r>
            <a:r>
              <a:rPr lang="cs-CZ" dirty="0" err="1"/>
              <a:t>a</a:t>
            </a:r>
            <a:r>
              <a:rPr lang="cs-CZ" dirty="0" err="1" smtClean="0"/>
              <a:t>bsolute</a:t>
            </a:r>
            <a:r>
              <a:rPr lang="cs-CZ" dirty="0" smtClean="0"/>
              <a:t> </a:t>
            </a:r>
            <a:r>
              <a:rPr lang="cs-CZ" dirty="0" err="1" smtClean="0"/>
              <a:t>equality</a:t>
            </a:r>
            <a:r>
              <a:rPr lang="cs-CZ" dirty="0" smtClean="0"/>
              <a:t>“, he </a:t>
            </a:r>
            <a:r>
              <a:rPr lang="cs-CZ" dirty="0" err="1" smtClean="0"/>
              <a:t>realizes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redistribution</a:t>
            </a:r>
            <a:r>
              <a:rPr lang="cs-CZ" dirty="0" smtClean="0"/>
              <a:t> </a:t>
            </a:r>
            <a:r>
              <a:rPr lang="cs-CZ" dirty="0" err="1" smtClean="0"/>
              <a:t>destroys</a:t>
            </a:r>
            <a:r>
              <a:rPr lang="cs-CZ" dirty="0" smtClean="0"/>
              <a:t> </a:t>
            </a:r>
            <a:r>
              <a:rPr lang="cs-CZ" dirty="0" err="1" smtClean="0"/>
              <a:t>incentives</a:t>
            </a:r>
            <a:r>
              <a:rPr lang="cs-CZ" dirty="0" smtClean="0"/>
              <a:t> to </a:t>
            </a:r>
            <a:r>
              <a:rPr lang="cs-CZ" dirty="0" err="1" smtClean="0"/>
              <a:t>work</a:t>
            </a:r>
            <a:r>
              <a:rPr lang="cs-CZ" dirty="0" smtClean="0"/>
              <a:t>, </a:t>
            </a:r>
            <a:r>
              <a:rPr lang="cs-CZ" dirty="0" err="1" smtClean="0"/>
              <a:t>we</a:t>
            </a:r>
            <a:r>
              <a:rPr lang="cs-CZ" dirty="0" smtClean="0"/>
              <a:t> call </a:t>
            </a:r>
            <a:r>
              <a:rPr lang="cs-CZ" dirty="0" err="1" smtClean="0"/>
              <a:t>this</a:t>
            </a:r>
            <a:r>
              <a:rPr lang="cs-CZ" dirty="0" smtClean="0"/>
              <a:t> argument </a:t>
            </a:r>
            <a:r>
              <a:rPr lang="cs-CZ" dirty="0" err="1" smtClean="0"/>
              <a:t>today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„</a:t>
            </a:r>
            <a:r>
              <a:rPr lang="cs-CZ" dirty="0" err="1" smtClean="0"/>
              <a:t>equity</a:t>
            </a:r>
            <a:r>
              <a:rPr lang="cs-CZ" dirty="0" smtClean="0"/>
              <a:t> – </a:t>
            </a:r>
            <a:r>
              <a:rPr lang="cs-CZ" dirty="0" err="1" smtClean="0"/>
              <a:t>efficiency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– </a:t>
            </a:r>
            <a:r>
              <a:rPr lang="cs-CZ" dirty="0" err="1" smtClean="0"/>
              <a:t>off</a:t>
            </a:r>
            <a:r>
              <a:rPr lang="cs-CZ" dirty="0" smtClean="0"/>
              <a:t>“.</a:t>
            </a:r>
          </a:p>
          <a:p>
            <a:pPr marL="1764792" lvl="3" indent="-514350">
              <a:buFont typeface="Wingdings" pitchFamily="2" charset="2"/>
              <a:buChar char="q"/>
              <a:defRPr/>
            </a:pPr>
            <a:r>
              <a:rPr lang="cs-CZ" dirty="0" err="1" smtClean="0"/>
              <a:t>Relation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and </a:t>
            </a:r>
            <a:r>
              <a:rPr lang="cs-CZ" dirty="0" err="1" smtClean="0"/>
              <a:t>state</a:t>
            </a:r>
            <a:r>
              <a:rPr lang="cs-CZ" dirty="0" smtClean="0"/>
              <a:t>: </a:t>
            </a:r>
            <a:r>
              <a:rPr lang="cs-CZ" dirty="0" err="1" smtClean="0"/>
              <a:t>Labor</a:t>
            </a:r>
            <a:r>
              <a:rPr lang="cs-CZ" dirty="0" smtClean="0"/>
              <a:t> </a:t>
            </a:r>
            <a:r>
              <a:rPr lang="cs-CZ" dirty="0" err="1"/>
              <a:t>creates</a:t>
            </a:r>
            <a:r>
              <a:rPr lang="cs-CZ" dirty="0"/>
              <a:t> utility,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preserves</a:t>
            </a:r>
            <a:r>
              <a:rPr lang="cs-CZ" dirty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 </a:t>
            </a:r>
            <a:endParaRPr lang="cs-CZ" dirty="0"/>
          </a:p>
          <a:p>
            <a:pPr marL="850392" lvl="1" indent="-457200">
              <a:buFont typeface="Wingdings" pitchFamily="2" charset="2"/>
              <a:buChar char="q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944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115888"/>
            <a:ext cx="9109075" cy="8556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Mill´s</a:t>
            </a:r>
            <a:r>
              <a:rPr lang="cs-CZ" dirty="0" smtClean="0"/>
              <a:t> </a:t>
            </a:r>
            <a:r>
              <a:rPr lang="cs-CZ" dirty="0" err="1" smtClean="0"/>
              <a:t>Utilitarianism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720"/>
            <a:ext cx="8229600" cy="5776243"/>
          </a:xfrm>
        </p:spPr>
        <p:txBody>
          <a:bodyPr>
            <a:normAutofit fontScale="32500" lnSpcReduction="20000"/>
          </a:bodyPr>
          <a:lstStyle/>
          <a:p>
            <a:pPr lvl="1">
              <a:defRPr/>
            </a:pPr>
            <a:endParaRPr lang="cs-CZ" dirty="0" smtClean="0"/>
          </a:p>
          <a:p>
            <a:pPr marL="393192" lvl="1" indent="0">
              <a:buFont typeface="Wingdings" charset="2"/>
              <a:buNone/>
              <a:defRPr/>
            </a:pPr>
            <a:r>
              <a:rPr lang="cs-CZ" sz="5000" dirty="0" smtClean="0">
                <a:hlinkClick r:id="rId2"/>
              </a:rPr>
              <a:t>John </a:t>
            </a:r>
            <a:r>
              <a:rPr lang="cs-CZ" sz="5000" dirty="0" err="1" smtClean="0">
                <a:hlinkClick r:id="rId2"/>
              </a:rPr>
              <a:t>Stuart</a:t>
            </a:r>
            <a:r>
              <a:rPr lang="cs-CZ" sz="5000" dirty="0" smtClean="0">
                <a:hlinkClick r:id="rId2"/>
              </a:rPr>
              <a:t> </a:t>
            </a:r>
            <a:r>
              <a:rPr lang="cs-CZ" sz="5000" dirty="0" err="1" smtClean="0">
                <a:hlinkClick r:id="rId2"/>
              </a:rPr>
              <a:t>Mill</a:t>
            </a:r>
            <a:r>
              <a:rPr lang="cs-CZ" sz="5000" dirty="0" smtClean="0">
                <a:hlinkClick r:id="rId2"/>
              </a:rPr>
              <a:t> </a:t>
            </a:r>
            <a:r>
              <a:rPr lang="cs-CZ" sz="5000" dirty="0" smtClean="0"/>
              <a:t>(1806 – 1873)</a:t>
            </a:r>
          </a:p>
          <a:p>
            <a:pPr marL="393192" lvl="1" indent="0">
              <a:buFont typeface="Wingdings" charset="2"/>
              <a:buNone/>
              <a:defRPr/>
            </a:pPr>
            <a:endParaRPr lang="cs-CZ" sz="5000" dirty="0" smtClean="0"/>
          </a:p>
          <a:p>
            <a:pPr marL="393192" lvl="1" indent="0">
              <a:buFont typeface="Wingdings" charset="2"/>
              <a:buNone/>
              <a:defRPr/>
            </a:pPr>
            <a:r>
              <a:rPr lang="cs-CZ" sz="5000" dirty="0" smtClean="0"/>
              <a:t>1848 : </a:t>
            </a:r>
            <a:r>
              <a:rPr lang="cs-CZ" sz="5000" dirty="0" err="1" smtClean="0"/>
              <a:t>The</a:t>
            </a:r>
            <a:r>
              <a:rPr lang="cs-CZ" sz="5000" dirty="0" smtClean="0"/>
              <a:t> </a:t>
            </a:r>
            <a:r>
              <a:rPr lang="cs-CZ" sz="5000" dirty="0" err="1" smtClean="0"/>
              <a:t>Principles</a:t>
            </a:r>
            <a:r>
              <a:rPr lang="cs-CZ" sz="5000" dirty="0" smtClean="0"/>
              <a:t> </a:t>
            </a:r>
            <a:r>
              <a:rPr lang="cs-CZ" sz="5000" dirty="0" err="1" smtClean="0"/>
              <a:t>of</a:t>
            </a:r>
            <a:r>
              <a:rPr lang="cs-CZ" sz="5000" dirty="0" smtClean="0"/>
              <a:t> </a:t>
            </a:r>
            <a:r>
              <a:rPr lang="cs-CZ" sz="5000" dirty="0" err="1" smtClean="0"/>
              <a:t>Political</a:t>
            </a:r>
            <a:r>
              <a:rPr lang="cs-CZ" sz="5000" dirty="0" smtClean="0"/>
              <a:t> </a:t>
            </a:r>
            <a:r>
              <a:rPr lang="cs-CZ" sz="5000" dirty="0" err="1" smtClean="0"/>
              <a:t>Economy</a:t>
            </a:r>
            <a:r>
              <a:rPr lang="cs-CZ" sz="5000" dirty="0" smtClean="0"/>
              <a:t>: </a:t>
            </a:r>
            <a:r>
              <a:rPr lang="cs-CZ" sz="5000" dirty="0" err="1" smtClean="0"/>
              <a:t>with</a:t>
            </a:r>
            <a:r>
              <a:rPr lang="cs-CZ" sz="5000" dirty="0" smtClean="0"/>
              <a:t> </a:t>
            </a:r>
            <a:r>
              <a:rPr lang="cs-CZ" sz="5000" dirty="0" err="1" smtClean="0"/>
              <a:t>some</a:t>
            </a:r>
            <a:r>
              <a:rPr lang="cs-CZ" sz="5000" dirty="0" smtClean="0"/>
              <a:t> </a:t>
            </a:r>
            <a:r>
              <a:rPr lang="cs-CZ" sz="5000" dirty="0" err="1" smtClean="0"/>
              <a:t>of</a:t>
            </a:r>
            <a:r>
              <a:rPr lang="cs-CZ" sz="5000" dirty="0" smtClean="0"/>
              <a:t> </a:t>
            </a:r>
            <a:r>
              <a:rPr lang="cs-CZ" sz="5000" dirty="0" err="1" smtClean="0"/>
              <a:t>their</a:t>
            </a:r>
            <a:r>
              <a:rPr lang="cs-CZ" sz="5000" dirty="0" smtClean="0"/>
              <a:t> </a:t>
            </a:r>
            <a:r>
              <a:rPr lang="cs-CZ" sz="5000" dirty="0" err="1" smtClean="0"/>
              <a:t>applications</a:t>
            </a:r>
            <a:r>
              <a:rPr lang="cs-CZ" sz="5000" dirty="0" smtClean="0"/>
              <a:t> to </a:t>
            </a:r>
            <a:r>
              <a:rPr lang="cs-CZ" sz="5000" dirty="0" err="1" smtClean="0"/>
              <a:t>social</a:t>
            </a:r>
            <a:r>
              <a:rPr lang="cs-CZ" sz="5000" dirty="0" smtClean="0"/>
              <a:t> </a:t>
            </a:r>
            <a:r>
              <a:rPr lang="cs-CZ" sz="5000" dirty="0" err="1" smtClean="0"/>
              <a:t>philosophy</a:t>
            </a:r>
            <a:endParaRPr lang="cs-CZ" sz="5000" dirty="0" smtClean="0"/>
          </a:p>
          <a:p>
            <a:pPr marL="393192" lvl="1" indent="0">
              <a:buFont typeface="Wingdings" charset="2"/>
              <a:buNone/>
              <a:defRPr/>
            </a:pPr>
            <a:r>
              <a:rPr lang="cs-CZ" sz="5000" dirty="0" smtClean="0"/>
              <a:t>1859: On </a:t>
            </a:r>
            <a:r>
              <a:rPr lang="cs-CZ" sz="5000" dirty="0" err="1" smtClean="0"/>
              <a:t>Liberty</a:t>
            </a:r>
            <a:endParaRPr lang="cs-CZ" sz="5000" dirty="0" smtClean="0"/>
          </a:p>
          <a:p>
            <a:pPr marL="393192" lvl="1" indent="0">
              <a:buFont typeface="Wingdings" charset="2"/>
              <a:buNone/>
              <a:defRPr/>
            </a:pPr>
            <a:endParaRPr lang="cs-CZ" sz="5000" dirty="0" smtClean="0"/>
          </a:p>
          <a:p>
            <a:pPr marL="1250442" lvl="2" indent="-457200">
              <a:buFont typeface="Wingdings" pitchFamily="2" charset="2"/>
              <a:buChar char="q"/>
              <a:defRPr/>
            </a:pPr>
            <a:r>
              <a:rPr lang="cs-CZ" sz="5000" dirty="0" err="1" smtClean="0"/>
              <a:t>Harm</a:t>
            </a:r>
            <a:r>
              <a:rPr lang="cs-CZ" sz="5000" dirty="0" smtClean="0"/>
              <a:t> </a:t>
            </a:r>
            <a:r>
              <a:rPr lang="cs-CZ" sz="5000" dirty="0" err="1"/>
              <a:t>P</a:t>
            </a:r>
            <a:r>
              <a:rPr lang="cs-CZ" sz="5000" dirty="0" err="1" smtClean="0"/>
              <a:t>rinciple</a:t>
            </a:r>
            <a:endParaRPr lang="cs-CZ" sz="5000" dirty="0" smtClean="0"/>
          </a:p>
          <a:p>
            <a:pPr marL="1250442" lvl="2" indent="-457200">
              <a:buFont typeface="Wingdings" pitchFamily="2" charset="2"/>
              <a:buChar char="q"/>
              <a:defRPr/>
            </a:pPr>
            <a:r>
              <a:rPr lang="cs-CZ" sz="5000" dirty="0" err="1" smtClean="0"/>
              <a:t>Freedom</a:t>
            </a:r>
            <a:r>
              <a:rPr lang="cs-CZ" sz="5000" dirty="0" smtClean="0"/>
              <a:t> </a:t>
            </a:r>
            <a:r>
              <a:rPr lang="cs-CZ" sz="5000" dirty="0" err="1" smtClean="0"/>
              <a:t>of</a:t>
            </a:r>
            <a:r>
              <a:rPr lang="cs-CZ" sz="5000" dirty="0" smtClean="0"/>
              <a:t> </a:t>
            </a:r>
            <a:r>
              <a:rPr lang="cs-CZ" sz="5000" dirty="0" err="1" smtClean="0"/>
              <a:t>speach</a:t>
            </a:r>
            <a:r>
              <a:rPr lang="cs-CZ" sz="5000" dirty="0" smtClean="0"/>
              <a:t> as </a:t>
            </a:r>
            <a:r>
              <a:rPr lang="cs-CZ" sz="5000" dirty="0" err="1" smtClean="0"/>
              <a:t>the</a:t>
            </a:r>
            <a:r>
              <a:rPr lang="cs-CZ" sz="5000" dirty="0" smtClean="0"/>
              <a:t> </a:t>
            </a:r>
            <a:r>
              <a:rPr lang="cs-CZ" sz="5000" dirty="0" err="1" smtClean="0"/>
              <a:t>path</a:t>
            </a:r>
            <a:r>
              <a:rPr lang="cs-CZ" sz="5000" dirty="0" smtClean="0"/>
              <a:t> to </a:t>
            </a:r>
            <a:r>
              <a:rPr lang="cs-CZ" sz="5000" dirty="0" err="1" smtClean="0"/>
              <a:t>the</a:t>
            </a:r>
            <a:r>
              <a:rPr lang="cs-CZ" sz="5000" dirty="0" smtClean="0"/>
              <a:t> </a:t>
            </a:r>
            <a:r>
              <a:rPr lang="cs-CZ" sz="5000" dirty="0" err="1" smtClean="0"/>
              <a:t>truth</a:t>
            </a:r>
            <a:endParaRPr lang="cs-CZ" sz="5000" dirty="0" smtClean="0"/>
          </a:p>
          <a:p>
            <a:pPr marL="1707642" lvl="3" indent="-457200">
              <a:buFont typeface="Wingdings" pitchFamily="2" charset="2"/>
              <a:buChar char="q"/>
              <a:defRPr/>
            </a:pPr>
            <a:r>
              <a:rPr lang="cs-CZ" sz="5000" dirty="0" err="1" smtClean="0"/>
              <a:t>Argumentation</a:t>
            </a:r>
            <a:r>
              <a:rPr lang="cs-CZ" sz="5000" dirty="0" smtClean="0"/>
              <a:t>, not </a:t>
            </a:r>
            <a:r>
              <a:rPr lang="cs-CZ" sz="5000" dirty="0" err="1" smtClean="0"/>
              <a:t>deliberation</a:t>
            </a:r>
            <a:endParaRPr lang="cs-CZ" sz="5000" dirty="0" smtClean="0"/>
          </a:p>
          <a:p>
            <a:pPr marL="1707642" lvl="3" indent="-457200">
              <a:buFont typeface="Wingdings" pitchFamily="2" charset="2"/>
              <a:buChar char="q"/>
              <a:defRPr/>
            </a:pPr>
            <a:r>
              <a:rPr lang="cs-CZ" sz="5000" dirty="0" err="1" smtClean="0"/>
              <a:t>Educate</a:t>
            </a:r>
            <a:r>
              <a:rPr lang="cs-CZ" sz="5000" dirty="0" smtClean="0"/>
              <a:t> </a:t>
            </a:r>
            <a:r>
              <a:rPr lang="cs-CZ" sz="5000" dirty="0" err="1" smtClean="0"/>
              <a:t>indifiduals</a:t>
            </a:r>
            <a:r>
              <a:rPr lang="cs-CZ" sz="5000" dirty="0" smtClean="0"/>
              <a:t> to </a:t>
            </a:r>
            <a:r>
              <a:rPr lang="cs-CZ" sz="5000" dirty="0" err="1" smtClean="0"/>
              <a:t>find</a:t>
            </a:r>
            <a:r>
              <a:rPr lang="cs-CZ" sz="5000" dirty="0" smtClean="0"/>
              <a:t> </a:t>
            </a:r>
            <a:r>
              <a:rPr lang="cs-CZ" sz="5000" dirty="0" err="1" smtClean="0"/>
              <a:t>right</a:t>
            </a:r>
            <a:r>
              <a:rPr lang="cs-CZ" sz="5000" dirty="0" smtClean="0"/>
              <a:t> </a:t>
            </a:r>
            <a:r>
              <a:rPr lang="cs-CZ" sz="5000" dirty="0" err="1" smtClean="0"/>
              <a:t>answers</a:t>
            </a:r>
            <a:r>
              <a:rPr lang="cs-CZ" sz="5000" dirty="0" smtClean="0"/>
              <a:t> </a:t>
            </a:r>
            <a:r>
              <a:rPr lang="cs-CZ" sz="5000" dirty="0" err="1" smtClean="0"/>
              <a:t>for</a:t>
            </a:r>
            <a:r>
              <a:rPr lang="cs-CZ" sz="5000" dirty="0" smtClean="0"/>
              <a:t> a </a:t>
            </a:r>
            <a:r>
              <a:rPr lang="cs-CZ" sz="5000" dirty="0" err="1" smtClean="0"/>
              <a:t>right</a:t>
            </a:r>
            <a:r>
              <a:rPr lang="cs-CZ" sz="5000" dirty="0" smtClean="0"/>
              <a:t> </a:t>
            </a:r>
            <a:r>
              <a:rPr lang="cs-CZ" sz="5000" dirty="0" err="1" smtClean="0"/>
              <a:t>reason</a:t>
            </a:r>
            <a:endParaRPr lang="cs-CZ" sz="5000" dirty="0" smtClean="0"/>
          </a:p>
          <a:p>
            <a:pPr marL="1250442" lvl="2" indent="-457200">
              <a:buFont typeface="Wingdings" pitchFamily="2" charset="2"/>
              <a:buChar char="q"/>
              <a:defRPr/>
            </a:pPr>
            <a:r>
              <a:rPr lang="cs-CZ" sz="5000" dirty="0" err="1" smtClean="0"/>
              <a:t>All</a:t>
            </a:r>
            <a:r>
              <a:rPr lang="cs-CZ" sz="5000" dirty="0" smtClean="0"/>
              <a:t> </a:t>
            </a:r>
            <a:r>
              <a:rPr lang="cs-CZ" sz="5000" dirty="0" err="1" smtClean="0"/>
              <a:t>knowledge</a:t>
            </a:r>
            <a:r>
              <a:rPr lang="cs-CZ" sz="5000" dirty="0" smtClean="0"/>
              <a:t> </a:t>
            </a:r>
            <a:r>
              <a:rPr lang="cs-CZ" sz="5000" dirty="0" err="1" smtClean="0"/>
              <a:t>is</a:t>
            </a:r>
            <a:r>
              <a:rPr lang="cs-CZ" sz="5000" dirty="0" smtClean="0"/>
              <a:t> </a:t>
            </a:r>
            <a:r>
              <a:rPr lang="cs-CZ" sz="5000" dirty="0" err="1" smtClean="0"/>
              <a:t>corrigible</a:t>
            </a:r>
            <a:endParaRPr lang="cs-CZ" sz="5000" dirty="0" smtClean="0"/>
          </a:p>
          <a:p>
            <a:pPr marL="1707642" lvl="3" indent="-457200">
              <a:buFont typeface="Wingdings" pitchFamily="2" charset="2"/>
              <a:buChar char="q"/>
              <a:defRPr/>
            </a:pPr>
            <a:r>
              <a:rPr lang="cs-CZ" sz="5000" dirty="0" err="1" smtClean="0"/>
              <a:t>From</a:t>
            </a:r>
            <a:r>
              <a:rPr lang="cs-CZ" sz="5000" dirty="0" smtClean="0"/>
              <a:t> </a:t>
            </a:r>
            <a:r>
              <a:rPr lang="cs-CZ" sz="5000" dirty="0" err="1"/>
              <a:t>V</a:t>
            </a:r>
            <a:r>
              <a:rPr lang="cs-CZ" sz="5000" dirty="0" err="1" smtClean="0"/>
              <a:t>erification</a:t>
            </a:r>
            <a:r>
              <a:rPr lang="cs-CZ" sz="5000" dirty="0" smtClean="0"/>
              <a:t> to </a:t>
            </a:r>
            <a:r>
              <a:rPr lang="cs-CZ" sz="5000" dirty="0" err="1" smtClean="0"/>
              <a:t>Falsification</a:t>
            </a:r>
            <a:endParaRPr lang="cs-CZ" sz="5000" dirty="0" smtClean="0"/>
          </a:p>
          <a:p>
            <a:pPr marL="1250442" lvl="3" indent="0">
              <a:buNone/>
              <a:defRPr/>
            </a:pPr>
            <a:endParaRPr lang="cs-CZ" sz="5000" dirty="0" smtClean="0"/>
          </a:p>
          <a:p>
            <a:pPr marL="1250442" lvl="3" indent="0">
              <a:buNone/>
              <a:defRPr/>
            </a:pPr>
            <a:r>
              <a:rPr lang="cs-CZ" sz="5000" dirty="0" err="1"/>
              <a:t>T</a:t>
            </a:r>
            <a:r>
              <a:rPr lang="cs-CZ" sz="5000" dirty="0" err="1" smtClean="0"/>
              <a:t>ruth</a:t>
            </a:r>
            <a:r>
              <a:rPr lang="cs-CZ" sz="5000" dirty="0" smtClean="0"/>
              <a:t> </a:t>
            </a:r>
            <a:r>
              <a:rPr lang="cs-CZ" sz="5000" dirty="0" err="1" smtClean="0"/>
              <a:t>is</a:t>
            </a:r>
            <a:r>
              <a:rPr lang="cs-CZ" sz="5000" dirty="0" smtClean="0"/>
              <a:t> a by-</a:t>
            </a:r>
            <a:r>
              <a:rPr lang="cs-CZ" sz="5000" dirty="0" err="1" smtClean="0"/>
              <a:t>product</a:t>
            </a:r>
            <a:r>
              <a:rPr lang="cs-CZ" sz="5000" dirty="0" smtClean="0"/>
              <a:t> </a:t>
            </a:r>
            <a:r>
              <a:rPr lang="cs-CZ" sz="5000" dirty="0" err="1" smtClean="0"/>
              <a:t>of</a:t>
            </a:r>
            <a:r>
              <a:rPr lang="cs-CZ" sz="5000" dirty="0" smtClean="0"/>
              <a:t> free </a:t>
            </a:r>
            <a:r>
              <a:rPr lang="cs-CZ" sz="5000" dirty="0" err="1" smtClean="0"/>
              <a:t>exchange</a:t>
            </a:r>
            <a:r>
              <a:rPr lang="cs-CZ" sz="5000" dirty="0" smtClean="0"/>
              <a:t> </a:t>
            </a:r>
            <a:r>
              <a:rPr lang="cs-CZ" sz="5000" dirty="0" err="1" smtClean="0"/>
              <a:t>of</a:t>
            </a:r>
            <a:r>
              <a:rPr lang="cs-CZ" sz="5000" dirty="0" smtClean="0"/>
              <a:t> </a:t>
            </a:r>
            <a:r>
              <a:rPr lang="cs-CZ" sz="5000" dirty="0" err="1" smtClean="0"/>
              <a:t>ideas</a:t>
            </a:r>
            <a:endParaRPr lang="cs-CZ" sz="5000" dirty="0" smtClean="0"/>
          </a:p>
          <a:p>
            <a:pPr marL="1250442" lvl="3" indent="0">
              <a:buNone/>
              <a:defRPr/>
            </a:pPr>
            <a:r>
              <a:rPr lang="cs-CZ" sz="5000" dirty="0" err="1" smtClean="0"/>
              <a:t>Maximization</a:t>
            </a:r>
            <a:r>
              <a:rPr lang="cs-CZ" sz="5000" dirty="0" smtClean="0"/>
              <a:t> </a:t>
            </a:r>
            <a:r>
              <a:rPr lang="cs-CZ" sz="5000" dirty="0" err="1" smtClean="0"/>
              <a:t>of</a:t>
            </a:r>
            <a:r>
              <a:rPr lang="cs-CZ" sz="5000" dirty="0" smtClean="0"/>
              <a:t> Utility (Market </a:t>
            </a:r>
            <a:r>
              <a:rPr lang="cs-CZ" sz="5000" dirty="0" err="1" smtClean="0"/>
              <a:t>efficiency</a:t>
            </a:r>
            <a:r>
              <a:rPr lang="cs-CZ" sz="5000" dirty="0" smtClean="0"/>
              <a:t>) </a:t>
            </a:r>
            <a:r>
              <a:rPr lang="cs-CZ" sz="5000" dirty="0" err="1"/>
              <a:t>is</a:t>
            </a:r>
            <a:r>
              <a:rPr lang="cs-CZ" sz="5000" dirty="0"/>
              <a:t> a by-</a:t>
            </a:r>
            <a:r>
              <a:rPr lang="cs-CZ" sz="5000" dirty="0" err="1"/>
              <a:t>product</a:t>
            </a:r>
            <a:r>
              <a:rPr lang="cs-CZ" sz="5000" dirty="0"/>
              <a:t> </a:t>
            </a:r>
            <a:r>
              <a:rPr lang="cs-CZ" sz="5000" dirty="0" err="1"/>
              <a:t>of</a:t>
            </a:r>
            <a:r>
              <a:rPr lang="cs-CZ" sz="5000" dirty="0"/>
              <a:t> free </a:t>
            </a:r>
            <a:r>
              <a:rPr lang="cs-CZ" sz="5000" dirty="0" err="1"/>
              <a:t>exchange</a:t>
            </a:r>
            <a:r>
              <a:rPr lang="cs-CZ" sz="5000" dirty="0"/>
              <a:t> </a:t>
            </a:r>
            <a:r>
              <a:rPr lang="cs-CZ" sz="5000" dirty="0" err="1"/>
              <a:t>of</a:t>
            </a:r>
            <a:r>
              <a:rPr lang="cs-CZ" sz="5000" dirty="0"/>
              <a:t> </a:t>
            </a:r>
            <a:r>
              <a:rPr lang="cs-CZ" sz="5000" dirty="0" err="1" smtClean="0"/>
              <a:t>goods</a:t>
            </a:r>
            <a:r>
              <a:rPr lang="cs-CZ" sz="5000" dirty="0" smtClean="0"/>
              <a:t> </a:t>
            </a:r>
          </a:p>
          <a:p>
            <a:pPr marL="393192" lvl="1" indent="0">
              <a:buFont typeface="Wingdings" charset="2"/>
              <a:buNone/>
              <a:defRPr/>
            </a:pPr>
            <a:r>
              <a:rPr lang="cs-CZ" sz="5000" dirty="0"/>
              <a:t>	</a:t>
            </a:r>
          </a:p>
          <a:p>
            <a:pPr marL="393192" lvl="1" indent="0">
              <a:buNone/>
              <a:defRPr/>
            </a:pPr>
            <a:r>
              <a:rPr lang="cs-CZ" sz="5000" dirty="0"/>
              <a:t>1863: </a:t>
            </a:r>
            <a:r>
              <a:rPr lang="cs-CZ" sz="5000" dirty="0" err="1"/>
              <a:t>Utilitarianism</a:t>
            </a:r>
            <a:endParaRPr lang="cs-CZ" sz="5000" dirty="0"/>
          </a:p>
          <a:p>
            <a:pPr marL="393192" lvl="1" indent="0">
              <a:buFont typeface="Wingdings" charset="2"/>
              <a:buNone/>
              <a:defRPr/>
            </a:pPr>
            <a:endParaRPr lang="cs-CZ" sz="5000" dirty="0"/>
          </a:p>
          <a:p>
            <a:pPr marL="1479042" lvl="2" indent="-685800">
              <a:buFont typeface="Wingdings" panose="05000000000000000000" pitchFamily="2" charset="2"/>
              <a:buChar char="q"/>
              <a:defRPr/>
            </a:pPr>
            <a:r>
              <a:rPr lang="cs-CZ" sz="4600" dirty="0" err="1" smtClean="0"/>
              <a:t>Distinction</a:t>
            </a:r>
            <a:r>
              <a:rPr lang="cs-CZ" sz="4600" dirty="0" smtClean="0"/>
              <a:t> </a:t>
            </a:r>
            <a:r>
              <a:rPr lang="cs-CZ" sz="4600" dirty="0" err="1" smtClean="0"/>
              <a:t>between</a:t>
            </a:r>
            <a:r>
              <a:rPr lang="cs-CZ" sz="4600" dirty="0" smtClean="0"/>
              <a:t> </a:t>
            </a:r>
            <a:r>
              <a:rPr lang="cs-CZ" sz="4600" dirty="0" err="1" smtClean="0"/>
              <a:t>higher</a:t>
            </a:r>
            <a:r>
              <a:rPr lang="cs-CZ" sz="4600" dirty="0" smtClean="0"/>
              <a:t> and </a:t>
            </a:r>
            <a:r>
              <a:rPr lang="cs-CZ" sz="4600" dirty="0" err="1" smtClean="0"/>
              <a:t>lower</a:t>
            </a:r>
            <a:r>
              <a:rPr lang="cs-CZ" sz="4600" dirty="0" smtClean="0"/>
              <a:t> </a:t>
            </a:r>
            <a:r>
              <a:rPr lang="cs-CZ" sz="4600" dirty="0" err="1" smtClean="0"/>
              <a:t>pleasures</a:t>
            </a:r>
            <a:endParaRPr lang="cs-CZ" sz="4600" dirty="0" smtClean="0"/>
          </a:p>
          <a:p>
            <a:pPr marL="1479042" lvl="2" indent="-685800">
              <a:buFont typeface="Wingdings" panose="05000000000000000000" pitchFamily="2" charset="2"/>
              <a:buChar char="q"/>
              <a:defRPr/>
            </a:pPr>
            <a:r>
              <a:rPr lang="cs-CZ" sz="4600" dirty="0" err="1" smtClean="0"/>
              <a:t>Respecting</a:t>
            </a:r>
            <a:r>
              <a:rPr lang="cs-CZ" sz="4600" dirty="0" smtClean="0"/>
              <a:t> </a:t>
            </a:r>
            <a:r>
              <a:rPr lang="cs-CZ" sz="4600" dirty="0" err="1" smtClean="0"/>
              <a:t>rights</a:t>
            </a:r>
            <a:r>
              <a:rPr lang="cs-CZ" sz="4600" dirty="0" smtClean="0"/>
              <a:t> </a:t>
            </a:r>
            <a:r>
              <a:rPr lang="cs-CZ" sz="4600" dirty="0" err="1" smtClean="0"/>
              <a:t>maximizes</a:t>
            </a:r>
            <a:r>
              <a:rPr lang="cs-CZ" sz="4600" dirty="0" smtClean="0"/>
              <a:t> utility in </a:t>
            </a:r>
            <a:r>
              <a:rPr lang="cs-CZ" sz="4600" dirty="0" err="1" smtClean="0"/>
              <a:t>the</a:t>
            </a:r>
            <a:r>
              <a:rPr lang="cs-CZ" sz="4600" dirty="0" smtClean="0"/>
              <a:t> long run</a:t>
            </a:r>
          </a:p>
        </p:txBody>
      </p:sp>
    </p:spTree>
    <p:extLst>
      <p:ext uri="{BB962C8B-B14F-4D97-AF65-F5344CB8AC3E}">
        <p14:creationId xmlns:p14="http://schemas.microsoft.com/office/powerpoint/2010/main" val="408084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115888"/>
            <a:ext cx="9109075" cy="8556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Utilitarianism</a:t>
            </a:r>
            <a:r>
              <a:rPr lang="cs-CZ" dirty="0" smtClean="0"/>
              <a:t> 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720"/>
            <a:ext cx="8229600" cy="5776243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r>
              <a:rPr lang="cs-CZ" dirty="0" err="1" smtClean="0"/>
              <a:t>Continuing</a:t>
            </a:r>
            <a:r>
              <a:rPr lang="cs-CZ" dirty="0" smtClean="0"/>
              <a:t> </a:t>
            </a:r>
            <a:r>
              <a:rPr lang="cs-CZ" dirty="0" err="1" smtClean="0"/>
              <a:t>discussion</a:t>
            </a:r>
            <a:r>
              <a:rPr lang="cs-CZ" dirty="0" smtClean="0"/>
              <a:t> on </a:t>
            </a:r>
            <a:r>
              <a:rPr lang="cs-CZ" dirty="0" err="1" smtClean="0"/>
              <a:t>utilitarianism</a:t>
            </a:r>
            <a:r>
              <a:rPr lang="cs-CZ" dirty="0" smtClean="0"/>
              <a:t>: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Utilitarian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r>
              <a:rPr lang="cs-CZ" dirty="0" smtClean="0"/>
              <a:t> x </a:t>
            </a:r>
            <a:r>
              <a:rPr lang="cs-CZ" dirty="0" err="1" smtClean="0"/>
              <a:t>Deontological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r>
              <a:rPr lang="cs-CZ" dirty="0" smtClean="0"/>
              <a:t>: Plato </a:t>
            </a:r>
            <a:r>
              <a:rPr lang="cs-CZ" dirty="0"/>
              <a:t>(dialog </a:t>
            </a:r>
            <a:r>
              <a:rPr lang="cs-CZ" dirty="0" err="1"/>
              <a:t>Phaedo</a:t>
            </a:r>
            <a:r>
              <a:rPr lang="cs-CZ" dirty="0" smtClean="0"/>
              <a:t>) – </a:t>
            </a:r>
            <a:r>
              <a:rPr lang="cs-CZ" dirty="0" err="1" smtClean="0"/>
              <a:t>utilitarian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 </a:t>
            </a:r>
            <a:r>
              <a:rPr lang="cs-CZ" dirty="0" err="1" smtClean="0"/>
              <a:t>explain</a:t>
            </a:r>
            <a:r>
              <a:rPr lang="cs-CZ" dirty="0" smtClean="0"/>
              <a:t> </a:t>
            </a:r>
            <a:r>
              <a:rPr lang="cs-CZ" dirty="0" err="1" smtClean="0"/>
              <a:t>Socrates´s</a:t>
            </a:r>
            <a:r>
              <a:rPr lang="cs-CZ" dirty="0" smtClean="0"/>
              <a:t>  </a:t>
            </a:r>
            <a:r>
              <a:rPr lang="cs-CZ" dirty="0" err="1"/>
              <a:t>behaviour</a:t>
            </a:r>
            <a:r>
              <a:rPr lang="cs-CZ" dirty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jail</a:t>
            </a:r>
            <a:r>
              <a:rPr lang="cs-CZ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distributive</a:t>
            </a:r>
            <a:r>
              <a:rPr lang="cs-CZ" dirty="0"/>
              <a:t> justice: </a:t>
            </a:r>
            <a:r>
              <a:rPr lang="cs-CZ" dirty="0" err="1"/>
              <a:t>redistribution</a:t>
            </a:r>
            <a:r>
              <a:rPr lang="cs-CZ" dirty="0"/>
              <a:t> x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 smtClean="0"/>
              <a:t>freedom</a:t>
            </a:r>
            <a:endParaRPr lang="cs-CZ" dirty="0" smtClean="0"/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prediction</a:t>
            </a:r>
            <a:r>
              <a:rPr lang="cs-CZ" dirty="0"/>
              <a:t> (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-benefit </a:t>
            </a:r>
            <a:r>
              <a:rPr lang="cs-CZ" dirty="0" err="1"/>
              <a:t>analysis</a:t>
            </a:r>
            <a:r>
              <a:rPr lang="cs-CZ" dirty="0"/>
              <a:t>)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dirty="0" err="1"/>
              <a:t>Utilitarism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single </a:t>
            </a:r>
            <a:r>
              <a:rPr lang="cs-CZ" dirty="0" err="1"/>
              <a:t>action</a:t>
            </a:r>
            <a:r>
              <a:rPr lang="cs-CZ" dirty="0"/>
              <a:t> x </a:t>
            </a:r>
            <a:r>
              <a:rPr lang="cs-CZ" dirty="0" err="1"/>
              <a:t>utilitarism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 (</a:t>
            </a:r>
            <a:r>
              <a:rPr lang="cs-CZ" dirty="0" err="1"/>
              <a:t>norms</a:t>
            </a:r>
            <a:r>
              <a:rPr lang="cs-CZ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Authenticity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(</a:t>
            </a:r>
            <a:r>
              <a:rPr lang="cs-CZ" dirty="0" err="1"/>
              <a:t>Y</a:t>
            </a:r>
            <a:r>
              <a:rPr lang="cs-CZ" dirty="0" err="1" smtClean="0"/>
              <a:t>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happy in a </a:t>
            </a:r>
            <a:r>
              <a:rPr lang="cs-CZ" dirty="0" err="1" smtClean="0"/>
              <a:t>virtual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, but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virtual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make </a:t>
            </a:r>
            <a:r>
              <a:rPr lang="cs-CZ" dirty="0" err="1" smtClean="0"/>
              <a:t>sense</a:t>
            </a:r>
            <a:r>
              <a:rPr lang="cs-CZ" dirty="0" smtClean="0"/>
              <a:t>?)</a:t>
            </a:r>
          </a:p>
          <a:p>
            <a:pPr marL="1764792" lvl="3" indent="-514350">
              <a:buFont typeface="Wingdings" pitchFamily="2" charset="2"/>
              <a:buChar char="q"/>
              <a:defRPr/>
            </a:pPr>
            <a:r>
              <a:rPr lang="cs-CZ" dirty="0"/>
              <a:t>Robert </a:t>
            </a:r>
            <a:r>
              <a:rPr lang="cs-CZ" dirty="0" err="1"/>
              <a:t>Nozick</a:t>
            </a:r>
            <a:r>
              <a:rPr lang="cs-CZ" dirty="0"/>
              <a:t> (1938 – 2002) </a:t>
            </a:r>
          </a:p>
          <a:p>
            <a:pPr marL="1764792" lvl="3" indent="-514350">
              <a:buFont typeface="Wingdings" pitchFamily="2" charset="2"/>
              <a:buChar char="q"/>
              <a:defRPr/>
            </a:pPr>
            <a:r>
              <a:rPr lang="cs-CZ" dirty="0" err="1"/>
              <a:t>Book</a:t>
            </a:r>
            <a:r>
              <a:rPr lang="cs-CZ" dirty="0"/>
              <a:t> „</a:t>
            </a:r>
            <a:r>
              <a:rPr lang="cs-CZ" dirty="0" err="1"/>
              <a:t>Anarchy</a:t>
            </a:r>
            <a:r>
              <a:rPr lang="cs-CZ" dirty="0"/>
              <a:t>, </a:t>
            </a:r>
            <a:r>
              <a:rPr lang="cs-CZ" dirty="0" err="1"/>
              <a:t>State</a:t>
            </a:r>
            <a:r>
              <a:rPr lang="cs-CZ" dirty="0"/>
              <a:t> and Utopia“ 1974</a:t>
            </a:r>
          </a:p>
          <a:p>
            <a:pPr marL="1764792" lvl="3" indent="-514350">
              <a:buFont typeface="Wingdings" pitchFamily="2" charset="2"/>
              <a:buChar char="q"/>
              <a:defRPr/>
            </a:pPr>
            <a:r>
              <a:rPr lang="cs-CZ" dirty="0" err="1"/>
              <a:t>Thought</a:t>
            </a:r>
            <a:r>
              <a:rPr lang="cs-CZ" dirty="0"/>
              <a:t> experiment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„</a:t>
            </a:r>
            <a:r>
              <a:rPr lang="cs-CZ" dirty="0" err="1"/>
              <a:t>Experience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 smtClean="0"/>
              <a:t>“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77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640"/>
            <a:ext cx="9109075" cy="9996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err="1" smtClean="0"/>
              <a:t>Utilitarianism</a:t>
            </a:r>
            <a:r>
              <a:rPr lang="cs-CZ" dirty="0" smtClean="0"/>
              <a:t> in </a:t>
            </a:r>
            <a:r>
              <a:rPr lang="cs-CZ" dirty="0" err="1" smtClean="0"/>
              <a:t>Economics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Marginalist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16550"/>
          </a:xfrm>
        </p:spPr>
        <p:txBody>
          <a:bodyPr>
            <a:normAutofit lnSpcReduction="10000"/>
          </a:bodyPr>
          <a:lstStyle/>
          <a:p>
            <a:pPr lvl="1">
              <a:defRPr/>
            </a:pPr>
            <a:endParaRPr lang="cs-CZ" dirty="0" smtClean="0"/>
          </a:p>
          <a:p>
            <a:pPr marL="457200" lvl="1" indent="0">
              <a:buNone/>
              <a:defRPr/>
            </a:pPr>
            <a:r>
              <a:rPr lang="cs-CZ" sz="2400" dirty="0" err="1" smtClean="0">
                <a:hlinkClick r:id="rId2"/>
              </a:rPr>
              <a:t>Marginalism</a:t>
            </a:r>
            <a:r>
              <a:rPr lang="cs-CZ" sz="2400" dirty="0" smtClean="0"/>
              <a:t>: </a:t>
            </a:r>
            <a:r>
              <a:rPr lang="cs-CZ" sz="2400" dirty="0" err="1" smtClean="0"/>
              <a:t>Marginalist</a:t>
            </a:r>
            <a:r>
              <a:rPr lang="cs-CZ" sz="2400" dirty="0" smtClean="0"/>
              <a:t> </a:t>
            </a:r>
            <a:r>
              <a:rPr lang="cs-CZ" sz="2400" dirty="0" err="1" smtClean="0"/>
              <a:t>revolution</a:t>
            </a:r>
            <a:r>
              <a:rPr lang="cs-CZ" sz="2400" dirty="0" smtClean="0"/>
              <a:t> in 1870ies</a:t>
            </a:r>
          </a:p>
          <a:p>
            <a:pPr marL="457200" lvl="1" indent="0">
              <a:buNone/>
              <a:defRPr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Law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Diminishing</a:t>
            </a:r>
            <a:r>
              <a:rPr lang="cs-CZ" sz="2400" dirty="0" smtClean="0"/>
              <a:t> </a:t>
            </a:r>
            <a:r>
              <a:rPr lang="cs-CZ" sz="2400" dirty="0" err="1" smtClean="0"/>
              <a:t>Marginal</a:t>
            </a:r>
            <a:r>
              <a:rPr lang="cs-CZ" sz="2400" dirty="0" smtClean="0"/>
              <a:t> Utility</a:t>
            </a:r>
          </a:p>
          <a:p>
            <a:pPr marL="457200" lvl="1" indent="0">
              <a:buNone/>
              <a:defRPr/>
            </a:pPr>
            <a:endParaRPr lang="cs-CZ" sz="2400" dirty="0" smtClean="0"/>
          </a:p>
          <a:p>
            <a:pPr marL="457200" lvl="1" indent="0">
              <a:buNone/>
              <a:defRPr/>
            </a:pPr>
            <a:endParaRPr lang="cs-CZ" sz="2400" dirty="0"/>
          </a:p>
          <a:p>
            <a:pPr marL="457200" lvl="1" indent="0">
              <a:buNone/>
              <a:defRPr/>
            </a:pPr>
            <a:endParaRPr lang="cs-CZ" sz="2400" dirty="0" smtClean="0"/>
          </a:p>
          <a:p>
            <a:pPr marL="457200" lvl="1" indent="0">
              <a:buNone/>
              <a:defRPr/>
            </a:pPr>
            <a:endParaRPr lang="cs-CZ" sz="2400" dirty="0"/>
          </a:p>
          <a:p>
            <a:pPr marL="457200" lvl="1" indent="0">
              <a:buNone/>
              <a:defRPr/>
            </a:pPr>
            <a:endParaRPr lang="cs-CZ" sz="2400" dirty="0" smtClean="0"/>
          </a:p>
          <a:p>
            <a:pPr marL="457200" lvl="1" indent="0">
              <a:buNone/>
              <a:defRPr/>
            </a:pPr>
            <a:endParaRPr lang="cs-CZ" sz="2400" dirty="0"/>
          </a:p>
          <a:p>
            <a:pPr marL="457200" lvl="1" indent="0">
              <a:buNone/>
              <a:defRPr/>
            </a:pPr>
            <a:endParaRPr lang="cs-CZ" sz="2400" dirty="0" smtClean="0"/>
          </a:p>
          <a:p>
            <a:pPr marL="457200" lvl="1" indent="0">
              <a:buNone/>
              <a:defRPr/>
            </a:pPr>
            <a:endParaRPr lang="cs-CZ" sz="2400" dirty="0"/>
          </a:p>
          <a:p>
            <a:pPr marL="457200" lvl="1" indent="0">
              <a:buNone/>
              <a:defRPr/>
            </a:pPr>
            <a:endParaRPr lang="cs-CZ" sz="2400" dirty="0" smtClean="0"/>
          </a:p>
          <a:p>
            <a:pPr marL="457200" lvl="1" indent="0">
              <a:buNone/>
              <a:defRPr/>
            </a:pP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link </a:t>
            </a:r>
            <a:r>
              <a:rPr lang="cs-CZ" sz="2400" dirty="0" err="1"/>
              <a:t>between</a:t>
            </a:r>
            <a:r>
              <a:rPr lang="cs-CZ" sz="2400" dirty="0"/>
              <a:t> </a:t>
            </a:r>
            <a:r>
              <a:rPr lang="cs-CZ" sz="2400" dirty="0" err="1"/>
              <a:t>money</a:t>
            </a:r>
            <a:r>
              <a:rPr lang="cs-CZ" sz="2400" dirty="0"/>
              <a:t> and </a:t>
            </a:r>
            <a:r>
              <a:rPr lang="cs-CZ" sz="2400" dirty="0" err="1"/>
              <a:t>utils</a:t>
            </a:r>
            <a:r>
              <a:rPr lang="cs-CZ" sz="2400" dirty="0"/>
              <a:t>?</a:t>
            </a:r>
          </a:p>
          <a:p>
            <a:pPr marL="457200" lvl="1" indent="0">
              <a:buNone/>
              <a:defRPr/>
            </a:pPr>
            <a:endParaRPr lang="en-US" sz="2400" dirty="0"/>
          </a:p>
        </p:txBody>
      </p:sp>
      <p:pic>
        <p:nvPicPr>
          <p:cNvPr id="2" name="Picture 2" descr="The Law of Diminishing Marginal Utility (With Diagram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08920"/>
            <a:ext cx="381642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4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640"/>
            <a:ext cx="9109075" cy="9996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err="1" smtClean="0"/>
              <a:t>Utilitarianism</a:t>
            </a:r>
            <a:r>
              <a:rPr lang="cs-CZ" dirty="0" smtClean="0"/>
              <a:t> in </a:t>
            </a:r>
            <a:r>
              <a:rPr lang="cs-CZ" dirty="0" err="1" smtClean="0"/>
              <a:t>Economics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Marginalist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16550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cs-CZ" dirty="0" smtClean="0"/>
          </a:p>
          <a:p>
            <a:pPr marL="457200" lvl="1" indent="0">
              <a:buNone/>
              <a:defRPr/>
            </a:pP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Cardinal</a:t>
            </a:r>
            <a:r>
              <a:rPr lang="cs-CZ" dirty="0" smtClean="0"/>
              <a:t> Utility to </a:t>
            </a:r>
            <a:r>
              <a:rPr lang="cs-CZ" dirty="0" err="1" smtClean="0"/>
              <a:t>Ordinal</a:t>
            </a:r>
            <a:r>
              <a:rPr lang="cs-CZ" dirty="0" smtClean="0"/>
              <a:t> Utility</a:t>
            </a:r>
          </a:p>
          <a:p>
            <a:pPr marL="457200" lvl="1" indent="0">
              <a:buNone/>
              <a:defRPr/>
            </a:pPr>
            <a:r>
              <a:rPr lang="cs-CZ" dirty="0" err="1" smtClean="0"/>
              <a:t>Indifference</a:t>
            </a:r>
            <a:r>
              <a:rPr lang="cs-CZ" dirty="0" smtClean="0"/>
              <a:t> </a:t>
            </a:r>
            <a:r>
              <a:rPr lang="cs-CZ" dirty="0" err="1" smtClean="0"/>
              <a:t>Curves</a:t>
            </a:r>
            <a:endParaRPr lang="cs-CZ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489" y="3429000"/>
            <a:ext cx="34004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67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640"/>
            <a:ext cx="9109075" cy="9996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err="1" smtClean="0"/>
              <a:t>Utilitarianism</a:t>
            </a:r>
            <a:r>
              <a:rPr lang="cs-CZ" dirty="0" smtClean="0"/>
              <a:t> in </a:t>
            </a:r>
            <a:r>
              <a:rPr lang="cs-CZ" dirty="0" err="1" smtClean="0"/>
              <a:t>Economics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Marginalist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16550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  <a:defRPr/>
            </a:pPr>
            <a:r>
              <a:rPr lang="cs-CZ" dirty="0" smtClean="0"/>
              <a:t>Utility </a:t>
            </a:r>
            <a:r>
              <a:rPr lang="cs-CZ" dirty="0" err="1" smtClean="0"/>
              <a:t>Possibility</a:t>
            </a:r>
            <a:r>
              <a:rPr lang="cs-CZ" dirty="0" smtClean="0"/>
              <a:t> </a:t>
            </a:r>
            <a:r>
              <a:rPr lang="cs-CZ" dirty="0" err="1" smtClean="0"/>
              <a:t>Frontier</a:t>
            </a:r>
            <a:r>
              <a:rPr lang="cs-CZ" dirty="0" smtClean="0"/>
              <a:t> and </a:t>
            </a:r>
            <a:r>
              <a:rPr lang="cs-CZ" dirty="0" err="1" smtClean="0"/>
              <a:t>Pareto</a:t>
            </a:r>
            <a:r>
              <a:rPr lang="cs-CZ" dirty="0" smtClean="0"/>
              <a:t> </a:t>
            </a:r>
            <a:r>
              <a:rPr lang="cs-CZ" dirty="0" err="1" smtClean="0"/>
              <a:t>Efficiency</a:t>
            </a:r>
            <a:endParaRPr lang="cs-CZ" dirty="0" smtClean="0"/>
          </a:p>
          <a:p>
            <a:pPr marL="457200" lvl="1" indent="0">
              <a:buNone/>
              <a:defRPr/>
            </a:pPr>
            <a:endParaRPr lang="cs-CZ" dirty="0"/>
          </a:p>
          <a:p>
            <a:pPr marL="457200" lvl="1" indent="0">
              <a:buNone/>
              <a:defRPr/>
            </a:pPr>
            <a:endParaRPr lang="cs-CZ" dirty="0" smtClean="0"/>
          </a:p>
          <a:p>
            <a:pPr marL="457200" lvl="1" indent="0">
              <a:buNone/>
              <a:defRPr/>
            </a:pPr>
            <a:endParaRPr lang="cs-CZ" dirty="0"/>
          </a:p>
          <a:p>
            <a:pPr marL="457200" lvl="1" indent="0">
              <a:buNone/>
              <a:defRPr/>
            </a:pPr>
            <a:endParaRPr lang="cs-CZ" dirty="0" smtClean="0"/>
          </a:p>
          <a:p>
            <a:pPr marL="457200" lvl="1" indent="0">
              <a:buNone/>
              <a:defRPr/>
            </a:pPr>
            <a:endParaRPr lang="cs-CZ" dirty="0"/>
          </a:p>
          <a:p>
            <a:pPr marL="457200" lvl="1" indent="0">
              <a:buNone/>
              <a:defRPr/>
            </a:pPr>
            <a:endParaRPr lang="cs-CZ" dirty="0" smtClean="0"/>
          </a:p>
          <a:p>
            <a:pPr marL="457200" lvl="1" indent="0">
              <a:buNone/>
              <a:defRPr/>
            </a:pPr>
            <a:endParaRPr lang="cs-CZ" dirty="0"/>
          </a:p>
          <a:p>
            <a:pPr marL="457200" lvl="1" indent="0">
              <a:buNone/>
              <a:defRPr/>
            </a:pPr>
            <a:r>
              <a:rPr lang="cs-CZ" dirty="0" err="1" smtClean="0"/>
              <a:t>Utilities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individuals</a:t>
            </a:r>
            <a:r>
              <a:rPr lang="cs-CZ" dirty="0" smtClean="0"/>
              <a:t> A and </a:t>
            </a:r>
            <a:r>
              <a:rPr lang="cs-CZ" smtClean="0"/>
              <a:t>B </a:t>
            </a:r>
            <a:r>
              <a:rPr lang="cs-CZ" smtClean="0"/>
              <a:t>are on </a:t>
            </a:r>
            <a:r>
              <a:rPr lang="cs-CZ" dirty="0" err="1" smtClean="0"/>
              <a:t>axes</a:t>
            </a:r>
            <a:endParaRPr lang="cs-CZ" dirty="0" smtClean="0"/>
          </a:p>
          <a:p>
            <a:pPr marL="457200" lvl="1" indent="0">
              <a:buNone/>
              <a:defRPr/>
            </a:pPr>
            <a:r>
              <a:rPr lang="cs-CZ" dirty="0" err="1" smtClean="0"/>
              <a:t>Points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UPF are </a:t>
            </a:r>
            <a:r>
              <a:rPr lang="cs-CZ" dirty="0" err="1" smtClean="0"/>
              <a:t>Pareto</a:t>
            </a:r>
            <a:r>
              <a:rPr lang="cs-CZ" dirty="0" smtClean="0"/>
              <a:t> </a:t>
            </a:r>
            <a:r>
              <a:rPr lang="cs-CZ" dirty="0" err="1" smtClean="0"/>
              <a:t>Efficient</a:t>
            </a:r>
            <a:r>
              <a:rPr lang="cs-CZ" dirty="0" smtClean="0"/>
              <a:t> –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 make </a:t>
            </a:r>
            <a:r>
              <a:rPr lang="cs-CZ" dirty="0" err="1" smtClean="0"/>
              <a:t>anyone</a:t>
            </a:r>
            <a:r>
              <a:rPr lang="cs-CZ" dirty="0" smtClean="0"/>
              <a:t> </a:t>
            </a:r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making</a:t>
            </a:r>
            <a:r>
              <a:rPr lang="cs-CZ" dirty="0" smtClean="0"/>
              <a:t> </a:t>
            </a:r>
            <a:r>
              <a:rPr lang="cs-CZ" dirty="0" err="1" smtClean="0"/>
              <a:t>anyone</a:t>
            </a:r>
            <a:r>
              <a:rPr lang="cs-CZ" dirty="0" smtClean="0"/>
              <a:t> </a:t>
            </a:r>
            <a:r>
              <a:rPr lang="cs-CZ" dirty="0" err="1" smtClean="0"/>
              <a:t>worse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.</a:t>
            </a:r>
          </a:p>
          <a:p>
            <a:pPr marL="457200" lvl="1" indent="0">
              <a:buNone/>
              <a:defRPr/>
            </a:pPr>
            <a:endParaRPr lang="cs-CZ" dirty="0" smtClean="0"/>
          </a:p>
          <a:p>
            <a:pPr marL="457200" lvl="1" indent="0">
              <a:buNone/>
              <a:defRPr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4572000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3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640"/>
            <a:ext cx="9109075" cy="9996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err="1" smtClean="0"/>
              <a:t>Utilitarianism</a:t>
            </a:r>
            <a:r>
              <a:rPr lang="cs-CZ" dirty="0" smtClean="0"/>
              <a:t> in </a:t>
            </a:r>
            <a:r>
              <a:rPr lang="cs-CZ" dirty="0" err="1" smtClean="0"/>
              <a:t>Economics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Marginalist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16550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r>
              <a:rPr lang="cs-CZ" dirty="0" err="1" smtClean="0"/>
              <a:t>Edgeworth</a:t>
            </a:r>
            <a:r>
              <a:rPr lang="cs-CZ" dirty="0" smtClean="0"/>
              <a:t> box: </a:t>
            </a:r>
            <a:r>
              <a:rPr lang="cs-CZ" dirty="0" err="1" smtClean="0"/>
              <a:t>mirrored</a:t>
            </a:r>
            <a:r>
              <a:rPr lang="cs-CZ" dirty="0" smtClean="0"/>
              <a:t> </a:t>
            </a:r>
            <a:r>
              <a:rPr lang="cs-CZ" dirty="0" err="1" smtClean="0"/>
              <a:t>immage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indifference</a:t>
            </a:r>
            <a:r>
              <a:rPr lang="cs-CZ" dirty="0" smtClean="0"/>
              <a:t> </a:t>
            </a:r>
            <a:r>
              <a:rPr lang="cs-CZ" dirty="0" err="1" smtClean="0"/>
              <a:t>curves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individuals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2348880"/>
            <a:ext cx="5112568" cy="4281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51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619672" y="188640"/>
            <a:ext cx="6399212" cy="83130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err="1" smtClean="0"/>
              <a:t>Outline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Empiricist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endParaRPr lang="cs-CZ" dirty="0" smtClean="0"/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cs-CZ" dirty="0" err="1" smtClean="0"/>
              <a:t>Empiricism</a:t>
            </a:r>
            <a:endParaRPr lang="cs-CZ" dirty="0" smtClean="0"/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cs-CZ" dirty="0" err="1" smtClean="0"/>
              <a:t>Hedonism</a:t>
            </a:r>
            <a:endParaRPr lang="cs-CZ" dirty="0" smtClean="0"/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cs-CZ" dirty="0" smtClean="0"/>
              <a:t>David </a:t>
            </a:r>
            <a:r>
              <a:rPr lang="cs-CZ" dirty="0" err="1" smtClean="0"/>
              <a:t>Hume</a:t>
            </a:r>
            <a:endParaRPr lang="cs-CZ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Utilitarianism</a:t>
            </a:r>
            <a:endParaRPr lang="cs-CZ" dirty="0" smtClean="0"/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cs-CZ" dirty="0" err="1" smtClean="0"/>
              <a:t>Jeremy</a:t>
            </a:r>
            <a:r>
              <a:rPr lang="cs-CZ" dirty="0" smtClean="0"/>
              <a:t> </a:t>
            </a:r>
            <a:r>
              <a:rPr lang="cs-CZ" dirty="0" err="1" smtClean="0"/>
              <a:t>B</a:t>
            </a:r>
            <a:r>
              <a:rPr lang="cs-CZ" dirty="0" err="1"/>
              <a:t>e</a:t>
            </a:r>
            <a:r>
              <a:rPr lang="cs-CZ" dirty="0" err="1" smtClean="0"/>
              <a:t>ntham</a:t>
            </a:r>
            <a:endParaRPr lang="cs-CZ" dirty="0" smtClean="0"/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cs-CZ" dirty="0" smtClean="0"/>
              <a:t>John </a:t>
            </a:r>
            <a:r>
              <a:rPr lang="cs-CZ" dirty="0" err="1" smtClean="0"/>
              <a:t>Stuart</a:t>
            </a:r>
            <a:r>
              <a:rPr lang="cs-CZ" dirty="0" smtClean="0"/>
              <a:t> </a:t>
            </a:r>
            <a:r>
              <a:rPr lang="cs-CZ" dirty="0" err="1" smtClean="0"/>
              <a:t>Mill</a:t>
            </a:r>
            <a:endParaRPr lang="cs-CZ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Utilitarianism</a:t>
            </a:r>
            <a:r>
              <a:rPr lang="cs-CZ" dirty="0" smtClean="0"/>
              <a:t> in </a:t>
            </a:r>
            <a:r>
              <a:rPr lang="cs-CZ" dirty="0" err="1" smtClean="0"/>
              <a:t>Economics</a:t>
            </a:r>
            <a:r>
              <a:rPr lang="cs-CZ" dirty="0" smtClean="0"/>
              <a:t> </a:t>
            </a:r>
            <a:r>
              <a:rPr lang="cs-CZ" dirty="0" err="1"/>
              <a:t>a</a:t>
            </a:r>
            <a:r>
              <a:rPr lang="cs-CZ" dirty="0" err="1" smtClean="0"/>
              <a:t>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Marginalist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640"/>
            <a:ext cx="9109075" cy="9996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err="1" smtClean="0"/>
              <a:t>Utilitarianism</a:t>
            </a:r>
            <a:r>
              <a:rPr lang="cs-CZ" dirty="0" smtClean="0"/>
              <a:t> in </a:t>
            </a:r>
            <a:r>
              <a:rPr lang="cs-CZ" dirty="0" err="1" smtClean="0"/>
              <a:t>Economics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Marginalist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16550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cs-CZ" dirty="0" smtClean="0"/>
          </a:p>
          <a:p>
            <a:pPr marL="457200" lvl="1" indent="0">
              <a:buNone/>
              <a:defRPr/>
            </a:pPr>
            <a:r>
              <a:rPr lang="cs-CZ" dirty="0" smtClean="0"/>
              <a:t>Link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curve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UPF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22054"/>
            <a:ext cx="4248472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22054"/>
            <a:ext cx="4320480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9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640"/>
            <a:ext cx="9109075" cy="9996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err="1" smtClean="0"/>
              <a:t>Utilitarianism</a:t>
            </a:r>
            <a:r>
              <a:rPr lang="cs-CZ" dirty="0" smtClean="0"/>
              <a:t> in </a:t>
            </a:r>
            <a:r>
              <a:rPr lang="cs-CZ" dirty="0" err="1" smtClean="0"/>
              <a:t>Economics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Marginalist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16550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cs-CZ" dirty="0" smtClean="0"/>
          </a:p>
          <a:p>
            <a:pPr marL="457200" lvl="1" indent="0">
              <a:buNone/>
              <a:defRPr/>
            </a:pP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get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utility </a:t>
            </a:r>
            <a:r>
              <a:rPr lang="cs-CZ" sz="2400" dirty="0" err="1" smtClean="0"/>
              <a:t>function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an</a:t>
            </a:r>
            <a:r>
              <a:rPr lang="cs-CZ" sz="2400" dirty="0" smtClean="0"/>
              <a:t> </a:t>
            </a:r>
            <a:r>
              <a:rPr lang="cs-CZ" sz="2400" dirty="0" err="1" smtClean="0"/>
              <a:t>individual</a:t>
            </a:r>
            <a:r>
              <a:rPr lang="cs-CZ" sz="2400" dirty="0" smtClean="0"/>
              <a:t>?</a:t>
            </a:r>
          </a:p>
          <a:p>
            <a:pPr marL="457200" lvl="1" indent="0">
              <a:buNone/>
              <a:defRPr/>
            </a:pPr>
            <a:r>
              <a:rPr lang="cs-CZ" sz="2400" dirty="0"/>
              <a:t>	</a:t>
            </a:r>
            <a:r>
              <a:rPr lang="en-US" sz="2400" dirty="0"/>
              <a:t>Revealed </a:t>
            </a:r>
            <a:r>
              <a:rPr lang="cs-CZ" sz="2400" dirty="0"/>
              <a:t>P</a:t>
            </a:r>
            <a:r>
              <a:rPr lang="en-US" sz="2400" dirty="0"/>
              <a:t>reference </a:t>
            </a:r>
            <a:r>
              <a:rPr lang="cs-CZ" sz="2400" dirty="0"/>
              <a:t>T</a:t>
            </a:r>
            <a:r>
              <a:rPr lang="en-US" sz="2400" dirty="0" err="1"/>
              <a:t>heory</a:t>
            </a:r>
            <a:r>
              <a:rPr lang="cs-CZ" sz="2400" dirty="0"/>
              <a:t>:</a:t>
            </a:r>
            <a:r>
              <a:rPr lang="en-US" sz="2400" dirty="0"/>
              <a:t> </a:t>
            </a:r>
            <a:r>
              <a:rPr lang="cs-CZ" sz="2400" dirty="0" err="1"/>
              <a:t>Defining</a:t>
            </a:r>
            <a:r>
              <a:rPr lang="cs-CZ" sz="2400" dirty="0"/>
              <a:t> utility </a:t>
            </a:r>
            <a:r>
              <a:rPr lang="cs-CZ" sz="2400" dirty="0" err="1"/>
              <a:t>function</a:t>
            </a:r>
            <a:r>
              <a:rPr lang="cs-CZ" sz="2400" dirty="0"/>
              <a:t> by </a:t>
            </a:r>
            <a:r>
              <a:rPr lang="cs-CZ" sz="2400" dirty="0" err="1"/>
              <a:t>observing</a:t>
            </a:r>
            <a:r>
              <a:rPr lang="cs-CZ" sz="2400" dirty="0"/>
              <a:t> </a:t>
            </a:r>
            <a:r>
              <a:rPr lang="cs-CZ" sz="2400" dirty="0" err="1"/>
              <a:t>individual</a:t>
            </a:r>
            <a:r>
              <a:rPr lang="cs-CZ" sz="2400" dirty="0"/>
              <a:t> </a:t>
            </a:r>
            <a:r>
              <a:rPr lang="cs-CZ" sz="2400" dirty="0" err="1"/>
              <a:t>behaviour</a:t>
            </a:r>
            <a:endParaRPr lang="cs-CZ" sz="2400" dirty="0"/>
          </a:p>
          <a:p>
            <a:pPr marL="457200" lvl="1" indent="0">
              <a:buNone/>
              <a:defRPr/>
            </a:pPr>
            <a:endParaRPr lang="cs-CZ" sz="2400" dirty="0" smtClean="0"/>
          </a:p>
          <a:p>
            <a:pPr marL="457200" lvl="1" indent="0">
              <a:buNone/>
              <a:defRPr/>
            </a:pPr>
            <a:endParaRPr lang="cs-CZ" sz="2400" dirty="0"/>
          </a:p>
          <a:p>
            <a:pPr marL="457200" lvl="1" indent="0">
              <a:buNone/>
              <a:defRPr/>
            </a:pPr>
            <a:r>
              <a:rPr lang="cs-CZ" sz="2400" dirty="0" err="1" smtClean="0"/>
              <a:t>If</a:t>
            </a:r>
            <a:r>
              <a:rPr lang="cs-CZ" sz="2400" dirty="0" smtClean="0"/>
              <a:t> </a:t>
            </a:r>
            <a:r>
              <a:rPr lang="cs-CZ" sz="2400" dirty="0" err="1" smtClean="0"/>
              <a:t>yes</a:t>
            </a:r>
            <a:r>
              <a:rPr lang="cs-CZ" sz="2400" dirty="0" smtClean="0"/>
              <a:t>,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compare</a:t>
            </a:r>
            <a:r>
              <a:rPr lang="cs-CZ" sz="2400" dirty="0" smtClean="0"/>
              <a:t> utility </a:t>
            </a:r>
            <a:r>
              <a:rPr lang="cs-CZ" sz="2400" dirty="0" err="1" smtClean="0"/>
              <a:t>functions</a:t>
            </a:r>
            <a:r>
              <a:rPr lang="cs-CZ" sz="2400" dirty="0" smtClean="0"/>
              <a:t> </a:t>
            </a:r>
            <a:r>
              <a:rPr lang="cs-CZ" sz="2400" dirty="0" err="1" smtClean="0"/>
              <a:t>between</a:t>
            </a:r>
            <a:r>
              <a:rPr lang="cs-CZ" sz="2400" dirty="0" smtClean="0"/>
              <a:t> </a:t>
            </a:r>
            <a:r>
              <a:rPr lang="cs-CZ" sz="2400" dirty="0" err="1" smtClean="0"/>
              <a:t>individuals</a:t>
            </a:r>
            <a:r>
              <a:rPr lang="cs-CZ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6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640"/>
            <a:ext cx="9109075" cy="9996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err="1" smtClean="0"/>
              <a:t>Utilitarianism</a:t>
            </a:r>
            <a:r>
              <a:rPr lang="cs-CZ" dirty="0" smtClean="0"/>
              <a:t> in </a:t>
            </a:r>
            <a:r>
              <a:rPr lang="cs-CZ" dirty="0" err="1" smtClean="0"/>
              <a:t>Economics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Marginalist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16550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r>
              <a:rPr lang="cs-CZ" sz="2400" dirty="0" err="1" smtClean="0"/>
              <a:t>Marginal</a:t>
            </a:r>
            <a:r>
              <a:rPr lang="cs-CZ" sz="2400" dirty="0" smtClean="0"/>
              <a:t> Utility and </a:t>
            </a:r>
            <a:r>
              <a:rPr lang="cs-CZ" sz="2400" dirty="0" err="1" smtClean="0"/>
              <a:t>Consumer</a:t>
            </a:r>
            <a:r>
              <a:rPr lang="cs-CZ" sz="2400" dirty="0" smtClean="0"/>
              <a:t> </a:t>
            </a:r>
            <a:r>
              <a:rPr lang="cs-CZ" sz="2400" dirty="0" err="1" smtClean="0"/>
              <a:t>Surpluss</a:t>
            </a:r>
            <a:endParaRPr lang="cs-CZ" sz="2400" dirty="0" smtClean="0"/>
          </a:p>
          <a:p>
            <a:pPr marL="457200" lvl="1" indent="0">
              <a:buNone/>
              <a:defRPr/>
            </a:pPr>
            <a:endParaRPr lang="cs-CZ" sz="2400" dirty="0"/>
          </a:p>
          <a:p>
            <a:pPr marL="457200" lvl="1" indent="0">
              <a:buNone/>
              <a:defRPr/>
            </a:pPr>
            <a:endParaRPr lang="cs-CZ" sz="2400" dirty="0" smtClean="0"/>
          </a:p>
          <a:p>
            <a:pPr marL="457200" lvl="1" indent="0">
              <a:buNone/>
              <a:defRPr/>
            </a:pPr>
            <a:endParaRPr lang="cs-CZ" sz="2400" dirty="0"/>
          </a:p>
          <a:p>
            <a:pPr marL="457200" lvl="1" indent="0">
              <a:buNone/>
              <a:defRPr/>
            </a:pPr>
            <a:endParaRPr lang="cs-CZ" sz="2400" dirty="0" smtClean="0"/>
          </a:p>
          <a:p>
            <a:pPr marL="457200" lvl="1" indent="0">
              <a:buNone/>
              <a:defRPr/>
            </a:pPr>
            <a:endParaRPr lang="cs-CZ" sz="2400" dirty="0"/>
          </a:p>
          <a:p>
            <a:pPr marL="457200" lvl="1" indent="0">
              <a:buNone/>
              <a:defRPr/>
            </a:pPr>
            <a:endParaRPr lang="cs-CZ" sz="2400" dirty="0" smtClean="0"/>
          </a:p>
          <a:p>
            <a:pPr marL="457200" lvl="1" indent="0">
              <a:buNone/>
              <a:defRPr/>
            </a:pPr>
            <a:endParaRPr lang="cs-CZ" sz="2400" dirty="0"/>
          </a:p>
          <a:p>
            <a:pPr marL="457200" lvl="1" indent="0">
              <a:buNone/>
              <a:defRPr/>
            </a:pPr>
            <a:endParaRPr lang="cs-CZ" sz="2400" dirty="0" smtClean="0"/>
          </a:p>
          <a:p>
            <a:pPr marL="457200" lvl="1" indent="0">
              <a:buNone/>
              <a:defRPr/>
            </a:pPr>
            <a:endParaRPr lang="cs-CZ" sz="2400" dirty="0"/>
          </a:p>
          <a:p>
            <a:pPr marL="457200" lvl="1" indent="0">
              <a:buNone/>
              <a:defRPr/>
            </a:pPr>
            <a:endParaRPr lang="cs-CZ" sz="2400" dirty="0" smtClean="0"/>
          </a:p>
          <a:p>
            <a:pPr marL="457200" lvl="1" indent="0">
              <a:buNone/>
              <a:defRPr/>
            </a:pPr>
            <a:r>
              <a:rPr lang="cs-CZ" sz="2400" dirty="0" err="1" smtClean="0"/>
              <a:t>Under</a:t>
            </a:r>
            <a:r>
              <a:rPr lang="cs-CZ" sz="2400" dirty="0" smtClean="0"/>
              <a:t>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condition</a:t>
            </a:r>
            <a:r>
              <a:rPr lang="cs-CZ" sz="2400" dirty="0" smtClean="0"/>
              <a:t> </a:t>
            </a:r>
            <a:r>
              <a:rPr lang="cs-CZ" sz="2400" dirty="0" err="1" smtClean="0"/>
              <a:t>woud</a:t>
            </a:r>
            <a:r>
              <a:rPr lang="cs-CZ" sz="2400" dirty="0" smtClean="0"/>
              <a:t> </a:t>
            </a:r>
            <a:r>
              <a:rPr lang="cs-CZ" sz="2400" dirty="0" err="1" smtClean="0"/>
              <a:t>taxes</a:t>
            </a:r>
            <a:r>
              <a:rPr lang="cs-CZ" sz="2400" dirty="0" smtClean="0"/>
              <a:t> </a:t>
            </a:r>
            <a:r>
              <a:rPr lang="cs-CZ" sz="2400" dirty="0" err="1" smtClean="0"/>
              <a:t>increase</a:t>
            </a:r>
            <a:r>
              <a:rPr lang="cs-CZ" sz="2400" dirty="0" smtClean="0"/>
              <a:t> </a:t>
            </a:r>
            <a:r>
              <a:rPr lang="cs-CZ" sz="2400" dirty="0" err="1" smtClean="0"/>
              <a:t>social</a:t>
            </a:r>
            <a:r>
              <a:rPr lang="cs-CZ" sz="2400" dirty="0" smtClean="0"/>
              <a:t> </a:t>
            </a:r>
            <a:r>
              <a:rPr lang="cs-CZ" sz="2400" dirty="0" err="1" smtClean="0"/>
              <a:t>welfare</a:t>
            </a:r>
            <a:r>
              <a:rPr lang="cs-CZ" sz="2400" dirty="0" smtClean="0"/>
              <a:t>?</a:t>
            </a:r>
            <a:endParaRPr lang="cs-CZ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6858000" cy="435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59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115888"/>
            <a:ext cx="9109075" cy="11525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Empiricist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 – </a:t>
            </a:r>
            <a:r>
              <a:rPr lang="cs-CZ" dirty="0" err="1" smtClean="0"/>
              <a:t>Empiricism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165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cs-CZ" dirty="0" err="1" smtClean="0"/>
              <a:t>Empiricist</a:t>
            </a:r>
            <a:r>
              <a:rPr lang="cs-CZ" dirty="0" smtClean="0"/>
              <a:t> </a:t>
            </a:r>
            <a:r>
              <a:rPr lang="cs-CZ" dirty="0" err="1" smtClean="0"/>
              <a:t>Enlightenment</a:t>
            </a:r>
            <a:r>
              <a:rPr lang="cs-CZ" dirty="0" smtClean="0"/>
              <a:t> in 17th and 18th </a:t>
            </a:r>
            <a:r>
              <a:rPr lang="cs-CZ" dirty="0" err="1" smtClean="0"/>
              <a:t>century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UK </a:t>
            </a:r>
            <a:r>
              <a:rPr lang="cs-CZ" dirty="0" err="1" smtClean="0"/>
              <a:t>started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philosophical</a:t>
            </a:r>
            <a:r>
              <a:rPr lang="cs-CZ" dirty="0" smtClean="0"/>
              <a:t> </a:t>
            </a:r>
            <a:r>
              <a:rPr lang="cs-CZ" dirty="0" err="1" smtClean="0"/>
              <a:t>tradition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has </a:t>
            </a:r>
            <a:r>
              <a:rPr lang="cs-CZ" dirty="0" err="1" smtClean="0"/>
              <a:t>continued</a:t>
            </a:r>
            <a:r>
              <a:rPr lang="cs-CZ" dirty="0" smtClean="0"/>
              <a:t> to </a:t>
            </a:r>
            <a:r>
              <a:rPr lang="cs-CZ" dirty="0" err="1" smtClean="0"/>
              <a:t>have</a:t>
            </a:r>
            <a:r>
              <a:rPr lang="cs-CZ" dirty="0" smtClean="0"/>
              <a:t> influence </a:t>
            </a:r>
            <a:r>
              <a:rPr lang="cs-CZ" dirty="0" err="1" smtClean="0"/>
              <a:t>until</a:t>
            </a:r>
            <a:r>
              <a:rPr lang="cs-CZ" dirty="0" smtClean="0"/>
              <a:t> </a:t>
            </a:r>
            <a:r>
              <a:rPr lang="cs-CZ" dirty="0" err="1" smtClean="0"/>
              <a:t>nowadays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dirty="0" smtClean="0"/>
              <a:t>Basic </a:t>
            </a:r>
            <a:r>
              <a:rPr lang="cs-CZ" dirty="0" err="1" smtClean="0"/>
              <a:t>features</a:t>
            </a:r>
            <a:r>
              <a:rPr lang="cs-CZ" dirty="0" smtClean="0"/>
              <a:t>: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cs-CZ" dirty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source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empirical</a:t>
            </a:r>
            <a:r>
              <a:rPr lang="cs-CZ" dirty="0" smtClean="0"/>
              <a:t> (</a:t>
            </a:r>
            <a:r>
              <a:rPr lang="cs-CZ" dirty="0" err="1" smtClean="0"/>
              <a:t>sensual</a:t>
            </a:r>
            <a:r>
              <a:rPr lang="cs-CZ" dirty="0" smtClean="0"/>
              <a:t>) </a:t>
            </a:r>
            <a:r>
              <a:rPr lang="cs-CZ" dirty="0" err="1" smtClean="0"/>
              <a:t>experience</a:t>
            </a:r>
            <a:r>
              <a:rPr lang="cs-CZ" dirty="0" smtClean="0"/>
              <a:t> (</a:t>
            </a:r>
            <a:r>
              <a:rPr lang="cs-CZ" dirty="0" err="1" smtClean="0"/>
              <a:t>empiricism</a:t>
            </a:r>
            <a:r>
              <a:rPr lang="cs-CZ" dirty="0" smtClean="0"/>
              <a:t> x </a:t>
            </a:r>
            <a:r>
              <a:rPr lang="cs-CZ" dirty="0" err="1" smtClean="0"/>
              <a:t>rationalism</a:t>
            </a:r>
            <a:r>
              <a:rPr lang="cs-CZ" dirty="0" smtClean="0"/>
              <a:t>).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sciences</a:t>
            </a:r>
            <a:r>
              <a:rPr lang="cs-CZ" dirty="0" smtClean="0"/>
              <a:t> and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sciences</a:t>
            </a:r>
            <a:endParaRPr lang="cs-CZ" dirty="0" smtClean="0"/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cs-CZ" dirty="0" smtClean="0"/>
              <a:t> Stress on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liberty</a:t>
            </a:r>
            <a:endParaRPr lang="cs-CZ" dirty="0" smtClean="0"/>
          </a:p>
          <a:p>
            <a:pPr marL="393192" lvl="1" indent="0">
              <a:buFont typeface="Wingdings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0700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115888"/>
            <a:ext cx="9109075" cy="8556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Empiricist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 – </a:t>
            </a:r>
            <a:r>
              <a:rPr lang="cs-CZ" dirty="0" err="1" smtClean="0"/>
              <a:t>Hedonism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16550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q"/>
              <a:defRPr/>
            </a:pPr>
            <a:r>
              <a:rPr lang="cs-CZ" dirty="0" err="1" smtClean="0">
                <a:hlinkClick r:id="rId2"/>
              </a:rPr>
              <a:t>Hedonism</a:t>
            </a:r>
            <a:r>
              <a:rPr lang="cs-CZ" dirty="0" smtClean="0"/>
              <a:t>: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are </a:t>
            </a:r>
            <a:r>
              <a:rPr lang="cs-CZ" dirty="0" err="1" smtClean="0"/>
              <a:t>determined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desire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getting</a:t>
            </a:r>
            <a:r>
              <a:rPr lang="cs-CZ" dirty="0" smtClean="0"/>
              <a:t> </a:t>
            </a:r>
            <a:r>
              <a:rPr lang="cs-CZ" dirty="0" err="1" smtClean="0"/>
              <a:t>pleasure</a:t>
            </a:r>
            <a:r>
              <a:rPr lang="cs-CZ" dirty="0" smtClean="0"/>
              <a:t> and </a:t>
            </a:r>
            <a:r>
              <a:rPr lang="cs-CZ" dirty="0" err="1" smtClean="0"/>
              <a:t>avoiding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cs-CZ" sz="2400" dirty="0" err="1" smtClean="0"/>
              <a:t>Moraly</a:t>
            </a:r>
            <a:r>
              <a:rPr lang="cs-CZ" sz="2400" dirty="0" smtClean="0"/>
              <a:t> </a:t>
            </a:r>
            <a:r>
              <a:rPr lang="cs-CZ" sz="2400" dirty="0" err="1" smtClean="0"/>
              <a:t>good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brings</a:t>
            </a:r>
            <a:r>
              <a:rPr lang="cs-CZ" sz="2400" dirty="0" smtClean="0"/>
              <a:t> </a:t>
            </a:r>
            <a:r>
              <a:rPr lang="cs-CZ" sz="2400" dirty="0" err="1" smtClean="0"/>
              <a:t>pleasure</a:t>
            </a:r>
            <a:r>
              <a:rPr lang="cs-CZ" sz="2400" dirty="0" smtClean="0"/>
              <a:t>, </a:t>
            </a:r>
            <a:r>
              <a:rPr lang="cs-CZ" sz="2400" dirty="0" err="1" smtClean="0"/>
              <a:t>moraly</a:t>
            </a:r>
            <a:r>
              <a:rPr lang="cs-CZ" sz="2400" dirty="0" smtClean="0"/>
              <a:t> </a:t>
            </a:r>
            <a:r>
              <a:rPr lang="cs-CZ" sz="2400" dirty="0" err="1" smtClean="0"/>
              <a:t>bad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brings</a:t>
            </a:r>
            <a:r>
              <a:rPr lang="cs-CZ" sz="2400" dirty="0" smtClean="0"/>
              <a:t> </a:t>
            </a:r>
            <a:r>
              <a:rPr lang="cs-CZ" sz="2400" dirty="0" err="1" smtClean="0"/>
              <a:t>pain</a:t>
            </a:r>
            <a:r>
              <a:rPr lang="cs-CZ" dirty="0" smtClean="0"/>
              <a:t>. 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cs-CZ" sz="2400" dirty="0" err="1" smtClean="0"/>
              <a:t>Reason</a:t>
            </a:r>
            <a:r>
              <a:rPr lang="cs-CZ" sz="2400" dirty="0" smtClean="0"/>
              <a:t> </a:t>
            </a:r>
            <a:r>
              <a:rPr lang="cs-CZ" sz="2400" dirty="0" err="1" smtClean="0"/>
              <a:t>serves</a:t>
            </a:r>
            <a:r>
              <a:rPr lang="cs-CZ" sz="2400" dirty="0" smtClean="0"/>
              <a:t> to </a:t>
            </a:r>
            <a:r>
              <a:rPr lang="cs-CZ" sz="2400" dirty="0" err="1" smtClean="0"/>
              <a:t>calculate</a:t>
            </a:r>
            <a:r>
              <a:rPr lang="cs-CZ" sz="2400" dirty="0" smtClean="0"/>
              <a:t> </a:t>
            </a:r>
            <a:r>
              <a:rPr lang="cs-CZ" sz="2400" dirty="0" err="1" smtClean="0"/>
              <a:t>pleasures</a:t>
            </a:r>
            <a:r>
              <a:rPr lang="cs-CZ" sz="2400" dirty="0" smtClean="0"/>
              <a:t> and </a:t>
            </a:r>
            <a:r>
              <a:rPr lang="cs-CZ" sz="2400" dirty="0" err="1" smtClean="0"/>
              <a:t>pain</a:t>
            </a:r>
            <a:r>
              <a:rPr lang="cs-CZ" sz="2400" dirty="0" smtClean="0"/>
              <a:t>, as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cs-CZ" dirty="0" smtClean="0"/>
              <a:t>a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r>
              <a:rPr lang="cs-CZ" dirty="0" smtClean="0"/>
              <a:t>: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fulfil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desired</a:t>
            </a:r>
            <a:r>
              <a:rPr lang="cs-CZ" dirty="0" smtClean="0"/>
              <a:t> </a:t>
            </a:r>
            <a:r>
              <a:rPr lang="cs-CZ" dirty="0" err="1" smtClean="0"/>
              <a:t>aim</a:t>
            </a:r>
            <a:endParaRPr lang="cs-CZ" dirty="0" smtClean="0"/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cs-CZ" dirty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pragmatic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r>
              <a:rPr lang="cs-CZ" dirty="0" smtClean="0"/>
              <a:t>: </a:t>
            </a:r>
            <a:r>
              <a:rPr lang="cs-CZ" dirty="0" err="1" smtClean="0"/>
              <a:t>which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desired</a:t>
            </a:r>
            <a:r>
              <a:rPr lang="cs-CZ" dirty="0" smtClean="0"/>
              <a:t> </a:t>
            </a:r>
            <a:r>
              <a:rPr lang="cs-CZ" dirty="0" err="1" smtClean="0"/>
              <a:t>aims</a:t>
            </a:r>
            <a:r>
              <a:rPr lang="cs-CZ" dirty="0" smtClean="0"/>
              <a:t>?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cs-CZ" dirty="0" err="1" smtClean="0"/>
              <a:t>Ethics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cs-CZ" dirty="0" err="1" smtClean="0"/>
              <a:t>Hedonism</a:t>
            </a:r>
            <a:r>
              <a:rPr lang="cs-CZ" dirty="0" smtClean="0"/>
              <a:t> </a:t>
            </a:r>
            <a:r>
              <a:rPr lang="cs-CZ" dirty="0" err="1" smtClean="0"/>
              <a:t>exists</a:t>
            </a:r>
            <a:r>
              <a:rPr lang="cs-CZ" dirty="0" smtClean="0"/>
              <a:t> </a:t>
            </a:r>
            <a:r>
              <a:rPr lang="cs-CZ" dirty="0" err="1" smtClean="0"/>
              <a:t>since</a:t>
            </a:r>
            <a:r>
              <a:rPr lang="cs-CZ" dirty="0" smtClean="0"/>
              <a:t> </a:t>
            </a:r>
            <a:r>
              <a:rPr lang="cs-CZ" dirty="0" err="1" smtClean="0"/>
              <a:t>ancient</a:t>
            </a:r>
            <a:r>
              <a:rPr lang="cs-CZ" dirty="0" smtClean="0"/>
              <a:t> </a:t>
            </a:r>
            <a:r>
              <a:rPr lang="cs-CZ" dirty="0" err="1" smtClean="0"/>
              <a:t>times</a:t>
            </a:r>
            <a:endParaRPr lang="cs-CZ" dirty="0" smtClean="0"/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cs-CZ" dirty="0" err="1" smtClean="0"/>
              <a:t>Aristippos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Cyrene</a:t>
            </a:r>
            <a:r>
              <a:rPr lang="cs-CZ" dirty="0" smtClean="0"/>
              <a:t> (435 – 365)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cs-CZ" dirty="0" err="1" smtClean="0"/>
              <a:t>Epicuros</a:t>
            </a:r>
            <a:r>
              <a:rPr lang="cs-CZ" dirty="0" smtClean="0"/>
              <a:t> (341 – 270)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cs-CZ" dirty="0" err="1" smtClean="0"/>
              <a:t>Egoistic</a:t>
            </a:r>
            <a:r>
              <a:rPr lang="cs-CZ" dirty="0" smtClean="0"/>
              <a:t> </a:t>
            </a:r>
            <a:r>
              <a:rPr lang="cs-CZ" dirty="0" err="1" smtClean="0"/>
              <a:t>orientation</a:t>
            </a:r>
            <a:r>
              <a:rPr lang="cs-CZ" dirty="0" smtClean="0"/>
              <a:t> 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883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115888"/>
            <a:ext cx="9109075" cy="8556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Empiricist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 – David </a:t>
            </a:r>
            <a:r>
              <a:rPr lang="cs-CZ" dirty="0" err="1" smtClean="0"/>
              <a:t>Hume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08720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q"/>
              <a:defRPr/>
            </a:pPr>
            <a:r>
              <a:rPr lang="cs-CZ" dirty="0" smtClean="0">
                <a:hlinkClick r:id="rId2"/>
              </a:rPr>
              <a:t>David </a:t>
            </a:r>
            <a:r>
              <a:rPr lang="cs-CZ" dirty="0" err="1" smtClean="0">
                <a:hlinkClick r:id="rId2"/>
              </a:rPr>
              <a:t>Hume</a:t>
            </a:r>
            <a:r>
              <a:rPr lang="cs-CZ" dirty="0" smtClean="0">
                <a:hlinkClick r:id="rId2"/>
              </a:rPr>
              <a:t> </a:t>
            </a:r>
            <a:r>
              <a:rPr lang="cs-CZ" dirty="0" smtClean="0"/>
              <a:t>(1711 – 1776) </a:t>
            </a:r>
            <a:r>
              <a:rPr lang="cs-CZ" dirty="0" err="1" smtClean="0"/>
              <a:t>created</a:t>
            </a:r>
            <a:r>
              <a:rPr lang="cs-CZ" dirty="0" smtClean="0"/>
              <a:t> on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empiricist</a:t>
            </a:r>
            <a:r>
              <a:rPr lang="cs-CZ" dirty="0" smtClean="0"/>
              <a:t> </a:t>
            </a:r>
            <a:r>
              <a:rPr lang="cs-CZ" dirty="0" err="1" smtClean="0"/>
              <a:t>basis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ethical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dimension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Treatise of Human Nature: Being an Attempt to Introduce the Experimental Method of Reasoning into Moral Subjects (1739–40) 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cs-CZ" dirty="0"/>
              <a:t> </a:t>
            </a:r>
            <a:r>
              <a:rPr lang="cs-CZ" dirty="0" err="1" smtClean="0"/>
              <a:t>Hume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„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merits</a:t>
            </a:r>
            <a:r>
              <a:rPr lang="cs-CZ" dirty="0" smtClean="0"/>
              <a:t>“ (</a:t>
            </a:r>
            <a:r>
              <a:rPr lang="cs-CZ" dirty="0" err="1" smtClean="0"/>
              <a:t>values</a:t>
            </a:r>
            <a:r>
              <a:rPr lang="cs-CZ" dirty="0" smtClean="0"/>
              <a:t>) and </a:t>
            </a:r>
            <a:r>
              <a:rPr lang="cs-CZ" dirty="0" err="1" smtClean="0"/>
              <a:t>finds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most </a:t>
            </a:r>
            <a:r>
              <a:rPr lang="cs-CZ" dirty="0" err="1" smtClean="0"/>
              <a:t>value</a:t>
            </a:r>
            <a:r>
              <a:rPr lang="cs-CZ" dirty="0" smtClean="0"/>
              <a:t> (</a:t>
            </a:r>
            <a:r>
              <a:rPr lang="cs-CZ" dirty="0" err="1" smtClean="0"/>
              <a:t>have</a:t>
            </a:r>
            <a:r>
              <a:rPr lang="cs-CZ" dirty="0" smtClean="0"/>
              <a:t> positive </a:t>
            </a:r>
            <a:r>
              <a:rPr lang="cs-CZ" dirty="0" err="1" smtClean="0"/>
              <a:t>affects</a:t>
            </a:r>
            <a:r>
              <a:rPr lang="cs-CZ" dirty="0" smtClean="0"/>
              <a:t> </a:t>
            </a:r>
            <a:r>
              <a:rPr lang="cs-CZ" dirty="0" err="1" smtClean="0"/>
              <a:t>toward</a:t>
            </a:r>
            <a:r>
              <a:rPr lang="cs-CZ" dirty="0" smtClean="0"/>
              <a:t>)  </a:t>
            </a:r>
            <a:r>
              <a:rPr lang="cs-CZ" dirty="0" err="1" smtClean="0"/>
              <a:t>merits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are not </a:t>
            </a:r>
            <a:r>
              <a:rPr lang="cs-CZ" dirty="0" err="1" smtClean="0"/>
              <a:t>egoistic</a:t>
            </a:r>
            <a:r>
              <a:rPr lang="cs-CZ" dirty="0" smtClean="0"/>
              <a:t> but </a:t>
            </a:r>
            <a:r>
              <a:rPr lang="cs-CZ" dirty="0" err="1" smtClean="0"/>
              <a:t>altruistic</a:t>
            </a:r>
            <a:r>
              <a:rPr lang="cs-CZ" dirty="0" smtClean="0"/>
              <a:t> and </a:t>
            </a:r>
            <a:r>
              <a:rPr lang="cs-CZ" dirty="0" err="1" smtClean="0"/>
              <a:t>socially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. 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cs-CZ" dirty="0" smtClean="0"/>
              <a:t>„</a:t>
            </a:r>
            <a:r>
              <a:rPr lang="cs-CZ" dirty="0" err="1" smtClean="0"/>
              <a:t>Extensive</a:t>
            </a:r>
            <a:r>
              <a:rPr lang="cs-CZ" dirty="0" smtClean="0"/>
              <a:t> </a:t>
            </a:r>
            <a:r>
              <a:rPr lang="cs-CZ" dirty="0" err="1" smtClean="0"/>
              <a:t>sympathy</a:t>
            </a:r>
            <a:r>
              <a:rPr lang="cs-CZ" dirty="0" smtClean="0"/>
              <a:t>“, </a:t>
            </a:r>
            <a:r>
              <a:rPr lang="cs-CZ" dirty="0" err="1" smtClean="0"/>
              <a:t>undestood</a:t>
            </a:r>
            <a:r>
              <a:rPr lang="cs-CZ" dirty="0" smtClean="0"/>
              <a:t> </a:t>
            </a:r>
            <a:r>
              <a:rPr lang="cs-CZ" dirty="0" err="1" smtClean="0"/>
              <a:t>here</a:t>
            </a:r>
            <a:r>
              <a:rPr lang="cs-CZ" dirty="0" smtClean="0"/>
              <a:t> as </a:t>
            </a:r>
            <a:r>
              <a:rPr lang="cs-CZ" dirty="0" err="1" smtClean="0"/>
              <a:t>empathy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affects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, </a:t>
            </a:r>
            <a:r>
              <a:rPr lang="cs-CZ" dirty="0" err="1" smtClean="0"/>
              <a:t>serves</a:t>
            </a:r>
            <a:r>
              <a:rPr lang="cs-CZ" dirty="0" smtClean="0"/>
              <a:t> as </a:t>
            </a:r>
            <a:r>
              <a:rPr lang="cs-CZ" dirty="0" err="1" smtClean="0"/>
              <a:t>communication</a:t>
            </a:r>
            <a:r>
              <a:rPr lang="cs-CZ" dirty="0"/>
              <a:t> </a:t>
            </a:r>
            <a:r>
              <a:rPr lang="cs-CZ" dirty="0" err="1" smtClean="0"/>
              <a:t>channel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affects</a:t>
            </a:r>
            <a:r>
              <a:rPr lang="cs-CZ" dirty="0" smtClean="0"/>
              <a:t> and </a:t>
            </a:r>
            <a:r>
              <a:rPr lang="cs-CZ" dirty="0" err="1" smtClean="0"/>
              <a:t>helps</a:t>
            </a:r>
            <a:r>
              <a:rPr lang="cs-CZ" dirty="0" smtClean="0"/>
              <a:t> to </a:t>
            </a:r>
            <a:r>
              <a:rPr lang="cs-CZ" dirty="0" err="1" smtClean="0"/>
              <a:t>create</a:t>
            </a:r>
            <a:r>
              <a:rPr lang="cs-CZ" dirty="0" smtClean="0"/>
              <a:t> non-</a:t>
            </a:r>
            <a:r>
              <a:rPr lang="cs-CZ" dirty="0" err="1" smtClean="0"/>
              <a:t>egoistic</a:t>
            </a:r>
            <a:r>
              <a:rPr lang="cs-CZ" dirty="0" smtClean="0"/>
              <a:t> „</a:t>
            </a:r>
            <a:r>
              <a:rPr lang="cs-CZ" dirty="0" err="1" smtClean="0"/>
              <a:t>steady</a:t>
            </a:r>
            <a:r>
              <a:rPr lang="cs-CZ" dirty="0" smtClean="0"/>
              <a:t> and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points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r>
              <a:rPr lang="cs-CZ" dirty="0" smtClean="0"/>
              <a:t>“ .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cs-CZ" dirty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,  </a:t>
            </a:r>
            <a:r>
              <a:rPr lang="cs-CZ" dirty="0"/>
              <a:t>„</a:t>
            </a:r>
            <a:r>
              <a:rPr lang="cs-CZ" dirty="0" err="1"/>
              <a:t>moral</a:t>
            </a:r>
            <a:r>
              <a:rPr lang="cs-CZ" dirty="0"/>
              <a:t> </a:t>
            </a:r>
            <a:r>
              <a:rPr lang="cs-CZ" dirty="0" smtClean="0"/>
              <a:t>sentiment“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shared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society. </a:t>
            </a:r>
            <a:r>
              <a:rPr lang="cs-CZ" dirty="0" err="1" smtClean="0"/>
              <a:t>Translated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: A </a:t>
            </a:r>
            <a:r>
              <a:rPr lang="cs-CZ" dirty="0" err="1" smtClean="0"/>
              <a:t>shared</a:t>
            </a:r>
            <a:r>
              <a:rPr lang="cs-CZ" dirty="0" smtClean="0"/>
              <a:t> morality – </a:t>
            </a:r>
            <a:r>
              <a:rPr lang="cs-CZ" dirty="0" err="1" smtClean="0"/>
              <a:t>commonly</a:t>
            </a:r>
            <a:r>
              <a:rPr lang="cs-CZ" dirty="0" smtClean="0"/>
              <a:t> </a:t>
            </a:r>
            <a:r>
              <a:rPr lang="cs-CZ" dirty="0" err="1" smtClean="0"/>
              <a:t>accepted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r>
              <a:rPr lang="cs-CZ" dirty="0" smtClean="0"/>
              <a:t> – has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created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society</a:t>
            </a:r>
          </a:p>
          <a:p>
            <a:pPr marL="393192" lvl="1" indent="0">
              <a:buFont typeface="Wingdings" charset="2"/>
              <a:buNone/>
              <a:defRPr/>
            </a:pPr>
            <a:endParaRPr lang="cs-CZ" dirty="0"/>
          </a:p>
          <a:p>
            <a:pPr marL="393192" lvl="1" indent="0">
              <a:buFont typeface="Wingdings" charset="2"/>
              <a:buNone/>
              <a:defRPr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553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115888"/>
            <a:ext cx="9109075" cy="8556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Empiricist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 – David </a:t>
            </a:r>
            <a:r>
              <a:rPr lang="cs-CZ" dirty="0" err="1" smtClean="0"/>
              <a:t>Hume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1655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0F6FC6"/>
              </a:buClr>
              <a:buFont typeface="Wingdings" panose="05000000000000000000" pitchFamily="2" charset="2"/>
              <a:buChar char="q"/>
              <a:defRPr/>
            </a:pPr>
            <a:r>
              <a:rPr lang="cs-CZ" dirty="0" err="1" smtClean="0">
                <a:solidFill>
                  <a:prstClr val="white"/>
                </a:solidFill>
              </a:rPr>
              <a:t>Hume´s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>
                <a:solidFill>
                  <a:prstClr val="white"/>
                </a:solidFill>
              </a:rPr>
              <a:t>ethics</a:t>
            </a:r>
            <a:r>
              <a:rPr lang="cs-CZ" dirty="0">
                <a:solidFill>
                  <a:prstClr val="white"/>
                </a:solidFill>
              </a:rPr>
              <a:t> </a:t>
            </a:r>
            <a:r>
              <a:rPr lang="cs-CZ" dirty="0" err="1">
                <a:solidFill>
                  <a:prstClr val="white"/>
                </a:solidFill>
              </a:rPr>
              <a:t>is</a:t>
            </a:r>
            <a:r>
              <a:rPr lang="cs-CZ" dirty="0">
                <a:solidFill>
                  <a:prstClr val="white"/>
                </a:solidFill>
              </a:rPr>
              <a:t> </a:t>
            </a:r>
            <a:r>
              <a:rPr lang="cs-CZ" dirty="0" err="1">
                <a:solidFill>
                  <a:prstClr val="white"/>
                </a:solidFill>
              </a:rPr>
              <a:t>based</a:t>
            </a:r>
            <a:r>
              <a:rPr lang="cs-CZ" dirty="0">
                <a:solidFill>
                  <a:prstClr val="white"/>
                </a:solidFill>
              </a:rPr>
              <a:t> on </a:t>
            </a:r>
            <a:r>
              <a:rPr lang="cs-CZ" dirty="0" err="1">
                <a:solidFill>
                  <a:prstClr val="white"/>
                </a:solidFill>
              </a:rPr>
              <a:t>moral</a:t>
            </a:r>
            <a:r>
              <a:rPr lang="cs-CZ" dirty="0">
                <a:solidFill>
                  <a:prstClr val="white"/>
                </a:solidFill>
              </a:rPr>
              <a:t> </a:t>
            </a:r>
            <a:r>
              <a:rPr lang="cs-CZ" dirty="0" err="1">
                <a:solidFill>
                  <a:prstClr val="white"/>
                </a:solidFill>
              </a:rPr>
              <a:t>sentiments</a:t>
            </a:r>
            <a:r>
              <a:rPr lang="cs-CZ" dirty="0">
                <a:solidFill>
                  <a:prstClr val="white"/>
                </a:solidFill>
              </a:rPr>
              <a:t>, not on </a:t>
            </a:r>
            <a:r>
              <a:rPr lang="cs-CZ" dirty="0" err="1">
                <a:solidFill>
                  <a:prstClr val="white"/>
                </a:solidFill>
              </a:rPr>
              <a:t>reason</a:t>
            </a:r>
            <a:r>
              <a:rPr lang="cs-CZ" dirty="0">
                <a:solidFill>
                  <a:prstClr val="white"/>
                </a:solidFill>
              </a:rPr>
              <a:t>. </a:t>
            </a:r>
            <a:r>
              <a:rPr lang="cs-CZ" dirty="0" err="1">
                <a:solidFill>
                  <a:prstClr val="white"/>
                </a:solidFill>
              </a:rPr>
              <a:t>Reason</a:t>
            </a:r>
            <a:r>
              <a:rPr lang="cs-CZ" dirty="0">
                <a:solidFill>
                  <a:prstClr val="white"/>
                </a:solidFill>
              </a:rPr>
              <a:t> just </a:t>
            </a:r>
            <a:r>
              <a:rPr lang="cs-CZ" dirty="0" err="1">
                <a:solidFill>
                  <a:prstClr val="white"/>
                </a:solidFill>
              </a:rPr>
              <a:t>serves</a:t>
            </a:r>
            <a:r>
              <a:rPr lang="cs-CZ" dirty="0">
                <a:solidFill>
                  <a:prstClr val="white"/>
                </a:solidFill>
              </a:rPr>
              <a:t> as a </a:t>
            </a:r>
            <a:r>
              <a:rPr lang="cs-CZ" dirty="0" err="1">
                <a:solidFill>
                  <a:prstClr val="white"/>
                </a:solidFill>
              </a:rPr>
              <a:t>technical</a:t>
            </a:r>
            <a:r>
              <a:rPr lang="cs-CZ" dirty="0">
                <a:solidFill>
                  <a:prstClr val="white"/>
                </a:solidFill>
              </a:rPr>
              <a:t> and </a:t>
            </a:r>
            <a:r>
              <a:rPr lang="cs-CZ" dirty="0" err="1">
                <a:solidFill>
                  <a:prstClr val="white"/>
                </a:solidFill>
              </a:rPr>
              <a:t>pragmatic</a:t>
            </a:r>
            <a:r>
              <a:rPr lang="cs-CZ" dirty="0">
                <a:solidFill>
                  <a:prstClr val="white"/>
                </a:solidFill>
              </a:rPr>
              <a:t> </a:t>
            </a:r>
            <a:r>
              <a:rPr lang="cs-CZ" dirty="0" err="1">
                <a:solidFill>
                  <a:prstClr val="white"/>
                </a:solidFill>
              </a:rPr>
              <a:t>tool</a:t>
            </a:r>
            <a:r>
              <a:rPr lang="cs-CZ" dirty="0" smtClean="0">
                <a:solidFill>
                  <a:prstClr val="white"/>
                </a:solidFill>
              </a:rPr>
              <a:t>.</a:t>
            </a:r>
          </a:p>
          <a:p>
            <a:pPr lvl="1">
              <a:buClr>
                <a:srgbClr val="0F6FC6"/>
              </a:buClr>
              <a:buFont typeface="Wingdings" panose="05000000000000000000" pitchFamily="2" charset="2"/>
              <a:buChar char="q"/>
              <a:defRPr/>
            </a:pPr>
            <a:r>
              <a:rPr lang="cs-CZ" dirty="0" err="1" smtClean="0">
                <a:solidFill>
                  <a:prstClr val="white"/>
                </a:solidFill>
              </a:rPr>
              <a:t>Following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our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moral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sentiments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increases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our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pleassure</a:t>
            </a:r>
            <a:r>
              <a:rPr lang="cs-CZ" dirty="0" smtClean="0">
                <a:solidFill>
                  <a:prstClr val="white"/>
                </a:solidFill>
              </a:rPr>
              <a:t> and </a:t>
            </a:r>
            <a:r>
              <a:rPr lang="cs-CZ" dirty="0" err="1" smtClean="0">
                <a:solidFill>
                  <a:prstClr val="white"/>
                </a:solidFill>
              </a:rPr>
              <a:t>decreases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our</a:t>
            </a:r>
            <a:r>
              <a:rPr lang="cs-CZ" dirty="0" smtClean="0">
                <a:solidFill>
                  <a:prstClr val="white"/>
                </a:solidFill>
              </a:rPr>
              <a:t> „</a:t>
            </a:r>
            <a:r>
              <a:rPr lang="cs-CZ" dirty="0" err="1" smtClean="0">
                <a:solidFill>
                  <a:prstClr val="white"/>
                </a:solidFill>
              </a:rPr>
              <a:t>pain</a:t>
            </a:r>
            <a:r>
              <a:rPr lang="cs-CZ" dirty="0" smtClean="0">
                <a:solidFill>
                  <a:prstClr val="white"/>
                </a:solidFill>
              </a:rPr>
              <a:t>“.  </a:t>
            </a:r>
            <a:r>
              <a:rPr lang="cs-CZ" dirty="0" err="1">
                <a:solidFill>
                  <a:prstClr val="white"/>
                </a:solidFill>
              </a:rPr>
              <a:t>O</a:t>
            </a:r>
            <a:r>
              <a:rPr lang="cs-CZ" dirty="0" err="1" smtClean="0">
                <a:solidFill>
                  <a:prstClr val="white"/>
                </a:solidFill>
              </a:rPr>
              <a:t>ur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egoism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brings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social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benefits</a:t>
            </a:r>
            <a:r>
              <a:rPr lang="cs-CZ" dirty="0" smtClean="0">
                <a:solidFill>
                  <a:prstClr val="white"/>
                </a:solidFill>
              </a:rPr>
              <a:t>, </a:t>
            </a:r>
            <a:r>
              <a:rPr lang="cs-CZ" dirty="0" err="1" smtClean="0">
                <a:solidFill>
                  <a:prstClr val="white"/>
                </a:solidFill>
              </a:rPr>
              <a:t>because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moral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sentiments</a:t>
            </a:r>
            <a:r>
              <a:rPr lang="cs-CZ" dirty="0" smtClean="0">
                <a:solidFill>
                  <a:prstClr val="white"/>
                </a:solidFill>
              </a:rPr>
              <a:t> are </a:t>
            </a:r>
            <a:r>
              <a:rPr lang="cs-CZ" dirty="0" err="1" smtClean="0">
                <a:solidFill>
                  <a:prstClr val="white"/>
                </a:solidFill>
              </a:rPr>
              <a:t>shared</a:t>
            </a:r>
            <a:r>
              <a:rPr lang="cs-CZ" dirty="0" smtClean="0">
                <a:solidFill>
                  <a:prstClr val="white"/>
                </a:solidFill>
              </a:rPr>
              <a:t> in </a:t>
            </a:r>
            <a:r>
              <a:rPr lang="cs-CZ" dirty="0" err="1" smtClean="0">
                <a:solidFill>
                  <a:prstClr val="white"/>
                </a:solidFill>
              </a:rPr>
              <a:t>the</a:t>
            </a:r>
            <a:r>
              <a:rPr lang="cs-CZ" dirty="0" smtClean="0">
                <a:solidFill>
                  <a:prstClr val="white"/>
                </a:solidFill>
              </a:rPr>
              <a:t> society .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realize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pragmatic</a:t>
            </a:r>
            <a:r>
              <a:rPr lang="cs-CZ" dirty="0" smtClean="0"/>
              <a:t> to </a:t>
            </a:r>
            <a:r>
              <a:rPr lang="cs-CZ" dirty="0" err="1" smtClean="0"/>
              <a:t>follow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moral</a:t>
            </a:r>
            <a:r>
              <a:rPr lang="cs-CZ" dirty="0" smtClean="0"/>
              <a:t> </a:t>
            </a:r>
            <a:r>
              <a:rPr lang="cs-CZ" dirty="0" err="1" smtClean="0"/>
              <a:t>sentiments</a:t>
            </a:r>
            <a:r>
              <a:rPr lang="cs-CZ" dirty="0" smtClean="0"/>
              <a:t>,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interests</a:t>
            </a:r>
            <a:r>
              <a:rPr lang="cs-CZ" dirty="0" smtClean="0"/>
              <a:t> are </a:t>
            </a:r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cs-CZ" dirty="0" err="1" smtClean="0"/>
              <a:t>served</a:t>
            </a:r>
            <a:r>
              <a:rPr lang="cs-CZ" dirty="0" smtClean="0"/>
              <a:t> in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in </a:t>
            </a:r>
            <a:r>
              <a:rPr lang="cs-CZ" dirty="0" err="1" smtClean="0"/>
              <a:t>confrontation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inconsistency</a:t>
            </a:r>
            <a:r>
              <a:rPr lang="cs-CZ" dirty="0" smtClean="0"/>
              <a:t> in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;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tendency</a:t>
            </a:r>
            <a:r>
              <a:rPr lang="cs-CZ" dirty="0" smtClean="0"/>
              <a:t> to </a:t>
            </a:r>
            <a:r>
              <a:rPr lang="cs-CZ" dirty="0" err="1" smtClean="0"/>
              <a:t>break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norms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in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endParaRPr lang="cs-CZ" dirty="0" smtClean="0"/>
          </a:p>
          <a:p>
            <a:pPr lvl="2">
              <a:buFont typeface="Wingdings" panose="05000000000000000000" pitchFamily="2" charset="2"/>
              <a:buChar char="q"/>
              <a:defRPr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10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115888"/>
            <a:ext cx="9109075" cy="8556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Empiricist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 – Adam Smith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16550"/>
          </a:xfrm>
        </p:spPr>
        <p:txBody>
          <a:bodyPr>
            <a:normAutofit/>
          </a:bodyPr>
          <a:lstStyle/>
          <a:p>
            <a:pPr>
              <a:buClr>
                <a:srgbClr val="0F6FC6"/>
              </a:buClr>
              <a:buFont typeface="Wingdings" panose="05000000000000000000" pitchFamily="2" charset="2"/>
              <a:buChar char="q"/>
              <a:defRPr/>
            </a:pPr>
            <a:r>
              <a:rPr lang="cs-CZ" dirty="0" smtClean="0">
                <a:solidFill>
                  <a:prstClr val="white"/>
                </a:solidFill>
                <a:hlinkClick r:id="rId2"/>
              </a:rPr>
              <a:t>Adam Smith </a:t>
            </a:r>
            <a:r>
              <a:rPr lang="cs-CZ" dirty="0" smtClean="0">
                <a:solidFill>
                  <a:prstClr val="white"/>
                </a:solidFill>
              </a:rPr>
              <a:t>(1723 – 1790)</a:t>
            </a:r>
          </a:p>
          <a:p>
            <a:pPr lvl="1">
              <a:buClr>
                <a:srgbClr val="0F6FC6"/>
              </a:buClr>
              <a:buFont typeface="Wingdings" panose="05000000000000000000" pitchFamily="2" charset="2"/>
              <a:buChar char="q"/>
              <a:defRPr/>
            </a:pPr>
            <a:r>
              <a:rPr lang="cs-CZ" dirty="0" err="1" smtClean="0">
                <a:solidFill>
                  <a:prstClr val="white"/>
                </a:solidFill>
              </a:rPr>
              <a:t>Close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friend</a:t>
            </a:r>
            <a:r>
              <a:rPr lang="cs-CZ" dirty="0" smtClean="0">
                <a:solidFill>
                  <a:prstClr val="white"/>
                </a:solidFill>
              </a:rPr>
              <a:t> </a:t>
            </a:r>
            <a:r>
              <a:rPr lang="cs-CZ" dirty="0" err="1" smtClean="0">
                <a:solidFill>
                  <a:prstClr val="white"/>
                </a:solidFill>
              </a:rPr>
              <a:t>of</a:t>
            </a:r>
            <a:r>
              <a:rPr lang="cs-CZ" dirty="0" smtClean="0">
                <a:solidFill>
                  <a:prstClr val="white"/>
                </a:solidFill>
              </a:rPr>
              <a:t> David </a:t>
            </a:r>
            <a:r>
              <a:rPr lang="cs-CZ" dirty="0" err="1" smtClean="0">
                <a:solidFill>
                  <a:prstClr val="white"/>
                </a:solidFill>
              </a:rPr>
              <a:t>Hume</a:t>
            </a:r>
            <a:endParaRPr lang="cs-CZ" dirty="0" smtClean="0">
              <a:solidFill>
                <a:prstClr val="white"/>
              </a:solidFill>
            </a:endParaRPr>
          </a:p>
          <a:p>
            <a:pPr lvl="1">
              <a:buClr>
                <a:srgbClr val="0F6FC6"/>
              </a:buClr>
              <a:buFont typeface="Wingdings" panose="05000000000000000000" pitchFamily="2" charset="2"/>
              <a:buChar char="q"/>
              <a:defRPr/>
            </a:pPr>
            <a:r>
              <a:rPr lang="cs-CZ" dirty="0" smtClean="0">
                <a:solidFill>
                  <a:prstClr val="white"/>
                </a:solidFill>
              </a:rPr>
              <a:t>Basic Works:</a:t>
            </a:r>
          </a:p>
          <a:p>
            <a:pPr lvl="2">
              <a:buClr>
                <a:srgbClr val="0F6FC6"/>
              </a:buClr>
              <a:buFont typeface="Wingdings" panose="05000000000000000000" pitchFamily="2" charset="2"/>
              <a:buChar char="q"/>
              <a:defRPr/>
            </a:pPr>
            <a:r>
              <a:rPr lang="en-US" dirty="0"/>
              <a:t>The Theory of Moral Sentiments 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en-US" dirty="0" smtClean="0"/>
              <a:t>1759</a:t>
            </a:r>
            <a:r>
              <a:rPr lang="cs-CZ" dirty="0" smtClean="0"/>
              <a:t>)</a:t>
            </a:r>
          </a:p>
          <a:p>
            <a:pPr lvl="2">
              <a:buClr>
                <a:srgbClr val="0F6FC6"/>
              </a:buClr>
              <a:buFont typeface="Wingdings" panose="05000000000000000000" pitchFamily="2" charset="2"/>
              <a:buChar char="q"/>
              <a:defRPr/>
            </a:pPr>
            <a:r>
              <a:rPr lang="cs-CZ" dirty="0"/>
              <a:t> </a:t>
            </a:r>
            <a:r>
              <a:rPr lang="cs-CZ" dirty="0" err="1" smtClean="0"/>
              <a:t>Lectures</a:t>
            </a:r>
            <a:r>
              <a:rPr lang="cs-CZ" dirty="0" smtClean="0"/>
              <a:t> on Justice, Police, </a:t>
            </a:r>
            <a:r>
              <a:rPr lang="cs-CZ" dirty="0" err="1" smtClean="0"/>
              <a:t>Revenue</a:t>
            </a:r>
            <a:r>
              <a:rPr lang="cs-CZ" dirty="0" smtClean="0"/>
              <a:t> and </a:t>
            </a:r>
            <a:r>
              <a:rPr lang="cs-CZ" dirty="0" err="1" smtClean="0"/>
              <a:t>Arms</a:t>
            </a:r>
            <a:r>
              <a:rPr lang="cs-CZ" dirty="0" smtClean="0"/>
              <a:t> (1763)</a:t>
            </a:r>
          </a:p>
          <a:p>
            <a:pPr lvl="2">
              <a:buClr>
                <a:srgbClr val="0F6FC6"/>
              </a:buClr>
              <a:buFont typeface="Wingdings" panose="05000000000000000000" pitchFamily="2" charset="2"/>
              <a:buChar char="q"/>
              <a:defRPr/>
            </a:pPr>
            <a:r>
              <a:rPr lang="cs-CZ" dirty="0"/>
              <a:t> </a:t>
            </a:r>
            <a:r>
              <a:rPr lang="cs-CZ" dirty="0" err="1" smtClean="0">
                <a:effectLst/>
              </a:rPr>
              <a:t>The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Wealth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of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Nations</a:t>
            </a:r>
            <a:r>
              <a:rPr lang="cs-CZ" dirty="0" smtClean="0">
                <a:effectLst/>
              </a:rPr>
              <a:t> (1776)</a:t>
            </a:r>
          </a:p>
          <a:p>
            <a:pPr lvl="2">
              <a:buClr>
                <a:srgbClr val="0F6FC6"/>
              </a:buClr>
              <a:buFont typeface="Wingdings" panose="05000000000000000000" pitchFamily="2" charset="2"/>
              <a:buChar char="q"/>
              <a:defRPr/>
            </a:pPr>
            <a:r>
              <a:rPr lang="cs-CZ" dirty="0">
                <a:effectLst/>
              </a:rPr>
              <a:t> </a:t>
            </a:r>
            <a:r>
              <a:rPr lang="cs-CZ" dirty="0" err="1" smtClean="0">
                <a:effectLst/>
              </a:rPr>
              <a:t>Essays</a:t>
            </a:r>
            <a:r>
              <a:rPr lang="cs-CZ" dirty="0" smtClean="0">
                <a:effectLst/>
              </a:rPr>
              <a:t> on </a:t>
            </a:r>
            <a:r>
              <a:rPr lang="cs-CZ" dirty="0" err="1" smtClean="0">
                <a:effectLst/>
              </a:rPr>
              <a:t>Philosophical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Subjects</a:t>
            </a:r>
            <a:r>
              <a:rPr lang="cs-CZ" dirty="0" smtClean="0">
                <a:effectLst/>
              </a:rPr>
              <a:t> (1795)</a:t>
            </a:r>
          </a:p>
          <a:p>
            <a:pPr lvl="1">
              <a:buClr>
                <a:srgbClr val="0F6FC6"/>
              </a:buClr>
              <a:buFont typeface="Wingdings" panose="05000000000000000000" pitchFamily="2" charset="2"/>
              <a:buChar char="q"/>
              <a:defRPr/>
            </a:pPr>
            <a:r>
              <a:rPr lang="cs-CZ" dirty="0" err="1" smtClean="0">
                <a:effectLst/>
              </a:rPr>
              <a:t>Following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commonly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accepted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rules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works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well</a:t>
            </a:r>
            <a:r>
              <a:rPr lang="cs-CZ" dirty="0" smtClean="0">
                <a:effectLst/>
              </a:rPr>
              <a:t>, </a:t>
            </a:r>
            <a:r>
              <a:rPr lang="cs-CZ" dirty="0" err="1" smtClean="0">
                <a:effectLst/>
              </a:rPr>
              <a:t>except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of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extreme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situations</a:t>
            </a:r>
            <a:r>
              <a:rPr lang="cs-CZ" dirty="0" smtClean="0">
                <a:effectLst/>
              </a:rPr>
              <a:t>. In </a:t>
            </a:r>
            <a:r>
              <a:rPr lang="cs-CZ" dirty="0" err="1" smtClean="0">
                <a:effectLst/>
              </a:rPr>
              <a:t>extreme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situations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we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must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behave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reasonably</a:t>
            </a:r>
            <a:r>
              <a:rPr lang="cs-CZ" dirty="0" smtClean="0">
                <a:effectLst/>
              </a:rPr>
              <a:t> (in </a:t>
            </a:r>
            <a:r>
              <a:rPr lang="cs-CZ" dirty="0" err="1" smtClean="0">
                <a:effectLst/>
              </a:rPr>
              <a:t>the</a:t>
            </a:r>
            <a:r>
              <a:rPr lang="cs-CZ" dirty="0" smtClean="0">
                <a:effectLst/>
              </a:rPr>
              <a:t> Thomas </a:t>
            </a:r>
            <a:r>
              <a:rPr lang="cs-CZ" dirty="0" err="1" smtClean="0">
                <a:effectLst/>
              </a:rPr>
              <a:t>Aquinas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sense</a:t>
            </a:r>
            <a:r>
              <a:rPr lang="cs-CZ" dirty="0" smtClean="0">
                <a:effectLst/>
              </a:rPr>
              <a:t>).</a:t>
            </a:r>
          </a:p>
          <a:p>
            <a:pPr lvl="1">
              <a:buClr>
                <a:srgbClr val="0F6FC6"/>
              </a:buClr>
              <a:buFont typeface="Wingdings" panose="05000000000000000000" pitchFamily="2" charset="2"/>
              <a:buChar char="q"/>
              <a:defRPr/>
            </a:pPr>
            <a:endParaRPr lang="cs-CZ" dirty="0" smtClean="0"/>
          </a:p>
          <a:p>
            <a:pPr marL="457200" lvl="1" indent="0"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63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115888"/>
            <a:ext cx="9109075" cy="8556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Bentham´s</a:t>
            </a:r>
            <a:r>
              <a:rPr lang="cs-CZ" dirty="0" smtClean="0"/>
              <a:t> </a:t>
            </a:r>
            <a:r>
              <a:rPr lang="cs-CZ" dirty="0" err="1" smtClean="0"/>
              <a:t>Utilitarianism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720"/>
            <a:ext cx="8229600" cy="5776243"/>
          </a:xfrm>
        </p:spPr>
        <p:txBody>
          <a:bodyPr>
            <a:normAutofit fontScale="77500" lnSpcReduction="20000"/>
          </a:bodyPr>
          <a:lstStyle/>
          <a:p>
            <a:pPr marL="393192" lvl="1" indent="0">
              <a:buFont typeface="Wingdings" charset="2"/>
              <a:buNone/>
              <a:defRPr/>
            </a:pPr>
            <a:r>
              <a:rPr lang="cs-CZ" dirty="0" err="1" smtClean="0">
                <a:hlinkClick r:id="rId2"/>
              </a:rPr>
              <a:t>Jeremy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Bentham</a:t>
            </a:r>
            <a:r>
              <a:rPr lang="cs-CZ" dirty="0" smtClean="0">
                <a:hlinkClick r:id="rId2"/>
              </a:rPr>
              <a:t> </a:t>
            </a:r>
            <a:r>
              <a:rPr lang="cs-CZ" dirty="0" smtClean="0"/>
              <a:t>(1748 – 1832)</a:t>
            </a:r>
            <a:r>
              <a:rPr lang="cs-CZ" dirty="0"/>
              <a:t>	</a:t>
            </a:r>
            <a:endParaRPr lang="cs-CZ" dirty="0" smtClean="0"/>
          </a:p>
          <a:p>
            <a:pPr marL="907542" lvl="1" indent="-514350">
              <a:buFont typeface="Wingdings" pitchFamily="2" charset="2"/>
              <a:buChar char="q"/>
              <a:defRPr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highest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morality (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ought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) </a:t>
            </a:r>
            <a:r>
              <a:rPr lang="cs-CZ" dirty="0" err="1" smtClean="0"/>
              <a:t>is</a:t>
            </a:r>
            <a:r>
              <a:rPr lang="cs-CZ" dirty="0" smtClean="0"/>
              <a:t> to </a:t>
            </a:r>
            <a:r>
              <a:rPr lang="cs-CZ" dirty="0" err="1" smtClean="0"/>
              <a:t>maximize</a:t>
            </a:r>
            <a:r>
              <a:rPr lang="cs-CZ" dirty="0" smtClean="0"/>
              <a:t> utility (= intensity and </a:t>
            </a:r>
            <a:r>
              <a:rPr lang="cs-CZ" dirty="0" err="1" smtClean="0"/>
              <a:t>duration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pleasure</a:t>
            </a:r>
            <a:r>
              <a:rPr lang="cs-CZ" dirty="0" smtClean="0"/>
              <a:t> – intensity and </a:t>
            </a:r>
            <a:r>
              <a:rPr lang="cs-CZ" dirty="0" err="1" smtClean="0"/>
              <a:t>duration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r>
              <a:rPr lang="cs-CZ" dirty="0" smtClean="0"/>
              <a:t>)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maximum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.</a:t>
            </a:r>
          </a:p>
          <a:p>
            <a:pPr marL="907542" lvl="1" indent="-514350">
              <a:buFont typeface="Wingdings" pitchFamily="2" charset="2"/>
              <a:buChar char="q"/>
              <a:defRPr/>
            </a:pPr>
            <a:r>
              <a:rPr lang="cs-CZ" dirty="0" err="1"/>
              <a:t>Consequentialist</a:t>
            </a:r>
            <a:r>
              <a:rPr lang="cs-CZ" dirty="0"/>
              <a:t> </a:t>
            </a:r>
            <a:r>
              <a:rPr lang="cs-CZ" dirty="0" err="1"/>
              <a:t>reasoning</a:t>
            </a:r>
            <a:r>
              <a:rPr lang="cs-CZ" dirty="0"/>
              <a:t> – </a:t>
            </a:r>
            <a:r>
              <a:rPr lang="cs-CZ" dirty="0" err="1"/>
              <a:t>intentions</a:t>
            </a:r>
            <a:r>
              <a:rPr lang="cs-CZ" dirty="0"/>
              <a:t> are not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actions</a:t>
            </a:r>
            <a:endParaRPr lang="cs-CZ" dirty="0" smtClean="0"/>
          </a:p>
          <a:p>
            <a:pPr marL="907542" lvl="1" indent="-514350">
              <a:buFont typeface="Wingdings" pitchFamily="2" charset="2"/>
              <a:buChar char="q"/>
              <a:defRPr/>
            </a:pP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 (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) 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determined</a:t>
            </a:r>
            <a:r>
              <a:rPr lang="cs-CZ" dirty="0"/>
              <a:t> by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maximization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smtClean="0"/>
              <a:t>utility</a:t>
            </a:r>
          </a:p>
          <a:p>
            <a:pPr marL="907542" lvl="1" indent="-514350">
              <a:buFont typeface="Wingdings" pitchFamily="2" charset="2"/>
              <a:buChar char="q"/>
              <a:defRPr/>
            </a:pPr>
            <a:r>
              <a:rPr lang="cs-CZ" dirty="0"/>
              <a:t>His </a:t>
            </a:r>
            <a:r>
              <a:rPr lang="cs-CZ" dirty="0" err="1"/>
              <a:t>motivation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to </a:t>
            </a:r>
            <a:r>
              <a:rPr lang="cs-CZ" dirty="0" err="1"/>
              <a:t>build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 on </a:t>
            </a:r>
            <a:r>
              <a:rPr lang="cs-CZ" dirty="0" err="1"/>
              <a:t>scientific</a:t>
            </a:r>
            <a:r>
              <a:rPr lang="cs-CZ" dirty="0"/>
              <a:t> </a:t>
            </a:r>
            <a:r>
              <a:rPr lang="cs-CZ" dirty="0" err="1" smtClean="0"/>
              <a:t>grounds</a:t>
            </a:r>
            <a:endParaRPr lang="cs-CZ" dirty="0" smtClean="0"/>
          </a:p>
          <a:p>
            <a:pPr marL="907542" lvl="1" indent="-514350">
              <a:buFont typeface="Wingdings" pitchFamily="2" charset="2"/>
              <a:buChar char="q"/>
              <a:defRPr/>
            </a:pPr>
            <a:r>
              <a:rPr lang="cs-CZ" dirty="0" err="1" smtClean="0"/>
              <a:t>Book</a:t>
            </a:r>
            <a:r>
              <a:rPr lang="cs-CZ" dirty="0" smtClean="0"/>
              <a:t>: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Morals</a:t>
            </a:r>
            <a:r>
              <a:rPr lang="cs-CZ" dirty="0" smtClean="0"/>
              <a:t> and </a:t>
            </a:r>
            <a:r>
              <a:rPr lang="cs-CZ" dirty="0" err="1" smtClean="0"/>
              <a:t>Legislation</a:t>
            </a:r>
            <a:r>
              <a:rPr lang="cs-CZ" dirty="0" smtClean="0"/>
              <a:t>“ (1780) – </a:t>
            </a:r>
            <a:r>
              <a:rPr lang="cs-CZ" dirty="0" err="1" smtClean="0"/>
              <a:t>contains</a:t>
            </a:r>
            <a:r>
              <a:rPr lang="cs-CZ" dirty="0" smtClean="0"/>
              <a:t>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design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endParaRPr lang="cs-CZ" dirty="0" smtClean="0"/>
          </a:p>
          <a:p>
            <a:pPr marL="393192" lvl="1" indent="0">
              <a:buFont typeface="Wingdings" charset="2"/>
              <a:buNone/>
              <a:defRPr/>
            </a:pPr>
            <a:r>
              <a:rPr lang="cs-CZ" dirty="0" err="1" smtClean="0"/>
              <a:t>Features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Bentham´s</a:t>
            </a:r>
            <a:r>
              <a:rPr lang="cs-CZ" dirty="0" smtClean="0"/>
              <a:t> </a:t>
            </a:r>
            <a:r>
              <a:rPr lang="cs-CZ" dirty="0" err="1" smtClean="0"/>
              <a:t>Utilitarianism</a:t>
            </a:r>
            <a:r>
              <a:rPr lang="cs-CZ" dirty="0" smtClean="0"/>
              <a:t> (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): </a:t>
            </a:r>
          </a:p>
          <a:p>
            <a:pPr marL="907542" lvl="1" indent="-514350">
              <a:buFont typeface="+mj-lt"/>
              <a:buAutoNum type="arabicPeriod"/>
              <a:defRPr/>
            </a:pPr>
            <a:r>
              <a:rPr lang="cs-CZ" dirty="0" smtClean="0"/>
              <a:t>Utility </a:t>
            </a:r>
            <a:r>
              <a:rPr lang="cs-CZ" dirty="0" err="1" smtClean="0"/>
              <a:t>maximization</a:t>
            </a:r>
            <a:r>
              <a:rPr lang="cs-CZ" dirty="0" smtClean="0"/>
              <a:t> has a natural </a:t>
            </a:r>
            <a:r>
              <a:rPr lang="cs-CZ" dirty="0" err="1" smtClean="0"/>
              <a:t>biological</a:t>
            </a:r>
            <a:r>
              <a:rPr lang="cs-CZ" dirty="0" smtClean="0"/>
              <a:t> </a:t>
            </a:r>
            <a:r>
              <a:rPr lang="cs-CZ" dirty="0" err="1" smtClean="0"/>
              <a:t>basis</a:t>
            </a:r>
            <a:r>
              <a:rPr lang="cs-CZ" dirty="0" smtClean="0"/>
              <a:t>; </a:t>
            </a:r>
            <a:r>
              <a:rPr lang="cs-CZ" dirty="0" err="1" smtClean="0"/>
              <a:t>following</a:t>
            </a:r>
            <a:r>
              <a:rPr lang="cs-CZ" dirty="0" smtClean="0"/>
              <a:t> </a:t>
            </a:r>
            <a:r>
              <a:rPr lang="cs-CZ" dirty="0" err="1" smtClean="0"/>
              <a:t>self-interest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inherent</a:t>
            </a:r>
            <a:r>
              <a:rPr lang="cs-CZ" dirty="0" smtClean="0"/>
              <a:t> </a:t>
            </a:r>
            <a:r>
              <a:rPr lang="cs-CZ" dirty="0" err="1" smtClean="0"/>
              <a:t>feature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psychology  </a:t>
            </a:r>
          </a:p>
          <a:p>
            <a:pPr marL="907542" lvl="1" indent="-514350">
              <a:buFont typeface="+mj-lt"/>
              <a:buAutoNum type="arabicPeriod"/>
              <a:defRPr/>
            </a:pPr>
            <a:r>
              <a:rPr lang="cs-CZ" dirty="0" smtClean="0"/>
              <a:t>Utility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quantifiable</a:t>
            </a:r>
            <a:endParaRPr lang="cs-CZ" dirty="0" smtClean="0"/>
          </a:p>
          <a:p>
            <a:pPr marL="907542" lvl="1" indent="-514350">
              <a:buFont typeface="+mj-lt"/>
              <a:buAutoNum type="arabicPeriod"/>
              <a:defRPr/>
            </a:pPr>
            <a:r>
              <a:rPr lang="cs-CZ" dirty="0" err="1" smtClean="0"/>
              <a:t>Interpersonal</a:t>
            </a:r>
            <a:r>
              <a:rPr lang="cs-CZ" dirty="0" smtClean="0"/>
              <a:t> </a:t>
            </a:r>
            <a:r>
              <a:rPr lang="cs-CZ" dirty="0" err="1" smtClean="0"/>
              <a:t>comparisons</a:t>
            </a:r>
            <a:r>
              <a:rPr lang="cs-CZ" dirty="0" smtClean="0"/>
              <a:t> are </a:t>
            </a:r>
            <a:r>
              <a:rPr lang="cs-CZ" dirty="0" err="1" smtClean="0"/>
              <a:t>possible</a:t>
            </a:r>
            <a:r>
              <a:rPr lang="cs-CZ" dirty="0" smtClean="0"/>
              <a:t> –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psychology </a:t>
            </a:r>
          </a:p>
          <a:p>
            <a:pPr marL="850392" lvl="1" indent="-457200">
              <a:buFont typeface="Wingdings" pitchFamily="2" charset="2"/>
              <a:buChar char="q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280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115888"/>
            <a:ext cx="9109075" cy="8556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Bentham´s</a:t>
            </a:r>
            <a:r>
              <a:rPr lang="cs-CZ" dirty="0" smtClean="0"/>
              <a:t> </a:t>
            </a:r>
            <a:r>
              <a:rPr lang="cs-CZ" dirty="0" err="1" smtClean="0"/>
              <a:t>Utilitarianism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720"/>
            <a:ext cx="8229600" cy="5776243"/>
          </a:xfrm>
        </p:spPr>
        <p:txBody>
          <a:bodyPr>
            <a:normAutofit/>
          </a:bodyPr>
          <a:lstStyle/>
          <a:p>
            <a:pPr marL="907542" lvl="1" indent="-514350">
              <a:buFont typeface="Wingdings" pitchFamily="2" charset="2"/>
              <a:buChar char="q"/>
              <a:defRPr/>
            </a:pPr>
            <a:r>
              <a:rPr lang="cs-CZ" dirty="0" err="1" smtClean="0"/>
              <a:t>Measurement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Utility: </a:t>
            </a:r>
          </a:p>
          <a:p>
            <a:pPr marL="1307592" lvl="2" indent="-514350">
              <a:buFont typeface="Wingdings" pitchFamily="2" charset="2"/>
              <a:buChar char="q"/>
              <a:defRPr/>
            </a:pPr>
            <a:r>
              <a:rPr lang="cs-CZ" dirty="0" err="1" smtClean="0"/>
              <a:t>Bentham</a:t>
            </a:r>
            <a:r>
              <a:rPr lang="cs-CZ" dirty="0" smtClean="0"/>
              <a:t> </a:t>
            </a:r>
            <a:r>
              <a:rPr lang="cs-CZ" dirty="0" err="1" smtClean="0"/>
              <a:t>introduces</a:t>
            </a:r>
            <a:r>
              <a:rPr lang="cs-CZ" dirty="0" smtClean="0"/>
              <a:t> a </a:t>
            </a:r>
            <a:r>
              <a:rPr lang="cs-CZ" dirty="0" err="1" smtClean="0"/>
              <a:t>special</a:t>
            </a:r>
            <a:r>
              <a:rPr lang="cs-CZ" dirty="0" smtClean="0"/>
              <a:t> unit </a:t>
            </a:r>
            <a:r>
              <a:rPr lang="cs-CZ" dirty="0" err="1" smtClean="0"/>
              <a:t>for</a:t>
            </a:r>
            <a:r>
              <a:rPr lang="cs-CZ" dirty="0" smtClean="0"/>
              <a:t> utility </a:t>
            </a:r>
            <a:r>
              <a:rPr lang="cs-CZ" dirty="0" err="1" smtClean="0"/>
              <a:t>measurement</a:t>
            </a:r>
            <a:r>
              <a:rPr lang="cs-CZ" dirty="0" smtClean="0"/>
              <a:t>,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util</a:t>
            </a:r>
            <a:r>
              <a:rPr lang="cs-CZ" dirty="0" smtClean="0"/>
              <a:t>.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utils</a:t>
            </a:r>
            <a:r>
              <a:rPr lang="cs-CZ" dirty="0" smtClean="0"/>
              <a:t> </a:t>
            </a:r>
            <a:r>
              <a:rPr lang="cs-CZ" dirty="0" err="1" smtClean="0"/>
              <a:t>depends</a:t>
            </a:r>
            <a:r>
              <a:rPr lang="cs-CZ" dirty="0" smtClean="0"/>
              <a:t> on:</a:t>
            </a:r>
          </a:p>
          <a:p>
            <a:pPr marL="1764792" lvl="3" indent="-514350">
              <a:buFont typeface="Wingdings" pitchFamily="2" charset="2"/>
              <a:buChar char="q"/>
              <a:defRPr/>
            </a:pPr>
            <a:r>
              <a:rPr lang="cs-CZ" dirty="0" smtClean="0"/>
              <a:t>Intensity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peasure</a:t>
            </a:r>
            <a:r>
              <a:rPr lang="cs-CZ" dirty="0" smtClean="0"/>
              <a:t> (</a:t>
            </a:r>
            <a:r>
              <a:rPr lang="cs-CZ" dirty="0" err="1" smtClean="0"/>
              <a:t>pain</a:t>
            </a:r>
            <a:r>
              <a:rPr lang="cs-CZ" dirty="0" smtClean="0"/>
              <a:t>)</a:t>
            </a:r>
          </a:p>
          <a:p>
            <a:pPr marL="1764792" lvl="3" indent="-514350">
              <a:buFont typeface="Wingdings" pitchFamily="2" charset="2"/>
              <a:buChar char="q"/>
              <a:defRPr/>
            </a:pPr>
            <a:r>
              <a:rPr lang="cs-CZ" dirty="0" err="1" smtClean="0"/>
              <a:t>Duration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pleasure</a:t>
            </a:r>
            <a:r>
              <a:rPr lang="cs-CZ" dirty="0" smtClean="0"/>
              <a:t> (</a:t>
            </a:r>
            <a:r>
              <a:rPr lang="cs-CZ" dirty="0" err="1" smtClean="0"/>
              <a:t>pain</a:t>
            </a:r>
            <a:r>
              <a:rPr lang="cs-CZ" dirty="0" smtClean="0"/>
              <a:t>)</a:t>
            </a:r>
          </a:p>
          <a:p>
            <a:pPr marL="1764792" lvl="3" indent="-514350">
              <a:buFont typeface="Wingdings" pitchFamily="2" charset="2"/>
              <a:buChar char="q"/>
              <a:defRPr/>
            </a:pPr>
            <a:r>
              <a:rPr lang="cs-CZ" dirty="0" smtClean="0"/>
              <a:t>Probability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pleasure</a:t>
            </a:r>
            <a:r>
              <a:rPr lang="cs-CZ" dirty="0" smtClean="0"/>
              <a:t> (</a:t>
            </a:r>
            <a:r>
              <a:rPr lang="cs-CZ" dirty="0" err="1" smtClean="0"/>
              <a:t>pain</a:t>
            </a:r>
            <a:r>
              <a:rPr lang="cs-CZ" dirty="0" smtClean="0"/>
              <a:t>)</a:t>
            </a:r>
          </a:p>
          <a:p>
            <a:pPr marL="1764792" lvl="3" indent="-514350">
              <a:buFont typeface="Wingdings" pitchFamily="2" charset="2"/>
              <a:buChar char="q"/>
              <a:defRPr/>
            </a:pPr>
            <a:r>
              <a:rPr lang="cs-CZ" dirty="0" err="1" smtClean="0"/>
              <a:t>Remoteness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pleasure</a:t>
            </a:r>
            <a:r>
              <a:rPr lang="cs-CZ" dirty="0" smtClean="0"/>
              <a:t> (</a:t>
            </a:r>
            <a:r>
              <a:rPr lang="cs-CZ" dirty="0" err="1" smtClean="0"/>
              <a:t>pain</a:t>
            </a:r>
            <a:r>
              <a:rPr lang="cs-CZ" dirty="0" smtClean="0"/>
              <a:t>)</a:t>
            </a:r>
          </a:p>
          <a:p>
            <a:pPr marL="1307592" lvl="2" indent="-514350">
              <a:buFont typeface="Wingdings" pitchFamily="2" charset="2"/>
              <a:buChar char="q"/>
              <a:defRPr/>
            </a:pPr>
            <a:r>
              <a:rPr lang="cs-CZ" dirty="0" smtClean="0"/>
              <a:t>In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, he </a:t>
            </a:r>
            <a:r>
              <a:rPr lang="cs-CZ" dirty="0" err="1" smtClean="0"/>
              <a:t>believes</a:t>
            </a:r>
            <a:r>
              <a:rPr lang="cs-CZ" dirty="0" smtClean="0"/>
              <a:t> in </a:t>
            </a:r>
            <a:r>
              <a:rPr lang="cs-CZ" dirty="0" err="1" smtClean="0"/>
              <a:t>cardinal</a:t>
            </a:r>
            <a:r>
              <a:rPr lang="cs-CZ" dirty="0" smtClean="0"/>
              <a:t> utility.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in </a:t>
            </a:r>
            <a:r>
              <a:rPr lang="cs-CZ" dirty="0" err="1" smtClean="0"/>
              <a:t>economics</a:t>
            </a:r>
            <a:r>
              <a:rPr lang="cs-CZ" dirty="0" smtClean="0"/>
              <a:t> has led to </a:t>
            </a:r>
            <a:r>
              <a:rPr lang="cs-CZ" dirty="0" err="1" smtClean="0"/>
              <a:t>abandoning</a:t>
            </a:r>
            <a:r>
              <a:rPr lang="cs-CZ" dirty="0" smtClean="0"/>
              <a:t> </a:t>
            </a:r>
            <a:r>
              <a:rPr lang="cs-CZ" dirty="0" err="1" smtClean="0"/>
              <a:t>cardinal</a:t>
            </a:r>
            <a:r>
              <a:rPr lang="cs-CZ" dirty="0" smtClean="0"/>
              <a:t> utility and shift to </a:t>
            </a:r>
            <a:r>
              <a:rPr lang="cs-CZ" dirty="0" err="1" smtClean="0"/>
              <a:t>ordinal</a:t>
            </a:r>
            <a:r>
              <a:rPr lang="cs-CZ" dirty="0" smtClean="0"/>
              <a:t> utility.</a:t>
            </a:r>
          </a:p>
          <a:p>
            <a:pPr marL="850392" lvl="1" indent="-457200">
              <a:buFont typeface="Wingdings" pitchFamily="2" charset="2"/>
              <a:buChar char="q"/>
              <a:defRPr/>
            </a:pPr>
            <a:r>
              <a:rPr lang="cs-CZ" dirty="0" err="1" smtClean="0"/>
              <a:t>Interpersonal</a:t>
            </a:r>
            <a:r>
              <a:rPr lang="cs-CZ" dirty="0" smtClean="0"/>
              <a:t> </a:t>
            </a:r>
            <a:r>
              <a:rPr lang="cs-CZ" dirty="0" err="1" smtClean="0"/>
              <a:t>Comparisons</a:t>
            </a:r>
            <a:r>
              <a:rPr lang="cs-CZ" dirty="0" smtClean="0"/>
              <a:t> </a:t>
            </a:r>
          </a:p>
          <a:p>
            <a:pPr marL="1250442" lvl="2" indent="-457200">
              <a:buFont typeface="Wingdings" pitchFamily="2" charset="2"/>
              <a:buChar char="q"/>
              <a:defRPr/>
            </a:pPr>
            <a:r>
              <a:rPr lang="cs-CZ" dirty="0" err="1" smtClean="0"/>
              <a:t>Further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in </a:t>
            </a:r>
            <a:r>
              <a:rPr lang="cs-CZ" dirty="0" err="1" smtClean="0"/>
              <a:t>economics</a:t>
            </a:r>
            <a:r>
              <a:rPr lang="cs-CZ" dirty="0" smtClean="0"/>
              <a:t> has </a:t>
            </a:r>
            <a:r>
              <a:rPr lang="cs-CZ" dirty="0" err="1" smtClean="0"/>
              <a:t>found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problematic</a:t>
            </a:r>
            <a:r>
              <a:rPr lang="cs-CZ" dirty="0" smtClean="0"/>
              <a:t>, </a:t>
            </a:r>
            <a:r>
              <a:rPr lang="cs-CZ" dirty="0" err="1" smtClean="0"/>
              <a:t>economists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Austrian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deny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absolutely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722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2793</TotalTime>
  <Words>1231</Words>
  <Application>Microsoft Office PowerPoint</Application>
  <PresentationFormat>On-screen Show (4:3)</PresentationFormat>
  <Paragraphs>201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Stream</vt:lpstr>
      <vt:lpstr>Ethics and Economics Week 3  Utilitarianism and Justice     Tomáš Cahlík </vt:lpstr>
      <vt:lpstr>Outline </vt:lpstr>
      <vt:lpstr>Empiricist Ethics – Empiricism </vt:lpstr>
      <vt:lpstr>Empiricist Ethics – Hedonism</vt:lpstr>
      <vt:lpstr>Empiricist Ethics – David Hume</vt:lpstr>
      <vt:lpstr>Empiricist Ethics – David Hume</vt:lpstr>
      <vt:lpstr>Empiricist Ethics – Adam Smith</vt:lpstr>
      <vt:lpstr>Bentham´s Utilitarianism</vt:lpstr>
      <vt:lpstr>Bentham´s Utilitarianism</vt:lpstr>
      <vt:lpstr>Bentham´s Utilitarianism</vt:lpstr>
      <vt:lpstr>Bentham´s Utilitarianism</vt:lpstr>
      <vt:lpstr>Bentham´s Utilitarianism</vt:lpstr>
      <vt:lpstr>Bentham´s Utilitarianism</vt:lpstr>
      <vt:lpstr>Mill´s Utilitarianism</vt:lpstr>
      <vt:lpstr>Utilitarianism  </vt:lpstr>
      <vt:lpstr>Utilitarianism in Economics after the Marginalist Revolution </vt:lpstr>
      <vt:lpstr>Utilitarianism in Economics after the Marginalist Revolution </vt:lpstr>
      <vt:lpstr>Utilitarianism in Economics after the Marginalist Revolution </vt:lpstr>
      <vt:lpstr>Utilitarianism in Economics after the Marginalist Revolution </vt:lpstr>
      <vt:lpstr>Utilitarianism in Economics after the Marginalist Revolution </vt:lpstr>
      <vt:lpstr>Utilitarianism in Economics after the Marginalist Revolution</vt:lpstr>
      <vt:lpstr>Utilitarianism in Economics after the Marginalist Revolution</vt:lpstr>
    </vt:vector>
  </TitlesOfParts>
  <Company>FSV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CEWeek1</dc:title>
  <dc:creator>FSV-UK</dc:creator>
  <cp:lastModifiedBy>Táta</cp:lastModifiedBy>
  <cp:revision>206</cp:revision>
  <dcterms:created xsi:type="dcterms:W3CDTF">2003-12-01T09:44:04Z</dcterms:created>
  <dcterms:modified xsi:type="dcterms:W3CDTF">2023-10-10T14:29:44Z</dcterms:modified>
</cp:coreProperties>
</file>