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D00D-9F85-4B6D-AF35-DB457511D94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915E-B7F7-4D60-B36B-2196553343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kluzivniskol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Multikulturní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Nikolai</a:t>
            </a:r>
            <a:r>
              <a:rPr lang="cs-CZ" dirty="0" smtClean="0"/>
              <a:t> (2010)</a:t>
            </a:r>
          </a:p>
          <a:p>
            <a:r>
              <a:rPr lang="cs-CZ" dirty="0" smtClean="0"/>
              <a:t>„Bez akceptace segregačních, integračních nebo </a:t>
            </a:r>
            <a:r>
              <a:rPr lang="cs-CZ" dirty="0" err="1" smtClean="0"/>
              <a:t>inkluzivních</a:t>
            </a:r>
            <a:r>
              <a:rPr lang="cs-CZ" dirty="0" smtClean="0"/>
              <a:t> mechanismů ze strany školských poradenských zařízení nemůže vzdělávací systém fungovat.“</a:t>
            </a:r>
          </a:p>
          <a:p>
            <a:r>
              <a:rPr lang="cs-CZ" dirty="0" err="1" smtClean="0"/>
              <a:t>Spoluodpovědnostza</a:t>
            </a:r>
            <a:r>
              <a:rPr lang="cs-CZ" dirty="0" smtClean="0"/>
              <a:t> stav a podobu vzdělávacího systému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(požadavky) </a:t>
            </a:r>
            <a:r>
              <a:rPr lang="cs-CZ" dirty="0" err="1" smtClean="0"/>
              <a:t>inkluzivního</a:t>
            </a:r>
            <a:r>
              <a:rPr lang="cs-CZ" dirty="0" smtClean="0"/>
              <a:t>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 humánní  - úcta k lidem</a:t>
            </a:r>
          </a:p>
          <a:p>
            <a:r>
              <a:rPr lang="cs-CZ" dirty="0" smtClean="0"/>
              <a:t>Právní  - respektování práv minorit</a:t>
            </a:r>
          </a:p>
          <a:p>
            <a:r>
              <a:rPr lang="cs-CZ" dirty="0" smtClean="0"/>
              <a:t>Pragmatické  - rozšiřujeme naše poznání a osobnost  (</a:t>
            </a:r>
            <a:r>
              <a:rPr lang="cs-CZ" dirty="0" err="1" smtClean="0"/>
              <a:t>Bendl</a:t>
            </a:r>
            <a:r>
              <a:rPr lang="cs-CZ" dirty="0" smtClean="0"/>
              <a:t> 2003)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Multikulturní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 smtClean="0"/>
              <a:t>(MKP – </a:t>
            </a:r>
            <a:r>
              <a:rPr lang="cs-CZ" sz="2000" dirty="0" err="1" smtClean="0"/>
              <a:t>Sue</a:t>
            </a:r>
            <a:r>
              <a:rPr lang="cs-CZ" sz="2000" dirty="0" smtClean="0"/>
              <a:t> a kol. 1992)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 smtClean="0">
                <a:solidFill>
                  <a:srgbClr val="FF0000"/>
                </a:solidFill>
              </a:rPr>
              <a:t>Uvědomění si vlastních předpokladů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Názory a postoje </a:t>
            </a:r>
            <a:r>
              <a:rPr lang="cs-CZ" i="1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vědomí </a:t>
            </a:r>
            <a:r>
              <a:rPr lang="cs-CZ" b="1" dirty="0" err="1" smtClean="0">
                <a:solidFill>
                  <a:srgbClr val="FF0000"/>
                </a:solidFill>
              </a:rPr>
              <a:t>vl</a:t>
            </a:r>
            <a:r>
              <a:rPr lang="cs-CZ" b="1" dirty="0" smtClean="0">
                <a:solidFill>
                  <a:srgbClr val="FF0000"/>
                </a:solidFill>
              </a:rPr>
              <a:t>. kult. dědictví a hodnot+respekt k jinak</a:t>
            </a:r>
            <a:r>
              <a:rPr lang="cs-CZ" b="1" i="1" dirty="0" smtClean="0">
                <a:solidFill>
                  <a:srgbClr val="FF0000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Vědomí, že kult. zázemí ovlivňuje psych. Procesy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Schopnost rozpoznat limity svých kompetencí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Nemají potíže s odlišnostmi mezi sebou a jinými na základě víry, kultury a etnicity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Znalosti:</a:t>
            </a:r>
            <a:endParaRPr lang="cs-CZ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Specifické znalosti o svém rasovém a etnickém dědictví a jak to </a:t>
            </a:r>
            <a:r>
              <a:rPr lang="cs-CZ" b="1" dirty="0" smtClean="0">
                <a:solidFill>
                  <a:srgbClr val="FF0000"/>
                </a:solidFill>
              </a:rPr>
              <a:t>ovlivňuje jejich perspektivu o normalitě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Jak útlak, diskriminace ovlivňuje je osobně a jejich práci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Vědí o svém vlivu na druhé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Vědí o komunikačních stylech druhých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Dovednosti: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Hledání  zkušeností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Snaha o sebereflexi v rovině rasové a etnické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cs-CZ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dirty="0" smtClean="0"/>
              <a:t>Multikulturní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None/>
            </a:pPr>
            <a:r>
              <a:rPr lang="cs-CZ" b="1" dirty="0" smtClean="0"/>
              <a:t>II. </a:t>
            </a:r>
            <a:r>
              <a:rPr lang="cs-CZ" b="1" dirty="0" smtClean="0">
                <a:solidFill>
                  <a:srgbClr val="FF0000"/>
                </a:solidFill>
              </a:rPr>
              <a:t>Porozumění světovému názoru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Názory a postoje </a:t>
            </a:r>
            <a:r>
              <a:rPr lang="cs-CZ" i="1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Nepředsudečné porovnání </a:t>
            </a:r>
            <a:r>
              <a:rPr lang="cs-CZ" i="1" dirty="0" err="1" smtClean="0"/>
              <a:t>vl</a:t>
            </a:r>
            <a:r>
              <a:rPr lang="cs-CZ" i="1" dirty="0" smtClean="0"/>
              <a:t>. názorů s názory klienta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Vědomost o svých stereotypech  a předsudcích  vůči menšinám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Znalosti:</a:t>
            </a:r>
            <a:endParaRPr lang="cs-CZ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Informace o skupině, se kterou pracují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Jak rasa a minorita utvářejí osobnost a její volby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Znalost sociopolitického kontextu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i="1" dirty="0" smtClean="0"/>
              <a:t>Dovednosti: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Znalost relevantních výzkumů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i="1" dirty="0" smtClean="0"/>
              <a:t>Obohacovat mezikulturní dovednosti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Zájem o jedince z menšin i mimo poradenské situace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cs-CZ" b="1" i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Multikulturní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None/>
            </a:pPr>
            <a:r>
              <a:rPr lang="cs-CZ" sz="3800" b="1" dirty="0" smtClean="0"/>
              <a:t>III. </a:t>
            </a:r>
            <a:r>
              <a:rPr lang="cs-CZ" sz="3800" b="1" dirty="0" smtClean="0">
                <a:solidFill>
                  <a:srgbClr val="FF0000"/>
                </a:solidFill>
              </a:rPr>
              <a:t>Rozvoj intervenčních strategií a technik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sz="3800" b="1" i="1" dirty="0" smtClean="0"/>
              <a:t>Názory a postoje </a:t>
            </a:r>
            <a:r>
              <a:rPr lang="cs-CZ" sz="3800" i="1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Respekt</a:t>
            </a:r>
            <a:r>
              <a:rPr lang="cs-CZ" sz="3800" i="1" dirty="0" smtClean="0"/>
              <a:t> vůči přesvědčení a hodnotám </a:t>
            </a:r>
            <a:r>
              <a:rPr lang="cs-CZ" sz="3800" b="1" dirty="0" smtClean="0">
                <a:solidFill>
                  <a:srgbClr val="FF0000"/>
                </a:solidFill>
              </a:rPr>
              <a:t>v rovině tělesného a duševního fungování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Respekt vůči domorodým praktikám a jejich </a:t>
            </a:r>
            <a:r>
              <a:rPr lang="cs-CZ" sz="3400" i="1" dirty="0" err="1" smtClean="0"/>
              <a:t>pomáhacímu</a:t>
            </a:r>
            <a:r>
              <a:rPr lang="cs-CZ" sz="3400" i="1" dirty="0" smtClean="0"/>
              <a:t> systému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err="1" smtClean="0">
                <a:solidFill>
                  <a:srgbClr val="FF0000"/>
                </a:solidFill>
              </a:rPr>
              <a:t>Bilingválnost</a:t>
            </a:r>
            <a:r>
              <a:rPr lang="cs-CZ" sz="3800" b="1" dirty="0" smtClean="0">
                <a:solidFill>
                  <a:srgbClr val="FF0000"/>
                </a:solidFill>
              </a:rPr>
              <a:t> přínosem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sz="3800" b="1" i="1" dirty="0" smtClean="0"/>
              <a:t>Znalosti:</a:t>
            </a:r>
            <a:endParaRPr lang="cs-CZ" sz="3800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err="1" smtClean="0"/>
              <a:t>Osvěčenost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pomáhacích</a:t>
            </a:r>
            <a:r>
              <a:rPr lang="cs-CZ" sz="3400" i="1" dirty="0" smtClean="0"/>
              <a:t> praktik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Vědomost o institucionálních bariérách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Interpretace výsledků a rad v kontextu kulturních a jazykových charakteristik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Znalost sociálních struktur menšiny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Znalost diskriminačních praktik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sz="3800" b="1" i="1" dirty="0" smtClean="0"/>
              <a:t>Dovednosti: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Škála komunikačních praktik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Rozlišení problému předsudek x problém klienta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Spolupráce s tradičními autoritami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400" i="1" dirty="0" smtClean="0"/>
              <a:t>Jazyk klienta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Vědomí kulturního omezení testů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900" i="1" dirty="0" smtClean="0"/>
              <a:t>Na odstranění předsudků – výcviky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3800" b="1" dirty="0" smtClean="0">
                <a:solidFill>
                  <a:srgbClr val="FF0000"/>
                </a:solidFill>
              </a:rPr>
              <a:t>Odpovědnost za vzdělání klienta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cs-CZ" b="1" i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Stačí IZ na problémy  vzdělávání?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Škola místo sociální mobility x místo reprodukce sociální nerovnosti</a:t>
            </a:r>
          </a:p>
          <a:p>
            <a:r>
              <a:rPr lang="cs-CZ" dirty="0" smtClean="0"/>
              <a:t>Rovné podmínky všem x individuální vzdělávací plán s ohledem na možnosti a </a:t>
            </a:r>
            <a:r>
              <a:rPr lang="cs-CZ" dirty="0" err="1" smtClean="0"/>
              <a:t>potencionality</a:t>
            </a:r>
            <a:r>
              <a:rPr lang="cs-CZ" dirty="0" smtClean="0"/>
              <a:t> – zažít úspěch a úctu</a:t>
            </a:r>
          </a:p>
          <a:p>
            <a:r>
              <a:rPr lang="cs-CZ" dirty="0" smtClean="0"/>
              <a:t>Přísně hierarchizovaný svět ekonomického trhu x komunitní představa společnosti </a:t>
            </a:r>
          </a:p>
          <a:p>
            <a:pPr>
              <a:buNone/>
            </a:pPr>
            <a:r>
              <a:rPr lang="cs-CZ" dirty="0" smtClean="0"/>
              <a:t>= výchova pro nerovnost či výchova k sociální rovnosti?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Multukulturní</a:t>
            </a:r>
            <a:r>
              <a:rPr lang="cs-CZ" dirty="0" smtClean="0"/>
              <a:t>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každodenních kontaktech vznikají významy </a:t>
            </a:r>
            <a:r>
              <a:rPr lang="cs-CZ" dirty="0" err="1" smtClean="0"/>
              <a:t>idividuálních</a:t>
            </a:r>
            <a:r>
              <a:rPr lang="cs-CZ" dirty="0" smtClean="0"/>
              <a:t> a kolektivních významů </a:t>
            </a:r>
            <a:r>
              <a:rPr lang="cs-CZ" dirty="0" err="1" smtClean="0"/>
              <a:t>diverzity</a:t>
            </a:r>
            <a:r>
              <a:rPr lang="cs-CZ" dirty="0" smtClean="0"/>
              <a:t> a jinakosti (</a:t>
            </a:r>
            <a:r>
              <a:rPr lang="cs-CZ" dirty="0" err="1" smtClean="0"/>
              <a:t>Multikulti</a:t>
            </a:r>
            <a:r>
              <a:rPr lang="cs-CZ" dirty="0" smtClean="0"/>
              <a:t> poradenství 188)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Pomoc učitelům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Ideologie multikulturalismu, </a:t>
            </a:r>
            <a:r>
              <a:rPr lang="cs-CZ" dirty="0" err="1" smtClean="0"/>
              <a:t>interkulturalismu</a:t>
            </a:r>
            <a:r>
              <a:rPr lang="cs-CZ" dirty="0" smtClean="0"/>
              <a:t>, </a:t>
            </a:r>
            <a:r>
              <a:rPr lang="cs-CZ" dirty="0" err="1" smtClean="0"/>
              <a:t>inkluzivního</a:t>
            </a:r>
            <a:r>
              <a:rPr lang="cs-CZ" dirty="0" smtClean="0"/>
              <a:t> vzdělávání</a:t>
            </a:r>
          </a:p>
          <a:p>
            <a:r>
              <a:rPr lang="cs-CZ" dirty="0" smtClean="0"/>
              <a:t>Organizace na pomoc ve vzdělávání</a:t>
            </a:r>
          </a:p>
          <a:p>
            <a:r>
              <a:rPr lang="cs-CZ" dirty="0" smtClean="0"/>
              <a:t>MŠMT dotační tituly</a:t>
            </a:r>
          </a:p>
          <a:p>
            <a:r>
              <a:rPr lang="cs-CZ" dirty="0" smtClean="0"/>
              <a:t>SIM + CPIV</a:t>
            </a:r>
            <a:r>
              <a:rPr lang="cs-CZ" dirty="0" smtClean="0">
                <a:latin typeface="Arial" charset="0"/>
              </a:rPr>
              <a:t> </a:t>
            </a:r>
            <a:r>
              <a:rPr lang="cs-CZ" sz="1600" dirty="0" smtClean="0">
                <a:latin typeface="Arial" charset="0"/>
              </a:rPr>
              <a:t>(centra podpory </a:t>
            </a:r>
            <a:r>
              <a:rPr lang="cs-CZ" sz="1600" dirty="0" err="1" smtClean="0">
                <a:latin typeface="Arial" charset="0"/>
              </a:rPr>
              <a:t>inkluzivního</a:t>
            </a:r>
            <a:r>
              <a:rPr lang="cs-CZ" sz="1600" dirty="0" smtClean="0">
                <a:latin typeface="Arial" charset="0"/>
              </a:rPr>
              <a:t> vzdělávání)</a:t>
            </a:r>
          </a:p>
          <a:p>
            <a:r>
              <a:rPr lang="cs-CZ" dirty="0" smtClean="0"/>
              <a:t>Neziskové organizace </a:t>
            </a:r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  <a:hlinkClick r:id="rId2"/>
              </a:rPr>
              <a:t>http://www.</a:t>
            </a:r>
            <a:r>
              <a:rPr lang="cs-CZ" dirty="0" err="1" smtClean="0">
                <a:latin typeface="Arial" charset="0"/>
                <a:hlinkClick r:id="rId2"/>
              </a:rPr>
              <a:t>inkluzivniskola.cz</a:t>
            </a:r>
            <a:r>
              <a:rPr lang="cs-CZ" dirty="0" smtClean="0">
                <a:latin typeface="Arial" charset="0"/>
                <a:hlinkClick r:id="rId2"/>
              </a:rPr>
              <a:t>/</a:t>
            </a:r>
            <a:endParaRPr lang="cs-CZ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dirty="0" smtClean="0"/>
              <a:t> Formy: doučování, lektorování, volnočasové aktivity </a:t>
            </a:r>
            <a:r>
              <a:rPr lang="cs-CZ" dirty="0" smtClean="0">
                <a:latin typeface="Arial" charset="0"/>
              </a:rPr>
              <a:t>edukační materiály, </a:t>
            </a:r>
            <a:r>
              <a:rPr lang="cs-CZ" dirty="0" smtClean="0"/>
              <a:t>(</a:t>
            </a:r>
            <a:r>
              <a:rPr lang="cs-CZ" dirty="0" err="1" smtClean="0"/>
              <a:t>etnob</a:t>
            </a:r>
            <a:r>
              <a:rPr lang="cs-CZ" dirty="0" err="1" smtClean="0">
                <a:latin typeface="Arial" charset="0"/>
              </a:rPr>
              <a:t>u</a:t>
            </a:r>
            <a:r>
              <a:rPr lang="cs-CZ" dirty="0" err="1" smtClean="0"/>
              <a:t>s</a:t>
            </a:r>
            <a:r>
              <a:rPr lang="cs-CZ" dirty="0" err="1" smtClean="0">
                <a:latin typeface="Arial" charset="0"/>
              </a:rPr>
              <a:t>si</a:t>
            </a:r>
            <a:r>
              <a:rPr lang="cs-CZ" dirty="0" err="1" smtClean="0"/>
              <a:t>n</a:t>
            </a:r>
            <a:r>
              <a:rPr lang="cs-CZ" dirty="0" err="1" smtClean="0">
                <a:latin typeface="Arial" charset="0"/>
              </a:rPr>
              <a:t>e</a:t>
            </a:r>
            <a:r>
              <a:rPr lang="cs-CZ" dirty="0" err="1" smtClean="0"/>
              <a:t>s</a:t>
            </a:r>
            <a:r>
              <a:rPr lang="cs-CZ" dirty="0" smtClean="0"/>
              <a:t>)</a:t>
            </a:r>
            <a:r>
              <a:rPr lang="cs-CZ" dirty="0" smtClean="0">
                <a:latin typeface="Arial" charset="0"/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Nedostatky (Svoboda 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Učitelé neidentifikují  kořeny potíží</a:t>
            </a:r>
          </a:p>
          <a:p>
            <a:r>
              <a:rPr lang="cs-CZ" dirty="0" smtClean="0"/>
              <a:t>Malá míra informovanosti</a:t>
            </a:r>
          </a:p>
          <a:p>
            <a:r>
              <a:rPr lang="cs-CZ" dirty="0" smtClean="0"/>
              <a:t>Nepochopení dalších problémů menšin (Nezájem o školu?)</a:t>
            </a:r>
          </a:p>
          <a:p>
            <a:r>
              <a:rPr lang="cs-CZ" dirty="0" err="1" smtClean="0"/>
              <a:t>Etnizace</a:t>
            </a:r>
            <a:r>
              <a:rPr lang="cs-CZ" dirty="0" smtClean="0"/>
              <a:t> a </a:t>
            </a:r>
            <a:r>
              <a:rPr lang="cs-CZ" dirty="0" err="1" smtClean="0"/>
              <a:t>mýtizace</a:t>
            </a:r>
            <a:r>
              <a:rPr lang="cs-CZ" dirty="0" smtClean="0"/>
              <a:t> problémů</a:t>
            </a:r>
          </a:p>
          <a:p>
            <a:r>
              <a:rPr lang="cs-CZ" dirty="0" smtClean="0"/>
              <a:t>Tlak na segregaci + být mezi svými je lepší</a:t>
            </a:r>
          </a:p>
          <a:p>
            <a:r>
              <a:rPr lang="cs-CZ" dirty="0" smtClean="0"/>
              <a:t>Absence systémové podpory – únik ke krátkodobě efektivním strategiím – rezignace</a:t>
            </a:r>
          </a:p>
          <a:p>
            <a:r>
              <a:rPr lang="cs-CZ" dirty="0" smtClean="0"/>
              <a:t>Rizikové chování = důsledek výchovy v rodině, škola nenese zodpovědnost</a:t>
            </a:r>
          </a:p>
          <a:p>
            <a:r>
              <a:rPr lang="cs-CZ" dirty="0" smtClean="0"/>
              <a:t>Rezignace na individuální plány</a:t>
            </a:r>
          </a:p>
          <a:p>
            <a:r>
              <a:rPr lang="cs-CZ" dirty="0" smtClean="0"/>
              <a:t>Nepracuje se se třídou jako sociální skupinou </a:t>
            </a:r>
          </a:p>
          <a:p>
            <a:r>
              <a:rPr lang="cs-CZ" dirty="0" smtClean="0"/>
              <a:t>Škola neselhává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ideologie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Hájková, Vanda, Strnadová, Iva. </a:t>
            </a:r>
            <a:r>
              <a:rPr lang="cs-CZ" dirty="0" err="1" smtClean="0"/>
              <a:t>Inkluzivní</a:t>
            </a:r>
            <a:r>
              <a:rPr lang="cs-CZ" dirty="0" smtClean="0"/>
              <a:t> </a:t>
            </a:r>
            <a:r>
              <a:rPr lang="cs-CZ" dirty="0" smtClean="0"/>
              <a:t>vzdělávání</a:t>
            </a:r>
            <a:r>
              <a:rPr lang="cs-CZ" dirty="0" smtClean="0"/>
              <a:t>, </a:t>
            </a:r>
            <a:r>
              <a:rPr lang="cs-CZ" dirty="0" err="1" smtClean="0"/>
              <a:t>Grada</a:t>
            </a:r>
            <a:r>
              <a:rPr lang="cs-CZ" dirty="0" smtClean="0"/>
              <a:t>: Praha 2010</a:t>
            </a:r>
          </a:p>
          <a:p>
            <a:pPr>
              <a:buNone/>
            </a:pPr>
            <a:r>
              <a:rPr lang="cs-CZ" dirty="0" smtClean="0"/>
              <a:t>s.42 – idea </a:t>
            </a:r>
            <a:r>
              <a:rPr lang="cs-CZ" b="1" dirty="0" smtClean="0"/>
              <a:t>výkonově vyrovnaných tříd </a:t>
            </a:r>
            <a:r>
              <a:rPr lang="cs-CZ" dirty="0" smtClean="0"/>
              <a:t>(věk) je třeba zvládat (fiktivní průměr) </a:t>
            </a:r>
          </a:p>
          <a:p>
            <a:pPr>
              <a:buNone/>
            </a:pPr>
            <a:r>
              <a:rPr lang="cs-CZ" dirty="0" smtClean="0"/>
              <a:t> v české škole v přístupu učitelů nalézáme</a:t>
            </a:r>
          </a:p>
          <a:p>
            <a:pPr>
              <a:buNone/>
            </a:pPr>
            <a:r>
              <a:rPr lang="cs-CZ" dirty="0" smtClean="0"/>
              <a:t>Koncepty modelů </a:t>
            </a:r>
            <a:r>
              <a:rPr lang="cs-CZ" dirty="0" smtClean="0">
                <a:solidFill>
                  <a:srgbClr val="FF0000"/>
                </a:solidFill>
              </a:rPr>
              <a:t>separačního </a:t>
            </a:r>
            <a:r>
              <a:rPr lang="cs-CZ" dirty="0" smtClean="0"/>
              <a:t>(založený na asimilačním a segregačním pojetí) (Romové - odmítají, USA – neosvědčilo se) </a:t>
            </a:r>
          </a:p>
          <a:p>
            <a:pPr>
              <a:buNone/>
            </a:pPr>
            <a:r>
              <a:rPr lang="cs-CZ" dirty="0" smtClean="0"/>
              <a:t>Koncepty modelu </a:t>
            </a:r>
            <a:r>
              <a:rPr lang="cs-CZ" dirty="0" smtClean="0">
                <a:solidFill>
                  <a:srgbClr val="FF0000"/>
                </a:solidFill>
              </a:rPr>
              <a:t>přizpůsobení</a:t>
            </a:r>
            <a:r>
              <a:rPr lang="cs-CZ" dirty="0" smtClean="0"/>
              <a:t> ( asimilační a ignorující, popř. pozitivně diskriminující) (USA </a:t>
            </a:r>
            <a:r>
              <a:rPr lang="cs-CZ" dirty="0" err="1" smtClean="0"/>
              <a:t>desegregace</a:t>
            </a:r>
            <a:r>
              <a:rPr lang="cs-CZ" dirty="0" smtClean="0"/>
              <a:t> – </a:t>
            </a:r>
            <a:r>
              <a:rPr lang="cs-CZ" dirty="0" err="1" smtClean="0"/>
              <a:t>neosvěčilo</a:t>
            </a:r>
            <a:r>
              <a:rPr lang="cs-CZ" dirty="0" smtClean="0"/>
              <a:t> se)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Inkluzivní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model = budoucnost, zahrnující různorodost –akceptace různosti a odmítání toho, že rozdílnost bude překonána selekcí a asimilací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vzdělávacích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Segregační</a:t>
            </a:r>
            <a:r>
              <a:rPr lang="cs-CZ" dirty="0" smtClean="0"/>
              <a:t>  - oddělení vzdělávaných dětí dle klíče: </a:t>
            </a:r>
            <a:r>
              <a:rPr lang="cs-CZ" sz="2200" dirty="0" smtClean="0"/>
              <a:t>sociální postavení x etnická příslušnost x náboženství, pohlaví – reprodukce sociálního systému (i v demo zemích jako pozůstatky)</a:t>
            </a:r>
          </a:p>
          <a:p>
            <a:r>
              <a:rPr lang="cs-CZ" b="1" dirty="0" smtClean="0"/>
              <a:t>Integrační </a:t>
            </a:r>
            <a:r>
              <a:rPr lang="cs-CZ" dirty="0" smtClean="0"/>
              <a:t>– </a:t>
            </a:r>
            <a:r>
              <a:rPr lang="cs-CZ" sz="2000" dirty="0" smtClean="0"/>
              <a:t>škola pro běžné děti x děti které se </a:t>
            </a:r>
            <a:r>
              <a:rPr lang="cs-CZ" sz="2200" dirty="0" smtClean="0"/>
              <a:t>významným způsobem odlišují od normy ( rozumové nadání, kulturní a sociální zvyklosti, rodinné uspřádání (děti z DD), mohou být</a:t>
            </a:r>
          </a:p>
          <a:p>
            <a:pPr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      </a:t>
            </a:r>
            <a:r>
              <a:rPr lang="cs-CZ" dirty="0" smtClean="0">
                <a:solidFill>
                  <a:srgbClr val="FF0000"/>
                </a:solidFill>
              </a:rPr>
              <a:t>za mimořádných podmínek integrovány</a:t>
            </a:r>
          </a:p>
          <a:p>
            <a:r>
              <a:rPr lang="cs-CZ" b="1" dirty="0" err="1" smtClean="0"/>
              <a:t>Inkluzivní</a:t>
            </a:r>
            <a:r>
              <a:rPr lang="cs-CZ" dirty="0" smtClean="0"/>
              <a:t> – </a:t>
            </a:r>
            <a:r>
              <a:rPr lang="cs-CZ" sz="2200" dirty="0" smtClean="0"/>
              <a:t>hlavní vzdělávací proud </a:t>
            </a:r>
            <a:r>
              <a:rPr lang="cs-CZ" dirty="0" smtClean="0">
                <a:solidFill>
                  <a:srgbClr val="FF0000"/>
                </a:solidFill>
              </a:rPr>
              <a:t>pro všechny, nezávisle na jejich speciálních potřebách</a:t>
            </a:r>
            <a:r>
              <a:rPr lang="cs-CZ" dirty="0" smtClean="0"/>
              <a:t> = </a:t>
            </a:r>
            <a:r>
              <a:rPr lang="cs-CZ" sz="2400" dirty="0" smtClean="0"/>
              <a:t>podstata lidské </a:t>
            </a:r>
            <a:r>
              <a:rPr lang="cs-CZ" sz="2400" dirty="0" err="1" smtClean="0"/>
              <a:t>diverzity</a:t>
            </a:r>
            <a:r>
              <a:rPr lang="cs-CZ" sz="2400" dirty="0" smtClean="0"/>
              <a:t> </a:t>
            </a:r>
            <a:r>
              <a:rPr lang="cs-CZ" sz="2000" dirty="0" smtClean="0"/>
              <a:t>nepozoruje děti skrze specializované profese – učitel jeho role </a:t>
            </a:r>
            <a:r>
              <a:rPr lang="cs-CZ" sz="2000" dirty="0" err="1" smtClean="0"/>
              <a:t>inegrační</a:t>
            </a:r>
            <a:r>
              <a:rPr lang="cs-CZ" sz="2000" dirty="0" smtClean="0"/>
              <a:t> a aktivní spolupráce s ostatními odborníky</a:t>
            </a:r>
            <a:endParaRPr lang="cs-CZ" dirty="0" smtClean="0"/>
          </a:p>
          <a:p>
            <a:r>
              <a:rPr lang="cs-CZ" dirty="0" smtClean="0"/>
              <a:t>Situace ČR – míšení </a:t>
            </a:r>
            <a:r>
              <a:rPr lang="cs-CZ" dirty="0" err="1" smtClean="0"/>
              <a:t>prosegregačních</a:t>
            </a:r>
            <a:r>
              <a:rPr lang="cs-CZ" dirty="0" smtClean="0"/>
              <a:t>, </a:t>
            </a:r>
            <a:r>
              <a:rPr lang="cs-CZ" dirty="0" err="1" smtClean="0"/>
              <a:t>prointegračních</a:t>
            </a:r>
            <a:r>
              <a:rPr lang="cs-CZ" dirty="0" smtClean="0"/>
              <a:t> a </a:t>
            </a:r>
            <a:r>
              <a:rPr lang="cs-CZ" dirty="0" err="1" smtClean="0"/>
              <a:t>proinkluzivních</a:t>
            </a:r>
            <a:r>
              <a:rPr lang="cs-CZ" dirty="0" smtClean="0"/>
              <a:t> strategií – </a:t>
            </a:r>
            <a:r>
              <a:rPr lang="cs-CZ" sz="2000" dirty="0" smtClean="0"/>
              <a:t>problém zejména ve vztahu k  romským dětem (Evropský soud x praxe = negramotnost ano či ne)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Nikolai</a:t>
            </a:r>
            <a:r>
              <a:rPr lang="cs-CZ" dirty="0" smtClean="0"/>
              <a:t> 2010)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přístupu k heterogenitě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Zvládání heterogenity a společenské přístupy na úrovni přístupu k jedinci: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Segregativní</a:t>
            </a:r>
            <a:r>
              <a:rPr lang="cs-CZ" dirty="0" smtClean="0"/>
              <a:t> – akcent na odlišnost, oddělené vzdělávání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Asimilační</a:t>
            </a:r>
            <a:r>
              <a:rPr lang="cs-CZ" dirty="0" smtClean="0"/>
              <a:t> – odlišnost ignorována, korigována terapií a rehabilitací s cílem splynout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Integrační </a:t>
            </a:r>
            <a:r>
              <a:rPr lang="cs-CZ" dirty="0" smtClean="0"/>
              <a:t>– odlišnost akceptována soužití odlišných vítáno nezbytné za podmínky vyrovnání příležitostí těm, kteří jsou odlišností znevýhodněni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Inkluzivní</a:t>
            </a:r>
            <a:r>
              <a:rPr lang="cs-CZ" b="1" dirty="0" smtClean="0"/>
              <a:t> </a:t>
            </a:r>
            <a:r>
              <a:rPr lang="cs-CZ" dirty="0" smtClean="0"/>
              <a:t>– různorodost přínosná pro celou společnost (Hájková, Strnadová 2010) – jako je společnost to zažít již v hlavním proudu vzdělání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Řešení dle </a:t>
            </a:r>
            <a:r>
              <a:rPr lang="cs-CZ" dirty="0" err="1" smtClean="0"/>
              <a:t>Ogbu</a:t>
            </a:r>
            <a:endParaRPr lang="cs-CZ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uznání různých druhů menšin a na ně vázaných kulturních odlišností,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 k aktivitě učitele a obecně lidi zapojené do tvorby vzdělávacích programů.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Aktivně komunitu nedobrovolné menšiny, 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1.„učit děti oddělovat postoje a chování, které vedou k akademickému úspěchu od těch, které vedou ke ztrátě etnické identity a kultury nebo jazyka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2.„její členové uznávají akademický úspěch a cení si ho“ (46)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3.„učit děti uznat a přijmout odpovědnost za jejich školní přizpůsobení a akademický výkon“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4.„ střední třída z nedobrovolné menšiny potřebuje přehodnotit a změnit svou roli vůči komunitě. – propast mezi střední a nižší třídou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800" dirty="0" smtClean="0"/>
              <a:t>Střední třída z nedobrovolné menšiny musí vůči mládeži z menšiny přehodnotit svou roli. – přijmout závazek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800" dirty="0" smtClean="0"/>
              <a:t>Chybí vzory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Segregační – změřit výkon a poslat do typu školy</a:t>
            </a:r>
          </a:p>
          <a:p>
            <a:pPr marL="514350" indent="-514350">
              <a:buAutoNum type="alphaLcParenR"/>
            </a:pPr>
            <a:r>
              <a:rPr lang="cs-CZ" dirty="0" smtClean="0"/>
              <a:t>Integrace – identifikace normy a odlišení subnormální populace (vyhledávání možných subnormálních jedinců a doporučení podmínek pro jejich integraci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Inkluzivní</a:t>
            </a:r>
            <a:r>
              <a:rPr lang="cs-CZ" dirty="0" smtClean="0"/>
              <a:t> – diagnostika do pozadí. 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Práce s kolektivem</a:t>
            </a:r>
          </a:p>
          <a:p>
            <a:pPr marL="914400" lvl="1" indent="-514350">
              <a:buAutoNum type="alphaLcParenR"/>
            </a:pPr>
            <a:r>
              <a:rPr lang="cs-CZ" dirty="0" err="1" smtClean="0"/>
              <a:t>Multidicsiplinární</a:t>
            </a:r>
            <a:r>
              <a:rPr lang="cs-CZ" dirty="0" smtClean="0"/>
              <a:t> diagnostika pro navržení vhodné </a:t>
            </a:r>
            <a:r>
              <a:rPr lang="cs-CZ" dirty="0" err="1" smtClean="0"/>
              <a:t>ped</a:t>
            </a:r>
            <a:r>
              <a:rPr lang="cs-CZ" dirty="0" smtClean="0"/>
              <a:t>. I psychologické intervence</a:t>
            </a:r>
          </a:p>
          <a:p>
            <a:pPr marL="914400" lvl="1" indent="-514350">
              <a:buAutoNum type="alphaLcParenR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SIM </a:t>
            </a:r>
            <a:r>
              <a:rPr lang="cs-CZ" dirty="0" smtClean="0"/>
              <a:t>+ CPIV</a:t>
            </a:r>
            <a:r>
              <a:rPr lang="cs-CZ" dirty="0" smtClean="0">
                <a:latin typeface="Arial" charset="0"/>
              </a:rPr>
              <a:t> (centra podpory </a:t>
            </a:r>
            <a:r>
              <a:rPr lang="cs-CZ" dirty="0" err="1" smtClean="0">
                <a:latin typeface="Arial" charset="0"/>
              </a:rPr>
              <a:t>inkluzivního</a:t>
            </a:r>
            <a:r>
              <a:rPr lang="cs-CZ" dirty="0" smtClean="0">
                <a:latin typeface="Arial" charset="0"/>
              </a:rPr>
              <a:t> vzdělávání</a:t>
            </a:r>
            <a:r>
              <a:rPr lang="cs-CZ" dirty="0" smtClean="0">
                <a:latin typeface="Arial" charset="0"/>
              </a:rPr>
              <a:t>)</a:t>
            </a:r>
          </a:p>
          <a:p>
            <a:pPr>
              <a:buNone/>
            </a:pPr>
            <a:r>
              <a:rPr lang="cs-CZ" dirty="0" smtClean="0">
                <a:latin typeface="Arial" charset="0"/>
              </a:rPr>
              <a:t>= v duchu </a:t>
            </a:r>
            <a:r>
              <a:rPr lang="cs-CZ" dirty="0" err="1" smtClean="0">
                <a:latin typeface="Arial" charset="0"/>
              </a:rPr>
              <a:t>inkluzivního</a:t>
            </a:r>
            <a:r>
              <a:rPr lang="cs-CZ" dirty="0" smtClean="0">
                <a:latin typeface="Arial" charset="0"/>
              </a:rPr>
              <a:t> vzdělávání </a:t>
            </a:r>
            <a:r>
              <a:rPr lang="cs-CZ" dirty="0" err="1" smtClean="0">
                <a:latin typeface="Arial" charset="0"/>
              </a:rPr>
              <a:t>zkompetentňovat</a:t>
            </a:r>
            <a:r>
              <a:rPr lang="cs-CZ" dirty="0" smtClean="0">
                <a:latin typeface="Arial" charset="0"/>
              </a:rPr>
              <a:t> učitele</a:t>
            </a:r>
            <a:endParaRPr lang="cs-CZ" dirty="0" smtClean="0">
              <a:latin typeface="Arial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pro 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psychologie x </a:t>
            </a:r>
            <a:r>
              <a:rPr lang="cs-CZ" dirty="0" err="1" smtClean="0"/>
              <a:t>sociokulturní</a:t>
            </a:r>
            <a:r>
              <a:rPr lang="cs-CZ" dirty="0" smtClean="0"/>
              <a:t> psychologie</a:t>
            </a:r>
          </a:p>
          <a:p>
            <a:r>
              <a:rPr lang="cs-CZ" dirty="0" smtClean="0"/>
              <a:t>Nehledat podstatu v odlišnosti kulturně ohraničených skupin (KP)</a:t>
            </a:r>
          </a:p>
          <a:p>
            <a:r>
              <a:rPr lang="cs-CZ" dirty="0" smtClean="0"/>
              <a:t>X ale zaměřit se na otázku procesů v </a:t>
            </a:r>
            <a:r>
              <a:rPr lang="cs-CZ" dirty="0" err="1" smtClean="0"/>
              <a:t>multikulti</a:t>
            </a:r>
            <a:r>
              <a:rPr lang="cs-CZ" dirty="0" smtClean="0"/>
              <a:t> společnosti, procesy dynamiky kulturní změny.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Předvádění na obrazovce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Multikulturní poradenství</vt:lpstr>
      <vt:lpstr>Pomoc učitelům</vt:lpstr>
      <vt:lpstr>Nedostatky (Svoboda 2010)</vt:lpstr>
      <vt:lpstr>Pedagogické ideologie </vt:lpstr>
      <vt:lpstr>Typy vzdělávacích systémů</vt:lpstr>
      <vt:lpstr>Strategie přístupu k heterogenitě</vt:lpstr>
      <vt:lpstr>Řešení dle Ogbu</vt:lpstr>
      <vt:lpstr>Poradenské služby</vt:lpstr>
      <vt:lpstr>Východiska pro současnost</vt:lpstr>
      <vt:lpstr>Snímek 10</vt:lpstr>
      <vt:lpstr>Důvody (požadavky) inkluzivního vzdělávání</vt:lpstr>
      <vt:lpstr>Multikulturní kompetence</vt:lpstr>
      <vt:lpstr>Multikulturní kompetence</vt:lpstr>
      <vt:lpstr>Multikulturní kompetence</vt:lpstr>
      <vt:lpstr>Stačí IZ na problémy  vzdělávání?</vt:lpstr>
      <vt:lpstr>Multukulturní poradenství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poradenství</dc:title>
  <dc:creator>Uživatel</dc:creator>
  <cp:lastModifiedBy>Uživatel</cp:lastModifiedBy>
  <cp:revision>1</cp:revision>
  <dcterms:created xsi:type="dcterms:W3CDTF">2011-12-16T09:02:40Z</dcterms:created>
  <dcterms:modified xsi:type="dcterms:W3CDTF">2011-12-16T09:03:34Z</dcterms:modified>
</cp:coreProperties>
</file>