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1"/>
  </p:notesMasterIdLst>
  <p:sldIdLst>
    <p:sldId id="256" r:id="rId2"/>
    <p:sldId id="308" r:id="rId3"/>
    <p:sldId id="299" r:id="rId4"/>
    <p:sldId id="301" r:id="rId5"/>
    <p:sldId id="320" r:id="rId6"/>
    <p:sldId id="321" r:id="rId7"/>
    <p:sldId id="322" r:id="rId8"/>
    <p:sldId id="318" r:id="rId9"/>
    <p:sldId id="272" r:id="rId10"/>
  </p:sldIdLst>
  <p:sldSz cx="9144000" cy="6858000" type="screen4x3"/>
  <p:notesSz cx="6797675" cy="9926638"/>
  <p:custDataLst>
    <p:tags r:id="rId12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9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io" initials="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64" autoAdjust="0"/>
    <p:restoredTop sz="94400" autoAdjust="0"/>
  </p:normalViewPr>
  <p:slideViewPr>
    <p:cSldViewPr>
      <p:cViewPr varScale="1">
        <p:scale>
          <a:sx n="163" d="100"/>
          <a:sy n="163" d="100"/>
        </p:scale>
        <p:origin x="1434" y="138"/>
      </p:cViewPr>
      <p:guideLst>
        <p:guide orient="horz" pos="379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8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68C38-A214-4E80-B1E3-D2FE07F8DD81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0B50C-4808-4AAD-8732-12ADE8A5B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38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Ztlumené efekty: 2,3,4</a:t>
            </a:r>
          </a:p>
          <a:p>
            <a:r>
              <a:rPr lang="cs-CZ" dirty="0"/>
              <a:t>Odstranit srážku kamionu: snímek 8, 1:33 – 1:45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757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964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B824-5E93-4F37-9F9C-7C4FB11BB412}" type="datetime1">
              <a:rPr lang="cs-CZ" smtClean="0"/>
              <a:t>27.02.2022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Obligace - </a:t>
            </a:r>
            <a:r>
              <a:rPr lang="cs-CZ" dirty="0" err="1"/>
              <a:t>kkůlkůlkZáklady</a:t>
            </a:r>
            <a:r>
              <a:rPr lang="cs-CZ" dirty="0"/>
              <a:t>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Bonds – Analysis of the yield curve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08304" y="6172200"/>
            <a:ext cx="1828800" cy="365125"/>
          </a:xfrm>
        </p:spPr>
        <p:txBody>
          <a:bodyPr/>
          <a:lstStyle>
            <a:lvl1pPr>
              <a:defRPr sz="1200" b="1"/>
            </a:lvl1pPr>
          </a:lstStyle>
          <a:p>
            <a:fld id="{DFE5482F-2F05-49C5-9E15-73F945A4123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251520" y="210314"/>
            <a:ext cx="6512511" cy="648072"/>
          </a:xfrm>
        </p:spPr>
        <p:txBody>
          <a:bodyPr/>
          <a:lstStyle>
            <a:lvl1pPr marL="0" indent="0" algn="l">
              <a:buFontTx/>
              <a:buNone/>
              <a:defRPr sz="2800"/>
            </a:lvl1pPr>
          </a:lstStyle>
          <a:p>
            <a:r>
              <a:rPr lang="cs-CZ" dirty="0" err="1"/>
              <a:t>vostní</a:t>
            </a:r>
            <a:r>
              <a:rPr lang="cs-CZ" dirty="0"/>
              <a:t> tok 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2042512"/>
            <a:ext cx="6400800" cy="3474720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A06A-B118-4854-A6B1-AD8434D8C8A2}" type="datetime1">
              <a:rPr lang="cs-CZ" smtClean="0"/>
              <a:t>27.02.2022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4245-3440-4804-8040-B2F6C9563C64}" type="datetime1">
              <a:rPr lang="cs-CZ" smtClean="0"/>
              <a:t>27.02.2022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6B96-06F8-4545-9182-889597D673BE}" type="datetime1">
              <a:rPr lang="cs-CZ" smtClean="0"/>
              <a:t>27.02.2022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EDE7-1677-48D5-AEC1-00727E1AD5C8}" type="datetime1">
              <a:rPr lang="cs-CZ" smtClean="0"/>
              <a:t>27.02.2022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CB76-1543-48ED-85A0-8667F9791FC8}" type="datetime1">
              <a:rPr lang="cs-CZ" smtClean="0"/>
              <a:t>27.02.2022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BE541-6BD5-44E0-A709-E50ED9825230}" type="datetime1">
              <a:rPr lang="cs-CZ" smtClean="0"/>
              <a:t>27.02.2022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67B65-9542-4BD1-9D5B-317E40607F34}" type="datetime1">
              <a:rPr lang="cs-CZ" smtClean="0"/>
              <a:t>27.02.2022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u="none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7682813-8C86-44C6-B6BD-1FCF6C787374}" type="datetime1">
              <a:rPr lang="cs-CZ" smtClean="0"/>
              <a:t>27.02.2022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cs-CZ" dirty="0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</p:sldLayoutIdLst>
  <p:hf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u="none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8" Type="http://schemas.openxmlformats.org/officeDocument/2006/relationships/image" Target="../media/image13.png"/><Relationship Id="rId21" Type="http://schemas.openxmlformats.org/officeDocument/2006/relationships/image" Target="../media/image6.png"/><Relationship Id="rId17" Type="http://schemas.openxmlformats.org/officeDocument/2006/relationships/image" Target="../media/image12.png"/><Relationship Id="rId16" Type="http://schemas.openxmlformats.org/officeDocument/2006/relationships/image" Target="../media/image11.png"/><Relationship Id="rId20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10.png"/><Relationship Id="rId19" Type="http://schemas.openxmlformats.org/officeDocument/2006/relationships/image" Target="../media/image4.png"/><Relationship Id="rId22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5.png"/><Relationship Id="rId1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9.png"/><Relationship Id="rId15" Type="http://schemas.openxmlformats.org/officeDocument/2006/relationships/image" Target="../media/image16.png"/><Relationship Id="rId10" Type="http://schemas.openxmlformats.org/officeDocument/2006/relationships/image" Target="../media/image8.png"/><Relationship Id="rId9" Type="http://schemas.openxmlformats.org/officeDocument/2006/relationships/image" Target="../media/image70.png"/><Relationship Id="rId14" Type="http://schemas.openxmlformats.org/officeDocument/2006/relationships/image" Target="../media/image15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7" Type="http://schemas.openxmlformats.org/officeDocument/2006/relationships/image" Target="../media/image160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0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9.png"/><Relationship Id="rId10" Type="http://schemas.openxmlformats.org/officeDocument/2006/relationships/image" Target="../media/image28.png"/><Relationship Id="rId9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4.png"/><Relationship Id="rId10" Type="http://schemas.openxmlformats.org/officeDocument/2006/relationships/image" Target="../media/image33.png"/><Relationship Id="rId9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7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9" Type="http://schemas.openxmlformats.org/officeDocument/2006/relationships/image" Target="../media/image3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5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3.png"/><Relationship Id="rId10" Type="http://schemas.openxmlformats.org/officeDocument/2006/relationships/image" Target="../media/image42.png"/><Relationship Id="rId9" Type="http://schemas.openxmlformats.org/officeDocument/2006/relationships/image" Target="../media/image4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864000" y="2448000"/>
            <a:ext cx="1440000" cy="360000"/>
          </a:xfrm>
        </p:spPr>
        <p:txBody>
          <a:bodyPr/>
          <a:lstStyle/>
          <a:p>
            <a:pPr algn="l"/>
            <a:r>
              <a:rPr lang="en-GB" sz="1800" dirty="0">
                <a:solidFill>
                  <a:srgbClr val="7030A0"/>
                </a:solidFill>
              </a:rPr>
              <a:t>Lesson 1</a:t>
            </a:r>
            <a:r>
              <a:rPr lang="cs-CZ" sz="1800" dirty="0">
                <a:solidFill>
                  <a:srgbClr val="7030A0"/>
                </a:solidFill>
              </a:rPr>
              <a:t>9</a:t>
            </a:r>
            <a:endParaRPr lang="en-GB" sz="1800" dirty="0">
              <a:solidFill>
                <a:srgbClr val="7030A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16000" y="2700000"/>
            <a:ext cx="6121316" cy="1800000"/>
          </a:xfrm>
        </p:spPr>
        <p:txBody>
          <a:bodyPr/>
          <a:lstStyle/>
          <a:p>
            <a:pPr marL="182880" indent="0" algn="l">
              <a:buNone/>
            </a:pPr>
            <a:r>
              <a:rPr lang="en-GB" dirty="0">
                <a:solidFill>
                  <a:srgbClr val="7030A0"/>
                </a:solidFill>
              </a:rPr>
              <a:t>Sensitivity </a:t>
            </a:r>
            <a:br>
              <a:rPr lang="en-GB" dirty="0">
                <a:solidFill>
                  <a:srgbClr val="7030A0"/>
                </a:solidFill>
              </a:rPr>
            </a:br>
            <a:r>
              <a:rPr lang="en-GB" dirty="0">
                <a:solidFill>
                  <a:srgbClr val="7030A0"/>
                </a:solidFill>
              </a:rPr>
              <a:t>analysis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64000" y="468000"/>
            <a:ext cx="3600000" cy="864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800" b="1" dirty="0"/>
              <a:t>Institute of Economic Studies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400" b="1" dirty="0"/>
              <a:t>Faculty of Social Sciences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400" b="1" dirty="0"/>
              <a:t>Charles University in Prague</a:t>
            </a:r>
          </a:p>
        </p:txBody>
      </p:sp>
      <p:sp>
        <p:nvSpPr>
          <p:cNvPr id="12" name="Podnadpis 2"/>
          <p:cNvSpPr>
            <a:spLocks noGrp="1"/>
          </p:cNvSpPr>
          <p:nvPr/>
        </p:nvSpPr>
        <p:spPr>
          <a:xfrm>
            <a:off x="5544720" y="5292000"/>
            <a:ext cx="3419768" cy="396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/>
              <a:t>Financial markets instruments </a:t>
            </a:r>
            <a:endParaRPr lang="en-GB" sz="1800" b="1" dirty="0">
              <a:solidFill>
                <a:srgbClr val="C00000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40000"/>
            <a:ext cx="1293444" cy="12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530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Sensitivity analysis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2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2267760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Overview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937295"/>
            <a:ext cx="4976716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Sensitivity analysis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864000" y="4262708"/>
            <a:ext cx="586824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Sensitivities in the BS formula (Greeks)</a:t>
            </a:r>
          </a:p>
        </p:txBody>
      </p:sp>
      <p:sp>
        <p:nvSpPr>
          <p:cNvPr id="85" name="TextovéPole 84">
            <a:extLst>
              <a:ext uri="{FF2B5EF4-FFF2-40B4-BE49-F238E27FC236}">
                <a16:creationId xmlns:a16="http://schemas.microsoft.com/office/drawing/2014/main" id="{EE16E3B3-D303-4859-B2FD-649CC47A3C14}"/>
              </a:ext>
            </a:extLst>
          </p:cNvPr>
          <p:cNvSpPr txBox="1"/>
          <p:nvPr/>
        </p:nvSpPr>
        <p:spPr>
          <a:xfrm>
            <a:off x="1187624" y="1268760"/>
            <a:ext cx="756084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objective is to learn how much a certain factor impacts the value of a particular instrument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ovéPole 99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1620000" y="4838424"/>
                <a:ext cx="676848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buClr>
                    <a:srgbClr val="7030A0"/>
                  </a:buClr>
                  <a:buSzPct val="100000"/>
                </a:pPr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option delta (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 = sensitivity of an option premium to the price of an underlying asset</a:t>
                </a:r>
              </a:p>
            </p:txBody>
          </p:sp>
        </mc:Choice>
        <mc:Fallback xmlns="">
          <p:sp>
            <p:nvSpPr>
              <p:cNvPr id="100" name="TextovéPole 99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0000" y="4838424"/>
                <a:ext cx="6768480" cy="307777"/>
              </a:xfrm>
              <a:prstGeom prst="rect">
                <a:avLst/>
              </a:prstGeom>
              <a:blipFill>
                <a:blip r:embed="rId8"/>
                <a:stretch>
                  <a:fillRect l="-270" t="-6000" b="-18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" name="TextovéPole 106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32296" y="2078041"/>
            <a:ext cx="700014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sensitivity is the measure of a price change that results from unitary change of a determining factor (can be approximated by partial derivatives)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ovéPole 107"/>
              <p:cNvSpPr txBox="1"/>
              <p:nvPr/>
            </p:nvSpPr>
            <p:spPr>
              <a:xfrm>
                <a:off x="3666632" y="1817479"/>
                <a:ext cx="119519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8" name="TextovéPole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6632" y="1817479"/>
                <a:ext cx="1195199" cy="246221"/>
              </a:xfrm>
              <a:prstGeom prst="rect">
                <a:avLst/>
              </a:prstGeom>
              <a:blipFill>
                <a:blip r:embed="rId15"/>
                <a:stretch>
                  <a:fillRect l="-5584" r="-3553" b="-3414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ovéPole 108"/>
              <p:cNvSpPr txBox="1"/>
              <p:nvPr/>
            </p:nvSpPr>
            <p:spPr>
              <a:xfrm>
                <a:off x="2874544" y="2580272"/>
                <a:ext cx="2077555" cy="5097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sensitivity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acc>
                        <m:accPr>
                          <m:chr m:val="̇"/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</m:e>
                      </m:acc>
                      <m:f>
                        <m:f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9" name="TextovéPole 1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4544" y="2580272"/>
                <a:ext cx="2077555" cy="50975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TextovéPole 130"/>
              <p:cNvSpPr txBox="1"/>
              <p:nvPr/>
            </p:nvSpPr>
            <p:spPr>
              <a:xfrm>
                <a:off x="2988184" y="3795938"/>
                <a:ext cx="4027256" cy="5102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elasticity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acc>
                        <m:accPr>
                          <m:chr m:val="̇"/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</m:e>
                      </m:acc>
                      <m:f>
                        <m:f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m:rPr>
                              <m:nor/>
                            </m:rPr>
                            <a:rPr lang="cs-CZ" sz="16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m:rPr>
                              <m:nor/>
                            </m:rPr>
                            <a:rPr lang="cs-CZ" sz="16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acc>
                        <m:accPr>
                          <m:chr m:val="̇"/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</m:e>
                      </m:acc>
                      <m:f>
                        <m:f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m:rPr>
                              <m:nor/>
                            </m:rPr>
                            <a:rPr lang="cs-CZ" sz="16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m:rPr>
                              <m:nor/>
                            </m:rPr>
                            <a:rPr lang="cs-CZ" sz="16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1" name="TextovéPole 1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8184" y="3795938"/>
                <a:ext cx="4027256" cy="51026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2" name="TextovéPole 131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24612" y="3047733"/>
            <a:ext cx="710770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elasticity is a measure of percentage price change that results from change of a determining factor by one percent (can be approximated by logarithmic partial derivatives)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TextovéPole 132"/>
              <p:cNvSpPr txBox="1"/>
              <p:nvPr/>
            </p:nvSpPr>
            <p:spPr>
              <a:xfrm>
                <a:off x="3643580" y="4627771"/>
                <a:ext cx="164012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3" name="TextovéPole 1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3580" y="4627771"/>
                <a:ext cx="1640128" cy="246221"/>
              </a:xfrm>
              <a:prstGeom prst="rect">
                <a:avLst/>
              </a:prstGeom>
              <a:blipFill>
                <a:blip r:embed="rId18"/>
                <a:stretch>
                  <a:fillRect l="-3717" r="-2602" b="-3414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TextovéPole 133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1620000" y="5081136"/>
                <a:ext cx="655240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buClr>
                    <a:srgbClr val="7030A0"/>
                  </a:buClr>
                  <a:buSzPct val="100000"/>
                </a:pPr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option gamma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Γ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 = sensitivity of an option delta to the price of an underlying asset</a:t>
                </a:r>
              </a:p>
            </p:txBody>
          </p:sp>
        </mc:Choice>
        <mc:Fallback xmlns="">
          <p:sp>
            <p:nvSpPr>
              <p:cNvPr id="134" name="TextovéPole 133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0000" y="5081136"/>
                <a:ext cx="6552400" cy="307777"/>
              </a:xfrm>
              <a:prstGeom prst="rect">
                <a:avLst/>
              </a:prstGeom>
              <a:blipFill>
                <a:blip r:embed="rId19"/>
                <a:stretch>
                  <a:fillRect l="-279" t="-6000" b="-18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TextovéPole 134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1620000" y="5316164"/>
                <a:ext cx="590448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buClr>
                    <a:srgbClr val="7030A0"/>
                  </a:buClr>
                  <a:buSzPct val="100000"/>
                </a:pPr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option theta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 = sensitivity of an option premium to the time to maturity</a:t>
                </a:r>
              </a:p>
            </p:txBody>
          </p:sp>
        </mc:Choice>
        <mc:Fallback xmlns="">
          <p:sp>
            <p:nvSpPr>
              <p:cNvPr id="135" name="TextovéPole 134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0000" y="5316164"/>
                <a:ext cx="5904480" cy="307777"/>
              </a:xfrm>
              <a:prstGeom prst="rect">
                <a:avLst/>
              </a:prstGeom>
              <a:blipFill>
                <a:blip r:embed="rId20"/>
                <a:stretch>
                  <a:fillRect l="-310" t="-5882" b="-176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TextovéPole 135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1620000" y="5566560"/>
                <a:ext cx="619236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buClr>
                    <a:srgbClr val="7030A0"/>
                  </a:buClr>
                  <a:buSzPct val="100000"/>
                </a:pPr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option rho (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𝜚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 = sensitivity of an option premium to the risk-free interest rate</a:t>
                </a:r>
              </a:p>
            </p:txBody>
          </p:sp>
        </mc:Choice>
        <mc:Fallback xmlns="">
          <p:sp>
            <p:nvSpPr>
              <p:cNvPr id="136" name="TextovéPole 135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0000" y="5566560"/>
                <a:ext cx="6192360" cy="307777"/>
              </a:xfrm>
              <a:prstGeom prst="rect">
                <a:avLst/>
              </a:prstGeom>
              <a:blipFill>
                <a:blip r:embed="rId21"/>
                <a:stretch>
                  <a:fillRect l="-295" t="-5882" b="-176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TextovéPole 136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1620000" y="5809271"/>
                <a:ext cx="7272480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520825" indent="-1520825">
                  <a:buClr>
                    <a:srgbClr val="7030A0"/>
                  </a:buClr>
                  <a:buSzPct val="100000"/>
                </a:pPr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option kappa (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𝜅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 = sensitivity of an option premium to the volatility (also called epsilon, eta, </a:t>
                </a:r>
                <a:r>
                  <a:rPr lang="en-GB" sz="14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vega</a:t>
                </a:r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 </a:t>
                </a:r>
              </a:p>
            </p:txBody>
          </p:sp>
        </mc:Choice>
        <mc:Fallback xmlns="">
          <p:sp>
            <p:nvSpPr>
              <p:cNvPr id="137" name="TextovéPole 136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0000" y="5809271"/>
                <a:ext cx="7272480" cy="523220"/>
              </a:xfrm>
              <a:prstGeom prst="rect">
                <a:avLst/>
              </a:prstGeom>
              <a:blipFill>
                <a:blip r:embed="rId22"/>
                <a:stretch>
                  <a:fillRect l="-251" t="-3488" b="-930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2176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Sensitivity analysis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3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1" y="144000"/>
            <a:ext cx="2987840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Option delta</a:t>
            </a:r>
            <a:r>
              <a:rPr lang="cs-CZ" dirty="0">
                <a:solidFill>
                  <a:srgbClr val="000000"/>
                </a:solidFill>
              </a:rPr>
              <a:t> (1)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937295"/>
            <a:ext cx="378000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Definition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1188000" y="1256639"/>
                <a:ext cx="76320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24000" indent="-324000">
                  <a:buClr>
                    <a:srgbClr val="7030A0"/>
                  </a:buClr>
                  <a:buSzPct val="80000"/>
                  <a:buFont typeface="Wingdings" panose="05000000000000000000" pitchFamily="2" charset="2"/>
                  <a:buChar char="q"/>
                </a:pPr>
                <a:r>
                  <a:rPr lang="en-GB" dirty="0">
                    <a:solidFill>
                      <a:srgbClr val="7030A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Option delta 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 measures the change in the option premium as the price of the underlying security moves</a:t>
                </a:r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000" y="1256639"/>
                <a:ext cx="7632000" cy="646331"/>
              </a:xfrm>
              <a:prstGeom prst="rect">
                <a:avLst/>
              </a:prstGeom>
              <a:blipFill>
                <a:blip r:embed="rId9"/>
                <a:stretch>
                  <a:fillRect l="-160" t="-5660" r="-879" b="-1320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ovéPole 35">
            <a:extLst>
              <a:ext uri="{FF2B5EF4-FFF2-40B4-BE49-F238E27FC236}">
                <a16:creationId xmlns:a16="http://schemas.microsoft.com/office/drawing/2014/main" id="{BD37FAE9-2032-4298-ABE1-2A0D1AA19E90}"/>
              </a:ext>
            </a:extLst>
          </p:cNvPr>
          <p:cNvSpPr txBox="1"/>
          <p:nvPr/>
        </p:nvSpPr>
        <p:spPr>
          <a:xfrm>
            <a:off x="1186116" y="3596461"/>
            <a:ext cx="626620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Delta is equal to the slope of the short-term payoff profile</a:t>
            </a:r>
          </a:p>
        </p:txBody>
      </p:sp>
      <p:sp>
        <p:nvSpPr>
          <p:cNvPr id="62" name="TextovéPole 61">
            <a:extLst>
              <a:ext uri="{FF2B5EF4-FFF2-40B4-BE49-F238E27FC236}">
                <a16:creationId xmlns:a16="http://schemas.microsoft.com/office/drawing/2014/main" id="{7AED3F95-42B5-4E30-86C6-EE8FE25EA982}"/>
              </a:ext>
            </a:extLst>
          </p:cNvPr>
          <p:cNvSpPr txBox="1"/>
          <p:nvPr/>
        </p:nvSpPr>
        <p:spPr>
          <a:xfrm>
            <a:off x="875648" y="3255391"/>
            <a:ext cx="2256193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Properties</a:t>
            </a:r>
          </a:p>
        </p:txBody>
      </p:sp>
      <p:sp>
        <p:nvSpPr>
          <p:cNvPr id="85" name="TextovéPole 84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187624" y="5497077"/>
            <a:ext cx="770485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Delta of an option portfolio is the sum of individual option deltas</a:t>
            </a:r>
          </a:p>
        </p:txBody>
      </p:sp>
      <p:sp>
        <p:nvSpPr>
          <p:cNvPr id="113" name="TextovéPole 112">
            <a:extLst>
              <a:ext uri="{FF2B5EF4-FFF2-40B4-BE49-F238E27FC236}">
                <a16:creationId xmlns:a16="http://schemas.microsoft.com/office/drawing/2014/main" id="{C2213C79-ADE1-4C63-AEE6-BED897325BFB}"/>
              </a:ext>
            </a:extLst>
          </p:cNvPr>
          <p:cNvSpPr txBox="1"/>
          <p:nvPr/>
        </p:nvSpPr>
        <p:spPr>
          <a:xfrm>
            <a:off x="1195308" y="2235600"/>
            <a:ext cx="734481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Delta can be used for the first-order approximation of the change in the option premium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 (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using the first term of the Taylor series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ovéPole 114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2339752" y="1798720"/>
                <a:ext cx="3672408" cy="50206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76213" indent="-176213">
                  <a:buClr>
                    <a:srgbClr val="7030A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den>
                      </m:f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</m:t>
                      </m:r>
                      <m:sSub>
                        <m:sSubPr>
                          <m:ctrlPr>
                            <a:rPr lang="el-G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</m:t>
                          </m:r>
                          <m:r>
                            <a:rPr lang="el-G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cs-CZ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den>
                      </m:f>
                      <m:r>
                        <a:rPr lang="cs-CZ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5" name="TextovéPole 114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1798720"/>
                <a:ext cx="3672408" cy="502061"/>
              </a:xfrm>
              <a:prstGeom prst="rect">
                <a:avLst/>
              </a:prstGeom>
              <a:blipFill>
                <a:blip r:embed="rId10"/>
                <a:stretch>
                  <a:fillRect b="-243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ovéPole 73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2339752" y="2785775"/>
                <a:ext cx="2376264" cy="50206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76213" indent="-176213">
                  <a:buClr>
                    <a:srgbClr val="7030A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den>
                      </m:f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×∆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1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delta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×∆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4" name="TextovéPole 73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2785775"/>
                <a:ext cx="2376264" cy="502061"/>
              </a:xfrm>
              <a:prstGeom prst="rect">
                <a:avLst/>
              </a:prstGeom>
              <a:blipFill>
                <a:blip r:embed="rId11"/>
                <a:stretch>
                  <a:fillRect b="-243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ovéPole 74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5112000" y="2852936"/>
                <a:ext cx="3602073" cy="7386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buClr>
                    <a:srgbClr val="7030A0"/>
                  </a:buClr>
                  <a:buSzPct val="100000"/>
                </a:pPr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Beware of two meanings of the symbol 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delta as sensitivity measure</a:t>
                </a:r>
              </a:p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delta as a symbol for increment</a:t>
                </a:r>
              </a:p>
            </p:txBody>
          </p:sp>
        </mc:Choice>
        <mc:Fallback xmlns="">
          <p:sp>
            <p:nvSpPr>
              <p:cNvPr id="75" name="TextovéPole 74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2000" y="2852936"/>
                <a:ext cx="3602073" cy="738664"/>
              </a:xfrm>
              <a:prstGeom prst="rect">
                <a:avLst/>
              </a:prstGeom>
              <a:blipFill>
                <a:blip r:embed="rId12"/>
                <a:stretch>
                  <a:fillRect l="-508" t="-2479" b="-743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Skupina 11"/>
          <p:cNvGrpSpPr/>
          <p:nvPr/>
        </p:nvGrpSpPr>
        <p:grpSpPr>
          <a:xfrm>
            <a:off x="2411760" y="3983436"/>
            <a:ext cx="2322483" cy="933375"/>
            <a:chOff x="3430199" y="4953606"/>
            <a:chExt cx="2322483" cy="933375"/>
          </a:xfrm>
        </p:grpSpPr>
        <p:grpSp>
          <p:nvGrpSpPr>
            <p:cNvPr id="77" name="Skupina 76"/>
            <p:cNvGrpSpPr/>
            <p:nvPr/>
          </p:nvGrpSpPr>
          <p:grpSpPr>
            <a:xfrm>
              <a:off x="3430199" y="4953606"/>
              <a:ext cx="2322483" cy="933375"/>
              <a:chOff x="1605447" y="1562999"/>
              <a:chExt cx="2322483" cy="933375"/>
            </a:xfrm>
          </p:grpSpPr>
          <p:grpSp>
            <p:nvGrpSpPr>
              <p:cNvPr id="86" name="Skupina 85"/>
              <p:cNvGrpSpPr/>
              <p:nvPr/>
            </p:nvGrpSpPr>
            <p:grpSpPr>
              <a:xfrm>
                <a:off x="1605447" y="1562999"/>
                <a:ext cx="1933889" cy="933375"/>
                <a:chOff x="1064055" y="1615575"/>
                <a:chExt cx="1933889" cy="933375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2" name="TextovéPole 101">
                      <a:extLst>
                        <a:ext uri="{FF2B5EF4-FFF2-40B4-BE49-F238E27FC236}">
                          <a16:creationId xmlns:a16="http://schemas.microsoft.com/office/drawing/2014/main" id="{1129F341-0890-4352-8ECF-8AB4C01D6AF5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795714" y="2143659"/>
                      <a:ext cx="187089" cy="26122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rIns="0" rtlCol="0">
                      <a:spAutoFit/>
                    </a:bodyPr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oMath>
                        </m:oMathPara>
                      </a14:m>
                      <a:endParaRPr lang="cs-CZ" sz="1100" i="1" baseline="-25000" dirty="0"/>
                    </a:p>
                  </p:txBody>
                </p:sp>
              </mc:Choice>
              <mc:Fallback xmlns="">
                <p:sp>
                  <p:nvSpPr>
                    <p:cNvPr id="102" name="TextovéPole 101">
                      <a:extLst>
                        <a:ext uri="{FF2B5EF4-FFF2-40B4-BE49-F238E27FC236}">
                          <a16:creationId xmlns:a16="http://schemas.microsoft.com/office/drawing/2014/main" id="{1129F341-0890-4352-8ECF-8AB4C01D6AF5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795714" y="2143659"/>
                      <a:ext cx="187089" cy="261225"/>
                    </a:xfrm>
                    <a:prstGeom prst="rect">
                      <a:avLst/>
                    </a:prstGeom>
                    <a:blipFill>
                      <a:blip r:embed="rId13"/>
                      <a:stretch>
                        <a:fillRect l="-6452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cs-CZ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04" name="Přímá spojnice 103">
                  <a:extLst>
                    <a:ext uri="{FF2B5EF4-FFF2-40B4-BE49-F238E27FC236}">
                      <a16:creationId xmlns:a16="http://schemas.microsoft.com/office/drawing/2014/main" id="{1A8E3DAD-B6C4-40D4-9CE0-16917D2F95E3}"/>
                    </a:ext>
                  </a:extLst>
                </p:cNvPr>
                <p:cNvCxnSpPr/>
                <p:nvPr/>
              </p:nvCxnSpPr>
              <p:spPr>
                <a:xfrm>
                  <a:off x="1064055" y="1615575"/>
                  <a:ext cx="6409" cy="933375"/>
                </a:xfrm>
                <a:prstGeom prst="line">
                  <a:avLst/>
                </a:prstGeom>
                <a:ln w="12700"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Přímá spojnice 104">
                  <a:extLst>
                    <a:ext uri="{FF2B5EF4-FFF2-40B4-BE49-F238E27FC236}">
                      <a16:creationId xmlns:a16="http://schemas.microsoft.com/office/drawing/2014/main" id="{F1012CB4-74D9-4DC7-84BD-B0CB720F5659}"/>
                    </a:ext>
                  </a:extLst>
                </p:cNvPr>
                <p:cNvCxnSpPr/>
                <p:nvPr/>
              </p:nvCxnSpPr>
              <p:spPr>
                <a:xfrm>
                  <a:off x="1071084" y="2429175"/>
                  <a:ext cx="749372" cy="0"/>
                </a:xfrm>
                <a:prstGeom prst="line">
                  <a:avLst/>
                </a:prstGeom>
                <a:ln w="25400"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Přímá spojnice 105">
                  <a:extLst>
                    <a:ext uri="{FF2B5EF4-FFF2-40B4-BE49-F238E27FC236}">
                      <a16:creationId xmlns:a16="http://schemas.microsoft.com/office/drawing/2014/main" id="{906A2621-6FF0-4E69-B93F-0FD3D7509E11}"/>
                    </a:ext>
                  </a:extLst>
                </p:cNvPr>
                <p:cNvCxnSpPr/>
                <p:nvPr/>
              </p:nvCxnSpPr>
              <p:spPr>
                <a:xfrm>
                  <a:off x="1882781" y="2134103"/>
                  <a:ext cx="0" cy="83980"/>
                </a:xfrm>
                <a:prstGeom prst="line">
                  <a:avLst/>
                </a:prstGeom>
                <a:ln w="12700">
                  <a:prstDash val="sysDot"/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Přímá spojnice 106">
                  <a:extLst>
                    <a:ext uri="{FF2B5EF4-FFF2-40B4-BE49-F238E27FC236}">
                      <a16:creationId xmlns:a16="http://schemas.microsoft.com/office/drawing/2014/main" id="{366013F4-C598-4589-BCA9-4D63C7A09A98}"/>
                    </a:ext>
                  </a:extLst>
                </p:cNvPr>
                <p:cNvCxnSpPr/>
                <p:nvPr/>
              </p:nvCxnSpPr>
              <p:spPr>
                <a:xfrm>
                  <a:off x="1074671" y="2204864"/>
                  <a:ext cx="1923273" cy="0"/>
                </a:xfrm>
                <a:prstGeom prst="line">
                  <a:avLst/>
                </a:prstGeom>
                <a:ln w="12700">
                  <a:solidFill>
                    <a:schemeClr val="accent1"/>
                  </a:solidFill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Přímá spojnice 113">
                  <a:extLst>
                    <a:ext uri="{FF2B5EF4-FFF2-40B4-BE49-F238E27FC236}">
                      <a16:creationId xmlns:a16="http://schemas.microsoft.com/office/drawing/2014/main" id="{F1012CB4-74D9-4DC7-84BD-B0CB720F5659}"/>
                    </a:ext>
                  </a:extLst>
                </p:cNvPr>
                <p:cNvCxnSpPr/>
                <p:nvPr/>
              </p:nvCxnSpPr>
              <p:spPr>
                <a:xfrm rot="-2700000">
                  <a:off x="1670371" y="2057261"/>
                  <a:ext cx="1080000" cy="0"/>
                </a:xfrm>
                <a:prstGeom prst="line">
                  <a:avLst/>
                </a:prstGeom>
                <a:ln w="25400"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7" name="Volný tvar 86"/>
              <p:cNvSpPr/>
              <p:nvPr/>
            </p:nvSpPr>
            <p:spPr>
              <a:xfrm rot="21377398">
                <a:off x="1609012" y="1628800"/>
                <a:ext cx="1477858" cy="600496"/>
              </a:xfrm>
              <a:custGeom>
                <a:avLst/>
                <a:gdLst>
                  <a:gd name="connsiteX0" fmla="*/ 0 w 1334124"/>
                  <a:gd name="connsiteY0" fmla="*/ 667062 h 667062"/>
                  <a:gd name="connsiteX1" fmla="*/ 809468 w 1334124"/>
                  <a:gd name="connsiteY1" fmla="*/ 427220 h 667062"/>
                  <a:gd name="connsiteX2" fmla="*/ 1334124 w 1334124"/>
                  <a:gd name="connsiteY2" fmla="*/ 0 h 667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34124" h="667062">
                    <a:moveTo>
                      <a:pt x="0" y="667062"/>
                    </a:moveTo>
                    <a:cubicBezTo>
                      <a:pt x="293557" y="602729"/>
                      <a:pt x="587114" y="538397"/>
                      <a:pt x="809468" y="427220"/>
                    </a:cubicBezTo>
                    <a:cubicBezTo>
                      <a:pt x="1031822" y="316043"/>
                      <a:pt x="1182973" y="158021"/>
                      <a:pt x="1334124" y="0"/>
                    </a:cubicBezTo>
                  </a:path>
                </a:pathLst>
              </a:custGeom>
              <a:noFill/>
              <a:ln w="25400">
                <a:solidFill>
                  <a:schemeClr val="accent4">
                    <a:lumMod val="7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88" name="Přímá spojnice 87">
                <a:extLst>
                  <a:ext uri="{FF2B5EF4-FFF2-40B4-BE49-F238E27FC236}">
                    <a16:creationId xmlns:a16="http://schemas.microsoft.com/office/drawing/2014/main" id="{366013F4-C598-4589-BCA9-4D63C7A09A98}"/>
                  </a:ext>
                </a:extLst>
              </p:cNvPr>
              <p:cNvCxnSpPr/>
              <p:nvPr/>
            </p:nvCxnSpPr>
            <p:spPr>
              <a:xfrm>
                <a:off x="2556927" y="1999912"/>
                <a:ext cx="742940" cy="0"/>
              </a:xfrm>
              <a:prstGeom prst="line">
                <a:avLst/>
              </a:prstGeom>
              <a:ln w="12700">
                <a:prstDash val="sysDot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3" name="TextovéPole 92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/>
                  <p:nvPr/>
                </p:nvSpPr>
                <p:spPr>
                  <a:xfrm>
                    <a:off x="3212229" y="1749761"/>
                    <a:ext cx="715701" cy="261225"/>
                  </a:xfrm>
                  <a:prstGeom prst="rect">
                    <a:avLst/>
                  </a:prstGeom>
                  <a:noFill/>
                </p:spPr>
                <p:txBody>
                  <a:bodyPr wrap="square" lIns="0" r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cs-CZ" sz="1100" b="0" i="0" smtClean="0">
                              <a:latin typeface="Cambria Math" panose="02040503050406030204" pitchFamily="18" charset="0"/>
                            </a:rPr>
                            <m:t>option</m:t>
                          </m:r>
                          <m:r>
                            <a:rPr lang="cs-CZ" sz="11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cs-CZ" sz="1100" b="0" i="0" smtClean="0">
                              <a:latin typeface="Cambria Math" panose="02040503050406030204" pitchFamily="18" charset="0"/>
                            </a:rPr>
                            <m:t>delta</m:t>
                          </m:r>
                        </m:oMath>
                      </m:oMathPara>
                    </a14:m>
                    <a:endParaRPr lang="cs-CZ" sz="1100" baseline="-25000" dirty="0"/>
                  </a:p>
                </p:txBody>
              </p:sp>
            </mc:Choice>
            <mc:Fallback xmlns="">
              <p:sp>
                <p:nvSpPr>
                  <p:cNvPr id="93" name="TextovéPole 92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12229" y="1749761"/>
                    <a:ext cx="715701" cy="261225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 l="-11111" r="-5983" b="-4651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95" name="Přímá spojnice 94">
                <a:extLst>
                  <a:ext uri="{FF2B5EF4-FFF2-40B4-BE49-F238E27FC236}">
                    <a16:creationId xmlns:a16="http://schemas.microsoft.com/office/drawing/2014/main" id="{366013F4-C598-4589-BCA9-4D63C7A09A98}"/>
                  </a:ext>
                </a:extLst>
              </p:cNvPr>
              <p:cNvCxnSpPr/>
              <p:nvPr/>
            </p:nvCxnSpPr>
            <p:spPr>
              <a:xfrm>
                <a:off x="1903512" y="2200672"/>
                <a:ext cx="144000" cy="0"/>
              </a:xfrm>
              <a:prstGeom prst="line">
                <a:avLst/>
              </a:prstGeom>
              <a:ln w="12700">
                <a:prstDash val="sysDot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7" name="Přímá spojnice 116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 flipV="1">
              <a:off x="4374952" y="5085184"/>
              <a:ext cx="773793" cy="293809"/>
            </a:xfrm>
            <a:prstGeom prst="line">
              <a:avLst/>
            </a:prstGeom>
            <a:ln w="12700"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Přímá spojnice 117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4371606" y="5395187"/>
              <a:ext cx="0" cy="148777"/>
            </a:xfrm>
            <a:prstGeom prst="line">
              <a:avLst/>
            </a:prstGeom>
            <a:ln w="12700"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blouk 10"/>
            <p:cNvSpPr/>
            <p:nvPr/>
          </p:nvSpPr>
          <p:spPr>
            <a:xfrm rot="2337539">
              <a:off x="4728263" y="5156516"/>
              <a:ext cx="272402" cy="259597"/>
            </a:xfrm>
            <a:prstGeom prst="arc">
              <a:avLst/>
            </a:prstGeom>
            <a:ln w="12700"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19" name="TextovéPole 35">
            <a:extLst>
              <a:ext uri="{FF2B5EF4-FFF2-40B4-BE49-F238E27FC236}">
                <a16:creationId xmlns:a16="http://schemas.microsoft.com/office/drawing/2014/main" id="{BD37FAE9-2032-4298-ABE1-2A0D1AA19E90}"/>
              </a:ext>
            </a:extLst>
          </p:cNvPr>
          <p:cNvSpPr txBox="1"/>
          <p:nvPr/>
        </p:nvSpPr>
        <p:spPr>
          <a:xfrm>
            <a:off x="1187624" y="4936649"/>
            <a:ext cx="770485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Delta is close to zero for deep out-of-the-money options and close to one   for deep in-the money calls and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to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minus one for deep in-the-money  puts</a:t>
            </a:r>
          </a:p>
        </p:txBody>
      </p:sp>
      <p:sp>
        <p:nvSpPr>
          <p:cNvPr id="59" name="TextovéPole 58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5112000" y="4009896"/>
            <a:ext cx="3960536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7030A0"/>
              </a:buClr>
              <a:buSzPct val="100000"/>
            </a:pPr>
            <a:r>
              <a:rPr lang="en-GB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Sign of delta</a:t>
            </a:r>
          </a:p>
          <a:p>
            <a:pPr marL="285750" indent="-28575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positive number for long calls and short puts</a:t>
            </a:r>
          </a:p>
          <a:p>
            <a:pPr marL="285750" indent="-28575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negative number for short calls and long puts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ovéPole 56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2339752" y="5771691"/>
                <a:ext cx="360040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76213" indent="-176213">
                  <a:buClr>
                    <a:srgbClr val="7030A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</m:t>
                      </m:r>
                      <m:sSub>
                        <m:sSub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…+</m:t>
                      </m:r>
                      <m:sSub>
                        <m:sSub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cs-CZ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7" name="TextovéPole 56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5771691"/>
                <a:ext cx="3600400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8619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Sensitivity analysis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4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2987840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Option delta (2) 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937295"/>
            <a:ext cx="226784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Delta hedging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1187623" y="3175428"/>
            <a:ext cx="759602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DH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consists in periodic adjustments of delta neutral portfolio with the aim to restore delta neutrality violated by changes in the option delta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1187623" y="1258224"/>
            <a:ext cx="777637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Delta hedging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consists in creating a delta-neutral portfolio (composed of the opposite positions in a stock and a call option written on this stock)</a:t>
            </a:r>
          </a:p>
        </p:txBody>
      </p:sp>
      <p:sp>
        <p:nvSpPr>
          <p:cNvPr id="91" name="TextovéPole 90">
            <a:extLst>
              <a:ext uri="{FF2B5EF4-FFF2-40B4-BE49-F238E27FC236}">
                <a16:creationId xmlns:a16="http://schemas.microsoft.com/office/drawing/2014/main" id="{3B2D848F-0F85-43DE-B979-92E15EF0C158}"/>
              </a:ext>
            </a:extLst>
          </p:cNvPr>
          <p:cNvSpPr txBox="1"/>
          <p:nvPr/>
        </p:nvSpPr>
        <p:spPr>
          <a:xfrm>
            <a:off x="1193640" y="3733272"/>
            <a:ext cx="1938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Description</a:t>
            </a:r>
          </a:p>
        </p:txBody>
      </p:sp>
      <p:sp>
        <p:nvSpPr>
          <p:cNvPr id="70" name="TextovéPole 69"/>
          <p:cNvSpPr txBox="1"/>
          <p:nvPr/>
        </p:nvSpPr>
        <p:spPr>
          <a:xfrm>
            <a:off x="864000" y="2846124"/>
            <a:ext cx="3491976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Dynamic delta hedging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ovéPole 60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1835696" y="1896376"/>
                <a:ext cx="16563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76213" indent="-176213">
                  <a:buClr>
                    <a:srgbClr val="7030A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1" name="TextovéPole 60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1896376"/>
                <a:ext cx="1656304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45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3419752" y="1783352"/>
                <a:ext cx="3672528" cy="50141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76213" indent="-176213">
                  <a:buClr>
                    <a:srgbClr val="7030A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⇨∆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𝑑𝑉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𝑑𝑆</m:t>
                          </m:r>
                        </m:den>
                      </m:f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×∆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×∆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</m:e>
                      </m:d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×∆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6" name="TextovéPole 45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752" y="1783352"/>
                <a:ext cx="3672528" cy="501419"/>
              </a:xfrm>
              <a:prstGeom prst="rect">
                <a:avLst/>
              </a:prstGeom>
              <a:blipFill>
                <a:blip r:embed="rId8"/>
                <a:stretch>
                  <a:fillRect b="-243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ovéPole 59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2483768" y="2149551"/>
                <a:ext cx="936104" cy="49648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76213" indent="-176213">
                  <a:buClr>
                    <a:srgbClr val="7030A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sSub>
                            <m:sSub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0" name="TextovéPole 59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2149551"/>
                <a:ext cx="936104" cy="49648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ovéPole 61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3419872" y="2223084"/>
                <a:ext cx="129614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76213" indent="-176213">
                  <a:buClr>
                    <a:srgbClr val="7030A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2" name="TextovéPole 61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2223084"/>
                <a:ext cx="1296144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ovéPole 62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5032804" y="2125172"/>
                <a:ext cx="3851936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buClr>
                    <a:srgbClr val="7030A0"/>
                  </a:buClr>
                  <a:buSzPct val="100000"/>
                </a:pP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… 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number of calls in delta-neutral portfolio</a:t>
                </a:r>
              </a:p>
              <a:p>
                <a:pPr>
                  <a:buClr>
                    <a:srgbClr val="7030A0"/>
                  </a:buClr>
                  <a:buSzPct val="100000"/>
                </a:pP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… number of shares in delta-neutral portfolio</a:t>
                </a:r>
              </a:p>
            </p:txBody>
          </p:sp>
        </mc:Choice>
        <mc:Fallback xmlns="">
          <p:sp>
            <p:nvSpPr>
              <p:cNvPr id="63" name="TextovéPole 62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2804" y="2125172"/>
                <a:ext cx="3851936" cy="523220"/>
              </a:xfrm>
              <a:prstGeom prst="rect">
                <a:avLst/>
              </a:prstGeom>
              <a:blipFill>
                <a:blip r:embed="rId11"/>
                <a:stretch>
                  <a:fillRect t="-3529" b="-1058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ovéPole 63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1527464" y="4014947"/>
                <a:ext cx="6848133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76213" indent="-176213">
                  <a:buClr>
                    <a:srgbClr val="7030A0"/>
                  </a:buClr>
                  <a:buSzPct val="100000"/>
                </a:pPr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Step 1: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1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initial share price),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(initial option delta),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(number of hedged options)</a:t>
                </a:r>
              </a:p>
            </p:txBody>
          </p:sp>
        </mc:Choice>
        <mc:Fallback xmlns="">
          <p:sp>
            <p:nvSpPr>
              <p:cNvPr id="64" name="TextovéPole 63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7464" y="4014947"/>
                <a:ext cx="6848133" cy="307777"/>
              </a:xfrm>
              <a:prstGeom prst="rect">
                <a:avLst/>
              </a:prstGeom>
              <a:blipFill>
                <a:blip r:embed="rId12"/>
                <a:stretch>
                  <a:fillRect l="-267" t="-6000" b="-18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ovéPole 64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2324384" y="4240180"/>
                <a:ext cx="584801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76213" indent="-176213">
                  <a:buClr>
                    <a:srgbClr val="7030A0"/>
                  </a:buClr>
                  <a:buSzPct val="100000"/>
                </a:pPr>
                <a:r>
                  <a:rPr lang="cs-CZ" sz="1400" b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1400" b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⇨ manager purchases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cs-CZ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shares and pays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cs-CZ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cs-CZ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for them</a:t>
                </a:r>
              </a:p>
            </p:txBody>
          </p:sp>
        </mc:Choice>
        <mc:Fallback xmlns="">
          <p:sp>
            <p:nvSpPr>
              <p:cNvPr id="65" name="TextovéPole 64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4384" y="4240180"/>
                <a:ext cx="5848016" cy="307777"/>
              </a:xfrm>
              <a:prstGeom prst="rect">
                <a:avLst/>
              </a:prstGeom>
              <a:blipFill>
                <a:blip r:embed="rId13"/>
                <a:stretch>
                  <a:fillRect t="-6000" b="-18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ovéPole 66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1529444" y="4470047"/>
                <a:ext cx="4266692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76213" indent="-176213">
                  <a:buClr>
                    <a:srgbClr val="7030A0"/>
                  </a:buClr>
                  <a:buSzPct val="100000"/>
                </a:pPr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Step 2: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1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new share price),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(new option delta)</a:t>
                </a:r>
              </a:p>
            </p:txBody>
          </p:sp>
        </mc:Choice>
        <mc:Fallback xmlns="">
          <p:sp>
            <p:nvSpPr>
              <p:cNvPr id="67" name="TextovéPole 66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9444" y="4470047"/>
                <a:ext cx="4266692" cy="307777"/>
              </a:xfrm>
              <a:prstGeom prst="rect">
                <a:avLst/>
              </a:prstGeom>
              <a:blipFill>
                <a:blip r:embed="rId14"/>
                <a:stretch>
                  <a:fillRect l="-429" t="-3922" b="-176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ovéPole 68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2324384" y="4706404"/>
                <a:ext cx="6568096" cy="7386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76213" indent="-176213">
                  <a:buClr>
                    <a:srgbClr val="7030A0"/>
                  </a:buClr>
                  <a:buSzPct val="100000"/>
                </a:pPr>
                <a:r>
                  <a:rPr lang="en-GB" sz="1400" b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⇨ manager recalculates a number of shares needed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400" b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and restores delta neutrality by buying or selling shares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</m:e>
                          <m:sub>
                            <m:r>
                              <a:rPr lang="en-GB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; they buy and pay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&gt;0) or sell and receive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1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0) an amount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9" name="TextovéPole 68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4384" y="4706404"/>
                <a:ext cx="6568096" cy="738664"/>
              </a:xfrm>
              <a:prstGeom prst="rect">
                <a:avLst/>
              </a:prstGeom>
              <a:blipFill>
                <a:blip r:embed="rId15"/>
                <a:stretch>
                  <a:fillRect l="-278" t="-2479" r="-93" b="-743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TextovéPole 72">
            <a:extLst>
              <a:ext uri="{FF2B5EF4-FFF2-40B4-BE49-F238E27FC236}">
                <a16:creationId xmlns:a16="http://schemas.microsoft.com/office/drawing/2014/main" id="{3B2D848F-0F85-43DE-B979-92E15EF0C158}"/>
              </a:ext>
            </a:extLst>
          </p:cNvPr>
          <p:cNvSpPr txBox="1"/>
          <p:nvPr/>
        </p:nvSpPr>
        <p:spPr>
          <a:xfrm>
            <a:off x="1195308" y="5348184"/>
            <a:ext cx="193653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Limiting cases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ovéPole 73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1532296" y="5642873"/>
                <a:ext cx="664010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80000" indent="-18000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Deep out-of-the-money calls ⇨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0, 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</m:t>
                    </m:r>
                  </m:oMath>
                </a14:m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⇨ options become naked</a:t>
                </a:r>
              </a:p>
            </p:txBody>
          </p:sp>
        </mc:Choice>
        <mc:Fallback xmlns="">
          <p:sp>
            <p:nvSpPr>
              <p:cNvPr id="74" name="TextovéPole 73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2296" y="5642873"/>
                <a:ext cx="6640104" cy="338554"/>
              </a:xfrm>
              <a:prstGeom prst="rect">
                <a:avLst/>
              </a:prstGeom>
              <a:blipFill>
                <a:blip r:embed="rId16"/>
                <a:stretch>
                  <a:fillRect l="-367" t="-7273" b="-2181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ovéPole 74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1516928" y="5912146"/>
                <a:ext cx="6871552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80000" indent="-18000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Deep in-the-money calls ⇨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⇨ options become fully covered</a:t>
                </a:r>
              </a:p>
            </p:txBody>
          </p:sp>
        </mc:Choice>
        <mc:Fallback xmlns="">
          <p:sp>
            <p:nvSpPr>
              <p:cNvPr id="75" name="TextovéPole 74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6928" y="5912146"/>
                <a:ext cx="6871552" cy="338554"/>
              </a:xfrm>
              <a:prstGeom prst="rect">
                <a:avLst/>
              </a:prstGeom>
              <a:blipFill>
                <a:blip r:embed="rId17"/>
                <a:stretch>
                  <a:fillRect l="-355" t="-7273" b="-2181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ovéPole 65"/>
          <p:cNvSpPr txBox="1"/>
          <p:nvPr/>
        </p:nvSpPr>
        <p:spPr>
          <a:xfrm>
            <a:off x="1259632" y="2569000"/>
            <a:ext cx="626469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delta-neutral hedge works for small price changes only </a:t>
            </a:r>
          </a:p>
        </p:txBody>
      </p:sp>
    </p:spTree>
    <p:extLst>
      <p:ext uri="{BB962C8B-B14F-4D97-AF65-F5344CB8AC3E}">
        <p14:creationId xmlns:p14="http://schemas.microsoft.com/office/powerpoint/2010/main" val="3647591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Sensitivity analysis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5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1" y="144000"/>
            <a:ext cx="3689188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Option gamma (1)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937295"/>
            <a:ext cx="378000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Definition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1188000" y="1256639"/>
                <a:ext cx="76320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24000" indent="-324000">
                  <a:buClr>
                    <a:srgbClr val="7030A0"/>
                  </a:buClr>
                  <a:buSzPct val="80000"/>
                  <a:buFont typeface="Wingdings" panose="05000000000000000000" pitchFamily="2" charset="2"/>
                  <a:buChar char="q"/>
                </a:pPr>
                <a:r>
                  <a:rPr lang="en-GB" dirty="0">
                    <a:solidFill>
                      <a:srgbClr val="7030A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Option gamma 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Γ</m:t>
                    </m:r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 measures the change in the option delta as the price of the underlying security moves</a:t>
                </a:r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000" y="1256639"/>
                <a:ext cx="7632000" cy="646331"/>
              </a:xfrm>
              <a:prstGeom prst="rect">
                <a:avLst/>
              </a:prstGeom>
              <a:blipFill>
                <a:blip r:embed="rId9"/>
                <a:stretch>
                  <a:fillRect l="-160" t="-5660" b="-1320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ovéPole 35">
            <a:extLst>
              <a:ext uri="{FF2B5EF4-FFF2-40B4-BE49-F238E27FC236}">
                <a16:creationId xmlns:a16="http://schemas.microsoft.com/office/drawing/2014/main" id="{BD37FAE9-2032-4298-ABE1-2A0D1AA19E90}"/>
              </a:ext>
            </a:extLst>
          </p:cNvPr>
          <p:cNvSpPr txBox="1"/>
          <p:nvPr/>
        </p:nvSpPr>
        <p:spPr>
          <a:xfrm>
            <a:off x="1186116" y="3596461"/>
            <a:ext cx="7706364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Convexity of short-term payoff profile implies that gamma is always</a:t>
            </a:r>
          </a:p>
          <a:p>
            <a:pPr marL="781200" lvl="1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a positive number for long option position</a:t>
            </a:r>
            <a:r>
              <a:rPr lang="cs-C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(both calls and puts) </a:t>
            </a:r>
          </a:p>
          <a:p>
            <a:pPr marL="781200" lvl="1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a negative number for short option positions (both calls and puts)</a:t>
            </a:r>
          </a:p>
        </p:txBody>
      </p:sp>
      <p:sp>
        <p:nvSpPr>
          <p:cNvPr id="62" name="TextovéPole 61">
            <a:extLst>
              <a:ext uri="{FF2B5EF4-FFF2-40B4-BE49-F238E27FC236}">
                <a16:creationId xmlns:a16="http://schemas.microsoft.com/office/drawing/2014/main" id="{7AED3F95-42B5-4E30-86C6-EE8FE25EA982}"/>
              </a:ext>
            </a:extLst>
          </p:cNvPr>
          <p:cNvSpPr txBox="1"/>
          <p:nvPr/>
        </p:nvSpPr>
        <p:spPr>
          <a:xfrm>
            <a:off x="875648" y="3255391"/>
            <a:ext cx="2256193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Properties</a:t>
            </a:r>
          </a:p>
        </p:txBody>
      </p:sp>
      <p:sp>
        <p:nvSpPr>
          <p:cNvPr id="113" name="TextovéPole 112">
            <a:extLst>
              <a:ext uri="{FF2B5EF4-FFF2-40B4-BE49-F238E27FC236}">
                <a16:creationId xmlns:a16="http://schemas.microsoft.com/office/drawing/2014/main" id="{C2213C79-ADE1-4C63-AEE6-BED897325BFB}"/>
              </a:ext>
            </a:extLst>
          </p:cNvPr>
          <p:cNvSpPr txBox="1"/>
          <p:nvPr/>
        </p:nvSpPr>
        <p:spPr>
          <a:xfrm>
            <a:off x="1195308" y="2235600"/>
            <a:ext cx="734481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Gamma can be used for the second-order approximation of the change in the option premium (using the first two terms of the Taylor series)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ovéPole 114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2339752" y="1798720"/>
                <a:ext cx="2985261" cy="5246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76213" indent="-176213">
                  <a:buClr>
                    <a:srgbClr val="7030A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l-G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den>
                      </m:f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</m:t>
                      </m:r>
                      <m:sSub>
                        <m:sSubPr>
                          <m:ctrlPr>
                            <a:rPr lang="el-G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</m:t>
                          </m:r>
                          <m:r>
                            <m:rPr>
                              <m:sty m:val="p"/>
                            </m:rPr>
                            <a:rPr lang="el-GR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cs-CZ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den>
                      </m:f>
                      <m:r>
                        <a:rPr lang="cs-CZ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5" name="TextovéPole 114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1798720"/>
                <a:ext cx="2985261" cy="52463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ovéPole 73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2339751" y="2824195"/>
                <a:ext cx="5112569" cy="5246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76213" indent="-176213">
                  <a:buClr>
                    <a:srgbClr val="7030A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den>
                      </m:f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×∆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×∆</m:t>
                      </m:r>
                      <m:sSup>
                        <m:sSupPr>
                          <m:ctrlP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cs-CZ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1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delta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×∆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cs-CZ" sz="1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gamma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cs-CZ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p>
                        <m:sSup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4" name="TextovéPole 73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1" y="2824195"/>
                <a:ext cx="5112569" cy="52463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TextovéPole 35">
            <a:extLst>
              <a:ext uri="{FF2B5EF4-FFF2-40B4-BE49-F238E27FC236}">
                <a16:creationId xmlns:a16="http://schemas.microsoft.com/office/drawing/2014/main" id="{BD37FAE9-2032-4298-ABE1-2A0D1AA19E90}"/>
              </a:ext>
            </a:extLst>
          </p:cNvPr>
          <p:cNvSpPr txBox="1"/>
          <p:nvPr/>
        </p:nvSpPr>
        <p:spPr>
          <a:xfrm>
            <a:off x="1187624" y="4388156"/>
            <a:ext cx="781237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Gamma is very small for deep in-the-money and out-of-the-money options and changes rapidly for at-the money options</a:t>
            </a:r>
          </a:p>
        </p:txBody>
      </p:sp>
    </p:spTree>
    <p:extLst>
      <p:ext uri="{BB962C8B-B14F-4D97-AF65-F5344CB8AC3E}">
        <p14:creationId xmlns:p14="http://schemas.microsoft.com/office/powerpoint/2010/main" val="1252219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Sensitivity analysis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6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3419888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Option gamma (2) 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937295"/>
            <a:ext cx="298792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Gamma hedging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1187624" y="1818920"/>
            <a:ext cx="165618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Variables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1187623" y="1258224"/>
            <a:ext cx="777637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Gamma hedging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consists in creating a gamma-neutral portfolio whose aim is to hedge a delta-neutral portfolio against larger price changes</a:t>
            </a:r>
          </a:p>
        </p:txBody>
      </p:sp>
      <p:sp>
        <p:nvSpPr>
          <p:cNvPr id="70" name="TextovéPole 69"/>
          <p:cNvSpPr txBox="1"/>
          <p:nvPr/>
        </p:nvSpPr>
        <p:spPr>
          <a:xfrm>
            <a:off x="864000" y="3393346"/>
            <a:ext cx="586824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Formation of gamma-neutral portfolio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ovéPole 60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1800000" y="3979553"/>
                <a:ext cx="370427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76213" indent="-176213">
                  <a:buClr>
                    <a:srgbClr val="7030A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</m:sub>
                      </m:sSub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</m:sub>
                      </m:sSub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1" name="TextovéPole 60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000" y="3979553"/>
                <a:ext cx="3704276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45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1800000" y="4954857"/>
                <a:ext cx="3016652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76213" indent="-176213">
                  <a:buClr>
                    <a:srgbClr val="7030A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</m:sub>
                      </m:sSub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  <m:r>
                            <m:rPr>
                              <m:sty m:val="p"/>
                            </m:r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</m:sub>
                      </m:sSub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=0⇨ </m:t>
                      </m:r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</m:sub>
                      </m:sSub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sSub>
                            <m:sSubPr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m:rPr>
                                  <m:sty m:val="p"/>
                                </m:rP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6" name="TextovéPole 45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000" y="4954857"/>
                <a:ext cx="3016652" cy="307777"/>
              </a:xfrm>
              <a:prstGeom prst="rect">
                <a:avLst/>
              </a:prstGeom>
              <a:blipFill>
                <a:blip r:embed="rId8"/>
                <a:stretch>
                  <a:fillRect t="-94000" b="-158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ovéPole 62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1763688" y="2084293"/>
                <a:ext cx="7128792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79388" indent="-179388">
                  <a:buClr>
                    <a:srgbClr val="7030A0"/>
                  </a:buClr>
                  <a:buSzPct val="100000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GB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Δ</m:t>
                            </m:r>
                          </m:sub>
                        </m:sSub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</m:sub>
                    </m:sSub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m:rPr>
                            <m:sty m:val="p"/>
                          </m:rP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</m:sub>
                    </m:sSub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</m:t>
                        </m:r>
                      </m:e>
                      <m:sub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m:rPr>
                            <m:sty m:val="p"/>
                          </m:rP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</m:sub>
                    </m:sSub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</m:t>
                    </m:r>
                  </m:oMath>
                </a14:m>
                <a:r>
                  <a:rPr lang="cs-CZ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variables related to the option in the original delta-neutral portfolio (premium, number, delta, gamma)</a:t>
                </a:r>
              </a:p>
              <a:p>
                <a:pPr marL="179388" indent="-179388">
                  <a:buClr>
                    <a:srgbClr val="7030A0"/>
                  </a:buClr>
                  <a:buSzPct val="100000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GB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GB" sz="1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</m:sub>
                        </m:sSub>
                        <m: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</m:t>
                        </m:r>
                      </m:sub>
                    </m:sSub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m:rPr>
                            <m:sty m:val="p"/>
                          </m:rP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</m:t>
                        </m:r>
                      </m:sub>
                    </m:sSub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</m:t>
                        </m:r>
                      </m:e>
                      <m:sub>
                        <m: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m:rPr>
                            <m:sty m:val="p"/>
                          </m:rP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</m:t>
                        </m:r>
                      </m:sub>
                    </m:sSub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</m:t>
                    </m:r>
                  </m:oMath>
                </a14:m>
                <a:r>
                  <a:rPr lang="cs-CZ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variables related to the option added to the wider gamma-neutral portfolio (premium, number, delta, gamma)</a:t>
                </a:r>
              </a:p>
              <a:p>
                <a:pPr marL="179388" indent="-179388">
                  <a:buClr>
                    <a:srgbClr val="7030A0"/>
                  </a:buClr>
                  <a:buSzPct val="100000"/>
                </a:pP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</m:t>
                        </m:r>
                      </m:sub>
                    </m:sSub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… 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variables related to the share (price, number in the original delta-neutral portfolio, number added to the wider gamma-neutral portfolio</a:t>
                </a:r>
                <a:r>
                  <a:rPr lang="cs-CZ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63" name="TextovéPole 62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2084293"/>
                <a:ext cx="7128792" cy="1384995"/>
              </a:xfrm>
              <a:prstGeom prst="rect">
                <a:avLst/>
              </a:prstGeom>
              <a:blipFill>
                <a:blip r:embed="rId9"/>
                <a:stretch>
                  <a:fillRect t="-1322" r="-513" b="-308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TextovéPole 73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32296" y="3725502"/>
            <a:ext cx="447986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Composition of gamma-hedged portfolio</a:t>
            </a:r>
          </a:p>
        </p:txBody>
      </p:sp>
      <p:sp>
        <p:nvSpPr>
          <p:cNvPr id="75" name="TextovéPole 74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16928" y="4213666"/>
            <a:ext cx="377515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Condition of gamma-neutrality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ovéPole 67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1800000" y="4460295"/>
                <a:ext cx="6275232" cy="35490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76213" indent="-176213">
                  <a:buClr>
                    <a:srgbClr val="7030A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</m:sub>
                          </m:sSub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m:rPr>
                                  <m:sty m:val="p"/>
                                </m:rPr>
                                <a:rPr lang="en-GB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</m:sub>
                          </m:sSub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</m:sub>
                          </m:sSub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m:rPr>
                                  <m:sty m:val="p"/>
                                </m:r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</m:sub>
                          </m:sSub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GB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GB" sz="14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m:rPr>
                          <m:sty m:val="p"/>
                        </m:rP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box>
                        <m:box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</m:sub>
                          </m:sSub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</m:e>
                            <m:sub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m:rPr>
                                  <m:sty m:val="p"/>
                                </m:r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</m:sub>
                          </m:sSub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GB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</m:sub>
                          </m:sSub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</m:e>
                            <m:sub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m:rPr>
                                  <m:sty m:val="p"/>
                                </m:rPr>
                                <a:rPr lang="en-GB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</m:sub>
                          </m:sSub>
                        </m:e>
                      </m:d>
                      <m:r>
                        <m:rPr>
                          <m:sty m:val="p"/>
                        </m:rP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8" name="TextovéPole 67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000" y="4460295"/>
                <a:ext cx="6275232" cy="35490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ovéPole 70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14076" y="4701961"/>
            <a:ext cx="449808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Delta-neutrality of the original portfolio</a:t>
            </a:r>
          </a:p>
        </p:txBody>
      </p:sp>
      <p:sp>
        <p:nvSpPr>
          <p:cNvPr id="72" name="TextovéPole 71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06392" y="5192298"/>
            <a:ext cx="580191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Zero value of the second term of the gamma-neutral portfolio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ovéPole 75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1800000" y="5443551"/>
                <a:ext cx="421216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76213" indent="-176213">
                  <a:buClr>
                    <a:srgbClr val="7030A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</m:sub>
                      </m:sSub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</m:e>
                        <m:sub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  <m:r>
                            <m:rPr>
                              <m:sty m:val="p"/>
                            </m:r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</m:sub>
                      </m:sSub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</m:e>
                        <m:sub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  <m:r>
                            <m:rPr>
                              <m:sty m:val="p"/>
                            </m:r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 ⇨</m:t>
                      </m:r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</m:sub>
                      </m:sSub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lin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Γ</m:t>
                                  </m:r>
                                </m:e>
                                <m:sub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𝐶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GB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Δ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Γ</m:t>
                                  </m:r>
                                </m:e>
                                <m:sub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𝐶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GB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Γ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6" name="TextovéPole 75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000" y="5443551"/>
                <a:ext cx="4212160" cy="307777"/>
              </a:xfrm>
              <a:prstGeom prst="rect">
                <a:avLst/>
              </a:prstGeom>
              <a:blipFill>
                <a:blip r:embed="rId11"/>
                <a:stretch>
                  <a:fillRect t="-94000" b="-158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TextovéPole 76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06392" y="5663421"/>
            <a:ext cx="601808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Restauration of delta-neutrality of the gamma-hedged portfolio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ovéPole 77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1800000" y="5919153"/>
                <a:ext cx="5616625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76213" indent="-176213">
                  <a:buClr>
                    <a:srgbClr val="7030A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cs-CZ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</m:sub>
                      </m:sSub>
                      <m:r>
                        <a:rPr lang="cs-CZ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  <m:r>
                            <m:rPr>
                              <m:sty m:val="p"/>
                            </m:rPr>
                            <a:rPr lang="el-G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</m:sub>
                      </m:sSub>
                      <m:r>
                        <a:rPr lang="cs-CZ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  <m:r>
                        <a:rPr lang="cs-CZ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  <m:r>
                            <m:rPr>
                              <m:sty m:val="p"/>
                            </m:rPr>
                            <a:rPr lang="el-G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  <m:r>
                        <a:rPr lang="cs-CZ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  <m:r>
                        <a:rPr lang="cs-CZ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  <m:r>
                            <m:rPr>
                              <m:sty m:val="p"/>
                            </m:rPr>
                            <a:rPr lang="el-G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  <m:r>
                        <a:rPr lang="cs-CZ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  <m:r>
                        <a:rPr lang="cs-CZ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=0⇨ </m:t>
                      </m:r>
                      <m:sSub>
                        <m:sSub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  <m:r>
                        <a:rPr lang="cs-CZ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  <m:r>
                        <a:rPr lang="cs-CZ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  <m:r>
                            <m:rPr>
                              <m:sty m:val="p"/>
                            </m:rPr>
                            <a:rPr lang="el-G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8" name="TextovéPole 77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000" y="5919153"/>
                <a:ext cx="5616625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0180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Sensitivity analysis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7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3419888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Option gamma (</a:t>
            </a:r>
            <a:r>
              <a:rPr lang="cs-CZ" dirty="0">
                <a:solidFill>
                  <a:srgbClr val="000000"/>
                </a:solidFill>
              </a:rPr>
              <a:t>3</a:t>
            </a:r>
            <a:r>
              <a:rPr lang="en-GB" dirty="0">
                <a:solidFill>
                  <a:srgbClr val="000000"/>
                </a:solidFill>
              </a:rPr>
              <a:t>) 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937295"/>
            <a:ext cx="298792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Example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1187623" y="1256593"/>
            <a:ext cx="7602911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 portfolio manager issued 100 call options with a delta of 0.48 and a gamma of 0.035. The option used for gamma-hedge has a delta of 0.36 and a gamma of 0.068.</a:t>
            </a:r>
          </a:p>
        </p:txBody>
      </p:sp>
      <p:sp>
        <p:nvSpPr>
          <p:cNvPr id="70" name="TextovéPole 69"/>
          <p:cNvSpPr txBox="1"/>
          <p:nvPr/>
        </p:nvSpPr>
        <p:spPr>
          <a:xfrm>
            <a:off x="864000" y="2083900"/>
            <a:ext cx="154776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Solution</a:t>
            </a:r>
          </a:p>
        </p:txBody>
      </p:sp>
      <p:sp>
        <p:nvSpPr>
          <p:cNvPr id="74" name="TextovéPole 73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32296" y="2413204"/>
            <a:ext cx="664010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Number of shares that make</a:t>
            </a:r>
            <a:r>
              <a:rPr lang="cs-C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the original option portfolio delta-neutral</a:t>
            </a:r>
          </a:p>
        </p:txBody>
      </p:sp>
      <p:sp>
        <p:nvSpPr>
          <p:cNvPr id="75" name="TextovéPole 74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16928" y="2940312"/>
            <a:ext cx="737555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Number of hedging options that makes the second order approximation equal to zero</a:t>
            </a:r>
          </a:p>
        </p:txBody>
      </p:sp>
      <p:sp>
        <p:nvSpPr>
          <p:cNvPr id="71" name="TextovéPole 70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14076" y="4213404"/>
            <a:ext cx="449808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Gamma-neutral portfolio consists of </a:t>
            </a:r>
          </a:p>
        </p:txBody>
      </p:sp>
      <p:sp>
        <p:nvSpPr>
          <p:cNvPr id="72" name="TextovéPole 71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06392" y="3700098"/>
            <a:ext cx="738608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Number of shares that restores delta neutrality of the gamma-neutral portfolio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ovéPole 59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1800000" y="2684343"/>
                <a:ext cx="2699992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76213" indent="-176213">
                  <a:buClr>
                    <a:srgbClr val="7030A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</m:sub>
                      </m:sSub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</m:sub>
                      </m:sSub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=100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0.48=48</m:t>
                      </m:r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0" name="TextovéPole 59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000" y="2684343"/>
                <a:ext cx="2699992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ovéPole 61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1800000" y="3431852"/>
                <a:ext cx="4140152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76213" indent="-176213">
                  <a:buClr>
                    <a:srgbClr val="7030A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</m:sub>
                      </m:sSub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lin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Γ</m:t>
                                  </m:r>
                                </m:e>
                                <m:sub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𝐶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GB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Δ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Γ</m:t>
                                  </m:r>
                                </m:e>
                                <m:sub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𝐶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GB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Γ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=100×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lin"/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0.035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0.068</m:t>
                              </m:r>
                            </m:den>
                          </m:f>
                        </m:e>
                      </m:d>
                      <m:acc>
                        <m:accPr>
                          <m:chr m:val="̇"/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</m:e>
                      </m:acc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51</m:t>
                      </m:r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2" name="TextovéPole 61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000" y="3431852"/>
                <a:ext cx="4140152" cy="307777"/>
              </a:xfrm>
              <a:prstGeom prst="rect">
                <a:avLst/>
              </a:prstGeom>
              <a:blipFill>
                <a:blip r:embed="rId8"/>
                <a:stretch>
                  <a:fillRect t="-94000" b="-158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ovéPole 63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1800001" y="3963792"/>
                <a:ext cx="2844008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76213" indent="-176213">
                  <a:buClr>
                    <a:srgbClr val="7030A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  <m:r>
                        <a:rPr lang="cs-CZ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  <m:r>
                        <a:rPr lang="cs-CZ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  <m:r>
                            <m:rPr>
                              <m:sty m:val="p"/>
                            </m:rPr>
                            <a:rPr lang="el-G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=51×0.36=18</m:t>
                      </m:r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4" name="TextovéPole 63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001" y="3963792"/>
                <a:ext cx="2844008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ovéPole 64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4348292" y="2681491"/>
            <a:ext cx="237626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6213" indent="-176213">
              <a:buClr>
                <a:srgbClr val="7030A0"/>
              </a:buClr>
              <a:buSzPct val="100000"/>
            </a:pPr>
            <a:r>
              <a:rPr lang="en-GB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⇨ manager buys 48 shares</a:t>
            </a:r>
          </a:p>
        </p:txBody>
      </p:sp>
      <p:sp>
        <p:nvSpPr>
          <p:cNvPr id="66" name="TextovéPole 65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5716444" y="3424623"/>
            <a:ext cx="306720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6213" indent="-176213">
              <a:buClr>
                <a:srgbClr val="7030A0"/>
              </a:buClr>
              <a:buSzPct val="100000"/>
            </a:pPr>
            <a:r>
              <a:rPr lang="en-GB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⇨ manager buys 51 hedging options</a:t>
            </a:r>
          </a:p>
        </p:txBody>
      </p:sp>
      <p:sp>
        <p:nvSpPr>
          <p:cNvPr id="67" name="TextovéPole 66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4392800" y="3962267"/>
            <a:ext cx="233175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6213" indent="-176213">
              <a:buClr>
                <a:srgbClr val="7030A0"/>
              </a:buClr>
              <a:buSzPct val="100000"/>
            </a:pPr>
            <a:r>
              <a:rPr lang="en-GB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⇨ manager sells 18 shares</a:t>
            </a:r>
          </a:p>
        </p:txBody>
      </p:sp>
      <p:sp>
        <p:nvSpPr>
          <p:cNvPr id="73" name="TextovéPole 72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800000" y="4478839"/>
            <a:ext cx="673244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6213" indent="-176213">
              <a:buClr>
                <a:srgbClr val="7030A0"/>
              </a:buClr>
              <a:buSzPct val="100000"/>
            </a:pPr>
            <a:r>
              <a:rPr lang="en-GB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48 – 18 = 30 shares, 51 long positions in the new hedging options, 100 short positions in the original</a:t>
            </a:r>
            <a:r>
              <a:rPr lang="cs-CZ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hedged options</a:t>
            </a:r>
          </a:p>
        </p:txBody>
      </p:sp>
    </p:spTree>
    <p:extLst>
      <p:ext uri="{BB962C8B-B14F-4D97-AF65-F5344CB8AC3E}">
        <p14:creationId xmlns:p14="http://schemas.microsoft.com/office/powerpoint/2010/main" val="1433974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Sensitivity analysis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8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3707920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Other sensitivities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864000" y="954419"/>
                <a:ext cx="8028480" cy="7694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24000" indent="-32400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Ø"/>
                </a:pPr>
                <a:r>
                  <a:rPr lang="en-GB" sz="2200" dirty="0">
                    <a:solidFill>
                      <a:srgbClr val="7030A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Option theta </a:t>
                </a:r>
                <a:r>
                  <a:rPr lang="en-GB" sz="2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en-GB" sz="2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:r>
                  <a:rPr lang="cs-CZ" sz="2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2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measures the change in the option premium as the time to the option’s maturities varies</a:t>
                </a:r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000" y="954419"/>
                <a:ext cx="8028480" cy="769441"/>
              </a:xfrm>
              <a:prstGeom prst="rect">
                <a:avLst/>
              </a:prstGeom>
              <a:blipFill>
                <a:blip r:embed="rId7"/>
                <a:stretch>
                  <a:fillRect l="-835" t="-5556" b="-1507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ovéPole 71"/>
              <p:cNvSpPr txBox="1"/>
              <p:nvPr/>
            </p:nvSpPr>
            <p:spPr>
              <a:xfrm>
                <a:off x="864000" y="3720548"/>
                <a:ext cx="7904280" cy="7694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24000" indent="-32400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Ø"/>
                </a:pPr>
                <a:r>
                  <a:rPr lang="en-GB" sz="2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Option </a:t>
                </a:r>
                <a:r>
                  <a:rPr lang="cs-CZ" sz="2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kappa (</a:t>
                </a:r>
                <a14:m>
                  <m:oMath xmlns:m="http://schemas.openxmlformats.org/officeDocument/2006/math">
                    <m:r>
                      <a:rPr lang="cs-CZ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𝜅</m:t>
                    </m:r>
                  </m:oMath>
                </a14:m>
                <a:r>
                  <a:rPr lang="cs-CZ" sz="2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 </a:t>
                </a:r>
                <a:r>
                  <a:rPr lang="en-GB" sz="2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measures the change in the option premium as the volatility of the underlying asset changes</a:t>
                </a:r>
              </a:p>
            </p:txBody>
          </p:sp>
        </mc:Choice>
        <mc:Fallback xmlns="">
          <p:sp>
            <p:nvSpPr>
              <p:cNvPr id="72" name="TextovéPole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000" y="3720548"/>
                <a:ext cx="7904280" cy="769441"/>
              </a:xfrm>
              <a:prstGeom prst="rect">
                <a:avLst/>
              </a:prstGeom>
              <a:blipFill>
                <a:blip r:embed="rId8"/>
                <a:stretch>
                  <a:fillRect l="-849" t="-4724" r="-1466" b="-1496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ovéPole 78"/>
              <p:cNvSpPr txBox="1"/>
              <p:nvPr/>
            </p:nvSpPr>
            <p:spPr>
              <a:xfrm>
                <a:off x="856316" y="2610429"/>
                <a:ext cx="8036164" cy="7694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24000" indent="-32400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Ø"/>
                </a:pPr>
                <a:r>
                  <a:rPr lang="en-GB" sz="2200" dirty="0">
                    <a:solidFill>
                      <a:srgbClr val="7030A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Option rho </a:t>
                </a:r>
                <a:r>
                  <a:rPr lang="en-GB" sz="2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GB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𝜚</m:t>
                    </m:r>
                  </m:oMath>
                </a14:m>
                <a:r>
                  <a:rPr lang="en-GB" sz="2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 measures the change in the option premium as the risk-free interest rate changes</a:t>
                </a:r>
              </a:p>
            </p:txBody>
          </p:sp>
        </mc:Choice>
        <mc:Fallback xmlns="">
          <p:sp>
            <p:nvSpPr>
              <p:cNvPr id="79" name="TextovéPole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316" y="2610429"/>
                <a:ext cx="8036164" cy="769441"/>
              </a:xfrm>
              <a:prstGeom prst="rect">
                <a:avLst/>
              </a:prstGeom>
              <a:blipFill>
                <a:blip r:embed="rId9"/>
                <a:stretch>
                  <a:fillRect l="-834" t="-5556" b="-1587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TextovéPole 91">
            <a:extLst>
              <a:ext uri="{FF2B5EF4-FFF2-40B4-BE49-F238E27FC236}">
                <a16:creationId xmlns:a16="http://schemas.microsoft.com/office/drawing/2014/main" id="{EE16E3B3-D303-4859-B2FD-649CC47A3C14}"/>
              </a:ext>
            </a:extLst>
          </p:cNvPr>
          <p:cNvSpPr txBox="1"/>
          <p:nvPr/>
        </p:nvSpPr>
        <p:spPr>
          <a:xfrm>
            <a:off x="1123300" y="2052667"/>
            <a:ext cx="78767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There is no uncertainty about the passage of time so it does not make sense to hedge against this inevitable event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45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2339753" y="1598064"/>
                <a:ext cx="1944216" cy="5019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76213" indent="-176213">
                  <a:buClr>
                    <a:srgbClr val="7030A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Θ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</m:t>
                      </m:r>
                      <m:sSub>
                        <m:sSubPr>
                          <m:ctrlPr>
                            <a:rPr lang="el-G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</m:t>
                          </m:r>
                          <m:r>
                            <m:rPr>
                              <m:sty m:val="p"/>
                            </m:rPr>
                            <a:rPr lang="el-GR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Θ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cs-CZ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6" name="TextovéPole 45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3" y="1598064"/>
                <a:ext cx="1944216" cy="501997"/>
              </a:xfrm>
              <a:prstGeom prst="rect">
                <a:avLst/>
              </a:prstGeom>
              <a:blipFill>
                <a:blip r:embed="rId10"/>
                <a:stretch>
                  <a:fillRect b="-243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ovéPole 56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2339752" y="3276803"/>
                <a:ext cx="1944216" cy="5019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76213" indent="-176213">
                  <a:buClr>
                    <a:srgbClr val="7030A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𝜚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</m:t>
                      </m:r>
                      <m:sSub>
                        <m:sSubPr>
                          <m:ctrlPr>
                            <a:rPr lang="el-G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𝜚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cs-CZ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7" name="TextovéPole 56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3276803"/>
                <a:ext cx="1944216" cy="501997"/>
              </a:xfrm>
              <a:prstGeom prst="rect">
                <a:avLst/>
              </a:prstGeom>
              <a:blipFill>
                <a:blip r:embed="rId11"/>
                <a:stretch>
                  <a:fillRect b="-243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ovéPole 61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2339752" y="4382906"/>
                <a:ext cx="2232248" cy="5019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76213" indent="-176213">
                  <a:buClr>
                    <a:srgbClr val="7030A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𝜅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</m:t>
                      </m:r>
                      <m:sSub>
                        <m:sSubPr>
                          <m:ctrlPr>
                            <a:rPr lang="el-G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𝜅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cs-CZ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cs-CZ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2" name="TextovéPole 61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4382906"/>
                <a:ext cx="2232248" cy="501997"/>
              </a:xfrm>
              <a:prstGeom prst="rect">
                <a:avLst/>
              </a:prstGeom>
              <a:blipFill>
                <a:blip r:embed="rId12"/>
                <a:stretch>
                  <a:fillRect b="-243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ovéPole 62">
            <a:extLst>
              <a:ext uri="{FF2B5EF4-FFF2-40B4-BE49-F238E27FC236}">
                <a16:creationId xmlns:a16="http://schemas.microsoft.com/office/drawing/2014/main" id="{EE16E3B3-D303-4859-B2FD-649CC47A3C14}"/>
              </a:ext>
            </a:extLst>
          </p:cNvPr>
          <p:cNvSpPr txBox="1"/>
          <p:nvPr/>
        </p:nvSpPr>
        <p:spPr>
          <a:xfrm>
            <a:off x="1164573" y="4833312"/>
            <a:ext cx="268734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Measures of volatility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ovéPole 63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1514076" y="5107584"/>
                <a:ext cx="7379353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80000" indent="-18000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historical volatility: calculation of standard deviation using historical data about the movement of relative price changes</a:t>
                </a:r>
                <a:r>
                  <a:rPr lang="cs-CZ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ln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⁡(</m:t>
                    </m:r>
                    <m:f>
                      <m:fPr>
                        <m:type m:val="lin"/>
                        <m:ctrlP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cs-CZ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cs-CZ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cs-CZ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  <m:acc>
                          <m:accPr>
                            <m:chr m:val="̇"/>
                            <m:ctrlPr>
                              <a:rPr lang="cs-CZ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</m:e>
                        </m:acc>
                        <m:f>
                          <m:fPr>
                            <m:type m:val="lin"/>
                            <m:ctrlPr>
                              <a:rPr lang="cs-CZ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sSub>
                              <m:sSubPr>
                                <m:ctrlPr>
                                  <a:rPr lang="cs-CZ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cs-CZ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cs-CZ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cs-CZ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]</m:t>
                            </m:r>
                          </m:den>
                        </m:f>
                      </m:den>
                    </m:f>
                  </m:oMath>
                </a14:m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4" name="TextovéPole 63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4076" y="5107584"/>
                <a:ext cx="7379353" cy="584775"/>
              </a:xfrm>
              <a:prstGeom prst="rect">
                <a:avLst/>
              </a:prstGeom>
              <a:blipFill>
                <a:blip r:embed="rId13"/>
                <a:stretch>
                  <a:fillRect l="-330" t="-16667" b="-9583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ovéPole 64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17879" y="5601104"/>
            <a:ext cx="740446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implied volatility: calculation of unknown volatility from the BS formula given all other variable can be observed on the market</a:t>
            </a:r>
          </a:p>
        </p:txBody>
      </p:sp>
    </p:spTree>
    <p:extLst>
      <p:ext uri="{BB962C8B-B14F-4D97-AF65-F5344CB8AC3E}">
        <p14:creationId xmlns:p14="http://schemas.microsoft.com/office/powerpoint/2010/main" val="4007677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2000" y="2160000"/>
            <a:ext cx="5976000" cy="1800000"/>
          </a:xfrm>
        </p:spPr>
        <p:txBody>
          <a:bodyPr/>
          <a:lstStyle/>
          <a:p>
            <a:pPr marL="182880" indent="0" algn="l">
              <a:buNone/>
            </a:pPr>
            <a:r>
              <a:rPr lang="en-GB" dirty="0">
                <a:solidFill>
                  <a:srgbClr val="7030A0"/>
                </a:solidFill>
              </a:rPr>
              <a:t>See you </a:t>
            </a:r>
            <a:br>
              <a:rPr lang="en-GB" dirty="0">
                <a:solidFill>
                  <a:srgbClr val="7030A0"/>
                </a:solidFill>
              </a:rPr>
            </a:br>
            <a:r>
              <a:rPr lang="en-GB" dirty="0">
                <a:solidFill>
                  <a:srgbClr val="7030A0"/>
                </a:solidFill>
              </a:rPr>
              <a:t>in the next lecture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body" idx="1"/>
          </p:nvPr>
        </p:nvSpPr>
        <p:spPr>
          <a:xfrm>
            <a:off x="180000" y="288000"/>
            <a:ext cx="3600000" cy="360000"/>
          </a:xfrm>
        </p:spPr>
        <p:txBody>
          <a:bodyPr>
            <a:noAutofit/>
          </a:bodyPr>
          <a:lstStyle/>
          <a:p>
            <a:pPr marL="361950" indent="-361950" algn="l">
              <a:spcBef>
                <a:spcPts val="0"/>
              </a:spcBef>
              <a:spcAft>
                <a:spcPts val="0"/>
              </a:spcAft>
            </a:pPr>
            <a:r>
              <a:rPr lang="en-GB" sz="1600" cap="small" dirty="0">
                <a:latin typeface="Algerian" panose="04020705040A02060702" pitchFamily="82" charset="0"/>
                <a:ea typeface="Tahoma" panose="020B0604030504040204" pitchFamily="34" charset="0"/>
                <a:cs typeface="Tahoma" panose="020B0604030504040204" pitchFamily="34" charset="0"/>
              </a:rPr>
              <a:t>©</a:t>
            </a:r>
            <a:r>
              <a:rPr lang="en-GB" sz="1800" cap="small" dirty="0">
                <a:latin typeface="Algerian" panose="04020705040A02060702" pitchFamily="82" charset="0"/>
                <a:ea typeface="Tahoma" panose="020B0604030504040204" pitchFamily="34" charset="0"/>
                <a:cs typeface="Tahoma" panose="020B0604030504040204" pitchFamily="34" charset="0"/>
              </a:rPr>
              <a:t> O.D. Lecturing Legacy</a:t>
            </a:r>
          </a:p>
        </p:txBody>
      </p:sp>
      <p:sp>
        <p:nvSpPr>
          <p:cNvPr id="9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1</a:t>
            </a:r>
            <a:r>
              <a:rPr lang="en-US" dirty="0"/>
              <a:t>2</a:t>
            </a:r>
            <a:endParaRPr lang="cs-CZ" dirty="0"/>
          </a:p>
        </p:txBody>
      </p:sp>
      <p:sp>
        <p:nvSpPr>
          <p:cNvPr id="10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Sensitivity analysis</a:t>
            </a:r>
          </a:p>
        </p:txBody>
      </p:sp>
    </p:spTree>
    <p:extLst>
      <p:ext uri="{BB962C8B-B14F-4D97-AF65-F5344CB8AC3E}">
        <p14:creationId xmlns:p14="http://schemas.microsoft.com/office/powerpoint/2010/main" val="10582353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PERSISTENCEDATA" val="MMPROD_UIPERSISTENCEDATA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Essentials of bond pricing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Straight bond&amp;quot;&quot;/&gt;&lt;property id=&quot;20307&quot; value=&quot;260&quot;/&gt;&lt;/object&gt;&lt;object type=&quot;3&quot; unique_id=&quot;10005&quot;&gt;&lt;property id=&quot;20148&quot; value=&quot;5&quot;/&gt;&lt;property id=&quot;20300&quot; value=&quot;Slide 3 - &amp;quot;Diversities in bond contracts (1)&amp;quot;&quot;/&gt;&lt;property id=&quot;20307&quot; value=&quot;262&quot;/&gt;&lt;/object&gt;&lt;object type=&quot;3&quot; unique_id=&quot;10006&quot;&gt;&lt;property id=&quot;20148&quot; value=&quot;5&quot;/&gt;&lt;property id=&quot;20300&quot; value=&quot;Slide 4 - &amp;quot;Diversities in bond contracts (2)&amp;quot;&quot;/&gt;&lt;property id=&quot;20307&quot; value=&quot;263&quot;/&gt;&lt;/object&gt;&lt;object type=&quot;3&quot; unique_id=&quot;10007&quot;&gt;&lt;property id=&quot;20148&quot; value=&quot;5&quot;/&gt;&lt;property id=&quot;20300&quot; value=&quot;Slide 5 - &amp;quot;Underlying principles of pricing&amp;quot;&quot;/&gt;&lt;property id=&quot;20307&quot; value=&quot;270&quot;/&gt;&lt;/object&gt;&lt;object type=&quot;3&quot; unique_id=&quot;10008&quot;&gt;&lt;property id=&quot;20148&quot; value=&quot;5&quot;/&gt;&lt;property id=&quot;20300&quot; value=&quot;Slide 6 - &amp;quot;Discounting conventions (1)&amp;quot;&quot;/&gt;&lt;property id=&quot;20307&quot; value=&quot;265&quot;/&gt;&lt;/object&gt;&lt;object type=&quot;3&quot; unique_id=&quot;10009&quot;&gt;&lt;property id=&quot;20148&quot; value=&quot;5&quot;/&gt;&lt;property id=&quot;20300&quot; value=&quot;Slide 7 - &amp;quot;Discounting conventions (2)&amp;quot;&quot;/&gt;&lt;property id=&quot;20307&quot; value=&quot;266&quot;/&gt;&lt;/object&gt;&lt;object type=&quot;3&quot; unique_id=&quot;10010&quot;&gt;&lt;property id=&quot;20148&quot; value=&quot;5&quot;/&gt;&lt;property id=&quot;20300&quot; value=&quot;Slide 8 - &amp;quot;Clean and full price&amp;quot;&quot;/&gt;&lt;property id=&quot;20307&quot; value=&quot;267&quot;/&gt;&lt;/object&gt;&lt;object type=&quot;3&quot; unique_id=&quot;10011&quot;&gt;&lt;property id=&quot;20148&quot; value=&quot;5&quot;/&gt;&lt;property id=&quot;20300&quot; value=&quot;Slide 9 - &amp;quot;Price-yield relationship&amp;quot;&quot;/&gt;&lt;property id=&quot;20307&quot; value=&quot;261&quot;/&gt;&lt;/object&gt;&lt;object type=&quot;3&quot; unique_id=&quot;10012&quot;&gt;&lt;property id=&quot;20148&quot; value=&quot;5&quot;/&gt;&lt;property id=&quot;20300&quot; value=&quot;Slide 10 - &amp;quot;Price–maturity relationship&amp;quot;&quot;/&gt;&lt;property id=&quot;20307&quot; value=&quot;269&quot;/&gt;&lt;/object&gt;&lt;object type=&quot;3&quot; unique_id=&quot;10013&quot;&gt;&lt;property id=&quot;20148&quot; value=&quot;5&quot;/&gt;&lt;property id=&quot;20300&quot; value=&quot;Slide 11 - &amp;quot;Yield to maturity&amp;quot;&quot;/&gt;&lt;property id=&quot;20307&quot; value=&quot;268&quot;/&gt;&lt;/object&gt;&lt;object type=&quot;3&quot; unique_id=&quot;10014&quot;&gt;&lt;property id=&quot;20148&quot; value=&quot;5&quot;/&gt;&lt;property id=&quot;20300&quot; value=&quot;Slide 12 - &amp;quot;Other yield measures&amp;quot;&quot;/&gt;&lt;property id=&quot;20307&quot; value=&quot;271&quot;/&gt;&lt;/object&gt;&lt;object type=&quot;3&quot; unique_id=&quot;10015&quot;&gt;&lt;property id=&quot;20148&quot; value=&quot;5&quot;/&gt;&lt;property id=&quot;20300&quot; value=&quot;Slide 13 - &amp;quot;See you  in the next lecture&amp;quot;&quot;/&gt;&lt;property id=&quot;20307&quot; value=&quot;272&quot;/&gt;&lt;/object&gt;&lt;/object&gt;&lt;object type=&quot;8&quot; unique_id=&quot;1003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FMI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lnDef>
      <a:spPr>
        <a:ln w="25400">
          <a:headEnd type="none" w="lg" len="med"/>
          <a:tailEnd type="triangl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sz="1600" i="1" smtClean="0">
            <a:latin typeface="Cambria Math"/>
            <a:ea typeface="Cambria Math" panose="020405030504060302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32419</TotalTime>
  <Words>1382</Words>
  <Application>Microsoft Office PowerPoint</Application>
  <PresentationFormat>Předvádění na obrazovce (4:3)</PresentationFormat>
  <Paragraphs>137</Paragraphs>
  <Slides>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Algerian</vt:lpstr>
      <vt:lpstr>Calibri</vt:lpstr>
      <vt:lpstr>Cambria Math</vt:lpstr>
      <vt:lpstr>Georgia</vt:lpstr>
      <vt:lpstr>Trebuchet MS</vt:lpstr>
      <vt:lpstr>Wingdings</vt:lpstr>
      <vt:lpstr>FMI</vt:lpstr>
      <vt:lpstr>Sensitivity  analysis</vt:lpstr>
      <vt:lpstr>Overview</vt:lpstr>
      <vt:lpstr>Option delta (1)</vt:lpstr>
      <vt:lpstr>Option delta (2) </vt:lpstr>
      <vt:lpstr>Option gamma (1)</vt:lpstr>
      <vt:lpstr>Option gamma (2) </vt:lpstr>
      <vt:lpstr>Option gamma (3) </vt:lpstr>
      <vt:lpstr>Other sensitivities</vt:lpstr>
      <vt:lpstr>See you  in the next lecture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Essentials of bond pricing</dc:title>
  <dc:subject>FI - TALKING SLIDES</dc:subject>
  <dc:creator>Oldřich DĚDEK</dc:creator>
  <cp:keywords>pptxFI_TSL01</cp:keywords>
  <dc:description>Financial markets instruments</dc:description>
  <cp:lastModifiedBy>Oldrich DEDEK</cp:lastModifiedBy>
  <cp:revision>2841</cp:revision>
  <cp:lastPrinted>2020-10-16T12:18:24Z</cp:lastPrinted>
  <dcterms:created xsi:type="dcterms:W3CDTF">2014-05-11T12:40:16Z</dcterms:created>
  <dcterms:modified xsi:type="dcterms:W3CDTF">2022-02-27T16:54:30Z</dcterms:modified>
  <cp:category>O.D. Lecturing Legacy</cp:category>
  <cp:contentStatus>OD Web</cp:contentStatus>
</cp:coreProperties>
</file>