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2" r:id="rId3"/>
    <p:sldId id="286" r:id="rId4"/>
    <p:sldId id="279" r:id="rId5"/>
    <p:sldId id="257" r:id="rId6"/>
    <p:sldId id="312" r:id="rId7"/>
    <p:sldId id="260" r:id="rId8"/>
    <p:sldId id="313" r:id="rId9"/>
    <p:sldId id="320" r:id="rId10"/>
    <p:sldId id="288" r:id="rId11"/>
    <p:sldId id="324" r:id="rId12"/>
    <p:sldId id="325" r:id="rId13"/>
    <p:sldId id="321" r:id="rId14"/>
    <p:sldId id="292" r:id="rId15"/>
    <p:sldId id="263" r:id="rId16"/>
    <p:sldId id="282" r:id="rId17"/>
    <p:sldId id="283" r:id="rId18"/>
    <p:sldId id="307" r:id="rId19"/>
    <p:sldId id="311" r:id="rId20"/>
    <p:sldId id="310" r:id="rId21"/>
    <p:sldId id="31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D8365-3A95-47E1-9CFF-FDC58EEC3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F549AF-0865-4267-8F7A-D7B6B5429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1AFE9C-F289-4CBB-B487-E5530BE6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CEBE5-9D4F-4DDC-9B9A-D8FBECD27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75562C-D865-41B5-A5D4-EF725E28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0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DF356-00FC-4E50-B9AF-E8AF8605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362FBB-31E1-4744-AADA-153564D7C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445AF-33A8-41A0-B6F7-F5E5B89D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30476C-FFF9-4FDE-8876-167F2DFB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76BECB-1566-4311-B3F5-C4A531F91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2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537711-E6A4-400D-A002-8AE6A1591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F953F3-1946-466D-9F4F-AF7982FD4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FCECD0-DFAB-48FD-AAB6-D16156583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0F4D6-A989-42E8-AAFD-06DE3C23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D1A399-3C02-4FF3-B7BF-E931FDFE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72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950E3-8249-4DC1-987C-A3B42B26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322BD-7D0A-4543-8FF1-383EB5EA5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FC9DFE-4012-41EC-99A5-658E35EC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6A078-9A5B-4376-9AA4-105D40B1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D549E4-36F8-4412-B869-EF852C8A0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9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03D34-93E9-4F3C-9D48-9CECB95A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A777DD-3F3B-46BA-8951-A608B67B1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26DC6-29D0-4CCF-B9EB-BE216624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A49FE3-83C0-4A3B-BC5F-865FDAB7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478CD-94CE-495E-9B4D-68190D3A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7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1B21B-BE80-4C34-8837-E8C313E8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B599C-B664-45CB-A48A-3BF21402A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4AC23E-2439-4405-BA5B-85849419D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081F5-B423-4A0C-9A84-93EDDCB9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4B0AC-775B-4A86-B10E-E43A9D0B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9BFF3E-4914-4861-90A7-C44B7D89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65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ED87A-FD10-40B7-B09F-C5DDE5704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81CE6D-E294-4321-A952-C101B25FE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AE911E-2C4B-45C6-86CD-F440E4FF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DEFAD6-C365-4199-AC2E-ECE646CEC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1EEDDB-8DAD-438E-BD40-3B7D78EF6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8CF14E-619D-4928-89DB-AC884816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33337B-FB0D-43B6-A2C3-691CE92C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B61F4A-C1BA-4B8B-B17B-5D619A96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55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92DC9-A184-4F22-9EE5-67716923A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EA1BD5-70DD-43DF-A71D-B8E06FBD5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E4DC6A-C3EA-4FBA-8E36-7EBEDE30F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38C575-4874-4768-A65B-765A0D5D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4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C2C2B9-79F8-48F5-BAD4-401DDB8D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B86817-4B05-4929-A8FE-0870278D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F7DA01-B312-45E3-9325-739B6AA2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DA309-0A94-42C0-A812-6CA655D7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63B7A-C3B8-4F4E-8CA1-14AEA103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6ED49A-092E-4A4F-8145-4DEAF7ACF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A8267E-5505-4233-A979-47AFE741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DEE388-A12C-4318-9578-D14733DC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DE4176-1AFB-4F85-ABE5-DD3E3FD0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9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FC33D-4A7F-4C35-AB8E-9FC08AEC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433872-8352-4136-8377-9E99DAB6C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430B75-ADBC-4D9F-A5F1-FC6168CB9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FFAE74-D1B7-4441-8BCE-3175AA29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CFE2CE-D771-4C1A-BD19-DD63863E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B90F79-25BA-4302-BD1E-B6016F69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1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B50075-B634-4C20-B9BA-C66CCE48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CB7363-23A1-4807-B553-2075358AF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D8D9D-A596-4E61-8E5F-DD0D1B241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DB8CF-AF57-4DD8-BCB5-CB9989FF4AAC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800B2-ADE7-46F0-9EB7-B1FC689CB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69B370-C804-4992-9172-089CA8B1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52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zelena@fsv.c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cuni.cz/studium/predmety/index.php?id=dde3028085603da92a62157a729fb96f&amp;tid=1&amp;do=predmet&amp;kod=JTB00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BDE285B-E780-1A6E-2A15-E613A7DC9C32}"/>
              </a:ext>
            </a:extLst>
          </p:cNvPr>
          <p:cNvSpPr txBox="1"/>
          <p:nvPr/>
        </p:nvSpPr>
        <p:spPr>
          <a:xfrm>
            <a:off x="1579417" y="498765"/>
            <a:ext cx="961505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dirty="0"/>
              <a:t>„Život, vladaři, může být přirovnán k olympijským hrám, neboť mezi tím množstvím lidí, které na nich najdete, jsou tací, které na ně přitáhla vidina zisku, jiní touží po slávě a cti a je mezi nimi i několik takových, kteří na ně přijdou, aby vše pozorovali a porozuměli tomu, co se na nich děje. Se životem je to podobné. Někteří jsou vedeni vidinou bohatství, jiní slepě následují svou touhu vládnout a dominovat. Nejvzácnějšímu typu lidí však jde o odhalování smyslu života jako takového o porozumění tajemstvím přírody. Těmto lidem  říkám filosofové, protože i když nikdo z nás nemůže vědět všechno, můžeme </a:t>
            </a:r>
            <a:r>
              <a:rPr lang="cs-CZ" sz="3200" b="1" dirty="0"/>
              <a:t>milovat  vědění jako klíč k odhalení tajemství přírody.“ </a:t>
            </a:r>
          </a:p>
        </p:txBody>
      </p:sp>
    </p:spTree>
    <p:extLst>
      <p:ext uri="{BB962C8B-B14F-4D97-AF65-F5344CB8AC3E}">
        <p14:creationId xmlns:p14="http://schemas.microsoft.com/office/powerpoint/2010/main" val="3775812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9A86-1187-4D05-9030-673B9E31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Myšlení a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A6D61-D30A-4795-A908-301F41ED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Význam jazyk pro myšlení:</a:t>
            </a:r>
          </a:p>
          <a:p>
            <a:r>
              <a:rPr lang="cs-CZ" dirty="0"/>
              <a:t>1. slouží jako prostředek pro strukturování myšlenek (prostředek artikulace)</a:t>
            </a:r>
          </a:p>
          <a:p>
            <a:r>
              <a:rPr lang="cs-CZ" dirty="0"/>
              <a:t>2. slouží jako prostředek pro předávání myšlenek (prostředek komunikace)</a:t>
            </a:r>
          </a:p>
          <a:p>
            <a:r>
              <a:rPr lang="cs-CZ" b="1" dirty="0"/>
              <a:t>Můžeme myslet bez jazyka?</a:t>
            </a:r>
          </a:p>
          <a:p>
            <a:r>
              <a:rPr lang="cs-CZ" b="1" dirty="0"/>
              <a:t>Co vše je jazyk?</a:t>
            </a:r>
          </a:p>
          <a:p>
            <a:r>
              <a:rPr lang="cs-CZ" b="1" dirty="0"/>
              <a:t>Má jazyk ještě jiný, příp. i hlubší význam?</a:t>
            </a:r>
          </a:p>
          <a:p>
            <a:r>
              <a:rPr lang="cs-CZ" b="1" dirty="0"/>
              <a:t>Jaké je sepětí jazyka /slova a toho, co označuje, tedy reality?</a:t>
            </a:r>
          </a:p>
          <a:p>
            <a:endParaRPr lang="cs-CZ" b="1" dirty="0"/>
          </a:p>
          <a:p>
            <a:r>
              <a:rPr lang="cs-CZ" dirty="0"/>
              <a:t>Pojem logos odkazuje jak na logiku, myšlení, tak na podstatu světa</a:t>
            </a:r>
          </a:p>
          <a:p>
            <a:r>
              <a:rPr lang="cs-CZ" dirty="0"/>
              <a:t>Problém nepřesnosti jazyka, která blokuje přesnost poznání</a:t>
            </a:r>
          </a:p>
          <a:p>
            <a:r>
              <a:rPr lang="cs-CZ" dirty="0"/>
              <a:t>Spor o univerzálie byl především sporem o to, jak vytváříme své pojmy a jak jim můžeme rozumět. Souvisí proto se vztahem slova a reality i slova a myšlení</a:t>
            </a:r>
          </a:p>
          <a:p>
            <a:r>
              <a:rPr lang="cs-CZ" dirty="0"/>
              <a:t>Reflexe jazyka ve filozofii 20. století – </a:t>
            </a:r>
            <a:r>
              <a:rPr lang="cs-CZ" dirty="0" err="1"/>
              <a:t>linguistic</a:t>
            </a:r>
            <a:r>
              <a:rPr lang="cs-CZ" dirty="0"/>
              <a:t> </a:t>
            </a:r>
            <a:r>
              <a:rPr lang="cs-CZ" dirty="0" err="1"/>
              <a:t>turn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51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0703-3049-4252-8000-9254FCE8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jazyka a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EC901-F84F-E091-4816-7D76BA259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komunikace – co to ale znamená?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T.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Todorov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jazyk a jeho vliv na poznávání  (noetická funkce jazyka)– pozitivní i negativní</a:t>
            </a:r>
          </a:p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estetická role jazyka – jazyk jako materie: nejde jen o to, co, ale také jak (Čechov)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Identifikace s určitou kulturou (národem, ale i přihlášení se k tradici: TEXT A KONTEXT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SLOVO JAKO ČIN: řečové akty, performativní funkce jazyka (W. James, J. L. Austin)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27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62224-5C25-E349-8B8D-C84543159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(slovo) a 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BE6198-BEEA-1E9E-72E5-AC429814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Propaganda, komunikace a její obtíže</a:t>
            </a:r>
          </a:p>
          <a:p>
            <a:r>
              <a:rPr lang="cs-CZ" dirty="0"/>
              <a:t>(ne)být mocen slova</a:t>
            </a:r>
          </a:p>
          <a:p>
            <a:r>
              <a:rPr lang="cs-CZ" dirty="0"/>
              <a:t>interkulturní komunikace – otázka (ne)porozumění</a:t>
            </a:r>
          </a:p>
        </p:txBody>
      </p:sp>
    </p:spTree>
    <p:extLst>
      <p:ext uri="{BB962C8B-B14F-4D97-AF65-F5344CB8AC3E}">
        <p14:creationId xmlns:p14="http://schemas.microsoft.com/office/powerpoint/2010/main" val="137575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50313-4980-47D0-9A9F-C26FB893B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povinné literatury: Proslov V. Havla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1B48A0-1296-479C-8689-7224126B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Zamýšlí se nad mocí slov a roli slova v lidském životě</a:t>
            </a:r>
          </a:p>
          <a:p>
            <a:r>
              <a:rPr lang="cs-CZ" dirty="0"/>
              <a:t>Řeč definuje naše lidství</a:t>
            </a:r>
          </a:p>
          <a:p>
            <a:r>
              <a:rPr lang="cs-CZ" dirty="0"/>
              <a:t>Řeč je naším pojítkem s druhými</a:t>
            </a:r>
          </a:p>
          <a:p>
            <a:r>
              <a:rPr lang="cs-CZ" dirty="0"/>
              <a:t>Problém řeči nepravdivé, řeči vyprázdněné (fráze, polopravdy a lži)</a:t>
            </a:r>
          </a:p>
          <a:p>
            <a:r>
              <a:rPr lang="cs-CZ" dirty="0"/>
              <a:t>Vztah řeči /slova a moci</a:t>
            </a:r>
          </a:p>
        </p:txBody>
      </p:sp>
    </p:spTree>
    <p:extLst>
      <p:ext uri="{BB962C8B-B14F-4D97-AF65-F5344CB8AC3E}">
        <p14:creationId xmlns:p14="http://schemas.microsoft.com/office/powerpoint/2010/main" val="1002845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9F3DB-D9F4-4842-8E02-04C6410D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 jako znak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AF4E83-C693-4DBB-B59C-FE89A60F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Již u Platóna se můžeme setkat s představou slova jako znaku, a to v dialogu </a:t>
            </a:r>
            <a:r>
              <a:rPr lang="cs-CZ" dirty="0" err="1"/>
              <a:t>Kratylos</a:t>
            </a:r>
            <a:endParaRPr lang="cs-CZ" dirty="0"/>
          </a:p>
          <a:p>
            <a:r>
              <a:rPr lang="cs-CZ" dirty="0"/>
              <a:t>Podobnou koncepci zastává i Augustin např. ve spisu De magistro</a:t>
            </a:r>
          </a:p>
          <a:p>
            <a:r>
              <a:rPr lang="cs-CZ" dirty="0"/>
              <a:t>Stejné vnímání jazyka ale nalezneme i v moderní době, zejm. v sémiologii</a:t>
            </a:r>
          </a:p>
          <a:p>
            <a:r>
              <a:rPr lang="cs-CZ" dirty="0"/>
              <a:t>Ch. S. </a:t>
            </a:r>
            <a:r>
              <a:rPr lang="cs-CZ" dirty="0" err="1"/>
              <a:t>Peirce</a:t>
            </a:r>
            <a:r>
              <a:rPr lang="cs-CZ" dirty="0"/>
              <a:t> a moderním pojetí znaku – klíčová role recipienta (</a:t>
            </a:r>
            <a:r>
              <a:rPr lang="cs-CZ" dirty="0" err="1"/>
              <a:t>interpretátora</a:t>
            </a:r>
            <a:r>
              <a:rPr lang="cs-CZ" dirty="0"/>
              <a:t>) znaku</a:t>
            </a:r>
          </a:p>
          <a:p>
            <a:r>
              <a:rPr lang="cs-CZ" dirty="0"/>
              <a:t>Jak se můžeme domluvit, když nějak dohodnutý vztah slova a ideje a reality přestane fungovat? </a:t>
            </a:r>
          </a:p>
          <a:p>
            <a:r>
              <a:rPr lang="cs-CZ" dirty="0"/>
              <a:t>Moderní krize jazyka</a:t>
            </a:r>
          </a:p>
          <a:p>
            <a:r>
              <a:rPr lang="cs-CZ" dirty="0"/>
              <a:t>Širší pojem „jazyka“ – i nonverbální</a:t>
            </a:r>
          </a:p>
        </p:txBody>
      </p:sp>
    </p:spTree>
    <p:extLst>
      <p:ext uri="{BB962C8B-B14F-4D97-AF65-F5344CB8AC3E}">
        <p14:creationId xmlns:p14="http://schemas.microsoft.com/office/powerpoint/2010/main" val="1242211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DC9DEF-C8BD-4575-87F0-D52732C1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cs-CZ" sz="2800"/>
              <a:t>Jak funguje jazyk?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6C15-01FF-41D4-8A6D-ACD38257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Slova chápeme jako znaky: ve slově je nějak přítomen označovaný předmět, resp. Jeho obraz v myšlení (pojem?)</a:t>
            </a:r>
          </a:p>
          <a:p>
            <a:r>
              <a:rPr lang="cs-CZ" sz="2000" dirty="0"/>
              <a:t>Vztah mezi slovy (jazykem) a realitou – problém teorie poznání a koncepce slova jako znaku</a:t>
            </a:r>
          </a:p>
          <a:p>
            <a:r>
              <a:rPr lang="cs-CZ" sz="2000" dirty="0"/>
              <a:t>Sémiotický trojúhelník</a:t>
            </a:r>
          </a:p>
          <a:p>
            <a:r>
              <a:rPr lang="cs-CZ" sz="2000" dirty="0"/>
              <a:t>ALE: význam kontextu!</a:t>
            </a:r>
          </a:p>
          <a:p>
            <a:endParaRPr lang="cs-CZ" sz="2000" dirty="0"/>
          </a:p>
        </p:txBody>
      </p:sp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86987DC5-259C-4AB6-B092-3F6BF4595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763" y="806587"/>
            <a:ext cx="6250769" cy="508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62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Stoická teorie jazyka – ve vztahu k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Stoikové o jazyku již v podstatě uvažují jako </a:t>
            </a:r>
            <a:r>
              <a:rPr lang="cs-CZ" b="1" dirty="0"/>
              <a:t>o trojúhelníkové konstrukci: 1. to, co je sdělováno (</a:t>
            </a:r>
            <a:r>
              <a:rPr lang="cs-CZ" b="1" dirty="0" err="1"/>
              <a:t>lectum</a:t>
            </a:r>
            <a:r>
              <a:rPr lang="cs-CZ" b="1" dirty="0"/>
              <a:t>), 2. znak (slovo), 3. objekt vně vědomí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67CE1-9075-4350-9E9B-393B6BB6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povinné četby: Nietzscheho kritika poznání a jazyka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6CE50-1D0A-40B8-BD5E-D41FDC755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Spis </a:t>
            </a:r>
            <a:r>
              <a:rPr lang="cs-CZ" i="1" dirty="0"/>
              <a:t>O pravdě a lži ve smyslu nikoli morálním</a:t>
            </a:r>
            <a:r>
              <a:rPr lang="cs-CZ" dirty="0"/>
              <a:t> (1873):</a:t>
            </a:r>
          </a:p>
          <a:p>
            <a:r>
              <a:rPr lang="cs-CZ" dirty="0"/>
              <a:t>Nietzsche se  v tomto spisu zabývá otázkou, jak funguje jazyk – totiž arbitrárně a z toho plynoucí otázkou, zda je možné poznání pravdy, resp. jak si může vůbec člověk klást za cíl poznání pravdy</a:t>
            </a:r>
          </a:p>
          <a:p>
            <a:r>
              <a:rPr lang="cs-CZ" dirty="0"/>
              <a:t>Jazyk sestává ze zvuků, které jsou přiřazovány nějakým představám o věcech</a:t>
            </a:r>
          </a:p>
          <a:p>
            <a:r>
              <a:rPr lang="cs-CZ" dirty="0"/>
              <a:t>Věci, jak je poznáváme, tedy věci pro nás jsou subjektivní a antropomorfní.</a:t>
            </a:r>
          </a:p>
          <a:p>
            <a:r>
              <a:rPr lang="cs-CZ" dirty="0"/>
              <a:t>Dalším problémem: obecniny: hledáme stejné v nestejném, v individuích vynecháváme individuálnost, abychom je popsali</a:t>
            </a:r>
          </a:p>
          <a:p>
            <a:r>
              <a:rPr lang="cs-CZ" dirty="0"/>
              <a:t>Jazyk je soubor metafora metonymií: „Co je tedy pravda? Pohyblivé vojsko metafor, metonymií, antropomorfismů, zkrátka lidských relací, které  - poeticky a rétoricky vystupňovány – byly přeneseny, vyzdobeny a které po dlouhém připadají lidu pevné a závazné: pravdy jsou iluze, o nichž člověk zapomněl, že jimi jsou…“</a:t>
            </a:r>
          </a:p>
          <a:p>
            <a:r>
              <a:rPr lang="cs-CZ" dirty="0"/>
              <a:t>S takto vzniklými pojmy následně pracuje věda, která tak tvoří svůj vlastní svět</a:t>
            </a:r>
          </a:p>
          <a:p>
            <a:r>
              <a:rPr lang="cs-CZ" dirty="0"/>
              <a:t>Dále se zabývá vztah vědy a umění a mýtů, která nestojí na rozumové abstrakci, ale na intuici</a:t>
            </a:r>
          </a:p>
        </p:txBody>
      </p:sp>
    </p:spTree>
    <p:extLst>
      <p:ext uri="{BB962C8B-B14F-4D97-AF65-F5344CB8AC3E}">
        <p14:creationId xmlns:p14="http://schemas.microsoft.com/office/powerpoint/2010/main" val="2638657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EA61C-3A8A-4C39-84BF-4508949D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CB25B6-33F6-4054-B636-1518A983C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– pojem pojmu  a vztah k myšlení: </a:t>
            </a:r>
            <a:r>
              <a:rPr lang="cs-CZ" dirty="0" err="1"/>
              <a:t>Hegel</a:t>
            </a:r>
            <a:endParaRPr lang="cs-CZ" dirty="0"/>
          </a:p>
          <a:p>
            <a:r>
              <a:rPr lang="cs-CZ" dirty="0"/>
              <a:t>Problém vztahu přirozeného jazyka a jazyka vědy – např. matematika, právo</a:t>
            </a:r>
          </a:p>
        </p:txBody>
      </p:sp>
    </p:spTree>
    <p:extLst>
      <p:ext uri="{BB962C8B-B14F-4D97-AF65-F5344CB8AC3E}">
        <p14:creationId xmlns:p14="http://schemas.microsoft.com/office/powerpoint/2010/main" val="963856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9BD9A-9583-4984-919D-9F641638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Linguistic</a:t>
            </a:r>
            <a:r>
              <a:rPr lang="cs-CZ" dirty="0"/>
              <a:t> </a:t>
            </a:r>
            <a:r>
              <a:rPr lang="cs-CZ" dirty="0" err="1"/>
              <a:t>turn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659D5-21AE-46EA-8ACB-5099C5A0D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Posun (změna paradigmatu) ve filosofickém i metodologickém zkoumání, který se u otázek poznávání primárně zaměřuje na zkoumání jazyka a jeho roli při poznávání a jeho vztah k realitě</a:t>
            </a:r>
          </a:p>
          <a:p>
            <a:r>
              <a:rPr lang="cs-CZ" dirty="0"/>
              <a:t>Je spojen hlavně s tzv. </a:t>
            </a:r>
            <a:r>
              <a:rPr lang="cs-CZ" b="1" dirty="0"/>
              <a:t>analytickou</a:t>
            </a:r>
            <a:r>
              <a:rPr lang="cs-CZ" dirty="0"/>
              <a:t>  a s </a:t>
            </a:r>
            <a:r>
              <a:rPr lang="cs-CZ" b="1" dirty="0"/>
              <a:t>pragmatickou</a:t>
            </a:r>
            <a:r>
              <a:rPr lang="cs-CZ" dirty="0"/>
              <a:t> filosofií: C. S. </a:t>
            </a:r>
            <a:r>
              <a:rPr lang="cs-CZ" dirty="0" err="1"/>
              <a:t>Peirce</a:t>
            </a:r>
            <a:r>
              <a:rPr lang="cs-CZ" dirty="0"/>
              <a:t> (1838 – 1914), G. </a:t>
            </a:r>
            <a:r>
              <a:rPr lang="cs-CZ" dirty="0" err="1"/>
              <a:t>Frege</a:t>
            </a:r>
            <a:r>
              <a:rPr lang="cs-CZ" dirty="0"/>
              <a:t> (1848 – 1925), B. </a:t>
            </a:r>
            <a:r>
              <a:rPr lang="cs-CZ" dirty="0" err="1"/>
              <a:t>Russel</a:t>
            </a:r>
            <a:r>
              <a:rPr lang="cs-CZ" dirty="0"/>
              <a:t> (1872 – 1970), R. </a:t>
            </a:r>
            <a:r>
              <a:rPr lang="cs-CZ" dirty="0" err="1"/>
              <a:t>Carnap</a:t>
            </a:r>
            <a:r>
              <a:rPr lang="cs-CZ" dirty="0"/>
              <a:t> (1891 – 1970), L. </a:t>
            </a:r>
            <a:r>
              <a:rPr lang="cs-CZ" dirty="0" err="1"/>
              <a:t>Wittgenstein</a:t>
            </a:r>
            <a:r>
              <a:rPr lang="cs-CZ" dirty="0"/>
              <a:t> (1889 – 1951), J. L. Austin (1911 – 1960), aj.</a:t>
            </a:r>
          </a:p>
          <a:p>
            <a:r>
              <a:rPr lang="cs-CZ" dirty="0"/>
              <a:t>Podstatou je změna tázání –místo zkoumání Co je to „X“ se ptá Jaký je význam slova „X“ a Jak používáme slovo „X“</a:t>
            </a:r>
          </a:p>
          <a:p>
            <a:r>
              <a:rPr lang="cs-CZ" dirty="0"/>
              <a:t>Je tedy blízko logice, myšlení vykládá prostřednictvím filosofického výkladu jazyka. Odmítá metafyziku i psychologismus v logice</a:t>
            </a:r>
          </a:p>
          <a:p>
            <a:r>
              <a:rPr lang="cs-CZ" dirty="0"/>
              <a:t>Mezi další protagonisty odlišného přístupu k tomuto paradigmatu patří </a:t>
            </a:r>
            <a:r>
              <a:rPr lang="cs-CZ" b="1" dirty="0"/>
              <a:t>strukturalismus </a:t>
            </a:r>
            <a:r>
              <a:rPr lang="cs-CZ" dirty="0"/>
              <a:t>(hlavně F. de </a:t>
            </a:r>
            <a:r>
              <a:rPr lang="cs-CZ" dirty="0" err="1"/>
              <a:t>Saussure</a:t>
            </a:r>
            <a:r>
              <a:rPr lang="cs-CZ" dirty="0"/>
              <a:t> a jeho žáci – např. J. Mukařovský), </a:t>
            </a:r>
            <a:r>
              <a:rPr lang="cs-CZ" dirty="0" err="1"/>
              <a:t>p</a:t>
            </a:r>
            <a:r>
              <a:rPr lang="cs-CZ" b="1" dirty="0" err="1"/>
              <a:t>oststrukturalismus</a:t>
            </a:r>
            <a:r>
              <a:rPr lang="cs-CZ" dirty="0"/>
              <a:t> (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dirty="0" err="1"/>
              <a:t>Derrida</a:t>
            </a:r>
            <a:r>
              <a:rPr lang="cs-CZ" dirty="0"/>
              <a:t> i feministická filosofie – např. J. </a:t>
            </a:r>
            <a:r>
              <a:rPr lang="cs-CZ" dirty="0" err="1"/>
              <a:t>Butler</a:t>
            </a:r>
            <a:r>
              <a:rPr lang="cs-CZ" dirty="0"/>
              <a:t>) nebo R. </a:t>
            </a:r>
            <a:r>
              <a:rPr lang="cs-CZ" dirty="0" err="1"/>
              <a:t>Rorty</a:t>
            </a:r>
            <a:r>
              <a:rPr lang="cs-CZ" dirty="0"/>
              <a:t>. Tyto proudy se zaměřují na fungování jazyka i jeho moc – návaznost např. na Nietzscheho i úvahy F. Bacona apod.</a:t>
            </a:r>
          </a:p>
        </p:txBody>
      </p:sp>
    </p:spTree>
    <p:extLst>
      <p:ext uri="{BB962C8B-B14F-4D97-AF65-F5344CB8AC3E}">
        <p14:creationId xmlns:p14="http://schemas.microsoft.com/office/powerpoint/2010/main" val="95423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filosofie?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původu slova filosof existují různé anekdoty. Podle jedné z nich  zavedl termín „filosof“.  Když se ho vladař z </a:t>
            </a:r>
            <a:r>
              <a:rPr lang="cs-CZ" dirty="0" err="1"/>
              <a:t>Fliuntu</a:t>
            </a:r>
            <a:r>
              <a:rPr lang="cs-CZ" dirty="0"/>
              <a:t> </a:t>
            </a:r>
            <a:r>
              <a:rPr lang="cs-CZ" dirty="0" err="1"/>
              <a:t>Lachés</a:t>
            </a:r>
            <a:r>
              <a:rPr lang="cs-CZ" dirty="0"/>
              <a:t> tázal, co toto slovo znamená, odpověděl prý takto Pythagoras</a:t>
            </a:r>
          </a:p>
          <a:p>
            <a:endParaRPr lang="cs-CZ" b="1" dirty="0"/>
          </a:p>
          <a:p>
            <a:r>
              <a:rPr lang="cs-CZ" dirty="0"/>
              <a:t>Jinou verzi o vzniku filosofie můžeme číst u Aristotela, podle nějž prý vzniká </a:t>
            </a:r>
            <a:r>
              <a:rPr lang="cs-CZ" b="1" dirty="0"/>
              <a:t>z údivu</a:t>
            </a:r>
          </a:p>
          <a:p>
            <a:r>
              <a:rPr lang="cs-CZ" b="1" dirty="0"/>
              <a:t>Je nám filosofie k něčemu? Je nám k něčemu myšlení a abstraktní myšlení?</a:t>
            </a:r>
          </a:p>
        </p:txBody>
      </p:sp>
    </p:spTree>
    <p:extLst>
      <p:ext uri="{BB962C8B-B14F-4D97-AF65-F5344CB8AC3E}">
        <p14:creationId xmlns:p14="http://schemas.microsoft.com/office/powerpoint/2010/main" val="3235985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CBF0F-E467-4E36-AA6D-403B8A45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jazyku – návrat </a:t>
            </a:r>
            <a:r>
              <a:rPr lang="cs-CZ"/>
              <a:t>k tradici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59998D-92F6-4B46-ADDA-012094EC2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sémiologie, strukturalismus</a:t>
            </a:r>
          </a:p>
          <a:p>
            <a:r>
              <a:rPr lang="cs-CZ" dirty="0"/>
              <a:t>2. analytická filosofie</a:t>
            </a:r>
          </a:p>
          <a:p>
            <a:r>
              <a:rPr lang="cs-CZ" dirty="0"/>
              <a:t>3. postmoderna, resp. dekonstrukce</a:t>
            </a:r>
          </a:p>
        </p:txBody>
      </p:sp>
    </p:spTree>
    <p:extLst>
      <p:ext uri="{BB962C8B-B14F-4D97-AF65-F5344CB8AC3E}">
        <p14:creationId xmlns:p14="http://schemas.microsoft.com/office/powerpoint/2010/main" val="615426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B1EDE-74A2-4559-8F8D-DE3842725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 a konzultační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1D436-D91C-4D8D-981A-6D7EE0659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 nejlépe přes mail: </a:t>
            </a:r>
            <a:r>
              <a:rPr lang="cs-CZ" dirty="0">
                <a:hlinkClick r:id="rId2"/>
              </a:rPr>
              <a:t>zelena@fsv.cuni.cz</a:t>
            </a:r>
            <a:endParaRPr lang="cs-CZ" dirty="0"/>
          </a:p>
          <a:p>
            <a:r>
              <a:rPr lang="cs-CZ" dirty="0"/>
              <a:t>Přes mail lze domluvit individuální konzultace. </a:t>
            </a:r>
          </a:p>
          <a:p>
            <a:r>
              <a:rPr lang="cs-CZ" dirty="0"/>
              <a:t>Konzultační hodiny: úterý: 8:30-10:30</a:t>
            </a:r>
          </a:p>
        </p:txBody>
      </p:sp>
    </p:spTree>
    <p:extLst>
      <p:ext uri="{BB962C8B-B14F-4D97-AF65-F5344CB8AC3E}">
        <p14:creationId xmlns:p14="http://schemas.microsoft.com/office/powerpoint/2010/main" val="414572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C806E-EFF9-43CB-9D5F-F24DBBB2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Užitečnost filosofie?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5226D8-4900-4CCE-BA73-8169FFD48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„Odpovězte mi tedy vy, slovutní filosofové</a:t>
            </a:r>
            <a:r>
              <a:rPr lang="en-GB" dirty="0"/>
              <a:t>[…]</a:t>
            </a:r>
            <a:r>
              <a:rPr lang="cs-CZ" dirty="0"/>
              <a:t>Byli bychom méně počestní, méně obávaní, méně vzkvétající, anebo více zvrhlí v případě, kdybyste nás nebyli o těchto věcech poučili?“ (J. J. Rousseau)</a:t>
            </a:r>
          </a:p>
        </p:txBody>
      </p:sp>
    </p:spTree>
    <p:extLst>
      <p:ext uri="{BB962C8B-B14F-4D97-AF65-F5344CB8AC3E}">
        <p14:creationId xmlns:p14="http://schemas.microsoft.com/office/powerpoint/2010/main" val="304738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témata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problém </a:t>
            </a:r>
            <a:r>
              <a:rPr lang="cs-CZ" b="1" dirty="0"/>
              <a:t>poznání</a:t>
            </a:r>
            <a:r>
              <a:rPr lang="cs-CZ" dirty="0"/>
              <a:t>: jak můžeme poznat svět, co je jeho podstatou, jak můžeme poznání pochopit a interpretovat? jaké máme možnosti uchování poznání – tedy i problém jazyka: tj. noetika, logika a fyzika </a:t>
            </a:r>
          </a:p>
          <a:p>
            <a:r>
              <a:rPr lang="cs-CZ" dirty="0"/>
              <a:t>2. problém </a:t>
            </a:r>
            <a:r>
              <a:rPr lang="cs-CZ" b="1" dirty="0"/>
              <a:t>vzdělání a výchovy</a:t>
            </a:r>
            <a:r>
              <a:rPr lang="cs-CZ" dirty="0"/>
              <a:t>: co bychom (se) měli učit a jak? jak vůbec lze poznání předávat a kdy je to dobré?</a:t>
            </a:r>
          </a:p>
          <a:p>
            <a:r>
              <a:rPr lang="cs-CZ" dirty="0"/>
              <a:t>3. </a:t>
            </a:r>
            <a:r>
              <a:rPr lang="cs-CZ" b="1" dirty="0"/>
              <a:t>etika</a:t>
            </a:r>
            <a:r>
              <a:rPr lang="cs-CZ" dirty="0"/>
              <a:t>: jak bychom se měli  projevovat ve světě a vůči druhým, jaké jsou ideály a ctnosti? co je dobro?</a:t>
            </a:r>
          </a:p>
          <a:p>
            <a:r>
              <a:rPr lang="cs-CZ" dirty="0"/>
              <a:t>4. </a:t>
            </a:r>
            <a:r>
              <a:rPr lang="cs-CZ" b="1" dirty="0"/>
              <a:t>politika</a:t>
            </a:r>
            <a:r>
              <a:rPr lang="cs-CZ" dirty="0"/>
              <a:t>: jak uspořádat společnost a co je společné dobro a spravedlnost?</a:t>
            </a:r>
          </a:p>
          <a:p>
            <a:r>
              <a:rPr lang="cs-CZ" dirty="0"/>
              <a:t>5. </a:t>
            </a:r>
            <a:r>
              <a:rPr lang="cs-CZ" b="1" dirty="0"/>
              <a:t>Dějiny a paměť</a:t>
            </a:r>
            <a:r>
              <a:rPr lang="cs-CZ" dirty="0"/>
              <a:t>: Jak zachycujeme děje lidstva, jak se jim snažíme porozumět a jak toto porozumění ovlivňuje naše sebepoznání, naši identitu? Co je čas a jaký má vztah k našemu vnímání sebe sama?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53578-597A-4523-B55B-E3098BB1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365126"/>
            <a:ext cx="9833114" cy="628788"/>
          </a:xfrm>
        </p:spPr>
        <p:txBody>
          <a:bodyPr>
            <a:normAutofit/>
          </a:bodyPr>
          <a:lstStyle/>
          <a:p>
            <a:r>
              <a:rPr lang="cs-CZ" sz="3200" dirty="0"/>
              <a:t>Program kurzu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2761CA-7E8B-4C4B-B0A3-E5C9EFD7B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896955"/>
              </p:ext>
            </p:extLst>
          </p:nvPr>
        </p:nvGraphicFramePr>
        <p:xfrm>
          <a:off x="722096" y="993914"/>
          <a:ext cx="10515748" cy="538846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15748">
                  <a:extLst>
                    <a:ext uri="{9D8B030D-6E8A-4147-A177-3AD203B41FA5}">
                      <a16:colId xmlns:a16="http://schemas.microsoft.com/office/drawing/2014/main" val="4119880060"/>
                    </a:ext>
                  </a:extLst>
                </a:gridCol>
              </a:tblGrid>
              <a:tr h="5388461"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is.cuni.cz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/studium/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predmety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index.php?id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=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dde3028085603da92a62157a729fb96f&amp;tid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=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1&amp;do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=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predmet&amp;kod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=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JTB006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3" marR="62763" marT="8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26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5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7C311-42B4-4039-8EA5-737526E1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pro zakončení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D4400-907F-41BA-82C7-D3E40E75E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 krátká esej –shrnutí primárních textů vztahujících se k zadanému tématu, resp. esej reflektující téma a zadané texty- rozsah vždy 4 NS, tj. 7.200 znaků –plus mínus 600:</a:t>
            </a:r>
          </a:p>
          <a:p>
            <a:r>
              <a:rPr lang="cs-CZ" dirty="0"/>
              <a:t>Téma: Jak poznáváme a jaká je v poznání role jazyka a jak můžeme poznání dále předat, co je pravda: Platón: </a:t>
            </a:r>
            <a:r>
              <a:rPr lang="cs-CZ" dirty="0" err="1"/>
              <a:t>Kratylos</a:t>
            </a:r>
            <a:r>
              <a:rPr lang="cs-CZ" dirty="0"/>
              <a:t> – ukázka: 383a-390e;423a-440b, Komenský: </a:t>
            </a:r>
            <a:r>
              <a:rPr lang="cs-CZ" dirty="0" err="1"/>
              <a:t>Věječka</a:t>
            </a:r>
            <a:r>
              <a:rPr lang="cs-CZ" dirty="0"/>
              <a:t> moudrosti - ukázka, Nietzsche: Pravda a lež ve smyslu nikoliv morálním, F. Bacon: ukázka z knihy Nové organon, ukázka z knihy W. Jamese: Pragmatismus – kap. 1 a 2, </a:t>
            </a:r>
            <a:r>
              <a:rPr lang="cs-CZ" dirty="0" err="1"/>
              <a:t>Todorov</a:t>
            </a:r>
            <a:r>
              <a:rPr lang="cs-CZ" dirty="0"/>
              <a:t>: ukázka z Dobytí Ameriky a Havlův proslov. Práce bude psána jako </a:t>
            </a:r>
            <a:r>
              <a:rPr lang="cs-CZ" dirty="0" err="1"/>
              <a:t>midterm</a:t>
            </a:r>
            <a:r>
              <a:rPr lang="cs-CZ" dirty="0"/>
              <a:t> v listopadu 2024</a:t>
            </a:r>
          </a:p>
          <a:p>
            <a:r>
              <a:rPr lang="cs-CZ" dirty="0"/>
              <a:t>2. Jednostránkové strukturované shrnutí hlavních myšlenek na téma Jaké je ideální uspořádání státu, jaký má být jeho vládce, resp. kdo má vládnout a co je spravedlnost -  za použití následujících ukázek: Platón – ukázky z Ústavy, Aristoteles ukázky z Politiky, Machiavelli: Vladař – ukázka, Kant: K věčnému míru, Hobbes: ukázka z O občanu, Locke: ukázka z Druhého pojednání o vládě, Rousseau: O společenské smlouvě - ukázka, </a:t>
            </a:r>
            <a:r>
              <a:rPr lang="cs-CZ" dirty="0" err="1"/>
              <a:t>Comte</a:t>
            </a:r>
            <a:r>
              <a:rPr lang="cs-CZ" dirty="0"/>
              <a:t>: ukázka z Kurzu pozitivní filozofie, </a:t>
            </a:r>
            <a:r>
              <a:rPr lang="cs-CZ" dirty="0" err="1"/>
              <a:t>Tocqueville</a:t>
            </a:r>
            <a:r>
              <a:rPr lang="cs-CZ" dirty="0"/>
              <a:t>: ukázka z Demokracie v Americe, Masaryk: O demokratismu. </a:t>
            </a:r>
          </a:p>
          <a:p>
            <a:pPr marL="0" indent="0">
              <a:buNone/>
            </a:pPr>
            <a:r>
              <a:rPr lang="cs-CZ" dirty="0"/>
              <a:t>Druhá práce bude psána jako </a:t>
            </a:r>
            <a:r>
              <a:rPr lang="cs-CZ" dirty="0" err="1"/>
              <a:t>midterm</a:t>
            </a:r>
            <a:r>
              <a:rPr lang="cs-CZ" dirty="0"/>
              <a:t> v zápočtovém týdnu, tedy v lednu 2025</a:t>
            </a:r>
          </a:p>
          <a:p>
            <a:r>
              <a:rPr lang="cs-CZ" dirty="0"/>
              <a:t>První z obou prací může být nahrazena skupinovým referátem (max. 4  referující, cca. 15 minut referátu) o jednom z děl tak, jak jsou zařazeny u jednotlivých přednášek</a:t>
            </a:r>
          </a:p>
        </p:txBody>
      </p:sp>
    </p:spTree>
    <p:extLst>
      <p:ext uri="{BB962C8B-B14F-4D97-AF65-F5344CB8AC3E}">
        <p14:creationId xmlns:p14="http://schemas.microsoft.com/office/powerpoint/2010/main" val="261767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ED506-B9DE-48A6-86B0-CCDC156F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– max. 80 minut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9D05D-670A-43A9-B1CA-242D5FC09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10 otevřených otázek za max. 2 body</a:t>
            </a:r>
          </a:p>
          <a:p>
            <a:r>
              <a:rPr lang="cs-CZ" dirty="0"/>
              <a:t>Klasifikace:</a:t>
            </a:r>
          </a:p>
          <a:p>
            <a:r>
              <a:rPr lang="cs-CZ" dirty="0"/>
              <a:t>A: 18,5 bodů a více </a:t>
            </a:r>
          </a:p>
          <a:p>
            <a:r>
              <a:rPr lang="cs-CZ" dirty="0"/>
              <a:t>B: 16,5 bodů a více </a:t>
            </a:r>
          </a:p>
          <a:p>
            <a:r>
              <a:rPr lang="cs-CZ" dirty="0"/>
              <a:t>C: alespoň 14 bodů</a:t>
            </a:r>
          </a:p>
          <a:p>
            <a:r>
              <a:rPr lang="cs-CZ" dirty="0"/>
              <a:t>D: alespoň 12 bodů</a:t>
            </a:r>
          </a:p>
          <a:p>
            <a:r>
              <a:rPr lang="cs-CZ" dirty="0"/>
              <a:t>E: alespoň 11 bodů</a:t>
            </a:r>
          </a:p>
          <a:p>
            <a:r>
              <a:rPr lang="cs-CZ" dirty="0"/>
              <a:t>F: 10 bodů a méně</a:t>
            </a:r>
          </a:p>
          <a:p>
            <a:r>
              <a:rPr lang="cs-CZ" dirty="0"/>
              <a:t>Nejméně 6 otázek se bude vztahovat k zadané povinné četbě, nejméně 3 otázky budou směřovat na základní pojmy, jejichž výčet v aktuální podobě bude vložen do </a:t>
            </a:r>
            <a:r>
              <a:rPr lang="cs-CZ" dirty="0" err="1"/>
              <a:t>SISu</a:t>
            </a:r>
            <a:r>
              <a:rPr lang="cs-CZ" dirty="0"/>
              <a:t> nejpozději v polovině prosince</a:t>
            </a:r>
          </a:p>
          <a:p>
            <a:r>
              <a:rPr lang="cs-CZ" dirty="0"/>
              <a:t>Pro test bude vypsáno 6 termínů z toho jeden v </a:t>
            </a:r>
            <a:r>
              <a:rPr lang="cs-CZ" dirty="0" err="1"/>
              <a:t>předtermínu</a:t>
            </a:r>
            <a:r>
              <a:rPr lang="cs-CZ" dirty="0"/>
              <a:t>. Další vypisovány nebudou.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15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8D7E1-2927-4EC9-970B-6B5835C3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primární četba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617E0-8187-446F-AAAC-AE4307CC1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3800" dirty="0"/>
              <a:t>Platón: </a:t>
            </a:r>
            <a:r>
              <a:rPr lang="cs-CZ" sz="3800" dirty="0" err="1"/>
              <a:t>Kratylos</a:t>
            </a:r>
            <a:r>
              <a:rPr lang="cs-CZ" sz="3800" dirty="0"/>
              <a:t> – ukázka: </a:t>
            </a:r>
            <a:r>
              <a:rPr lang="cs-CZ" sz="4000" dirty="0"/>
              <a:t>383a-390e;423a-440b a 2 ukázky z Ústavy – z knih VI a VII</a:t>
            </a:r>
          </a:p>
          <a:p>
            <a:r>
              <a:rPr lang="cs-CZ" sz="3800" dirty="0"/>
              <a:t>Aristoteles:  ukázky z Politiky</a:t>
            </a:r>
          </a:p>
          <a:p>
            <a:r>
              <a:rPr lang="cs-CZ" sz="3800" dirty="0"/>
              <a:t>Komenský: </a:t>
            </a:r>
            <a:r>
              <a:rPr lang="cs-CZ" sz="3800" dirty="0" err="1"/>
              <a:t>Věječka</a:t>
            </a:r>
            <a:r>
              <a:rPr lang="cs-CZ" sz="3800" dirty="0"/>
              <a:t> moudrosti – ukázka</a:t>
            </a:r>
          </a:p>
          <a:p>
            <a:r>
              <a:rPr lang="cs-CZ" sz="3800" dirty="0"/>
              <a:t>Nietzsche: Pravda a lež ve smyslu nikoliv morálním</a:t>
            </a:r>
          </a:p>
          <a:p>
            <a:r>
              <a:rPr lang="cs-CZ" sz="3800" dirty="0"/>
              <a:t>F. Bacon: ukázka z knihy Nové organon</a:t>
            </a:r>
          </a:p>
          <a:p>
            <a:r>
              <a:rPr lang="cs-CZ" sz="3800" dirty="0" err="1"/>
              <a:t>Halbwachs</a:t>
            </a:r>
            <a:r>
              <a:rPr lang="cs-CZ" sz="3800" dirty="0"/>
              <a:t>: Kolektivní paměť - ukázka</a:t>
            </a:r>
          </a:p>
          <a:p>
            <a:r>
              <a:rPr lang="cs-CZ" sz="3800" dirty="0"/>
              <a:t>W. James: Pragmatismus – kap. 1 a 2</a:t>
            </a:r>
          </a:p>
          <a:p>
            <a:r>
              <a:rPr lang="cs-CZ" sz="3800" dirty="0"/>
              <a:t>Machiavelli: Vladař – ukázka</a:t>
            </a:r>
          </a:p>
          <a:p>
            <a:r>
              <a:rPr lang="cs-CZ" sz="3800" dirty="0"/>
              <a:t>Kant: K věčnému míru</a:t>
            </a:r>
          </a:p>
          <a:p>
            <a:r>
              <a:rPr lang="cs-CZ" sz="3800" dirty="0"/>
              <a:t>Hobbes: ukázka z O občanu– ukázka (bude ještě upřesněna)</a:t>
            </a:r>
          </a:p>
          <a:p>
            <a:r>
              <a:rPr lang="cs-CZ" sz="3800" dirty="0"/>
              <a:t>Locke: ukázka z Druhého pojednání o vládě – ukázka (bude ještě upřesněna)</a:t>
            </a:r>
          </a:p>
          <a:p>
            <a:r>
              <a:rPr lang="cs-CZ" sz="3800" dirty="0"/>
              <a:t>Rousseau: </a:t>
            </a:r>
            <a:r>
              <a:rPr lang="cs-CZ" sz="3800" dirty="0" err="1"/>
              <a:t>Rozpravao</a:t>
            </a:r>
            <a:r>
              <a:rPr lang="cs-CZ" sz="3800" dirty="0"/>
              <a:t> vědách </a:t>
            </a:r>
            <a:r>
              <a:rPr lang="cs-CZ" sz="3800" dirty="0" err="1"/>
              <a:t>aumění</a:t>
            </a:r>
            <a:r>
              <a:rPr lang="cs-CZ" sz="3800" dirty="0"/>
              <a:t> – ukázka (bude ještě upřesněna)</a:t>
            </a:r>
          </a:p>
          <a:p>
            <a:r>
              <a:rPr lang="cs-CZ" sz="3800" dirty="0" err="1"/>
              <a:t>Tocqueville</a:t>
            </a:r>
            <a:r>
              <a:rPr lang="cs-CZ" sz="3800" dirty="0"/>
              <a:t>: ukázka z knihy Demokracie v Americe</a:t>
            </a:r>
          </a:p>
          <a:p>
            <a:r>
              <a:rPr lang="cs-CZ" sz="3800" dirty="0" err="1"/>
              <a:t>Comte</a:t>
            </a:r>
            <a:r>
              <a:rPr lang="cs-CZ" sz="3800" dirty="0"/>
              <a:t>: ukázka z Kurzu pozitivní filozofie </a:t>
            </a:r>
          </a:p>
          <a:p>
            <a:r>
              <a:rPr lang="cs-CZ" sz="3800" dirty="0"/>
              <a:t>Masaryk: </a:t>
            </a:r>
            <a:r>
              <a:rPr lang="cs-CZ" sz="3800" dirty="0" err="1"/>
              <a:t>Demokratism</a:t>
            </a:r>
            <a:r>
              <a:rPr lang="cs-CZ" sz="3800" dirty="0"/>
              <a:t> v politice – přednášky </a:t>
            </a:r>
          </a:p>
          <a:p>
            <a:r>
              <a:rPr lang="cs-CZ" sz="3800" dirty="0"/>
              <a:t>T. </a:t>
            </a:r>
            <a:r>
              <a:rPr lang="cs-CZ" sz="3800" dirty="0" err="1"/>
              <a:t>Todorov</a:t>
            </a:r>
            <a:r>
              <a:rPr lang="cs-CZ" sz="3800" dirty="0"/>
              <a:t>: ukázka z knihy Dobytí Ameriky</a:t>
            </a:r>
          </a:p>
          <a:p>
            <a:r>
              <a:rPr lang="cs-CZ" sz="3800" dirty="0"/>
              <a:t>Havel: Proslov u příležitosti převzetí Mírové ceny německých knihkupců </a:t>
            </a:r>
          </a:p>
          <a:p>
            <a:r>
              <a:rPr lang="cs-CZ" sz="3800" dirty="0" err="1"/>
              <a:t>Bourdieu</a:t>
            </a:r>
            <a:r>
              <a:rPr lang="cs-CZ" sz="3800" dirty="0"/>
              <a:t>, Pierre: ukázka bude ještě upřesněna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27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2282D5B-095B-474A-B57E-8F381E55A0C9}"/>
              </a:ext>
            </a:extLst>
          </p:cNvPr>
          <p:cNvSpPr txBox="1"/>
          <p:nvPr/>
        </p:nvSpPr>
        <p:spPr>
          <a:xfrm>
            <a:off x="1838528" y="1663429"/>
            <a:ext cx="8356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Neboť jediné je moudré: znát LOGOS, který všechno veskrze řídí</a:t>
            </a:r>
          </a:p>
        </p:txBody>
      </p:sp>
    </p:spTree>
    <p:extLst>
      <p:ext uri="{BB962C8B-B14F-4D97-AF65-F5344CB8AC3E}">
        <p14:creationId xmlns:p14="http://schemas.microsoft.com/office/powerpoint/2010/main" val="611420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14965</TotalTime>
  <Words>1955</Words>
  <Application>Microsoft Office PowerPoint</Application>
  <PresentationFormat>Širokoúhlá obrazovka</PresentationFormat>
  <Paragraphs>123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Prezentace aplikace PowerPoint</vt:lpstr>
      <vt:lpstr>Co je filosofie?</vt:lpstr>
      <vt:lpstr>Užitečnost filosofie?</vt:lpstr>
      <vt:lpstr>Hlavní témata kurzu</vt:lpstr>
      <vt:lpstr>Program kurzu</vt:lpstr>
      <vt:lpstr>Požadavky pro zakončení kurzu</vt:lpstr>
      <vt:lpstr>Test – max. 80 minut</vt:lpstr>
      <vt:lpstr>Povinná primární četba</vt:lpstr>
      <vt:lpstr>Prezentace aplikace PowerPoint</vt:lpstr>
      <vt:lpstr>Myšlení a jazyk</vt:lpstr>
      <vt:lpstr>Funkce jazyka a řeči</vt:lpstr>
      <vt:lpstr>Jazyk (slovo) a moc</vt:lpstr>
      <vt:lpstr>Z povinné literatury: Proslov V. Havla</vt:lpstr>
      <vt:lpstr>Slovo jako znak</vt:lpstr>
      <vt:lpstr>Jak funguje jazyk?</vt:lpstr>
      <vt:lpstr>Stoická teorie jazyka – ve vztahu k poznání</vt:lpstr>
      <vt:lpstr>Z povinné četby: Nietzscheho kritika poznání a jazyka</vt:lpstr>
      <vt:lpstr>Jazyk vědy</vt:lpstr>
      <vt:lpstr>Linguistic turn</vt:lpstr>
      <vt:lpstr>Obrat k jazyku – návrat k tradici</vt:lpstr>
      <vt:lpstr>Kontakty a konzultační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evropského myšlení</dc:title>
  <dc:creator>Alena Zelená</dc:creator>
  <cp:lastModifiedBy>Alena Zelená</cp:lastModifiedBy>
  <cp:revision>60</cp:revision>
  <dcterms:created xsi:type="dcterms:W3CDTF">2019-09-06T10:11:55Z</dcterms:created>
  <dcterms:modified xsi:type="dcterms:W3CDTF">2024-10-02T09:38:03Z</dcterms:modified>
</cp:coreProperties>
</file>